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7"/>
  </p:notesMasterIdLst>
  <p:handoutMasterIdLst>
    <p:handoutMasterId r:id="rId48"/>
  </p:handoutMasterIdLst>
  <p:sldIdLst>
    <p:sldId id="2146847739" r:id="rId2"/>
    <p:sldId id="2146847732" r:id="rId3"/>
    <p:sldId id="2146847733" r:id="rId4"/>
    <p:sldId id="2146847839" r:id="rId5"/>
    <p:sldId id="2146847800" r:id="rId6"/>
    <p:sldId id="2146847801" r:id="rId7"/>
    <p:sldId id="2146847843" r:id="rId8"/>
    <p:sldId id="2146847802" r:id="rId9"/>
    <p:sldId id="2146847803" r:id="rId10"/>
    <p:sldId id="2146847797" r:id="rId11"/>
    <p:sldId id="2146847804" r:id="rId12"/>
    <p:sldId id="2146847805" r:id="rId13"/>
    <p:sldId id="2146847806" r:id="rId14"/>
    <p:sldId id="2146847807" r:id="rId15"/>
    <p:sldId id="2146847808" r:id="rId16"/>
    <p:sldId id="2146847809" r:id="rId17"/>
    <p:sldId id="2146847810" r:id="rId18"/>
    <p:sldId id="2146847769" r:id="rId19"/>
    <p:sldId id="2146847811" r:id="rId20"/>
    <p:sldId id="2146847771" r:id="rId21"/>
    <p:sldId id="2146847838" r:id="rId22"/>
    <p:sldId id="2146847819" r:id="rId23"/>
    <p:sldId id="2146847772" r:id="rId24"/>
    <p:sldId id="2146847773" r:id="rId25"/>
    <p:sldId id="2146847782" r:id="rId26"/>
    <p:sldId id="2146847822" r:id="rId27"/>
    <p:sldId id="2146847837" r:id="rId28"/>
    <p:sldId id="2146847777" r:id="rId29"/>
    <p:sldId id="2146847826" r:id="rId30"/>
    <p:sldId id="2146847820" r:id="rId31"/>
    <p:sldId id="2146847821" r:id="rId32"/>
    <p:sldId id="2146847798" r:id="rId33"/>
    <p:sldId id="2146847841" r:id="rId34"/>
    <p:sldId id="2146847840" r:id="rId35"/>
    <p:sldId id="2146847774" r:id="rId36"/>
    <p:sldId id="1993219269" r:id="rId37"/>
    <p:sldId id="2146847775" r:id="rId38"/>
    <p:sldId id="2146847776" r:id="rId39"/>
    <p:sldId id="2146847795" r:id="rId40"/>
    <p:sldId id="2146847783" r:id="rId41"/>
    <p:sldId id="2146847784" r:id="rId42"/>
    <p:sldId id="2146847827" r:id="rId43"/>
    <p:sldId id="2146847817" r:id="rId44"/>
    <p:sldId id="2146847815" r:id="rId45"/>
    <p:sldId id="2146847828" r:id="rId4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A13BA87-ADB6-C048-B76C-366B243E1AE5}">
          <p14:sldIdLst>
            <p14:sldId id="2146847739"/>
            <p14:sldId id="2146847732"/>
            <p14:sldId id="2146847733"/>
            <p14:sldId id="2146847839"/>
            <p14:sldId id="2146847800"/>
            <p14:sldId id="2146847801"/>
            <p14:sldId id="2146847843"/>
            <p14:sldId id="2146847802"/>
            <p14:sldId id="2146847803"/>
            <p14:sldId id="2146847797"/>
            <p14:sldId id="2146847804"/>
            <p14:sldId id="2146847805"/>
            <p14:sldId id="2146847806"/>
            <p14:sldId id="2146847807"/>
            <p14:sldId id="2146847808"/>
            <p14:sldId id="2146847809"/>
            <p14:sldId id="2146847810"/>
            <p14:sldId id="2146847769"/>
            <p14:sldId id="2146847811"/>
            <p14:sldId id="2146847771"/>
            <p14:sldId id="2146847838"/>
            <p14:sldId id="2146847819"/>
            <p14:sldId id="2146847772"/>
            <p14:sldId id="2146847773"/>
            <p14:sldId id="2146847782"/>
            <p14:sldId id="2146847822"/>
            <p14:sldId id="2146847837"/>
            <p14:sldId id="2146847777"/>
            <p14:sldId id="2146847826"/>
            <p14:sldId id="2146847820"/>
            <p14:sldId id="2146847821"/>
            <p14:sldId id="2146847798"/>
            <p14:sldId id="2146847841"/>
            <p14:sldId id="2146847840"/>
            <p14:sldId id="2146847774"/>
            <p14:sldId id="1993219269"/>
            <p14:sldId id="2146847775"/>
            <p14:sldId id="2146847776"/>
            <p14:sldId id="2146847795"/>
            <p14:sldId id="2146847783"/>
            <p14:sldId id="2146847784"/>
            <p14:sldId id="2146847827"/>
            <p14:sldId id="2146847817"/>
            <p14:sldId id="2146847815"/>
            <p14:sldId id="2146847828"/>
          </p14:sldIdLst>
        </p14:section>
      </p14:sectionLst>
    </p:ext>
    <p:ext uri="{EFAFB233-063F-42B5-8137-9DF3F51BA10A}">
      <p15:sldGuideLst xmlns:p15="http://schemas.microsoft.com/office/powerpoint/2012/main">
        <p15:guide id="5" orient="horz" pos="1616" userDrawn="1">
          <p15:clr>
            <a:srgbClr val="A4A3A4"/>
          </p15:clr>
        </p15:guide>
        <p15:guide id="8" pos="3976" userDrawn="1">
          <p15:clr>
            <a:srgbClr val="A4A3A4"/>
          </p15:clr>
        </p15:guide>
        <p15:guide id="9" pos="7680" userDrawn="1">
          <p15:clr>
            <a:srgbClr val="A4A3A4"/>
          </p15:clr>
        </p15:guide>
        <p15:guide id="10" orient="horz" pos="279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tilisateur de Microsoft Office" initials="Office" lastIdx="119" clrIdx="0"/>
  <p:cmAuthor id="1" name="Yannick Darrats" initials="YD" lastIdx="1" clrIdx="1"/>
  <p:cmAuthor id="2" name="charles dufrene" initials="cd" lastIdx="1" clrIdx="2"/>
  <p:cmAuthor id="3" name="anton pozniak" initials="ap" lastIdx="6" clrIdx="3"/>
  <p:cmAuthor id="4" name="francois.raffi@wanadoo.fr" initials="f" lastIdx="1" clrIdx="4">
    <p:extLst>
      <p:ext uri="{19B8F6BF-5375-455C-9EA6-DF929625EA0E}">
        <p15:presenceInfo xmlns:p15="http://schemas.microsoft.com/office/powerpoint/2012/main" userId="fef510a6f748a8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FF3399"/>
    <a:srgbClr val="00B0F0"/>
    <a:srgbClr val="FF6600"/>
    <a:srgbClr val="0066CC"/>
    <a:srgbClr val="CCE0F5"/>
    <a:srgbClr val="F5CCCC"/>
    <a:srgbClr val="B6CEE7"/>
    <a:srgbClr val="DFBA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502" autoAdjust="0"/>
    <p:restoredTop sz="96311" autoAdjust="0"/>
  </p:normalViewPr>
  <p:slideViewPr>
    <p:cSldViewPr snapToObjects="1">
      <p:cViewPr varScale="1">
        <p:scale>
          <a:sx n="102" d="100"/>
          <a:sy n="102" d="100"/>
        </p:scale>
        <p:origin x="972" y="102"/>
      </p:cViewPr>
      <p:guideLst>
        <p:guide orient="horz" pos="1616"/>
        <p:guide pos="3976"/>
        <p:guide pos="7680"/>
        <p:guide orient="horz" pos="2795"/>
      </p:guideLst>
    </p:cSldViewPr>
  </p:slideViewPr>
  <p:notesTextViewPr>
    <p:cViewPr>
      <p:scale>
        <a:sx n="100" d="100"/>
        <a:sy n="100" d="100"/>
      </p:scale>
      <p:origin x="0" y="0"/>
    </p:cViewPr>
  </p:notesTextViewPr>
  <p:sorterViewPr>
    <p:cViewPr varScale="1">
      <p:scale>
        <a:sx n="142" d="100"/>
        <a:sy n="142" d="100"/>
      </p:scale>
      <p:origin x="0" y="0"/>
    </p:cViewPr>
  </p:sorterViewPr>
  <p:notesViewPr>
    <p:cSldViewPr snapToObjects="1" showGuides="1">
      <p:cViewPr varScale="1">
        <p:scale>
          <a:sx n="72" d="100"/>
          <a:sy n="72" d="100"/>
        </p:scale>
        <p:origin x="2938"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215647801301E-2"/>
          <c:y val="0.17621371995125701"/>
          <c:w val="0.95779136359303496"/>
          <c:h val="0.79496648942062698"/>
        </c:manualLayout>
      </c:layout>
      <c:barChart>
        <c:barDir val="col"/>
        <c:grouping val="clustered"/>
        <c:varyColors val="0"/>
        <c:ser>
          <c:idx val="0"/>
          <c:order val="0"/>
          <c:tx>
            <c:strRef>
              <c:f>Feuil1!$B$1</c:f>
              <c:strCache>
                <c:ptCount val="1"/>
                <c:pt idx="0">
                  <c:v>Colonne1</c:v>
                </c:pt>
              </c:strCache>
            </c:strRef>
          </c:tx>
          <c:spPr>
            <a:solidFill>
              <a:srgbClr val="0070C0"/>
            </a:solidFill>
            <a:ln>
              <a:noFill/>
            </a:ln>
            <a:effectLst/>
          </c:spPr>
          <c:invertIfNegative val="0"/>
          <c:dLbls>
            <c:dLbl>
              <c:idx val="0"/>
              <c:tx>
                <c:rich>
                  <a:bodyPr/>
                  <a:lstStyle/>
                  <a:p>
                    <a:r>
                      <a:rPr lang="en-US" dirty="0"/>
                      <a:t>2.4</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0176-BB46-8D11-61D97439F189}"/>
                </c:ext>
              </c:extLst>
            </c:dLbl>
            <c:dLbl>
              <c:idx val="1"/>
              <c:tx>
                <c:rich>
                  <a:bodyPr/>
                  <a:lstStyle/>
                  <a:p>
                    <a:r>
                      <a:rPr lang="en-US"/>
                      <a:t>96.9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176-BB46-8D11-61D97439F189}"/>
                </c:ext>
              </c:extLst>
            </c:dLbl>
            <c:dLbl>
              <c:idx val="2"/>
              <c:tx>
                <c:rich>
                  <a:bodyPr/>
                  <a:lstStyle/>
                  <a:p>
                    <a:r>
                      <a:rPr lang="en-US"/>
                      <a:t>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176-BB46-8D11-61D97439F18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Feuil1!$B$2:$B$4</c:f>
              <c:numCache>
                <c:formatCode>General</c:formatCode>
                <c:ptCount val="3"/>
                <c:pt idx="0">
                  <c:v>2.4</c:v>
                </c:pt>
                <c:pt idx="1">
                  <c:v>96.9</c:v>
                </c:pt>
                <c:pt idx="2">
                  <c:v>0.8</c:v>
                </c:pt>
              </c:numCache>
            </c:numRef>
          </c:val>
          <c:extLst>
            <c:ext xmlns:c16="http://schemas.microsoft.com/office/drawing/2014/chart" uri="{C3380CC4-5D6E-409C-BE32-E72D297353CC}">
              <c16:uniqueId val="{00000000-F297-444C-91FE-ACB5F8965167}"/>
            </c:ext>
          </c:extLst>
        </c:ser>
        <c:ser>
          <c:idx val="1"/>
          <c:order val="1"/>
          <c:tx>
            <c:strRef>
              <c:f>Feuil1!$C$1</c:f>
              <c:strCache>
                <c:ptCount val="1"/>
                <c:pt idx="0">
                  <c:v>Série 2</c:v>
                </c:pt>
              </c:strCache>
            </c:strRef>
          </c:tx>
          <c:spPr>
            <a:solidFill>
              <a:srgbClr val="FF9933"/>
            </a:solidFill>
            <a:ln>
              <a:noFill/>
            </a:ln>
            <a:effectLst/>
          </c:spPr>
          <c:invertIfNegative val="0"/>
          <c:dLbls>
            <c:dLbl>
              <c:idx val="0"/>
              <c:tx>
                <c:rich>
                  <a:bodyPr/>
                  <a:lstStyle/>
                  <a:p>
                    <a:r>
                      <a:rPr lang="en-US"/>
                      <a:t>1.9</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0176-BB46-8D11-61D97439F189}"/>
                </c:ext>
              </c:extLst>
            </c:dLbl>
            <c:dLbl>
              <c:idx val="1"/>
              <c:tx>
                <c:rich>
                  <a:bodyPr/>
                  <a:lstStyle/>
                  <a:p>
                    <a:r>
                      <a:rPr lang="en-US"/>
                      <a:t>97.3</a:t>
                    </a:r>
                    <a:endParaRPr lang="en-US" dirty="0"/>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0176-BB46-8D11-61D97439F189}"/>
                </c:ext>
              </c:extLst>
            </c:dLbl>
            <c:dLbl>
              <c:idx val="2"/>
              <c:tx>
                <c:rich>
                  <a:bodyPr/>
                  <a:lstStyle/>
                  <a:p>
                    <a:r>
                      <a:rPr lang="en-US"/>
                      <a:t>0.8</a:t>
                    </a:r>
                    <a:fld id="{E3FBD8BF-719C-9246-AFC6-D49C5688C971}" type="VALUE">
                      <a:rPr lang="en-US" smtClean="0"/>
                      <a:pPr/>
                      <a:t>[VALEUR]</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176-BB46-8D11-61D97439F189}"/>
                </c:ext>
              </c:extLst>
            </c:dLbl>
            <c:dLbl>
              <c:idx val="4"/>
              <c:layout>
                <c:manualLayout>
                  <c:x val="0"/>
                  <c:y val="5.40005246980115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297-444C-91FE-ACB5F896516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Feuil1!$A$2:$A$4</c:f>
              <c:numCache>
                <c:formatCode>General</c:formatCode>
                <c:ptCount val="3"/>
              </c:numCache>
            </c:numRef>
          </c:cat>
          <c:val>
            <c:numRef>
              <c:f>Feuil1!$C$2:$C$4</c:f>
              <c:numCache>
                <c:formatCode>General</c:formatCode>
                <c:ptCount val="3"/>
                <c:pt idx="0">
                  <c:v>1.9</c:v>
                </c:pt>
                <c:pt idx="1">
                  <c:v>97.3</c:v>
                </c:pt>
                <c:pt idx="2">
                  <c:v>0.8</c:v>
                </c:pt>
              </c:numCache>
            </c:numRef>
          </c:val>
          <c:extLst>
            <c:ext xmlns:c16="http://schemas.microsoft.com/office/drawing/2014/chart" uri="{C3380CC4-5D6E-409C-BE32-E72D297353CC}">
              <c16:uniqueId val="{00000002-F297-444C-91FE-ACB5F8965167}"/>
            </c:ext>
          </c:extLst>
        </c:ser>
        <c:dLbls>
          <c:showLegendKey val="0"/>
          <c:showVal val="0"/>
          <c:showCatName val="0"/>
          <c:showSerName val="0"/>
          <c:showPercent val="0"/>
          <c:showBubbleSize val="0"/>
        </c:dLbls>
        <c:gapWidth val="56"/>
        <c:overlap val="-13"/>
        <c:axId val="-2017438456"/>
        <c:axId val="2121321992"/>
      </c:barChart>
      <c:catAx>
        <c:axId val="-20174384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crossAx val="2121321992"/>
        <c:crosses val="autoZero"/>
        <c:auto val="1"/>
        <c:lblAlgn val="ctr"/>
        <c:lblOffset val="100"/>
        <c:noMultiLvlLbl val="0"/>
      </c:catAx>
      <c:valAx>
        <c:axId val="2121321992"/>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01743845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77842320551403E-2"/>
          <c:y val="3.2986741244876799E-2"/>
          <c:w val="0.86922998447407995"/>
          <c:h val="0.85704385072437494"/>
        </c:manualLayout>
      </c:layout>
      <c:scatterChart>
        <c:scatterStyle val="lineMarker"/>
        <c:varyColors val="0"/>
        <c:ser>
          <c:idx val="0"/>
          <c:order val="0"/>
          <c:tx>
            <c:strRef>
              <c:f>Feuil1!$B$1</c:f>
              <c:strCache>
                <c:ptCount val="1"/>
                <c:pt idx="0">
                  <c:v>Valeur Y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Feuil1!$A$2:$A$4</c:f>
              <c:numCache>
                <c:formatCode>General</c:formatCode>
                <c:ptCount val="3"/>
              </c:numCache>
            </c:numRef>
          </c:xVal>
          <c:yVal>
            <c:numRef>
              <c:f>Feuil1!$B$2:$B$4</c:f>
              <c:numCache>
                <c:formatCode>General</c:formatCode>
                <c:ptCount val="3"/>
                <c:pt idx="2">
                  <c:v>0.8</c:v>
                </c:pt>
              </c:numCache>
            </c:numRef>
          </c:yVal>
          <c:smooth val="0"/>
          <c:extLst>
            <c:ext xmlns:c16="http://schemas.microsoft.com/office/drawing/2014/chart" uri="{C3380CC4-5D6E-409C-BE32-E72D297353CC}">
              <c16:uniqueId val="{00000000-51A5-459B-BDD4-6F37633736B8}"/>
            </c:ext>
          </c:extLst>
        </c:ser>
        <c:dLbls>
          <c:showLegendKey val="0"/>
          <c:showVal val="0"/>
          <c:showCatName val="0"/>
          <c:showSerName val="0"/>
          <c:showPercent val="0"/>
          <c:showBubbleSize val="0"/>
        </c:dLbls>
        <c:axId val="2121366344"/>
        <c:axId val="2121360312"/>
      </c:scatterChart>
      <c:valAx>
        <c:axId val="2121366344"/>
        <c:scaling>
          <c:orientation val="minMax"/>
          <c:max val="12"/>
          <c:min val="-12"/>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121360312"/>
        <c:crossesAt val="-1"/>
        <c:crossBetween val="midCat"/>
        <c:majorUnit val="2"/>
      </c:valAx>
      <c:valAx>
        <c:axId val="2121360312"/>
        <c:scaling>
          <c:orientation val="minMax"/>
          <c:max val="8"/>
          <c:min val="0"/>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121366344"/>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177842320551403E-2"/>
          <c:y val="3.2986741244876799E-2"/>
          <c:w val="0.86922998447407995"/>
          <c:h val="0.85704385072437494"/>
        </c:manualLayout>
      </c:layout>
      <c:scatterChart>
        <c:scatterStyle val="lineMarker"/>
        <c:varyColors val="0"/>
        <c:ser>
          <c:idx val="0"/>
          <c:order val="0"/>
          <c:tx>
            <c:strRef>
              <c:f>Feuil1!$B$1</c:f>
              <c:strCache>
                <c:ptCount val="1"/>
                <c:pt idx="0">
                  <c:v>Valeur Y 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Feuil1!$A$2:$A$4</c:f>
              <c:numCache>
                <c:formatCode>General</c:formatCode>
                <c:ptCount val="3"/>
              </c:numCache>
            </c:numRef>
          </c:xVal>
          <c:yVal>
            <c:numRef>
              <c:f>Feuil1!$B$2:$B$4</c:f>
              <c:numCache>
                <c:formatCode>General</c:formatCode>
                <c:ptCount val="3"/>
                <c:pt idx="2">
                  <c:v>0.8</c:v>
                </c:pt>
              </c:numCache>
            </c:numRef>
          </c:yVal>
          <c:smooth val="0"/>
          <c:extLst>
            <c:ext xmlns:c16="http://schemas.microsoft.com/office/drawing/2014/chart" uri="{C3380CC4-5D6E-409C-BE32-E72D297353CC}">
              <c16:uniqueId val="{00000000-D9CE-4761-95DC-F125F3D7043E}"/>
            </c:ext>
          </c:extLst>
        </c:ser>
        <c:dLbls>
          <c:showLegendKey val="0"/>
          <c:showVal val="0"/>
          <c:showCatName val="0"/>
          <c:showSerName val="0"/>
          <c:showPercent val="0"/>
          <c:showBubbleSize val="0"/>
        </c:dLbls>
        <c:axId val="2121447544"/>
        <c:axId val="2121859112"/>
      </c:scatterChart>
      <c:valAx>
        <c:axId val="2121447544"/>
        <c:scaling>
          <c:orientation val="minMax"/>
          <c:max val="12"/>
          <c:min val="-12"/>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121859112"/>
        <c:crossesAt val="-1"/>
        <c:crossBetween val="midCat"/>
        <c:majorUnit val="2"/>
      </c:valAx>
      <c:valAx>
        <c:axId val="2121859112"/>
        <c:scaling>
          <c:orientation val="minMax"/>
          <c:max val="8"/>
          <c:min val="0"/>
        </c:scaling>
        <c:delete val="0"/>
        <c:axPos val="l"/>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2121447544"/>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000">
          <a:solidFill>
            <a:schemeClr val="tx1"/>
          </a:solidFil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9BCF-4A3A-94F9-F23E148F4060}"/>
              </c:ext>
            </c:extLst>
          </c:dPt>
          <c:dPt>
            <c:idx val="1"/>
            <c:invertIfNegative val="0"/>
            <c:bubble3D val="0"/>
            <c:spPr>
              <a:solidFill>
                <a:srgbClr val="00B0F0"/>
              </a:solidFill>
              <a:ln>
                <a:noFill/>
              </a:ln>
              <a:effectLst/>
            </c:spPr>
            <c:extLst>
              <c:ext xmlns:c16="http://schemas.microsoft.com/office/drawing/2014/chart" uri="{C3380CC4-5D6E-409C-BE32-E72D297353CC}">
                <c16:uniqueId val="{00000004-9BCF-4A3A-94F9-F23E148F4060}"/>
              </c:ext>
            </c:extLst>
          </c:dPt>
          <c:dPt>
            <c:idx val="2"/>
            <c:invertIfNegative val="0"/>
            <c:bubble3D val="0"/>
            <c:spPr>
              <a:solidFill>
                <a:srgbClr val="C00000"/>
              </a:solidFill>
              <a:ln>
                <a:noFill/>
              </a:ln>
              <a:effectLst/>
            </c:spPr>
            <c:extLst>
              <c:ext xmlns:c16="http://schemas.microsoft.com/office/drawing/2014/chart" uri="{C3380CC4-5D6E-409C-BE32-E72D297353CC}">
                <c16:uniqueId val="{00000005-9BCF-4A3A-94F9-F23E148F4060}"/>
              </c:ext>
            </c:extLst>
          </c:dPt>
          <c:dLbls>
            <c:dLbl>
              <c:idx val="0"/>
              <c:tx>
                <c:rich>
                  <a:bodyPr/>
                  <a:lstStyle/>
                  <a:p>
                    <a:r>
                      <a:rPr lang="en-US" dirty="0"/>
                      <a:t>96.1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BCF-4A3A-94F9-F23E148F4060}"/>
                </c:ext>
              </c:extLst>
            </c:dLbl>
            <c:dLbl>
              <c:idx val="1"/>
              <c:tx>
                <c:rich>
                  <a:bodyPr/>
                  <a:lstStyle/>
                  <a:p>
                    <a:r>
                      <a:rPr lang="en-US" dirty="0"/>
                      <a:t>96.2</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9BCF-4A3A-94F9-F23E148F406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 </c:v>
                </c:pt>
                <c:pt idx="1">
                  <c:v> </c:v>
                </c:pt>
                <c:pt idx="2">
                  <c:v> </c:v>
                </c:pt>
              </c:strCache>
            </c:strRef>
          </c:cat>
          <c:val>
            <c:numRef>
              <c:f>Feuil1!$B$2:$B$4</c:f>
              <c:numCache>
                <c:formatCode>General</c:formatCode>
                <c:ptCount val="3"/>
                <c:pt idx="0">
                  <c:v>96.1</c:v>
                </c:pt>
                <c:pt idx="1">
                  <c:v>96.2</c:v>
                </c:pt>
                <c:pt idx="2">
                  <c:v>100</c:v>
                </c:pt>
              </c:numCache>
            </c:numRef>
          </c:val>
          <c:extLst>
            <c:ext xmlns:c16="http://schemas.microsoft.com/office/drawing/2014/chart" uri="{C3380CC4-5D6E-409C-BE32-E72D297353CC}">
              <c16:uniqueId val="{00000000-9BCF-4A3A-94F9-F23E148F4060}"/>
            </c:ext>
          </c:extLst>
        </c:ser>
        <c:dLbls>
          <c:showLegendKey val="0"/>
          <c:showVal val="0"/>
          <c:showCatName val="0"/>
          <c:showSerName val="0"/>
          <c:showPercent val="0"/>
          <c:showBubbleSize val="0"/>
        </c:dLbls>
        <c:gapWidth val="34"/>
        <c:overlap val="-51"/>
        <c:axId val="319565375"/>
        <c:axId val="221244127"/>
      </c:barChart>
      <c:catAx>
        <c:axId val="31956537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21244127"/>
        <c:crosses val="autoZero"/>
        <c:auto val="1"/>
        <c:lblAlgn val="ctr"/>
        <c:lblOffset val="100"/>
        <c:noMultiLvlLbl val="0"/>
      </c:catAx>
      <c:valAx>
        <c:axId val="221244127"/>
        <c:scaling>
          <c:orientation val="minMax"/>
          <c:max val="1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319565375"/>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0CBC853-724C-CCCA-4A3E-2289494C49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06B71C6-E325-1D3B-4756-C928A6DD9D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3EE18A-5B54-4001-A04E-EA095DD63587}" type="datetimeFigureOut">
              <a:rPr lang="fr-FR" smtClean="0"/>
              <a:t>11/03/2024</a:t>
            </a:fld>
            <a:endParaRPr lang="fr-FR"/>
          </a:p>
        </p:txBody>
      </p:sp>
      <p:sp>
        <p:nvSpPr>
          <p:cNvPr id="4" name="Espace réservé du pied de page 3">
            <a:extLst>
              <a:ext uri="{FF2B5EF4-FFF2-40B4-BE49-F238E27FC236}">
                <a16:creationId xmlns:a16="http://schemas.microsoft.com/office/drawing/2014/main" id="{D8F9F6AC-E683-49EB-D63D-3B8537DB8E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6603898-F69A-EDEE-C12D-E095EE2401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09D67B-F35E-4702-84F3-BE4BC6CD358C}" type="slidenum">
              <a:rPr lang="fr-FR" smtClean="0"/>
              <a:t>‹N°›</a:t>
            </a:fld>
            <a:endParaRPr lang="fr-FR"/>
          </a:p>
        </p:txBody>
      </p:sp>
    </p:spTree>
    <p:extLst>
      <p:ext uri="{BB962C8B-B14F-4D97-AF65-F5344CB8AC3E}">
        <p14:creationId xmlns:p14="http://schemas.microsoft.com/office/powerpoint/2010/main" val="276593391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1212D-1ACA-4140-B238-21A134C77371}" type="datetimeFigureOut">
              <a:rPr lang="fr-FR" smtClean="0"/>
              <a:pPr/>
              <a:t>11/03/2024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0A27D-7449-D94F-98A1-EFDA98003643}" type="slidenum">
              <a:rPr lang="fr-FR" smtClean="0"/>
              <a:pPr/>
              <a:t>‹N°›</a:t>
            </a:fld>
            <a:endParaRPr lang="fr-FR"/>
          </a:p>
        </p:txBody>
      </p:sp>
    </p:spTree>
    <p:extLst>
      <p:ext uri="{BB962C8B-B14F-4D97-AF65-F5344CB8AC3E}">
        <p14:creationId xmlns:p14="http://schemas.microsoft.com/office/powerpoint/2010/main" val="1371123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5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000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0A27D-7449-D94F-98A1-EFDA9800364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730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2865442"/>
            <a:ext cx="10363200" cy="1470025"/>
          </a:xfrm>
        </p:spPr>
        <p:txBody>
          <a:bodyPr/>
          <a:lstStyle>
            <a:lvl1pPr>
              <a:defRPr>
                <a:solidFill>
                  <a:srgbClr val="0070C0"/>
                </a:solidFill>
              </a:defRPr>
            </a:lvl1pPr>
          </a:lstStyle>
          <a:p>
            <a:r>
              <a:rPr lang="fr-FR"/>
              <a:t>Cliquez et modifiez le titre</a:t>
            </a:r>
          </a:p>
        </p:txBody>
      </p:sp>
      <p:sp>
        <p:nvSpPr>
          <p:cNvPr id="3" name="Sous-titre 2"/>
          <p:cNvSpPr>
            <a:spLocks noGrp="1"/>
          </p:cNvSpPr>
          <p:nvPr>
            <p:ph type="subTitle" idx="1"/>
          </p:nvPr>
        </p:nvSpPr>
        <p:spPr>
          <a:xfrm>
            <a:off x="3048000" y="4456651"/>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17666810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9600" y="258820"/>
            <a:ext cx="8490167" cy="1143000"/>
          </a:xfrm>
        </p:spPr>
        <p:txBody>
          <a:bodyPr/>
          <a:lstStyle/>
          <a:p>
            <a:r>
              <a:rPr lang="fr-FR" dirty="0"/>
              <a:t>Modifiez le style du titre</a:t>
            </a:r>
          </a:p>
        </p:txBody>
      </p:sp>
      <p:sp>
        <p:nvSpPr>
          <p:cNvPr id="7" name="Espace réservé du contenu 6"/>
          <p:cNvSpPr>
            <a:spLocks noGrp="1"/>
          </p:cNvSpPr>
          <p:nvPr>
            <p:ph sz="quarter" idx="13"/>
          </p:nvPr>
        </p:nvSpPr>
        <p:spPr>
          <a:xfrm>
            <a:off x="609600" y="1974254"/>
            <a:ext cx="10972800" cy="4572000"/>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1104191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8466034" cy="1491539"/>
          </a:xfrm>
        </p:spPr>
        <p:txBody>
          <a:bodyPr/>
          <a:lstStyle>
            <a:lvl1pPr algn="l">
              <a:defRPr/>
            </a:lvl1p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47504693"/>
      </p:ext>
    </p:extLst>
  </p:cSld>
  <p:clrMapOvr>
    <a:masterClrMapping/>
  </p:clrMapOvr>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75224888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58820"/>
            <a:ext cx="109728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988840"/>
            <a:ext cx="10972800" cy="433546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264393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65" r:id="rId3"/>
    <p:sldLayoutId id="2147483766" r:id="rId4"/>
  </p:sldLayoutIdLst>
  <p:txStyles>
    <p:titleStyle>
      <a:lvl1pPr algn="l" defTabSz="342900" rtl="0" eaLnBrk="1" latinLnBrk="0" hangingPunct="1">
        <a:spcBef>
          <a:spcPct val="0"/>
        </a:spcBef>
        <a:buNone/>
        <a:defRPr sz="3300" b="1" kern="1200">
          <a:solidFill>
            <a:srgbClr val="0070C0"/>
          </a:solidFill>
          <a:latin typeface="+mj-lt"/>
          <a:ea typeface="+mj-ea"/>
          <a:cs typeface="+mj-cs"/>
        </a:defRPr>
      </a:lvl1pPr>
    </p:titleStyle>
    <p:body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3010B18-AD51-4B41-B191-76745DB0400A}"/>
              </a:ext>
            </a:extLst>
          </p:cNvPr>
          <p:cNvSpPr txBox="1"/>
          <p:nvPr/>
        </p:nvSpPr>
        <p:spPr>
          <a:xfrm>
            <a:off x="10135404" y="5072948"/>
            <a:ext cx="1838965"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This webinar is proposed to you</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with the support of</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our institutional partner</a:t>
            </a:r>
            <a:endParaRPr kumimoji="0" lang="fr-FR"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Image 8">
            <a:extLst>
              <a:ext uri="{FF2B5EF4-FFF2-40B4-BE49-F238E27FC236}">
                <a16:creationId xmlns:a16="http://schemas.microsoft.com/office/drawing/2014/main" id="{EAB9786F-BB85-4581-8014-12215CEFE27A}"/>
              </a:ext>
            </a:extLst>
          </p:cNvPr>
          <p:cNvPicPr>
            <a:picLocks noChangeAspect="1"/>
          </p:cNvPicPr>
          <p:nvPr/>
        </p:nvPicPr>
        <p:blipFill rotWithShape="1">
          <a:blip r:embed="rId3"/>
          <a:srcRect l="13281" t="10824" r="16962"/>
          <a:stretch/>
        </p:blipFill>
        <p:spPr>
          <a:xfrm>
            <a:off x="10676212" y="5626946"/>
            <a:ext cx="853401" cy="801700"/>
          </a:xfrm>
          <a:prstGeom prst="rect">
            <a:avLst/>
          </a:prstGeom>
        </p:spPr>
      </p:pic>
      <p:sp>
        <p:nvSpPr>
          <p:cNvPr id="10" name="Titre 1">
            <a:extLst>
              <a:ext uri="{FF2B5EF4-FFF2-40B4-BE49-F238E27FC236}">
                <a16:creationId xmlns:a16="http://schemas.microsoft.com/office/drawing/2014/main" id="{D979B62A-0DBD-4B35-BA82-E20CAF20B353}"/>
              </a:ext>
            </a:extLst>
          </p:cNvPr>
          <p:cNvSpPr>
            <a:spLocks noGrp="1"/>
          </p:cNvSpPr>
          <p:nvPr>
            <p:ph type="ctrTitle"/>
          </p:nvPr>
        </p:nvSpPr>
        <p:spPr>
          <a:xfrm>
            <a:off x="1982046" y="1958975"/>
            <a:ext cx="8549640" cy="1470025"/>
          </a:xfrm>
        </p:spPr>
        <p:txBody>
          <a:bodyPr>
            <a:noAutofit/>
          </a:bodyPr>
          <a:lstStyle/>
          <a:p>
            <a:pPr algn="ctr"/>
            <a:r>
              <a:rPr lang="en-US" sz="3200" dirty="0">
                <a:solidFill>
                  <a:srgbClr val="1E3C91"/>
                </a:solidFill>
              </a:rPr>
              <a:t>CONFERENCE ON RETROVIRUSES</a:t>
            </a:r>
            <a:br>
              <a:rPr lang="en-US" sz="3200" dirty="0">
                <a:solidFill>
                  <a:srgbClr val="1E3C91"/>
                </a:solidFill>
              </a:rPr>
            </a:br>
            <a:r>
              <a:rPr lang="en-US" sz="3200" dirty="0">
                <a:solidFill>
                  <a:srgbClr val="1E3C91"/>
                </a:solidFill>
              </a:rPr>
              <a:t>AND OPPORTUNISTIC INFECTIONS</a:t>
            </a:r>
            <a:br>
              <a:rPr lang="en-US" sz="3200" dirty="0">
                <a:solidFill>
                  <a:srgbClr val="1E3C91"/>
                </a:solidFill>
              </a:rPr>
            </a:br>
            <a:r>
              <a:rPr lang="en-US" sz="3200" dirty="0">
                <a:solidFill>
                  <a:srgbClr val="1E3C91"/>
                </a:solidFill>
              </a:rPr>
              <a:t>CROI 2024</a:t>
            </a:r>
            <a:endParaRPr lang="fr-FR" sz="3200" dirty="0">
              <a:solidFill>
                <a:srgbClr val="1E3C91"/>
              </a:solidFill>
            </a:endParaRPr>
          </a:p>
        </p:txBody>
      </p:sp>
      <p:pic>
        <p:nvPicPr>
          <p:cNvPr id="3" name="Image 2">
            <a:extLst>
              <a:ext uri="{FF2B5EF4-FFF2-40B4-BE49-F238E27FC236}">
                <a16:creationId xmlns:a16="http://schemas.microsoft.com/office/drawing/2014/main" id="{78FA2340-AD81-DB18-6880-0F0BDD9DC731}"/>
              </a:ext>
            </a:extLst>
          </p:cNvPr>
          <p:cNvPicPr>
            <a:picLocks noChangeAspect="1"/>
          </p:cNvPicPr>
          <p:nvPr/>
        </p:nvPicPr>
        <p:blipFill>
          <a:blip r:embed="rId4"/>
          <a:stretch>
            <a:fillRect/>
          </a:stretch>
        </p:blipFill>
        <p:spPr>
          <a:xfrm>
            <a:off x="5468735" y="4085220"/>
            <a:ext cx="1513114" cy="1513114"/>
          </a:xfrm>
          <a:prstGeom prst="rect">
            <a:avLst/>
          </a:prstGeom>
        </p:spPr>
      </p:pic>
      <p:pic>
        <p:nvPicPr>
          <p:cNvPr id="5" name="Image 4">
            <a:extLst>
              <a:ext uri="{FF2B5EF4-FFF2-40B4-BE49-F238E27FC236}">
                <a16:creationId xmlns:a16="http://schemas.microsoft.com/office/drawing/2014/main" id="{19CDD6E6-5503-898E-3B68-6EA3DF626067}"/>
              </a:ext>
            </a:extLst>
          </p:cNvPr>
          <p:cNvPicPr>
            <a:picLocks noChangeAspect="1"/>
          </p:cNvPicPr>
          <p:nvPr/>
        </p:nvPicPr>
        <p:blipFill>
          <a:blip r:embed="rId5"/>
          <a:stretch>
            <a:fillRect/>
          </a:stretch>
        </p:blipFill>
        <p:spPr>
          <a:xfrm>
            <a:off x="7817856" y="4085220"/>
            <a:ext cx="1513114" cy="1513114"/>
          </a:xfrm>
          <a:prstGeom prst="rect">
            <a:avLst/>
          </a:prstGeom>
        </p:spPr>
      </p:pic>
      <p:pic>
        <p:nvPicPr>
          <p:cNvPr id="7" name="Image 6">
            <a:extLst>
              <a:ext uri="{FF2B5EF4-FFF2-40B4-BE49-F238E27FC236}">
                <a16:creationId xmlns:a16="http://schemas.microsoft.com/office/drawing/2014/main" id="{FBDBD668-2BD0-7837-D590-30EF8E208E37}"/>
              </a:ext>
            </a:extLst>
          </p:cNvPr>
          <p:cNvPicPr>
            <a:picLocks noChangeAspect="1"/>
          </p:cNvPicPr>
          <p:nvPr/>
        </p:nvPicPr>
        <p:blipFill>
          <a:blip r:embed="rId6"/>
          <a:stretch>
            <a:fillRect/>
          </a:stretch>
        </p:blipFill>
        <p:spPr>
          <a:xfrm>
            <a:off x="3119614" y="4085220"/>
            <a:ext cx="1513114" cy="1513114"/>
          </a:xfrm>
          <a:prstGeom prst="rect">
            <a:avLst/>
          </a:prstGeom>
        </p:spPr>
      </p:pic>
      <p:sp>
        <p:nvSpPr>
          <p:cNvPr id="16" name="ZoneTexte 15">
            <a:extLst>
              <a:ext uri="{FF2B5EF4-FFF2-40B4-BE49-F238E27FC236}">
                <a16:creationId xmlns:a16="http://schemas.microsoft.com/office/drawing/2014/main" id="{83A07886-C13A-DB9F-AAC7-47F1F367D948}"/>
              </a:ext>
            </a:extLst>
          </p:cNvPr>
          <p:cNvSpPr txBox="1"/>
          <p:nvPr/>
        </p:nvSpPr>
        <p:spPr>
          <a:xfrm>
            <a:off x="2807865" y="5636639"/>
            <a:ext cx="2136611" cy="646331"/>
          </a:xfrm>
          <a:prstGeom prst="rect">
            <a:avLst/>
          </a:prstGeom>
          <a:noFill/>
        </p:spPr>
        <p:txBody>
          <a:bodyPr wrap="square">
            <a:spAutoFit/>
          </a:bodyPr>
          <a:lstStyle/>
          <a:p>
            <a:pPr marL="0" marR="0" lvl="1" indent="0" algn="ctr" defTabSz="342900" rtl="0" eaLnBrk="1" fontAlgn="auto" latinLnBrk="0" hangingPunct="1">
              <a:lnSpc>
                <a:spcPct val="100000"/>
              </a:lnSpc>
              <a:spcBef>
                <a:spcPct val="20000"/>
              </a:spcBef>
              <a:spcAft>
                <a:spcPts val="0"/>
              </a:spcAft>
              <a:buClr>
                <a:srgbClr val="3C549F"/>
              </a:buClr>
              <a:buSzTx/>
              <a:buFont typeface="Arial"/>
              <a:buNone/>
              <a:tabLst/>
              <a:defRPr/>
            </a:pPr>
            <a:r>
              <a:rPr kumimoji="0" lang="fr-FR" b="1" i="0" u="none" strike="noStrike" kern="1200" cap="none" spc="0" normalizeH="0" baseline="0" noProof="0" dirty="0">
                <a:ln>
                  <a:noFill/>
                </a:ln>
                <a:solidFill>
                  <a:prstClr val="black"/>
                </a:solidFill>
                <a:effectLst/>
                <a:uLnTx/>
                <a:uFillTx/>
                <a:latin typeface="Calibri"/>
                <a:ea typeface="+mn-ea"/>
                <a:cs typeface="+mn-cs"/>
              </a:rPr>
              <a:t>Pedro Cahn</a:t>
            </a:r>
            <a:br>
              <a:rPr kumimoji="0" lang="fr-FR" b="1" i="0" u="none" strike="noStrike" kern="1200" cap="none" spc="0" normalizeH="0" baseline="0" noProof="0" dirty="0">
                <a:ln>
                  <a:noFill/>
                </a:ln>
                <a:solidFill>
                  <a:prstClr val="black"/>
                </a:solidFill>
                <a:effectLst/>
                <a:uLnTx/>
                <a:uFillTx/>
                <a:latin typeface="Calibri"/>
                <a:ea typeface="+mn-ea"/>
                <a:cs typeface="+mn-cs"/>
              </a:rPr>
            </a:br>
            <a:r>
              <a:rPr lang="fr-FR" i="1" dirty="0">
                <a:solidFill>
                  <a:prstClr val="black"/>
                </a:solidFill>
                <a:latin typeface="Calibri"/>
              </a:rPr>
              <a:t>(</a:t>
            </a:r>
            <a:r>
              <a:rPr kumimoji="0" lang="fr-FR" b="0" i="1" u="none" strike="noStrike" kern="1200" cap="none" spc="0" normalizeH="0" baseline="0" noProof="0" dirty="0">
                <a:ln>
                  <a:noFill/>
                </a:ln>
                <a:solidFill>
                  <a:prstClr val="black"/>
                </a:solidFill>
                <a:effectLst/>
                <a:uLnTx/>
                <a:uFillTx/>
                <a:latin typeface="Calibri"/>
                <a:ea typeface="+mn-ea"/>
                <a:cs typeface="+mn-cs"/>
              </a:rPr>
              <a:t>Argentina)</a:t>
            </a:r>
          </a:p>
        </p:txBody>
      </p:sp>
      <p:sp>
        <p:nvSpPr>
          <p:cNvPr id="17" name="ZoneTexte 16">
            <a:extLst>
              <a:ext uri="{FF2B5EF4-FFF2-40B4-BE49-F238E27FC236}">
                <a16:creationId xmlns:a16="http://schemas.microsoft.com/office/drawing/2014/main" id="{334659F3-DB67-350F-063C-CCA340915766}"/>
              </a:ext>
            </a:extLst>
          </p:cNvPr>
          <p:cNvSpPr txBox="1"/>
          <p:nvPr/>
        </p:nvSpPr>
        <p:spPr>
          <a:xfrm>
            <a:off x="5159531" y="5636639"/>
            <a:ext cx="2136611" cy="646331"/>
          </a:xfrm>
          <a:prstGeom prst="rect">
            <a:avLst/>
          </a:prstGeom>
          <a:noFill/>
        </p:spPr>
        <p:txBody>
          <a:bodyPr wrap="square">
            <a:spAutoFit/>
          </a:bodyPr>
          <a:lstStyle/>
          <a:p>
            <a:pPr marL="0" marR="0" lvl="1" indent="0" algn="ctr" defTabSz="342900" rtl="0" eaLnBrk="1" fontAlgn="auto" latinLnBrk="0" hangingPunct="1">
              <a:lnSpc>
                <a:spcPct val="100000"/>
              </a:lnSpc>
              <a:spcBef>
                <a:spcPct val="20000"/>
              </a:spcBef>
              <a:spcAft>
                <a:spcPts val="0"/>
              </a:spcAft>
              <a:buClr>
                <a:srgbClr val="3C549F"/>
              </a:buClr>
              <a:buSzTx/>
              <a:buFont typeface="Arial"/>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Anton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Pozniak</a:t>
            </a:r>
            <a:br>
              <a:rPr kumimoji="0" lang="fr-FR" b="1" i="0" u="none" strike="noStrike" kern="1200" cap="none" spc="0" normalizeH="0" baseline="0" noProof="0" dirty="0">
                <a:ln>
                  <a:noFill/>
                </a:ln>
                <a:solidFill>
                  <a:prstClr val="black"/>
                </a:solidFill>
                <a:effectLst/>
                <a:uLnTx/>
                <a:uFillTx/>
                <a:latin typeface="Calibri"/>
                <a:ea typeface="+mn-ea"/>
                <a:cs typeface="+mn-cs"/>
              </a:rPr>
            </a:br>
            <a:r>
              <a:rPr lang="fr-FR" i="1" dirty="0">
                <a:solidFill>
                  <a:prstClr val="black"/>
                </a:solidFill>
                <a:latin typeface="Calibri"/>
              </a:rPr>
              <a:t>(</a:t>
            </a:r>
            <a:r>
              <a:rPr kumimoji="0" lang="fr-FR" b="0" i="1" u="none" strike="noStrike" kern="1200" cap="none" spc="0" normalizeH="0" baseline="0" noProof="0" dirty="0">
                <a:ln>
                  <a:noFill/>
                </a:ln>
                <a:solidFill>
                  <a:prstClr val="black"/>
                </a:solidFill>
                <a:effectLst/>
                <a:uLnTx/>
                <a:uFillTx/>
                <a:latin typeface="Calibri"/>
                <a:ea typeface="+mn-ea"/>
                <a:cs typeface="+mn-cs"/>
              </a:rPr>
              <a:t>UK)</a:t>
            </a:r>
          </a:p>
        </p:txBody>
      </p:sp>
      <p:sp>
        <p:nvSpPr>
          <p:cNvPr id="18" name="ZoneTexte 17">
            <a:extLst>
              <a:ext uri="{FF2B5EF4-FFF2-40B4-BE49-F238E27FC236}">
                <a16:creationId xmlns:a16="http://schemas.microsoft.com/office/drawing/2014/main" id="{45A28A6A-06C1-8611-8F8E-43117BD7A973}"/>
              </a:ext>
            </a:extLst>
          </p:cNvPr>
          <p:cNvSpPr txBox="1"/>
          <p:nvPr/>
        </p:nvSpPr>
        <p:spPr>
          <a:xfrm>
            <a:off x="7506107" y="5636639"/>
            <a:ext cx="2136611" cy="646331"/>
          </a:xfrm>
          <a:prstGeom prst="rect">
            <a:avLst/>
          </a:prstGeom>
          <a:noFill/>
        </p:spPr>
        <p:txBody>
          <a:bodyPr wrap="square">
            <a:spAutoFit/>
          </a:bodyPr>
          <a:lstStyle/>
          <a:p>
            <a:pPr marL="0" marR="0" lvl="1" indent="0" algn="ctr" defTabSz="342900" rtl="0" eaLnBrk="1" fontAlgn="auto" latinLnBrk="0" hangingPunct="1">
              <a:lnSpc>
                <a:spcPct val="100000"/>
              </a:lnSpc>
              <a:spcBef>
                <a:spcPct val="20000"/>
              </a:spcBef>
              <a:spcAft>
                <a:spcPts val="0"/>
              </a:spcAft>
              <a:buClr>
                <a:srgbClr val="3C549F"/>
              </a:buClr>
              <a:buSzTx/>
              <a:buFont typeface="Arial"/>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François Raffi</a:t>
            </a:r>
            <a:br>
              <a:rPr kumimoji="0" lang="fr-FR" sz="1800" b="1" i="0" u="none" strike="noStrike" kern="1200" cap="none" spc="0" normalizeH="0" baseline="0" noProof="0" dirty="0">
                <a:ln>
                  <a:noFill/>
                </a:ln>
                <a:solidFill>
                  <a:prstClr val="black"/>
                </a:solidFill>
                <a:effectLst/>
                <a:uLnTx/>
                <a:uFillTx/>
                <a:latin typeface="Calibri"/>
                <a:ea typeface="+mn-ea"/>
                <a:cs typeface="+mn-cs"/>
              </a:rPr>
            </a:br>
            <a:r>
              <a:rPr lang="fr-FR" i="1" dirty="0">
                <a:solidFill>
                  <a:prstClr val="black"/>
                </a:solidFill>
                <a:latin typeface="Calibri"/>
              </a:rPr>
              <a:t>(</a:t>
            </a:r>
            <a:r>
              <a:rPr kumimoji="0" lang="fr-FR" b="0" i="1" u="none" strike="noStrike" kern="1200" cap="none" spc="0" normalizeH="0" baseline="0" noProof="0" dirty="0">
                <a:ln>
                  <a:noFill/>
                </a:ln>
                <a:solidFill>
                  <a:prstClr val="black"/>
                </a:solidFill>
                <a:effectLst/>
                <a:uLnTx/>
                <a:uFillTx/>
                <a:latin typeface="Calibri"/>
                <a:ea typeface="+mn-ea"/>
                <a:cs typeface="+mn-cs"/>
              </a:rPr>
              <a:t>France)</a:t>
            </a:r>
          </a:p>
        </p:txBody>
      </p:sp>
      <p:sp>
        <p:nvSpPr>
          <p:cNvPr id="6" name="Espace réservé du contenu 2">
            <a:extLst>
              <a:ext uri="{FF2B5EF4-FFF2-40B4-BE49-F238E27FC236}">
                <a16:creationId xmlns:a16="http://schemas.microsoft.com/office/drawing/2014/main" id="{9C0EAA04-8DA1-2B84-C6E5-D663FDA65C0E}"/>
              </a:ext>
            </a:extLst>
          </p:cNvPr>
          <p:cNvSpPr txBox="1">
            <a:spLocks/>
          </p:cNvSpPr>
          <p:nvPr/>
        </p:nvSpPr>
        <p:spPr>
          <a:xfrm>
            <a:off x="3056466" y="3483856"/>
            <a:ext cx="6400800" cy="699309"/>
          </a:xfrm>
          <a:prstGeom prst="rect">
            <a:avLst/>
          </a:prstGeom>
        </p:spPr>
        <p:txBody>
          <a:bodyPr vert="horz" lIns="91440" tIns="45720" rIns="91440" bIns="45720" rtlCol="0">
            <a:normAutofit/>
          </a:bodyPr>
          <a:lstStyle>
            <a:lvl1pPr marL="0" indent="0" algn="ctr" defTabSz="342900" rtl="0" eaLnBrk="1" latinLnBrk="0" hangingPunct="1">
              <a:spcBef>
                <a:spcPct val="20000"/>
              </a:spcBef>
              <a:buClr>
                <a:srgbClr val="0070C0"/>
              </a:buClr>
              <a:buFont typeface="Arial"/>
              <a:buNone/>
              <a:defRPr sz="2400" kern="1200">
                <a:solidFill>
                  <a:schemeClr val="tx1">
                    <a:tint val="75000"/>
                  </a:schemeClr>
                </a:solidFill>
                <a:latin typeface="+mn-lt"/>
                <a:ea typeface="+mn-ea"/>
                <a:cs typeface="+mn-cs"/>
              </a:defRPr>
            </a:lvl1pPr>
            <a:lvl2pPr marL="342900" indent="0" algn="ctr" defTabSz="342900" rtl="0" eaLnBrk="1" latinLnBrk="0" hangingPunct="1">
              <a:spcBef>
                <a:spcPct val="20000"/>
              </a:spcBef>
              <a:buClr>
                <a:srgbClr val="0070C0"/>
              </a:buClr>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Clr>
                <a:srgbClr val="0070C0"/>
              </a:buClr>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Clr>
                <a:srgbClr val="0070C0"/>
              </a:buClr>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Clr>
                <a:srgbClr val="0070C0"/>
              </a:buClr>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b="1">
                <a:solidFill>
                  <a:srgbClr val="FF6600"/>
                </a:solidFill>
              </a:rPr>
              <a:t>Denver, United-States| 3-6 MARCH 2024</a:t>
            </a:r>
            <a:endParaRPr lang="fr-FR" b="1" dirty="0">
              <a:solidFill>
                <a:schemeClr val="tx1"/>
              </a:solidFill>
            </a:endParaRPr>
          </a:p>
        </p:txBody>
      </p:sp>
    </p:spTree>
    <p:extLst>
      <p:ext uri="{BB962C8B-B14F-4D97-AF65-F5344CB8AC3E}">
        <p14:creationId xmlns:p14="http://schemas.microsoft.com/office/powerpoint/2010/main" val="52890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a:xfrm>
            <a:off x="609600" y="258820"/>
            <a:ext cx="8490167" cy="823955"/>
          </a:xfrm>
        </p:spPr>
        <p:txBody>
          <a:bodyPr/>
          <a:lstStyle/>
          <a:p>
            <a:r>
              <a:rPr lang="en-US" dirty="0"/>
              <a:t>Ultra-Long Acting INSTI</a:t>
            </a:r>
          </a:p>
        </p:txBody>
      </p:sp>
      <p:sp>
        <p:nvSpPr>
          <p:cNvPr id="9" name="ZoneTexte 8">
            <a:extLst>
              <a:ext uri="{FF2B5EF4-FFF2-40B4-BE49-F238E27FC236}">
                <a16:creationId xmlns:a16="http://schemas.microsoft.com/office/drawing/2014/main" id="{1E515E11-BEE3-B2F3-88DD-10308B936ABF}"/>
              </a:ext>
            </a:extLst>
          </p:cNvPr>
          <p:cNvSpPr txBox="1"/>
          <p:nvPr/>
        </p:nvSpPr>
        <p:spPr>
          <a:xfrm>
            <a:off x="538761" y="1052736"/>
            <a:ext cx="5597623" cy="400110"/>
          </a:xfrm>
          <a:prstGeom prst="rect">
            <a:avLst/>
          </a:prstGeom>
          <a:noFill/>
        </p:spPr>
        <p:txBody>
          <a:bodyPr wrap="none" rtlCol="0">
            <a:spAutoFit/>
          </a:bodyPr>
          <a:lstStyle/>
          <a:p>
            <a:r>
              <a:rPr lang="en-US" sz="2000" b="1" dirty="0"/>
              <a:t>New ultra-long acting CAB formulation (CAB-ULA) </a:t>
            </a:r>
            <a:r>
              <a:rPr lang="en-US" sz="2000" b="1" baseline="30000" dirty="0"/>
              <a:t>1</a:t>
            </a:r>
          </a:p>
        </p:txBody>
      </p:sp>
      <p:sp>
        <p:nvSpPr>
          <p:cNvPr id="15" name="ZoneTexte 14">
            <a:extLst>
              <a:ext uri="{FF2B5EF4-FFF2-40B4-BE49-F238E27FC236}">
                <a16:creationId xmlns:a16="http://schemas.microsoft.com/office/drawing/2014/main" id="{BFD7AFA9-745E-0600-D3AA-4FB530E19CE0}"/>
              </a:ext>
            </a:extLst>
          </p:cNvPr>
          <p:cNvSpPr txBox="1"/>
          <p:nvPr/>
        </p:nvSpPr>
        <p:spPr>
          <a:xfrm>
            <a:off x="93800" y="1484784"/>
            <a:ext cx="6487545" cy="369332"/>
          </a:xfrm>
          <a:prstGeom prst="rect">
            <a:avLst/>
          </a:prstGeom>
          <a:noFill/>
        </p:spPr>
        <p:txBody>
          <a:bodyPr wrap="none" rtlCol="0">
            <a:spAutoFit/>
          </a:bodyPr>
          <a:lstStyle/>
          <a:p>
            <a:pPr algn="ctr"/>
            <a:r>
              <a:rPr lang="en-US" dirty="0"/>
              <a:t>Cabotegravir plasma concentration (median and range), microg/mL</a:t>
            </a:r>
          </a:p>
        </p:txBody>
      </p:sp>
      <p:sp>
        <p:nvSpPr>
          <p:cNvPr id="16" name="ZoneTexte 15">
            <a:extLst>
              <a:ext uri="{FF2B5EF4-FFF2-40B4-BE49-F238E27FC236}">
                <a16:creationId xmlns:a16="http://schemas.microsoft.com/office/drawing/2014/main" id="{4F88913C-7CD4-15CE-9638-39E7A00160CA}"/>
              </a:ext>
            </a:extLst>
          </p:cNvPr>
          <p:cNvSpPr txBox="1"/>
          <p:nvPr/>
        </p:nvSpPr>
        <p:spPr>
          <a:xfrm>
            <a:off x="362857" y="5801126"/>
            <a:ext cx="5226431" cy="830997"/>
          </a:xfrm>
          <a:prstGeom prst="rect">
            <a:avLst/>
          </a:prstGeom>
          <a:noFill/>
        </p:spPr>
        <p:txBody>
          <a:bodyPr wrap="none" rtlCol="0">
            <a:spAutoFit/>
          </a:bodyPr>
          <a:lstStyle/>
          <a:p>
            <a:r>
              <a:rPr lang="en-US" sz="1600" dirty="0"/>
              <a:t>CAB-ULA t</a:t>
            </a:r>
            <a:r>
              <a:rPr lang="en-US" sz="1600" baseline="-25000" dirty="0"/>
              <a:t>1/2</a:t>
            </a:r>
            <a:r>
              <a:rPr lang="en-US" sz="1600" dirty="0"/>
              <a:t>: &gt; 6x for SC and &gt; 2x for IM of CAB200 IM.</a:t>
            </a:r>
          </a:p>
          <a:p>
            <a:r>
              <a:rPr lang="en-US" sz="1600" dirty="0"/>
              <a:t>ISR: erythema, nodule and pain for SC, pain for IM</a:t>
            </a:r>
          </a:p>
          <a:p>
            <a:r>
              <a:rPr lang="en-US" sz="1600" dirty="0"/>
              <a:t>PK simulations ≥ Q4M dosing with IM. SC evaluation ongoing</a:t>
            </a:r>
          </a:p>
        </p:txBody>
      </p:sp>
      <p:sp>
        <p:nvSpPr>
          <p:cNvPr id="17" name="Text Placeholder 22">
            <a:extLst>
              <a:ext uri="{FF2B5EF4-FFF2-40B4-BE49-F238E27FC236}">
                <a16:creationId xmlns:a16="http://schemas.microsoft.com/office/drawing/2014/main" id="{29E52411-B702-9249-4FC1-FD336762D23E}"/>
              </a:ext>
            </a:extLst>
          </p:cNvPr>
          <p:cNvSpPr txBox="1">
            <a:spLocks/>
          </p:cNvSpPr>
          <p:nvPr/>
        </p:nvSpPr>
        <p:spPr bwMode="auto">
          <a:xfrm>
            <a:off x="7645068" y="6574009"/>
            <a:ext cx="4544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1. Han K </a:t>
            </a:r>
            <a:r>
              <a:rPr kumimoji="0" lang="en-US" sz="1200" b="0" i="1" u="none" strike="noStrike" kern="0" cap="none" spc="0" normalizeH="0" baseline="0" dirty="0">
                <a:ln>
                  <a:noFill/>
                </a:ln>
                <a:solidFill>
                  <a:schemeClr val="tx1"/>
                </a:solidFill>
                <a:effectLst/>
                <a:uLnTx/>
                <a:uFillTx/>
                <a:latin typeface="+mn-lt"/>
              </a:rPr>
              <a:t>et al. 31</a:t>
            </a:r>
            <a:r>
              <a:rPr kumimoji="0" lang="en-US" sz="1200" b="0" i="1" u="none" strike="noStrike" kern="0" cap="none" spc="0" normalizeH="0" baseline="30000" dirty="0">
                <a:ln>
                  <a:noFill/>
                </a:ln>
                <a:solidFill>
                  <a:schemeClr val="tx1"/>
                </a:solidFill>
                <a:effectLst/>
                <a:uLnTx/>
                <a:uFillTx/>
                <a:latin typeface="+mn-lt"/>
              </a:rPr>
              <a:t>th</a:t>
            </a:r>
            <a:r>
              <a:rPr kumimoji="0" lang="en-US" sz="1200" b="0" i="1" u="none" strike="noStrike" kern="0" cap="none" spc="0" normalizeH="0" baseline="0" dirty="0">
                <a:ln>
                  <a:noFill/>
                </a:ln>
                <a:solidFill>
                  <a:schemeClr val="tx1"/>
                </a:solidFill>
                <a:effectLst/>
                <a:uLnTx/>
                <a:uFillTx/>
                <a:latin typeface="+mn-lt"/>
              </a:rPr>
              <a:t> CROI 2024 ; </a:t>
            </a:r>
            <a:r>
              <a:rPr lang="en-US" sz="1200" i="1" kern="0" dirty="0">
                <a:solidFill>
                  <a:schemeClr val="tx1"/>
                </a:solidFill>
                <a:latin typeface="+mn-lt"/>
              </a:rPr>
              <a:t>130. 2. Le T et al. </a:t>
            </a:r>
            <a:r>
              <a:rPr kumimoji="0" lang="en-US" sz="1200" b="0" i="1" u="none" strike="noStrike" kern="0" cap="none" spc="0" normalizeH="0" baseline="0" dirty="0">
                <a:ln>
                  <a:noFill/>
                </a:ln>
                <a:solidFill>
                  <a:schemeClr val="tx1"/>
                </a:solidFill>
                <a:effectLst/>
                <a:uLnTx/>
                <a:uFillTx/>
                <a:latin typeface="+mn-lt"/>
              </a:rPr>
              <a:t>31</a:t>
            </a:r>
            <a:r>
              <a:rPr kumimoji="0" lang="en-US" sz="1200" b="0" i="1" u="none" strike="noStrike" kern="0" cap="none" spc="0" normalizeH="0" baseline="30000" dirty="0">
                <a:ln>
                  <a:noFill/>
                </a:ln>
                <a:solidFill>
                  <a:schemeClr val="tx1"/>
                </a:solidFill>
                <a:effectLst/>
                <a:uLnTx/>
                <a:uFillTx/>
                <a:latin typeface="+mn-lt"/>
              </a:rPr>
              <a:t>th</a:t>
            </a:r>
            <a:r>
              <a:rPr kumimoji="0" lang="en-US" sz="1200" b="0" i="1" u="none" strike="noStrike" kern="0" cap="none" spc="0" normalizeH="0" baseline="0" dirty="0">
                <a:ln>
                  <a:noFill/>
                </a:ln>
                <a:solidFill>
                  <a:schemeClr val="tx1"/>
                </a:solidFill>
                <a:effectLst/>
                <a:uLnTx/>
                <a:uFillTx/>
                <a:latin typeface="+mn-lt"/>
              </a:rPr>
              <a:t> CROI 2024 ; </a:t>
            </a:r>
            <a:r>
              <a:rPr lang="en-US" sz="1200" i="1" kern="0" dirty="0">
                <a:solidFill>
                  <a:schemeClr val="tx1"/>
                </a:solidFill>
                <a:latin typeface="+mn-lt"/>
              </a:rPr>
              <a:t>1137</a:t>
            </a:r>
            <a:endParaRPr kumimoji="0" lang="en-US" sz="1200" b="0" i="1" u="none" strike="noStrike" kern="0" cap="none" spc="0" normalizeH="0" baseline="0" dirty="0">
              <a:ln>
                <a:noFill/>
              </a:ln>
              <a:solidFill>
                <a:schemeClr val="tx1"/>
              </a:solidFill>
              <a:effectLst/>
              <a:uLnTx/>
              <a:uFillTx/>
              <a:latin typeface="+mn-lt"/>
            </a:endParaRPr>
          </a:p>
        </p:txBody>
      </p:sp>
      <p:sp>
        <p:nvSpPr>
          <p:cNvPr id="20" name="ZoneTexte 19">
            <a:extLst>
              <a:ext uri="{FF2B5EF4-FFF2-40B4-BE49-F238E27FC236}">
                <a16:creationId xmlns:a16="http://schemas.microsoft.com/office/drawing/2014/main" id="{C5EB7F85-CF70-2630-F50D-F249D579915B}"/>
              </a:ext>
            </a:extLst>
          </p:cNvPr>
          <p:cNvSpPr txBox="1"/>
          <p:nvPr/>
        </p:nvSpPr>
        <p:spPr>
          <a:xfrm>
            <a:off x="6948169" y="4869160"/>
            <a:ext cx="4452938" cy="861774"/>
          </a:xfrm>
          <a:prstGeom prst="rect">
            <a:avLst/>
          </a:prstGeom>
          <a:noFill/>
        </p:spPr>
        <p:txBody>
          <a:bodyPr wrap="square" rtlCol="0">
            <a:spAutoFit/>
          </a:bodyPr>
          <a:lstStyle/>
          <a:p>
            <a:r>
              <a:rPr lang="en-US" sz="1600" dirty="0"/>
              <a:t>After a single SC injection </a:t>
            </a:r>
            <a:r>
              <a:rPr lang="en-US" sz="1600" b="1" dirty="0"/>
              <a:t>in mice </a:t>
            </a:r>
            <a:r>
              <a:rPr lang="en-US" sz="1600" dirty="0"/>
              <a:t>: good safety and sustained plasma concentration above 4x PA-IC90 for more than 300 days</a:t>
            </a:r>
          </a:p>
        </p:txBody>
      </p:sp>
      <p:sp>
        <p:nvSpPr>
          <p:cNvPr id="23" name="ZoneTexte 22">
            <a:extLst>
              <a:ext uri="{FF2B5EF4-FFF2-40B4-BE49-F238E27FC236}">
                <a16:creationId xmlns:a16="http://schemas.microsoft.com/office/drawing/2014/main" id="{4E185D6F-0713-8B0D-3E4F-AD17E0526CFB}"/>
              </a:ext>
            </a:extLst>
          </p:cNvPr>
          <p:cNvSpPr txBox="1"/>
          <p:nvPr/>
        </p:nvSpPr>
        <p:spPr>
          <a:xfrm>
            <a:off x="6987002" y="5792490"/>
            <a:ext cx="4660222" cy="58477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b="1" dirty="0"/>
              <a:t>Conclusion : </a:t>
            </a:r>
            <a:r>
              <a:rPr lang="en-US" sz="1600" dirty="0"/>
              <a:t>ULA DTG ISFI is the first SC injectable for HIV </a:t>
            </a:r>
            <a:r>
              <a:rPr lang="en-US" sz="1600" dirty="0" err="1"/>
              <a:t>PrEP</a:t>
            </a:r>
            <a:r>
              <a:rPr lang="en-US" sz="1600" dirty="0"/>
              <a:t> that is biodegradable and removeable</a:t>
            </a:r>
          </a:p>
        </p:txBody>
      </p:sp>
      <p:grpSp>
        <p:nvGrpSpPr>
          <p:cNvPr id="10" name="Groupe 9">
            <a:extLst>
              <a:ext uri="{FF2B5EF4-FFF2-40B4-BE49-F238E27FC236}">
                <a16:creationId xmlns:a16="http://schemas.microsoft.com/office/drawing/2014/main" id="{611C8A44-8211-3131-B924-FAAD4FB6E4C1}"/>
              </a:ext>
            </a:extLst>
          </p:cNvPr>
          <p:cNvGrpSpPr/>
          <p:nvPr/>
        </p:nvGrpSpPr>
        <p:grpSpPr>
          <a:xfrm>
            <a:off x="6948168" y="1858169"/>
            <a:ext cx="5196504" cy="2770119"/>
            <a:chOff x="6948168" y="1858169"/>
            <a:chExt cx="5196504" cy="2770119"/>
          </a:xfrm>
        </p:grpSpPr>
        <p:sp>
          <p:nvSpPr>
            <p:cNvPr id="18" name="ZoneTexte 17">
              <a:extLst>
                <a:ext uri="{FF2B5EF4-FFF2-40B4-BE49-F238E27FC236}">
                  <a16:creationId xmlns:a16="http://schemas.microsoft.com/office/drawing/2014/main" id="{5C04E9E7-31A9-EC6B-8E32-02D387AA6CB6}"/>
                </a:ext>
              </a:extLst>
            </p:cNvPr>
            <p:cNvSpPr txBox="1"/>
            <p:nvPr/>
          </p:nvSpPr>
          <p:spPr>
            <a:xfrm>
              <a:off x="6948168" y="1858169"/>
              <a:ext cx="5080109" cy="400110"/>
            </a:xfrm>
            <a:prstGeom prst="rect">
              <a:avLst/>
            </a:prstGeom>
            <a:noFill/>
          </p:spPr>
          <p:txBody>
            <a:bodyPr wrap="none" rtlCol="0">
              <a:spAutoFit/>
            </a:bodyPr>
            <a:lstStyle/>
            <a:p>
              <a:r>
                <a:rPr lang="en-US" sz="2000" b="1" dirty="0"/>
                <a:t>Ultra-long acting DTG in situ forming implant </a:t>
              </a:r>
              <a:r>
                <a:rPr lang="en-US" sz="2000" b="1" baseline="30000" dirty="0"/>
                <a:t>2</a:t>
              </a:r>
            </a:p>
          </p:txBody>
        </p:sp>
        <p:pic>
          <p:nvPicPr>
            <p:cNvPr id="4" name="Image 3" descr="Une image contenant Dessin d’enfant, diagramme, origami, conception&#10;&#10;Description générée automatiquement">
              <a:extLst>
                <a:ext uri="{FF2B5EF4-FFF2-40B4-BE49-F238E27FC236}">
                  <a16:creationId xmlns:a16="http://schemas.microsoft.com/office/drawing/2014/main" id="{F5ECADD0-1B89-8A2C-5EBD-1D8A30FE2408}"/>
                </a:ext>
              </a:extLst>
            </p:cNvPr>
            <p:cNvPicPr>
              <a:picLocks noChangeAspect="1"/>
            </p:cNvPicPr>
            <p:nvPr/>
          </p:nvPicPr>
          <p:blipFill>
            <a:blip r:embed="rId2"/>
            <a:stretch>
              <a:fillRect/>
            </a:stretch>
          </p:blipFill>
          <p:spPr>
            <a:xfrm>
              <a:off x="6981541" y="2348880"/>
              <a:ext cx="4947107" cy="2279408"/>
            </a:xfrm>
            <a:prstGeom prst="rect">
              <a:avLst/>
            </a:prstGeom>
          </p:spPr>
        </p:pic>
        <p:sp>
          <p:nvSpPr>
            <p:cNvPr id="5" name="ZoneTexte 4">
              <a:extLst>
                <a:ext uri="{FF2B5EF4-FFF2-40B4-BE49-F238E27FC236}">
                  <a16:creationId xmlns:a16="http://schemas.microsoft.com/office/drawing/2014/main" id="{41C6447D-80E6-1851-CC71-0039A74EFA6F}"/>
                </a:ext>
              </a:extLst>
            </p:cNvPr>
            <p:cNvSpPr txBox="1"/>
            <p:nvPr/>
          </p:nvSpPr>
          <p:spPr>
            <a:xfrm>
              <a:off x="7743983" y="3990206"/>
              <a:ext cx="1021433" cy="246221"/>
            </a:xfrm>
            <a:prstGeom prst="rect">
              <a:avLst/>
            </a:prstGeom>
            <a:noFill/>
          </p:spPr>
          <p:txBody>
            <a:bodyPr wrap="none" rtlCol="0">
              <a:spAutoFit/>
            </a:bodyPr>
            <a:lstStyle/>
            <a:p>
              <a:pPr algn="ctr"/>
              <a:r>
                <a:rPr lang="en-US" sz="1000" b="1" dirty="0"/>
                <a:t>Phase inversion</a:t>
              </a:r>
            </a:p>
          </p:txBody>
        </p:sp>
        <p:sp>
          <p:nvSpPr>
            <p:cNvPr id="6" name="ZoneTexte 5">
              <a:extLst>
                <a:ext uri="{FF2B5EF4-FFF2-40B4-BE49-F238E27FC236}">
                  <a16:creationId xmlns:a16="http://schemas.microsoft.com/office/drawing/2014/main" id="{56B72E3C-6A76-0C33-EC9A-0EEFB3A27B9F}"/>
                </a:ext>
              </a:extLst>
            </p:cNvPr>
            <p:cNvSpPr txBox="1"/>
            <p:nvPr/>
          </p:nvSpPr>
          <p:spPr>
            <a:xfrm>
              <a:off x="7848575" y="3207534"/>
              <a:ext cx="1282723" cy="646331"/>
            </a:xfrm>
            <a:prstGeom prst="rect">
              <a:avLst/>
            </a:prstGeom>
            <a:noFill/>
          </p:spPr>
          <p:txBody>
            <a:bodyPr wrap="none" rtlCol="0">
              <a:spAutoFit/>
            </a:bodyPr>
            <a:lstStyle/>
            <a:p>
              <a:r>
                <a:rPr lang="en-US" sz="900" dirty="0"/>
                <a:t>Biodegradable polymer</a:t>
              </a:r>
              <a:br>
                <a:rPr lang="en-US" sz="900" dirty="0"/>
              </a:br>
              <a:r>
                <a:rPr lang="en-US" sz="900" dirty="0"/>
                <a:t>water miscible organic</a:t>
              </a:r>
              <a:br>
                <a:rPr lang="en-US" sz="900" dirty="0"/>
              </a:br>
              <a:r>
                <a:rPr lang="en-US" sz="900" dirty="0"/>
                <a:t>solvent</a:t>
              </a:r>
              <a:br>
                <a:rPr lang="en-US" sz="900" dirty="0"/>
              </a:br>
              <a:r>
                <a:rPr lang="en-US" sz="900" dirty="0"/>
                <a:t>APIs</a:t>
              </a:r>
            </a:p>
          </p:txBody>
        </p:sp>
        <p:sp>
          <p:nvSpPr>
            <p:cNvPr id="7" name="ZoneTexte 6">
              <a:extLst>
                <a:ext uri="{FF2B5EF4-FFF2-40B4-BE49-F238E27FC236}">
                  <a16:creationId xmlns:a16="http://schemas.microsoft.com/office/drawing/2014/main" id="{AC240F21-E165-5CD4-6380-6E895AA47E90}"/>
                </a:ext>
              </a:extLst>
            </p:cNvPr>
            <p:cNvSpPr txBox="1"/>
            <p:nvPr/>
          </p:nvSpPr>
          <p:spPr>
            <a:xfrm>
              <a:off x="10209527" y="4318801"/>
              <a:ext cx="1935145" cy="253916"/>
            </a:xfrm>
            <a:prstGeom prst="rect">
              <a:avLst/>
            </a:prstGeom>
            <a:noFill/>
          </p:spPr>
          <p:txBody>
            <a:bodyPr wrap="none" rtlCol="0">
              <a:spAutoFit/>
            </a:bodyPr>
            <a:lstStyle/>
            <a:p>
              <a:pPr algn="ctr"/>
              <a:r>
                <a:rPr lang="en-US" sz="1050" b="1" dirty="0" err="1"/>
                <a:t>Polymar</a:t>
              </a:r>
              <a:r>
                <a:rPr lang="en-US" sz="1050" b="1" dirty="0"/>
                <a:t> degradation-mediated</a:t>
              </a:r>
            </a:p>
          </p:txBody>
        </p:sp>
        <p:sp>
          <p:nvSpPr>
            <p:cNvPr id="8" name="ZoneTexte 7">
              <a:extLst>
                <a:ext uri="{FF2B5EF4-FFF2-40B4-BE49-F238E27FC236}">
                  <a16:creationId xmlns:a16="http://schemas.microsoft.com/office/drawing/2014/main" id="{5EE4F032-0757-E155-1D3D-70666291D7CE}"/>
                </a:ext>
              </a:extLst>
            </p:cNvPr>
            <p:cNvSpPr txBox="1"/>
            <p:nvPr/>
          </p:nvSpPr>
          <p:spPr>
            <a:xfrm>
              <a:off x="10423876" y="3207534"/>
              <a:ext cx="1269899" cy="253916"/>
            </a:xfrm>
            <a:prstGeom prst="rect">
              <a:avLst/>
            </a:prstGeom>
            <a:noFill/>
          </p:spPr>
          <p:txBody>
            <a:bodyPr wrap="none" rtlCol="0">
              <a:spAutoFit/>
            </a:bodyPr>
            <a:lstStyle/>
            <a:p>
              <a:pPr algn="ctr"/>
              <a:r>
                <a:rPr lang="en-US" sz="1050" b="1" dirty="0"/>
                <a:t>Diffusion-mediated</a:t>
              </a:r>
            </a:p>
          </p:txBody>
        </p:sp>
        <p:sp>
          <p:nvSpPr>
            <p:cNvPr id="21" name="ZoneTexte 20">
              <a:extLst>
                <a:ext uri="{FF2B5EF4-FFF2-40B4-BE49-F238E27FC236}">
                  <a16:creationId xmlns:a16="http://schemas.microsoft.com/office/drawing/2014/main" id="{18420739-671F-558E-011F-C2684EDE6807}"/>
                </a:ext>
              </a:extLst>
            </p:cNvPr>
            <p:cNvSpPr txBox="1"/>
            <p:nvPr/>
          </p:nvSpPr>
          <p:spPr>
            <a:xfrm>
              <a:off x="10181827" y="2286614"/>
              <a:ext cx="1754006" cy="253916"/>
            </a:xfrm>
            <a:prstGeom prst="rect">
              <a:avLst/>
            </a:prstGeom>
            <a:noFill/>
          </p:spPr>
          <p:txBody>
            <a:bodyPr wrap="none" rtlCol="0">
              <a:spAutoFit/>
            </a:bodyPr>
            <a:lstStyle/>
            <a:p>
              <a:pPr algn="ctr"/>
              <a:r>
                <a:rPr lang="en-US" sz="1050" b="1" dirty="0"/>
                <a:t>Mechanisms of drug release</a:t>
              </a:r>
            </a:p>
          </p:txBody>
        </p:sp>
        <p:sp>
          <p:nvSpPr>
            <p:cNvPr id="22" name="ZoneTexte 21">
              <a:extLst>
                <a:ext uri="{FF2B5EF4-FFF2-40B4-BE49-F238E27FC236}">
                  <a16:creationId xmlns:a16="http://schemas.microsoft.com/office/drawing/2014/main" id="{E66EEB8F-26B4-B596-4DE7-E16FE6CE0AA8}"/>
                </a:ext>
              </a:extLst>
            </p:cNvPr>
            <p:cNvSpPr txBox="1"/>
            <p:nvPr/>
          </p:nvSpPr>
          <p:spPr>
            <a:xfrm>
              <a:off x="9142488" y="3313792"/>
              <a:ext cx="915635" cy="400110"/>
            </a:xfrm>
            <a:prstGeom prst="rect">
              <a:avLst/>
            </a:prstGeom>
            <a:noFill/>
          </p:spPr>
          <p:txBody>
            <a:bodyPr wrap="none" rtlCol="0">
              <a:spAutoFit/>
            </a:bodyPr>
            <a:lstStyle/>
            <a:p>
              <a:pPr algn="ctr"/>
              <a:r>
                <a:rPr lang="en-US" sz="1000" b="1" dirty="0">
                  <a:solidFill>
                    <a:srgbClr val="0070C0"/>
                  </a:solidFill>
                </a:rPr>
                <a:t>Water influx</a:t>
              </a:r>
              <a:br>
                <a:rPr lang="en-US" sz="1000" b="1" dirty="0"/>
              </a:br>
              <a:r>
                <a:rPr lang="en-US" sz="1000" b="1" dirty="0">
                  <a:solidFill>
                    <a:schemeClr val="accent6">
                      <a:lumMod val="75000"/>
                    </a:schemeClr>
                  </a:solidFill>
                </a:rPr>
                <a:t>Solvent influx</a:t>
              </a:r>
            </a:p>
          </p:txBody>
        </p:sp>
      </p:grpSp>
      <p:grpSp>
        <p:nvGrpSpPr>
          <p:cNvPr id="3" name="Groupe 2">
            <a:extLst>
              <a:ext uri="{FF2B5EF4-FFF2-40B4-BE49-F238E27FC236}">
                <a16:creationId xmlns:a16="http://schemas.microsoft.com/office/drawing/2014/main" id="{4C012F46-CA5F-7423-73F2-36229DEDBF31}"/>
              </a:ext>
            </a:extLst>
          </p:cNvPr>
          <p:cNvGrpSpPr/>
          <p:nvPr/>
        </p:nvGrpSpPr>
        <p:grpSpPr>
          <a:xfrm>
            <a:off x="427872" y="1916832"/>
            <a:ext cx="5293305" cy="3807755"/>
            <a:chOff x="427872" y="1916832"/>
            <a:chExt cx="5293305" cy="3807755"/>
          </a:xfrm>
        </p:grpSpPr>
        <p:sp>
          <p:nvSpPr>
            <p:cNvPr id="1171" name="Rectangle 1170">
              <a:extLst>
                <a:ext uri="{FF2B5EF4-FFF2-40B4-BE49-F238E27FC236}">
                  <a16:creationId xmlns:a16="http://schemas.microsoft.com/office/drawing/2014/main" id="{D6B7C455-BEF3-BD6F-BCAE-3B62563CDB51}"/>
                </a:ext>
              </a:extLst>
            </p:cNvPr>
            <p:cNvSpPr/>
            <p:nvPr/>
          </p:nvSpPr>
          <p:spPr>
            <a:xfrm>
              <a:off x="3520557" y="2028647"/>
              <a:ext cx="156567" cy="144016"/>
            </a:xfrm>
            <a:prstGeom prst="rect">
              <a:avLst/>
            </a:prstGeom>
            <a:solidFill>
              <a:srgbClr val="CC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ZoneTexte 10">
              <a:extLst>
                <a:ext uri="{FF2B5EF4-FFF2-40B4-BE49-F238E27FC236}">
                  <a16:creationId xmlns:a16="http://schemas.microsoft.com/office/drawing/2014/main" id="{954320F8-4B70-1CCC-6320-6EC50AA62303}"/>
                </a:ext>
              </a:extLst>
            </p:cNvPr>
            <p:cNvSpPr txBox="1"/>
            <p:nvPr/>
          </p:nvSpPr>
          <p:spPr>
            <a:xfrm>
              <a:off x="3702676" y="2125775"/>
              <a:ext cx="1846980" cy="276999"/>
            </a:xfrm>
            <a:prstGeom prst="rect">
              <a:avLst/>
            </a:prstGeom>
            <a:noFill/>
          </p:spPr>
          <p:txBody>
            <a:bodyPr wrap="none" rtlCol="0">
              <a:spAutoFit/>
            </a:bodyPr>
            <a:lstStyle/>
            <a:p>
              <a:r>
                <a:rPr lang="en-US" sz="1200" b="1" dirty="0"/>
                <a:t>CAB-ULA SC 800 mg (2mL)</a:t>
              </a:r>
            </a:p>
          </p:txBody>
        </p:sp>
        <p:sp>
          <p:nvSpPr>
            <p:cNvPr id="12" name="ZoneTexte 11">
              <a:extLst>
                <a:ext uri="{FF2B5EF4-FFF2-40B4-BE49-F238E27FC236}">
                  <a16:creationId xmlns:a16="http://schemas.microsoft.com/office/drawing/2014/main" id="{C4A91B15-4065-E3A9-6401-66847CE295FB}"/>
                </a:ext>
              </a:extLst>
            </p:cNvPr>
            <p:cNvSpPr txBox="1"/>
            <p:nvPr/>
          </p:nvSpPr>
          <p:spPr>
            <a:xfrm>
              <a:off x="3702676" y="2523938"/>
              <a:ext cx="1960793" cy="276999"/>
            </a:xfrm>
            <a:prstGeom prst="rect">
              <a:avLst/>
            </a:prstGeom>
            <a:noFill/>
          </p:spPr>
          <p:txBody>
            <a:bodyPr wrap="none" rtlCol="0">
              <a:spAutoFit/>
            </a:bodyPr>
            <a:lstStyle/>
            <a:p>
              <a:r>
                <a:rPr lang="en-US" sz="1200" b="1" dirty="0"/>
                <a:t>CAB-ULA SC 1200 mg (3 mL)</a:t>
              </a:r>
            </a:p>
          </p:txBody>
        </p:sp>
        <p:sp>
          <p:nvSpPr>
            <p:cNvPr id="13" name="ZoneTexte 12">
              <a:extLst>
                <a:ext uri="{FF2B5EF4-FFF2-40B4-BE49-F238E27FC236}">
                  <a16:creationId xmlns:a16="http://schemas.microsoft.com/office/drawing/2014/main" id="{45AF9736-5834-391F-1969-9E5FD341E9A1}"/>
                </a:ext>
              </a:extLst>
            </p:cNvPr>
            <p:cNvSpPr txBox="1"/>
            <p:nvPr/>
          </p:nvSpPr>
          <p:spPr>
            <a:xfrm>
              <a:off x="3702676" y="2690838"/>
              <a:ext cx="1983235" cy="276999"/>
            </a:xfrm>
            <a:prstGeom prst="rect">
              <a:avLst/>
            </a:prstGeom>
            <a:noFill/>
          </p:spPr>
          <p:txBody>
            <a:bodyPr wrap="none" rtlCol="0">
              <a:spAutoFit/>
            </a:bodyPr>
            <a:lstStyle/>
            <a:p>
              <a:r>
                <a:rPr lang="en-US" sz="1200" b="1" dirty="0"/>
                <a:t>CAB-ULA IM 1200 mg (3 mL)</a:t>
              </a:r>
            </a:p>
          </p:txBody>
        </p:sp>
        <p:sp>
          <p:nvSpPr>
            <p:cNvPr id="14" name="ZoneTexte 13">
              <a:extLst>
                <a:ext uri="{FF2B5EF4-FFF2-40B4-BE49-F238E27FC236}">
                  <a16:creationId xmlns:a16="http://schemas.microsoft.com/office/drawing/2014/main" id="{30E22B7B-3CA5-FC6C-3E18-F1B025B2AE75}"/>
                </a:ext>
              </a:extLst>
            </p:cNvPr>
            <p:cNvSpPr txBox="1"/>
            <p:nvPr/>
          </p:nvSpPr>
          <p:spPr>
            <a:xfrm>
              <a:off x="3702676" y="2292675"/>
              <a:ext cx="1869423" cy="276999"/>
            </a:xfrm>
            <a:prstGeom prst="rect">
              <a:avLst/>
            </a:prstGeom>
            <a:noFill/>
          </p:spPr>
          <p:txBody>
            <a:bodyPr wrap="none" rtlCol="0">
              <a:spAutoFit/>
            </a:bodyPr>
            <a:lstStyle/>
            <a:p>
              <a:r>
                <a:rPr lang="en-US" sz="1200" b="1" dirty="0"/>
                <a:t>CAB-ULA IM 800 mg (2mL)</a:t>
              </a:r>
            </a:p>
          </p:txBody>
        </p:sp>
        <p:grpSp>
          <p:nvGrpSpPr>
            <p:cNvPr id="1157" name="Groupe 1156">
              <a:extLst>
                <a:ext uri="{FF2B5EF4-FFF2-40B4-BE49-F238E27FC236}">
                  <a16:creationId xmlns:a16="http://schemas.microsoft.com/office/drawing/2014/main" id="{042B7C0E-C22B-9271-1CCF-F74BCD526607}"/>
                </a:ext>
              </a:extLst>
            </p:cNvPr>
            <p:cNvGrpSpPr/>
            <p:nvPr/>
          </p:nvGrpSpPr>
          <p:grpSpPr>
            <a:xfrm>
              <a:off x="965200" y="1955349"/>
              <a:ext cx="4525963" cy="3302000"/>
              <a:chOff x="965200" y="2003426"/>
              <a:chExt cx="4525963" cy="3302000"/>
            </a:xfrm>
          </p:grpSpPr>
          <p:sp>
            <p:nvSpPr>
              <p:cNvPr id="29" name="Freeform 6">
                <a:extLst>
                  <a:ext uri="{FF2B5EF4-FFF2-40B4-BE49-F238E27FC236}">
                    <a16:creationId xmlns:a16="http://schemas.microsoft.com/office/drawing/2014/main" id="{7048A5B9-7D1D-EEB9-3F49-1DC8EC1108EF}"/>
                  </a:ext>
                </a:extLst>
              </p:cNvPr>
              <p:cNvSpPr>
                <a:spLocks/>
              </p:cNvSpPr>
              <p:nvPr/>
            </p:nvSpPr>
            <p:spPr bwMode="auto">
              <a:xfrm>
                <a:off x="1038225" y="2003426"/>
                <a:ext cx="4452938" cy="3222625"/>
              </a:xfrm>
              <a:custGeom>
                <a:avLst/>
                <a:gdLst>
                  <a:gd name="T0" fmla="*/ 0 w 14021"/>
                  <a:gd name="T1" fmla="*/ 0 h 10152"/>
                  <a:gd name="T2" fmla="*/ 0 w 14021"/>
                  <a:gd name="T3" fmla="*/ 10152 h 10152"/>
                  <a:gd name="T4" fmla="*/ 14021 w 14021"/>
                  <a:gd name="T5" fmla="*/ 10152 h 10152"/>
                </a:gdLst>
                <a:ahLst/>
                <a:cxnLst>
                  <a:cxn ang="0">
                    <a:pos x="T0" y="T1"/>
                  </a:cxn>
                  <a:cxn ang="0">
                    <a:pos x="T2" y="T3"/>
                  </a:cxn>
                  <a:cxn ang="0">
                    <a:pos x="T4" y="T5"/>
                  </a:cxn>
                </a:cxnLst>
                <a:rect l="0" t="0" r="r" b="b"/>
                <a:pathLst>
                  <a:path w="14021" h="10152">
                    <a:moveTo>
                      <a:pt x="0" y="0"/>
                    </a:moveTo>
                    <a:lnTo>
                      <a:pt x="0" y="10152"/>
                    </a:lnTo>
                    <a:lnTo>
                      <a:pt x="14021" y="1015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7">
                <a:extLst>
                  <a:ext uri="{FF2B5EF4-FFF2-40B4-BE49-F238E27FC236}">
                    <a16:creationId xmlns:a16="http://schemas.microsoft.com/office/drawing/2014/main" id="{B52707D9-3A15-62D8-558A-0B01A7AA07F5}"/>
                  </a:ext>
                </a:extLst>
              </p:cNvPr>
              <p:cNvSpPr>
                <a:spLocks noChangeShapeType="1"/>
              </p:cNvSpPr>
              <p:nvPr/>
            </p:nvSpPr>
            <p:spPr bwMode="auto">
              <a:xfrm flipV="1">
                <a:off x="1204913"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8">
                <a:extLst>
                  <a:ext uri="{FF2B5EF4-FFF2-40B4-BE49-F238E27FC236}">
                    <a16:creationId xmlns:a16="http://schemas.microsoft.com/office/drawing/2014/main" id="{BE47AAC1-D655-1C62-8684-E48600412C14}"/>
                  </a:ext>
                </a:extLst>
              </p:cNvPr>
              <p:cNvSpPr>
                <a:spLocks noChangeShapeType="1"/>
              </p:cNvSpPr>
              <p:nvPr/>
            </p:nvSpPr>
            <p:spPr bwMode="auto">
              <a:xfrm>
                <a:off x="965200" y="3082926"/>
                <a:ext cx="730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9">
                <a:extLst>
                  <a:ext uri="{FF2B5EF4-FFF2-40B4-BE49-F238E27FC236}">
                    <a16:creationId xmlns:a16="http://schemas.microsoft.com/office/drawing/2014/main" id="{A3DB0488-AA4E-38B4-4C6F-C850223AA800}"/>
                  </a:ext>
                </a:extLst>
              </p:cNvPr>
              <p:cNvSpPr>
                <a:spLocks noChangeShapeType="1"/>
              </p:cNvSpPr>
              <p:nvPr/>
            </p:nvSpPr>
            <p:spPr bwMode="auto">
              <a:xfrm>
                <a:off x="965200" y="4065588"/>
                <a:ext cx="730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0">
                <a:extLst>
                  <a:ext uri="{FF2B5EF4-FFF2-40B4-BE49-F238E27FC236}">
                    <a16:creationId xmlns:a16="http://schemas.microsoft.com/office/drawing/2014/main" id="{A1BC2945-54CE-400C-12F9-EFD60A86E818}"/>
                  </a:ext>
                </a:extLst>
              </p:cNvPr>
              <p:cNvSpPr>
                <a:spLocks noChangeShapeType="1"/>
              </p:cNvSpPr>
              <p:nvPr/>
            </p:nvSpPr>
            <p:spPr bwMode="auto">
              <a:xfrm>
                <a:off x="965200" y="4959351"/>
                <a:ext cx="730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11">
                <a:extLst>
                  <a:ext uri="{FF2B5EF4-FFF2-40B4-BE49-F238E27FC236}">
                    <a16:creationId xmlns:a16="http://schemas.microsoft.com/office/drawing/2014/main" id="{227BD8BE-EBBA-057D-BF02-8015ED7A3528}"/>
                  </a:ext>
                </a:extLst>
              </p:cNvPr>
              <p:cNvSpPr>
                <a:spLocks noChangeShapeType="1"/>
              </p:cNvSpPr>
              <p:nvPr/>
            </p:nvSpPr>
            <p:spPr bwMode="auto">
              <a:xfrm>
                <a:off x="965200" y="5099051"/>
                <a:ext cx="730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12">
                <a:extLst>
                  <a:ext uri="{FF2B5EF4-FFF2-40B4-BE49-F238E27FC236}">
                    <a16:creationId xmlns:a16="http://schemas.microsoft.com/office/drawing/2014/main" id="{A6B72C68-99A2-FE1C-3C82-745FFAF2E6E0}"/>
                  </a:ext>
                </a:extLst>
              </p:cNvPr>
              <p:cNvSpPr>
                <a:spLocks noChangeShapeType="1"/>
              </p:cNvSpPr>
              <p:nvPr/>
            </p:nvSpPr>
            <p:spPr bwMode="auto">
              <a:xfrm>
                <a:off x="965200" y="2098676"/>
                <a:ext cx="73025"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13">
                <a:extLst>
                  <a:ext uri="{FF2B5EF4-FFF2-40B4-BE49-F238E27FC236}">
                    <a16:creationId xmlns:a16="http://schemas.microsoft.com/office/drawing/2014/main" id="{8FFB4E95-1889-5A92-41F4-C99F2135191D}"/>
                  </a:ext>
                </a:extLst>
              </p:cNvPr>
              <p:cNvSpPr>
                <a:spLocks noChangeArrowheads="1"/>
              </p:cNvSpPr>
              <p:nvPr/>
            </p:nvSpPr>
            <p:spPr bwMode="auto">
              <a:xfrm>
                <a:off x="1038225" y="5072063"/>
                <a:ext cx="4438650" cy="6667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
                <a:extLst>
                  <a:ext uri="{FF2B5EF4-FFF2-40B4-BE49-F238E27FC236}">
                    <a16:creationId xmlns:a16="http://schemas.microsoft.com/office/drawing/2014/main" id="{DB24D732-F8CF-72B3-D841-E70EE7F04D31}"/>
                  </a:ext>
                </a:extLst>
              </p:cNvPr>
              <p:cNvSpPr>
                <a:spLocks/>
              </p:cNvSpPr>
              <p:nvPr/>
            </p:nvSpPr>
            <p:spPr bwMode="auto">
              <a:xfrm>
                <a:off x="1206500" y="2259013"/>
                <a:ext cx="4276725" cy="2816225"/>
              </a:xfrm>
              <a:custGeom>
                <a:avLst/>
                <a:gdLst>
                  <a:gd name="T0" fmla="*/ 12977 w 13470"/>
                  <a:gd name="T1" fmla="*/ 4522 h 8873"/>
                  <a:gd name="T2" fmla="*/ 11505 w 13470"/>
                  <a:gd name="T3" fmla="*/ 4254 h 8873"/>
                  <a:gd name="T4" fmla="*/ 10043 w 13470"/>
                  <a:gd name="T5" fmla="*/ 3962 h 8873"/>
                  <a:gd name="T6" fmla="*/ 8593 w 13470"/>
                  <a:gd name="T7" fmla="*/ 3648 h 8873"/>
                  <a:gd name="T8" fmla="*/ 7152 w 13470"/>
                  <a:gd name="T9" fmla="*/ 3309 h 8873"/>
                  <a:gd name="T10" fmla="*/ 5724 w 13470"/>
                  <a:gd name="T11" fmla="*/ 2950 h 8873"/>
                  <a:gd name="T12" fmla="*/ 5184 w 13470"/>
                  <a:gd name="T13" fmla="*/ 2804 h 8873"/>
                  <a:gd name="T14" fmla="*/ 4659 w 13470"/>
                  <a:gd name="T15" fmla="*/ 2642 h 8873"/>
                  <a:gd name="T16" fmla="*/ 4148 w 13470"/>
                  <a:gd name="T17" fmla="*/ 2463 h 8873"/>
                  <a:gd name="T18" fmla="*/ 3651 w 13470"/>
                  <a:gd name="T19" fmla="*/ 2267 h 8873"/>
                  <a:gd name="T20" fmla="*/ 3167 w 13470"/>
                  <a:gd name="T21" fmla="*/ 2055 h 8873"/>
                  <a:gd name="T22" fmla="*/ 2699 w 13470"/>
                  <a:gd name="T23" fmla="*/ 1827 h 8873"/>
                  <a:gd name="T24" fmla="*/ 2244 w 13470"/>
                  <a:gd name="T25" fmla="*/ 1582 h 8873"/>
                  <a:gd name="T26" fmla="*/ 1805 w 13470"/>
                  <a:gd name="T27" fmla="*/ 1322 h 8873"/>
                  <a:gd name="T28" fmla="*/ 1512 w 13470"/>
                  <a:gd name="T29" fmla="*/ 1109 h 8873"/>
                  <a:gd name="T30" fmla="*/ 1230 w 13470"/>
                  <a:gd name="T31" fmla="*/ 889 h 8873"/>
                  <a:gd name="T32" fmla="*/ 957 w 13470"/>
                  <a:gd name="T33" fmla="*/ 662 h 8873"/>
                  <a:gd name="T34" fmla="*/ 697 w 13470"/>
                  <a:gd name="T35" fmla="*/ 428 h 8873"/>
                  <a:gd name="T36" fmla="*/ 447 w 13470"/>
                  <a:gd name="T37" fmla="*/ 184 h 8873"/>
                  <a:gd name="T38" fmla="*/ 330 w 13470"/>
                  <a:gd name="T39" fmla="*/ 57 h 8873"/>
                  <a:gd name="T40" fmla="*/ 280 w 13470"/>
                  <a:gd name="T41" fmla="*/ 12 h 8873"/>
                  <a:gd name="T42" fmla="*/ 235 w 13470"/>
                  <a:gd name="T43" fmla="*/ 0 h 8873"/>
                  <a:gd name="T44" fmla="*/ 193 w 13470"/>
                  <a:gd name="T45" fmla="*/ 15 h 8873"/>
                  <a:gd name="T46" fmla="*/ 157 w 13470"/>
                  <a:gd name="T47" fmla="*/ 64 h 8873"/>
                  <a:gd name="T48" fmla="*/ 126 w 13470"/>
                  <a:gd name="T49" fmla="*/ 140 h 8873"/>
                  <a:gd name="T50" fmla="*/ 99 w 13470"/>
                  <a:gd name="T51" fmla="*/ 248 h 8873"/>
                  <a:gd name="T52" fmla="*/ 76 w 13470"/>
                  <a:gd name="T53" fmla="*/ 384 h 8873"/>
                  <a:gd name="T54" fmla="*/ 59 w 13470"/>
                  <a:gd name="T55" fmla="*/ 551 h 8873"/>
                  <a:gd name="T56" fmla="*/ 45 w 13470"/>
                  <a:gd name="T57" fmla="*/ 747 h 8873"/>
                  <a:gd name="T58" fmla="*/ 37 w 13470"/>
                  <a:gd name="T59" fmla="*/ 976 h 8873"/>
                  <a:gd name="T60" fmla="*/ 2 w 13470"/>
                  <a:gd name="T61" fmla="*/ 2142 h 8873"/>
                  <a:gd name="T62" fmla="*/ 9 w 13470"/>
                  <a:gd name="T63" fmla="*/ 3311 h 8873"/>
                  <a:gd name="T64" fmla="*/ 37 w 13470"/>
                  <a:gd name="T65" fmla="*/ 4017 h 8873"/>
                  <a:gd name="T66" fmla="*/ 45 w 13470"/>
                  <a:gd name="T67" fmla="*/ 3817 h 8873"/>
                  <a:gd name="T68" fmla="*/ 60 w 13470"/>
                  <a:gd name="T69" fmla="*/ 3640 h 8873"/>
                  <a:gd name="T70" fmla="*/ 81 w 13470"/>
                  <a:gd name="T71" fmla="*/ 3486 h 8873"/>
                  <a:gd name="T72" fmla="*/ 111 w 13470"/>
                  <a:gd name="T73" fmla="*/ 3355 h 8873"/>
                  <a:gd name="T74" fmla="*/ 148 w 13470"/>
                  <a:gd name="T75" fmla="*/ 3248 h 8873"/>
                  <a:gd name="T76" fmla="*/ 191 w 13470"/>
                  <a:gd name="T77" fmla="*/ 3164 h 8873"/>
                  <a:gd name="T78" fmla="*/ 242 w 13470"/>
                  <a:gd name="T79" fmla="*/ 3103 h 8873"/>
                  <a:gd name="T80" fmla="*/ 300 w 13470"/>
                  <a:gd name="T81" fmla="*/ 3065 h 8873"/>
                  <a:gd name="T82" fmla="*/ 366 w 13470"/>
                  <a:gd name="T83" fmla="*/ 3051 h 8873"/>
                  <a:gd name="T84" fmla="*/ 439 w 13470"/>
                  <a:gd name="T85" fmla="*/ 3059 h 8873"/>
                  <a:gd name="T86" fmla="*/ 768 w 13470"/>
                  <a:gd name="T87" fmla="*/ 3149 h 8873"/>
                  <a:gd name="T88" fmla="*/ 1138 w 13470"/>
                  <a:gd name="T89" fmla="*/ 3249 h 8873"/>
                  <a:gd name="T90" fmla="*/ 1444 w 13470"/>
                  <a:gd name="T91" fmla="*/ 3363 h 8873"/>
                  <a:gd name="T92" fmla="*/ 1750 w 13470"/>
                  <a:gd name="T93" fmla="*/ 3509 h 8873"/>
                  <a:gd name="T94" fmla="*/ 2053 w 13470"/>
                  <a:gd name="T95" fmla="*/ 3683 h 8873"/>
                  <a:gd name="T96" fmla="*/ 2235 w 13470"/>
                  <a:gd name="T97" fmla="*/ 3802 h 8873"/>
                  <a:gd name="T98" fmla="*/ 2477 w 13470"/>
                  <a:gd name="T99" fmla="*/ 3977 h 8873"/>
                  <a:gd name="T100" fmla="*/ 2708 w 13470"/>
                  <a:gd name="T101" fmla="*/ 4166 h 8873"/>
                  <a:gd name="T102" fmla="*/ 3042 w 13470"/>
                  <a:gd name="T103" fmla="*/ 4477 h 8873"/>
                  <a:gd name="T104" fmla="*/ 3375 w 13470"/>
                  <a:gd name="T105" fmla="*/ 4818 h 8873"/>
                  <a:gd name="T106" fmla="*/ 3708 w 13470"/>
                  <a:gd name="T107" fmla="*/ 5195 h 8873"/>
                  <a:gd name="T108" fmla="*/ 4041 w 13470"/>
                  <a:gd name="T109" fmla="*/ 5602 h 8873"/>
                  <a:gd name="T110" fmla="*/ 4374 w 13470"/>
                  <a:gd name="T111" fmla="*/ 6045 h 8873"/>
                  <a:gd name="T112" fmla="*/ 13470 w 13470"/>
                  <a:gd name="T113" fmla="*/ 8873 h 8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70" h="8873">
                    <a:moveTo>
                      <a:pt x="13470" y="8873"/>
                    </a:moveTo>
                    <a:lnTo>
                      <a:pt x="13470" y="4608"/>
                    </a:lnTo>
                    <a:lnTo>
                      <a:pt x="12977" y="4522"/>
                    </a:lnTo>
                    <a:lnTo>
                      <a:pt x="12485" y="4436"/>
                    </a:lnTo>
                    <a:lnTo>
                      <a:pt x="11994" y="4345"/>
                    </a:lnTo>
                    <a:lnTo>
                      <a:pt x="11505" y="4254"/>
                    </a:lnTo>
                    <a:lnTo>
                      <a:pt x="11016" y="4158"/>
                    </a:lnTo>
                    <a:lnTo>
                      <a:pt x="10530" y="4062"/>
                    </a:lnTo>
                    <a:lnTo>
                      <a:pt x="10043" y="3962"/>
                    </a:lnTo>
                    <a:lnTo>
                      <a:pt x="9559" y="3861"/>
                    </a:lnTo>
                    <a:lnTo>
                      <a:pt x="9075" y="3755"/>
                    </a:lnTo>
                    <a:lnTo>
                      <a:pt x="8593" y="3648"/>
                    </a:lnTo>
                    <a:lnTo>
                      <a:pt x="8110" y="3537"/>
                    </a:lnTo>
                    <a:lnTo>
                      <a:pt x="7631" y="3425"/>
                    </a:lnTo>
                    <a:lnTo>
                      <a:pt x="7152" y="3309"/>
                    </a:lnTo>
                    <a:lnTo>
                      <a:pt x="6675" y="3192"/>
                    </a:lnTo>
                    <a:lnTo>
                      <a:pt x="6198" y="3071"/>
                    </a:lnTo>
                    <a:lnTo>
                      <a:pt x="5724" y="2950"/>
                    </a:lnTo>
                    <a:lnTo>
                      <a:pt x="5452" y="2878"/>
                    </a:lnTo>
                    <a:lnTo>
                      <a:pt x="5317" y="2841"/>
                    </a:lnTo>
                    <a:lnTo>
                      <a:pt x="5184" y="2804"/>
                    </a:lnTo>
                    <a:lnTo>
                      <a:pt x="5051" y="2764"/>
                    </a:lnTo>
                    <a:lnTo>
                      <a:pt x="4919" y="2724"/>
                    </a:lnTo>
                    <a:lnTo>
                      <a:pt x="4659" y="2642"/>
                    </a:lnTo>
                    <a:lnTo>
                      <a:pt x="4401" y="2553"/>
                    </a:lnTo>
                    <a:lnTo>
                      <a:pt x="4273" y="2508"/>
                    </a:lnTo>
                    <a:lnTo>
                      <a:pt x="4148" y="2463"/>
                    </a:lnTo>
                    <a:lnTo>
                      <a:pt x="4021" y="2414"/>
                    </a:lnTo>
                    <a:lnTo>
                      <a:pt x="3897" y="2366"/>
                    </a:lnTo>
                    <a:lnTo>
                      <a:pt x="3651" y="2267"/>
                    </a:lnTo>
                    <a:lnTo>
                      <a:pt x="3528" y="2215"/>
                    </a:lnTo>
                    <a:lnTo>
                      <a:pt x="3407" y="2162"/>
                    </a:lnTo>
                    <a:lnTo>
                      <a:pt x="3167" y="2055"/>
                    </a:lnTo>
                    <a:lnTo>
                      <a:pt x="3048" y="1999"/>
                    </a:lnTo>
                    <a:lnTo>
                      <a:pt x="2930" y="1942"/>
                    </a:lnTo>
                    <a:lnTo>
                      <a:pt x="2699" y="1827"/>
                    </a:lnTo>
                    <a:lnTo>
                      <a:pt x="2583" y="1766"/>
                    </a:lnTo>
                    <a:lnTo>
                      <a:pt x="2469" y="1706"/>
                    </a:lnTo>
                    <a:lnTo>
                      <a:pt x="2244" y="1582"/>
                    </a:lnTo>
                    <a:lnTo>
                      <a:pt x="2132" y="1519"/>
                    </a:lnTo>
                    <a:lnTo>
                      <a:pt x="2022" y="1454"/>
                    </a:lnTo>
                    <a:lnTo>
                      <a:pt x="1805" y="1322"/>
                    </a:lnTo>
                    <a:lnTo>
                      <a:pt x="1705" y="1251"/>
                    </a:lnTo>
                    <a:lnTo>
                      <a:pt x="1608" y="1181"/>
                    </a:lnTo>
                    <a:lnTo>
                      <a:pt x="1512" y="1109"/>
                    </a:lnTo>
                    <a:lnTo>
                      <a:pt x="1417" y="1037"/>
                    </a:lnTo>
                    <a:lnTo>
                      <a:pt x="1322" y="963"/>
                    </a:lnTo>
                    <a:lnTo>
                      <a:pt x="1230" y="889"/>
                    </a:lnTo>
                    <a:lnTo>
                      <a:pt x="1137" y="814"/>
                    </a:lnTo>
                    <a:lnTo>
                      <a:pt x="1048" y="739"/>
                    </a:lnTo>
                    <a:lnTo>
                      <a:pt x="957" y="662"/>
                    </a:lnTo>
                    <a:lnTo>
                      <a:pt x="870" y="585"/>
                    </a:lnTo>
                    <a:lnTo>
                      <a:pt x="783" y="506"/>
                    </a:lnTo>
                    <a:lnTo>
                      <a:pt x="697" y="428"/>
                    </a:lnTo>
                    <a:lnTo>
                      <a:pt x="612" y="346"/>
                    </a:lnTo>
                    <a:lnTo>
                      <a:pt x="530" y="266"/>
                    </a:lnTo>
                    <a:lnTo>
                      <a:pt x="447" y="184"/>
                    </a:lnTo>
                    <a:lnTo>
                      <a:pt x="367" y="103"/>
                    </a:lnTo>
                    <a:lnTo>
                      <a:pt x="348" y="77"/>
                    </a:lnTo>
                    <a:lnTo>
                      <a:pt x="330" y="57"/>
                    </a:lnTo>
                    <a:lnTo>
                      <a:pt x="313" y="38"/>
                    </a:lnTo>
                    <a:lnTo>
                      <a:pt x="296" y="25"/>
                    </a:lnTo>
                    <a:lnTo>
                      <a:pt x="280" y="12"/>
                    </a:lnTo>
                    <a:lnTo>
                      <a:pt x="264" y="5"/>
                    </a:lnTo>
                    <a:lnTo>
                      <a:pt x="249" y="0"/>
                    </a:lnTo>
                    <a:lnTo>
                      <a:pt x="235" y="0"/>
                    </a:lnTo>
                    <a:lnTo>
                      <a:pt x="220" y="1"/>
                    </a:lnTo>
                    <a:lnTo>
                      <a:pt x="207" y="7"/>
                    </a:lnTo>
                    <a:lnTo>
                      <a:pt x="193" y="15"/>
                    </a:lnTo>
                    <a:lnTo>
                      <a:pt x="181" y="29"/>
                    </a:lnTo>
                    <a:lnTo>
                      <a:pt x="169" y="44"/>
                    </a:lnTo>
                    <a:lnTo>
                      <a:pt x="157" y="64"/>
                    </a:lnTo>
                    <a:lnTo>
                      <a:pt x="146" y="85"/>
                    </a:lnTo>
                    <a:lnTo>
                      <a:pt x="136" y="112"/>
                    </a:lnTo>
                    <a:lnTo>
                      <a:pt x="126" y="140"/>
                    </a:lnTo>
                    <a:lnTo>
                      <a:pt x="116" y="173"/>
                    </a:lnTo>
                    <a:lnTo>
                      <a:pt x="107" y="208"/>
                    </a:lnTo>
                    <a:lnTo>
                      <a:pt x="99" y="248"/>
                    </a:lnTo>
                    <a:lnTo>
                      <a:pt x="91" y="289"/>
                    </a:lnTo>
                    <a:lnTo>
                      <a:pt x="83" y="335"/>
                    </a:lnTo>
                    <a:lnTo>
                      <a:pt x="76" y="384"/>
                    </a:lnTo>
                    <a:lnTo>
                      <a:pt x="70" y="437"/>
                    </a:lnTo>
                    <a:lnTo>
                      <a:pt x="64" y="491"/>
                    </a:lnTo>
                    <a:lnTo>
                      <a:pt x="59" y="551"/>
                    </a:lnTo>
                    <a:lnTo>
                      <a:pt x="54" y="613"/>
                    </a:lnTo>
                    <a:lnTo>
                      <a:pt x="50" y="680"/>
                    </a:lnTo>
                    <a:lnTo>
                      <a:pt x="45" y="747"/>
                    </a:lnTo>
                    <a:lnTo>
                      <a:pt x="42" y="821"/>
                    </a:lnTo>
                    <a:lnTo>
                      <a:pt x="39" y="896"/>
                    </a:lnTo>
                    <a:lnTo>
                      <a:pt x="37" y="976"/>
                    </a:lnTo>
                    <a:lnTo>
                      <a:pt x="21" y="1364"/>
                    </a:lnTo>
                    <a:lnTo>
                      <a:pt x="9" y="1753"/>
                    </a:lnTo>
                    <a:lnTo>
                      <a:pt x="2" y="2142"/>
                    </a:lnTo>
                    <a:lnTo>
                      <a:pt x="0" y="2533"/>
                    </a:lnTo>
                    <a:lnTo>
                      <a:pt x="2" y="2921"/>
                    </a:lnTo>
                    <a:lnTo>
                      <a:pt x="9" y="3311"/>
                    </a:lnTo>
                    <a:lnTo>
                      <a:pt x="21" y="3700"/>
                    </a:lnTo>
                    <a:lnTo>
                      <a:pt x="37" y="4090"/>
                    </a:lnTo>
                    <a:lnTo>
                      <a:pt x="37" y="4017"/>
                    </a:lnTo>
                    <a:lnTo>
                      <a:pt x="39" y="3947"/>
                    </a:lnTo>
                    <a:lnTo>
                      <a:pt x="41" y="3881"/>
                    </a:lnTo>
                    <a:lnTo>
                      <a:pt x="45" y="3817"/>
                    </a:lnTo>
                    <a:lnTo>
                      <a:pt x="48" y="3755"/>
                    </a:lnTo>
                    <a:lnTo>
                      <a:pt x="54" y="3697"/>
                    </a:lnTo>
                    <a:lnTo>
                      <a:pt x="60" y="3640"/>
                    </a:lnTo>
                    <a:lnTo>
                      <a:pt x="67" y="3586"/>
                    </a:lnTo>
                    <a:lnTo>
                      <a:pt x="73" y="3534"/>
                    </a:lnTo>
                    <a:lnTo>
                      <a:pt x="81" y="3486"/>
                    </a:lnTo>
                    <a:lnTo>
                      <a:pt x="91" y="3439"/>
                    </a:lnTo>
                    <a:lnTo>
                      <a:pt x="101" y="3396"/>
                    </a:lnTo>
                    <a:lnTo>
                      <a:pt x="111" y="3355"/>
                    </a:lnTo>
                    <a:lnTo>
                      <a:pt x="123" y="3317"/>
                    </a:lnTo>
                    <a:lnTo>
                      <a:pt x="135" y="3281"/>
                    </a:lnTo>
                    <a:lnTo>
                      <a:pt x="148" y="3248"/>
                    </a:lnTo>
                    <a:lnTo>
                      <a:pt x="162" y="3217"/>
                    </a:lnTo>
                    <a:lnTo>
                      <a:pt x="176" y="3190"/>
                    </a:lnTo>
                    <a:lnTo>
                      <a:pt x="191" y="3164"/>
                    </a:lnTo>
                    <a:lnTo>
                      <a:pt x="208" y="3141"/>
                    </a:lnTo>
                    <a:lnTo>
                      <a:pt x="224" y="3121"/>
                    </a:lnTo>
                    <a:lnTo>
                      <a:pt x="242" y="3103"/>
                    </a:lnTo>
                    <a:lnTo>
                      <a:pt x="260" y="3088"/>
                    </a:lnTo>
                    <a:lnTo>
                      <a:pt x="281" y="3075"/>
                    </a:lnTo>
                    <a:lnTo>
                      <a:pt x="300" y="3065"/>
                    </a:lnTo>
                    <a:lnTo>
                      <a:pt x="321" y="3058"/>
                    </a:lnTo>
                    <a:lnTo>
                      <a:pt x="343" y="3053"/>
                    </a:lnTo>
                    <a:lnTo>
                      <a:pt x="366" y="3051"/>
                    </a:lnTo>
                    <a:lnTo>
                      <a:pt x="389" y="3051"/>
                    </a:lnTo>
                    <a:lnTo>
                      <a:pt x="414" y="3054"/>
                    </a:lnTo>
                    <a:lnTo>
                      <a:pt x="439" y="3059"/>
                    </a:lnTo>
                    <a:lnTo>
                      <a:pt x="466" y="3067"/>
                    </a:lnTo>
                    <a:lnTo>
                      <a:pt x="645" y="3126"/>
                    </a:lnTo>
                    <a:lnTo>
                      <a:pt x="768" y="3149"/>
                    </a:lnTo>
                    <a:lnTo>
                      <a:pt x="892" y="3178"/>
                    </a:lnTo>
                    <a:lnTo>
                      <a:pt x="1015" y="3211"/>
                    </a:lnTo>
                    <a:lnTo>
                      <a:pt x="1138" y="3249"/>
                    </a:lnTo>
                    <a:lnTo>
                      <a:pt x="1260" y="3291"/>
                    </a:lnTo>
                    <a:lnTo>
                      <a:pt x="1383" y="3339"/>
                    </a:lnTo>
                    <a:lnTo>
                      <a:pt x="1444" y="3363"/>
                    </a:lnTo>
                    <a:lnTo>
                      <a:pt x="1505" y="3391"/>
                    </a:lnTo>
                    <a:lnTo>
                      <a:pt x="1629" y="3449"/>
                    </a:lnTo>
                    <a:lnTo>
                      <a:pt x="1750" y="3509"/>
                    </a:lnTo>
                    <a:lnTo>
                      <a:pt x="1871" y="3575"/>
                    </a:lnTo>
                    <a:lnTo>
                      <a:pt x="1993" y="3646"/>
                    </a:lnTo>
                    <a:lnTo>
                      <a:pt x="2053" y="3683"/>
                    </a:lnTo>
                    <a:lnTo>
                      <a:pt x="2115" y="3722"/>
                    </a:lnTo>
                    <a:lnTo>
                      <a:pt x="2175" y="3761"/>
                    </a:lnTo>
                    <a:lnTo>
                      <a:pt x="2235" y="3802"/>
                    </a:lnTo>
                    <a:lnTo>
                      <a:pt x="2357" y="3888"/>
                    </a:lnTo>
                    <a:lnTo>
                      <a:pt x="2416" y="3931"/>
                    </a:lnTo>
                    <a:lnTo>
                      <a:pt x="2477" y="3977"/>
                    </a:lnTo>
                    <a:lnTo>
                      <a:pt x="2598" y="4072"/>
                    </a:lnTo>
                    <a:lnTo>
                      <a:pt x="2653" y="4118"/>
                    </a:lnTo>
                    <a:lnTo>
                      <a:pt x="2708" y="4166"/>
                    </a:lnTo>
                    <a:lnTo>
                      <a:pt x="2819" y="4266"/>
                    </a:lnTo>
                    <a:lnTo>
                      <a:pt x="2930" y="4369"/>
                    </a:lnTo>
                    <a:lnTo>
                      <a:pt x="3042" y="4477"/>
                    </a:lnTo>
                    <a:lnTo>
                      <a:pt x="3153" y="4586"/>
                    </a:lnTo>
                    <a:lnTo>
                      <a:pt x="3264" y="4701"/>
                    </a:lnTo>
                    <a:lnTo>
                      <a:pt x="3375" y="4818"/>
                    </a:lnTo>
                    <a:lnTo>
                      <a:pt x="3486" y="4941"/>
                    </a:lnTo>
                    <a:lnTo>
                      <a:pt x="3597" y="5065"/>
                    </a:lnTo>
                    <a:lnTo>
                      <a:pt x="3708" y="5195"/>
                    </a:lnTo>
                    <a:lnTo>
                      <a:pt x="3819" y="5326"/>
                    </a:lnTo>
                    <a:lnTo>
                      <a:pt x="3930" y="5463"/>
                    </a:lnTo>
                    <a:lnTo>
                      <a:pt x="4041" y="5602"/>
                    </a:lnTo>
                    <a:lnTo>
                      <a:pt x="4152" y="5746"/>
                    </a:lnTo>
                    <a:lnTo>
                      <a:pt x="4263" y="5893"/>
                    </a:lnTo>
                    <a:lnTo>
                      <a:pt x="4374" y="6045"/>
                    </a:lnTo>
                    <a:lnTo>
                      <a:pt x="5942" y="8168"/>
                    </a:lnTo>
                    <a:lnTo>
                      <a:pt x="6815" y="8873"/>
                    </a:lnTo>
                    <a:lnTo>
                      <a:pt x="13470" y="887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5">
                <a:extLst>
                  <a:ext uri="{FF2B5EF4-FFF2-40B4-BE49-F238E27FC236}">
                    <a16:creationId xmlns:a16="http://schemas.microsoft.com/office/drawing/2014/main" id="{7432D4FC-A9D9-A472-5BAC-F4B5F77A8D60}"/>
                  </a:ext>
                </a:extLst>
              </p:cNvPr>
              <p:cNvSpPr>
                <a:spLocks/>
              </p:cNvSpPr>
              <p:nvPr/>
            </p:nvSpPr>
            <p:spPr bwMode="auto">
              <a:xfrm>
                <a:off x="4960938" y="3548063"/>
                <a:ext cx="0" cy="539750"/>
              </a:xfrm>
              <a:custGeom>
                <a:avLst/>
                <a:gdLst>
                  <a:gd name="T0" fmla="*/ 1700 h 1700"/>
                  <a:gd name="T1" fmla="*/ 681 h 1700"/>
                  <a:gd name="T2" fmla="*/ 0 h 1700"/>
                </a:gdLst>
                <a:ahLst/>
                <a:cxnLst>
                  <a:cxn ang="0">
                    <a:pos x="0" y="T0"/>
                  </a:cxn>
                  <a:cxn ang="0">
                    <a:pos x="0" y="T1"/>
                  </a:cxn>
                  <a:cxn ang="0">
                    <a:pos x="0" y="T2"/>
                  </a:cxn>
                </a:cxnLst>
                <a:rect l="0" t="0" r="r" b="b"/>
                <a:pathLst>
                  <a:path h="1700">
                    <a:moveTo>
                      <a:pt x="0" y="1700"/>
                    </a:moveTo>
                    <a:lnTo>
                      <a:pt x="0" y="681"/>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6">
                <a:extLst>
                  <a:ext uri="{FF2B5EF4-FFF2-40B4-BE49-F238E27FC236}">
                    <a16:creationId xmlns:a16="http://schemas.microsoft.com/office/drawing/2014/main" id="{187ED146-2556-E1C9-477E-5181C1819970}"/>
                  </a:ext>
                </a:extLst>
              </p:cNvPr>
              <p:cNvSpPr>
                <a:spLocks/>
              </p:cNvSpPr>
              <p:nvPr/>
            </p:nvSpPr>
            <p:spPr bwMode="auto">
              <a:xfrm>
                <a:off x="5280025" y="3492501"/>
                <a:ext cx="0" cy="514350"/>
              </a:xfrm>
              <a:custGeom>
                <a:avLst/>
                <a:gdLst>
                  <a:gd name="T0" fmla="*/ 1617 h 1617"/>
                  <a:gd name="T1" fmla="*/ 997 h 1617"/>
                  <a:gd name="T2" fmla="*/ 0 h 1617"/>
                </a:gdLst>
                <a:ahLst/>
                <a:cxnLst>
                  <a:cxn ang="0">
                    <a:pos x="0" y="T0"/>
                  </a:cxn>
                  <a:cxn ang="0">
                    <a:pos x="0" y="T1"/>
                  </a:cxn>
                  <a:cxn ang="0">
                    <a:pos x="0" y="T2"/>
                  </a:cxn>
                </a:cxnLst>
                <a:rect l="0" t="0" r="r" b="b"/>
                <a:pathLst>
                  <a:path h="1617">
                    <a:moveTo>
                      <a:pt x="0" y="1617"/>
                    </a:moveTo>
                    <a:lnTo>
                      <a:pt x="0" y="997"/>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8">
                <a:extLst>
                  <a:ext uri="{FF2B5EF4-FFF2-40B4-BE49-F238E27FC236}">
                    <a16:creationId xmlns:a16="http://schemas.microsoft.com/office/drawing/2014/main" id="{3D151577-7AD5-DC79-6EE6-7A093DEFF6DC}"/>
                  </a:ext>
                </a:extLst>
              </p:cNvPr>
              <p:cNvSpPr>
                <a:spLocks/>
              </p:cNvSpPr>
              <p:nvPr/>
            </p:nvSpPr>
            <p:spPr bwMode="auto">
              <a:xfrm>
                <a:off x="3697288" y="3187701"/>
                <a:ext cx="0" cy="574675"/>
              </a:xfrm>
              <a:custGeom>
                <a:avLst/>
                <a:gdLst>
                  <a:gd name="T0" fmla="*/ 1811 h 1811"/>
                  <a:gd name="T1" fmla="*/ 1205 h 1811"/>
                  <a:gd name="T2" fmla="*/ 0 h 1811"/>
                </a:gdLst>
                <a:ahLst/>
                <a:cxnLst>
                  <a:cxn ang="0">
                    <a:pos x="0" y="T0"/>
                  </a:cxn>
                  <a:cxn ang="0">
                    <a:pos x="0" y="T1"/>
                  </a:cxn>
                  <a:cxn ang="0">
                    <a:pos x="0" y="T2"/>
                  </a:cxn>
                </a:cxnLst>
                <a:rect l="0" t="0" r="r" b="b"/>
                <a:pathLst>
                  <a:path h="1811">
                    <a:moveTo>
                      <a:pt x="0" y="1811"/>
                    </a:moveTo>
                    <a:lnTo>
                      <a:pt x="0" y="1205"/>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9">
                <a:extLst>
                  <a:ext uri="{FF2B5EF4-FFF2-40B4-BE49-F238E27FC236}">
                    <a16:creationId xmlns:a16="http://schemas.microsoft.com/office/drawing/2014/main" id="{5B2B096D-6FF4-71DC-6C96-D44D214384F9}"/>
                  </a:ext>
                </a:extLst>
              </p:cNvPr>
              <p:cNvSpPr>
                <a:spLocks/>
              </p:cNvSpPr>
              <p:nvPr/>
            </p:nvSpPr>
            <p:spPr bwMode="auto">
              <a:xfrm>
                <a:off x="4325938" y="3298826"/>
                <a:ext cx="0" cy="755650"/>
              </a:xfrm>
              <a:custGeom>
                <a:avLst/>
                <a:gdLst>
                  <a:gd name="T0" fmla="*/ 2380 h 2380"/>
                  <a:gd name="T1" fmla="*/ 1177 h 2380"/>
                  <a:gd name="T2" fmla="*/ 0 h 2380"/>
                </a:gdLst>
                <a:ahLst/>
                <a:cxnLst>
                  <a:cxn ang="0">
                    <a:pos x="0" y="T0"/>
                  </a:cxn>
                  <a:cxn ang="0">
                    <a:pos x="0" y="T1"/>
                  </a:cxn>
                  <a:cxn ang="0">
                    <a:pos x="0" y="T2"/>
                  </a:cxn>
                </a:cxnLst>
                <a:rect l="0" t="0" r="r" b="b"/>
                <a:pathLst>
                  <a:path h="2380">
                    <a:moveTo>
                      <a:pt x="0" y="2380"/>
                    </a:moveTo>
                    <a:lnTo>
                      <a:pt x="0" y="1177"/>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0">
                <a:extLst>
                  <a:ext uri="{FF2B5EF4-FFF2-40B4-BE49-F238E27FC236}">
                    <a16:creationId xmlns:a16="http://schemas.microsoft.com/office/drawing/2014/main" id="{8451C673-E374-0492-7FCF-264BA461C2E6}"/>
                  </a:ext>
                </a:extLst>
              </p:cNvPr>
              <p:cNvSpPr>
                <a:spLocks/>
              </p:cNvSpPr>
              <p:nvPr/>
            </p:nvSpPr>
            <p:spPr bwMode="auto">
              <a:xfrm>
                <a:off x="4011613" y="3206751"/>
                <a:ext cx="0" cy="809625"/>
              </a:xfrm>
              <a:custGeom>
                <a:avLst/>
                <a:gdLst>
                  <a:gd name="T0" fmla="*/ 2550 h 2550"/>
                  <a:gd name="T1" fmla="*/ 1114 h 2550"/>
                  <a:gd name="T2" fmla="*/ 0 h 2550"/>
                </a:gdLst>
                <a:ahLst/>
                <a:cxnLst>
                  <a:cxn ang="0">
                    <a:pos x="0" y="T0"/>
                  </a:cxn>
                  <a:cxn ang="0">
                    <a:pos x="0" y="T1"/>
                  </a:cxn>
                  <a:cxn ang="0">
                    <a:pos x="0" y="T2"/>
                  </a:cxn>
                </a:cxnLst>
                <a:rect l="0" t="0" r="r" b="b"/>
                <a:pathLst>
                  <a:path h="2550">
                    <a:moveTo>
                      <a:pt x="0" y="2550"/>
                    </a:moveTo>
                    <a:lnTo>
                      <a:pt x="0" y="1114"/>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
                <a:extLst>
                  <a:ext uri="{FF2B5EF4-FFF2-40B4-BE49-F238E27FC236}">
                    <a16:creationId xmlns:a16="http://schemas.microsoft.com/office/drawing/2014/main" id="{05884F97-69D8-5132-6B46-3D3048B49D34}"/>
                  </a:ext>
                </a:extLst>
              </p:cNvPr>
              <p:cNvSpPr>
                <a:spLocks/>
              </p:cNvSpPr>
              <p:nvPr/>
            </p:nvSpPr>
            <p:spPr bwMode="auto">
              <a:xfrm>
                <a:off x="3059113" y="3308351"/>
                <a:ext cx="0" cy="501650"/>
              </a:xfrm>
              <a:custGeom>
                <a:avLst/>
                <a:gdLst>
                  <a:gd name="T0" fmla="*/ 1577 h 1577"/>
                  <a:gd name="T1" fmla="*/ 382 h 1577"/>
                  <a:gd name="T2" fmla="*/ 0 h 1577"/>
                </a:gdLst>
                <a:ahLst/>
                <a:cxnLst>
                  <a:cxn ang="0">
                    <a:pos x="0" y="T0"/>
                  </a:cxn>
                  <a:cxn ang="0">
                    <a:pos x="0" y="T1"/>
                  </a:cxn>
                  <a:cxn ang="0">
                    <a:pos x="0" y="T2"/>
                  </a:cxn>
                </a:cxnLst>
                <a:rect l="0" t="0" r="r" b="b"/>
                <a:pathLst>
                  <a:path h="1577">
                    <a:moveTo>
                      <a:pt x="0" y="1577"/>
                    </a:moveTo>
                    <a:lnTo>
                      <a:pt x="0" y="382"/>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2">
                <a:extLst>
                  <a:ext uri="{FF2B5EF4-FFF2-40B4-BE49-F238E27FC236}">
                    <a16:creationId xmlns:a16="http://schemas.microsoft.com/office/drawing/2014/main" id="{850EF949-BBD1-1006-7A53-B545080313C3}"/>
                  </a:ext>
                </a:extLst>
              </p:cNvPr>
              <p:cNvSpPr>
                <a:spLocks/>
              </p:cNvSpPr>
              <p:nvPr/>
            </p:nvSpPr>
            <p:spPr bwMode="auto">
              <a:xfrm>
                <a:off x="2763838" y="3079751"/>
                <a:ext cx="0" cy="1562100"/>
              </a:xfrm>
              <a:custGeom>
                <a:avLst/>
                <a:gdLst>
                  <a:gd name="T0" fmla="*/ 4920 h 4920"/>
                  <a:gd name="T1" fmla="*/ 1147 h 4920"/>
                  <a:gd name="T2" fmla="*/ 0 h 4920"/>
                </a:gdLst>
                <a:ahLst/>
                <a:cxnLst>
                  <a:cxn ang="0">
                    <a:pos x="0" y="T0"/>
                  </a:cxn>
                  <a:cxn ang="0">
                    <a:pos x="0" y="T1"/>
                  </a:cxn>
                  <a:cxn ang="0">
                    <a:pos x="0" y="T2"/>
                  </a:cxn>
                </a:cxnLst>
                <a:rect l="0" t="0" r="r" b="b"/>
                <a:pathLst>
                  <a:path h="4920">
                    <a:moveTo>
                      <a:pt x="0" y="4920"/>
                    </a:moveTo>
                    <a:lnTo>
                      <a:pt x="0" y="1147"/>
                    </a:lnTo>
                    <a:lnTo>
                      <a:pt x="0" y="0"/>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91057166-F940-2580-D81D-3B8EF0273D7A}"/>
                  </a:ext>
                </a:extLst>
              </p:cNvPr>
              <p:cNvSpPr>
                <a:spLocks/>
              </p:cNvSpPr>
              <p:nvPr/>
            </p:nvSpPr>
            <p:spPr bwMode="auto">
              <a:xfrm>
                <a:off x="1797050" y="3233738"/>
                <a:ext cx="0" cy="498475"/>
              </a:xfrm>
              <a:custGeom>
                <a:avLst/>
                <a:gdLst>
                  <a:gd name="T0" fmla="*/ 0 h 1571"/>
                  <a:gd name="T1" fmla="*/ 440 h 1571"/>
                  <a:gd name="T2" fmla="*/ 1571 h 1571"/>
                </a:gdLst>
                <a:ahLst/>
                <a:cxnLst>
                  <a:cxn ang="0">
                    <a:pos x="0" y="T0"/>
                  </a:cxn>
                  <a:cxn ang="0">
                    <a:pos x="0" y="T1"/>
                  </a:cxn>
                  <a:cxn ang="0">
                    <a:pos x="0" y="T2"/>
                  </a:cxn>
                </a:cxnLst>
                <a:rect l="0" t="0" r="r" b="b"/>
                <a:pathLst>
                  <a:path h="1571">
                    <a:moveTo>
                      <a:pt x="0" y="0"/>
                    </a:moveTo>
                    <a:lnTo>
                      <a:pt x="0" y="440"/>
                    </a:lnTo>
                    <a:lnTo>
                      <a:pt x="0" y="1571"/>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8E3E9F60-9C2F-FAA2-0A07-E741F50E0595}"/>
                  </a:ext>
                </a:extLst>
              </p:cNvPr>
              <p:cNvSpPr>
                <a:spLocks/>
              </p:cNvSpPr>
              <p:nvPr/>
            </p:nvSpPr>
            <p:spPr bwMode="auto">
              <a:xfrm>
                <a:off x="1638300" y="3128963"/>
                <a:ext cx="0" cy="604838"/>
              </a:xfrm>
              <a:custGeom>
                <a:avLst/>
                <a:gdLst>
                  <a:gd name="T0" fmla="*/ 0 h 1905"/>
                  <a:gd name="T1" fmla="*/ 875 h 1905"/>
                  <a:gd name="T2" fmla="*/ 1905 h 1905"/>
                </a:gdLst>
                <a:ahLst/>
                <a:cxnLst>
                  <a:cxn ang="0">
                    <a:pos x="0" y="T0"/>
                  </a:cxn>
                  <a:cxn ang="0">
                    <a:pos x="0" y="T1"/>
                  </a:cxn>
                  <a:cxn ang="0">
                    <a:pos x="0" y="T2"/>
                  </a:cxn>
                </a:cxnLst>
                <a:rect l="0" t="0" r="r" b="b"/>
                <a:pathLst>
                  <a:path h="1905">
                    <a:moveTo>
                      <a:pt x="0" y="0"/>
                    </a:moveTo>
                    <a:lnTo>
                      <a:pt x="0" y="875"/>
                    </a:lnTo>
                    <a:lnTo>
                      <a:pt x="0" y="1905"/>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F3D301E7-8E5C-C779-FF6C-1EB391A125A7}"/>
                  </a:ext>
                </a:extLst>
              </p:cNvPr>
              <p:cNvSpPr>
                <a:spLocks/>
              </p:cNvSpPr>
              <p:nvPr/>
            </p:nvSpPr>
            <p:spPr bwMode="auto">
              <a:xfrm>
                <a:off x="1482725" y="3133726"/>
                <a:ext cx="0" cy="573088"/>
              </a:xfrm>
              <a:custGeom>
                <a:avLst/>
                <a:gdLst>
                  <a:gd name="T0" fmla="*/ 0 h 1804"/>
                  <a:gd name="T1" fmla="*/ 739 h 1804"/>
                  <a:gd name="T2" fmla="*/ 1804 h 1804"/>
                </a:gdLst>
                <a:ahLst/>
                <a:cxnLst>
                  <a:cxn ang="0">
                    <a:pos x="0" y="T0"/>
                  </a:cxn>
                  <a:cxn ang="0">
                    <a:pos x="0" y="T1"/>
                  </a:cxn>
                  <a:cxn ang="0">
                    <a:pos x="0" y="T2"/>
                  </a:cxn>
                </a:cxnLst>
                <a:rect l="0" t="0" r="r" b="b"/>
                <a:pathLst>
                  <a:path h="1804">
                    <a:moveTo>
                      <a:pt x="0" y="0"/>
                    </a:moveTo>
                    <a:lnTo>
                      <a:pt x="0" y="739"/>
                    </a:lnTo>
                    <a:lnTo>
                      <a:pt x="0" y="1804"/>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30710CB-2862-F5A1-3B44-4E1F41B36AB3}"/>
                  </a:ext>
                </a:extLst>
              </p:cNvPr>
              <p:cNvSpPr>
                <a:spLocks/>
              </p:cNvSpPr>
              <p:nvPr/>
            </p:nvSpPr>
            <p:spPr bwMode="auto">
              <a:xfrm>
                <a:off x="1320800" y="3025776"/>
                <a:ext cx="0" cy="681038"/>
              </a:xfrm>
              <a:custGeom>
                <a:avLst/>
                <a:gdLst>
                  <a:gd name="T0" fmla="*/ 0 h 2147"/>
                  <a:gd name="T1" fmla="*/ 1033 h 2147"/>
                  <a:gd name="T2" fmla="*/ 2147 h 2147"/>
                </a:gdLst>
                <a:ahLst/>
                <a:cxnLst>
                  <a:cxn ang="0">
                    <a:pos x="0" y="T0"/>
                  </a:cxn>
                  <a:cxn ang="0">
                    <a:pos x="0" y="T1"/>
                  </a:cxn>
                  <a:cxn ang="0">
                    <a:pos x="0" y="T2"/>
                  </a:cxn>
                </a:cxnLst>
                <a:rect l="0" t="0" r="r" b="b"/>
                <a:pathLst>
                  <a:path h="2147">
                    <a:moveTo>
                      <a:pt x="0" y="0"/>
                    </a:moveTo>
                    <a:lnTo>
                      <a:pt x="0" y="1033"/>
                    </a:lnTo>
                    <a:lnTo>
                      <a:pt x="0" y="2147"/>
                    </a:lnTo>
                  </a:path>
                </a:pathLst>
              </a:custGeom>
              <a:noFill/>
              <a:ln w="63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95472E20-58F9-B80E-E16F-A6BE57D7F785}"/>
                  </a:ext>
                </a:extLst>
              </p:cNvPr>
              <p:cNvSpPr>
                <a:spLocks/>
              </p:cNvSpPr>
              <p:nvPr/>
            </p:nvSpPr>
            <p:spPr bwMode="auto">
              <a:xfrm>
                <a:off x="1211263" y="3352801"/>
                <a:ext cx="4068763" cy="614363"/>
              </a:xfrm>
              <a:custGeom>
                <a:avLst/>
                <a:gdLst>
                  <a:gd name="T0" fmla="*/ 12816 w 12816"/>
                  <a:gd name="T1" fmla="*/ 1438 h 1934"/>
                  <a:gd name="T2" fmla="*/ 11809 w 12816"/>
                  <a:gd name="T3" fmla="*/ 1296 h 1934"/>
                  <a:gd name="T4" fmla="*/ 9835 w 12816"/>
                  <a:gd name="T5" fmla="*/ 1017 h 1934"/>
                  <a:gd name="T6" fmla="*/ 9810 w 12816"/>
                  <a:gd name="T7" fmla="*/ 1008 h 1934"/>
                  <a:gd name="T8" fmla="*/ 8818 w 12816"/>
                  <a:gd name="T9" fmla="*/ 652 h 1934"/>
                  <a:gd name="T10" fmla="*/ 8813 w 12816"/>
                  <a:gd name="T11" fmla="*/ 649 h 1934"/>
                  <a:gd name="T12" fmla="*/ 7831 w 12816"/>
                  <a:gd name="T13" fmla="*/ 683 h 1934"/>
                  <a:gd name="T14" fmla="*/ 7822 w 12816"/>
                  <a:gd name="T15" fmla="*/ 683 h 1934"/>
                  <a:gd name="T16" fmla="*/ 5832 w 12816"/>
                  <a:gd name="T17" fmla="*/ 242 h 1934"/>
                  <a:gd name="T18" fmla="*/ 5822 w 12816"/>
                  <a:gd name="T19" fmla="*/ 243 h 1934"/>
                  <a:gd name="T20" fmla="*/ 4900 w 12816"/>
                  <a:gd name="T21" fmla="*/ 288 h 1934"/>
                  <a:gd name="T22" fmla="*/ 4890 w 12816"/>
                  <a:gd name="T23" fmla="*/ 288 h 1934"/>
                  <a:gd name="T24" fmla="*/ 3848 w 12816"/>
                  <a:gd name="T25" fmla="*/ 242 h 1934"/>
                  <a:gd name="T26" fmla="*/ 2827 w 12816"/>
                  <a:gd name="T27" fmla="*/ 237 h 1934"/>
                  <a:gd name="T28" fmla="*/ 1969 w 12816"/>
                  <a:gd name="T29" fmla="*/ 24 h 1934"/>
                  <a:gd name="T30" fmla="*/ 1894 w 12816"/>
                  <a:gd name="T31" fmla="*/ 48 h 1934"/>
                  <a:gd name="T32" fmla="*/ 1845 w 12816"/>
                  <a:gd name="T33" fmla="*/ 64 h 1934"/>
                  <a:gd name="T34" fmla="*/ 1443 w 12816"/>
                  <a:gd name="T35" fmla="*/ 193 h 1934"/>
                  <a:gd name="T36" fmla="*/ 1343 w 12816"/>
                  <a:gd name="T37" fmla="*/ 169 h 1934"/>
                  <a:gd name="T38" fmla="*/ 853 w 12816"/>
                  <a:gd name="T39" fmla="*/ 50 h 1934"/>
                  <a:gd name="T40" fmla="*/ 848 w 12816"/>
                  <a:gd name="T41" fmla="*/ 49 h 1934"/>
                  <a:gd name="T42" fmla="*/ 347 w 12816"/>
                  <a:gd name="T43" fmla="*/ 1 h 1934"/>
                  <a:gd name="T44" fmla="*/ 337 w 12816"/>
                  <a:gd name="T45" fmla="*/ 0 h 1934"/>
                  <a:gd name="T46" fmla="*/ 178 w 12816"/>
                  <a:gd name="T47" fmla="*/ 84 h 1934"/>
                  <a:gd name="T48" fmla="*/ 64 w 12816"/>
                  <a:gd name="T49" fmla="*/ 292 h 1934"/>
                  <a:gd name="T50" fmla="*/ 0 w 12816"/>
                  <a:gd name="T51" fmla="*/ 193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6" h="1934">
                    <a:moveTo>
                      <a:pt x="12816" y="1438"/>
                    </a:moveTo>
                    <a:lnTo>
                      <a:pt x="11809" y="1296"/>
                    </a:lnTo>
                    <a:lnTo>
                      <a:pt x="9835" y="1017"/>
                    </a:lnTo>
                    <a:lnTo>
                      <a:pt x="9810" y="1008"/>
                    </a:lnTo>
                    <a:lnTo>
                      <a:pt x="8818" y="652"/>
                    </a:lnTo>
                    <a:lnTo>
                      <a:pt x="8813" y="649"/>
                    </a:lnTo>
                    <a:lnTo>
                      <a:pt x="7831" y="683"/>
                    </a:lnTo>
                    <a:lnTo>
                      <a:pt x="7822" y="683"/>
                    </a:lnTo>
                    <a:lnTo>
                      <a:pt x="5832" y="242"/>
                    </a:lnTo>
                    <a:lnTo>
                      <a:pt x="5822" y="243"/>
                    </a:lnTo>
                    <a:lnTo>
                      <a:pt x="4900" y="288"/>
                    </a:lnTo>
                    <a:lnTo>
                      <a:pt x="4890" y="288"/>
                    </a:lnTo>
                    <a:lnTo>
                      <a:pt x="3848" y="242"/>
                    </a:lnTo>
                    <a:lnTo>
                      <a:pt x="2827" y="237"/>
                    </a:lnTo>
                    <a:lnTo>
                      <a:pt x="1969" y="24"/>
                    </a:lnTo>
                    <a:lnTo>
                      <a:pt x="1894" y="48"/>
                    </a:lnTo>
                    <a:lnTo>
                      <a:pt x="1845" y="64"/>
                    </a:lnTo>
                    <a:lnTo>
                      <a:pt x="1443" y="193"/>
                    </a:lnTo>
                    <a:lnTo>
                      <a:pt x="1343" y="169"/>
                    </a:lnTo>
                    <a:lnTo>
                      <a:pt x="853" y="50"/>
                    </a:lnTo>
                    <a:lnTo>
                      <a:pt x="848" y="49"/>
                    </a:lnTo>
                    <a:lnTo>
                      <a:pt x="347" y="1"/>
                    </a:lnTo>
                    <a:lnTo>
                      <a:pt x="337" y="0"/>
                    </a:lnTo>
                    <a:lnTo>
                      <a:pt x="178" y="84"/>
                    </a:lnTo>
                    <a:lnTo>
                      <a:pt x="64" y="292"/>
                    </a:lnTo>
                    <a:lnTo>
                      <a:pt x="0" y="1934"/>
                    </a:lnTo>
                  </a:path>
                </a:pathLst>
              </a:custGeom>
              <a:noFill/>
              <a:ln w="19050">
                <a:solidFill>
                  <a:srgbClr val="009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 name="Line 41">
                <a:extLst>
                  <a:ext uri="{FF2B5EF4-FFF2-40B4-BE49-F238E27FC236}">
                    <a16:creationId xmlns:a16="http://schemas.microsoft.com/office/drawing/2014/main" id="{9113FCAA-2FD8-5755-E215-32FB0BF3365F}"/>
                  </a:ext>
                </a:extLst>
              </p:cNvPr>
              <p:cNvSpPr>
                <a:spLocks noChangeShapeType="1"/>
              </p:cNvSpPr>
              <p:nvPr/>
            </p:nvSpPr>
            <p:spPr bwMode="auto">
              <a:xfrm flipV="1">
                <a:off x="4030663" y="3536951"/>
                <a:ext cx="0" cy="474663"/>
              </a:xfrm>
              <a:prstGeom prst="line">
                <a:avLst/>
              </a:prstGeom>
              <a:noFill/>
              <a:ln w="635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 name="Freeform 42">
                <a:extLst>
                  <a:ext uri="{FF2B5EF4-FFF2-40B4-BE49-F238E27FC236}">
                    <a16:creationId xmlns:a16="http://schemas.microsoft.com/office/drawing/2014/main" id="{4BF95ED0-AC24-AE39-C2F6-DFE3B6B1EE00}"/>
                  </a:ext>
                </a:extLst>
              </p:cNvPr>
              <p:cNvSpPr>
                <a:spLocks/>
              </p:cNvSpPr>
              <p:nvPr/>
            </p:nvSpPr>
            <p:spPr bwMode="auto">
              <a:xfrm>
                <a:off x="1508125" y="3249613"/>
                <a:ext cx="0" cy="411163"/>
              </a:xfrm>
              <a:custGeom>
                <a:avLst/>
                <a:gdLst>
                  <a:gd name="T0" fmla="*/ 0 h 1294"/>
                  <a:gd name="T1" fmla="*/ 619 h 1294"/>
                  <a:gd name="T2" fmla="*/ 1294 h 1294"/>
                </a:gdLst>
                <a:ahLst/>
                <a:cxnLst>
                  <a:cxn ang="0">
                    <a:pos x="0" y="T0"/>
                  </a:cxn>
                  <a:cxn ang="0">
                    <a:pos x="0" y="T1"/>
                  </a:cxn>
                  <a:cxn ang="0">
                    <a:pos x="0" y="T2"/>
                  </a:cxn>
                </a:cxnLst>
                <a:rect l="0" t="0" r="r" b="b"/>
                <a:pathLst>
                  <a:path h="1294">
                    <a:moveTo>
                      <a:pt x="0" y="0"/>
                    </a:moveTo>
                    <a:lnTo>
                      <a:pt x="0" y="619"/>
                    </a:lnTo>
                    <a:lnTo>
                      <a:pt x="0" y="1294"/>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 name="Line 43">
                <a:extLst>
                  <a:ext uri="{FF2B5EF4-FFF2-40B4-BE49-F238E27FC236}">
                    <a16:creationId xmlns:a16="http://schemas.microsoft.com/office/drawing/2014/main" id="{627D83B3-F7E3-A7BC-155C-D2B277179D85}"/>
                  </a:ext>
                </a:extLst>
              </p:cNvPr>
              <p:cNvSpPr>
                <a:spLocks noChangeShapeType="1"/>
              </p:cNvSpPr>
              <p:nvPr/>
            </p:nvSpPr>
            <p:spPr bwMode="auto">
              <a:xfrm flipV="1">
                <a:off x="2773363" y="3240088"/>
                <a:ext cx="0" cy="681038"/>
              </a:xfrm>
              <a:prstGeom prst="line">
                <a:avLst/>
              </a:prstGeom>
              <a:noFill/>
              <a:ln w="635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 name="Freeform 44">
                <a:extLst>
                  <a:ext uri="{FF2B5EF4-FFF2-40B4-BE49-F238E27FC236}">
                    <a16:creationId xmlns:a16="http://schemas.microsoft.com/office/drawing/2014/main" id="{8492185D-CD34-F50F-83BF-5A121CAD3CAB}"/>
                  </a:ext>
                </a:extLst>
              </p:cNvPr>
              <p:cNvSpPr>
                <a:spLocks/>
              </p:cNvSpPr>
              <p:nvPr/>
            </p:nvSpPr>
            <p:spPr bwMode="auto">
              <a:xfrm>
                <a:off x="1822450" y="3302001"/>
                <a:ext cx="0" cy="574675"/>
              </a:xfrm>
              <a:custGeom>
                <a:avLst/>
                <a:gdLst>
                  <a:gd name="T0" fmla="*/ 0 h 1810"/>
                  <a:gd name="T1" fmla="*/ 847 h 1810"/>
                  <a:gd name="T2" fmla="*/ 1810 h 1810"/>
                </a:gdLst>
                <a:ahLst/>
                <a:cxnLst>
                  <a:cxn ang="0">
                    <a:pos x="0" y="T0"/>
                  </a:cxn>
                  <a:cxn ang="0">
                    <a:pos x="0" y="T1"/>
                  </a:cxn>
                  <a:cxn ang="0">
                    <a:pos x="0" y="T2"/>
                  </a:cxn>
                </a:cxnLst>
                <a:rect l="0" t="0" r="r" b="b"/>
                <a:pathLst>
                  <a:path h="1810">
                    <a:moveTo>
                      <a:pt x="0" y="0"/>
                    </a:moveTo>
                    <a:lnTo>
                      <a:pt x="0" y="847"/>
                    </a:lnTo>
                    <a:lnTo>
                      <a:pt x="0" y="1810"/>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 name="Freeform 45">
                <a:extLst>
                  <a:ext uri="{FF2B5EF4-FFF2-40B4-BE49-F238E27FC236}">
                    <a16:creationId xmlns:a16="http://schemas.microsoft.com/office/drawing/2014/main" id="{3E95A38F-5AFD-7418-493F-C3D2CA672CB1}"/>
                  </a:ext>
                </a:extLst>
              </p:cNvPr>
              <p:cNvSpPr>
                <a:spLocks/>
              </p:cNvSpPr>
              <p:nvPr/>
            </p:nvSpPr>
            <p:spPr bwMode="auto">
              <a:xfrm>
                <a:off x="1668463" y="3167063"/>
                <a:ext cx="0" cy="679450"/>
              </a:xfrm>
              <a:custGeom>
                <a:avLst/>
                <a:gdLst>
                  <a:gd name="T0" fmla="*/ 0 h 2142"/>
                  <a:gd name="T1" fmla="*/ 1138 h 2142"/>
                  <a:gd name="T2" fmla="*/ 2142 h 2142"/>
                </a:gdLst>
                <a:ahLst/>
                <a:cxnLst>
                  <a:cxn ang="0">
                    <a:pos x="0" y="T0"/>
                  </a:cxn>
                  <a:cxn ang="0">
                    <a:pos x="0" y="T1"/>
                  </a:cxn>
                  <a:cxn ang="0">
                    <a:pos x="0" y="T2"/>
                  </a:cxn>
                </a:cxnLst>
                <a:rect l="0" t="0" r="r" b="b"/>
                <a:pathLst>
                  <a:path h="2142">
                    <a:moveTo>
                      <a:pt x="0" y="0"/>
                    </a:moveTo>
                    <a:lnTo>
                      <a:pt x="0" y="1138"/>
                    </a:lnTo>
                    <a:lnTo>
                      <a:pt x="0" y="2142"/>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 name="Freeform 46">
                <a:extLst>
                  <a:ext uri="{FF2B5EF4-FFF2-40B4-BE49-F238E27FC236}">
                    <a16:creationId xmlns:a16="http://schemas.microsoft.com/office/drawing/2014/main" id="{6A3DF53E-731D-23B0-FCFB-3D47E5983FA1}"/>
                  </a:ext>
                </a:extLst>
              </p:cNvPr>
              <p:cNvSpPr>
                <a:spLocks/>
              </p:cNvSpPr>
              <p:nvPr/>
            </p:nvSpPr>
            <p:spPr bwMode="auto">
              <a:xfrm>
                <a:off x="2444750" y="3154363"/>
                <a:ext cx="0" cy="561975"/>
              </a:xfrm>
              <a:custGeom>
                <a:avLst/>
                <a:gdLst>
                  <a:gd name="T0" fmla="*/ 0 h 1771"/>
                  <a:gd name="T1" fmla="*/ 919 h 1771"/>
                  <a:gd name="T2" fmla="*/ 1771 h 1771"/>
                </a:gdLst>
                <a:ahLst/>
                <a:cxnLst>
                  <a:cxn ang="0">
                    <a:pos x="0" y="T0"/>
                  </a:cxn>
                  <a:cxn ang="0">
                    <a:pos x="0" y="T1"/>
                  </a:cxn>
                  <a:cxn ang="0">
                    <a:pos x="0" y="T2"/>
                  </a:cxn>
                </a:cxnLst>
                <a:rect l="0" t="0" r="r" b="b"/>
                <a:pathLst>
                  <a:path h="1771">
                    <a:moveTo>
                      <a:pt x="0" y="0"/>
                    </a:moveTo>
                    <a:lnTo>
                      <a:pt x="0" y="919"/>
                    </a:lnTo>
                    <a:lnTo>
                      <a:pt x="0" y="1771"/>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 name="Freeform 47">
                <a:extLst>
                  <a:ext uri="{FF2B5EF4-FFF2-40B4-BE49-F238E27FC236}">
                    <a16:creationId xmlns:a16="http://schemas.microsoft.com/office/drawing/2014/main" id="{BFE7A03A-F599-077B-9D78-76869632F652}"/>
                  </a:ext>
                </a:extLst>
              </p:cNvPr>
              <p:cNvSpPr>
                <a:spLocks/>
              </p:cNvSpPr>
              <p:nvPr/>
            </p:nvSpPr>
            <p:spPr bwMode="auto">
              <a:xfrm>
                <a:off x="2139950" y="3308351"/>
                <a:ext cx="0" cy="593725"/>
              </a:xfrm>
              <a:custGeom>
                <a:avLst/>
                <a:gdLst>
                  <a:gd name="T0" fmla="*/ 0 h 1869"/>
                  <a:gd name="T1" fmla="*/ 799 h 1869"/>
                  <a:gd name="T2" fmla="*/ 1869 h 1869"/>
                </a:gdLst>
                <a:ahLst/>
                <a:cxnLst>
                  <a:cxn ang="0">
                    <a:pos x="0" y="T0"/>
                  </a:cxn>
                  <a:cxn ang="0">
                    <a:pos x="0" y="T1"/>
                  </a:cxn>
                  <a:cxn ang="0">
                    <a:pos x="0" y="T2"/>
                  </a:cxn>
                </a:cxnLst>
                <a:rect l="0" t="0" r="r" b="b"/>
                <a:pathLst>
                  <a:path h="1869">
                    <a:moveTo>
                      <a:pt x="0" y="0"/>
                    </a:moveTo>
                    <a:lnTo>
                      <a:pt x="0" y="799"/>
                    </a:lnTo>
                    <a:lnTo>
                      <a:pt x="0" y="1869"/>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Freeform 48">
                <a:extLst>
                  <a:ext uri="{FF2B5EF4-FFF2-40B4-BE49-F238E27FC236}">
                    <a16:creationId xmlns:a16="http://schemas.microsoft.com/office/drawing/2014/main" id="{622EA803-333F-58D3-5C9F-5B1246BCA2DB}"/>
                  </a:ext>
                </a:extLst>
              </p:cNvPr>
              <p:cNvSpPr>
                <a:spLocks/>
              </p:cNvSpPr>
              <p:nvPr/>
            </p:nvSpPr>
            <p:spPr bwMode="auto">
              <a:xfrm>
                <a:off x="1349375" y="3019426"/>
                <a:ext cx="0" cy="642938"/>
              </a:xfrm>
              <a:custGeom>
                <a:avLst/>
                <a:gdLst>
                  <a:gd name="T0" fmla="*/ 0 h 2023"/>
                  <a:gd name="T1" fmla="*/ 1273 h 2023"/>
                  <a:gd name="T2" fmla="*/ 2023 h 2023"/>
                </a:gdLst>
                <a:ahLst/>
                <a:cxnLst>
                  <a:cxn ang="0">
                    <a:pos x="0" y="T0"/>
                  </a:cxn>
                  <a:cxn ang="0">
                    <a:pos x="0" y="T1"/>
                  </a:cxn>
                  <a:cxn ang="0">
                    <a:pos x="0" y="T2"/>
                  </a:cxn>
                </a:cxnLst>
                <a:rect l="0" t="0" r="r" b="b"/>
                <a:pathLst>
                  <a:path h="2023">
                    <a:moveTo>
                      <a:pt x="0" y="0"/>
                    </a:moveTo>
                    <a:lnTo>
                      <a:pt x="0" y="1273"/>
                    </a:lnTo>
                    <a:lnTo>
                      <a:pt x="0" y="2023"/>
                    </a:lnTo>
                  </a:path>
                </a:pathLst>
              </a:custGeom>
              <a:noFill/>
              <a:ln w="63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 name="Freeform 49">
                <a:extLst>
                  <a:ext uri="{FF2B5EF4-FFF2-40B4-BE49-F238E27FC236}">
                    <a16:creationId xmlns:a16="http://schemas.microsoft.com/office/drawing/2014/main" id="{0E4B9D64-33B1-195D-0166-B4CB8E5CCC3A}"/>
                  </a:ext>
                </a:extLst>
              </p:cNvPr>
              <p:cNvSpPr>
                <a:spLocks/>
              </p:cNvSpPr>
              <p:nvPr/>
            </p:nvSpPr>
            <p:spPr bwMode="auto">
              <a:xfrm>
                <a:off x="1212850" y="3417888"/>
                <a:ext cx="1550988" cy="342900"/>
              </a:xfrm>
              <a:custGeom>
                <a:avLst/>
                <a:gdLst>
                  <a:gd name="T0" fmla="*/ 4886 w 4886"/>
                  <a:gd name="T1" fmla="*/ 90 h 1077"/>
                  <a:gd name="T2" fmla="*/ 3879 w 4886"/>
                  <a:gd name="T3" fmla="*/ 85 h 1077"/>
                  <a:gd name="T4" fmla="*/ 3858 w 4886"/>
                  <a:gd name="T5" fmla="*/ 85 h 1077"/>
                  <a:gd name="T6" fmla="*/ 2945 w 4886"/>
                  <a:gd name="T7" fmla="*/ 452 h 1077"/>
                  <a:gd name="T8" fmla="*/ 2922 w 4886"/>
                  <a:gd name="T9" fmla="*/ 453 h 1077"/>
                  <a:gd name="T10" fmla="*/ 1959 w 4886"/>
                  <a:gd name="T11" fmla="*/ 492 h 1077"/>
                  <a:gd name="T12" fmla="*/ 1919 w 4886"/>
                  <a:gd name="T13" fmla="*/ 481 h 1077"/>
                  <a:gd name="T14" fmla="*/ 1434 w 4886"/>
                  <a:gd name="T15" fmla="*/ 346 h 1077"/>
                  <a:gd name="T16" fmla="*/ 1389 w 4886"/>
                  <a:gd name="T17" fmla="*/ 334 h 1077"/>
                  <a:gd name="T18" fmla="*/ 932 w 4886"/>
                  <a:gd name="T19" fmla="*/ 89 h 1077"/>
                  <a:gd name="T20" fmla="*/ 888 w 4886"/>
                  <a:gd name="T21" fmla="*/ 65 h 1077"/>
                  <a:gd name="T22" fmla="*/ 432 w 4886"/>
                  <a:gd name="T23" fmla="*/ 18 h 1077"/>
                  <a:gd name="T24" fmla="*/ 272 w 4886"/>
                  <a:gd name="T25" fmla="*/ 0 h 1077"/>
                  <a:gd name="T26" fmla="*/ 109 w 4886"/>
                  <a:gd name="T27" fmla="*/ 338 h 1077"/>
                  <a:gd name="T28" fmla="*/ 0 w 4886"/>
                  <a:gd name="T2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6" h="1077">
                    <a:moveTo>
                      <a:pt x="4886" y="90"/>
                    </a:moveTo>
                    <a:lnTo>
                      <a:pt x="3879" y="85"/>
                    </a:lnTo>
                    <a:lnTo>
                      <a:pt x="3858" y="85"/>
                    </a:lnTo>
                    <a:lnTo>
                      <a:pt x="2945" y="452"/>
                    </a:lnTo>
                    <a:lnTo>
                      <a:pt x="2922" y="453"/>
                    </a:lnTo>
                    <a:lnTo>
                      <a:pt x="1959" y="492"/>
                    </a:lnTo>
                    <a:lnTo>
                      <a:pt x="1919" y="481"/>
                    </a:lnTo>
                    <a:lnTo>
                      <a:pt x="1434" y="346"/>
                    </a:lnTo>
                    <a:lnTo>
                      <a:pt x="1389" y="334"/>
                    </a:lnTo>
                    <a:lnTo>
                      <a:pt x="932" y="89"/>
                    </a:lnTo>
                    <a:lnTo>
                      <a:pt x="888" y="65"/>
                    </a:lnTo>
                    <a:lnTo>
                      <a:pt x="432" y="18"/>
                    </a:lnTo>
                    <a:lnTo>
                      <a:pt x="272" y="0"/>
                    </a:lnTo>
                    <a:lnTo>
                      <a:pt x="109" y="338"/>
                    </a:lnTo>
                    <a:lnTo>
                      <a:pt x="0" y="1077"/>
                    </a:lnTo>
                  </a:path>
                </a:pathLst>
              </a:custGeom>
              <a:noFill/>
              <a:ln w="1905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 name="Line 61">
                <a:extLst>
                  <a:ext uri="{FF2B5EF4-FFF2-40B4-BE49-F238E27FC236}">
                    <a16:creationId xmlns:a16="http://schemas.microsoft.com/office/drawing/2014/main" id="{35C77EA6-DAF3-AD5F-BCCE-E29FA7226BC8}"/>
                  </a:ext>
                </a:extLst>
              </p:cNvPr>
              <p:cNvSpPr>
                <a:spLocks noChangeShapeType="1"/>
              </p:cNvSpPr>
              <p:nvPr/>
            </p:nvSpPr>
            <p:spPr bwMode="auto">
              <a:xfrm flipV="1">
                <a:off x="2147888" y="3444876"/>
                <a:ext cx="290513" cy="117475"/>
              </a:xfrm>
              <a:prstGeom prst="line">
                <a:avLst/>
              </a:prstGeom>
              <a:noFill/>
              <a:ln w="0">
                <a:solidFill>
                  <a:srgbClr val="FF4F4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 name="Freeform 92">
                <a:extLst>
                  <a:ext uri="{FF2B5EF4-FFF2-40B4-BE49-F238E27FC236}">
                    <a16:creationId xmlns:a16="http://schemas.microsoft.com/office/drawing/2014/main" id="{64FDB09D-FFC8-5104-F744-56816E62DD23}"/>
                  </a:ext>
                </a:extLst>
              </p:cNvPr>
              <p:cNvSpPr>
                <a:spLocks/>
              </p:cNvSpPr>
              <p:nvPr/>
            </p:nvSpPr>
            <p:spPr bwMode="auto">
              <a:xfrm>
                <a:off x="2476500" y="3070226"/>
                <a:ext cx="0" cy="779463"/>
              </a:xfrm>
              <a:custGeom>
                <a:avLst/>
                <a:gdLst>
                  <a:gd name="T0" fmla="*/ 0 h 2456"/>
                  <a:gd name="T1" fmla="*/ 621 h 2456"/>
                  <a:gd name="T2" fmla="*/ 2456 h 2456"/>
                </a:gdLst>
                <a:ahLst/>
                <a:cxnLst>
                  <a:cxn ang="0">
                    <a:pos x="0" y="T0"/>
                  </a:cxn>
                  <a:cxn ang="0">
                    <a:pos x="0" y="T1"/>
                  </a:cxn>
                  <a:cxn ang="0">
                    <a:pos x="0" y="T2"/>
                  </a:cxn>
                </a:cxnLst>
                <a:rect l="0" t="0" r="r" b="b"/>
                <a:pathLst>
                  <a:path h="2456">
                    <a:moveTo>
                      <a:pt x="0" y="0"/>
                    </a:moveTo>
                    <a:lnTo>
                      <a:pt x="0" y="621"/>
                    </a:lnTo>
                    <a:lnTo>
                      <a:pt x="0" y="2456"/>
                    </a:lnTo>
                  </a:path>
                </a:pathLst>
              </a:custGeom>
              <a:noFill/>
              <a:ln w="63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 name="Freeform 93">
                <a:extLst>
                  <a:ext uri="{FF2B5EF4-FFF2-40B4-BE49-F238E27FC236}">
                    <a16:creationId xmlns:a16="http://schemas.microsoft.com/office/drawing/2014/main" id="{2CB3BF27-652D-045E-83F7-74CAE6D17CBB}"/>
                  </a:ext>
                </a:extLst>
              </p:cNvPr>
              <p:cNvSpPr>
                <a:spLocks/>
              </p:cNvSpPr>
              <p:nvPr/>
            </p:nvSpPr>
            <p:spPr bwMode="auto">
              <a:xfrm>
                <a:off x="1524000" y="2573338"/>
                <a:ext cx="0" cy="1135063"/>
              </a:xfrm>
              <a:custGeom>
                <a:avLst/>
                <a:gdLst>
                  <a:gd name="T0" fmla="*/ 3577 h 3577"/>
                  <a:gd name="T1" fmla="*/ 1763 h 3577"/>
                  <a:gd name="T2" fmla="*/ 0 h 3577"/>
                </a:gdLst>
                <a:ahLst/>
                <a:cxnLst>
                  <a:cxn ang="0">
                    <a:pos x="0" y="T0"/>
                  </a:cxn>
                  <a:cxn ang="0">
                    <a:pos x="0" y="T1"/>
                  </a:cxn>
                  <a:cxn ang="0">
                    <a:pos x="0" y="T2"/>
                  </a:cxn>
                </a:cxnLst>
                <a:rect l="0" t="0" r="r" b="b"/>
                <a:pathLst>
                  <a:path h="3577">
                    <a:moveTo>
                      <a:pt x="0" y="3577"/>
                    </a:moveTo>
                    <a:lnTo>
                      <a:pt x="0" y="1763"/>
                    </a:lnTo>
                    <a:lnTo>
                      <a:pt x="0" y="0"/>
                    </a:lnTo>
                  </a:path>
                </a:pathLst>
              </a:custGeom>
              <a:noFill/>
              <a:ln w="63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 name="Freeform 94">
                <a:extLst>
                  <a:ext uri="{FF2B5EF4-FFF2-40B4-BE49-F238E27FC236}">
                    <a16:creationId xmlns:a16="http://schemas.microsoft.com/office/drawing/2014/main" id="{7FA8A155-9E4D-AD4F-9384-BC284D4D6280}"/>
                  </a:ext>
                </a:extLst>
              </p:cNvPr>
              <p:cNvSpPr>
                <a:spLocks/>
              </p:cNvSpPr>
              <p:nvPr/>
            </p:nvSpPr>
            <p:spPr bwMode="auto">
              <a:xfrm>
                <a:off x="1687513" y="2886076"/>
                <a:ext cx="0" cy="933450"/>
              </a:xfrm>
              <a:custGeom>
                <a:avLst/>
                <a:gdLst>
                  <a:gd name="T0" fmla="*/ 0 h 2937"/>
                  <a:gd name="T1" fmla="*/ 1120 h 2937"/>
                  <a:gd name="T2" fmla="*/ 2937 h 2937"/>
                </a:gdLst>
                <a:ahLst/>
                <a:cxnLst>
                  <a:cxn ang="0">
                    <a:pos x="0" y="T0"/>
                  </a:cxn>
                  <a:cxn ang="0">
                    <a:pos x="0" y="T1"/>
                  </a:cxn>
                  <a:cxn ang="0">
                    <a:pos x="0" y="T2"/>
                  </a:cxn>
                </a:cxnLst>
                <a:rect l="0" t="0" r="r" b="b"/>
                <a:pathLst>
                  <a:path h="2937">
                    <a:moveTo>
                      <a:pt x="0" y="0"/>
                    </a:moveTo>
                    <a:lnTo>
                      <a:pt x="0" y="1120"/>
                    </a:lnTo>
                    <a:lnTo>
                      <a:pt x="0" y="2937"/>
                    </a:lnTo>
                  </a:path>
                </a:pathLst>
              </a:custGeom>
              <a:noFill/>
              <a:ln w="63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 name="Freeform 95">
                <a:extLst>
                  <a:ext uri="{FF2B5EF4-FFF2-40B4-BE49-F238E27FC236}">
                    <a16:creationId xmlns:a16="http://schemas.microsoft.com/office/drawing/2014/main" id="{120BDBA9-5095-DA9B-A161-BBDFA5832947}"/>
                  </a:ext>
                </a:extLst>
              </p:cNvPr>
              <p:cNvSpPr>
                <a:spLocks/>
              </p:cNvSpPr>
              <p:nvPr/>
            </p:nvSpPr>
            <p:spPr bwMode="auto">
              <a:xfrm>
                <a:off x="2159000" y="3214688"/>
                <a:ext cx="0" cy="639763"/>
              </a:xfrm>
              <a:custGeom>
                <a:avLst/>
                <a:gdLst>
                  <a:gd name="T0" fmla="*/ 0 h 2019"/>
                  <a:gd name="T1" fmla="*/ 564 h 2019"/>
                  <a:gd name="T2" fmla="*/ 2019 h 2019"/>
                </a:gdLst>
                <a:ahLst/>
                <a:cxnLst>
                  <a:cxn ang="0">
                    <a:pos x="0" y="T0"/>
                  </a:cxn>
                  <a:cxn ang="0">
                    <a:pos x="0" y="T1"/>
                  </a:cxn>
                  <a:cxn ang="0">
                    <a:pos x="0" y="T2"/>
                  </a:cxn>
                </a:cxnLst>
                <a:rect l="0" t="0" r="r" b="b"/>
                <a:pathLst>
                  <a:path h="2019">
                    <a:moveTo>
                      <a:pt x="0" y="0"/>
                    </a:moveTo>
                    <a:lnTo>
                      <a:pt x="0" y="564"/>
                    </a:lnTo>
                    <a:lnTo>
                      <a:pt x="0" y="2019"/>
                    </a:lnTo>
                  </a:path>
                </a:pathLst>
              </a:custGeom>
              <a:noFill/>
              <a:ln w="63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 name="Freeform 96">
                <a:extLst>
                  <a:ext uri="{FF2B5EF4-FFF2-40B4-BE49-F238E27FC236}">
                    <a16:creationId xmlns:a16="http://schemas.microsoft.com/office/drawing/2014/main" id="{E7A763B1-A951-2039-9C5F-C7A286FB25D6}"/>
                  </a:ext>
                </a:extLst>
              </p:cNvPr>
              <p:cNvSpPr>
                <a:spLocks/>
              </p:cNvSpPr>
              <p:nvPr/>
            </p:nvSpPr>
            <p:spPr bwMode="auto">
              <a:xfrm>
                <a:off x="1839913" y="2984501"/>
                <a:ext cx="0" cy="930275"/>
              </a:xfrm>
              <a:custGeom>
                <a:avLst/>
                <a:gdLst>
                  <a:gd name="T0" fmla="*/ 0 h 2931"/>
                  <a:gd name="T1" fmla="*/ 739 h 2931"/>
                  <a:gd name="T2" fmla="*/ 2931 h 2931"/>
                </a:gdLst>
                <a:ahLst/>
                <a:cxnLst>
                  <a:cxn ang="0">
                    <a:pos x="0" y="T0"/>
                  </a:cxn>
                  <a:cxn ang="0">
                    <a:pos x="0" y="T1"/>
                  </a:cxn>
                  <a:cxn ang="0">
                    <a:pos x="0" y="T2"/>
                  </a:cxn>
                </a:cxnLst>
                <a:rect l="0" t="0" r="r" b="b"/>
                <a:pathLst>
                  <a:path h="2931">
                    <a:moveTo>
                      <a:pt x="0" y="0"/>
                    </a:moveTo>
                    <a:lnTo>
                      <a:pt x="0" y="739"/>
                    </a:lnTo>
                    <a:lnTo>
                      <a:pt x="0" y="2931"/>
                    </a:lnTo>
                  </a:path>
                </a:pathLst>
              </a:custGeom>
              <a:noFill/>
              <a:ln w="63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 name="Line 97">
                <a:extLst>
                  <a:ext uri="{FF2B5EF4-FFF2-40B4-BE49-F238E27FC236}">
                    <a16:creationId xmlns:a16="http://schemas.microsoft.com/office/drawing/2014/main" id="{816B3D60-F132-3415-CC9A-0C04CFE5B9CA}"/>
                  </a:ext>
                </a:extLst>
              </p:cNvPr>
              <p:cNvSpPr>
                <a:spLocks noChangeShapeType="1"/>
              </p:cNvSpPr>
              <p:nvPr/>
            </p:nvSpPr>
            <p:spPr bwMode="auto">
              <a:xfrm>
                <a:off x="2790825" y="3268663"/>
                <a:ext cx="0" cy="811213"/>
              </a:xfrm>
              <a:prstGeom prst="line">
                <a:avLst/>
              </a:prstGeom>
              <a:noFill/>
              <a:ln w="635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2" name="Freeform 98">
                <a:extLst>
                  <a:ext uri="{FF2B5EF4-FFF2-40B4-BE49-F238E27FC236}">
                    <a16:creationId xmlns:a16="http://schemas.microsoft.com/office/drawing/2014/main" id="{7F238343-224B-7505-0435-E28774492FCE}"/>
                  </a:ext>
                </a:extLst>
              </p:cNvPr>
              <p:cNvSpPr>
                <a:spLocks/>
              </p:cNvSpPr>
              <p:nvPr/>
            </p:nvSpPr>
            <p:spPr bwMode="auto">
              <a:xfrm>
                <a:off x="1366838" y="2339976"/>
                <a:ext cx="0" cy="1627188"/>
              </a:xfrm>
              <a:custGeom>
                <a:avLst/>
                <a:gdLst>
                  <a:gd name="T0" fmla="*/ 5124 h 5124"/>
                  <a:gd name="T1" fmla="*/ 2673 h 5124"/>
                  <a:gd name="T2" fmla="*/ 0 h 5124"/>
                </a:gdLst>
                <a:ahLst/>
                <a:cxnLst>
                  <a:cxn ang="0">
                    <a:pos x="0" y="T0"/>
                  </a:cxn>
                  <a:cxn ang="0">
                    <a:pos x="0" y="T1"/>
                  </a:cxn>
                  <a:cxn ang="0">
                    <a:pos x="0" y="T2"/>
                  </a:cxn>
                </a:cxnLst>
                <a:rect l="0" t="0" r="r" b="b"/>
                <a:pathLst>
                  <a:path h="5124">
                    <a:moveTo>
                      <a:pt x="0" y="5124"/>
                    </a:moveTo>
                    <a:lnTo>
                      <a:pt x="0" y="2673"/>
                    </a:lnTo>
                    <a:lnTo>
                      <a:pt x="0" y="0"/>
                    </a:lnTo>
                  </a:path>
                </a:pathLst>
              </a:custGeom>
              <a:noFill/>
              <a:ln w="63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 name="Freeform 99">
                <a:extLst>
                  <a:ext uri="{FF2B5EF4-FFF2-40B4-BE49-F238E27FC236}">
                    <a16:creationId xmlns:a16="http://schemas.microsoft.com/office/drawing/2014/main" id="{876F908F-4492-AC9B-6707-7816B0D5D85E}"/>
                  </a:ext>
                </a:extLst>
              </p:cNvPr>
              <p:cNvSpPr>
                <a:spLocks/>
              </p:cNvSpPr>
              <p:nvPr/>
            </p:nvSpPr>
            <p:spPr bwMode="auto">
              <a:xfrm>
                <a:off x="1200150" y="3122613"/>
                <a:ext cx="1571625" cy="1978025"/>
              </a:xfrm>
              <a:custGeom>
                <a:avLst/>
                <a:gdLst>
                  <a:gd name="T0" fmla="*/ 4950 w 4950"/>
                  <a:gd name="T1" fmla="*/ 1046 h 6232"/>
                  <a:gd name="T2" fmla="*/ 4018 w 4950"/>
                  <a:gd name="T3" fmla="*/ 459 h 6232"/>
                  <a:gd name="T4" fmla="*/ 3981 w 4950"/>
                  <a:gd name="T5" fmla="*/ 436 h 6232"/>
                  <a:gd name="T6" fmla="*/ 3021 w 4950"/>
                  <a:gd name="T7" fmla="*/ 854 h 6232"/>
                  <a:gd name="T8" fmla="*/ 2978 w 4950"/>
                  <a:gd name="T9" fmla="*/ 873 h 6232"/>
                  <a:gd name="T10" fmla="*/ 2014 w 4950"/>
                  <a:gd name="T11" fmla="*/ 305 h 6232"/>
                  <a:gd name="T12" fmla="*/ 1967 w 4950"/>
                  <a:gd name="T13" fmla="*/ 277 h 6232"/>
                  <a:gd name="T14" fmla="*/ 1533 w 4950"/>
                  <a:gd name="T15" fmla="*/ 378 h 6232"/>
                  <a:gd name="T16" fmla="*/ 1483 w 4950"/>
                  <a:gd name="T17" fmla="*/ 389 h 6232"/>
                  <a:gd name="T18" fmla="*/ 1018 w 4950"/>
                  <a:gd name="T19" fmla="*/ 33 h 6232"/>
                  <a:gd name="T20" fmla="*/ 974 w 4950"/>
                  <a:gd name="T21" fmla="*/ 0 h 6232"/>
                  <a:gd name="T22" fmla="*/ 526 w 4950"/>
                  <a:gd name="T23" fmla="*/ 210 h 6232"/>
                  <a:gd name="T24" fmla="*/ 503 w 4950"/>
                  <a:gd name="T25" fmla="*/ 221 h 6232"/>
                  <a:gd name="T26" fmla="*/ 335 w 4950"/>
                  <a:gd name="T27" fmla="*/ 69 h 6232"/>
                  <a:gd name="T28" fmla="*/ 270 w 4950"/>
                  <a:gd name="T29" fmla="*/ 309 h 6232"/>
                  <a:gd name="T30" fmla="*/ 238 w 4950"/>
                  <a:gd name="T31" fmla="*/ 302 h 6232"/>
                  <a:gd name="T32" fmla="*/ 159 w 4950"/>
                  <a:gd name="T33" fmla="*/ 660 h 6232"/>
                  <a:gd name="T34" fmla="*/ 110 w 4950"/>
                  <a:gd name="T35" fmla="*/ 1183 h 6232"/>
                  <a:gd name="T36" fmla="*/ 0 w 4950"/>
                  <a:gd name="T37" fmla="*/ 6232 h 6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0" h="6232">
                    <a:moveTo>
                      <a:pt x="4950" y="1046"/>
                    </a:moveTo>
                    <a:lnTo>
                      <a:pt x="4018" y="459"/>
                    </a:lnTo>
                    <a:lnTo>
                      <a:pt x="3981" y="436"/>
                    </a:lnTo>
                    <a:lnTo>
                      <a:pt x="3021" y="854"/>
                    </a:lnTo>
                    <a:lnTo>
                      <a:pt x="2978" y="873"/>
                    </a:lnTo>
                    <a:lnTo>
                      <a:pt x="2014" y="305"/>
                    </a:lnTo>
                    <a:lnTo>
                      <a:pt x="1967" y="277"/>
                    </a:lnTo>
                    <a:lnTo>
                      <a:pt x="1533" y="378"/>
                    </a:lnTo>
                    <a:lnTo>
                      <a:pt x="1483" y="389"/>
                    </a:lnTo>
                    <a:lnTo>
                      <a:pt x="1018" y="33"/>
                    </a:lnTo>
                    <a:lnTo>
                      <a:pt x="974" y="0"/>
                    </a:lnTo>
                    <a:lnTo>
                      <a:pt x="526" y="210"/>
                    </a:lnTo>
                    <a:lnTo>
                      <a:pt x="503" y="221"/>
                    </a:lnTo>
                    <a:lnTo>
                      <a:pt x="335" y="69"/>
                    </a:lnTo>
                    <a:lnTo>
                      <a:pt x="270" y="309"/>
                    </a:lnTo>
                    <a:lnTo>
                      <a:pt x="238" y="302"/>
                    </a:lnTo>
                    <a:lnTo>
                      <a:pt x="159" y="660"/>
                    </a:lnTo>
                    <a:lnTo>
                      <a:pt x="110" y="1183"/>
                    </a:lnTo>
                    <a:lnTo>
                      <a:pt x="0" y="6232"/>
                    </a:lnTo>
                  </a:path>
                </a:pathLst>
              </a:custGeom>
              <a:noFill/>
              <a:ln w="19050">
                <a:solidFill>
                  <a:srgbClr val="6666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8" name="Freeform 154">
                <a:extLst>
                  <a:ext uri="{FF2B5EF4-FFF2-40B4-BE49-F238E27FC236}">
                    <a16:creationId xmlns:a16="http://schemas.microsoft.com/office/drawing/2014/main" id="{4FD07DD9-9820-815C-DED6-18810B883A9B}"/>
                  </a:ext>
                </a:extLst>
              </p:cNvPr>
              <p:cNvSpPr>
                <a:spLocks/>
              </p:cNvSpPr>
              <p:nvPr/>
            </p:nvSpPr>
            <p:spPr bwMode="auto">
              <a:xfrm>
                <a:off x="1206500" y="2717801"/>
                <a:ext cx="4273550" cy="2354263"/>
              </a:xfrm>
              <a:custGeom>
                <a:avLst/>
                <a:gdLst>
                  <a:gd name="T0" fmla="*/ 13458 w 13458"/>
                  <a:gd name="T1" fmla="*/ 5967 h 7416"/>
                  <a:gd name="T2" fmla="*/ 12664 w 13458"/>
                  <a:gd name="T3" fmla="*/ 5758 h 7416"/>
                  <a:gd name="T4" fmla="*/ 10819 w 13458"/>
                  <a:gd name="T5" fmla="*/ 5005 h 7416"/>
                  <a:gd name="T6" fmla="*/ 7064 w 13458"/>
                  <a:gd name="T7" fmla="*/ 3318 h 7416"/>
                  <a:gd name="T8" fmla="*/ 4881 w 13458"/>
                  <a:gd name="T9" fmla="*/ 2361 h 7416"/>
                  <a:gd name="T10" fmla="*/ 2916 w 13458"/>
                  <a:gd name="T11" fmla="*/ 1419 h 7416"/>
                  <a:gd name="T12" fmla="*/ 396 w 13458"/>
                  <a:gd name="T13" fmla="*/ 0 h 7416"/>
                  <a:gd name="T14" fmla="*/ 233 w 13458"/>
                  <a:gd name="T15" fmla="*/ 24 h 7416"/>
                  <a:gd name="T16" fmla="*/ 69 w 13458"/>
                  <a:gd name="T17" fmla="*/ 456 h 7416"/>
                  <a:gd name="T18" fmla="*/ 0 w 13458"/>
                  <a:gd name="T19" fmla="*/ 2178 h 7416"/>
                  <a:gd name="T20" fmla="*/ 0 w 13458"/>
                  <a:gd name="T21" fmla="*/ 7416 h 7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58" h="7416">
                    <a:moveTo>
                      <a:pt x="13458" y="5967"/>
                    </a:moveTo>
                    <a:lnTo>
                      <a:pt x="12664" y="5758"/>
                    </a:lnTo>
                    <a:lnTo>
                      <a:pt x="10819" y="5005"/>
                    </a:lnTo>
                    <a:lnTo>
                      <a:pt x="7064" y="3318"/>
                    </a:lnTo>
                    <a:lnTo>
                      <a:pt x="4881" y="2361"/>
                    </a:lnTo>
                    <a:lnTo>
                      <a:pt x="2916" y="1419"/>
                    </a:lnTo>
                    <a:lnTo>
                      <a:pt x="396" y="0"/>
                    </a:lnTo>
                    <a:lnTo>
                      <a:pt x="233" y="24"/>
                    </a:lnTo>
                    <a:lnTo>
                      <a:pt x="69" y="456"/>
                    </a:lnTo>
                    <a:lnTo>
                      <a:pt x="0" y="2178"/>
                    </a:lnTo>
                    <a:lnTo>
                      <a:pt x="0" y="7416"/>
                    </a:lnTo>
                  </a:path>
                </a:pathLst>
              </a:custGeom>
              <a:noFill/>
              <a:ln w="1905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 name="Freeform 155">
                <a:extLst>
                  <a:ext uri="{FF2B5EF4-FFF2-40B4-BE49-F238E27FC236}">
                    <a16:creationId xmlns:a16="http://schemas.microsoft.com/office/drawing/2014/main" id="{C54D02A5-AE75-D6E5-0B7F-E6D1DDF62859}"/>
                  </a:ext>
                </a:extLst>
              </p:cNvPr>
              <p:cNvSpPr>
                <a:spLocks/>
              </p:cNvSpPr>
              <p:nvPr/>
            </p:nvSpPr>
            <p:spPr bwMode="auto">
              <a:xfrm>
                <a:off x="3711575" y="3600451"/>
                <a:ext cx="0" cy="1492250"/>
              </a:xfrm>
              <a:custGeom>
                <a:avLst/>
                <a:gdLst>
                  <a:gd name="T0" fmla="*/ 4702 h 4702"/>
                  <a:gd name="T1" fmla="*/ 391 h 4702"/>
                  <a:gd name="T2" fmla="*/ 0 h 4702"/>
                </a:gdLst>
                <a:ahLst/>
                <a:cxnLst>
                  <a:cxn ang="0">
                    <a:pos x="0" y="T0"/>
                  </a:cxn>
                  <a:cxn ang="0">
                    <a:pos x="0" y="T1"/>
                  </a:cxn>
                  <a:cxn ang="0">
                    <a:pos x="0" y="T2"/>
                  </a:cxn>
                </a:cxnLst>
                <a:rect l="0" t="0" r="r" b="b"/>
                <a:pathLst>
                  <a:path h="4702">
                    <a:moveTo>
                      <a:pt x="0" y="4702"/>
                    </a:moveTo>
                    <a:lnTo>
                      <a:pt x="0" y="391"/>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 name="Freeform 156">
                <a:extLst>
                  <a:ext uri="{FF2B5EF4-FFF2-40B4-BE49-F238E27FC236}">
                    <a16:creationId xmlns:a16="http://schemas.microsoft.com/office/drawing/2014/main" id="{B03611B8-F620-7575-A549-0715472CED3E}"/>
                  </a:ext>
                </a:extLst>
              </p:cNvPr>
              <p:cNvSpPr>
                <a:spLocks/>
              </p:cNvSpPr>
              <p:nvPr/>
            </p:nvSpPr>
            <p:spPr bwMode="auto">
              <a:xfrm>
                <a:off x="4024313" y="3532188"/>
                <a:ext cx="0" cy="1558925"/>
              </a:xfrm>
              <a:custGeom>
                <a:avLst/>
                <a:gdLst>
                  <a:gd name="T0" fmla="*/ 4910 h 4910"/>
                  <a:gd name="T1" fmla="*/ 925 h 4910"/>
                  <a:gd name="T2" fmla="*/ 0 h 4910"/>
                </a:gdLst>
                <a:ahLst/>
                <a:cxnLst>
                  <a:cxn ang="0">
                    <a:pos x="0" y="T0"/>
                  </a:cxn>
                  <a:cxn ang="0">
                    <a:pos x="0" y="T1"/>
                  </a:cxn>
                  <a:cxn ang="0">
                    <a:pos x="0" y="T2"/>
                  </a:cxn>
                </a:cxnLst>
                <a:rect l="0" t="0" r="r" b="b"/>
                <a:pathLst>
                  <a:path h="4910">
                    <a:moveTo>
                      <a:pt x="0" y="4910"/>
                    </a:moveTo>
                    <a:lnTo>
                      <a:pt x="0" y="925"/>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 name="Freeform 157">
                <a:extLst>
                  <a:ext uri="{FF2B5EF4-FFF2-40B4-BE49-F238E27FC236}">
                    <a16:creationId xmlns:a16="http://schemas.microsoft.com/office/drawing/2014/main" id="{7C621C05-7AD2-6AB2-51B7-3EC4D0566895}"/>
                  </a:ext>
                </a:extLst>
              </p:cNvPr>
              <p:cNvSpPr>
                <a:spLocks/>
              </p:cNvSpPr>
              <p:nvPr/>
            </p:nvSpPr>
            <p:spPr bwMode="auto">
              <a:xfrm>
                <a:off x="2441575" y="2735263"/>
                <a:ext cx="0" cy="960438"/>
              </a:xfrm>
              <a:custGeom>
                <a:avLst/>
                <a:gdLst>
                  <a:gd name="T0" fmla="*/ 3026 h 3026"/>
                  <a:gd name="T1" fmla="*/ 1886 h 3026"/>
                  <a:gd name="T2" fmla="*/ 0 h 3026"/>
                </a:gdLst>
                <a:ahLst/>
                <a:cxnLst>
                  <a:cxn ang="0">
                    <a:pos x="0" y="T0"/>
                  </a:cxn>
                  <a:cxn ang="0">
                    <a:pos x="0" y="T1"/>
                  </a:cxn>
                  <a:cxn ang="0">
                    <a:pos x="0" y="T2"/>
                  </a:cxn>
                </a:cxnLst>
                <a:rect l="0" t="0" r="r" b="b"/>
                <a:pathLst>
                  <a:path h="3026">
                    <a:moveTo>
                      <a:pt x="0" y="3026"/>
                    </a:moveTo>
                    <a:lnTo>
                      <a:pt x="0" y="1886"/>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 name="Freeform 158">
                <a:extLst>
                  <a:ext uri="{FF2B5EF4-FFF2-40B4-BE49-F238E27FC236}">
                    <a16:creationId xmlns:a16="http://schemas.microsoft.com/office/drawing/2014/main" id="{D6D8B1C9-18FE-3185-DB43-4B0711C7C069}"/>
                  </a:ext>
                </a:extLst>
              </p:cNvPr>
              <p:cNvSpPr>
                <a:spLocks/>
              </p:cNvSpPr>
              <p:nvPr/>
            </p:nvSpPr>
            <p:spPr bwMode="auto">
              <a:xfrm>
                <a:off x="4343400" y="3733801"/>
                <a:ext cx="0" cy="1366838"/>
              </a:xfrm>
              <a:custGeom>
                <a:avLst/>
                <a:gdLst>
                  <a:gd name="T0" fmla="*/ 4305 h 4305"/>
                  <a:gd name="T1" fmla="*/ 618 h 4305"/>
                  <a:gd name="T2" fmla="*/ 0 h 4305"/>
                </a:gdLst>
                <a:ahLst/>
                <a:cxnLst>
                  <a:cxn ang="0">
                    <a:pos x="0" y="T0"/>
                  </a:cxn>
                  <a:cxn ang="0">
                    <a:pos x="0" y="T1"/>
                  </a:cxn>
                  <a:cxn ang="0">
                    <a:pos x="0" y="T2"/>
                  </a:cxn>
                </a:cxnLst>
                <a:rect l="0" t="0" r="r" b="b"/>
                <a:pathLst>
                  <a:path h="4305">
                    <a:moveTo>
                      <a:pt x="0" y="4305"/>
                    </a:moveTo>
                    <a:lnTo>
                      <a:pt x="0" y="618"/>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 name="Freeform 159">
                <a:extLst>
                  <a:ext uri="{FF2B5EF4-FFF2-40B4-BE49-F238E27FC236}">
                    <a16:creationId xmlns:a16="http://schemas.microsoft.com/office/drawing/2014/main" id="{6A9D3BCD-61A6-7C43-BF5C-BC4B72E90E4E}"/>
                  </a:ext>
                </a:extLst>
              </p:cNvPr>
              <p:cNvSpPr>
                <a:spLocks/>
              </p:cNvSpPr>
              <p:nvPr/>
            </p:nvSpPr>
            <p:spPr bwMode="auto">
              <a:xfrm>
                <a:off x="4979988" y="3702051"/>
                <a:ext cx="0" cy="1392238"/>
              </a:xfrm>
              <a:custGeom>
                <a:avLst/>
                <a:gdLst>
                  <a:gd name="T0" fmla="*/ 4384 h 4384"/>
                  <a:gd name="T1" fmla="*/ 1117 h 4384"/>
                  <a:gd name="T2" fmla="*/ 0 h 4384"/>
                </a:gdLst>
                <a:ahLst/>
                <a:cxnLst>
                  <a:cxn ang="0">
                    <a:pos x="0" y="T0"/>
                  </a:cxn>
                  <a:cxn ang="0">
                    <a:pos x="0" y="T1"/>
                  </a:cxn>
                  <a:cxn ang="0">
                    <a:pos x="0" y="T2"/>
                  </a:cxn>
                </a:cxnLst>
                <a:rect l="0" t="0" r="r" b="b"/>
                <a:pathLst>
                  <a:path h="4384">
                    <a:moveTo>
                      <a:pt x="0" y="4384"/>
                    </a:moveTo>
                    <a:lnTo>
                      <a:pt x="0" y="1117"/>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 name="Freeform 160">
                <a:extLst>
                  <a:ext uri="{FF2B5EF4-FFF2-40B4-BE49-F238E27FC236}">
                    <a16:creationId xmlns:a16="http://schemas.microsoft.com/office/drawing/2014/main" id="{B0620D50-75D9-DB9C-655C-4E36BD80A95F}"/>
                  </a:ext>
                </a:extLst>
              </p:cNvPr>
              <p:cNvSpPr>
                <a:spLocks/>
              </p:cNvSpPr>
              <p:nvPr/>
            </p:nvSpPr>
            <p:spPr bwMode="auto">
              <a:xfrm>
                <a:off x="5294313" y="3811588"/>
                <a:ext cx="0" cy="1276350"/>
              </a:xfrm>
              <a:custGeom>
                <a:avLst/>
                <a:gdLst>
                  <a:gd name="T0" fmla="*/ 4019 h 4019"/>
                  <a:gd name="T1" fmla="*/ 1814 h 4019"/>
                  <a:gd name="T2" fmla="*/ 0 h 4019"/>
                </a:gdLst>
                <a:ahLst/>
                <a:cxnLst>
                  <a:cxn ang="0">
                    <a:pos x="0" y="T0"/>
                  </a:cxn>
                  <a:cxn ang="0">
                    <a:pos x="0" y="T1"/>
                  </a:cxn>
                  <a:cxn ang="0">
                    <a:pos x="0" y="T2"/>
                  </a:cxn>
                </a:cxnLst>
                <a:rect l="0" t="0" r="r" b="b"/>
                <a:pathLst>
                  <a:path h="4019">
                    <a:moveTo>
                      <a:pt x="0" y="4019"/>
                    </a:moveTo>
                    <a:lnTo>
                      <a:pt x="0" y="1814"/>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 name="Freeform 161">
                <a:extLst>
                  <a:ext uri="{FF2B5EF4-FFF2-40B4-BE49-F238E27FC236}">
                    <a16:creationId xmlns:a16="http://schemas.microsoft.com/office/drawing/2014/main" id="{A0743EF5-119A-4679-4BDC-BC9DB8EE700A}"/>
                  </a:ext>
                </a:extLst>
              </p:cNvPr>
              <p:cNvSpPr>
                <a:spLocks/>
              </p:cNvSpPr>
              <p:nvPr/>
            </p:nvSpPr>
            <p:spPr bwMode="auto">
              <a:xfrm>
                <a:off x="3079750" y="3227388"/>
                <a:ext cx="0" cy="1863725"/>
              </a:xfrm>
              <a:custGeom>
                <a:avLst/>
                <a:gdLst>
                  <a:gd name="T0" fmla="*/ 5872 h 5872"/>
                  <a:gd name="T1" fmla="*/ 920 h 5872"/>
                  <a:gd name="T2" fmla="*/ 0 h 5872"/>
                </a:gdLst>
                <a:ahLst/>
                <a:cxnLst>
                  <a:cxn ang="0">
                    <a:pos x="0" y="T0"/>
                  </a:cxn>
                  <a:cxn ang="0">
                    <a:pos x="0" y="T1"/>
                  </a:cxn>
                  <a:cxn ang="0">
                    <a:pos x="0" y="T2"/>
                  </a:cxn>
                </a:cxnLst>
                <a:rect l="0" t="0" r="r" b="b"/>
                <a:pathLst>
                  <a:path h="5872">
                    <a:moveTo>
                      <a:pt x="0" y="5872"/>
                    </a:moveTo>
                    <a:lnTo>
                      <a:pt x="0" y="920"/>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 name="Freeform 162">
                <a:extLst>
                  <a:ext uri="{FF2B5EF4-FFF2-40B4-BE49-F238E27FC236}">
                    <a16:creationId xmlns:a16="http://schemas.microsoft.com/office/drawing/2014/main" id="{68F7E879-18AD-72C5-BED4-9C9E48913070}"/>
                  </a:ext>
                </a:extLst>
              </p:cNvPr>
              <p:cNvSpPr>
                <a:spLocks/>
              </p:cNvSpPr>
              <p:nvPr/>
            </p:nvSpPr>
            <p:spPr bwMode="auto">
              <a:xfrm>
                <a:off x="2132013" y="2754313"/>
                <a:ext cx="0" cy="831850"/>
              </a:xfrm>
              <a:custGeom>
                <a:avLst/>
                <a:gdLst>
                  <a:gd name="T0" fmla="*/ 2619 h 2619"/>
                  <a:gd name="T1" fmla="*/ 1403 h 2619"/>
                  <a:gd name="T2" fmla="*/ 0 h 2619"/>
                </a:gdLst>
                <a:ahLst/>
                <a:cxnLst>
                  <a:cxn ang="0">
                    <a:pos x="0" y="T0"/>
                  </a:cxn>
                  <a:cxn ang="0">
                    <a:pos x="0" y="T1"/>
                  </a:cxn>
                  <a:cxn ang="0">
                    <a:pos x="0" y="T2"/>
                  </a:cxn>
                </a:cxnLst>
                <a:rect l="0" t="0" r="r" b="b"/>
                <a:pathLst>
                  <a:path h="2619">
                    <a:moveTo>
                      <a:pt x="0" y="2619"/>
                    </a:moveTo>
                    <a:lnTo>
                      <a:pt x="0" y="1403"/>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 name="Freeform 163">
                <a:extLst>
                  <a:ext uri="{FF2B5EF4-FFF2-40B4-BE49-F238E27FC236}">
                    <a16:creationId xmlns:a16="http://schemas.microsoft.com/office/drawing/2014/main" id="{E3A1FB04-029B-6DB3-0A59-BCCDFEFC1FCD}"/>
                  </a:ext>
                </a:extLst>
              </p:cNvPr>
              <p:cNvSpPr>
                <a:spLocks/>
              </p:cNvSpPr>
              <p:nvPr/>
            </p:nvSpPr>
            <p:spPr bwMode="auto">
              <a:xfrm>
                <a:off x="1814513" y="2743201"/>
                <a:ext cx="0" cy="722313"/>
              </a:xfrm>
              <a:custGeom>
                <a:avLst/>
                <a:gdLst>
                  <a:gd name="T0" fmla="*/ 2276 h 2276"/>
                  <a:gd name="T1" fmla="*/ 812 h 2276"/>
                  <a:gd name="T2" fmla="*/ 0 h 2276"/>
                </a:gdLst>
                <a:ahLst/>
                <a:cxnLst>
                  <a:cxn ang="0">
                    <a:pos x="0" y="T0"/>
                  </a:cxn>
                  <a:cxn ang="0">
                    <a:pos x="0" y="T1"/>
                  </a:cxn>
                  <a:cxn ang="0">
                    <a:pos x="0" y="T2"/>
                  </a:cxn>
                </a:cxnLst>
                <a:rect l="0" t="0" r="r" b="b"/>
                <a:pathLst>
                  <a:path h="2276">
                    <a:moveTo>
                      <a:pt x="0" y="2276"/>
                    </a:moveTo>
                    <a:lnTo>
                      <a:pt x="0" y="812"/>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 name="Freeform 164">
                <a:extLst>
                  <a:ext uri="{FF2B5EF4-FFF2-40B4-BE49-F238E27FC236}">
                    <a16:creationId xmlns:a16="http://schemas.microsoft.com/office/drawing/2014/main" id="{5A6DFA2D-94E1-62F0-A753-AD9B21B279FB}"/>
                  </a:ext>
                </a:extLst>
              </p:cNvPr>
              <p:cNvSpPr>
                <a:spLocks/>
              </p:cNvSpPr>
              <p:nvPr/>
            </p:nvSpPr>
            <p:spPr bwMode="auto">
              <a:xfrm>
                <a:off x="1493838" y="2716213"/>
                <a:ext cx="0" cy="554038"/>
              </a:xfrm>
              <a:custGeom>
                <a:avLst/>
                <a:gdLst>
                  <a:gd name="T0" fmla="*/ 1746 h 1746"/>
                  <a:gd name="T1" fmla="*/ 816 h 1746"/>
                  <a:gd name="T2" fmla="*/ 0 h 1746"/>
                </a:gdLst>
                <a:ahLst/>
                <a:cxnLst>
                  <a:cxn ang="0">
                    <a:pos x="0" y="T0"/>
                  </a:cxn>
                  <a:cxn ang="0">
                    <a:pos x="0" y="T1"/>
                  </a:cxn>
                  <a:cxn ang="0">
                    <a:pos x="0" y="T2"/>
                  </a:cxn>
                </a:cxnLst>
                <a:rect l="0" t="0" r="r" b="b"/>
                <a:pathLst>
                  <a:path h="1746">
                    <a:moveTo>
                      <a:pt x="0" y="1746"/>
                    </a:moveTo>
                    <a:lnTo>
                      <a:pt x="0" y="816"/>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 name="Freeform 165">
                <a:extLst>
                  <a:ext uri="{FF2B5EF4-FFF2-40B4-BE49-F238E27FC236}">
                    <a16:creationId xmlns:a16="http://schemas.microsoft.com/office/drawing/2014/main" id="{6AEC8153-1E5E-46BE-16CF-F88DCC9982C5}"/>
                  </a:ext>
                </a:extLst>
              </p:cNvPr>
              <p:cNvSpPr>
                <a:spLocks/>
              </p:cNvSpPr>
              <p:nvPr/>
            </p:nvSpPr>
            <p:spPr bwMode="auto">
              <a:xfrm>
                <a:off x="1657350" y="2593976"/>
                <a:ext cx="0" cy="746125"/>
              </a:xfrm>
              <a:custGeom>
                <a:avLst/>
                <a:gdLst>
                  <a:gd name="T0" fmla="*/ 2351 h 2351"/>
                  <a:gd name="T1" fmla="*/ 1508 h 2351"/>
                  <a:gd name="T2" fmla="*/ 0 h 2351"/>
                </a:gdLst>
                <a:ahLst/>
                <a:cxnLst>
                  <a:cxn ang="0">
                    <a:pos x="0" y="T0"/>
                  </a:cxn>
                  <a:cxn ang="0">
                    <a:pos x="0" y="T1"/>
                  </a:cxn>
                  <a:cxn ang="0">
                    <a:pos x="0" y="T2"/>
                  </a:cxn>
                </a:cxnLst>
                <a:rect l="0" t="0" r="r" b="b"/>
                <a:pathLst>
                  <a:path h="2351">
                    <a:moveTo>
                      <a:pt x="0" y="2351"/>
                    </a:moveTo>
                    <a:lnTo>
                      <a:pt x="0" y="1508"/>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 name="Freeform 166">
                <a:extLst>
                  <a:ext uri="{FF2B5EF4-FFF2-40B4-BE49-F238E27FC236}">
                    <a16:creationId xmlns:a16="http://schemas.microsoft.com/office/drawing/2014/main" id="{F0E316DB-6465-4165-1DD2-5DE8383C001B}"/>
                  </a:ext>
                </a:extLst>
              </p:cNvPr>
              <p:cNvSpPr>
                <a:spLocks/>
              </p:cNvSpPr>
              <p:nvPr/>
            </p:nvSpPr>
            <p:spPr bwMode="auto">
              <a:xfrm>
                <a:off x="1335088" y="2732088"/>
                <a:ext cx="0" cy="547688"/>
              </a:xfrm>
              <a:custGeom>
                <a:avLst/>
                <a:gdLst>
                  <a:gd name="T0" fmla="*/ 1726 h 1726"/>
                  <a:gd name="T1" fmla="*/ 805 h 1726"/>
                  <a:gd name="T2" fmla="*/ 0 h 1726"/>
                </a:gdLst>
                <a:ahLst/>
                <a:cxnLst>
                  <a:cxn ang="0">
                    <a:pos x="0" y="T0"/>
                  </a:cxn>
                  <a:cxn ang="0">
                    <a:pos x="0" y="T1"/>
                  </a:cxn>
                  <a:cxn ang="0">
                    <a:pos x="0" y="T2"/>
                  </a:cxn>
                </a:cxnLst>
                <a:rect l="0" t="0" r="r" b="b"/>
                <a:pathLst>
                  <a:path h="1726">
                    <a:moveTo>
                      <a:pt x="0" y="1726"/>
                    </a:moveTo>
                    <a:lnTo>
                      <a:pt x="0" y="805"/>
                    </a:lnTo>
                    <a:lnTo>
                      <a:pt x="0" y="0"/>
                    </a:lnTo>
                  </a:path>
                </a:pathLst>
              </a:custGeom>
              <a:noFill/>
              <a:ln w="63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 name="Freeform 167">
                <a:extLst>
                  <a:ext uri="{FF2B5EF4-FFF2-40B4-BE49-F238E27FC236}">
                    <a16:creationId xmlns:a16="http://schemas.microsoft.com/office/drawing/2014/main" id="{AEDADA8F-0DEB-703F-B379-D22CFE5DE66E}"/>
                  </a:ext>
                </a:extLst>
              </p:cNvPr>
              <p:cNvSpPr>
                <a:spLocks/>
              </p:cNvSpPr>
              <p:nvPr/>
            </p:nvSpPr>
            <p:spPr bwMode="auto">
              <a:xfrm>
                <a:off x="1203325" y="2922588"/>
                <a:ext cx="4098925" cy="2174875"/>
              </a:xfrm>
              <a:custGeom>
                <a:avLst/>
                <a:gdLst>
                  <a:gd name="T0" fmla="*/ 12910 w 12910"/>
                  <a:gd name="T1" fmla="*/ 4643 h 6851"/>
                  <a:gd name="T2" fmla="*/ 12885 w 12910"/>
                  <a:gd name="T3" fmla="*/ 4617 h 6851"/>
                  <a:gd name="T4" fmla="*/ 11913 w 12910"/>
                  <a:gd name="T5" fmla="*/ 3578 h 6851"/>
                  <a:gd name="T6" fmla="*/ 11893 w 12910"/>
                  <a:gd name="T7" fmla="*/ 3574 h 6851"/>
                  <a:gd name="T8" fmla="*/ 9890 w 12910"/>
                  <a:gd name="T9" fmla="*/ 3174 h 6851"/>
                  <a:gd name="T10" fmla="*/ 9876 w 12910"/>
                  <a:gd name="T11" fmla="*/ 3171 h 6851"/>
                  <a:gd name="T12" fmla="*/ 8887 w 12910"/>
                  <a:gd name="T13" fmla="*/ 2846 h 6851"/>
                  <a:gd name="T14" fmla="*/ 7901 w 12910"/>
                  <a:gd name="T15" fmla="*/ 2525 h 6851"/>
                  <a:gd name="T16" fmla="*/ 5912 w 12910"/>
                  <a:gd name="T17" fmla="*/ 1879 h 6851"/>
                  <a:gd name="T18" fmla="*/ 5903 w 12910"/>
                  <a:gd name="T19" fmla="*/ 1876 h 6851"/>
                  <a:gd name="T20" fmla="*/ 4945 w 12910"/>
                  <a:gd name="T21" fmla="*/ 1628 h 6851"/>
                  <a:gd name="T22" fmla="*/ 3899 w 12910"/>
                  <a:gd name="T23" fmla="*/ 1296 h 6851"/>
                  <a:gd name="T24" fmla="*/ 3879 w 12910"/>
                  <a:gd name="T25" fmla="*/ 1290 h 6851"/>
                  <a:gd name="T26" fmla="*/ 2926 w 12910"/>
                  <a:gd name="T27" fmla="*/ 873 h 6851"/>
                  <a:gd name="T28" fmla="*/ 2907 w 12910"/>
                  <a:gd name="T29" fmla="*/ 864 h 6851"/>
                  <a:gd name="T30" fmla="*/ 1940 w 12910"/>
                  <a:gd name="T31" fmla="*/ 239 h 6851"/>
                  <a:gd name="T32" fmla="*/ 1925 w 12910"/>
                  <a:gd name="T33" fmla="*/ 248 h 6851"/>
                  <a:gd name="T34" fmla="*/ 1468 w 12910"/>
                  <a:gd name="T35" fmla="*/ 501 h 6851"/>
                  <a:gd name="T36" fmla="*/ 1428 w 12910"/>
                  <a:gd name="T37" fmla="*/ 473 h 6851"/>
                  <a:gd name="T38" fmla="*/ 973 w 12910"/>
                  <a:gd name="T39" fmla="*/ 155 h 6851"/>
                  <a:gd name="T40" fmla="*/ 913 w 12910"/>
                  <a:gd name="T41" fmla="*/ 168 h 6851"/>
                  <a:gd name="T42" fmla="*/ 467 w 12910"/>
                  <a:gd name="T43" fmla="*/ 269 h 6851"/>
                  <a:gd name="T44" fmla="*/ 417 w 12910"/>
                  <a:gd name="T45" fmla="*/ 206 h 6851"/>
                  <a:gd name="T46" fmla="*/ 258 w 12910"/>
                  <a:gd name="T47" fmla="*/ 0 h 6851"/>
                  <a:gd name="T48" fmla="*/ 199 w 12910"/>
                  <a:gd name="T49" fmla="*/ 109 h 6851"/>
                  <a:gd name="T50" fmla="*/ 124 w 12910"/>
                  <a:gd name="T51" fmla="*/ 471 h 6851"/>
                  <a:gd name="T52" fmla="*/ 60 w 12910"/>
                  <a:gd name="T53" fmla="*/ 1236 h 6851"/>
                  <a:gd name="T54" fmla="*/ 0 w 12910"/>
                  <a:gd name="T55" fmla="*/ 6851 h 6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10" h="6851">
                    <a:moveTo>
                      <a:pt x="12910" y="4643"/>
                    </a:moveTo>
                    <a:lnTo>
                      <a:pt x="12885" y="4617"/>
                    </a:lnTo>
                    <a:lnTo>
                      <a:pt x="11913" y="3578"/>
                    </a:lnTo>
                    <a:lnTo>
                      <a:pt x="11893" y="3574"/>
                    </a:lnTo>
                    <a:lnTo>
                      <a:pt x="9890" y="3174"/>
                    </a:lnTo>
                    <a:lnTo>
                      <a:pt x="9876" y="3171"/>
                    </a:lnTo>
                    <a:lnTo>
                      <a:pt x="8887" y="2846"/>
                    </a:lnTo>
                    <a:lnTo>
                      <a:pt x="7901" y="2525"/>
                    </a:lnTo>
                    <a:lnTo>
                      <a:pt x="5912" y="1879"/>
                    </a:lnTo>
                    <a:lnTo>
                      <a:pt x="5903" y="1876"/>
                    </a:lnTo>
                    <a:lnTo>
                      <a:pt x="4945" y="1628"/>
                    </a:lnTo>
                    <a:lnTo>
                      <a:pt x="3899" y="1296"/>
                    </a:lnTo>
                    <a:lnTo>
                      <a:pt x="3879" y="1290"/>
                    </a:lnTo>
                    <a:lnTo>
                      <a:pt x="2926" y="873"/>
                    </a:lnTo>
                    <a:lnTo>
                      <a:pt x="2907" y="864"/>
                    </a:lnTo>
                    <a:lnTo>
                      <a:pt x="1940" y="239"/>
                    </a:lnTo>
                    <a:lnTo>
                      <a:pt x="1925" y="248"/>
                    </a:lnTo>
                    <a:lnTo>
                      <a:pt x="1468" y="501"/>
                    </a:lnTo>
                    <a:lnTo>
                      <a:pt x="1428" y="473"/>
                    </a:lnTo>
                    <a:lnTo>
                      <a:pt x="973" y="155"/>
                    </a:lnTo>
                    <a:lnTo>
                      <a:pt x="913" y="168"/>
                    </a:lnTo>
                    <a:lnTo>
                      <a:pt x="467" y="269"/>
                    </a:lnTo>
                    <a:lnTo>
                      <a:pt x="417" y="206"/>
                    </a:lnTo>
                    <a:lnTo>
                      <a:pt x="258" y="0"/>
                    </a:lnTo>
                    <a:lnTo>
                      <a:pt x="199" y="109"/>
                    </a:lnTo>
                    <a:lnTo>
                      <a:pt x="124" y="471"/>
                    </a:lnTo>
                    <a:lnTo>
                      <a:pt x="60" y="1236"/>
                    </a:lnTo>
                    <a:lnTo>
                      <a:pt x="0" y="6851"/>
                    </a:lnTo>
                  </a:path>
                </a:pathLst>
              </a:custGeom>
              <a:noFill/>
              <a:ln w="19050">
                <a:solidFill>
                  <a:srgbClr val="99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 name="Line 7">
                <a:extLst>
                  <a:ext uri="{FF2B5EF4-FFF2-40B4-BE49-F238E27FC236}">
                    <a16:creationId xmlns:a16="http://schemas.microsoft.com/office/drawing/2014/main" id="{278B6C5F-7A00-2487-B29F-4969DF12B8CC}"/>
                  </a:ext>
                </a:extLst>
              </p:cNvPr>
              <p:cNvSpPr>
                <a:spLocks noChangeShapeType="1"/>
              </p:cNvSpPr>
              <p:nvPr/>
            </p:nvSpPr>
            <p:spPr bwMode="auto">
              <a:xfrm flipV="1">
                <a:off x="1520301"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 name="Line 7">
                <a:extLst>
                  <a:ext uri="{FF2B5EF4-FFF2-40B4-BE49-F238E27FC236}">
                    <a16:creationId xmlns:a16="http://schemas.microsoft.com/office/drawing/2014/main" id="{5BA0E616-8035-0C1A-3F70-5758F533524C}"/>
                  </a:ext>
                </a:extLst>
              </p:cNvPr>
              <p:cNvSpPr>
                <a:spLocks noChangeShapeType="1"/>
              </p:cNvSpPr>
              <p:nvPr/>
            </p:nvSpPr>
            <p:spPr bwMode="auto">
              <a:xfrm flipV="1">
                <a:off x="1835689"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 name="Line 7">
                <a:extLst>
                  <a:ext uri="{FF2B5EF4-FFF2-40B4-BE49-F238E27FC236}">
                    <a16:creationId xmlns:a16="http://schemas.microsoft.com/office/drawing/2014/main" id="{7651B896-255C-F25C-35EC-885310858E59}"/>
                  </a:ext>
                </a:extLst>
              </p:cNvPr>
              <p:cNvSpPr>
                <a:spLocks noChangeShapeType="1"/>
              </p:cNvSpPr>
              <p:nvPr/>
            </p:nvSpPr>
            <p:spPr bwMode="auto">
              <a:xfrm flipV="1">
                <a:off x="2151077"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 name="Line 7">
                <a:extLst>
                  <a:ext uri="{FF2B5EF4-FFF2-40B4-BE49-F238E27FC236}">
                    <a16:creationId xmlns:a16="http://schemas.microsoft.com/office/drawing/2014/main" id="{514AE23D-8CFA-F941-3790-9E554A9255EB}"/>
                  </a:ext>
                </a:extLst>
              </p:cNvPr>
              <p:cNvSpPr>
                <a:spLocks noChangeShapeType="1"/>
              </p:cNvSpPr>
              <p:nvPr/>
            </p:nvSpPr>
            <p:spPr bwMode="auto">
              <a:xfrm flipV="1">
                <a:off x="2466465"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 name="Line 7">
                <a:extLst>
                  <a:ext uri="{FF2B5EF4-FFF2-40B4-BE49-F238E27FC236}">
                    <a16:creationId xmlns:a16="http://schemas.microsoft.com/office/drawing/2014/main" id="{A3B9649A-96A8-D3B2-BBCC-F94BFAA6BAA7}"/>
                  </a:ext>
                </a:extLst>
              </p:cNvPr>
              <p:cNvSpPr>
                <a:spLocks noChangeShapeType="1"/>
              </p:cNvSpPr>
              <p:nvPr/>
            </p:nvSpPr>
            <p:spPr bwMode="auto">
              <a:xfrm flipV="1">
                <a:off x="2781853"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 name="Line 7">
                <a:extLst>
                  <a:ext uri="{FF2B5EF4-FFF2-40B4-BE49-F238E27FC236}">
                    <a16:creationId xmlns:a16="http://schemas.microsoft.com/office/drawing/2014/main" id="{A0F0CD76-F43C-A81C-BCF0-BC4A9CC8B5CB}"/>
                  </a:ext>
                </a:extLst>
              </p:cNvPr>
              <p:cNvSpPr>
                <a:spLocks noChangeShapeType="1"/>
              </p:cNvSpPr>
              <p:nvPr/>
            </p:nvSpPr>
            <p:spPr bwMode="auto">
              <a:xfrm flipV="1">
                <a:off x="3097241"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 name="Line 7">
                <a:extLst>
                  <a:ext uri="{FF2B5EF4-FFF2-40B4-BE49-F238E27FC236}">
                    <a16:creationId xmlns:a16="http://schemas.microsoft.com/office/drawing/2014/main" id="{E667F920-95AE-2990-3469-2EB67D178BB0}"/>
                  </a:ext>
                </a:extLst>
              </p:cNvPr>
              <p:cNvSpPr>
                <a:spLocks noChangeShapeType="1"/>
              </p:cNvSpPr>
              <p:nvPr/>
            </p:nvSpPr>
            <p:spPr bwMode="auto">
              <a:xfrm flipV="1">
                <a:off x="3412629"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 name="Line 7">
                <a:extLst>
                  <a:ext uri="{FF2B5EF4-FFF2-40B4-BE49-F238E27FC236}">
                    <a16:creationId xmlns:a16="http://schemas.microsoft.com/office/drawing/2014/main" id="{25747780-45E2-3644-1EC1-BF173F7A8719}"/>
                  </a:ext>
                </a:extLst>
              </p:cNvPr>
              <p:cNvSpPr>
                <a:spLocks noChangeShapeType="1"/>
              </p:cNvSpPr>
              <p:nvPr/>
            </p:nvSpPr>
            <p:spPr bwMode="auto">
              <a:xfrm flipV="1">
                <a:off x="3728017"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 name="Line 7">
                <a:extLst>
                  <a:ext uri="{FF2B5EF4-FFF2-40B4-BE49-F238E27FC236}">
                    <a16:creationId xmlns:a16="http://schemas.microsoft.com/office/drawing/2014/main" id="{FAEA14CC-CB89-F721-212C-A6A05457A66F}"/>
                  </a:ext>
                </a:extLst>
              </p:cNvPr>
              <p:cNvSpPr>
                <a:spLocks noChangeShapeType="1"/>
              </p:cNvSpPr>
              <p:nvPr/>
            </p:nvSpPr>
            <p:spPr bwMode="auto">
              <a:xfrm flipV="1">
                <a:off x="4043405"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 name="Line 7">
                <a:extLst>
                  <a:ext uri="{FF2B5EF4-FFF2-40B4-BE49-F238E27FC236}">
                    <a16:creationId xmlns:a16="http://schemas.microsoft.com/office/drawing/2014/main" id="{6878B782-5896-520D-E6AA-8BA242C802B9}"/>
                  </a:ext>
                </a:extLst>
              </p:cNvPr>
              <p:cNvSpPr>
                <a:spLocks noChangeShapeType="1"/>
              </p:cNvSpPr>
              <p:nvPr/>
            </p:nvSpPr>
            <p:spPr bwMode="auto">
              <a:xfrm flipV="1">
                <a:off x="4358793"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 name="Line 7">
                <a:extLst>
                  <a:ext uri="{FF2B5EF4-FFF2-40B4-BE49-F238E27FC236}">
                    <a16:creationId xmlns:a16="http://schemas.microsoft.com/office/drawing/2014/main" id="{3CA1FDD7-B94B-6E87-3B71-4C5E9644E83A}"/>
                  </a:ext>
                </a:extLst>
              </p:cNvPr>
              <p:cNvSpPr>
                <a:spLocks noChangeShapeType="1"/>
              </p:cNvSpPr>
              <p:nvPr/>
            </p:nvSpPr>
            <p:spPr bwMode="auto">
              <a:xfrm flipV="1">
                <a:off x="4674181"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 name="Line 7">
                <a:extLst>
                  <a:ext uri="{FF2B5EF4-FFF2-40B4-BE49-F238E27FC236}">
                    <a16:creationId xmlns:a16="http://schemas.microsoft.com/office/drawing/2014/main" id="{DB40CA99-6C15-691A-1689-65453200A08E}"/>
                  </a:ext>
                </a:extLst>
              </p:cNvPr>
              <p:cNvSpPr>
                <a:spLocks noChangeShapeType="1"/>
              </p:cNvSpPr>
              <p:nvPr/>
            </p:nvSpPr>
            <p:spPr bwMode="auto">
              <a:xfrm flipV="1">
                <a:off x="4989569"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 name="Line 7">
                <a:extLst>
                  <a:ext uri="{FF2B5EF4-FFF2-40B4-BE49-F238E27FC236}">
                    <a16:creationId xmlns:a16="http://schemas.microsoft.com/office/drawing/2014/main" id="{923D9149-1D8A-9B6F-7A51-981C9D1BAB87}"/>
                  </a:ext>
                </a:extLst>
              </p:cNvPr>
              <p:cNvSpPr>
                <a:spLocks noChangeShapeType="1"/>
              </p:cNvSpPr>
              <p:nvPr/>
            </p:nvSpPr>
            <p:spPr bwMode="auto">
              <a:xfrm flipV="1">
                <a:off x="5304962" y="5226051"/>
                <a:ext cx="0" cy="79375"/>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52" name="Line 168">
              <a:extLst>
                <a:ext uri="{FF2B5EF4-FFF2-40B4-BE49-F238E27FC236}">
                  <a16:creationId xmlns:a16="http://schemas.microsoft.com/office/drawing/2014/main" id="{CE30CBB4-1FD0-F088-8F32-A05BC77EA039}"/>
                </a:ext>
              </a:extLst>
            </p:cNvPr>
            <p:cNvSpPr>
              <a:spLocks noChangeShapeType="1"/>
            </p:cNvSpPr>
            <p:nvPr/>
          </p:nvSpPr>
          <p:spPr bwMode="auto">
            <a:xfrm flipH="1">
              <a:off x="3454685" y="2098225"/>
              <a:ext cx="280988" cy="0"/>
            </a:xfrm>
            <a:prstGeom prst="line">
              <a:avLst/>
            </a:prstGeom>
            <a:noFill/>
            <a:ln w="19050">
              <a:solidFill>
                <a:srgbClr val="000000"/>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p>
          </p:txBody>
        </p:sp>
        <p:sp>
          <p:nvSpPr>
            <p:cNvPr id="1153" name="Line 169">
              <a:extLst>
                <a:ext uri="{FF2B5EF4-FFF2-40B4-BE49-F238E27FC236}">
                  <a16:creationId xmlns:a16="http://schemas.microsoft.com/office/drawing/2014/main" id="{A9BAA14C-F86E-10A6-D566-75E71162CEFC}"/>
                </a:ext>
              </a:extLst>
            </p:cNvPr>
            <p:cNvSpPr>
              <a:spLocks noChangeShapeType="1"/>
            </p:cNvSpPr>
            <p:nvPr/>
          </p:nvSpPr>
          <p:spPr bwMode="auto">
            <a:xfrm flipH="1">
              <a:off x="3454685" y="2264912"/>
              <a:ext cx="280988" cy="0"/>
            </a:xfrm>
            <a:prstGeom prst="line">
              <a:avLst/>
            </a:prstGeom>
            <a:noFill/>
            <a:ln w="19050">
              <a:solidFill>
                <a:srgbClr val="009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p>
          </p:txBody>
        </p:sp>
        <p:sp>
          <p:nvSpPr>
            <p:cNvPr id="1154" name="Line 170">
              <a:extLst>
                <a:ext uri="{FF2B5EF4-FFF2-40B4-BE49-F238E27FC236}">
                  <a16:creationId xmlns:a16="http://schemas.microsoft.com/office/drawing/2014/main" id="{BB263DAC-3EF8-E5B7-6776-3D355125E424}"/>
                </a:ext>
              </a:extLst>
            </p:cNvPr>
            <p:cNvSpPr>
              <a:spLocks noChangeShapeType="1"/>
            </p:cNvSpPr>
            <p:nvPr/>
          </p:nvSpPr>
          <p:spPr bwMode="auto">
            <a:xfrm flipH="1">
              <a:off x="3454685" y="2829338"/>
              <a:ext cx="280988" cy="0"/>
            </a:xfrm>
            <a:prstGeom prst="line">
              <a:avLst/>
            </a:prstGeom>
            <a:noFill/>
            <a:ln w="19050">
              <a:solidFill>
                <a:srgbClr val="6666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p>
          </p:txBody>
        </p:sp>
        <p:sp>
          <p:nvSpPr>
            <p:cNvPr id="1155" name="Line 171">
              <a:extLst>
                <a:ext uri="{FF2B5EF4-FFF2-40B4-BE49-F238E27FC236}">
                  <a16:creationId xmlns:a16="http://schemas.microsoft.com/office/drawing/2014/main" id="{5F41A660-8BA0-E4A1-BC0E-93C52B991121}"/>
                </a:ext>
              </a:extLst>
            </p:cNvPr>
            <p:cNvSpPr>
              <a:spLocks noChangeShapeType="1"/>
            </p:cNvSpPr>
            <p:nvPr/>
          </p:nvSpPr>
          <p:spPr bwMode="auto">
            <a:xfrm flipH="1">
              <a:off x="3454685" y="2431600"/>
              <a:ext cx="280988" cy="0"/>
            </a:xfrm>
            <a:prstGeom prst="line">
              <a:avLst/>
            </a:prstGeom>
            <a:noFill/>
            <a:ln w="19050">
              <a:solidFill>
                <a:srgbClr val="99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p>
          </p:txBody>
        </p:sp>
        <p:sp>
          <p:nvSpPr>
            <p:cNvPr id="1156" name="Line 172">
              <a:extLst>
                <a:ext uri="{FF2B5EF4-FFF2-40B4-BE49-F238E27FC236}">
                  <a16:creationId xmlns:a16="http://schemas.microsoft.com/office/drawing/2014/main" id="{E836480D-AAF2-B3EC-608A-AC5485A6A330}"/>
                </a:ext>
              </a:extLst>
            </p:cNvPr>
            <p:cNvSpPr>
              <a:spLocks noChangeShapeType="1"/>
            </p:cNvSpPr>
            <p:nvPr/>
          </p:nvSpPr>
          <p:spPr bwMode="auto">
            <a:xfrm flipH="1">
              <a:off x="3454685" y="2662650"/>
              <a:ext cx="280988" cy="0"/>
            </a:xfrm>
            <a:prstGeom prst="line">
              <a:avLst/>
            </a:prstGeom>
            <a:noFill/>
            <a:ln w="19050">
              <a:solidFill>
                <a:srgbClr val="FF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dirty="0"/>
            </a:p>
          </p:txBody>
        </p:sp>
        <p:sp>
          <p:nvSpPr>
            <p:cNvPr id="1172" name="ZoneTexte 1171">
              <a:extLst>
                <a:ext uri="{FF2B5EF4-FFF2-40B4-BE49-F238E27FC236}">
                  <a16:creationId xmlns:a16="http://schemas.microsoft.com/office/drawing/2014/main" id="{14E649DC-8811-5CB5-4679-79439521A258}"/>
                </a:ext>
              </a:extLst>
            </p:cNvPr>
            <p:cNvSpPr txBox="1"/>
            <p:nvPr/>
          </p:nvSpPr>
          <p:spPr>
            <a:xfrm>
              <a:off x="3702676" y="1959725"/>
              <a:ext cx="2018501" cy="276999"/>
            </a:xfrm>
            <a:prstGeom prst="rect">
              <a:avLst/>
            </a:prstGeom>
            <a:noFill/>
          </p:spPr>
          <p:txBody>
            <a:bodyPr wrap="none" rtlCol="0">
              <a:spAutoFit/>
            </a:bodyPr>
            <a:lstStyle/>
            <a:p>
              <a:r>
                <a:rPr lang="en-US" sz="1200" b="1" dirty="0"/>
                <a:t>CAB200 IM median &amp; 90% PI</a:t>
              </a:r>
            </a:p>
          </p:txBody>
        </p:sp>
        <p:sp>
          <p:nvSpPr>
            <p:cNvPr id="1173" name="ZoneTexte 1172">
              <a:extLst>
                <a:ext uri="{FF2B5EF4-FFF2-40B4-BE49-F238E27FC236}">
                  <a16:creationId xmlns:a16="http://schemas.microsoft.com/office/drawing/2014/main" id="{781555DF-F5F1-1680-DD02-98DEAEDE10F3}"/>
                </a:ext>
              </a:extLst>
            </p:cNvPr>
            <p:cNvSpPr txBox="1"/>
            <p:nvPr/>
          </p:nvSpPr>
          <p:spPr>
            <a:xfrm>
              <a:off x="1076219" y="5215896"/>
              <a:ext cx="263214" cy="276999"/>
            </a:xfrm>
            <a:prstGeom prst="rect">
              <a:avLst/>
            </a:prstGeom>
            <a:noFill/>
          </p:spPr>
          <p:txBody>
            <a:bodyPr wrap="none" rtlCol="0">
              <a:spAutoFit/>
            </a:bodyPr>
            <a:lstStyle/>
            <a:p>
              <a:pPr algn="ctr"/>
              <a:r>
                <a:rPr lang="en-US" sz="1200" dirty="0"/>
                <a:t>0</a:t>
              </a:r>
            </a:p>
          </p:txBody>
        </p:sp>
        <p:sp>
          <p:nvSpPr>
            <p:cNvPr id="1174" name="ZoneTexte 1173">
              <a:extLst>
                <a:ext uri="{FF2B5EF4-FFF2-40B4-BE49-F238E27FC236}">
                  <a16:creationId xmlns:a16="http://schemas.microsoft.com/office/drawing/2014/main" id="{41F2D5EE-770B-92A7-40C4-6E2F1CB4EB82}"/>
                </a:ext>
              </a:extLst>
            </p:cNvPr>
            <p:cNvSpPr txBox="1"/>
            <p:nvPr/>
          </p:nvSpPr>
          <p:spPr>
            <a:xfrm>
              <a:off x="1391785" y="5215896"/>
              <a:ext cx="263214" cy="276999"/>
            </a:xfrm>
            <a:prstGeom prst="rect">
              <a:avLst/>
            </a:prstGeom>
            <a:noFill/>
          </p:spPr>
          <p:txBody>
            <a:bodyPr wrap="none" rtlCol="0">
              <a:spAutoFit/>
            </a:bodyPr>
            <a:lstStyle/>
            <a:p>
              <a:pPr algn="ctr"/>
              <a:r>
                <a:rPr lang="en-US" sz="1200" dirty="0"/>
                <a:t>4</a:t>
              </a:r>
            </a:p>
          </p:txBody>
        </p:sp>
        <p:sp>
          <p:nvSpPr>
            <p:cNvPr id="1175" name="ZoneTexte 1174">
              <a:extLst>
                <a:ext uri="{FF2B5EF4-FFF2-40B4-BE49-F238E27FC236}">
                  <a16:creationId xmlns:a16="http://schemas.microsoft.com/office/drawing/2014/main" id="{43BE8093-C926-3D0E-0AF8-67734D3DDD1C}"/>
                </a:ext>
              </a:extLst>
            </p:cNvPr>
            <p:cNvSpPr txBox="1"/>
            <p:nvPr/>
          </p:nvSpPr>
          <p:spPr>
            <a:xfrm>
              <a:off x="1707351" y="5215896"/>
              <a:ext cx="263214" cy="276999"/>
            </a:xfrm>
            <a:prstGeom prst="rect">
              <a:avLst/>
            </a:prstGeom>
            <a:noFill/>
          </p:spPr>
          <p:txBody>
            <a:bodyPr wrap="none" rtlCol="0">
              <a:spAutoFit/>
            </a:bodyPr>
            <a:lstStyle/>
            <a:p>
              <a:pPr algn="ctr"/>
              <a:r>
                <a:rPr lang="en-US" sz="1200" dirty="0"/>
                <a:t>8</a:t>
              </a:r>
            </a:p>
          </p:txBody>
        </p:sp>
        <p:sp>
          <p:nvSpPr>
            <p:cNvPr id="1176" name="ZoneTexte 1175">
              <a:extLst>
                <a:ext uri="{FF2B5EF4-FFF2-40B4-BE49-F238E27FC236}">
                  <a16:creationId xmlns:a16="http://schemas.microsoft.com/office/drawing/2014/main" id="{457D1B10-3761-356A-D0AC-CAB0D4DAED9C}"/>
                </a:ext>
              </a:extLst>
            </p:cNvPr>
            <p:cNvSpPr txBox="1"/>
            <p:nvPr/>
          </p:nvSpPr>
          <p:spPr>
            <a:xfrm>
              <a:off x="1983644" y="5215896"/>
              <a:ext cx="341760" cy="276999"/>
            </a:xfrm>
            <a:prstGeom prst="rect">
              <a:avLst/>
            </a:prstGeom>
            <a:noFill/>
          </p:spPr>
          <p:txBody>
            <a:bodyPr wrap="none" rtlCol="0">
              <a:spAutoFit/>
            </a:bodyPr>
            <a:lstStyle/>
            <a:p>
              <a:pPr algn="ctr"/>
              <a:r>
                <a:rPr lang="en-US" sz="1200" dirty="0"/>
                <a:t>12</a:t>
              </a:r>
            </a:p>
          </p:txBody>
        </p:sp>
        <p:sp>
          <p:nvSpPr>
            <p:cNvPr id="1177" name="ZoneTexte 1176">
              <a:extLst>
                <a:ext uri="{FF2B5EF4-FFF2-40B4-BE49-F238E27FC236}">
                  <a16:creationId xmlns:a16="http://schemas.microsoft.com/office/drawing/2014/main" id="{CCFB2EB9-C53D-1B60-2C35-8B8F5610C97E}"/>
                </a:ext>
              </a:extLst>
            </p:cNvPr>
            <p:cNvSpPr txBox="1"/>
            <p:nvPr/>
          </p:nvSpPr>
          <p:spPr>
            <a:xfrm>
              <a:off x="2299210" y="5215896"/>
              <a:ext cx="341760" cy="276999"/>
            </a:xfrm>
            <a:prstGeom prst="rect">
              <a:avLst/>
            </a:prstGeom>
            <a:noFill/>
          </p:spPr>
          <p:txBody>
            <a:bodyPr wrap="none" rtlCol="0">
              <a:spAutoFit/>
            </a:bodyPr>
            <a:lstStyle/>
            <a:p>
              <a:pPr algn="ctr"/>
              <a:r>
                <a:rPr lang="en-US" sz="1200" dirty="0"/>
                <a:t>16</a:t>
              </a:r>
            </a:p>
          </p:txBody>
        </p:sp>
        <p:sp>
          <p:nvSpPr>
            <p:cNvPr id="1178" name="ZoneTexte 1177">
              <a:extLst>
                <a:ext uri="{FF2B5EF4-FFF2-40B4-BE49-F238E27FC236}">
                  <a16:creationId xmlns:a16="http://schemas.microsoft.com/office/drawing/2014/main" id="{5B0F4C07-AB1C-7519-201C-1A4324567C31}"/>
                </a:ext>
              </a:extLst>
            </p:cNvPr>
            <p:cNvSpPr txBox="1"/>
            <p:nvPr/>
          </p:nvSpPr>
          <p:spPr>
            <a:xfrm>
              <a:off x="2614776" y="5215896"/>
              <a:ext cx="341760" cy="276999"/>
            </a:xfrm>
            <a:prstGeom prst="rect">
              <a:avLst/>
            </a:prstGeom>
            <a:noFill/>
          </p:spPr>
          <p:txBody>
            <a:bodyPr wrap="none" rtlCol="0">
              <a:spAutoFit/>
            </a:bodyPr>
            <a:lstStyle/>
            <a:p>
              <a:pPr algn="ctr"/>
              <a:r>
                <a:rPr lang="en-US" sz="1200" dirty="0"/>
                <a:t>20</a:t>
              </a:r>
            </a:p>
          </p:txBody>
        </p:sp>
        <p:sp>
          <p:nvSpPr>
            <p:cNvPr id="1179" name="ZoneTexte 1178">
              <a:extLst>
                <a:ext uri="{FF2B5EF4-FFF2-40B4-BE49-F238E27FC236}">
                  <a16:creationId xmlns:a16="http://schemas.microsoft.com/office/drawing/2014/main" id="{32C9D5B2-C668-77C8-283F-B1BCDFC7E32B}"/>
                </a:ext>
              </a:extLst>
            </p:cNvPr>
            <p:cNvSpPr txBox="1"/>
            <p:nvPr/>
          </p:nvSpPr>
          <p:spPr>
            <a:xfrm>
              <a:off x="2930342" y="5215896"/>
              <a:ext cx="341760" cy="276999"/>
            </a:xfrm>
            <a:prstGeom prst="rect">
              <a:avLst/>
            </a:prstGeom>
            <a:noFill/>
          </p:spPr>
          <p:txBody>
            <a:bodyPr wrap="none" rtlCol="0">
              <a:spAutoFit/>
            </a:bodyPr>
            <a:lstStyle/>
            <a:p>
              <a:pPr algn="ctr"/>
              <a:r>
                <a:rPr lang="en-US" sz="1200" dirty="0"/>
                <a:t>24</a:t>
              </a:r>
            </a:p>
          </p:txBody>
        </p:sp>
        <p:sp>
          <p:nvSpPr>
            <p:cNvPr id="1180" name="ZoneTexte 1179">
              <a:extLst>
                <a:ext uri="{FF2B5EF4-FFF2-40B4-BE49-F238E27FC236}">
                  <a16:creationId xmlns:a16="http://schemas.microsoft.com/office/drawing/2014/main" id="{27288FA4-E224-14F2-A0F8-1BE1ABF41FA3}"/>
                </a:ext>
              </a:extLst>
            </p:cNvPr>
            <p:cNvSpPr txBox="1"/>
            <p:nvPr/>
          </p:nvSpPr>
          <p:spPr>
            <a:xfrm>
              <a:off x="3245908" y="5215896"/>
              <a:ext cx="341760" cy="276999"/>
            </a:xfrm>
            <a:prstGeom prst="rect">
              <a:avLst/>
            </a:prstGeom>
            <a:noFill/>
          </p:spPr>
          <p:txBody>
            <a:bodyPr wrap="none" rtlCol="0">
              <a:spAutoFit/>
            </a:bodyPr>
            <a:lstStyle/>
            <a:p>
              <a:pPr algn="ctr"/>
              <a:r>
                <a:rPr lang="en-US" sz="1200" dirty="0"/>
                <a:t>28</a:t>
              </a:r>
            </a:p>
          </p:txBody>
        </p:sp>
        <p:sp>
          <p:nvSpPr>
            <p:cNvPr id="1181" name="ZoneTexte 1180">
              <a:extLst>
                <a:ext uri="{FF2B5EF4-FFF2-40B4-BE49-F238E27FC236}">
                  <a16:creationId xmlns:a16="http://schemas.microsoft.com/office/drawing/2014/main" id="{C4C7340B-C803-6162-BC29-3C44F9A80133}"/>
                </a:ext>
              </a:extLst>
            </p:cNvPr>
            <p:cNvSpPr txBox="1"/>
            <p:nvPr/>
          </p:nvSpPr>
          <p:spPr>
            <a:xfrm>
              <a:off x="3561474" y="5215896"/>
              <a:ext cx="341760" cy="276999"/>
            </a:xfrm>
            <a:prstGeom prst="rect">
              <a:avLst/>
            </a:prstGeom>
            <a:noFill/>
          </p:spPr>
          <p:txBody>
            <a:bodyPr wrap="none" rtlCol="0">
              <a:spAutoFit/>
            </a:bodyPr>
            <a:lstStyle/>
            <a:p>
              <a:pPr algn="ctr"/>
              <a:r>
                <a:rPr lang="en-US" sz="1200" dirty="0"/>
                <a:t>32</a:t>
              </a:r>
            </a:p>
          </p:txBody>
        </p:sp>
        <p:sp>
          <p:nvSpPr>
            <p:cNvPr id="1182" name="ZoneTexte 1181">
              <a:extLst>
                <a:ext uri="{FF2B5EF4-FFF2-40B4-BE49-F238E27FC236}">
                  <a16:creationId xmlns:a16="http://schemas.microsoft.com/office/drawing/2014/main" id="{A9807AD6-6DD7-1CF9-F340-45650705E554}"/>
                </a:ext>
              </a:extLst>
            </p:cNvPr>
            <p:cNvSpPr txBox="1"/>
            <p:nvPr/>
          </p:nvSpPr>
          <p:spPr>
            <a:xfrm>
              <a:off x="3877040" y="5215896"/>
              <a:ext cx="341760" cy="276999"/>
            </a:xfrm>
            <a:prstGeom prst="rect">
              <a:avLst/>
            </a:prstGeom>
            <a:noFill/>
          </p:spPr>
          <p:txBody>
            <a:bodyPr wrap="none" rtlCol="0">
              <a:spAutoFit/>
            </a:bodyPr>
            <a:lstStyle/>
            <a:p>
              <a:pPr algn="ctr"/>
              <a:r>
                <a:rPr lang="en-US" sz="1200" dirty="0"/>
                <a:t>36</a:t>
              </a:r>
            </a:p>
          </p:txBody>
        </p:sp>
        <p:sp>
          <p:nvSpPr>
            <p:cNvPr id="1183" name="ZoneTexte 1182">
              <a:extLst>
                <a:ext uri="{FF2B5EF4-FFF2-40B4-BE49-F238E27FC236}">
                  <a16:creationId xmlns:a16="http://schemas.microsoft.com/office/drawing/2014/main" id="{ECDD0E42-BDD6-783E-D2AA-78558001862C}"/>
                </a:ext>
              </a:extLst>
            </p:cNvPr>
            <p:cNvSpPr txBox="1"/>
            <p:nvPr/>
          </p:nvSpPr>
          <p:spPr>
            <a:xfrm>
              <a:off x="4192606" y="5215896"/>
              <a:ext cx="341760" cy="276999"/>
            </a:xfrm>
            <a:prstGeom prst="rect">
              <a:avLst/>
            </a:prstGeom>
            <a:noFill/>
          </p:spPr>
          <p:txBody>
            <a:bodyPr wrap="none" rtlCol="0">
              <a:spAutoFit/>
            </a:bodyPr>
            <a:lstStyle/>
            <a:p>
              <a:pPr algn="ctr"/>
              <a:r>
                <a:rPr lang="en-US" sz="1200" dirty="0"/>
                <a:t>40</a:t>
              </a:r>
            </a:p>
          </p:txBody>
        </p:sp>
        <p:sp>
          <p:nvSpPr>
            <p:cNvPr id="1184" name="ZoneTexte 1183">
              <a:extLst>
                <a:ext uri="{FF2B5EF4-FFF2-40B4-BE49-F238E27FC236}">
                  <a16:creationId xmlns:a16="http://schemas.microsoft.com/office/drawing/2014/main" id="{30F1E774-22B2-AC42-6882-B8316967482F}"/>
                </a:ext>
              </a:extLst>
            </p:cNvPr>
            <p:cNvSpPr txBox="1"/>
            <p:nvPr/>
          </p:nvSpPr>
          <p:spPr>
            <a:xfrm>
              <a:off x="4508172" y="5215896"/>
              <a:ext cx="341760" cy="276999"/>
            </a:xfrm>
            <a:prstGeom prst="rect">
              <a:avLst/>
            </a:prstGeom>
            <a:noFill/>
          </p:spPr>
          <p:txBody>
            <a:bodyPr wrap="none" rtlCol="0">
              <a:spAutoFit/>
            </a:bodyPr>
            <a:lstStyle/>
            <a:p>
              <a:pPr algn="ctr"/>
              <a:r>
                <a:rPr lang="en-US" sz="1200" dirty="0"/>
                <a:t>44</a:t>
              </a:r>
            </a:p>
          </p:txBody>
        </p:sp>
        <p:sp>
          <p:nvSpPr>
            <p:cNvPr id="1185" name="ZoneTexte 1184">
              <a:extLst>
                <a:ext uri="{FF2B5EF4-FFF2-40B4-BE49-F238E27FC236}">
                  <a16:creationId xmlns:a16="http://schemas.microsoft.com/office/drawing/2014/main" id="{E8A1B858-547D-C586-2321-8E968D80E55C}"/>
                </a:ext>
              </a:extLst>
            </p:cNvPr>
            <p:cNvSpPr txBox="1"/>
            <p:nvPr/>
          </p:nvSpPr>
          <p:spPr>
            <a:xfrm>
              <a:off x="4823738" y="5215896"/>
              <a:ext cx="341760" cy="276999"/>
            </a:xfrm>
            <a:prstGeom prst="rect">
              <a:avLst/>
            </a:prstGeom>
            <a:noFill/>
          </p:spPr>
          <p:txBody>
            <a:bodyPr wrap="none" rtlCol="0">
              <a:spAutoFit/>
            </a:bodyPr>
            <a:lstStyle/>
            <a:p>
              <a:pPr algn="ctr"/>
              <a:r>
                <a:rPr lang="en-US" sz="1200" dirty="0"/>
                <a:t>48</a:t>
              </a:r>
            </a:p>
          </p:txBody>
        </p:sp>
        <p:sp>
          <p:nvSpPr>
            <p:cNvPr id="1186" name="ZoneTexte 1185">
              <a:extLst>
                <a:ext uri="{FF2B5EF4-FFF2-40B4-BE49-F238E27FC236}">
                  <a16:creationId xmlns:a16="http://schemas.microsoft.com/office/drawing/2014/main" id="{D05CB51D-A80D-52B1-D547-78EF07345F68}"/>
                </a:ext>
              </a:extLst>
            </p:cNvPr>
            <p:cNvSpPr txBox="1"/>
            <p:nvPr/>
          </p:nvSpPr>
          <p:spPr>
            <a:xfrm>
              <a:off x="5139303" y="5215896"/>
              <a:ext cx="341760" cy="276999"/>
            </a:xfrm>
            <a:prstGeom prst="rect">
              <a:avLst/>
            </a:prstGeom>
            <a:noFill/>
          </p:spPr>
          <p:txBody>
            <a:bodyPr wrap="none" rtlCol="0">
              <a:spAutoFit/>
            </a:bodyPr>
            <a:lstStyle/>
            <a:p>
              <a:pPr algn="ctr"/>
              <a:r>
                <a:rPr lang="en-US" sz="1200" dirty="0"/>
                <a:t>52</a:t>
              </a:r>
            </a:p>
          </p:txBody>
        </p:sp>
        <p:sp>
          <p:nvSpPr>
            <p:cNvPr id="1187" name="ZoneTexte 1186">
              <a:extLst>
                <a:ext uri="{FF2B5EF4-FFF2-40B4-BE49-F238E27FC236}">
                  <a16:creationId xmlns:a16="http://schemas.microsoft.com/office/drawing/2014/main" id="{D6E412FC-032C-3F89-1B54-8D3A2C43A9E0}"/>
                </a:ext>
              </a:extLst>
            </p:cNvPr>
            <p:cNvSpPr txBox="1"/>
            <p:nvPr/>
          </p:nvSpPr>
          <p:spPr>
            <a:xfrm>
              <a:off x="528862" y="4918801"/>
              <a:ext cx="436338" cy="276999"/>
            </a:xfrm>
            <a:prstGeom prst="rect">
              <a:avLst/>
            </a:prstGeom>
            <a:noFill/>
          </p:spPr>
          <p:txBody>
            <a:bodyPr wrap="none" rtlCol="0">
              <a:spAutoFit/>
            </a:bodyPr>
            <a:lstStyle/>
            <a:p>
              <a:pPr algn="r"/>
              <a:r>
                <a:rPr lang="en-US" sz="1200" dirty="0"/>
                <a:t>BQL</a:t>
              </a:r>
            </a:p>
          </p:txBody>
        </p:sp>
        <p:sp>
          <p:nvSpPr>
            <p:cNvPr id="1188" name="ZoneTexte 1187">
              <a:extLst>
                <a:ext uri="{FF2B5EF4-FFF2-40B4-BE49-F238E27FC236}">
                  <a16:creationId xmlns:a16="http://schemas.microsoft.com/office/drawing/2014/main" id="{73B02C74-13D7-BC3D-D8C0-B883ED7DA3DF}"/>
                </a:ext>
              </a:extLst>
            </p:cNvPr>
            <p:cNvSpPr txBox="1"/>
            <p:nvPr/>
          </p:nvSpPr>
          <p:spPr>
            <a:xfrm>
              <a:off x="427872" y="4780301"/>
              <a:ext cx="537328" cy="276999"/>
            </a:xfrm>
            <a:prstGeom prst="rect">
              <a:avLst/>
            </a:prstGeom>
            <a:noFill/>
          </p:spPr>
          <p:txBody>
            <a:bodyPr wrap="none" rtlCol="0">
              <a:spAutoFit/>
            </a:bodyPr>
            <a:lstStyle/>
            <a:p>
              <a:pPr algn="r"/>
              <a:r>
                <a:rPr lang="en-US" sz="1200" dirty="0"/>
                <a:t>0.025</a:t>
              </a:r>
            </a:p>
          </p:txBody>
        </p:sp>
        <p:sp>
          <p:nvSpPr>
            <p:cNvPr id="1189" name="ZoneTexte 1188">
              <a:extLst>
                <a:ext uri="{FF2B5EF4-FFF2-40B4-BE49-F238E27FC236}">
                  <a16:creationId xmlns:a16="http://schemas.microsoft.com/office/drawing/2014/main" id="{1EA5BF54-A051-2A10-3224-A319018976B5}"/>
                </a:ext>
              </a:extLst>
            </p:cNvPr>
            <p:cNvSpPr txBox="1"/>
            <p:nvPr/>
          </p:nvSpPr>
          <p:spPr>
            <a:xfrm>
              <a:off x="584968" y="3882708"/>
              <a:ext cx="380232" cy="276999"/>
            </a:xfrm>
            <a:prstGeom prst="rect">
              <a:avLst/>
            </a:prstGeom>
            <a:noFill/>
          </p:spPr>
          <p:txBody>
            <a:bodyPr wrap="none" rtlCol="0">
              <a:spAutoFit/>
            </a:bodyPr>
            <a:lstStyle/>
            <a:p>
              <a:pPr algn="r"/>
              <a:r>
                <a:rPr lang="en-US" sz="1200" dirty="0"/>
                <a:t>0.2</a:t>
              </a:r>
            </a:p>
          </p:txBody>
        </p:sp>
        <p:sp>
          <p:nvSpPr>
            <p:cNvPr id="1190" name="ZoneTexte 1189">
              <a:extLst>
                <a:ext uri="{FF2B5EF4-FFF2-40B4-BE49-F238E27FC236}">
                  <a16:creationId xmlns:a16="http://schemas.microsoft.com/office/drawing/2014/main" id="{03AE1531-DB72-9732-0703-BB15F28602E9}"/>
                </a:ext>
              </a:extLst>
            </p:cNvPr>
            <p:cNvSpPr txBox="1"/>
            <p:nvPr/>
          </p:nvSpPr>
          <p:spPr>
            <a:xfrm>
              <a:off x="701986" y="2896349"/>
              <a:ext cx="263214" cy="276999"/>
            </a:xfrm>
            <a:prstGeom prst="rect">
              <a:avLst/>
            </a:prstGeom>
            <a:noFill/>
          </p:spPr>
          <p:txBody>
            <a:bodyPr wrap="none" rtlCol="0">
              <a:spAutoFit/>
            </a:bodyPr>
            <a:lstStyle/>
            <a:p>
              <a:pPr algn="r"/>
              <a:r>
                <a:rPr lang="en-US" sz="1200" dirty="0"/>
                <a:t>2</a:t>
              </a:r>
            </a:p>
          </p:txBody>
        </p:sp>
        <p:sp>
          <p:nvSpPr>
            <p:cNvPr id="1191" name="ZoneTexte 1190">
              <a:extLst>
                <a:ext uri="{FF2B5EF4-FFF2-40B4-BE49-F238E27FC236}">
                  <a16:creationId xmlns:a16="http://schemas.microsoft.com/office/drawing/2014/main" id="{C8BA2443-F9C0-D8E2-552C-CD0BD733C939}"/>
                </a:ext>
              </a:extLst>
            </p:cNvPr>
            <p:cNvSpPr txBox="1"/>
            <p:nvPr/>
          </p:nvSpPr>
          <p:spPr>
            <a:xfrm>
              <a:off x="623440" y="1916832"/>
              <a:ext cx="341760" cy="276999"/>
            </a:xfrm>
            <a:prstGeom prst="rect">
              <a:avLst/>
            </a:prstGeom>
            <a:noFill/>
          </p:spPr>
          <p:txBody>
            <a:bodyPr wrap="none" rtlCol="0">
              <a:spAutoFit/>
            </a:bodyPr>
            <a:lstStyle/>
            <a:p>
              <a:pPr algn="r"/>
              <a:r>
                <a:rPr lang="en-US" sz="1200" dirty="0"/>
                <a:t>20</a:t>
              </a:r>
            </a:p>
          </p:txBody>
        </p:sp>
        <p:sp>
          <p:nvSpPr>
            <p:cNvPr id="1192" name="ZoneTexte 1191">
              <a:extLst>
                <a:ext uri="{FF2B5EF4-FFF2-40B4-BE49-F238E27FC236}">
                  <a16:creationId xmlns:a16="http://schemas.microsoft.com/office/drawing/2014/main" id="{31C7FF34-CEF4-6295-6FF4-E0E8CD2C891B}"/>
                </a:ext>
              </a:extLst>
            </p:cNvPr>
            <p:cNvSpPr txBox="1"/>
            <p:nvPr/>
          </p:nvSpPr>
          <p:spPr>
            <a:xfrm>
              <a:off x="2190943" y="5447588"/>
              <a:ext cx="2109488" cy="276999"/>
            </a:xfrm>
            <a:prstGeom prst="rect">
              <a:avLst/>
            </a:prstGeom>
            <a:noFill/>
          </p:spPr>
          <p:txBody>
            <a:bodyPr wrap="none" rtlCol="0">
              <a:spAutoFit/>
            </a:bodyPr>
            <a:lstStyle/>
            <a:p>
              <a:pPr algn="ctr"/>
              <a:r>
                <a:rPr lang="en-US" sz="1200" b="1" dirty="0"/>
                <a:t>Time after LA injection, weeks</a:t>
              </a:r>
            </a:p>
          </p:txBody>
        </p:sp>
      </p:grpSp>
    </p:spTree>
    <p:extLst>
      <p:ext uri="{BB962C8B-B14F-4D97-AF65-F5344CB8AC3E}">
        <p14:creationId xmlns:p14="http://schemas.microsoft.com/office/powerpoint/2010/main" val="298247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a:t>TAF implant for PrEP</a:t>
            </a:r>
          </a:p>
        </p:txBody>
      </p:sp>
      <p:sp>
        <p:nvSpPr>
          <p:cNvPr id="3" name="Espace réservé du contenu 2">
            <a:extLst>
              <a:ext uri="{FF2B5EF4-FFF2-40B4-BE49-F238E27FC236}">
                <a16:creationId xmlns:a16="http://schemas.microsoft.com/office/drawing/2014/main" id="{134BAEE3-5C61-477F-50F2-01CB99480FBE}"/>
              </a:ext>
            </a:extLst>
          </p:cNvPr>
          <p:cNvSpPr>
            <a:spLocks noGrp="1"/>
          </p:cNvSpPr>
          <p:nvPr>
            <p:ph sz="quarter" idx="13"/>
          </p:nvPr>
        </p:nvSpPr>
        <p:spPr>
          <a:xfrm>
            <a:off x="407368" y="1916832"/>
            <a:ext cx="11579514" cy="4572000"/>
          </a:xfrm>
        </p:spPr>
        <p:txBody>
          <a:bodyPr>
            <a:normAutofit/>
          </a:bodyPr>
          <a:lstStyle/>
          <a:p>
            <a:r>
              <a:rPr lang="en-US" dirty="0"/>
              <a:t>TAF silicone implant: 40 mm (length), 2.5 mm (OD), 2 delivery channels, with ± 110 mg TAF free-based micro-tablets, target release ± 0.25 mg/day</a:t>
            </a:r>
          </a:p>
          <a:p>
            <a:r>
              <a:rPr lang="en-US" dirty="0"/>
              <a:t>Phase 1, South Africa, women with low HIV risk profile</a:t>
            </a:r>
          </a:p>
          <a:p>
            <a:pPr lvl="1"/>
            <a:r>
              <a:rPr lang="en-US" dirty="0"/>
              <a:t>6 with biceps insertion 28 days in situ</a:t>
            </a:r>
          </a:p>
          <a:p>
            <a:pPr lvl="1"/>
            <a:r>
              <a:rPr lang="en-US" dirty="0"/>
              <a:t>30 randomized to 1 or 2 implants for up to 48 weeks in situ</a:t>
            </a:r>
          </a:p>
          <a:p>
            <a:pPr lvl="1"/>
            <a:endParaRPr lang="en-US" dirty="0"/>
          </a:p>
          <a:p>
            <a:pPr lvl="1"/>
            <a:r>
              <a:rPr lang="en-US" dirty="0"/>
              <a:t>Mild implant site reactions common (90%)</a:t>
            </a:r>
          </a:p>
          <a:p>
            <a:pPr lvl="1"/>
            <a:r>
              <a:rPr lang="en-US" dirty="0"/>
              <a:t>Poor tolerability: 31% of implants removed early (these were more difficult to remove)</a:t>
            </a:r>
          </a:p>
          <a:p>
            <a:pPr lvl="1"/>
            <a:r>
              <a:rPr lang="en-US" dirty="0"/>
              <a:t>Lower than planned drug release: even with 2 implants , median TFV-DP were below the target level</a:t>
            </a:r>
          </a:p>
          <a:p>
            <a:pPr lvl="1"/>
            <a:endParaRPr lang="en-US" b="1" dirty="0"/>
          </a:p>
          <a:p>
            <a:pPr marL="385762" indent="-342900"/>
            <a:r>
              <a:rPr lang="en-US" b="1" dirty="0"/>
              <a:t>Conclusion: </a:t>
            </a:r>
            <a:r>
              <a:rPr lang="en-US" dirty="0"/>
              <a:t>need to improve tolerability and drug delivery</a:t>
            </a:r>
          </a:p>
          <a:p>
            <a:endParaRPr lang="en-US" dirty="0"/>
          </a:p>
        </p:txBody>
      </p:sp>
      <p:sp>
        <p:nvSpPr>
          <p:cNvPr id="4" name="Text Placeholder 22">
            <a:extLst>
              <a:ext uri="{FF2B5EF4-FFF2-40B4-BE49-F238E27FC236}">
                <a16:creationId xmlns:a16="http://schemas.microsoft.com/office/drawing/2014/main" id="{D9357F18-049A-E141-9C76-57E46B845721}"/>
              </a:ext>
            </a:extLst>
          </p:cNvPr>
          <p:cNvSpPr txBox="1">
            <a:spLocks/>
          </p:cNvSpPr>
          <p:nvPr/>
        </p:nvSpPr>
        <p:spPr bwMode="auto">
          <a:xfrm>
            <a:off x="9650424" y="6574009"/>
            <a:ext cx="25386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Gengiah</a:t>
            </a:r>
            <a:r>
              <a:rPr lang="en-US" sz="1200" i="1" kern="0" dirty="0">
                <a:solidFill>
                  <a:schemeClr val="tx1"/>
                </a:solidFill>
                <a:latin typeface="+mn-lt"/>
              </a:rPr>
              <a:t> TN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123</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723912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GS-9770 New </a:t>
            </a:r>
            <a:r>
              <a:rPr lang="en-US" dirty="0" err="1"/>
              <a:t>Unboosted</a:t>
            </a:r>
            <a:r>
              <a:rPr lang="en-US" dirty="0"/>
              <a:t> PI</a:t>
            </a:r>
          </a:p>
        </p:txBody>
      </p:sp>
      <p:sp>
        <p:nvSpPr>
          <p:cNvPr id="8" name="ZoneTexte 7">
            <a:extLst>
              <a:ext uri="{FF2B5EF4-FFF2-40B4-BE49-F238E27FC236}">
                <a16:creationId xmlns:a16="http://schemas.microsoft.com/office/drawing/2014/main" id="{37617410-F7E8-D85F-D9DA-A5BF90C7E035}"/>
              </a:ext>
            </a:extLst>
          </p:cNvPr>
          <p:cNvSpPr txBox="1"/>
          <p:nvPr/>
        </p:nvSpPr>
        <p:spPr>
          <a:xfrm>
            <a:off x="2659042" y="6159607"/>
            <a:ext cx="6101254" cy="369332"/>
          </a:xfrm>
          <a:prstGeom prst="rect">
            <a:avLst/>
          </a:prstGeom>
          <a:noFill/>
        </p:spPr>
        <p:txBody>
          <a:bodyPr wrap="square">
            <a:spAutoFit/>
          </a:bodyPr>
          <a:lstStyle/>
          <a:p>
            <a:pPr lvl="1"/>
            <a:r>
              <a:rPr lang="en-US" dirty="0"/>
              <a:t>QD 400 mg dose predicted to reach efficacity</a:t>
            </a:r>
          </a:p>
        </p:txBody>
      </p:sp>
      <p:sp>
        <p:nvSpPr>
          <p:cNvPr id="9" name="Text Placeholder 22">
            <a:extLst>
              <a:ext uri="{FF2B5EF4-FFF2-40B4-BE49-F238E27FC236}">
                <a16:creationId xmlns:a16="http://schemas.microsoft.com/office/drawing/2014/main" id="{34ADFB00-D031-159B-9690-14D496959ECD}"/>
              </a:ext>
            </a:extLst>
          </p:cNvPr>
          <p:cNvSpPr txBox="1">
            <a:spLocks/>
          </p:cNvSpPr>
          <p:nvPr/>
        </p:nvSpPr>
        <p:spPr bwMode="auto">
          <a:xfrm>
            <a:off x="10012703" y="6574009"/>
            <a:ext cx="21764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Han X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637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3" name="ZoneTexte 2">
            <a:extLst>
              <a:ext uri="{FF2B5EF4-FFF2-40B4-BE49-F238E27FC236}">
                <a16:creationId xmlns:a16="http://schemas.microsoft.com/office/drawing/2014/main" id="{9C50E987-220C-8B1F-D614-CB74884ADC81}"/>
              </a:ext>
            </a:extLst>
          </p:cNvPr>
          <p:cNvSpPr txBox="1"/>
          <p:nvPr/>
        </p:nvSpPr>
        <p:spPr>
          <a:xfrm>
            <a:off x="1420813" y="1328182"/>
            <a:ext cx="543270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effectLst/>
                <a:uLnTx/>
                <a:uFillTx/>
                <a:latin typeface="Calibri"/>
                <a:ea typeface="+mn-ea"/>
                <a:cs typeface="+mn-cs"/>
              </a:rPr>
              <a:t>Fold Change in EC</a:t>
            </a:r>
            <a:r>
              <a:rPr kumimoji="0" lang="en-US" sz="2000" b="1" i="0" u="none" strike="noStrike" kern="1200" cap="none" spc="0" normalizeH="0" baseline="-25000" dirty="0">
                <a:ln>
                  <a:noFill/>
                </a:ln>
                <a:effectLst/>
                <a:uLnTx/>
                <a:uFillTx/>
                <a:latin typeface="Calibri"/>
                <a:ea typeface="+mn-ea"/>
                <a:cs typeface="+mn-cs"/>
              </a:rPr>
              <a:t>50</a:t>
            </a:r>
            <a:r>
              <a:rPr kumimoji="0" lang="en-US" sz="2000" b="1" i="0" u="none" strike="noStrike" kern="1200" cap="none" spc="0" normalizeH="0" baseline="0" dirty="0">
                <a:ln>
                  <a:noFill/>
                </a:ln>
                <a:effectLst/>
                <a:uLnTx/>
                <a:uFillTx/>
                <a:latin typeface="Calibri"/>
                <a:ea typeface="+mn-ea"/>
                <a:cs typeface="+mn-cs"/>
              </a:rPr>
              <a:t> on PI resistant clinical isolates</a:t>
            </a:r>
          </a:p>
        </p:txBody>
      </p:sp>
      <p:sp>
        <p:nvSpPr>
          <p:cNvPr id="223" name="Rectangle 188">
            <a:extLst>
              <a:ext uri="{FF2B5EF4-FFF2-40B4-BE49-F238E27FC236}">
                <a16:creationId xmlns:a16="http://schemas.microsoft.com/office/drawing/2014/main" id="{42509C45-466B-9B67-2AF2-1A8C0D883009}"/>
              </a:ext>
            </a:extLst>
          </p:cNvPr>
          <p:cNvSpPr>
            <a:spLocks noChangeArrowheads="1"/>
          </p:cNvSpPr>
          <p:nvPr/>
        </p:nvSpPr>
        <p:spPr bwMode="auto">
          <a:xfrm>
            <a:off x="5140231" y="4344242"/>
            <a:ext cx="19899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fr-FR" sz="1400" b="1" dirty="0">
                <a:solidFill>
                  <a:srgbClr val="000000"/>
                </a:solidFill>
                <a:latin typeface="Calibri" panose="020F0502020204030204" pitchFamily="34" charset="0"/>
              </a:rPr>
              <a:t>PI resistant clinical isolates</a:t>
            </a:r>
            <a:endParaRPr kumimoji="0" lang="en-US" altLang="fr-FR" sz="3200" b="1" i="0" u="none" strike="noStrike" cap="none" normalizeH="0" baseline="0" dirty="0">
              <a:ln>
                <a:noFill/>
              </a:ln>
              <a:solidFill>
                <a:schemeClr val="tx1"/>
              </a:solidFill>
              <a:effectLst/>
            </a:endParaRPr>
          </a:p>
        </p:txBody>
      </p:sp>
      <p:sp>
        <p:nvSpPr>
          <p:cNvPr id="224" name="Rectangle 188">
            <a:extLst>
              <a:ext uri="{FF2B5EF4-FFF2-40B4-BE49-F238E27FC236}">
                <a16:creationId xmlns:a16="http://schemas.microsoft.com/office/drawing/2014/main" id="{D6F7AB5F-5D4E-1A15-5991-333CDC2DB514}"/>
              </a:ext>
            </a:extLst>
          </p:cNvPr>
          <p:cNvSpPr>
            <a:spLocks noChangeArrowheads="1"/>
          </p:cNvSpPr>
          <p:nvPr/>
        </p:nvSpPr>
        <p:spPr bwMode="auto">
          <a:xfrm>
            <a:off x="640695" y="4360792"/>
            <a:ext cx="7060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fr-FR" sz="1200" b="1" dirty="0">
                <a:solidFill>
                  <a:srgbClr val="000000"/>
                </a:solidFill>
                <a:latin typeface="Calibri" panose="020F0502020204030204" pitchFamily="34" charset="0"/>
              </a:rPr>
              <a:t>I84V/L90M</a:t>
            </a:r>
            <a:endParaRPr kumimoji="0" lang="en-US" altLang="fr-FR" sz="2800" b="1" i="0" u="none" strike="noStrike" cap="none" normalizeH="0" baseline="0" dirty="0">
              <a:ln>
                <a:noFill/>
              </a:ln>
              <a:solidFill>
                <a:schemeClr val="tx1"/>
              </a:solidFill>
              <a:effectLst/>
            </a:endParaRPr>
          </a:p>
        </p:txBody>
      </p:sp>
      <p:graphicFrame>
        <p:nvGraphicFramePr>
          <p:cNvPr id="226" name="Tableau 225">
            <a:extLst>
              <a:ext uri="{FF2B5EF4-FFF2-40B4-BE49-F238E27FC236}">
                <a16:creationId xmlns:a16="http://schemas.microsoft.com/office/drawing/2014/main" id="{4A3EEEE4-51FC-4B2E-186B-4007AE88892B}"/>
              </a:ext>
            </a:extLst>
          </p:cNvPr>
          <p:cNvGraphicFramePr>
            <a:graphicFrameLocks noGrp="1"/>
          </p:cNvGraphicFramePr>
          <p:nvPr>
            <p:extLst>
              <p:ext uri="{D42A27DB-BD31-4B8C-83A1-F6EECF244321}">
                <p14:modId xmlns:p14="http://schemas.microsoft.com/office/powerpoint/2010/main" val="4000977250"/>
              </p:ext>
            </p:extLst>
          </p:nvPr>
        </p:nvGraphicFramePr>
        <p:xfrm>
          <a:off x="1815973" y="4710825"/>
          <a:ext cx="7037358" cy="1188720"/>
        </p:xfrm>
        <a:graphic>
          <a:graphicData uri="http://schemas.openxmlformats.org/drawingml/2006/table">
            <a:tbl>
              <a:tblPr firstRow="1" bandRow="1">
                <a:tableStyleId>{5C22544A-7EE6-4342-B048-85BDC9FD1C3A}</a:tableStyleId>
              </a:tblPr>
              <a:tblGrid>
                <a:gridCol w="3754952">
                  <a:extLst>
                    <a:ext uri="{9D8B030D-6E8A-4147-A177-3AD203B41FA5}">
                      <a16:colId xmlns:a16="http://schemas.microsoft.com/office/drawing/2014/main" val="1228511578"/>
                    </a:ext>
                  </a:extLst>
                </a:gridCol>
                <a:gridCol w="1060782">
                  <a:extLst>
                    <a:ext uri="{9D8B030D-6E8A-4147-A177-3AD203B41FA5}">
                      <a16:colId xmlns:a16="http://schemas.microsoft.com/office/drawing/2014/main" val="2116749683"/>
                    </a:ext>
                  </a:extLst>
                </a:gridCol>
                <a:gridCol w="1158490">
                  <a:extLst>
                    <a:ext uri="{9D8B030D-6E8A-4147-A177-3AD203B41FA5}">
                      <a16:colId xmlns:a16="http://schemas.microsoft.com/office/drawing/2014/main" val="2485304935"/>
                    </a:ext>
                  </a:extLst>
                </a:gridCol>
                <a:gridCol w="1063134">
                  <a:extLst>
                    <a:ext uri="{9D8B030D-6E8A-4147-A177-3AD203B41FA5}">
                      <a16:colId xmlns:a16="http://schemas.microsoft.com/office/drawing/2014/main" val="3873561236"/>
                    </a:ext>
                  </a:extLst>
                </a:gridCol>
              </a:tblGrid>
              <a:tr h="0">
                <a:tc>
                  <a:txBody>
                    <a:bodyPr/>
                    <a:lstStyle/>
                    <a:p>
                      <a:r>
                        <a:rPr lang="fr-FR" dirty="0" err="1"/>
                        <a:t>Fold</a:t>
                      </a:r>
                      <a:r>
                        <a:rPr lang="fr-FR" dirty="0"/>
                        <a:t> change in EC</a:t>
                      </a:r>
                      <a:r>
                        <a:rPr lang="fr-FR" baseline="-25000" dirty="0"/>
                        <a:t>50</a:t>
                      </a:r>
                    </a:p>
                  </a:txBody>
                  <a:tcPr/>
                </a:tc>
                <a:tc>
                  <a:txBody>
                    <a:bodyPr/>
                    <a:lstStyle/>
                    <a:p>
                      <a:pPr algn="ctr"/>
                      <a:r>
                        <a:rPr lang="fr-FR" dirty="0"/>
                        <a:t>GS-9770</a:t>
                      </a:r>
                    </a:p>
                  </a:txBody>
                  <a:tcPr>
                    <a:solidFill>
                      <a:srgbClr val="0099CC"/>
                    </a:solidFill>
                  </a:tcPr>
                </a:tc>
                <a:tc>
                  <a:txBody>
                    <a:bodyPr/>
                    <a:lstStyle/>
                    <a:p>
                      <a:pPr algn="ctr"/>
                      <a:r>
                        <a:rPr lang="fr-FR" dirty="0"/>
                        <a:t>DRV</a:t>
                      </a:r>
                    </a:p>
                  </a:txBody>
                  <a:tcPr>
                    <a:solidFill>
                      <a:srgbClr val="FF9900"/>
                    </a:solidFill>
                  </a:tcPr>
                </a:tc>
                <a:tc>
                  <a:txBody>
                    <a:bodyPr/>
                    <a:lstStyle/>
                    <a:p>
                      <a:pPr algn="ctr"/>
                      <a:r>
                        <a:rPr lang="fr-FR" dirty="0"/>
                        <a:t>ATV</a:t>
                      </a:r>
                    </a:p>
                  </a:txBody>
                  <a:tcPr>
                    <a:solidFill>
                      <a:srgbClr val="00CC00"/>
                    </a:solidFill>
                  </a:tcPr>
                </a:tc>
                <a:extLst>
                  <a:ext uri="{0D108BD9-81ED-4DB2-BD59-A6C34878D82A}">
                    <a16:rowId xmlns:a16="http://schemas.microsoft.com/office/drawing/2014/main" val="4249047421"/>
                  </a:ext>
                </a:extLst>
              </a:tr>
              <a:tr h="0">
                <a:tc>
                  <a:txBody>
                    <a:bodyPr/>
                    <a:lstStyle/>
                    <a:p>
                      <a:r>
                        <a:rPr lang="fr-FR" b="1" dirty="0" err="1"/>
                        <a:t>Mean</a:t>
                      </a:r>
                      <a:r>
                        <a:rPr lang="fr-FR" b="1" dirty="0"/>
                        <a:t> (SD)</a:t>
                      </a:r>
                    </a:p>
                  </a:txBody>
                  <a:tcPr/>
                </a:tc>
                <a:tc>
                  <a:txBody>
                    <a:bodyPr/>
                    <a:lstStyle/>
                    <a:p>
                      <a:pPr algn="ctr"/>
                      <a:r>
                        <a:rPr lang="fr-FR" dirty="0"/>
                        <a:t>3.8 (3.8)</a:t>
                      </a:r>
                    </a:p>
                  </a:txBody>
                  <a:tcPr/>
                </a:tc>
                <a:tc>
                  <a:txBody>
                    <a:bodyPr/>
                    <a:lstStyle/>
                    <a:p>
                      <a:pPr algn="ctr"/>
                      <a:r>
                        <a:rPr lang="fr-FR" dirty="0"/>
                        <a:t>52.8 (154.9)</a:t>
                      </a:r>
                    </a:p>
                  </a:txBody>
                  <a:tcPr/>
                </a:tc>
                <a:tc>
                  <a:txBody>
                    <a:bodyPr/>
                    <a:lstStyle/>
                    <a:p>
                      <a:pPr algn="ctr"/>
                      <a:r>
                        <a:rPr lang="fr-FR" dirty="0"/>
                        <a:t>16.4 (23.2)</a:t>
                      </a:r>
                    </a:p>
                  </a:txBody>
                  <a:tcPr/>
                </a:tc>
                <a:extLst>
                  <a:ext uri="{0D108BD9-81ED-4DB2-BD59-A6C34878D82A}">
                    <a16:rowId xmlns:a16="http://schemas.microsoft.com/office/drawing/2014/main" val="2055310885"/>
                  </a:ext>
                </a:extLst>
              </a:tr>
              <a:tr h="0">
                <a:tc>
                  <a:txBody>
                    <a:bodyPr/>
                    <a:lstStyle/>
                    <a:p>
                      <a:r>
                        <a:rPr lang="fr-FR" b="1" dirty="0"/>
                        <a:t>Range</a:t>
                      </a:r>
                    </a:p>
                  </a:txBody>
                  <a:tcPr/>
                </a:tc>
                <a:tc>
                  <a:txBody>
                    <a:bodyPr/>
                    <a:lstStyle/>
                    <a:p>
                      <a:pPr algn="ctr"/>
                      <a:r>
                        <a:rPr lang="fr-FR" dirty="0"/>
                        <a:t>0.4 - 2.1</a:t>
                      </a:r>
                    </a:p>
                  </a:txBody>
                  <a:tcPr/>
                </a:tc>
                <a:tc>
                  <a:txBody>
                    <a:bodyPr/>
                    <a:lstStyle/>
                    <a:p>
                      <a:pPr algn="ctr"/>
                      <a:r>
                        <a:rPr lang="fr-FR" dirty="0"/>
                        <a:t>0.3 – 615</a:t>
                      </a:r>
                    </a:p>
                  </a:txBody>
                  <a:tcPr/>
                </a:tc>
                <a:tc>
                  <a:txBody>
                    <a:bodyPr/>
                    <a:lstStyle/>
                    <a:p>
                      <a:pPr algn="ctr"/>
                      <a:r>
                        <a:rPr lang="fr-FR" dirty="0"/>
                        <a:t>0.6 - &gt; 132</a:t>
                      </a:r>
                    </a:p>
                  </a:txBody>
                  <a:tcPr/>
                </a:tc>
                <a:extLst>
                  <a:ext uri="{0D108BD9-81ED-4DB2-BD59-A6C34878D82A}">
                    <a16:rowId xmlns:a16="http://schemas.microsoft.com/office/drawing/2014/main" val="3931007505"/>
                  </a:ext>
                </a:extLst>
              </a:tr>
              <a:tr h="0">
                <a:tc>
                  <a:txBody>
                    <a:bodyPr/>
                    <a:lstStyle/>
                    <a:p>
                      <a:r>
                        <a:rPr lang="fr-FR" b="1" dirty="0" err="1"/>
                        <a:t>Viruses</a:t>
                      </a:r>
                      <a:r>
                        <a:rPr lang="fr-FR" b="1" dirty="0"/>
                        <a:t> </a:t>
                      </a:r>
                      <a:r>
                        <a:rPr lang="fr-FR" b="1" dirty="0" err="1"/>
                        <a:t>with</a:t>
                      </a:r>
                      <a:r>
                        <a:rPr lang="fr-FR" b="1" dirty="0"/>
                        <a:t> &gt; 10-fold change in EC</a:t>
                      </a:r>
                      <a:r>
                        <a:rPr lang="fr-FR" b="1" baseline="-25000" dirty="0"/>
                        <a:t>50</a:t>
                      </a:r>
                      <a:r>
                        <a:rPr lang="fr-FR" b="1" dirty="0"/>
                        <a:t>, n/N (%)</a:t>
                      </a:r>
                    </a:p>
                  </a:txBody>
                  <a:tcPr/>
                </a:tc>
                <a:tc>
                  <a:txBody>
                    <a:bodyPr/>
                    <a:lstStyle/>
                    <a:p>
                      <a:pPr algn="ctr"/>
                      <a:r>
                        <a:rPr lang="fr-FR" dirty="0"/>
                        <a:t>3/49 (6)</a:t>
                      </a:r>
                    </a:p>
                  </a:txBody>
                  <a:tcPr/>
                </a:tc>
                <a:tc>
                  <a:txBody>
                    <a:bodyPr/>
                    <a:lstStyle/>
                    <a:p>
                      <a:pPr algn="ctr"/>
                      <a:r>
                        <a:rPr lang="fr-FR" dirty="0"/>
                        <a:t>17/49 (35)</a:t>
                      </a:r>
                    </a:p>
                  </a:txBody>
                  <a:tcPr/>
                </a:tc>
                <a:tc>
                  <a:txBody>
                    <a:bodyPr/>
                    <a:lstStyle/>
                    <a:p>
                      <a:pPr algn="ctr"/>
                      <a:r>
                        <a:rPr lang="fr-FR" dirty="0"/>
                        <a:t>23/49 (47)</a:t>
                      </a:r>
                    </a:p>
                  </a:txBody>
                  <a:tcPr/>
                </a:tc>
                <a:extLst>
                  <a:ext uri="{0D108BD9-81ED-4DB2-BD59-A6C34878D82A}">
                    <a16:rowId xmlns:a16="http://schemas.microsoft.com/office/drawing/2014/main" val="1233320717"/>
                  </a:ext>
                </a:extLst>
              </a:tr>
            </a:tbl>
          </a:graphicData>
        </a:graphic>
      </p:graphicFrame>
      <p:grpSp>
        <p:nvGrpSpPr>
          <p:cNvPr id="4" name="Groupe 3">
            <a:extLst>
              <a:ext uri="{FF2B5EF4-FFF2-40B4-BE49-F238E27FC236}">
                <a16:creationId xmlns:a16="http://schemas.microsoft.com/office/drawing/2014/main" id="{2A5BD168-FBB9-DA30-42F1-9B87C34CDCBD}"/>
              </a:ext>
            </a:extLst>
          </p:cNvPr>
          <p:cNvGrpSpPr/>
          <p:nvPr/>
        </p:nvGrpSpPr>
        <p:grpSpPr>
          <a:xfrm>
            <a:off x="244511" y="2036765"/>
            <a:ext cx="11823630" cy="2287031"/>
            <a:chOff x="244511" y="2036765"/>
            <a:chExt cx="11823630" cy="2287031"/>
          </a:xfrm>
        </p:grpSpPr>
        <p:sp>
          <p:nvSpPr>
            <p:cNvPr id="21" name="Freeform 5">
              <a:extLst>
                <a:ext uri="{FF2B5EF4-FFF2-40B4-BE49-F238E27FC236}">
                  <a16:creationId xmlns:a16="http://schemas.microsoft.com/office/drawing/2014/main" id="{AD45596A-0E33-7EA1-307E-AD4410A32FA6}"/>
                </a:ext>
              </a:extLst>
            </p:cNvPr>
            <p:cNvSpPr>
              <a:spLocks/>
            </p:cNvSpPr>
            <p:nvPr/>
          </p:nvSpPr>
          <p:spPr bwMode="auto">
            <a:xfrm>
              <a:off x="11476004" y="3390901"/>
              <a:ext cx="65087" cy="574675"/>
            </a:xfrm>
            <a:custGeom>
              <a:avLst/>
              <a:gdLst>
                <a:gd name="T0" fmla="*/ 41 w 41"/>
                <a:gd name="T1" fmla="*/ 0 h 362"/>
                <a:gd name="T2" fmla="*/ 0 w 41"/>
                <a:gd name="T3" fmla="*/ 0 h 362"/>
                <a:gd name="T4" fmla="*/ 0 w 41"/>
                <a:gd name="T5" fmla="*/ 350 h 362"/>
                <a:gd name="T6" fmla="*/ 0 w 41"/>
                <a:gd name="T7" fmla="*/ 362 h 362"/>
                <a:gd name="T8" fmla="*/ 41 w 41"/>
                <a:gd name="T9" fmla="*/ 362 h 362"/>
                <a:gd name="T10" fmla="*/ 41 w 41"/>
                <a:gd name="T11" fmla="*/ 0 h 362"/>
              </a:gdLst>
              <a:ahLst/>
              <a:cxnLst>
                <a:cxn ang="0">
                  <a:pos x="T0" y="T1"/>
                </a:cxn>
                <a:cxn ang="0">
                  <a:pos x="T2" y="T3"/>
                </a:cxn>
                <a:cxn ang="0">
                  <a:pos x="T4" y="T5"/>
                </a:cxn>
                <a:cxn ang="0">
                  <a:pos x="T6" y="T7"/>
                </a:cxn>
                <a:cxn ang="0">
                  <a:pos x="T8" y="T9"/>
                </a:cxn>
                <a:cxn ang="0">
                  <a:pos x="T10" y="T11"/>
                </a:cxn>
              </a:cxnLst>
              <a:rect l="0" t="0" r="r" b="b"/>
              <a:pathLst>
                <a:path w="41" h="362">
                  <a:moveTo>
                    <a:pt x="41" y="0"/>
                  </a:moveTo>
                  <a:lnTo>
                    <a:pt x="0" y="0"/>
                  </a:lnTo>
                  <a:lnTo>
                    <a:pt x="0" y="350"/>
                  </a:lnTo>
                  <a:lnTo>
                    <a:pt x="0" y="362"/>
                  </a:lnTo>
                  <a:lnTo>
                    <a:pt x="41" y="362"/>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6">
              <a:extLst>
                <a:ext uri="{FF2B5EF4-FFF2-40B4-BE49-F238E27FC236}">
                  <a16:creationId xmlns:a16="http://schemas.microsoft.com/office/drawing/2014/main" id="{B7D17090-3F83-90CF-EC69-A5E0258422A6}"/>
                </a:ext>
              </a:extLst>
            </p:cNvPr>
            <p:cNvSpPr>
              <a:spLocks noChangeArrowheads="1"/>
            </p:cNvSpPr>
            <p:nvPr/>
          </p:nvSpPr>
          <p:spPr bwMode="auto">
            <a:xfrm>
              <a:off x="11409329" y="3946526"/>
              <a:ext cx="66675" cy="19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37C8AD94-8E53-FECE-F2AE-EFE3A6F90D1D}"/>
                </a:ext>
              </a:extLst>
            </p:cNvPr>
            <p:cNvSpPr>
              <a:spLocks/>
            </p:cNvSpPr>
            <p:nvPr/>
          </p:nvSpPr>
          <p:spPr bwMode="auto">
            <a:xfrm>
              <a:off x="11344241" y="3833814"/>
              <a:ext cx="65087" cy="131763"/>
            </a:xfrm>
            <a:custGeom>
              <a:avLst/>
              <a:gdLst>
                <a:gd name="T0" fmla="*/ 41 w 41"/>
                <a:gd name="T1" fmla="*/ 83 h 83"/>
                <a:gd name="T2" fmla="*/ 41 w 41"/>
                <a:gd name="T3" fmla="*/ 71 h 83"/>
                <a:gd name="T4" fmla="*/ 41 w 41"/>
                <a:gd name="T5" fmla="*/ 0 h 83"/>
                <a:gd name="T6" fmla="*/ 0 w 41"/>
                <a:gd name="T7" fmla="*/ 0 h 83"/>
                <a:gd name="T8" fmla="*/ 0 w 41"/>
                <a:gd name="T9" fmla="*/ 83 h 83"/>
                <a:gd name="T10" fmla="*/ 41 w 41"/>
                <a:gd name="T11" fmla="*/ 83 h 83"/>
              </a:gdLst>
              <a:ahLst/>
              <a:cxnLst>
                <a:cxn ang="0">
                  <a:pos x="T0" y="T1"/>
                </a:cxn>
                <a:cxn ang="0">
                  <a:pos x="T2" y="T3"/>
                </a:cxn>
                <a:cxn ang="0">
                  <a:pos x="T4" y="T5"/>
                </a:cxn>
                <a:cxn ang="0">
                  <a:pos x="T6" y="T7"/>
                </a:cxn>
                <a:cxn ang="0">
                  <a:pos x="T8" y="T9"/>
                </a:cxn>
                <a:cxn ang="0">
                  <a:pos x="T10" y="T11"/>
                </a:cxn>
              </a:cxnLst>
              <a:rect l="0" t="0" r="r" b="b"/>
              <a:pathLst>
                <a:path w="41" h="83">
                  <a:moveTo>
                    <a:pt x="41" y="83"/>
                  </a:moveTo>
                  <a:lnTo>
                    <a:pt x="41" y="71"/>
                  </a:lnTo>
                  <a:lnTo>
                    <a:pt x="41" y="0"/>
                  </a:lnTo>
                  <a:lnTo>
                    <a:pt x="0" y="0"/>
                  </a:lnTo>
                  <a:lnTo>
                    <a:pt x="0" y="83"/>
                  </a:lnTo>
                  <a:lnTo>
                    <a:pt x="41" y="8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a:extLst>
                <a:ext uri="{FF2B5EF4-FFF2-40B4-BE49-F238E27FC236}">
                  <a16:creationId xmlns:a16="http://schemas.microsoft.com/office/drawing/2014/main" id="{073AA6BB-0E4B-4E4E-C318-4C35E93796EA}"/>
                </a:ext>
              </a:extLst>
            </p:cNvPr>
            <p:cNvSpPr>
              <a:spLocks/>
            </p:cNvSpPr>
            <p:nvPr/>
          </p:nvSpPr>
          <p:spPr bwMode="auto">
            <a:xfrm>
              <a:off x="11239466" y="3092451"/>
              <a:ext cx="65087" cy="873125"/>
            </a:xfrm>
            <a:custGeom>
              <a:avLst/>
              <a:gdLst>
                <a:gd name="T0" fmla="*/ 41 w 41"/>
                <a:gd name="T1" fmla="*/ 0 h 550"/>
                <a:gd name="T2" fmla="*/ 0 w 41"/>
                <a:gd name="T3" fmla="*/ 0 h 550"/>
                <a:gd name="T4" fmla="*/ 0 w 41"/>
                <a:gd name="T5" fmla="*/ 536 h 550"/>
                <a:gd name="T6" fmla="*/ 0 w 41"/>
                <a:gd name="T7" fmla="*/ 550 h 550"/>
                <a:gd name="T8" fmla="*/ 41 w 41"/>
                <a:gd name="T9" fmla="*/ 550 h 550"/>
                <a:gd name="T10" fmla="*/ 41 w 41"/>
                <a:gd name="T11" fmla="*/ 0 h 550"/>
              </a:gdLst>
              <a:ahLst/>
              <a:cxnLst>
                <a:cxn ang="0">
                  <a:pos x="T0" y="T1"/>
                </a:cxn>
                <a:cxn ang="0">
                  <a:pos x="T2" y="T3"/>
                </a:cxn>
                <a:cxn ang="0">
                  <a:pos x="T4" y="T5"/>
                </a:cxn>
                <a:cxn ang="0">
                  <a:pos x="T6" y="T7"/>
                </a:cxn>
                <a:cxn ang="0">
                  <a:pos x="T8" y="T9"/>
                </a:cxn>
                <a:cxn ang="0">
                  <a:pos x="T10" y="T11"/>
                </a:cxn>
              </a:cxnLst>
              <a:rect l="0" t="0" r="r" b="b"/>
              <a:pathLst>
                <a:path w="41" h="550">
                  <a:moveTo>
                    <a:pt x="41" y="0"/>
                  </a:moveTo>
                  <a:lnTo>
                    <a:pt x="0" y="0"/>
                  </a:lnTo>
                  <a:lnTo>
                    <a:pt x="0" y="536"/>
                  </a:lnTo>
                  <a:lnTo>
                    <a:pt x="0" y="550"/>
                  </a:lnTo>
                  <a:lnTo>
                    <a:pt x="41" y="550"/>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9">
              <a:extLst>
                <a:ext uri="{FF2B5EF4-FFF2-40B4-BE49-F238E27FC236}">
                  <a16:creationId xmlns:a16="http://schemas.microsoft.com/office/drawing/2014/main" id="{63FC7B83-E0E3-DA40-DDC1-C6B7314DCF2A}"/>
                </a:ext>
              </a:extLst>
            </p:cNvPr>
            <p:cNvSpPr>
              <a:spLocks noChangeArrowheads="1"/>
            </p:cNvSpPr>
            <p:nvPr/>
          </p:nvSpPr>
          <p:spPr bwMode="auto">
            <a:xfrm>
              <a:off x="11174379" y="3943351"/>
              <a:ext cx="65087" cy="222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a:extLst>
                <a:ext uri="{FF2B5EF4-FFF2-40B4-BE49-F238E27FC236}">
                  <a16:creationId xmlns:a16="http://schemas.microsoft.com/office/drawing/2014/main" id="{832648BF-9141-5706-4E92-31C3C5AFBF2D}"/>
                </a:ext>
              </a:extLst>
            </p:cNvPr>
            <p:cNvSpPr>
              <a:spLocks/>
            </p:cNvSpPr>
            <p:nvPr/>
          </p:nvSpPr>
          <p:spPr bwMode="auto">
            <a:xfrm>
              <a:off x="11109291" y="3917951"/>
              <a:ext cx="65087" cy="47625"/>
            </a:xfrm>
            <a:custGeom>
              <a:avLst/>
              <a:gdLst>
                <a:gd name="T0" fmla="*/ 0 w 41"/>
                <a:gd name="T1" fmla="*/ 0 h 30"/>
                <a:gd name="T2" fmla="*/ 0 w 41"/>
                <a:gd name="T3" fmla="*/ 30 h 30"/>
                <a:gd name="T4" fmla="*/ 41 w 41"/>
                <a:gd name="T5" fmla="*/ 30 h 30"/>
                <a:gd name="T6" fmla="*/ 41 w 41"/>
                <a:gd name="T7" fmla="*/ 16 h 30"/>
                <a:gd name="T8" fmla="*/ 41 w 41"/>
                <a:gd name="T9" fmla="*/ 0 h 30"/>
                <a:gd name="T10" fmla="*/ 0 w 41"/>
                <a:gd name="T11" fmla="*/ 0 h 30"/>
              </a:gdLst>
              <a:ahLst/>
              <a:cxnLst>
                <a:cxn ang="0">
                  <a:pos x="T0" y="T1"/>
                </a:cxn>
                <a:cxn ang="0">
                  <a:pos x="T2" y="T3"/>
                </a:cxn>
                <a:cxn ang="0">
                  <a:pos x="T4" y="T5"/>
                </a:cxn>
                <a:cxn ang="0">
                  <a:pos x="T6" y="T7"/>
                </a:cxn>
                <a:cxn ang="0">
                  <a:pos x="T8" y="T9"/>
                </a:cxn>
                <a:cxn ang="0">
                  <a:pos x="T10" y="T11"/>
                </a:cxn>
              </a:cxnLst>
              <a:rect l="0" t="0" r="r" b="b"/>
              <a:pathLst>
                <a:path w="41" h="30">
                  <a:moveTo>
                    <a:pt x="0" y="0"/>
                  </a:moveTo>
                  <a:lnTo>
                    <a:pt x="0" y="30"/>
                  </a:lnTo>
                  <a:lnTo>
                    <a:pt x="41" y="30"/>
                  </a:lnTo>
                  <a:lnTo>
                    <a:pt x="41" y="16"/>
                  </a:lnTo>
                  <a:lnTo>
                    <a:pt x="41" y="0"/>
                  </a:lnTo>
                  <a:lnTo>
                    <a:pt x="0"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a:extLst>
                <a:ext uri="{FF2B5EF4-FFF2-40B4-BE49-F238E27FC236}">
                  <a16:creationId xmlns:a16="http://schemas.microsoft.com/office/drawing/2014/main" id="{D9299D6D-7463-8ED1-09B6-4AE77A5DF6A6}"/>
                </a:ext>
              </a:extLst>
            </p:cNvPr>
            <p:cNvSpPr>
              <a:spLocks/>
            </p:cNvSpPr>
            <p:nvPr/>
          </p:nvSpPr>
          <p:spPr bwMode="auto">
            <a:xfrm>
              <a:off x="9123329" y="2058989"/>
              <a:ext cx="65087" cy="1906588"/>
            </a:xfrm>
            <a:custGeom>
              <a:avLst/>
              <a:gdLst>
                <a:gd name="T0" fmla="*/ 41 w 41"/>
                <a:gd name="T1" fmla="*/ 0 h 1201"/>
                <a:gd name="T2" fmla="*/ 0 w 41"/>
                <a:gd name="T3" fmla="*/ 0 h 1201"/>
                <a:gd name="T4" fmla="*/ 0 w 41"/>
                <a:gd name="T5" fmla="*/ 1178 h 1201"/>
                <a:gd name="T6" fmla="*/ 0 w 41"/>
                <a:gd name="T7" fmla="*/ 1201 h 1201"/>
                <a:gd name="T8" fmla="*/ 41 w 41"/>
                <a:gd name="T9" fmla="*/ 1201 h 1201"/>
                <a:gd name="T10" fmla="*/ 41 w 41"/>
                <a:gd name="T11" fmla="*/ 0 h 1201"/>
              </a:gdLst>
              <a:ahLst/>
              <a:cxnLst>
                <a:cxn ang="0">
                  <a:pos x="T0" y="T1"/>
                </a:cxn>
                <a:cxn ang="0">
                  <a:pos x="T2" y="T3"/>
                </a:cxn>
                <a:cxn ang="0">
                  <a:pos x="T4" y="T5"/>
                </a:cxn>
                <a:cxn ang="0">
                  <a:pos x="T6" y="T7"/>
                </a:cxn>
                <a:cxn ang="0">
                  <a:pos x="T8" y="T9"/>
                </a:cxn>
                <a:cxn ang="0">
                  <a:pos x="T10" y="T11"/>
                </a:cxn>
              </a:cxnLst>
              <a:rect l="0" t="0" r="r" b="b"/>
              <a:pathLst>
                <a:path w="41" h="1201">
                  <a:moveTo>
                    <a:pt x="41" y="0"/>
                  </a:moveTo>
                  <a:lnTo>
                    <a:pt x="0" y="0"/>
                  </a:lnTo>
                  <a:lnTo>
                    <a:pt x="0" y="1178"/>
                  </a:lnTo>
                  <a:lnTo>
                    <a:pt x="0" y="1201"/>
                  </a:lnTo>
                  <a:lnTo>
                    <a:pt x="41" y="1201"/>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12">
              <a:extLst>
                <a:ext uri="{FF2B5EF4-FFF2-40B4-BE49-F238E27FC236}">
                  <a16:creationId xmlns:a16="http://schemas.microsoft.com/office/drawing/2014/main" id="{93CD86E6-669A-6153-A315-F3D25C8D2594}"/>
                </a:ext>
              </a:extLst>
            </p:cNvPr>
            <p:cNvSpPr>
              <a:spLocks noChangeArrowheads="1"/>
            </p:cNvSpPr>
            <p:nvPr/>
          </p:nvSpPr>
          <p:spPr bwMode="auto">
            <a:xfrm>
              <a:off x="9056654" y="3929064"/>
              <a:ext cx="66675" cy="365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3488797D-8C83-1221-02B0-52566D4935F4}"/>
                </a:ext>
              </a:extLst>
            </p:cNvPr>
            <p:cNvSpPr>
              <a:spLocks/>
            </p:cNvSpPr>
            <p:nvPr/>
          </p:nvSpPr>
          <p:spPr bwMode="auto">
            <a:xfrm>
              <a:off x="8991566" y="3843339"/>
              <a:ext cx="65087" cy="122238"/>
            </a:xfrm>
            <a:custGeom>
              <a:avLst/>
              <a:gdLst>
                <a:gd name="T0" fmla="*/ 0 w 41"/>
                <a:gd name="T1" fmla="*/ 0 h 77"/>
                <a:gd name="T2" fmla="*/ 0 w 41"/>
                <a:gd name="T3" fmla="*/ 77 h 77"/>
                <a:gd name="T4" fmla="*/ 41 w 41"/>
                <a:gd name="T5" fmla="*/ 77 h 77"/>
                <a:gd name="T6" fmla="*/ 41 w 41"/>
                <a:gd name="T7" fmla="*/ 54 h 77"/>
                <a:gd name="T8" fmla="*/ 41 w 41"/>
                <a:gd name="T9" fmla="*/ 0 h 77"/>
                <a:gd name="T10" fmla="*/ 0 w 41"/>
                <a:gd name="T11" fmla="*/ 0 h 77"/>
              </a:gdLst>
              <a:ahLst/>
              <a:cxnLst>
                <a:cxn ang="0">
                  <a:pos x="T0" y="T1"/>
                </a:cxn>
                <a:cxn ang="0">
                  <a:pos x="T2" y="T3"/>
                </a:cxn>
                <a:cxn ang="0">
                  <a:pos x="T4" y="T5"/>
                </a:cxn>
                <a:cxn ang="0">
                  <a:pos x="T6" y="T7"/>
                </a:cxn>
                <a:cxn ang="0">
                  <a:pos x="T8" y="T9"/>
                </a:cxn>
                <a:cxn ang="0">
                  <a:pos x="T10" y="T11"/>
                </a:cxn>
              </a:cxnLst>
              <a:rect l="0" t="0" r="r" b="b"/>
              <a:pathLst>
                <a:path w="41" h="77">
                  <a:moveTo>
                    <a:pt x="0" y="0"/>
                  </a:moveTo>
                  <a:lnTo>
                    <a:pt x="0" y="77"/>
                  </a:lnTo>
                  <a:lnTo>
                    <a:pt x="41" y="77"/>
                  </a:lnTo>
                  <a:lnTo>
                    <a:pt x="41" y="54"/>
                  </a:lnTo>
                  <a:lnTo>
                    <a:pt x="41" y="0"/>
                  </a:lnTo>
                  <a:lnTo>
                    <a:pt x="0"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4">
              <a:extLst>
                <a:ext uri="{FF2B5EF4-FFF2-40B4-BE49-F238E27FC236}">
                  <a16:creationId xmlns:a16="http://schemas.microsoft.com/office/drawing/2014/main" id="{F1A3CDA7-5F3F-DECF-6A2D-4C38E4BC57D3}"/>
                </a:ext>
              </a:extLst>
            </p:cNvPr>
            <p:cNvSpPr>
              <a:spLocks/>
            </p:cNvSpPr>
            <p:nvPr/>
          </p:nvSpPr>
          <p:spPr bwMode="auto">
            <a:xfrm>
              <a:off x="9593229" y="2058989"/>
              <a:ext cx="65087" cy="1906588"/>
            </a:xfrm>
            <a:custGeom>
              <a:avLst/>
              <a:gdLst>
                <a:gd name="T0" fmla="*/ 41 w 41"/>
                <a:gd name="T1" fmla="*/ 0 h 1201"/>
                <a:gd name="T2" fmla="*/ 0 w 41"/>
                <a:gd name="T3" fmla="*/ 0 h 1201"/>
                <a:gd name="T4" fmla="*/ 0 w 41"/>
                <a:gd name="T5" fmla="*/ 1182 h 1201"/>
                <a:gd name="T6" fmla="*/ 0 w 41"/>
                <a:gd name="T7" fmla="*/ 1201 h 1201"/>
                <a:gd name="T8" fmla="*/ 41 w 41"/>
                <a:gd name="T9" fmla="*/ 1201 h 1201"/>
                <a:gd name="T10" fmla="*/ 41 w 41"/>
                <a:gd name="T11" fmla="*/ 0 h 1201"/>
              </a:gdLst>
              <a:ahLst/>
              <a:cxnLst>
                <a:cxn ang="0">
                  <a:pos x="T0" y="T1"/>
                </a:cxn>
                <a:cxn ang="0">
                  <a:pos x="T2" y="T3"/>
                </a:cxn>
                <a:cxn ang="0">
                  <a:pos x="T4" y="T5"/>
                </a:cxn>
                <a:cxn ang="0">
                  <a:pos x="T6" y="T7"/>
                </a:cxn>
                <a:cxn ang="0">
                  <a:pos x="T8" y="T9"/>
                </a:cxn>
                <a:cxn ang="0">
                  <a:pos x="T10" y="T11"/>
                </a:cxn>
              </a:cxnLst>
              <a:rect l="0" t="0" r="r" b="b"/>
              <a:pathLst>
                <a:path w="41" h="1201">
                  <a:moveTo>
                    <a:pt x="41" y="0"/>
                  </a:moveTo>
                  <a:lnTo>
                    <a:pt x="0" y="0"/>
                  </a:lnTo>
                  <a:lnTo>
                    <a:pt x="0" y="1182"/>
                  </a:lnTo>
                  <a:lnTo>
                    <a:pt x="0" y="1201"/>
                  </a:lnTo>
                  <a:lnTo>
                    <a:pt x="41" y="1201"/>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5">
              <a:extLst>
                <a:ext uri="{FF2B5EF4-FFF2-40B4-BE49-F238E27FC236}">
                  <a16:creationId xmlns:a16="http://schemas.microsoft.com/office/drawing/2014/main" id="{1611B8EF-03DB-177F-1E8B-AF412483CEAA}"/>
                </a:ext>
              </a:extLst>
            </p:cNvPr>
            <p:cNvSpPr>
              <a:spLocks/>
            </p:cNvSpPr>
            <p:nvPr/>
          </p:nvSpPr>
          <p:spPr bwMode="auto">
            <a:xfrm>
              <a:off x="9528141" y="3935414"/>
              <a:ext cx="65087" cy="30163"/>
            </a:xfrm>
            <a:custGeom>
              <a:avLst/>
              <a:gdLst>
                <a:gd name="T0" fmla="*/ 41 w 41"/>
                <a:gd name="T1" fmla="*/ 19 h 19"/>
                <a:gd name="T2" fmla="*/ 41 w 41"/>
                <a:gd name="T3" fmla="*/ 0 h 19"/>
                <a:gd name="T4" fmla="*/ 0 w 41"/>
                <a:gd name="T5" fmla="*/ 0 h 19"/>
                <a:gd name="T6" fmla="*/ 0 w 41"/>
                <a:gd name="T7" fmla="*/ 8 h 19"/>
                <a:gd name="T8" fmla="*/ 0 w 41"/>
                <a:gd name="T9" fmla="*/ 19 h 19"/>
                <a:gd name="T10" fmla="*/ 41 w 41"/>
                <a:gd name="T11" fmla="*/ 19 h 19"/>
              </a:gdLst>
              <a:ahLst/>
              <a:cxnLst>
                <a:cxn ang="0">
                  <a:pos x="T0" y="T1"/>
                </a:cxn>
                <a:cxn ang="0">
                  <a:pos x="T2" y="T3"/>
                </a:cxn>
                <a:cxn ang="0">
                  <a:pos x="T4" y="T5"/>
                </a:cxn>
                <a:cxn ang="0">
                  <a:pos x="T6" y="T7"/>
                </a:cxn>
                <a:cxn ang="0">
                  <a:pos x="T8" y="T9"/>
                </a:cxn>
                <a:cxn ang="0">
                  <a:pos x="T10" y="T11"/>
                </a:cxn>
              </a:cxnLst>
              <a:rect l="0" t="0" r="r" b="b"/>
              <a:pathLst>
                <a:path w="41" h="19">
                  <a:moveTo>
                    <a:pt x="41" y="19"/>
                  </a:moveTo>
                  <a:lnTo>
                    <a:pt x="41" y="0"/>
                  </a:lnTo>
                  <a:lnTo>
                    <a:pt x="0" y="0"/>
                  </a:lnTo>
                  <a:lnTo>
                    <a:pt x="0" y="8"/>
                  </a:lnTo>
                  <a:lnTo>
                    <a:pt x="0" y="19"/>
                  </a:lnTo>
                  <a:lnTo>
                    <a:pt x="41" y="19"/>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6">
              <a:extLst>
                <a:ext uri="{FF2B5EF4-FFF2-40B4-BE49-F238E27FC236}">
                  <a16:creationId xmlns:a16="http://schemas.microsoft.com/office/drawing/2014/main" id="{FDAD24B4-409A-542E-81A1-447B68BB203D}"/>
                </a:ext>
              </a:extLst>
            </p:cNvPr>
            <p:cNvSpPr>
              <a:spLocks noChangeArrowheads="1"/>
            </p:cNvSpPr>
            <p:nvPr/>
          </p:nvSpPr>
          <p:spPr bwMode="auto">
            <a:xfrm>
              <a:off x="9463054" y="3948114"/>
              <a:ext cx="65087" cy="1746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7">
              <a:extLst>
                <a:ext uri="{FF2B5EF4-FFF2-40B4-BE49-F238E27FC236}">
                  <a16:creationId xmlns:a16="http://schemas.microsoft.com/office/drawing/2014/main" id="{953D3D4E-F9EB-FECF-1A7E-A7223FBB2D1B}"/>
                </a:ext>
              </a:extLst>
            </p:cNvPr>
            <p:cNvSpPr>
              <a:spLocks/>
            </p:cNvSpPr>
            <p:nvPr/>
          </p:nvSpPr>
          <p:spPr bwMode="auto">
            <a:xfrm>
              <a:off x="9358279" y="3360739"/>
              <a:ext cx="65087" cy="604838"/>
            </a:xfrm>
            <a:custGeom>
              <a:avLst/>
              <a:gdLst>
                <a:gd name="T0" fmla="*/ 41 w 41"/>
                <a:gd name="T1" fmla="*/ 0 h 381"/>
                <a:gd name="T2" fmla="*/ 0 w 41"/>
                <a:gd name="T3" fmla="*/ 0 h 381"/>
                <a:gd name="T4" fmla="*/ 0 w 41"/>
                <a:gd name="T5" fmla="*/ 361 h 381"/>
                <a:gd name="T6" fmla="*/ 0 w 41"/>
                <a:gd name="T7" fmla="*/ 381 h 381"/>
                <a:gd name="T8" fmla="*/ 41 w 41"/>
                <a:gd name="T9" fmla="*/ 381 h 381"/>
                <a:gd name="T10" fmla="*/ 41 w 41"/>
                <a:gd name="T11" fmla="*/ 0 h 381"/>
              </a:gdLst>
              <a:ahLst/>
              <a:cxnLst>
                <a:cxn ang="0">
                  <a:pos x="T0" y="T1"/>
                </a:cxn>
                <a:cxn ang="0">
                  <a:pos x="T2" y="T3"/>
                </a:cxn>
                <a:cxn ang="0">
                  <a:pos x="T4" y="T5"/>
                </a:cxn>
                <a:cxn ang="0">
                  <a:pos x="T6" y="T7"/>
                </a:cxn>
                <a:cxn ang="0">
                  <a:pos x="T8" y="T9"/>
                </a:cxn>
                <a:cxn ang="0">
                  <a:pos x="T10" y="T11"/>
                </a:cxn>
              </a:cxnLst>
              <a:rect l="0" t="0" r="r" b="b"/>
              <a:pathLst>
                <a:path w="41" h="381">
                  <a:moveTo>
                    <a:pt x="41" y="0"/>
                  </a:moveTo>
                  <a:lnTo>
                    <a:pt x="0" y="0"/>
                  </a:lnTo>
                  <a:lnTo>
                    <a:pt x="0" y="361"/>
                  </a:lnTo>
                  <a:lnTo>
                    <a:pt x="0" y="381"/>
                  </a:lnTo>
                  <a:lnTo>
                    <a:pt x="41" y="381"/>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8">
              <a:extLst>
                <a:ext uri="{FF2B5EF4-FFF2-40B4-BE49-F238E27FC236}">
                  <a16:creationId xmlns:a16="http://schemas.microsoft.com/office/drawing/2014/main" id="{496D1D8F-AF8A-2B20-A14F-A66B5717BF7F}"/>
                </a:ext>
              </a:extLst>
            </p:cNvPr>
            <p:cNvSpPr>
              <a:spLocks/>
            </p:cNvSpPr>
            <p:nvPr/>
          </p:nvSpPr>
          <p:spPr bwMode="auto">
            <a:xfrm>
              <a:off x="9226516" y="3929064"/>
              <a:ext cx="66675" cy="36513"/>
            </a:xfrm>
            <a:custGeom>
              <a:avLst/>
              <a:gdLst>
                <a:gd name="T0" fmla="*/ 42 w 42"/>
                <a:gd name="T1" fmla="*/ 0 h 23"/>
                <a:gd name="T2" fmla="*/ 0 w 42"/>
                <a:gd name="T3" fmla="*/ 0 h 23"/>
                <a:gd name="T4" fmla="*/ 0 w 42"/>
                <a:gd name="T5" fmla="*/ 23 h 23"/>
                <a:gd name="T6" fmla="*/ 42 w 42"/>
                <a:gd name="T7" fmla="*/ 23 h 23"/>
                <a:gd name="T8" fmla="*/ 42 w 42"/>
                <a:gd name="T9" fmla="*/ 3 h 23"/>
                <a:gd name="T10" fmla="*/ 42 w 42"/>
                <a:gd name="T11" fmla="*/ 0 h 23"/>
              </a:gdLst>
              <a:ahLst/>
              <a:cxnLst>
                <a:cxn ang="0">
                  <a:pos x="T0" y="T1"/>
                </a:cxn>
                <a:cxn ang="0">
                  <a:pos x="T2" y="T3"/>
                </a:cxn>
                <a:cxn ang="0">
                  <a:pos x="T4" y="T5"/>
                </a:cxn>
                <a:cxn ang="0">
                  <a:pos x="T6" y="T7"/>
                </a:cxn>
                <a:cxn ang="0">
                  <a:pos x="T8" y="T9"/>
                </a:cxn>
                <a:cxn ang="0">
                  <a:pos x="T10" y="T11"/>
                </a:cxn>
              </a:cxnLst>
              <a:rect l="0" t="0" r="r" b="b"/>
              <a:pathLst>
                <a:path w="42" h="23">
                  <a:moveTo>
                    <a:pt x="42" y="0"/>
                  </a:moveTo>
                  <a:lnTo>
                    <a:pt x="0" y="0"/>
                  </a:lnTo>
                  <a:lnTo>
                    <a:pt x="0" y="23"/>
                  </a:lnTo>
                  <a:lnTo>
                    <a:pt x="42" y="23"/>
                  </a:lnTo>
                  <a:lnTo>
                    <a:pt x="42" y="3"/>
                  </a:lnTo>
                  <a:lnTo>
                    <a:pt x="42"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
              <a:extLst>
                <a:ext uri="{FF2B5EF4-FFF2-40B4-BE49-F238E27FC236}">
                  <a16:creationId xmlns:a16="http://schemas.microsoft.com/office/drawing/2014/main" id="{DF9280E0-1205-3227-EC2A-A954267A8326}"/>
                </a:ext>
              </a:extLst>
            </p:cNvPr>
            <p:cNvSpPr>
              <a:spLocks noChangeArrowheads="1"/>
            </p:cNvSpPr>
            <p:nvPr/>
          </p:nvSpPr>
          <p:spPr bwMode="auto">
            <a:xfrm>
              <a:off x="9293191" y="3933826"/>
              <a:ext cx="65087" cy="317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0">
              <a:extLst>
                <a:ext uri="{FF2B5EF4-FFF2-40B4-BE49-F238E27FC236}">
                  <a16:creationId xmlns:a16="http://schemas.microsoft.com/office/drawing/2014/main" id="{36F8260C-1FBA-9ED1-F157-D88230F1B963}"/>
                </a:ext>
              </a:extLst>
            </p:cNvPr>
            <p:cNvSpPr>
              <a:spLocks/>
            </p:cNvSpPr>
            <p:nvPr/>
          </p:nvSpPr>
          <p:spPr bwMode="auto">
            <a:xfrm>
              <a:off x="10534616" y="3670301"/>
              <a:ext cx="65087" cy="295275"/>
            </a:xfrm>
            <a:custGeom>
              <a:avLst/>
              <a:gdLst>
                <a:gd name="T0" fmla="*/ 41 w 41"/>
                <a:gd name="T1" fmla="*/ 0 h 186"/>
                <a:gd name="T2" fmla="*/ 0 w 41"/>
                <a:gd name="T3" fmla="*/ 0 h 186"/>
                <a:gd name="T4" fmla="*/ 0 w 41"/>
                <a:gd name="T5" fmla="*/ 168 h 186"/>
                <a:gd name="T6" fmla="*/ 0 w 41"/>
                <a:gd name="T7" fmla="*/ 186 h 186"/>
                <a:gd name="T8" fmla="*/ 41 w 41"/>
                <a:gd name="T9" fmla="*/ 186 h 186"/>
                <a:gd name="T10" fmla="*/ 41 w 41"/>
                <a:gd name="T11" fmla="*/ 0 h 186"/>
              </a:gdLst>
              <a:ahLst/>
              <a:cxnLst>
                <a:cxn ang="0">
                  <a:pos x="T0" y="T1"/>
                </a:cxn>
                <a:cxn ang="0">
                  <a:pos x="T2" y="T3"/>
                </a:cxn>
                <a:cxn ang="0">
                  <a:pos x="T4" y="T5"/>
                </a:cxn>
                <a:cxn ang="0">
                  <a:pos x="T6" y="T7"/>
                </a:cxn>
                <a:cxn ang="0">
                  <a:pos x="T8" y="T9"/>
                </a:cxn>
                <a:cxn ang="0">
                  <a:pos x="T10" y="T11"/>
                </a:cxn>
              </a:cxnLst>
              <a:rect l="0" t="0" r="r" b="b"/>
              <a:pathLst>
                <a:path w="41" h="186">
                  <a:moveTo>
                    <a:pt x="41" y="0"/>
                  </a:moveTo>
                  <a:lnTo>
                    <a:pt x="0" y="0"/>
                  </a:lnTo>
                  <a:lnTo>
                    <a:pt x="0" y="168"/>
                  </a:lnTo>
                  <a:lnTo>
                    <a:pt x="0" y="186"/>
                  </a:lnTo>
                  <a:lnTo>
                    <a:pt x="41" y="186"/>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Rectangle 21">
              <a:extLst>
                <a:ext uri="{FF2B5EF4-FFF2-40B4-BE49-F238E27FC236}">
                  <a16:creationId xmlns:a16="http://schemas.microsoft.com/office/drawing/2014/main" id="{D3E59003-CC7A-8C1E-E960-104BC5A99C48}"/>
                </a:ext>
              </a:extLst>
            </p:cNvPr>
            <p:cNvSpPr>
              <a:spLocks noChangeArrowheads="1"/>
            </p:cNvSpPr>
            <p:nvPr/>
          </p:nvSpPr>
          <p:spPr bwMode="auto">
            <a:xfrm>
              <a:off x="10467941" y="3937001"/>
              <a:ext cx="66675" cy="285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2">
              <a:extLst>
                <a:ext uri="{FF2B5EF4-FFF2-40B4-BE49-F238E27FC236}">
                  <a16:creationId xmlns:a16="http://schemas.microsoft.com/office/drawing/2014/main" id="{E676C634-AC55-7029-E002-27ABE534C3AB}"/>
                </a:ext>
              </a:extLst>
            </p:cNvPr>
            <p:cNvSpPr>
              <a:spLocks/>
            </p:cNvSpPr>
            <p:nvPr/>
          </p:nvSpPr>
          <p:spPr bwMode="auto">
            <a:xfrm>
              <a:off x="10402854" y="3670301"/>
              <a:ext cx="65087" cy="295275"/>
            </a:xfrm>
            <a:custGeom>
              <a:avLst/>
              <a:gdLst>
                <a:gd name="T0" fmla="*/ 41 w 41"/>
                <a:gd name="T1" fmla="*/ 186 h 186"/>
                <a:gd name="T2" fmla="*/ 41 w 41"/>
                <a:gd name="T3" fmla="*/ 168 h 186"/>
                <a:gd name="T4" fmla="*/ 41 w 41"/>
                <a:gd name="T5" fmla="*/ 0 h 186"/>
                <a:gd name="T6" fmla="*/ 0 w 41"/>
                <a:gd name="T7" fmla="*/ 0 h 186"/>
                <a:gd name="T8" fmla="*/ 0 w 41"/>
                <a:gd name="T9" fmla="*/ 186 h 186"/>
                <a:gd name="T10" fmla="*/ 41 w 41"/>
                <a:gd name="T11" fmla="*/ 186 h 186"/>
              </a:gdLst>
              <a:ahLst/>
              <a:cxnLst>
                <a:cxn ang="0">
                  <a:pos x="T0" y="T1"/>
                </a:cxn>
                <a:cxn ang="0">
                  <a:pos x="T2" y="T3"/>
                </a:cxn>
                <a:cxn ang="0">
                  <a:pos x="T4" y="T5"/>
                </a:cxn>
                <a:cxn ang="0">
                  <a:pos x="T6" y="T7"/>
                </a:cxn>
                <a:cxn ang="0">
                  <a:pos x="T8" y="T9"/>
                </a:cxn>
                <a:cxn ang="0">
                  <a:pos x="T10" y="T11"/>
                </a:cxn>
              </a:cxnLst>
              <a:rect l="0" t="0" r="r" b="b"/>
              <a:pathLst>
                <a:path w="41" h="186">
                  <a:moveTo>
                    <a:pt x="41" y="186"/>
                  </a:moveTo>
                  <a:lnTo>
                    <a:pt x="41" y="168"/>
                  </a:lnTo>
                  <a:lnTo>
                    <a:pt x="41" y="0"/>
                  </a:lnTo>
                  <a:lnTo>
                    <a:pt x="0" y="0"/>
                  </a:lnTo>
                  <a:lnTo>
                    <a:pt x="0" y="186"/>
                  </a:lnTo>
                  <a:lnTo>
                    <a:pt x="41" y="186"/>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3">
              <a:extLst>
                <a:ext uri="{FF2B5EF4-FFF2-40B4-BE49-F238E27FC236}">
                  <a16:creationId xmlns:a16="http://schemas.microsoft.com/office/drawing/2014/main" id="{1459096C-C087-C159-8F15-032359AD4C69}"/>
                </a:ext>
              </a:extLst>
            </p:cNvPr>
            <p:cNvSpPr>
              <a:spLocks/>
            </p:cNvSpPr>
            <p:nvPr/>
          </p:nvSpPr>
          <p:spPr bwMode="auto">
            <a:xfrm>
              <a:off x="10769566" y="3821114"/>
              <a:ext cx="65087" cy="144463"/>
            </a:xfrm>
            <a:custGeom>
              <a:avLst/>
              <a:gdLst>
                <a:gd name="T0" fmla="*/ 41 w 41"/>
                <a:gd name="T1" fmla="*/ 0 h 91"/>
                <a:gd name="T2" fmla="*/ 0 w 41"/>
                <a:gd name="T3" fmla="*/ 0 h 91"/>
                <a:gd name="T4" fmla="*/ 0 w 41"/>
                <a:gd name="T5" fmla="*/ 75 h 91"/>
                <a:gd name="T6" fmla="*/ 0 w 41"/>
                <a:gd name="T7" fmla="*/ 91 h 91"/>
                <a:gd name="T8" fmla="*/ 41 w 41"/>
                <a:gd name="T9" fmla="*/ 91 h 91"/>
                <a:gd name="T10" fmla="*/ 41 w 41"/>
                <a:gd name="T11" fmla="*/ 0 h 91"/>
              </a:gdLst>
              <a:ahLst/>
              <a:cxnLst>
                <a:cxn ang="0">
                  <a:pos x="T0" y="T1"/>
                </a:cxn>
                <a:cxn ang="0">
                  <a:pos x="T2" y="T3"/>
                </a:cxn>
                <a:cxn ang="0">
                  <a:pos x="T4" y="T5"/>
                </a:cxn>
                <a:cxn ang="0">
                  <a:pos x="T6" y="T7"/>
                </a:cxn>
                <a:cxn ang="0">
                  <a:pos x="T8" y="T9"/>
                </a:cxn>
                <a:cxn ang="0">
                  <a:pos x="T10" y="T11"/>
                </a:cxn>
              </a:cxnLst>
              <a:rect l="0" t="0" r="r" b="b"/>
              <a:pathLst>
                <a:path w="41" h="91">
                  <a:moveTo>
                    <a:pt x="41" y="0"/>
                  </a:moveTo>
                  <a:lnTo>
                    <a:pt x="0" y="0"/>
                  </a:lnTo>
                  <a:lnTo>
                    <a:pt x="0" y="75"/>
                  </a:lnTo>
                  <a:lnTo>
                    <a:pt x="0" y="91"/>
                  </a:lnTo>
                  <a:lnTo>
                    <a:pt x="41" y="91"/>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4">
              <a:extLst>
                <a:ext uri="{FF2B5EF4-FFF2-40B4-BE49-F238E27FC236}">
                  <a16:creationId xmlns:a16="http://schemas.microsoft.com/office/drawing/2014/main" id="{C1E7E6DB-10B3-32A2-5287-71E47E342CD5}"/>
                </a:ext>
              </a:extLst>
            </p:cNvPr>
            <p:cNvSpPr>
              <a:spLocks/>
            </p:cNvSpPr>
            <p:nvPr/>
          </p:nvSpPr>
          <p:spPr bwMode="auto">
            <a:xfrm>
              <a:off x="10639391" y="3843339"/>
              <a:ext cx="65087" cy="122238"/>
            </a:xfrm>
            <a:custGeom>
              <a:avLst/>
              <a:gdLst>
                <a:gd name="T0" fmla="*/ 41 w 41"/>
                <a:gd name="T1" fmla="*/ 61 h 77"/>
                <a:gd name="T2" fmla="*/ 41 w 41"/>
                <a:gd name="T3" fmla="*/ 0 h 77"/>
                <a:gd name="T4" fmla="*/ 0 w 41"/>
                <a:gd name="T5" fmla="*/ 0 h 77"/>
                <a:gd name="T6" fmla="*/ 0 w 41"/>
                <a:gd name="T7" fmla="*/ 77 h 77"/>
                <a:gd name="T8" fmla="*/ 41 w 41"/>
                <a:gd name="T9" fmla="*/ 77 h 77"/>
                <a:gd name="T10" fmla="*/ 41 w 41"/>
                <a:gd name="T11" fmla="*/ 61 h 77"/>
              </a:gdLst>
              <a:ahLst/>
              <a:cxnLst>
                <a:cxn ang="0">
                  <a:pos x="T0" y="T1"/>
                </a:cxn>
                <a:cxn ang="0">
                  <a:pos x="T2" y="T3"/>
                </a:cxn>
                <a:cxn ang="0">
                  <a:pos x="T4" y="T5"/>
                </a:cxn>
                <a:cxn ang="0">
                  <a:pos x="T6" y="T7"/>
                </a:cxn>
                <a:cxn ang="0">
                  <a:pos x="T8" y="T9"/>
                </a:cxn>
                <a:cxn ang="0">
                  <a:pos x="T10" y="T11"/>
                </a:cxn>
              </a:cxnLst>
              <a:rect l="0" t="0" r="r" b="b"/>
              <a:pathLst>
                <a:path w="41" h="77">
                  <a:moveTo>
                    <a:pt x="41" y="61"/>
                  </a:moveTo>
                  <a:lnTo>
                    <a:pt x="41" y="0"/>
                  </a:lnTo>
                  <a:lnTo>
                    <a:pt x="0" y="0"/>
                  </a:lnTo>
                  <a:lnTo>
                    <a:pt x="0" y="77"/>
                  </a:lnTo>
                  <a:lnTo>
                    <a:pt x="41" y="77"/>
                  </a:lnTo>
                  <a:lnTo>
                    <a:pt x="41" y="61"/>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5">
              <a:extLst>
                <a:ext uri="{FF2B5EF4-FFF2-40B4-BE49-F238E27FC236}">
                  <a16:creationId xmlns:a16="http://schemas.microsoft.com/office/drawing/2014/main" id="{BB0A67E0-F260-9282-2C39-04FB62CA568A}"/>
                </a:ext>
              </a:extLst>
            </p:cNvPr>
            <p:cNvSpPr>
              <a:spLocks noChangeArrowheads="1"/>
            </p:cNvSpPr>
            <p:nvPr/>
          </p:nvSpPr>
          <p:spPr bwMode="auto">
            <a:xfrm>
              <a:off x="10704479" y="3940176"/>
              <a:ext cx="65087" cy="254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6">
              <a:extLst>
                <a:ext uri="{FF2B5EF4-FFF2-40B4-BE49-F238E27FC236}">
                  <a16:creationId xmlns:a16="http://schemas.microsoft.com/office/drawing/2014/main" id="{BF90A093-BFBA-B991-CE4C-57B55A193135}"/>
                </a:ext>
              </a:extLst>
            </p:cNvPr>
            <p:cNvSpPr>
              <a:spLocks/>
            </p:cNvSpPr>
            <p:nvPr/>
          </p:nvSpPr>
          <p:spPr bwMode="auto">
            <a:xfrm>
              <a:off x="9998041" y="3940176"/>
              <a:ext cx="65087" cy="25400"/>
            </a:xfrm>
            <a:custGeom>
              <a:avLst/>
              <a:gdLst>
                <a:gd name="T0" fmla="*/ 0 w 41"/>
                <a:gd name="T1" fmla="*/ 0 h 16"/>
                <a:gd name="T2" fmla="*/ 0 w 41"/>
                <a:gd name="T3" fmla="*/ 4 h 16"/>
                <a:gd name="T4" fmla="*/ 0 w 41"/>
                <a:gd name="T5" fmla="*/ 16 h 16"/>
                <a:gd name="T6" fmla="*/ 41 w 41"/>
                <a:gd name="T7" fmla="*/ 16 h 16"/>
                <a:gd name="T8" fmla="*/ 41 w 41"/>
                <a:gd name="T9" fmla="*/ 0 h 16"/>
                <a:gd name="T10" fmla="*/ 0 w 41"/>
                <a:gd name="T11" fmla="*/ 0 h 16"/>
              </a:gdLst>
              <a:ahLst/>
              <a:cxnLst>
                <a:cxn ang="0">
                  <a:pos x="T0" y="T1"/>
                </a:cxn>
                <a:cxn ang="0">
                  <a:pos x="T2" y="T3"/>
                </a:cxn>
                <a:cxn ang="0">
                  <a:pos x="T4" y="T5"/>
                </a:cxn>
                <a:cxn ang="0">
                  <a:pos x="T6" y="T7"/>
                </a:cxn>
                <a:cxn ang="0">
                  <a:pos x="T8" y="T9"/>
                </a:cxn>
                <a:cxn ang="0">
                  <a:pos x="T10" y="T11"/>
                </a:cxn>
              </a:cxnLst>
              <a:rect l="0" t="0" r="r" b="b"/>
              <a:pathLst>
                <a:path w="41" h="16">
                  <a:moveTo>
                    <a:pt x="0" y="0"/>
                  </a:moveTo>
                  <a:lnTo>
                    <a:pt x="0" y="4"/>
                  </a:lnTo>
                  <a:lnTo>
                    <a:pt x="0" y="16"/>
                  </a:lnTo>
                  <a:lnTo>
                    <a:pt x="41" y="16"/>
                  </a:lnTo>
                  <a:lnTo>
                    <a:pt x="4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7">
              <a:extLst>
                <a:ext uri="{FF2B5EF4-FFF2-40B4-BE49-F238E27FC236}">
                  <a16:creationId xmlns:a16="http://schemas.microsoft.com/office/drawing/2014/main" id="{DE93A8B3-0CD0-6262-1BC5-74FCEB861391}"/>
                </a:ext>
              </a:extLst>
            </p:cNvPr>
            <p:cNvSpPr>
              <a:spLocks/>
            </p:cNvSpPr>
            <p:nvPr/>
          </p:nvSpPr>
          <p:spPr bwMode="auto">
            <a:xfrm>
              <a:off x="10063129" y="3784601"/>
              <a:ext cx="65087" cy="180975"/>
            </a:xfrm>
            <a:custGeom>
              <a:avLst/>
              <a:gdLst>
                <a:gd name="T0" fmla="*/ 0 w 41"/>
                <a:gd name="T1" fmla="*/ 0 h 114"/>
                <a:gd name="T2" fmla="*/ 0 w 41"/>
                <a:gd name="T3" fmla="*/ 98 h 114"/>
                <a:gd name="T4" fmla="*/ 0 w 41"/>
                <a:gd name="T5" fmla="*/ 114 h 114"/>
                <a:gd name="T6" fmla="*/ 41 w 41"/>
                <a:gd name="T7" fmla="*/ 114 h 114"/>
                <a:gd name="T8" fmla="*/ 41 w 41"/>
                <a:gd name="T9" fmla="*/ 0 h 114"/>
                <a:gd name="T10" fmla="*/ 0 w 41"/>
                <a:gd name="T11" fmla="*/ 0 h 114"/>
              </a:gdLst>
              <a:ahLst/>
              <a:cxnLst>
                <a:cxn ang="0">
                  <a:pos x="T0" y="T1"/>
                </a:cxn>
                <a:cxn ang="0">
                  <a:pos x="T2" y="T3"/>
                </a:cxn>
                <a:cxn ang="0">
                  <a:pos x="T4" y="T5"/>
                </a:cxn>
                <a:cxn ang="0">
                  <a:pos x="T6" y="T7"/>
                </a:cxn>
                <a:cxn ang="0">
                  <a:pos x="T8" y="T9"/>
                </a:cxn>
                <a:cxn ang="0">
                  <a:pos x="T10" y="T11"/>
                </a:cxn>
              </a:cxnLst>
              <a:rect l="0" t="0" r="r" b="b"/>
              <a:pathLst>
                <a:path w="41" h="114">
                  <a:moveTo>
                    <a:pt x="0" y="0"/>
                  </a:moveTo>
                  <a:lnTo>
                    <a:pt x="0" y="98"/>
                  </a:lnTo>
                  <a:lnTo>
                    <a:pt x="0" y="114"/>
                  </a:lnTo>
                  <a:lnTo>
                    <a:pt x="41" y="114"/>
                  </a:lnTo>
                  <a:lnTo>
                    <a:pt x="4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8">
              <a:extLst>
                <a:ext uri="{FF2B5EF4-FFF2-40B4-BE49-F238E27FC236}">
                  <a16:creationId xmlns:a16="http://schemas.microsoft.com/office/drawing/2014/main" id="{FD868943-039E-F42D-B576-13BF9C3A1CFC}"/>
                </a:ext>
              </a:extLst>
            </p:cNvPr>
            <p:cNvSpPr>
              <a:spLocks noChangeArrowheads="1"/>
            </p:cNvSpPr>
            <p:nvPr/>
          </p:nvSpPr>
          <p:spPr bwMode="auto">
            <a:xfrm>
              <a:off x="9932954" y="3946526"/>
              <a:ext cx="65087" cy="190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9">
              <a:extLst>
                <a:ext uri="{FF2B5EF4-FFF2-40B4-BE49-F238E27FC236}">
                  <a16:creationId xmlns:a16="http://schemas.microsoft.com/office/drawing/2014/main" id="{E635CD4D-D486-4D28-46E5-8107223B8C92}"/>
                </a:ext>
              </a:extLst>
            </p:cNvPr>
            <p:cNvSpPr>
              <a:spLocks/>
            </p:cNvSpPr>
            <p:nvPr/>
          </p:nvSpPr>
          <p:spPr bwMode="auto">
            <a:xfrm>
              <a:off x="10167904" y="3875089"/>
              <a:ext cx="65087" cy="90488"/>
            </a:xfrm>
            <a:custGeom>
              <a:avLst/>
              <a:gdLst>
                <a:gd name="T0" fmla="*/ 0 w 41"/>
                <a:gd name="T1" fmla="*/ 0 h 57"/>
                <a:gd name="T2" fmla="*/ 0 w 41"/>
                <a:gd name="T3" fmla="*/ 57 h 57"/>
                <a:gd name="T4" fmla="*/ 41 w 41"/>
                <a:gd name="T5" fmla="*/ 57 h 57"/>
                <a:gd name="T6" fmla="*/ 41 w 41"/>
                <a:gd name="T7" fmla="*/ 39 h 57"/>
                <a:gd name="T8" fmla="*/ 41 w 41"/>
                <a:gd name="T9" fmla="*/ 0 h 57"/>
                <a:gd name="T10" fmla="*/ 0 w 41"/>
                <a:gd name="T11" fmla="*/ 0 h 57"/>
              </a:gdLst>
              <a:ahLst/>
              <a:cxnLst>
                <a:cxn ang="0">
                  <a:pos x="T0" y="T1"/>
                </a:cxn>
                <a:cxn ang="0">
                  <a:pos x="T2" y="T3"/>
                </a:cxn>
                <a:cxn ang="0">
                  <a:pos x="T4" y="T5"/>
                </a:cxn>
                <a:cxn ang="0">
                  <a:pos x="T6" y="T7"/>
                </a:cxn>
                <a:cxn ang="0">
                  <a:pos x="T8" y="T9"/>
                </a:cxn>
                <a:cxn ang="0">
                  <a:pos x="T10" y="T11"/>
                </a:cxn>
              </a:cxnLst>
              <a:rect l="0" t="0" r="r" b="b"/>
              <a:pathLst>
                <a:path w="41" h="57">
                  <a:moveTo>
                    <a:pt x="0" y="0"/>
                  </a:moveTo>
                  <a:lnTo>
                    <a:pt x="0" y="57"/>
                  </a:lnTo>
                  <a:lnTo>
                    <a:pt x="41" y="57"/>
                  </a:lnTo>
                  <a:lnTo>
                    <a:pt x="41" y="39"/>
                  </a:lnTo>
                  <a:lnTo>
                    <a:pt x="41" y="0"/>
                  </a:lnTo>
                  <a:lnTo>
                    <a:pt x="0"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0">
              <a:extLst>
                <a:ext uri="{FF2B5EF4-FFF2-40B4-BE49-F238E27FC236}">
                  <a16:creationId xmlns:a16="http://schemas.microsoft.com/office/drawing/2014/main" id="{15FB080A-5920-A1E6-6637-5057F2C45257}"/>
                </a:ext>
              </a:extLst>
            </p:cNvPr>
            <p:cNvSpPr>
              <a:spLocks/>
            </p:cNvSpPr>
            <p:nvPr/>
          </p:nvSpPr>
          <p:spPr bwMode="auto">
            <a:xfrm>
              <a:off x="10299666" y="3854451"/>
              <a:ext cx="65087" cy="111125"/>
            </a:xfrm>
            <a:custGeom>
              <a:avLst/>
              <a:gdLst>
                <a:gd name="T0" fmla="*/ 0 w 41"/>
                <a:gd name="T1" fmla="*/ 0 h 70"/>
                <a:gd name="T2" fmla="*/ 0 w 41"/>
                <a:gd name="T3" fmla="*/ 52 h 70"/>
                <a:gd name="T4" fmla="*/ 0 w 41"/>
                <a:gd name="T5" fmla="*/ 70 h 70"/>
                <a:gd name="T6" fmla="*/ 41 w 41"/>
                <a:gd name="T7" fmla="*/ 70 h 70"/>
                <a:gd name="T8" fmla="*/ 41 w 41"/>
                <a:gd name="T9" fmla="*/ 0 h 70"/>
                <a:gd name="T10" fmla="*/ 0 w 41"/>
                <a:gd name="T11" fmla="*/ 0 h 70"/>
              </a:gdLst>
              <a:ahLst/>
              <a:cxnLst>
                <a:cxn ang="0">
                  <a:pos x="T0" y="T1"/>
                </a:cxn>
                <a:cxn ang="0">
                  <a:pos x="T2" y="T3"/>
                </a:cxn>
                <a:cxn ang="0">
                  <a:pos x="T4" y="T5"/>
                </a:cxn>
                <a:cxn ang="0">
                  <a:pos x="T6" y="T7"/>
                </a:cxn>
                <a:cxn ang="0">
                  <a:pos x="T8" y="T9"/>
                </a:cxn>
                <a:cxn ang="0">
                  <a:pos x="T10" y="T11"/>
                </a:cxn>
              </a:cxnLst>
              <a:rect l="0" t="0" r="r" b="b"/>
              <a:pathLst>
                <a:path w="41" h="70">
                  <a:moveTo>
                    <a:pt x="0" y="0"/>
                  </a:moveTo>
                  <a:lnTo>
                    <a:pt x="0" y="52"/>
                  </a:lnTo>
                  <a:lnTo>
                    <a:pt x="0" y="70"/>
                  </a:lnTo>
                  <a:lnTo>
                    <a:pt x="41" y="70"/>
                  </a:lnTo>
                  <a:lnTo>
                    <a:pt x="4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31">
              <a:extLst>
                <a:ext uri="{FF2B5EF4-FFF2-40B4-BE49-F238E27FC236}">
                  <a16:creationId xmlns:a16="http://schemas.microsoft.com/office/drawing/2014/main" id="{75443789-8CCE-6BAF-C039-B1C4DB006113}"/>
                </a:ext>
              </a:extLst>
            </p:cNvPr>
            <p:cNvSpPr>
              <a:spLocks noChangeArrowheads="1"/>
            </p:cNvSpPr>
            <p:nvPr/>
          </p:nvSpPr>
          <p:spPr bwMode="auto">
            <a:xfrm>
              <a:off x="10232991" y="3937001"/>
              <a:ext cx="66675" cy="285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32">
              <a:extLst>
                <a:ext uri="{FF2B5EF4-FFF2-40B4-BE49-F238E27FC236}">
                  <a16:creationId xmlns:a16="http://schemas.microsoft.com/office/drawing/2014/main" id="{660978F1-D260-C5FB-07AD-F20D7845DB6E}"/>
                </a:ext>
              </a:extLst>
            </p:cNvPr>
            <p:cNvSpPr>
              <a:spLocks noChangeArrowheads="1"/>
            </p:cNvSpPr>
            <p:nvPr/>
          </p:nvSpPr>
          <p:spPr bwMode="auto">
            <a:xfrm>
              <a:off x="9763091" y="3937001"/>
              <a:ext cx="65087" cy="285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3">
              <a:extLst>
                <a:ext uri="{FF2B5EF4-FFF2-40B4-BE49-F238E27FC236}">
                  <a16:creationId xmlns:a16="http://schemas.microsoft.com/office/drawing/2014/main" id="{83D781F6-830B-AA45-9DE8-BDB47773230A}"/>
                </a:ext>
              </a:extLst>
            </p:cNvPr>
            <p:cNvSpPr>
              <a:spLocks/>
            </p:cNvSpPr>
            <p:nvPr/>
          </p:nvSpPr>
          <p:spPr bwMode="auto">
            <a:xfrm>
              <a:off x="9828179" y="3797301"/>
              <a:ext cx="65087" cy="168275"/>
            </a:xfrm>
            <a:custGeom>
              <a:avLst/>
              <a:gdLst>
                <a:gd name="T0" fmla="*/ 0 w 41"/>
                <a:gd name="T1" fmla="*/ 0 h 106"/>
                <a:gd name="T2" fmla="*/ 0 w 41"/>
                <a:gd name="T3" fmla="*/ 88 h 106"/>
                <a:gd name="T4" fmla="*/ 0 w 41"/>
                <a:gd name="T5" fmla="*/ 106 h 106"/>
                <a:gd name="T6" fmla="*/ 41 w 41"/>
                <a:gd name="T7" fmla="*/ 106 h 106"/>
                <a:gd name="T8" fmla="*/ 41 w 41"/>
                <a:gd name="T9" fmla="*/ 0 h 106"/>
                <a:gd name="T10" fmla="*/ 0 w 41"/>
                <a:gd name="T11" fmla="*/ 0 h 106"/>
              </a:gdLst>
              <a:ahLst/>
              <a:cxnLst>
                <a:cxn ang="0">
                  <a:pos x="T0" y="T1"/>
                </a:cxn>
                <a:cxn ang="0">
                  <a:pos x="T2" y="T3"/>
                </a:cxn>
                <a:cxn ang="0">
                  <a:pos x="T4" y="T5"/>
                </a:cxn>
                <a:cxn ang="0">
                  <a:pos x="T6" y="T7"/>
                </a:cxn>
                <a:cxn ang="0">
                  <a:pos x="T8" y="T9"/>
                </a:cxn>
                <a:cxn ang="0">
                  <a:pos x="T10" y="T11"/>
                </a:cxn>
              </a:cxnLst>
              <a:rect l="0" t="0" r="r" b="b"/>
              <a:pathLst>
                <a:path w="41" h="106">
                  <a:moveTo>
                    <a:pt x="0" y="0"/>
                  </a:moveTo>
                  <a:lnTo>
                    <a:pt x="0" y="88"/>
                  </a:lnTo>
                  <a:lnTo>
                    <a:pt x="0" y="106"/>
                  </a:lnTo>
                  <a:lnTo>
                    <a:pt x="41" y="106"/>
                  </a:lnTo>
                  <a:lnTo>
                    <a:pt x="4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34">
              <a:extLst>
                <a:ext uri="{FF2B5EF4-FFF2-40B4-BE49-F238E27FC236}">
                  <a16:creationId xmlns:a16="http://schemas.microsoft.com/office/drawing/2014/main" id="{00E983E7-AEE2-8265-D0F0-079D7E70159D}"/>
                </a:ext>
              </a:extLst>
            </p:cNvPr>
            <p:cNvSpPr>
              <a:spLocks/>
            </p:cNvSpPr>
            <p:nvPr/>
          </p:nvSpPr>
          <p:spPr bwMode="auto">
            <a:xfrm>
              <a:off x="9698004" y="3716339"/>
              <a:ext cx="65087" cy="249238"/>
            </a:xfrm>
            <a:custGeom>
              <a:avLst/>
              <a:gdLst>
                <a:gd name="T0" fmla="*/ 41 w 41"/>
                <a:gd name="T1" fmla="*/ 157 h 157"/>
                <a:gd name="T2" fmla="*/ 41 w 41"/>
                <a:gd name="T3" fmla="*/ 139 h 157"/>
                <a:gd name="T4" fmla="*/ 41 w 41"/>
                <a:gd name="T5" fmla="*/ 0 h 157"/>
                <a:gd name="T6" fmla="*/ 0 w 41"/>
                <a:gd name="T7" fmla="*/ 0 h 157"/>
                <a:gd name="T8" fmla="*/ 0 w 41"/>
                <a:gd name="T9" fmla="*/ 157 h 157"/>
                <a:gd name="T10" fmla="*/ 41 w 41"/>
                <a:gd name="T11" fmla="*/ 157 h 157"/>
              </a:gdLst>
              <a:ahLst/>
              <a:cxnLst>
                <a:cxn ang="0">
                  <a:pos x="T0" y="T1"/>
                </a:cxn>
                <a:cxn ang="0">
                  <a:pos x="T2" y="T3"/>
                </a:cxn>
                <a:cxn ang="0">
                  <a:pos x="T4" y="T5"/>
                </a:cxn>
                <a:cxn ang="0">
                  <a:pos x="T6" y="T7"/>
                </a:cxn>
                <a:cxn ang="0">
                  <a:pos x="T8" y="T9"/>
                </a:cxn>
                <a:cxn ang="0">
                  <a:pos x="T10" y="T11"/>
                </a:cxn>
              </a:cxnLst>
              <a:rect l="0" t="0" r="r" b="b"/>
              <a:pathLst>
                <a:path w="41" h="157">
                  <a:moveTo>
                    <a:pt x="41" y="157"/>
                  </a:moveTo>
                  <a:lnTo>
                    <a:pt x="41" y="139"/>
                  </a:lnTo>
                  <a:lnTo>
                    <a:pt x="41" y="0"/>
                  </a:lnTo>
                  <a:lnTo>
                    <a:pt x="0" y="0"/>
                  </a:lnTo>
                  <a:lnTo>
                    <a:pt x="0" y="157"/>
                  </a:lnTo>
                  <a:lnTo>
                    <a:pt x="41" y="157"/>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35">
              <a:extLst>
                <a:ext uri="{FF2B5EF4-FFF2-40B4-BE49-F238E27FC236}">
                  <a16:creationId xmlns:a16="http://schemas.microsoft.com/office/drawing/2014/main" id="{12263C88-FAEC-9D38-BAF5-82DB4C968491}"/>
                </a:ext>
              </a:extLst>
            </p:cNvPr>
            <p:cNvSpPr>
              <a:spLocks/>
            </p:cNvSpPr>
            <p:nvPr/>
          </p:nvSpPr>
          <p:spPr bwMode="auto">
            <a:xfrm>
              <a:off x="11945904" y="3851276"/>
              <a:ext cx="65087" cy="114300"/>
            </a:xfrm>
            <a:custGeom>
              <a:avLst/>
              <a:gdLst>
                <a:gd name="T0" fmla="*/ 0 w 41"/>
                <a:gd name="T1" fmla="*/ 66 h 72"/>
                <a:gd name="T2" fmla="*/ 0 w 41"/>
                <a:gd name="T3" fmla="*/ 72 h 72"/>
                <a:gd name="T4" fmla="*/ 41 w 41"/>
                <a:gd name="T5" fmla="*/ 72 h 72"/>
                <a:gd name="T6" fmla="*/ 41 w 41"/>
                <a:gd name="T7" fmla="*/ 0 h 72"/>
                <a:gd name="T8" fmla="*/ 0 w 41"/>
                <a:gd name="T9" fmla="*/ 0 h 72"/>
                <a:gd name="T10" fmla="*/ 0 w 41"/>
                <a:gd name="T11" fmla="*/ 66 h 72"/>
              </a:gdLst>
              <a:ahLst/>
              <a:cxnLst>
                <a:cxn ang="0">
                  <a:pos x="T0" y="T1"/>
                </a:cxn>
                <a:cxn ang="0">
                  <a:pos x="T2" y="T3"/>
                </a:cxn>
                <a:cxn ang="0">
                  <a:pos x="T4" y="T5"/>
                </a:cxn>
                <a:cxn ang="0">
                  <a:pos x="T6" y="T7"/>
                </a:cxn>
                <a:cxn ang="0">
                  <a:pos x="T8" y="T9"/>
                </a:cxn>
                <a:cxn ang="0">
                  <a:pos x="T10" y="T11"/>
                </a:cxn>
              </a:cxnLst>
              <a:rect l="0" t="0" r="r" b="b"/>
              <a:pathLst>
                <a:path w="41" h="72">
                  <a:moveTo>
                    <a:pt x="0" y="66"/>
                  </a:moveTo>
                  <a:lnTo>
                    <a:pt x="0" y="72"/>
                  </a:lnTo>
                  <a:lnTo>
                    <a:pt x="41" y="72"/>
                  </a:lnTo>
                  <a:lnTo>
                    <a:pt x="41" y="0"/>
                  </a:lnTo>
                  <a:lnTo>
                    <a:pt x="0" y="0"/>
                  </a:lnTo>
                  <a:lnTo>
                    <a:pt x="0" y="66"/>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36">
              <a:extLst>
                <a:ext uri="{FF2B5EF4-FFF2-40B4-BE49-F238E27FC236}">
                  <a16:creationId xmlns:a16="http://schemas.microsoft.com/office/drawing/2014/main" id="{6D48228B-FC6E-FDCE-27B4-2ACE2D308D0F}"/>
                </a:ext>
              </a:extLst>
            </p:cNvPr>
            <p:cNvSpPr>
              <a:spLocks noChangeArrowheads="1"/>
            </p:cNvSpPr>
            <p:nvPr/>
          </p:nvSpPr>
          <p:spPr bwMode="auto">
            <a:xfrm>
              <a:off x="11880816" y="3956051"/>
              <a:ext cx="65087" cy="9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7">
              <a:extLst>
                <a:ext uri="{FF2B5EF4-FFF2-40B4-BE49-F238E27FC236}">
                  <a16:creationId xmlns:a16="http://schemas.microsoft.com/office/drawing/2014/main" id="{3CAE0480-CFE3-51D2-87E4-B927423F4C1E}"/>
                </a:ext>
              </a:extLst>
            </p:cNvPr>
            <p:cNvSpPr>
              <a:spLocks/>
            </p:cNvSpPr>
            <p:nvPr/>
          </p:nvSpPr>
          <p:spPr bwMode="auto">
            <a:xfrm>
              <a:off x="11814141" y="3944939"/>
              <a:ext cx="66675" cy="20638"/>
            </a:xfrm>
            <a:custGeom>
              <a:avLst/>
              <a:gdLst>
                <a:gd name="T0" fmla="*/ 42 w 42"/>
                <a:gd name="T1" fmla="*/ 13 h 13"/>
                <a:gd name="T2" fmla="*/ 42 w 42"/>
                <a:gd name="T3" fmla="*/ 7 h 13"/>
                <a:gd name="T4" fmla="*/ 42 w 42"/>
                <a:gd name="T5" fmla="*/ 0 h 13"/>
                <a:gd name="T6" fmla="*/ 0 w 42"/>
                <a:gd name="T7" fmla="*/ 0 h 13"/>
                <a:gd name="T8" fmla="*/ 0 w 42"/>
                <a:gd name="T9" fmla="*/ 13 h 13"/>
                <a:gd name="T10" fmla="*/ 42 w 42"/>
                <a:gd name="T11" fmla="*/ 13 h 13"/>
              </a:gdLst>
              <a:ahLst/>
              <a:cxnLst>
                <a:cxn ang="0">
                  <a:pos x="T0" y="T1"/>
                </a:cxn>
                <a:cxn ang="0">
                  <a:pos x="T2" y="T3"/>
                </a:cxn>
                <a:cxn ang="0">
                  <a:pos x="T4" y="T5"/>
                </a:cxn>
                <a:cxn ang="0">
                  <a:pos x="T6" y="T7"/>
                </a:cxn>
                <a:cxn ang="0">
                  <a:pos x="T8" y="T9"/>
                </a:cxn>
                <a:cxn ang="0">
                  <a:pos x="T10" y="T11"/>
                </a:cxn>
              </a:cxnLst>
              <a:rect l="0" t="0" r="r" b="b"/>
              <a:pathLst>
                <a:path w="42" h="13">
                  <a:moveTo>
                    <a:pt x="42" y="13"/>
                  </a:moveTo>
                  <a:lnTo>
                    <a:pt x="42" y="7"/>
                  </a:lnTo>
                  <a:lnTo>
                    <a:pt x="42" y="0"/>
                  </a:lnTo>
                  <a:lnTo>
                    <a:pt x="0" y="0"/>
                  </a:lnTo>
                  <a:lnTo>
                    <a:pt x="0" y="13"/>
                  </a:lnTo>
                  <a:lnTo>
                    <a:pt x="42" y="1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38">
              <a:extLst>
                <a:ext uri="{FF2B5EF4-FFF2-40B4-BE49-F238E27FC236}">
                  <a16:creationId xmlns:a16="http://schemas.microsoft.com/office/drawing/2014/main" id="{4F031FE1-18CB-FE87-7749-51D91D62074E}"/>
                </a:ext>
              </a:extLst>
            </p:cNvPr>
            <p:cNvSpPr>
              <a:spLocks/>
            </p:cNvSpPr>
            <p:nvPr/>
          </p:nvSpPr>
          <p:spPr bwMode="auto">
            <a:xfrm>
              <a:off x="11710954" y="3786189"/>
              <a:ext cx="65087" cy="179388"/>
            </a:xfrm>
            <a:custGeom>
              <a:avLst/>
              <a:gdLst>
                <a:gd name="T0" fmla="*/ 41 w 41"/>
                <a:gd name="T1" fmla="*/ 113 h 113"/>
                <a:gd name="T2" fmla="*/ 41 w 41"/>
                <a:gd name="T3" fmla="*/ 0 h 113"/>
                <a:gd name="T4" fmla="*/ 0 w 41"/>
                <a:gd name="T5" fmla="*/ 0 h 113"/>
                <a:gd name="T6" fmla="*/ 0 w 41"/>
                <a:gd name="T7" fmla="*/ 102 h 113"/>
                <a:gd name="T8" fmla="*/ 0 w 41"/>
                <a:gd name="T9" fmla="*/ 113 h 113"/>
                <a:gd name="T10" fmla="*/ 41 w 41"/>
                <a:gd name="T11" fmla="*/ 113 h 113"/>
              </a:gdLst>
              <a:ahLst/>
              <a:cxnLst>
                <a:cxn ang="0">
                  <a:pos x="T0" y="T1"/>
                </a:cxn>
                <a:cxn ang="0">
                  <a:pos x="T2" y="T3"/>
                </a:cxn>
                <a:cxn ang="0">
                  <a:pos x="T4" y="T5"/>
                </a:cxn>
                <a:cxn ang="0">
                  <a:pos x="T6" y="T7"/>
                </a:cxn>
                <a:cxn ang="0">
                  <a:pos x="T8" y="T9"/>
                </a:cxn>
                <a:cxn ang="0">
                  <a:pos x="T10" y="T11"/>
                </a:cxn>
              </a:cxnLst>
              <a:rect l="0" t="0" r="r" b="b"/>
              <a:pathLst>
                <a:path w="41" h="113">
                  <a:moveTo>
                    <a:pt x="41" y="113"/>
                  </a:moveTo>
                  <a:lnTo>
                    <a:pt x="41" y="0"/>
                  </a:lnTo>
                  <a:lnTo>
                    <a:pt x="0" y="0"/>
                  </a:lnTo>
                  <a:lnTo>
                    <a:pt x="0" y="102"/>
                  </a:lnTo>
                  <a:lnTo>
                    <a:pt x="0" y="113"/>
                  </a:lnTo>
                  <a:lnTo>
                    <a:pt x="41" y="113"/>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39">
              <a:extLst>
                <a:ext uri="{FF2B5EF4-FFF2-40B4-BE49-F238E27FC236}">
                  <a16:creationId xmlns:a16="http://schemas.microsoft.com/office/drawing/2014/main" id="{DFCB1953-DC80-C9A5-6372-1F6C3E3EEA00}"/>
                </a:ext>
              </a:extLst>
            </p:cNvPr>
            <p:cNvSpPr>
              <a:spLocks/>
            </p:cNvSpPr>
            <p:nvPr/>
          </p:nvSpPr>
          <p:spPr bwMode="auto">
            <a:xfrm>
              <a:off x="11579191" y="3948114"/>
              <a:ext cx="65087" cy="17463"/>
            </a:xfrm>
            <a:custGeom>
              <a:avLst/>
              <a:gdLst>
                <a:gd name="T0" fmla="*/ 0 w 41"/>
                <a:gd name="T1" fmla="*/ 0 h 11"/>
                <a:gd name="T2" fmla="*/ 0 w 41"/>
                <a:gd name="T3" fmla="*/ 11 h 11"/>
                <a:gd name="T4" fmla="*/ 41 w 41"/>
                <a:gd name="T5" fmla="*/ 11 h 11"/>
                <a:gd name="T6" fmla="*/ 41 w 41"/>
                <a:gd name="T7" fmla="*/ 0 h 11"/>
                <a:gd name="T8" fmla="*/ 41 w 41"/>
                <a:gd name="T9" fmla="*/ 0 h 11"/>
                <a:gd name="T10" fmla="*/ 0 w 41"/>
                <a:gd name="T11" fmla="*/ 0 h 11"/>
              </a:gdLst>
              <a:ahLst/>
              <a:cxnLst>
                <a:cxn ang="0">
                  <a:pos x="T0" y="T1"/>
                </a:cxn>
                <a:cxn ang="0">
                  <a:pos x="T2" y="T3"/>
                </a:cxn>
                <a:cxn ang="0">
                  <a:pos x="T4" y="T5"/>
                </a:cxn>
                <a:cxn ang="0">
                  <a:pos x="T6" y="T7"/>
                </a:cxn>
                <a:cxn ang="0">
                  <a:pos x="T8" y="T9"/>
                </a:cxn>
                <a:cxn ang="0">
                  <a:pos x="T10" y="T11"/>
                </a:cxn>
              </a:cxnLst>
              <a:rect l="0" t="0" r="r" b="b"/>
              <a:pathLst>
                <a:path w="41" h="11">
                  <a:moveTo>
                    <a:pt x="0" y="0"/>
                  </a:moveTo>
                  <a:lnTo>
                    <a:pt x="0" y="11"/>
                  </a:lnTo>
                  <a:lnTo>
                    <a:pt x="41" y="11"/>
                  </a:lnTo>
                  <a:lnTo>
                    <a:pt x="41" y="0"/>
                  </a:lnTo>
                  <a:lnTo>
                    <a:pt x="41" y="0"/>
                  </a:lnTo>
                  <a:lnTo>
                    <a:pt x="0"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0">
              <a:extLst>
                <a:ext uri="{FF2B5EF4-FFF2-40B4-BE49-F238E27FC236}">
                  <a16:creationId xmlns:a16="http://schemas.microsoft.com/office/drawing/2014/main" id="{7BB3DED4-057C-9835-BC8E-81C7A902DF7C}"/>
                </a:ext>
              </a:extLst>
            </p:cNvPr>
            <p:cNvSpPr>
              <a:spLocks noChangeArrowheads="1"/>
            </p:cNvSpPr>
            <p:nvPr/>
          </p:nvSpPr>
          <p:spPr bwMode="auto">
            <a:xfrm>
              <a:off x="11644279" y="3948114"/>
              <a:ext cx="66675" cy="174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1">
              <a:extLst>
                <a:ext uri="{FF2B5EF4-FFF2-40B4-BE49-F238E27FC236}">
                  <a16:creationId xmlns:a16="http://schemas.microsoft.com/office/drawing/2014/main" id="{3C441A29-D185-049B-F115-B1B6618E27A5}"/>
                </a:ext>
              </a:extLst>
            </p:cNvPr>
            <p:cNvSpPr>
              <a:spLocks/>
            </p:cNvSpPr>
            <p:nvPr/>
          </p:nvSpPr>
          <p:spPr bwMode="auto">
            <a:xfrm>
              <a:off x="11004516" y="3857626"/>
              <a:ext cx="65087" cy="107950"/>
            </a:xfrm>
            <a:custGeom>
              <a:avLst/>
              <a:gdLst>
                <a:gd name="T0" fmla="*/ 0 w 41"/>
                <a:gd name="T1" fmla="*/ 0 h 68"/>
                <a:gd name="T2" fmla="*/ 0 w 41"/>
                <a:gd name="T3" fmla="*/ 54 h 68"/>
                <a:gd name="T4" fmla="*/ 0 w 41"/>
                <a:gd name="T5" fmla="*/ 68 h 68"/>
                <a:gd name="T6" fmla="*/ 41 w 41"/>
                <a:gd name="T7" fmla="*/ 68 h 68"/>
                <a:gd name="T8" fmla="*/ 41 w 41"/>
                <a:gd name="T9" fmla="*/ 0 h 68"/>
                <a:gd name="T10" fmla="*/ 0 w 41"/>
                <a:gd name="T11" fmla="*/ 0 h 68"/>
              </a:gdLst>
              <a:ahLst/>
              <a:cxnLst>
                <a:cxn ang="0">
                  <a:pos x="T0" y="T1"/>
                </a:cxn>
                <a:cxn ang="0">
                  <a:pos x="T2" y="T3"/>
                </a:cxn>
                <a:cxn ang="0">
                  <a:pos x="T4" y="T5"/>
                </a:cxn>
                <a:cxn ang="0">
                  <a:pos x="T6" y="T7"/>
                </a:cxn>
                <a:cxn ang="0">
                  <a:pos x="T8" y="T9"/>
                </a:cxn>
                <a:cxn ang="0">
                  <a:pos x="T10" y="T11"/>
                </a:cxn>
              </a:cxnLst>
              <a:rect l="0" t="0" r="r" b="b"/>
              <a:pathLst>
                <a:path w="41" h="68">
                  <a:moveTo>
                    <a:pt x="0" y="0"/>
                  </a:moveTo>
                  <a:lnTo>
                    <a:pt x="0" y="54"/>
                  </a:lnTo>
                  <a:lnTo>
                    <a:pt x="0" y="68"/>
                  </a:lnTo>
                  <a:lnTo>
                    <a:pt x="41" y="68"/>
                  </a:lnTo>
                  <a:lnTo>
                    <a:pt x="4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2">
              <a:extLst>
                <a:ext uri="{FF2B5EF4-FFF2-40B4-BE49-F238E27FC236}">
                  <a16:creationId xmlns:a16="http://schemas.microsoft.com/office/drawing/2014/main" id="{F44F4B64-BA07-C300-8D62-33B19A093194}"/>
                </a:ext>
              </a:extLst>
            </p:cNvPr>
            <p:cNvSpPr>
              <a:spLocks/>
            </p:cNvSpPr>
            <p:nvPr/>
          </p:nvSpPr>
          <p:spPr bwMode="auto">
            <a:xfrm>
              <a:off x="10874341" y="3808414"/>
              <a:ext cx="65087" cy="157163"/>
            </a:xfrm>
            <a:custGeom>
              <a:avLst/>
              <a:gdLst>
                <a:gd name="T0" fmla="*/ 41 w 41"/>
                <a:gd name="T1" fmla="*/ 0 h 99"/>
                <a:gd name="T2" fmla="*/ 0 w 41"/>
                <a:gd name="T3" fmla="*/ 0 h 99"/>
                <a:gd name="T4" fmla="*/ 0 w 41"/>
                <a:gd name="T5" fmla="*/ 99 h 99"/>
                <a:gd name="T6" fmla="*/ 41 w 41"/>
                <a:gd name="T7" fmla="*/ 99 h 99"/>
                <a:gd name="T8" fmla="*/ 41 w 41"/>
                <a:gd name="T9" fmla="*/ 85 h 99"/>
                <a:gd name="T10" fmla="*/ 41 w 41"/>
                <a:gd name="T11" fmla="*/ 0 h 99"/>
              </a:gdLst>
              <a:ahLst/>
              <a:cxnLst>
                <a:cxn ang="0">
                  <a:pos x="T0" y="T1"/>
                </a:cxn>
                <a:cxn ang="0">
                  <a:pos x="T2" y="T3"/>
                </a:cxn>
                <a:cxn ang="0">
                  <a:pos x="T4" y="T5"/>
                </a:cxn>
                <a:cxn ang="0">
                  <a:pos x="T6" y="T7"/>
                </a:cxn>
                <a:cxn ang="0">
                  <a:pos x="T8" y="T9"/>
                </a:cxn>
                <a:cxn ang="0">
                  <a:pos x="T10" y="T11"/>
                </a:cxn>
              </a:cxnLst>
              <a:rect l="0" t="0" r="r" b="b"/>
              <a:pathLst>
                <a:path w="41" h="99">
                  <a:moveTo>
                    <a:pt x="41" y="0"/>
                  </a:moveTo>
                  <a:lnTo>
                    <a:pt x="0" y="0"/>
                  </a:lnTo>
                  <a:lnTo>
                    <a:pt x="0" y="99"/>
                  </a:lnTo>
                  <a:lnTo>
                    <a:pt x="41" y="99"/>
                  </a:lnTo>
                  <a:lnTo>
                    <a:pt x="41" y="85"/>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3">
              <a:extLst>
                <a:ext uri="{FF2B5EF4-FFF2-40B4-BE49-F238E27FC236}">
                  <a16:creationId xmlns:a16="http://schemas.microsoft.com/office/drawing/2014/main" id="{C54BABA3-0E97-0264-E5F8-85D3B67ACAC4}"/>
                </a:ext>
              </a:extLst>
            </p:cNvPr>
            <p:cNvSpPr>
              <a:spLocks noChangeArrowheads="1"/>
            </p:cNvSpPr>
            <p:nvPr/>
          </p:nvSpPr>
          <p:spPr bwMode="auto">
            <a:xfrm>
              <a:off x="10939429" y="3943351"/>
              <a:ext cx="65087" cy="222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4">
              <a:extLst>
                <a:ext uri="{FF2B5EF4-FFF2-40B4-BE49-F238E27FC236}">
                  <a16:creationId xmlns:a16="http://schemas.microsoft.com/office/drawing/2014/main" id="{CABCB25A-A165-E4FA-9540-6B79B8877B3B}"/>
                </a:ext>
              </a:extLst>
            </p:cNvPr>
            <p:cNvSpPr>
              <a:spLocks/>
            </p:cNvSpPr>
            <p:nvPr/>
          </p:nvSpPr>
          <p:spPr bwMode="auto">
            <a:xfrm>
              <a:off x="7946991" y="2058989"/>
              <a:ext cx="65087" cy="1906588"/>
            </a:xfrm>
            <a:custGeom>
              <a:avLst/>
              <a:gdLst>
                <a:gd name="T0" fmla="*/ 41 w 41"/>
                <a:gd name="T1" fmla="*/ 0 h 1201"/>
                <a:gd name="T2" fmla="*/ 0 w 41"/>
                <a:gd name="T3" fmla="*/ 0 h 1201"/>
                <a:gd name="T4" fmla="*/ 0 w 41"/>
                <a:gd name="T5" fmla="*/ 1169 h 1201"/>
                <a:gd name="T6" fmla="*/ 0 w 41"/>
                <a:gd name="T7" fmla="*/ 1201 h 1201"/>
                <a:gd name="T8" fmla="*/ 41 w 41"/>
                <a:gd name="T9" fmla="*/ 1201 h 1201"/>
                <a:gd name="T10" fmla="*/ 41 w 41"/>
                <a:gd name="T11" fmla="*/ 0 h 1201"/>
              </a:gdLst>
              <a:ahLst/>
              <a:cxnLst>
                <a:cxn ang="0">
                  <a:pos x="T0" y="T1"/>
                </a:cxn>
                <a:cxn ang="0">
                  <a:pos x="T2" y="T3"/>
                </a:cxn>
                <a:cxn ang="0">
                  <a:pos x="T4" y="T5"/>
                </a:cxn>
                <a:cxn ang="0">
                  <a:pos x="T6" y="T7"/>
                </a:cxn>
                <a:cxn ang="0">
                  <a:pos x="T8" y="T9"/>
                </a:cxn>
                <a:cxn ang="0">
                  <a:pos x="T10" y="T11"/>
                </a:cxn>
              </a:cxnLst>
              <a:rect l="0" t="0" r="r" b="b"/>
              <a:pathLst>
                <a:path w="41" h="1201">
                  <a:moveTo>
                    <a:pt x="41" y="0"/>
                  </a:moveTo>
                  <a:lnTo>
                    <a:pt x="0" y="0"/>
                  </a:lnTo>
                  <a:lnTo>
                    <a:pt x="0" y="1169"/>
                  </a:lnTo>
                  <a:lnTo>
                    <a:pt x="0" y="1201"/>
                  </a:lnTo>
                  <a:lnTo>
                    <a:pt x="41" y="1201"/>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5">
              <a:extLst>
                <a:ext uri="{FF2B5EF4-FFF2-40B4-BE49-F238E27FC236}">
                  <a16:creationId xmlns:a16="http://schemas.microsoft.com/office/drawing/2014/main" id="{6F5E3CD1-E503-2326-ADF2-D0ED97239590}"/>
                </a:ext>
              </a:extLst>
            </p:cNvPr>
            <p:cNvSpPr>
              <a:spLocks/>
            </p:cNvSpPr>
            <p:nvPr/>
          </p:nvSpPr>
          <p:spPr bwMode="auto">
            <a:xfrm>
              <a:off x="7815229" y="3887789"/>
              <a:ext cx="65087" cy="77788"/>
            </a:xfrm>
            <a:custGeom>
              <a:avLst/>
              <a:gdLst>
                <a:gd name="T0" fmla="*/ 41 w 41"/>
                <a:gd name="T1" fmla="*/ 17 h 49"/>
                <a:gd name="T2" fmla="*/ 41 w 41"/>
                <a:gd name="T3" fmla="*/ 0 h 49"/>
                <a:gd name="T4" fmla="*/ 0 w 41"/>
                <a:gd name="T5" fmla="*/ 0 h 49"/>
                <a:gd name="T6" fmla="*/ 0 w 41"/>
                <a:gd name="T7" fmla="*/ 49 h 49"/>
                <a:gd name="T8" fmla="*/ 41 w 41"/>
                <a:gd name="T9" fmla="*/ 49 h 49"/>
                <a:gd name="T10" fmla="*/ 41 w 41"/>
                <a:gd name="T11" fmla="*/ 17 h 49"/>
              </a:gdLst>
              <a:ahLst/>
              <a:cxnLst>
                <a:cxn ang="0">
                  <a:pos x="T0" y="T1"/>
                </a:cxn>
                <a:cxn ang="0">
                  <a:pos x="T2" y="T3"/>
                </a:cxn>
                <a:cxn ang="0">
                  <a:pos x="T4" y="T5"/>
                </a:cxn>
                <a:cxn ang="0">
                  <a:pos x="T6" y="T7"/>
                </a:cxn>
                <a:cxn ang="0">
                  <a:pos x="T8" y="T9"/>
                </a:cxn>
                <a:cxn ang="0">
                  <a:pos x="T10" y="T11"/>
                </a:cxn>
              </a:cxnLst>
              <a:rect l="0" t="0" r="r" b="b"/>
              <a:pathLst>
                <a:path w="41" h="49">
                  <a:moveTo>
                    <a:pt x="41" y="17"/>
                  </a:moveTo>
                  <a:lnTo>
                    <a:pt x="41" y="0"/>
                  </a:lnTo>
                  <a:lnTo>
                    <a:pt x="0" y="0"/>
                  </a:lnTo>
                  <a:lnTo>
                    <a:pt x="0" y="49"/>
                  </a:lnTo>
                  <a:lnTo>
                    <a:pt x="41" y="49"/>
                  </a:lnTo>
                  <a:lnTo>
                    <a:pt x="41" y="17"/>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46">
              <a:extLst>
                <a:ext uri="{FF2B5EF4-FFF2-40B4-BE49-F238E27FC236}">
                  <a16:creationId xmlns:a16="http://schemas.microsoft.com/office/drawing/2014/main" id="{84D35874-9F4A-5EA3-552E-37040BA888B7}"/>
                </a:ext>
              </a:extLst>
            </p:cNvPr>
            <p:cNvSpPr>
              <a:spLocks noChangeArrowheads="1"/>
            </p:cNvSpPr>
            <p:nvPr/>
          </p:nvSpPr>
          <p:spPr bwMode="auto">
            <a:xfrm>
              <a:off x="7880316" y="3914776"/>
              <a:ext cx="66675" cy="50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47">
              <a:extLst>
                <a:ext uri="{FF2B5EF4-FFF2-40B4-BE49-F238E27FC236}">
                  <a16:creationId xmlns:a16="http://schemas.microsoft.com/office/drawing/2014/main" id="{4C426FFB-CAC3-6117-1309-F5EF69BB5A5B}"/>
                </a:ext>
              </a:extLst>
            </p:cNvPr>
            <p:cNvSpPr>
              <a:spLocks/>
            </p:cNvSpPr>
            <p:nvPr/>
          </p:nvSpPr>
          <p:spPr bwMode="auto">
            <a:xfrm>
              <a:off x="7710454" y="2060576"/>
              <a:ext cx="66675" cy="1905000"/>
            </a:xfrm>
            <a:custGeom>
              <a:avLst/>
              <a:gdLst>
                <a:gd name="T0" fmla="*/ 42 w 42"/>
                <a:gd name="T1" fmla="*/ 0 h 1200"/>
                <a:gd name="T2" fmla="*/ 0 w 42"/>
                <a:gd name="T3" fmla="*/ 0 h 1200"/>
                <a:gd name="T4" fmla="*/ 0 w 42"/>
                <a:gd name="T5" fmla="*/ 1166 h 1200"/>
                <a:gd name="T6" fmla="*/ 0 w 42"/>
                <a:gd name="T7" fmla="*/ 1200 h 1200"/>
                <a:gd name="T8" fmla="*/ 42 w 42"/>
                <a:gd name="T9" fmla="*/ 1200 h 1200"/>
                <a:gd name="T10" fmla="*/ 42 w 42"/>
                <a:gd name="T11" fmla="*/ 0 h 1200"/>
              </a:gdLst>
              <a:ahLst/>
              <a:cxnLst>
                <a:cxn ang="0">
                  <a:pos x="T0" y="T1"/>
                </a:cxn>
                <a:cxn ang="0">
                  <a:pos x="T2" y="T3"/>
                </a:cxn>
                <a:cxn ang="0">
                  <a:pos x="T4" y="T5"/>
                </a:cxn>
                <a:cxn ang="0">
                  <a:pos x="T6" y="T7"/>
                </a:cxn>
                <a:cxn ang="0">
                  <a:pos x="T8" y="T9"/>
                </a:cxn>
                <a:cxn ang="0">
                  <a:pos x="T10" y="T11"/>
                </a:cxn>
              </a:cxnLst>
              <a:rect l="0" t="0" r="r" b="b"/>
              <a:pathLst>
                <a:path w="42" h="1200">
                  <a:moveTo>
                    <a:pt x="42" y="0"/>
                  </a:moveTo>
                  <a:lnTo>
                    <a:pt x="0" y="0"/>
                  </a:lnTo>
                  <a:lnTo>
                    <a:pt x="0" y="1166"/>
                  </a:lnTo>
                  <a:lnTo>
                    <a:pt x="0" y="1200"/>
                  </a:lnTo>
                  <a:lnTo>
                    <a:pt x="42" y="1200"/>
                  </a:lnTo>
                  <a:lnTo>
                    <a:pt x="4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48">
              <a:extLst>
                <a:ext uri="{FF2B5EF4-FFF2-40B4-BE49-F238E27FC236}">
                  <a16:creationId xmlns:a16="http://schemas.microsoft.com/office/drawing/2014/main" id="{B07E9486-E61D-D46E-1C20-FBF9D4AE0AD6}"/>
                </a:ext>
              </a:extLst>
            </p:cNvPr>
            <p:cNvSpPr>
              <a:spLocks/>
            </p:cNvSpPr>
            <p:nvPr/>
          </p:nvSpPr>
          <p:spPr bwMode="auto">
            <a:xfrm>
              <a:off x="7580279" y="3738564"/>
              <a:ext cx="65087" cy="227013"/>
            </a:xfrm>
            <a:custGeom>
              <a:avLst/>
              <a:gdLst>
                <a:gd name="T0" fmla="*/ 41 w 41"/>
                <a:gd name="T1" fmla="*/ 0 h 143"/>
                <a:gd name="T2" fmla="*/ 0 w 41"/>
                <a:gd name="T3" fmla="*/ 0 h 143"/>
                <a:gd name="T4" fmla="*/ 0 w 41"/>
                <a:gd name="T5" fmla="*/ 143 h 143"/>
                <a:gd name="T6" fmla="*/ 41 w 41"/>
                <a:gd name="T7" fmla="*/ 143 h 143"/>
                <a:gd name="T8" fmla="*/ 41 w 41"/>
                <a:gd name="T9" fmla="*/ 109 h 143"/>
                <a:gd name="T10" fmla="*/ 41 w 41"/>
                <a:gd name="T11" fmla="*/ 0 h 143"/>
              </a:gdLst>
              <a:ahLst/>
              <a:cxnLst>
                <a:cxn ang="0">
                  <a:pos x="T0" y="T1"/>
                </a:cxn>
                <a:cxn ang="0">
                  <a:pos x="T2" y="T3"/>
                </a:cxn>
                <a:cxn ang="0">
                  <a:pos x="T4" y="T5"/>
                </a:cxn>
                <a:cxn ang="0">
                  <a:pos x="T6" y="T7"/>
                </a:cxn>
                <a:cxn ang="0">
                  <a:pos x="T8" y="T9"/>
                </a:cxn>
                <a:cxn ang="0">
                  <a:pos x="T10" y="T11"/>
                </a:cxn>
              </a:cxnLst>
              <a:rect l="0" t="0" r="r" b="b"/>
              <a:pathLst>
                <a:path w="41" h="143">
                  <a:moveTo>
                    <a:pt x="41" y="0"/>
                  </a:moveTo>
                  <a:lnTo>
                    <a:pt x="0" y="0"/>
                  </a:lnTo>
                  <a:lnTo>
                    <a:pt x="0" y="143"/>
                  </a:lnTo>
                  <a:lnTo>
                    <a:pt x="41" y="143"/>
                  </a:lnTo>
                  <a:lnTo>
                    <a:pt x="41" y="109"/>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9">
              <a:extLst>
                <a:ext uri="{FF2B5EF4-FFF2-40B4-BE49-F238E27FC236}">
                  <a16:creationId xmlns:a16="http://schemas.microsoft.com/office/drawing/2014/main" id="{7616BCBB-378D-80A8-FCF7-66E163E26960}"/>
                </a:ext>
              </a:extLst>
            </p:cNvPr>
            <p:cNvSpPr>
              <a:spLocks noChangeArrowheads="1"/>
            </p:cNvSpPr>
            <p:nvPr/>
          </p:nvSpPr>
          <p:spPr bwMode="auto">
            <a:xfrm>
              <a:off x="7645366" y="3911601"/>
              <a:ext cx="65087" cy="53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0">
              <a:extLst>
                <a:ext uri="{FF2B5EF4-FFF2-40B4-BE49-F238E27FC236}">
                  <a16:creationId xmlns:a16="http://schemas.microsoft.com/office/drawing/2014/main" id="{CFA0642B-0E95-6F17-E8B0-71345DCC6999}"/>
                </a:ext>
              </a:extLst>
            </p:cNvPr>
            <p:cNvSpPr>
              <a:spLocks/>
            </p:cNvSpPr>
            <p:nvPr/>
          </p:nvSpPr>
          <p:spPr bwMode="auto">
            <a:xfrm>
              <a:off x="7475504" y="3144839"/>
              <a:ext cx="65087" cy="820738"/>
            </a:xfrm>
            <a:custGeom>
              <a:avLst/>
              <a:gdLst>
                <a:gd name="T0" fmla="*/ 41 w 41"/>
                <a:gd name="T1" fmla="*/ 0 h 517"/>
                <a:gd name="T2" fmla="*/ 0 w 41"/>
                <a:gd name="T3" fmla="*/ 0 h 517"/>
                <a:gd name="T4" fmla="*/ 0 w 41"/>
                <a:gd name="T5" fmla="*/ 482 h 517"/>
                <a:gd name="T6" fmla="*/ 0 w 41"/>
                <a:gd name="T7" fmla="*/ 517 h 517"/>
                <a:gd name="T8" fmla="*/ 41 w 41"/>
                <a:gd name="T9" fmla="*/ 517 h 517"/>
                <a:gd name="T10" fmla="*/ 41 w 41"/>
                <a:gd name="T11" fmla="*/ 0 h 517"/>
              </a:gdLst>
              <a:ahLst/>
              <a:cxnLst>
                <a:cxn ang="0">
                  <a:pos x="T0" y="T1"/>
                </a:cxn>
                <a:cxn ang="0">
                  <a:pos x="T2" y="T3"/>
                </a:cxn>
                <a:cxn ang="0">
                  <a:pos x="T4" y="T5"/>
                </a:cxn>
                <a:cxn ang="0">
                  <a:pos x="T6" y="T7"/>
                </a:cxn>
                <a:cxn ang="0">
                  <a:pos x="T8" y="T9"/>
                </a:cxn>
                <a:cxn ang="0">
                  <a:pos x="T10" y="T11"/>
                </a:cxn>
              </a:cxnLst>
              <a:rect l="0" t="0" r="r" b="b"/>
              <a:pathLst>
                <a:path w="41" h="517">
                  <a:moveTo>
                    <a:pt x="41" y="0"/>
                  </a:moveTo>
                  <a:lnTo>
                    <a:pt x="0" y="0"/>
                  </a:lnTo>
                  <a:lnTo>
                    <a:pt x="0" y="482"/>
                  </a:lnTo>
                  <a:lnTo>
                    <a:pt x="0" y="517"/>
                  </a:lnTo>
                  <a:lnTo>
                    <a:pt x="41" y="517"/>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1">
              <a:extLst>
                <a:ext uri="{FF2B5EF4-FFF2-40B4-BE49-F238E27FC236}">
                  <a16:creationId xmlns:a16="http://schemas.microsoft.com/office/drawing/2014/main" id="{8A0B8CCD-CB13-7457-DBCE-B405DAECCF1D}"/>
                </a:ext>
              </a:extLst>
            </p:cNvPr>
            <p:cNvSpPr>
              <a:spLocks/>
            </p:cNvSpPr>
            <p:nvPr/>
          </p:nvSpPr>
          <p:spPr bwMode="auto">
            <a:xfrm>
              <a:off x="7345329" y="3740151"/>
              <a:ext cx="65087" cy="225425"/>
            </a:xfrm>
            <a:custGeom>
              <a:avLst/>
              <a:gdLst>
                <a:gd name="T0" fmla="*/ 41 w 41"/>
                <a:gd name="T1" fmla="*/ 0 h 142"/>
                <a:gd name="T2" fmla="*/ 0 w 41"/>
                <a:gd name="T3" fmla="*/ 0 h 142"/>
                <a:gd name="T4" fmla="*/ 0 w 41"/>
                <a:gd name="T5" fmla="*/ 142 h 142"/>
                <a:gd name="T6" fmla="*/ 41 w 41"/>
                <a:gd name="T7" fmla="*/ 142 h 142"/>
                <a:gd name="T8" fmla="*/ 41 w 41"/>
                <a:gd name="T9" fmla="*/ 107 h 142"/>
                <a:gd name="T10" fmla="*/ 41 w 41"/>
                <a:gd name="T11" fmla="*/ 0 h 142"/>
              </a:gdLst>
              <a:ahLst/>
              <a:cxnLst>
                <a:cxn ang="0">
                  <a:pos x="T0" y="T1"/>
                </a:cxn>
                <a:cxn ang="0">
                  <a:pos x="T2" y="T3"/>
                </a:cxn>
                <a:cxn ang="0">
                  <a:pos x="T4" y="T5"/>
                </a:cxn>
                <a:cxn ang="0">
                  <a:pos x="T6" y="T7"/>
                </a:cxn>
                <a:cxn ang="0">
                  <a:pos x="T8" y="T9"/>
                </a:cxn>
                <a:cxn ang="0">
                  <a:pos x="T10" y="T11"/>
                </a:cxn>
              </a:cxnLst>
              <a:rect l="0" t="0" r="r" b="b"/>
              <a:pathLst>
                <a:path w="41" h="142">
                  <a:moveTo>
                    <a:pt x="41" y="0"/>
                  </a:moveTo>
                  <a:lnTo>
                    <a:pt x="0" y="0"/>
                  </a:lnTo>
                  <a:lnTo>
                    <a:pt x="0" y="142"/>
                  </a:lnTo>
                  <a:lnTo>
                    <a:pt x="41" y="142"/>
                  </a:lnTo>
                  <a:lnTo>
                    <a:pt x="41" y="107"/>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52">
              <a:extLst>
                <a:ext uri="{FF2B5EF4-FFF2-40B4-BE49-F238E27FC236}">
                  <a16:creationId xmlns:a16="http://schemas.microsoft.com/office/drawing/2014/main" id="{1C4AE333-FA68-771C-DC83-1A9334DC19AE}"/>
                </a:ext>
              </a:extLst>
            </p:cNvPr>
            <p:cNvSpPr>
              <a:spLocks noChangeArrowheads="1"/>
            </p:cNvSpPr>
            <p:nvPr/>
          </p:nvSpPr>
          <p:spPr bwMode="auto">
            <a:xfrm>
              <a:off x="7410416" y="3910014"/>
              <a:ext cx="65087" cy="555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3">
              <a:extLst>
                <a:ext uri="{FF2B5EF4-FFF2-40B4-BE49-F238E27FC236}">
                  <a16:creationId xmlns:a16="http://schemas.microsoft.com/office/drawing/2014/main" id="{765AE5AF-BF0D-010E-B5B3-619F15C60F85}"/>
                </a:ext>
              </a:extLst>
            </p:cNvPr>
            <p:cNvSpPr>
              <a:spLocks/>
            </p:cNvSpPr>
            <p:nvPr/>
          </p:nvSpPr>
          <p:spPr bwMode="auto">
            <a:xfrm>
              <a:off x="8886791" y="3421064"/>
              <a:ext cx="66675" cy="544513"/>
            </a:xfrm>
            <a:custGeom>
              <a:avLst/>
              <a:gdLst>
                <a:gd name="T0" fmla="*/ 42 w 42"/>
                <a:gd name="T1" fmla="*/ 0 h 343"/>
                <a:gd name="T2" fmla="*/ 0 w 42"/>
                <a:gd name="T3" fmla="*/ 0 h 343"/>
                <a:gd name="T4" fmla="*/ 0 w 42"/>
                <a:gd name="T5" fmla="*/ 322 h 343"/>
                <a:gd name="T6" fmla="*/ 0 w 42"/>
                <a:gd name="T7" fmla="*/ 343 h 343"/>
                <a:gd name="T8" fmla="*/ 42 w 42"/>
                <a:gd name="T9" fmla="*/ 343 h 343"/>
                <a:gd name="T10" fmla="*/ 42 w 42"/>
                <a:gd name="T11" fmla="*/ 0 h 343"/>
              </a:gdLst>
              <a:ahLst/>
              <a:cxnLst>
                <a:cxn ang="0">
                  <a:pos x="T0" y="T1"/>
                </a:cxn>
                <a:cxn ang="0">
                  <a:pos x="T2" y="T3"/>
                </a:cxn>
                <a:cxn ang="0">
                  <a:pos x="T4" y="T5"/>
                </a:cxn>
                <a:cxn ang="0">
                  <a:pos x="T6" y="T7"/>
                </a:cxn>
                <a:cxn ang="0">
                  <a:pos x="T8" y="T9"/>
                </a:cxn>
                <a:cxn ang="0">
                  <a:pos x="T10" y="T11"/>
                </a:cxn>
              </a:cxnLst>
              <a:rect l="0" t="0" r="r" b="b"/>
              <a:pathLst>
                <a:path w="42" h="343">
                  <a:moveTo>
                    <a:pt x="42" y="0"/>
                  </a:moveTo>
                  <a:lnTo>
                    <a:pt x="0" y="0"/>
                  </a:lnTo>
                  <a:lnTo>
                    <a:pt x="0" y="322"/>
                  </a:lnTo>
                  <a:lnTo>
                    <a:pt x="0" y="343"/>
                  </a:lnTo>
                  <a:lnTo>
                    <a:pt x="42" y="343"/>
                  </a:lnTo>
                  <a:lnTo>
                    <a:pt x="4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4">
              <a:extLst>
                <a:ext uri="{FF2B5EF4-FFF2-40B4-BE49-F238E27FC236}">
                  <a16:creationId xmlns:a16="http://schemas.microsoft.com/office/drawing/2014/main" id="{0487A3B7-795A-32CF-222F-AF416ACB4F87}"/>
                </a:ext>
              </a:extLst>
            </p:cNvPr>
            <p:cNvSpPr>
              <a:spLocks/>
            </p:cNvSpPr>
            <p:nvPr/>
          </p:nvSpPr>
          <p:spPr bwMode="auto">
            <a:xfrm>
              <a:off x="8756616" y="3783014"/>
              <a:ext cx="65087" cy="182563"/>
            </a:xfrm>
            <a:custGeom>
              <a:avLst/>
              <a:gdLst>
                <a:gd name="T0" fmla="*/ 41 w 41"/>
                <a:gd name="T1" fmla="*/ 0 h 115"/>
                <a:gd name="T2" fmla="*/ 0 w 41"/>
                <a:gd name="T3" fmla="*/ 0 h 115"/>
                <a:gd name="T4" fmla="*/ 0 w 41"/>
                <a:gd name="T5" fmla="*/ 115 h 115"/>
                <a:gd name="T6" fmla="*/ 41 w 41"/>
                <a:gd name="T7" fmla="*/ 115 h 115"/>
                <a:gd name="T8" fmla="*/ 41 w 41"/>
                <a:gd name="T9" fmla="*/ 94 h 115"/>
                <a:gd name="T10" fmla="*/ 41 w 41"/>
                <a:gd name="T11" fmla="*/ 0 h 115"/>
              </a:gdLst>
              <a:ahLst/>
              <a:cxnLst>
                <a:cxn ang="0">
                  <a:pos x="T0" y="T1"/>
                </a:cxn>
                <a:cxn ang="0">
                  <a:pos x="T2" y="T3"/>
                </a:cxn>
                <a:cxn ang="0">
                  <a:pos x="T4" y="T5"/>
                </a:cxn>
                <a:cxn ang="0">
                  <a:pos x="T6" y="T7"/>
                </a:cxn>
                <a:cxn ang="0">
                  <a:pos x="T8" y="T9"/>
                </a:cxn>
                <a:cxn ang="0">
                  <a:pos x="T10" y="T11"/>
                </a:cxn>
              </a:cxnLst>
              <a:rect l="0" t="0" r="r" b="b"/>
              <a:pathLst>
                <a:path w="41" h="115">
                  <a:moveTo>
                    <a:pt x="41" y="0"/>
                  </a:moveTo>
                  <a:lnTo>
                    <a:pt x="0" y="0"/>
                  </a:lnTo>
                  <a:lnTo>
                    <a:pt x="0" y="115"/>
                  </a:lnTo>
                  <a:lnTo>
                    <a:pt x="41" y="115"/>
                  </a:lnTo>
                  <a:lnTo>
                    <a:pt x="41" y="94"/>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55">
              <a:extLst>
                <a:ext uri="{FF2B5EF4-FFF2-40B4-BE49-F238E27FC236}">
                  <a16:creationId xmlns:a16="http://schemas.microsoft.com/office/drawing/2014/main" id="{669F03E9-EE2F-C071-F0AD-9F8376A08D26}"/>
                </a:ext>
              </a:extLst>
            </p:cNvPr>
            <p:cNvSpPr>
              <a:spLocks noChangeArrowheads="1"/>
            </p:cNvSpPr>
            <p:nvPr/>
          </p:nvSpPr>
          <p:spPr bwMode="auto">
            <a:xfrm>
              <a:off x="8821704" y="3932239"/>
              <a:ext cx="65087" cy="333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6">
              <a:extLst>
                <a:ext uri="{FF2B5EF4-FFF2-40B4-BE49-F238E27FC236}">
                  <a16:creationId xmlns:a16="http://schemas.microsoft.com/office/drawing/2014/main" id="{E4A858AC-1B54-B1C1-15CF-2701522665E7}"/>
                </a:ext>
              </a:extLst>
            </p:cNvPr>
            <p:cNvSpPr>
              <a:spLocks/>
            </p:cNvSpPr>
            <p:nvPr/>
          </p:nvSpPr>
          <p:spPr bwMode="auto">
            <a:xfrm>
              <a:off x="7005604" y="2060576"/>
              <a:ext cx="65087" cy="1905000"/>
            </a:xfrm>
            <a:custGeom>
              <a:avLst/>
              <a:gdLst>
                <a:gd name="T0" fmla="*/ 41 w 41"/>
                <a:gd name="T1" fmla="*/ 0 h 1200"/>
                <a:gd name="T2" fmla="*/ 0 w 41"/>
                <a:gd name="T3" fmla="*/ 0 h 1200"/>
                <a:gd name="T4" fmla="*/ 0 w 41"/>
                <a:gd name="T5" fmla="*/ 1159 h 1200"/>
                <a:gd name="T6" fmla="*/ 0 w 41"/>
                <a:gd name="T7" fmla="*/ 1200 h 1200"/>
                <a:gd name="T8" fmla="*/ 41 w 41"/>
                <a:gd name="T9" fmla="*/ 1200 h 1200"/>
                <a:gd name="T10" fmla="*/ 41 w 41"/>
                <a:gd name="T11" fmla="*/ 0 h 1200"/>
              </a:gdLst>
              <a:ahLst/>
              <a:cxnLst>
                <a:cxn ang="0">
                  <a:pos x="T0" y="T1"/>
                </a:cxn>
                <a:cxn ang="0">
                  <a:pos x="T2" y="T3"/>
                </a:cxn>
                <a:cxn ang="0">
                  <a:pos x="T4" y="T5"/>
                </a:cxn>
                <a:cxn ang="0">
                  <a:pos x="T6" y="T7"/>
                </a:cxn>
                <a:cxn ang="0">
                  <a:pos x="T8" y="T9"/>
                </a:cxn>
                <a:cxn ang="0">
                  <a:pos x="T10" y="T11"/>
                </a:cxn>
              </a:cxnLst>
              <a:rect l="0" t="0" r="r" b="b"/>
              <a:pathLst>
                <a:path w="41" h="1200">
                  <a:moveTo>
                    <a:pt x="41" y="0"/>
                  </a:moveTo>
                  <a:lnTo>
                    <a:pt x="0" y="0"/>
                  </a:lnTo>
                  <a:lnTo>
                    <a:pt x="0" y="1159"/>
                  </a:lnTo>
                  <a:lnTo>
                    <a:pt x="0" y="1200"/>
                  </a:lnTo>
                  <a:lnTo>
                    <a:pt x="41" y="1200"/>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57">
              <a:extLst>
                <a:ext uri="{FF2B5EF4-FFF2-40B4-BE49-F238E27FC236}">
                  <a16:creationId xmlns:a16="http://schemas.microsoft.com/office/drawing/2014/main" id="{32FE15DB-46C7-0A5E-1B0E-362A404A72A1}"/>
                </a:ext>
              </a:extLst>
            </p:cNvPr>
            <p:cNvSpPr>
              <a:spLocks noChangeArrowheads="1"/>
            </p:cNvSpPr>
            <p:nvPr/>
          </p:nvSpPr>
          <p:spPr bwMode="auto">
            <a:xfrm>
              <a:off x="6940516" y="3900489"/>
              <a:ext cx="65087" cy="6508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58">
              <a:extLst>
                <a:ext uri="{FF2B5EF4-FFF2-40B4-BE49-F238E27FC236}">
                  <a16:creationId xmlns:a16="http://schemas.microsoft.com/office/drawing/2014/main" id="{FE7251FA-4FE3-A083-1113-6BF32FC9F63D}"/>
                </a:ext>
              </a:extLst>
            </p:cNvPr>
            <p:cNvSpPr>
              <a:spLocks noChangeArrowheads="1"/>
            </p:cNvSpPr>
            <p:nvPr/>
          </p:nvSpPr>
          <p:spPr bwMode="auto">
            <a:xfrm>
              <a:off x="6875429" y="3900489"/>
              <a:ext cx="65087" cy="650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a16="http://schemas.microsoft.com/office/drawing/2014/main" id="{F1BC919A-168D-AA0A-C5A1-43FD109643AD}"/>
                </a:ext>
              </a:extLst>
            </p:cNvPr>
            <p:cNvSpPr>
              <a:spLocks/>
            </p:cNvSpPr>
            <p:nvPr/>
          </p:nvSpPr>
          <p:spPr bwMode="auto">
            <a:xfrm>
              <a:off x="5829266" y="3392489"/>
              <a:ext cx="65087" cy="573088"/>
            </a:xfrm>
            <a:custGeom>
              <a:avLst/>
              <a:gdLst>
                <a:gd name="T0" fmla="*/ 41 w 41"/>
                <a:gd name="T1" fmla="*/ 0 h 361"/>
                <a:gd name="T2" fmla="*/ 0 w 41"/>
                <a:gd name="T3" fmla="*/ 0 h 361"/>
                <a:gd name="T4" fmla="*/ 0 w 41"/>
                <a:gd name="T5" fmla="*/ 270 h 361"/>
                <a:gd name="T6" fmla="*/ 0 w 41"/>
                <a:gd name="T7" fmla="*/ 361 h 361"/>
                <a:gd name="T8" fmla="*/ 41 w 41"/>
                <a:gd name="T9" fmla="*/ 361 h 361"/>
                <a:gd name="T10" fmla="*/ 41 w 41"/>
                <a:gd name="T11" fmla="*/ 0 h 361"/>
              </a:gdLst>
              <a:ahLst/>
              <a:cxnLst>
                <a:cxn ang="0">
                  <a:pos x="T0" y="T1"/>
                </a:cxn>
                <a:cxn ang="0">
                  <a:pos x="T2" y="T3"/>
                </a:cxn>
                <a:cxn ang="0">
                  <a:pos x="T4" y="T5"/>
                </a:cxn>
                <a:cxn ang="0">
                  <a:pos x="T6" y="T7"/>
                </a:cxn>
                <a:cxn ang="0">
                  <a:pos x="T8" y="T9"/>
                </a:cxn>
                <a:cxn ang="0">
                  <a:pos x="T10" y="T11"/>
                </a:cxn>
              </a:cxnLst>
              <a:rect l="0" t="0" r="r" b="b"/>
              <a:pathLst>
                <a:path w="41" h="361">
                  <a:moveTo>
                    <a:pt x="41" y="0"/>
                  </a:moveTo>
                  <a:lnTo>
                    <a:pt x="0" y="0"/>
                  </a:lnTo>
                  <a:lnTo>
                    <a:pt x="0" y="270"/>
                  </a:lnTo>
                  <a:lnTo>
                    <a:pt x="0" y="361"/>
                  </a:lnTo>
                  <a:lnTo>
                    <a:pt x="41" y="361"/>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0">
              <a:extLst>
                <a:ext uri="{FF2B5EF4-FFF2-40B4-BE49-F238E27FC236}">
                  <a16:creationId xmlns:a16="http://schemas.microsoft.com/office/drawing/2014/main" id="{99FAA7EF-6B50-7A7A-CF12-1707F1CBE5B5}"/>
                </a:ext>
              </a:extLst>
            </p:cNvPr>
            <p:cNvSpPr>
              <a:spLocks/>
            </p:cNvSpPr>
            <p:nvPr/>
          </p:nvSpPr>
          <p:spPr bwMode="auto">
            <a:xfrm>
              <a:off x="5764179" y="3821114"/>
              <a:ext cx="65087" cy="144463"/>
            </a:xfrm>
            <a:custGeom>
              <a:avLst/>
              <a:gdLst>
                <a:gd name="T0" fmla="*/ 0 w 41"/>
                <a:gd name="T1" fmla="*/ 0 h 91"/>
                <a:gd name="T2" fmla="*/ 0 w 41"/>
                <a:gd name="T3" fmla="*/ 29 h 91"/>
                <a:gd name="T4" fmla="*/ 0 w 41"/>
                <a:gd name="T5" fmla="*/ 91 h 91"/>
                <a:gd name="T6" fmla="*/ 41 w 41"/>
                <a:gd name="T7" fmla="*/ 91 h 91"/>
                <a:gd name="T8" fmla="*/ 41 w 41"/>
                <a:gd name="T9" fmla="*/ 0 h 91"/>
                <a:gd name="T10" fmla="*/ 0 w 41"/>
                <a:gd name="T11" fmla="*/ 0 h 91"/>
              </a:gdLst>
              <a:ahLst/>
              <a:cxnLst>
                <a:cxn ang="0">
                  <a:pos x="T0" y="T1"/>
                </a:cxn>
                <a:cxn ang="0">
                  <a:pos x="T2" y="T3"/>
                </a:cxn>
                <a:cxn ang="0">
                  <a:pos x="T4" y="T5"/>
                </a:cxn>
                <a:cxn ang="0">
                  <a:pos x="T6" y="T7"/>
                </a:cxn>
                <a:cxn ang="0">
                  <a:pos x="T8" y="T9"/>
                </a:cxn>
                <a:cxn ang="0">
                  <a:pos x="T10" y="T11"/>
                </a:cxn>
              </a:cxnLst>
              <a:rect l="0" t="0" r="r" b="b"/>
              <a:pathLst>
                <a:path w="41" h="91">
                  <a:moveTo>
                    <a:pt x="0" y="0"/>
                  </a:moveTo>
                  <a:lnTo>
                    <a:pt x="0" y="29"/>
                  </a:lnTo>
                  <a:lnTo>
                    <a:pt x="0" y="91"/>
                  </a:lnTo>
                  <a:lnTo>
                    <a:pt x="41" y="91"/>
                  </a:lnTo>
                  <a:lnTo>
                    <a:pt x="4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1">
              <a:extLst>
                <a:ext uri="{FF2B5EF4-FFF2-40B4-BE49-F238E27FC236}">
                  <a16:creationId xmlns:a16="http://schemas.microsoft.com/office/drawing/2014/main" id="{2E8C668A-1BCE-1A74-9071-BAC7FCDB7567}"/>
                </a:ext>
              </a:extLst>
            </p:cNvPr>
            <p:cNvSpPr>
              <a:spLocks noChangeArrowheads="1"/>
            </p:cNvSpPr>
            <p:nvPr/>
          </p:nvSpPr>
          <p:spPr bwMode="auto">
            <a:xfrm>
              <a:off x="5699091" y="3867151"/>
              <a:ext cx="65087" cy="984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
              <a:extLst>
                <a:ext uri="{FF2B5EF4-FFF2-40B4-BE49-F238E27FC236}">
                  <a16:creationId xmlns:a16="http://schemas.microsoft.com/office/drawing/2014/main" id="{86427014-4A81-A71D-4291-A77B715D4EDE}"/>
                </a:ext>
              </a:extLst>
            </p:cNvPr>
            <p:cNvSpPr>
              <a:spLocks/>
            </p:cNvSpPr>
            <p:nvPr/>
          </p:nvSpPr>
          <p:spPr bwMode="auto">
            <a:xfrm>
              <a:off x="7240554" y="3116264"/>
              <a:ext cx="65087" cy="849313"/>
            </a:xfrm>
            <a:custGeom>
              <a:avLst/>
              <a:gdLst>
                <a:gd name="T0" fmla="*/ 41 w 41"/>
                <a:gd name="T1" fmla="*/ 0 h 535"/>
                <a:gd name="T2" fmla="*/ 0 w 41"/>
                <a:gd name="T3" fmla="*/ 0 h 535"/>
                <a:gd name="T4" fmla="*/ 0 w 41"/>
                <a:gd name="T5" fmla="*/ 500 h 535"/>
                <a:gd name="T6" fmla="*/ 0 w 41"/>
                <a:gd name="T7" fmla="*/ 535 h 535"/>
                <a:gd name="T8" fmla="*/ 41 w 41"/>
                <a:gd name="T9" fmla="*/ 535 h 535"/>
                <a:gd name="T10" fmla="*/ 41 w 41"/>
                <a:gd name="T11" fmla="*/ 0 h 535"/>
              </a:gdLst>
              <a:ahLst/>
              <a:cxnLst>
                <a:cxn ang="0">
                  <a:pos x="T0" y="T1"/>
                </a:cxn>
                <a:cxn ang="0">
                  <a:pos x="T2" y="T3"/>
                </a:cxn>
                <a:cxn ang="0">
                  <a:pos x="T4" y="T5"/>
                </a:cxn>
                <a:cxn ang="0">
                  <a:pos x="T6" y="T7"/>
                </a:cxn>
                <a:cxn ang="0">
                  <a:pos x="T8" y="T9"/>
                </a:cxn>
                <a:cxn ang="0">
                  <a:pos x="T10" y="T11"/>
                </a:cxn>
              </a:cxnLst>
              <a:rect l="0" t="0" r="r" b="b"/>
              <a:pathLst>
                <a:path w="41" h="535">
                  <a:moveTo>
                    <a:pt x="41" y="0"/>
                  </a:moveTo>
                  <a:lnTo>
                    <a:pt x="0" y="0"/>
                  </a:lnTo>
                  <a:lnTo>
                    <a:pt x="0" y="500"/>
                  </a:lnTo>
                  <a:lnTo>
                    <a:pt x="0" y="535"/>
                  </a:lnTo>
                  <a:lnTo>
                    <a:pt x="41" y="535"/>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3">
              <a:extLst>
                <a:ext uri="{FF2B5EF4-FFF2-40B4-BE49-F238E27FC236}">
                  <a16:creationId xmlns:a16="http://schemas.microsoft.com/office/drawing/2014/main" id="{CA58031E-DE25-3F26-72FF-3B301AF24F0F}"/>
                </a:ext>
              </a:extLst>
            </p:cNvPr>
            <p:cNvSpPr>
              <a:spLocks/>
            </p:cNvSpPr>
            <p:nvPr/>
          </p:nvSpPr>
          <p:spPr bwMode="auto">
            <a:xfrm>
              <a:off x="7110379" y="3644901"/>
              <a:ext cx="65087" cy="320675"/>
            </a:xfrm>
            <a:custGeom>
              <a:avLst/>
              <a:gdLst>
                <a:gd name="T0" fmla="*/ 41 w 41"/>
                <a:gd name="T1" fmla="*/ 0 h 202"/>
                <a:gd name="T2" fmla="*/ 0 w 41"/>
                <a:gd name="T3" fmla="*/ 0 h 202"/>
                <a:gd name="T4" fmla="*/ 0 w 41"/>
                <a:gd name="T5" fmla="*/ 202 h 202"/>
                <a:gd name="T6" fmla="*/ 41 w 41"/>
                <a:gd name="T7" fmla="*/ 202 h 202"/>
                <a:gd name="T8" fmla="*/ 41 w 41"/>
                <a:gd name="T9" fmla="*/ 167 h 202"/>
                <a:gd name="T10" fmla="*/ 41 w 41"/>
                <a:gd name="T11" fmla="*/ 0 h 202"/>
              </a:gdLst>
              <a:ahLst/>
              <a:cxnLst>
                <a:cxn ang="0">
                  <a:pos x="T0" y="T1"/>
                </a:cxn>
                <a:cxn ang="0">
                  <a:pos x="T2" y="T3"/>
                </a:cxn>
                <a:cxn ang="0">
                  <a:pos x="T4" y="T5"/>
                </a:cxn>
                <a:cxn ang="0">
                  <a:pos x="T6" y="T7"/>
                </a:cxn>
                <a:cxn ang="0">
                  <a:pos x="T8" y="T9"/>
                </a:cxn>
                <a:cxn ang="0">
                  <a:pos x="T10" y="T11"/>
                </a:cxn>
              </a:cxnLst>
              <a:rect l="0" t="0" r="r" b="b"/>
              <a:pathLst>
                <a:path w="41" h="202">
                  <a:moveTo>
                    <a:pt x="41" y="0"/>
                  </a:moveTo>
                  <a:lnTo>
                    <a:pt x="0" y="0"/>
                  </a:lnTo>
                  <a:lnTo>
                    <a:pt x="0" y="202"/>
                  </a:lnTo>
                  <a:lnTo>
                    <a:pt x="41" y="202"/>
                  </a:lnTo>
                  <a:lnTo>
                    <a:pt x="41" y="167"/>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64">
              <a:extLst>
                <a:ext uri="{FF2B5EF4-FFF2-40B4-BE49-F238E27FC236}">
                  <a16:creationId xmlns:a16="http://schemas.microsoft.com/office/drawing/2014/main" id="{CE1740F4-CEF3-D534-B00E-6E979E3C9C2A}"/>
                </a:ext>
              </a:extLst>
            </p:cNvPr>
            <p:cNvSpPr>
              <a:spLocks noChangeArrowheads="1"/>
            </p:cNvSpPr>
            <p:nvPr/>
          </p:nvSpPr>
          <p:spPr bwMode="auto">
            <a:xfrm>
              <a:off x="7175466" y="3910014"/>
              <a:ext cx="65087" cy="555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5">
              <a:extLst>
                <a:ext uri="{FF2B5EF4-FFF2-40B4-BE49-F238E27FC236}">
                  <a16:creationId xmlns:a16="http://schemas.microsoft.com/office/drawing/2014/main" id="{20682779-1AD4-8AA5-E1E3-62EE60A3E4D3}"/>
                </a:ext>
              </a:extLst>
            </p:cNvPr>
            <p:cNvSpPr>
              <a:spLocks/>
            </p:cNvSpPr>
            <p:nvPr/>
          </p:nvSpPr>
          <p:spPr bwMode="auto">
            <a:xfrm>
              <a:off x="6534116" y="3530601"/>
              <a:ext cx="66675" cy="434975"/>
            </a:xfrm>
            <a:custGeom>
              <a:avLst/>
              <a:gdLst>
                <a:gd name="T0" fmla="*/ 42 w 42"/>
                <a:gd name="T1" fmla="*/ 0 h 274"/>
                <a:gd name="T2" fmla="*/ 0 w 42"/>
                <a:gd name="T3" fmla="*/ 0 h 274"/>
                <a:gd name="T4" fmla="*/ 0 w 42"/>
                <a:gd name="T5" fmla="*/ 232 h 274"/>
                <a:gd name="T6" fmla="*/ 0 w 42"/>
                <a:gd name="T7" fmla="*/ 274 h 274"/>
                <a:gd name="T8" fmla="*/ 42 w 42"/>
                <a:gd name="T9" fmla="*/ 274 h 274"/>
                <a:gd name="T10" fmla="*/ 42 w 42"/>
                <a:gd name="T11" fmla="*/ 0 h 274"/>
              </a:gdLst>
              <a:ahLst/>
              <a:cxnLst>
                <a:cxn ang="0">
                  <a:pos x="T0" y="T1"/>
                </a:cxn>
                <a:cxn ang="0">
                  <a:pos x="T2" y="T3"/>
                </a:cxn>
                <a:cxn ang="0">
                  <a:pos x="T4" y="T5"/>
                </a:cxn>
                <a:cxn ang="0">
                  <a:pos x="T6" y="T7"/>
                </a:cxn>
                <a:cxn ang="0">
                  <a:pos x="T8" y="T9"/>
                </a:cxn>
                <a:cxn ang="0">
                  <a:pos x="T10" y="T11"/>
                </a:cxn>
              </a:cxnLst>
              <a:rect l="0" t="0" r="r" b="b"/>
              <a:pathLst>
                <a:path w="42" h="274">
                  <a:moveTo>
                    <a:pt x="42" y="0"/>
                  </a:moveTo>
                  <a:lnTo>
                    <a:pt x="0" y="0"/>
                  </a:lnTo>
                  <a:lnTo>
                    <a:pt x="0" y="232"/>
                  </a:lnTo>
                  <a:lnTo>
                    <a:pt x="0" y="274"/>
                  </a:lnTo>
                  <a:lnTo>
                    <a:pt x="42" y="274"/>
                  </a:lnTo>
                  <a:lnTo>
                    <a:pt x="4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6">
              <a:extLst>
                <a:ext uri="{FF2B5EF4-FFF2-40B4-BE49-F238E27FC236}">
                  <a16:creationId xmlns:a16="http://schemas.microsoft.com/office/drawing/2014/main" id="{FF89BCD8-B959-96C4-2A9E-B4CEC6DD6EE1}"/>
                </a:ext>
              </a:extLst>
            </p:cNvPr>
            <p:cNvSpPr>
              <a:spLocks/>
            </p:cNvSpPr>
            <p:nvPr/>
          </p:nvSpPr>
          <p:spPr bwMode="auto">
            <a:xfrm>
              <a:off x="6469029" y="3898901"/>
              <a:ext cx="65087" cy="66675"/>
            </a:xfrm>
            <a:custGeom>
              <a:avLst/>
              <a:gdLst>
                <a:gd name="T0" fmla="*/ 0 w 41"/>
                <a:gd name="T1" fmla="*/ 0 h 42"/>
                <a:gd name="T2" fmla="*/ 0 w 41"/>
                <a:gd name="T3" fmla="*/ 24 h 42"/>
                <a:gd name="T4" fmla="*/ 0 w 41"/>
                <a:gd name="T5" fmla="*/ 42 h 42"/>
                <a:gd name="T6" fmla="*/ 41 w 41"/>
                <a:gd name="T7" fmla="*/ 42 h 42"/>
                <a:gd name="T8" fmla="*/ 41 w 41"/>
                <a:gd name="T9" fmla="*/ 0 h 42"/>
                <a:gd name="T10" fmla="*/ 0 w 41"/>
                <a:gd name="T11" fmla="*/ 0 h 42"/>
              </a:gdLst>
              <a:ahLst/>
              <a:cxnLst>
                <a:cxn ang="0">
                  <a:pos x="T0" y="T1"/>
                </a:cxn>
                <a:cxn ang="0">
                  <a:pos x="T2" y="T3"/>
                </a:cxn>
                <a:cxn ang="0">
                  <a:pos x="T4" y="T5"/>
                </a:cxn>
                <a:cxn ang="0">
                  <a:pos x="T6" y="T7"/>
                </a:cxn>
                <a:cxn ang="0">
                  <a:pos x="T8" y="T9"/>
                </a:cxn>
                <a:cxn ang="0">
                  <a:pos x="T10" y="T11"/>
                </a:cxn>
              </a:cxnLst>
              <a:rect l="0" t="0" r="r" b="b"/>
              <a:pathLst>
                <a:path w="41" h="42">
                  <a:moveTo>
                    <a:pt x="0" y="0"/>
                  </a:moveTo>
                  <a:lnTo>
                    <a:pt x="0" y="24"/>
                  </a:lnTo>
                  <a:lnTo>
                    <a:pt x="0" y="42"/>
                  </a:lnTo>
                  <a:lnTo>
                    <a:pt x="41" y="42"/>
                  </a:lnTo>
                  <a:lnTo>
                    <a:pt x="4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67">
              <a:extLst>
                <a:ext uri="{FF2B5EF4-FFF2-40B4-BE49-F238E27FC236}">
                  <a16:creationId xmlns:a16="http://schemas.microsoft.com/office/drawing/2014/main" id="{B5A23266-354F-1223-B409-08A187D5F742}"/>
                </a:ext>
              </a:extLst>
            </p:cNvPr>
            <p:cNvSpPr>
              <a:spLocks noChangeArrowheads="1"/>
            </p:cNvSpPr>
            <p:nvPr/>
          </p:nvSpPr>
          <p:spPr bwMode="auto">
            <a:xfrm>
              <a:off x="6403941" y="3937001"/>
              <a:ext cx="65087" cy="285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68">
              <a:extLst>
                <a:ext uri="{FF2B5EF4-FFF2-40B4-BE49-F238E27FC236}">
                  <a16:creationId xmlns:a16="http://schemas.microsoft.com/office/drawing/2014/main" id="{E43CB5E3-FA76-EC26-9BE3-794CB17FF46B}"/>
                </a:ext>
              </a:extLst>
            </p:cNvPr>
            <p:cNvSpPr>
              <a:spLocks noChangeArrowheads="1"/>
            </p:cNvSpPr>
            <p:nvPr/>
          </p:nvSpPr>
          <p:spPr bwMode="auto">
            <a:xfrm>
              <a:off x="6638891" y="3941764"/>
              <a:ext cx="66675" cy="238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69">
              <a:extLst>
                <a:ext uri="{FF2B5EF4-FFF2-40B4-BE49-F238E27FC236}">
                  <a16:creationId xmlns:a16="http://schemas.microsoft.com/office/drawing/2014/main" id="{293C31B9-FB68-DE0A-B247-2D9AAF09D3D9}"/>
                </a:ext>
              </a:extLst>
            </p:cNvPr>
            <p:cNvSpPr>
              <a:spLocks/>
            </p:cNvSpPr>
            <p:nvPr/>
          </p:nvSpPr>
          <p:spPr bwMode="auto">
            <a:xfrm>
              <a:off x="6770654" y="3898901"/>
              <a:ext cx="65087" cy="66675"/>
            </a:xfrm>
            <a:custGeom>
              <a:avLst/>
              <a:gdLst>
                <a:gd name="T0" fmla="*/ 41 w 41"/>
                <a:gd name="T1" fmla="*/ 0 h 42"/>
                <a:gd name="T2" fmla="*/ 40 w 41"/>
                <a:gd name="T3" fmla="*/ 0 h 42"/>
                <a:gd name="T4" fmla="*/ 40 w 41"/>
                <a:gd name="T5" fmla="*/ 35 h 42"/>
                <a:gd name="T6" fmla="*/ 0 w 41"/>
                <a:gd name="T7" fmla="*/ 35 h 42"/>
                <a:gd name="T8" fmla="*/ 0 w 41"/>
                <a:gd name="T9" fmla="*/ 42 h 42"/>
                <a:gd name="T10" fmla="*/ 41 w 41"/>
                <a:gd name="T11" fmla="*/ 42 h 42"/>
                <a:gd name="T12" fmla="*/ 41 w 4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1" h="42">
                  <a:moveTo>
                    <a:pt x="41" y="0"/>
                  </a:moveTo>
                  <a:lnTo>
                    <a:pt x="40" y="0"/>
                  </a:lnTo>
                  <a:lnTo>
                    <a:pt x="40" y="35"/>
                  </a:lnTo>
                  <a:lnTo>
                    <a:pt x="0" y="35"/>
                  </a:lnTo>
                  <a:lnTo>
                    <a:pt x="0" y="42"/>
                  </a:lnTo>
                  <a:lnTo>
                    <a:pt x="41" y="42"/>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0">
              <a:extLst>
                <a:ext uri="{FF2B5EF4-FFF2-40B4-BE49-F238E27FC236}">
                  <a16:creationId xmlns:a16="http://schemas.microsoft.com/office/drawing/2014/main" id="{6637A4B6-4DD1-F61E-4812-EAD7C8BAAA9D}"/>
                </a:ext>
              </a:extLst>
            </p:cNvPr>
            <p:cNvSpPr>
              <a:spLocks/>
            </p:cNvSpPr>
            <p:nvPr/>
          </p:nvSpPr>
          <p:spPr bwMode="auto">
            <a:xfrm>
              <a:off x="6705566" y="3898901"/>
              <a:ext cx="65087" cy="66675"/>
            </a:xfrm>
            <a:custGeom>
              <a:avLst/>
              <a:gdLst>
                <a:gd name="T0" fmla="*/ 41 w 41"/>
                <a:gd name="T1" fmla="*/ 0 h 42"/>
                <a:gd name="T2" fmla="*/ 0 w 41"/>
                <a:gd name="T3" fmla="*/ 0 h 42"/>
                <a:gd name="T4" fmla="*/ 0 w 41"/>
                <a:gd name="T5" fmla="*/ 27 h 42"/>
                <a:gd name="T6" fmla="*/ 0 w 41"/>
                <a:gd name="T7" fmla="*/ 42 h 42"/>
                <a:gd name="T8" fmla="*/ 41 w 41"/>
                <a:gd name="T9" fmla="*/ 42 h 42"/>
                <a:gd name="T10" fmla="*/ 41 w 41"/>
                <a:gd name="T11" fmla="*/ 35 h 42"/>
                <a:gd name="T12" fmla="*/ 41 w 4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1" h="42">
                  <a:moveTo>
                    <a:pt x="41" y="0"/>
                  </a:moveTo>
                  <a:lnTo>
                    <a:pt x="0" y="0"/>
                  </a:lnTo>
                  <a:lnTo>
                    <a:pt x="0" y="27"/>
                  </a:lnTo>
                  <a:lnTo>
                    <a:pt x="0" y="42"/>
                  </a:lnTo>
                  <a:lnTo>
                    <a:pt x="41" y="42"/>
                  </a:lnTo>
                  <a:lnTo>
                    <a:pt x="41" y="35"/>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1">
              <a:extLst>
                <a:ext uri="{FF2B5EF4-FFF2-40B4-BE49-F238E27FC236}">
                  <a16:creationId xmlns:a16="http://schemas.microsoft.com/office/drawing/2014/main" id="{9BAB3372-661D-3B58-0FAC-564BED0D8BAA}"/>
                </a:ext>
              </a:extLst>
            </p:cNvPr>
            <p:cNvSpPr>
              <a:spLocks/>
            </p:cNvSpPr>
            <p:nvPr/>
          </p:nvSpPr>
          <p:spPr bwMode="auto">
            <a:xfrm>
              <a:off x="6064216" y="3775076"/>
              <a:ext cx="65087" cy="190500"/>
            </a:xfrm>
            <a:custGeom>
              <a:avLst/>
              <a:gdLst>
                <a:gd name="T0" fmla="*/ 41 w 41"/>
                <a:gd name="T1" fmla="*/ 0 h 120"/>
                <a:gd name="T2" fmla="*/ 0 w 41"/>
                <a:gd name="T3" fmla="*/ 0 h 120"/>
                <a:gd name="T4" fmla="*/ 0 w 41"/>
                <a:gd name="T5" fmla="*/ 46 h 120"/>
                <a:gd name="T6" fmla="*/ 0 w 41"/>
                <a:gd name="T7" fmla="*/ 120 h 120"/>
                <a:gd name="T8" fmla="*/ 41 w 41"/>
                <a:gd name="T9" fmla="*/ 120 h 120"/>
                <a:gd name="T10" fmla="*/ 41 w 41"/>
                <a:gd name="T11" fmla="*/ 0 h 120"/>
              </a:gdLst>
              <a:ahLst/>
              <a:cxnLst>
                <a:cxn ang="0">
                  <a:pos x="T0" y="T1"/>
                </a:cxn>
                <a:cxn ang="0">
                  <a:pos x="T2" y="T3"/>
                </a:cxn>
                <a:cxn ang="0">
                  <a:pos x="T4" y="T5"/>
                </a:cxn>
                <a:cxn ang="0">
                  <a:pos x="T6" y="T7"/>
                </a:cxn>
                <a:cxn ang="0">
                  <a:pos x="T8" y="T9"/>
                </a:cxn>
                <a:cxn ang="0">
                  <a:pos x="T10" y="T11"/>
                </a:cxn>
              </a:cxnLst>
              <a:rect l="0" t="0" r="r" b="b"/>
              <a:pathLst>
                <a:path w="41" h="120">
                  <a:moveTo>
                    <a:pt x="41" y="0"/>
                  </a:moveTo>
                  <a:lnTo>
                    <a:pt x="0" y="0"/>
                  </a:lnTo>
                  <a:lnTo>
                    <a:pt x="0" y="46"/>
                  </a:lnTo>
                  <a:lnTo>
                    <a:pt x="0" y="120"/>
                  </a:lnTo>
                  <a:lnTo>
                    <a:pt x="41" y="120"/>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2">
              <a:extLst>
                <a:ext uri="{FF2B5EF4-FFF2-40B4-BE49-F238E27FC236}">
                  <a16:creationId xmlns:a16="http://schemas.microsoft.com/office/drawing/2014/main" id="{25B5CA27-A24A-CD8E-32BE-C590251C33D7}"/>
                </a:ext>
              </a:extLst>
            </p:cNvPr>
            <p:cNvSpPr>
              <a:spLocks/>
            </p:cNvSpPr>
            <p:nvPr/>
          </p:nvSpPr>
          <p:spPr bwMode="auto">
            <a:xfrm>
              <a:off x="5999129" y="3848101"/>
              <a:ext cx="65087" cy="117475"/>
            </a:xfrm>
            <a:custGeom>
              <a:avLst/>
              <a:gdLst>
                <a:gd name="T0" fmla="*/ 41 w 41"/>
                <a:gd name="T1" fmla="*/ 74 h 74"/>
                <a:gd name="T2" fmla="*/ 41 w 41"/>
                <a:gd name="T3" fmla="*/ 0 h 74"/>
                <a:gd name="T4" fmla="*/ 0 w 41"/>
                <a:gd name="T5" fmla="*/ 0 h 74"/>
                <a:gd name="T6" fmla="*/ 0 w 41"/>
                <a:gd name="T7" fmla="*/ 25 h 74"/>
                <a:gd name="T8" fmla="*/ 0 w 41"/>
                <a:gd name="T9" fmla="*/ 74 h 74"/>
                <a:gd name="T10" fmla="*/ 41 w 41"/>
                <a:gd name="T11" fmla="*/ 74 h 74"/>
              </a:gdLst>
              <a:ahLst/>
              <a:cxnLst>
                <a:cxn ang="0">
                  <a:pos x="T0" y="T1"/>
                </a:cxn>
                <a:cxn ang="0">
                  <a:pos x="T2" y="T3"/>
                </a:cxn>
                <a:cxn ang="0">
                  <a:pos x="T4" y="T5"/>
                </a:cxn>
                <a:cxn ang="0">
                  <a:pos x="T6" y="T7"/>
                </a:cxn>
                <a:cxn ang="0">
                  <a:pos x="T8" y="T9"/>
                </a:cxn>
                <a:cxn ang="0">
                  <a:pos x="T10" y="T11"/>
                </a:cxn>
              </a:cxnLst>
              <a:rect l="0" t="0" r="r" b="b"/>
              <a:pathLst>
                <a:path w="41" h="74">
                  <a:moveTo>
                    <a:pt x="41" y="74"/>
                  </a:moveTo>
                  <a:lnTo>
                    <a:pt x="41" y="0"/>
                  </a:lnTo>
                  <a:lnTo>
                    <a:pt x="0" y="0"/>
                  </a:lnTo>
                  <a:lnTo>
                    <a:pt x="0" y="25"/>
                  </a:lnTo>
                  <a:lnTo>
                    <a:pt x="0" y="74"/>
                  </a:lnTo>
                  <a:lnTo>
                    <a:pt x="41" y="7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73">
              <a:extLst>
                <a:ext uri="{FF2B5EF4-FFF2-40B4-BE49-F238E27FC236}">
                  <a16:creationId xmlns:a16="http://schemas.microsoft.com/office/drawing/2014/main" id="{A2E28966-D036-7756-1C38-B30FD8EE9B5B}"/>
                </a:ext>
              </a:extLst>
            </p:cNvPr>
            <p:cNvSpPr>
              <a:spLocks noChangeArrowheads="1"/>
            </p:cNvSpPr>
            <p:nvPr/>
          </p:nvSpPr>
          <p:spPr bwMode="auto">
            <a:xfrm>
              <a:off x="5934041" y="3887789"/>
              <a:ext cx="65087" cy="777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74">
              <a:extLst>
                <a:ext uri="{FF2B5EF4-FFF2-40B4-BE49-F238E27FC236}">
                  <a16:creationId xmlns:a16="http://schemas.microsoft.com/office/drawing/2014/main" id="{DDDD1523-961D-EBAD-0604-3302F28BFEA7}"/>
                </a:ext>
              </a:extLst>
            </p:cNvPr>
            <p:cNvSpPr>
              <a:spLocks noChangeArrowheads="1"/>
            </p:cNvSpPr>
            <p:nvPr/>
          </p:nvSpPr>
          <p:spPr bwMode="auto">
            <a:xfrm>
              <a:off x="6168991" y="3917951"/>
              <a:ext cx="65087" cy="476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75">
              <a:extLst>
                <a:ext uri="{FF2B5EF4-FFF2-40B4-BE49-F238E27FC236}">
                  <a16:creationId xmlns:a16="http://schemas.microsoft.com/office/drawing/2014/main" id="{B9CD8F70-E63E-46C0-6DA5-DB4E045821F0}"/>
                </a:ext>
              </a:extLst>
            </p:cNvPr>
            <p:cNvSpPr>
              <a:spLocks/>
            </p:cNvSpPr>
            <p:nvPr/>
          </p:nvSpPr>
          <p:spPr bwMode="auto">
            <a:xfrm>
              <a:off x="6234079" y="3873501"/>
              <a:ext cx="65087" cy="92075"/>
            </a:xfrm>
            <a:custGeom>
              <a:avLst/>
              <a:gdLst>
                <a:gd name="T0" fmla="*/ 0 w 41"/>
                <a:gd name="T1" fmla="*/ 0 h 58"/>
                <a:gd name="T2" fmla="*/ 0 w 41"/>
                <a:gd name="T3" fmla="*/ 28 h 58"/>
                <a:gd name="T4" fmla="*/ 0 w 41"/>
                <a:gd name="T5" fmla="*/ 58 h 58"/>
                <a:gd name="T6" fmla="*/ 41 w 41"/>
                <a:gd name="T7" fmla="*/ 58 h 58"/>
                <a:gd name="T8" fmla="*/ 41 w 41"/>
                <a:gd name="T9" fmla="*/ 50 h 58"/>
                <a:gd name="T10" fmla="*/ 41 w 41"/>
                <a:gd name="T11" fmla="*/ 0 h 58"/>
                <a:gd name="T12" fmla="*/ 0 w 41"/>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41" h="58">
                  <a:moveTo>
                    <a:pt x="0" y="0"/>
                  </a:moveTo>
                  <a:lnTo>
                    <a:pt x="0" y="28"/>
                  </a:lnTo>
                  <a:lnTo>
                    <a:pt x="0" y="58"/>
                  </a:lnTo>
                  <a:lnTo>
                    <a:pt x="41" y="58"/>
                  </a:lnTo>
                  <a:lnTo>
                    <a:pt x="41" y="50"/>
                  </a:lnTo>
                  <a:lnTo>
                    <a:pt x="4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76">
              <a:extLst>
                <a:ext uri="{FF2B5EF4-FFF2-40B4-BE49-F238E27FC236}">
                  <a16:creationId xmlns:a16="http://schemas.microsoft.com/office/drawing/2014/main" id="{F20A531A-2ACF-4181-03DE-434335EB8FE4}"/>
                </a:ext>
              </a:extLst>
            </p:cNvPr>
            <p:cNvSpPr>
              <a:spLocks noChangeArrowheads="1"/>
            </p:cNvSpPr>
            <p:nvPr/>
          </p:nvSpPr>
          <p:spPr bwMode="auto">
            <a:xfrm>
              <a:off x="6299166" y="3952876"/>
              <a:ext cx="66675" cy="127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77">
              <a:extLst>
                <a:ext uri="{FF2B5EF4-FFF2-40B4-BE49-F238E27FC236}">
                  <a16:creationId xmlns:a16="http://schemas.microsoft.com/office/drawing/2014/main" id="{944DADFF-F10D-80C2-406A-963DD9952F4D}"/>
                </a:ext>
              </a:extLst>
            </p:cNvPr>
            <p:cNvSpPr>
              <a:spLocks/>
            </p:cNvSpPr>
            <p:nvPr/>
          </p:nvSpPr>
          <p:spPr bwMode="auto">
            <a:xfrm>
              <a:off x="5594316" y="3714751"/>
              <a:ext cx="65087" cy="250825"/>
            </a:xfrm>
            <a:custGeom>
              <a:avLst/>
              <a:gdLst>
                <a:gd name="T0" fmla="*/ 41 w 41"/>
                <a:gd name="T1" fmla="*/ 0 h 158"/>
                <a:gd name="T2" fmla="*/ 0 w 41"/>
                <a:gd name="T3" fmla="*/ 0 h 158"/>
                <a:gd name="T4" fmla="*/ 0 w 41"/>
                <a:gd name="T5" fmla="*/ 67 h 158"/>
                <a:gd name="T6" fmla="*/ 0 w 41"/>
                <a:gd name="T7" fmla="*/ 158 h 158"/>
                <a:gd name="T8" fmla="*/ 41 w 41"/>
                <a:gd name="T9" fmla="*/ 158 h 158"/>
                <a:gd name="T10" fmla="*/ 41 w 41"/>
                <a:gd name="T11" fmla="*/ 0 h 158"/>
              </a:gdLst>
              <a:ahLst/>
              <a:cxnLst>
                <a:cxn ang="0">
                  <a:pos x="T0" y="T1"/>
                </a:cxn>
                <a:cxn ang="0">
                  <a:pos x="T2" y="T3"/>
                </a:cxn>
                <a:cxn ang="0">
                  <a:pos x="T4" y="T5"/>
                </a:cxn>
                <a:cxn ang="0">
                  <a:pos x="T6" y="T7"/>
                </a:cxn>
                <a:cxn ang="0">
                  <a:pos x="T8" y="T9"/>
                </a:cxn>
                <a:cxn ang="0">
                  <a:pos x="T10" y="T11"/>
                </a:cxn>
              </a:cxnLst>
              <a:rect l="0" t="0" r="r" b="b"/>
              <a:pathLst>
                <a:path w="41" h="158">
                  <a:moveTo>
                    <a:pt x="41" y="0"/>
                  </a:moveTo>
                  <a:lnTo>
                    <a:pt x="0" y="0"/>
                  </a:lnTo>
                  <a:lnTo>
                    <a:pt x="0" y="67"/>
                  </a:lnTo>
                  <a:lnTo>
                    <a:pt x="0" y="158"/>
                  </a:lnTo>
                  <a:lnTo>
                    <a:pt x="41" y="158"/>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78">
              <a:extLst>
                <a:ext uri="{FF2B5EF4-FFF2-40B4-BE49-F238E27FC236}">
                  <a16:creationId xmlns:a16="http://schemas.microsoft.com/office/drawing/2014/main" id="{1B886D92-190C-A1C2-E6EB-C20DF9225640}"/>
                </a:ext>
              </a:extLst>
            </p:cNvPr>
            <p:cNvSpPr>
              <a:spLocks/>
            </p:cNvSpPr>
            <p:nvPr/>
          </p:nvSpPr>
          <p:spPr bwMode="auto">
            <a:xfrm>
              <a:off x="5529229" y="3821114"/>
              <a:ext cx="65087" cy="144463"/>
            </a:xfrm>
            <a:custGeom>
              <a:avLst/>
              <a:gdLst>
                <a:gd name="T0" fmla="*/ 41 w 41"/>
                <a:gd name="T1" fmla="*/ 91 h 91"/>
                <a:gd name="T2" fmla="*/ 41 w 41"/>
                <a:gd name="T3" fmla="*/ 0 h 91"/>
                <a:gd name="T4" fmla="*/ 0 w 41"/>
                <a:gd name="T5" fmla="*/ 0 h 91"/>
                <a:gd name="T6" fmla="*/ 0 w 41"/>
                <a:gd name="T7" fmla="*/ 40 h 91"/>
                <a:gd name="T8" fmla="*/ 0 w 41"/>
                <a:gd name="T9" fmla="*/ 91 h 91"/>
                <a:gd name="T10" fmla="*/ 41 w 41"/>
                <a:gd name="T11" fmla="*/ 91 h 91"/>
              </a:gdLst>
              <a:ahLst/>
              <a:cxnLst>
                <a:cxn ang="0">
                  <a:pos x="T0" y="T1"/>
                </a:cxn>
                <a:cxn ang="0">
                  <a:pos x="T2" y="T3"/>
                </a:cxn>
                <a:cxn ang="0">
                  <a:pos x="T4" y="T5"/>
                </a:cxn>
                <a:cxn ang="0">
                  <a:pos x="T6" y="T7"/>
                </a:cxn>
                <a:cxn ang="0">
                  <a:pos x="T8" y="T9"/>
                </a:cxn>
                <a:cxn ang="0">
                  <a:pos x="T10" y="T11"/>
                </a:cxn>
              </a:cxnLst>
              <a:rect l="0" t="0" r="r" b="b"/>
              <a:pathLst>
                <a:path w="41" h="91">
                  <a:moveTo>
                    <a:pt x="41" y="91"/>
                  </a:moveTo>
                  <a:lnTo>
                    <a:pt x="41" y="0"/>
                  </a:lnTo>
                  <a:lnTo>
                    <a:pt x="0" y="0"/>
                  </a:lnTo>
                  <a:lnTo>
                    <a:pt x="0" y="40"/>
                  </a:lnTo>
                  <a:lnTo>
                    <a:pt x="0" y="91"/>
                  </a:lnTo>
                  <a:lnTo>
                    <a:pt x="41" y="9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Rectangle 79">
              <a:extLst>
                <a:ext uri="{FF2B5EF4-FFF2-40B4-BE49-F238E27FC236}">
                  <a16:creationId xmlns:a16="http://schemas.microsoft.com/office/drawing/2014/main" id="{0F131E72-C2AA-B1D3-6D84-C3BB40BF440D}"/>
                </a:ext>
              </a:extLst>
            </p:cNvPr>
            <p:cNvSpPr>
              <a:spLocks noChangeArrowheads="1"/>
            </p:cNvSpPr>
            <p:nvPr/>
          </p:nvSpPr>
          <p:spPr bwMode="auto">
            <a:xfrm>
              <a:off x="5464141" y="3884614"/>
              <a:ext cx="65087" cy="8096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0">
              <a:extLst>
                <a:ext uri="{FF2B5EF4-FFF2-40B4-BE49-F238E27FC236}">
                  <a16:creationId xmlns:a16="http://schemas.microsoft.com/office/drawing/2014/main" id="{4CDD4C95-D716-A097-3CBF-5C226A087372}"/>
                </a:ext>
              </a:extLst>
            </p:cNvPr>
            <p:cNvSpPr>
              <a:spLocks noChangeArrowheads="1"/>
            </p:cNvSpPr>
            <p:nvPr/>
          </p:nvSpPr>
          <p:spPr bwMode="auto">
            <a:xfrm>
              <a:off x="8651841" y="3951289"/>
              <a:ext cx="65087" cy="1428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1">
              <a:extLst>
                <a:ext uri="{FF2B5EF4-FFF2-40B4-BE49-F238E27FC236}">
                  <a16:creationId xmlns:a16="http://schemas.microsoft.com/office/drawing/2014/main" id="{9956A460-7810-95DC-8CAF-302392ED7534}"/>
                </a:ext>
              </a:extLst>
            </p:cNvPr>
            <p:cNvSpPr>
              <a:spLocks/>
            </p:cNvSpPr>
            <p:nvPr/>
          </p:nvSpPr>
          <p:spPr bwMode="auto">
            <a:xfrm>
              <a:off x="8586754" y="3925889"/>
              <a:ext cx="65087" cy="39688"/>
            </a:xfrm>
            <a:custGeom>
              <a:avLst/>
              <a:gdLst>
                <a:gd name="T0" fmla="*/ 41 w 41"/>
                <a:gd name="T1" fmla="*/ 25 h 25"/>
                <a:gd name="T2" fmla="*/ 41 w 41"/>
                <a:gd name="T3" fmla="*/ 16 h 25"/>
                <a:gd name="T4" fmla="*/ 41 w 41"/>
                <a:gd name="T5" fmla="*/ 0 h 25"/>
                <a:gd name="T6" fmla="*/ 0 w 41"/>
                <a:gd name="T7" fmla="*/ 0 h 25"/>
                <a:gd name="T8" fmla="*/ 0 w 41"/>
                <a:gd name="T9" fmla="*/ 25 h 25"/>
                <a:gd name="T10" fmla="*/ 41 w 41"/>
                <a:gd name="T11" fmla="*/ 25 h 25"/>
              </a:gdLst>
              <a:ahLst/>
              <a:cxnLst>
                <a:cxn ang="0">
                  <a:pos x="T0" y="T1"/>
                </a:cxn>
                <a:cxn ang="0">
                  <a:pos x="T2" y="T3"/>
                </a:cxn>
                <a:cxn ang="0">
                  <a:pos x="T4" y="T5"/>
                </a:cxn>
                <a:cxn ang="0">
                  <a:pos x="T6" y="T7"/>
                </a:cxn>
                <a:cxn ang="0">
                  <a:pos x="T8" y="T9"/>
                </a:cxn>
                <a:cxn ang="0">
                  <a:pos x="T10" y="T11"/>
                </a:cxn>
              </a:cxnLst>
              <a:rect l="0" t="0" r="r" b="b"/>
              <a:pathLst>
                <a:path w="41" h="25">
                  <a:moveTo>
                    <a:pt x="41" y="25"/>
                  </a:moveTo>
                  <a:lnTo>
                    <a:pt x="41" y="16"/>
                  </a:lnTo>
                  <a:lnTo>
                    <a:pt x="41" y="0"/>
                  </a:lnTo>
                  <a:lnTo>
                    <a:pt x="0" y="0"/>
                  </a:lnTo>
                  <a:lnTo>
                    <a:pt x="0" y="25"/>
                  </a:lnTo>
                  <a:lnTo>
                    <a:pt x="41" y="25"/>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2">
              <a:extLst>
                <a:ext uri="{FF2B5EF4-FFF2-40B4-BE49-F238E27FC236}">
                  <a16:creationId xmlns:a16="http://schemas.microsoft.com/office/drawing/2014/main" id="{80F1098F-98A8-8D67-032E-5189B3AFA2DD}"/>
                </a:ext>
              </a:extLst>
            </p:cNvPr>
            <p:cNvSpPr>
              <a:spLocks/>
            </p:cNvSpPr>
            <p:nvPr/>
          </p:nvSpPr>
          <p:spPr bwMode="auto">
            <a:xfrm>
              <a:off x="8521666" y="3913189"/>
              <a:ext cx="65087" cy="52388"/>
            </a:xfrm>
            <a:custGeom>
              <a:avLst/>
              <a:gdLst>
                <a:gd name="T0" fmla="*/ 41 w 41"/>
                <a:gd name="T1" fmla="*/ 33 h 33"/>
                <a:gd name="T2" fmla="*/ 41 w 41"/>
                <a:gd name="T3" fmla="*/ 8 h 33"/>
                <a:gd name="T4" fmla="*/ 41 w 41"/>
                <a:gd name="T5" fmla="*/ 0 h 33"/>
                <a:gd name="T6" fmla="*/ 0 w 41"/>
                <a:gd name="T7" fmla="*/ 0 h 33"/>
                <a:gd name="T8" fmla="*/ 0 w 41"/>
                <a:gd name="T9" fmla="*/ 33 h 33"/>
                <a:gd name="T10" fmla="*/ 41 w 41"/>
                <a:gd name="T11" fmla="*/ 33 h 33"/>
              </a:gdLst>
              <a:ahLst/>
              <a:cxnLst>
                <a:cxn ang="0">
                  <a:pos x="T0" y="T1"/>
                </a:cxn>
                <a:cxn ang="0">
                  <a:pos x="T2" y="T3"/>
                </a:cxn>
                <a:cxn ang="0">
                  <a:pos x="T4" y="T5"/>
                </a:cxn>
                <a:cxn ang="0">
                  <a:pos x="T6" y="T7"/>
                </a:cxn>
                <a:cxn ang="0">
                  <a:pos x="T8" y="T9"/>
                </a:cxn>
                <a:cxn ang="0">
                  <a:pos x="T10" y="T11"/>
                </a:cxn>
              </a:cxnLst>
              <a:rect l="0" t="0" r="r" b="b"/>
              <a:pathLst>
                <a:path w="41" h="33">
                  <a:moveTo>
                    <a:pt x="41" y="33"/>
                  </a:moveTo>
                  <a:lnTo>
                    <a:pt x="41" y="8"/>
                  </a:lnTo>
                  <a:lnTo>
                    <a:pt x="41" y="0"/>
                  </a:lnTo>
                  <a:lnTo>
                    <a:pt x="0" y="0"/>
                  </a:lnTo>
                  <a:lnTo>
                    <a:pt x="0" y="33"/>
                  </a:lnTo>
                  <a:lnTo>
                    <a:pt x="41" y="3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3">
              <a:extLst>
                <a:ext uri="{FF2B5EF4-FFF2-40B4-BE49-F238E27FC236}">
                  <a16:creationId xmlns:a16="http://schemas.microsoft.com/office/drawing/2014/main" id="{87D88427-9844-620A-0E5F-458EC09A60DB}"/>
                </a:ext>
              </a:extLst>
            </p:cNvPr>
            <p:cNvSpPr>
              <a:spLocks/>
            </p:cNvSpPr>
            <p:nvPr/>
          </p:nvSpPr>
          <p:spPr bwMode="auto">
            <a:xfrm>
              <a:off x="8286716" y="3754439"/>
              <a:ext cx="65087" cy="211138"/>
            </a:xfrm>
            <a:custGeom>
              <a:avLst/>
              <a:gdLst>
                <a:gd name="T0" fmla="*/ 41 w 41"/>
                <a:gd name="T1" fmla="*/ 0 h 133"/>
                <a:gd name="T2" fmla="*/ 0 w 41"/>
                <a:gd name="T3" fmla="*/ 0 h 133"/>
                <a:gd name="T4" fmla="*/ 0 w 41"/>
                <a:gd name="T5" fmla="*/ 133 h 133"/>
                <a:gd name="T6" fmla="*/ 41 w 41"/>
                <a:gd name="T7" fmla="*/ 133 h 133"/>
                <a:gd name="T8" fmla="*/ 41 w 41"/>
                <a:gd name="T9" fmla="*/ 102 h 133"/>
                <a:gd name="T10" fmla="*/ 41 w 41"/>
                <a:gd name="T11" fmla="*/ 0 h 133"/>
              </a:gdLst>
              <a:ahLst/>
              <a:cxnLst>
                <a:cxn ang="0">
                  <a:pos x="T0" y="T1"/>
                </a:cxn>
                <a:cxn ang="0">
                  <a:pos x="T2" y="T3"/>
                </a:cxn>
                <a:cxn ang="0">
                  <a:pos x="T4" y="T5"/>
                </a:cxn>
                <a:cxn ang="0">
                  <a:pos x="T6" y="T7"/>
                </a:cxn>
                <a:cxn ang="0">
                  <a:pos x="T8" y="T9"/>
                </a:cxn>
                <a:cxn ang="0">
                  <a:pos x="T10" y="T11"/>
                </a:cxn>
              </a:cxnLst>
              <a:rect l="0" t="0" r="r" b="b"/>
              <a:pathLst>
                <a:path w="41" h="133">
                  <a:moveTo>
                    <a:pt x="41" y="0"/>
                  </a:moveTo>
                  <a:lnTo>
                    <a:pt x="0" y="0"/>
                  </a:lnTo>
                  <a:lnTo>
                    <a:pt x="0" y="133"/>
                  </a:lnTo>
                  <a:lnTo>
                    <a:pt x="41" y="133"/>
                  </a:lnTo>
                  <a:lnTo>
                    <a:pt x="41" y="102"/>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84">
              <a:extLst>
                <a:ext uri="{FF2B5EF4-FFF2-40B4-BE49-F238E27FC236}">
                  <a16:creationId xmlns:a16="http://schemas.microsoft.com/office/drawing/2014/main" id="{0FFB095D-B039-5AA5-DF41-A15D11C76593}"/>
                </a:ext>
              </a:extLst>
            </p:cNvPr>
            <p:cNvSpPr>
              <a:spLocks/>
            </p:cNvSpPr>
            <p:nvPr/>
          </p:nvSpPr>
          <p:spPr bwMode="auto">
            <a:xfrm>
              <a:off x="8416891" y="3851276"/>
              <a:ext cx="65087" cy="114300"/>
            </a:xfrm>
            <a:custGeom>
              <a:avLst/>
              <a:gdLst>
                <a:gd name="T0" fmla="*/ 0 w 41"/>
                <a:gd name="T1" fmla="*/ 0 h 72"/>
                <a:gd name="T2" fmla="*/ 0 w 41"/>
                <a:gd name="T3" fmla="*/ 41 h 72"/>
                <a:gd name="T4" fmla="*/ 0 w 41"/>
                <a:gd name="T5" fmla="*/ 72 h 72"/>
                <a:gd name="T6" fmla="*/ 41 w 41"/>
                <a:gd name="T7" fmla="*/ 72 h 72"/>
                <a:gd name="T8" fmla="*/ 41 w 41"/>
                <a:gd name="T9" fmla="*/ 0 h 72"/>
                <a:gd name="T10" fmla="*/ 0 w 41"/>
                <a:gd name="T11" fmla="*/ 0 h 72"/>
              </a:gdLst>
              <a:ahLst/>
              <a:cxnLst>
                <a:cxn ang="0">
                  <a:pos x="T0" y="T1"/>
                </a:cxn>
                <a:cxn ang="0">
                  <a:pos x="T2" y="T3"/>
                </a:cxn>
                <a:cxn ang="0">
                  <a:pos x="T4" y="T5"/>
                </a:cxn>
                <a:cxn ang="0">
                  <a:pos x="T6" y="T7"/>
                </a:cxn>
                <a:cxn ang="0">
                  <a:pos x="T8" y="T9"/>
                </a:cxn>
                <a:cxn ang="0">
                  <a:pos x="T10" y="T11"/>
                </a:cxn>
              </a:cxnLst>
              <a:rect l="0" t="0" r="r" b="b"/>
              <a:pathLst>
                <a:path w="41" h="72">
                  <a:moveTo>
                    <a:pt x="0" y="0"/>
                  </a:moveTo>
                  <a:lnTo>
                    <a:pt x="0" y="41"/>
                  </a:lnTo>
                  <a:lnTo>
                    <a:pt x="0" y="72"/>
                  </a:lnTo>
                  <a:lnTo>
                    <a:pt x="41" y="72"/>
                  </a:lnTo>
                  <a:lnTo>
                    <a:pt x="41" y="0"/>
                  </a:lnTo>
                  <a:lnTo>
                    <a:pt x="0"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85">
              <a:extLst>
                <a:ext uri="{FF2B5EF4-FFF2-40B4-BE49-F238E27FC236}">
                  <a16:creationId xmlns:a16="http://schemas.microsoft.com/office/drawing/2014/main" id="{CF5717FD-CF98-681D-B37D-3356756548EA}"/>
                </a:ext>
              </a:extLst>
            </p:cNvPr>
            <p:cNvSpPr>
              <a:spLocks noChangeArrowheads="1"/>
            </p:cNvSpPr>
            <p:nvPr/>
          </p:nvSpPr>
          <p:spPr bwMode="auto">
            <a:xfrm>
              <a:off x="8351804" y="3916364"/>
              <a:ext cx="65087" cy="492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86">
              <a:extLst>
                <a:ext uri="{FF2B5EF4-FFF2-40B4-BE49-F238E27FC236}">
                  <a16:creationId xmlns:a16="http://schemas.microsoft.com/office/drawing/2014/main" id="{9F312051-5C35-50E8-6FA4-126896769497}"/>
                </a:ext>
              </a:extLst>
            </p:cNvPr>
            <p:cNvSpPr>
              <a:spLocks/>
            </p:cNvSpPr>
            <p:nvPr/>
          </p:nvSpPr>
          <p:spPr bwMode="auto">
            <a:xfrm>
              <a:off x="8181941" y="3795714"/>
              <a:ext cx="65087" cy="169863"/>
            </a:xfrm>
            <a:custGeom>
              <a:avLst/>
              <a:gdLst>
                <a:gd name="T0" fmla="*/ 41 w 41"/>
                <a:gd name="T1" fmla="*/ 107 h 107"/>
                <a:gd name="T2" fmla="*/ 41 w 41"/>
                <a:gd name="T3" fmla="*/ 0 h 107"/>
                <a:gd name="T4" fmla="*/ 0 w 41"/>
                <a:gd name="T5" fmla="*/ 0 h 107"/>
                <a:gd name="T6" fmla="*/ 0 w 41"/>
                <a:gd name="T7" fmla="*/ 78 h 107"/>
                <a:gd name="T8" fmla="*/ 0 w 41"/>
                <a:gd name="T9" fmla="*/ 107 h 107"/>
                <a:gd name="T10" fmla="*/ 41 w 41"/>
                <a:gd name="T11" fmla="*/ 107 h 107"/>
              </a:gdLst>
              <a:ahLst/>
              <a:cxnLst>
                <a:cxn ang="0">
                  <a:pos x="T0" y="T1"/>
                </a:cxn>
                <a:cxn ang="0">
                  <a:pos x="T2" y="T3"/>
                </a:cxn>
                <a:cxn ang="0">
                  <a:pos x="T4" y="T5"/>
                </a:cxn>
                <a:cxn ang="0">
                  <a:pos x="T6" y="T7"/>
                </a:cxn>
                <a:cxn ang="0">
                  <a:pos x="T8" y="T9"/>
                </a:cxn>
                <a:cxn ang="0">
                  <a:pos x="T10" y="T11"/>
                </a:cxn>
              </a:cxnLst>
              <a:rect l="0" t="0" r="r" b="b"/>
              <a:pathLst>
                <a:path w="41" h="107">
                  <a:moveTo>
                    <a:pt x="41" y="107"/>
                  </a:moveTo>
                  <a:lnTo>
                    <a:pt x="41" y="0"/>
                  </a:lnTo>
                  <a:lnTo>
                    <a:pt x="0" y="0"/>
                  </a:lnTo>
                  <a:lnTo>
                    <a:pt x="0" y="78"/>
                  </a:lnTo>
                  <a:lnTo>
                    <a:pt x="0" y="107"/>
                  </a:lnTo>
                  <a:lnTo>
                    <a:pt x="41" y="107"/>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87">
              <a:extLst>
                <a:ext uri="{FF2B5EF4-FFF2-40B4-BE49-F238E27FC236}">
                  <a16:creationId xmlns:a16="http://schemas.microsoft.com/office/drawing/2014/main" id="{18BB7446-C2AB-57EF-1C84-0E303424A2D1}"/>
                </a:ext>
              </a:extLst>
            </p:cNvPr>
            <p:cNvSpPr>
              <a:spLocks noChangeArrowheads="1"/>
            </p:cNvSpPr>
            <p:nvPr/>
          </p:nvSpPr>
          <p:spPr bwMode="auto">
            <a:xfrm>
              <a:off x="8116854" y="3919539"/>
              <a:ext cx="65087" cy="460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88">
              <a:extLst>
                <a:ext uri="{FF2B5EF4-FFF2-40B4-BE49-F238E27FC236}">
                  <a16:creationId xmlns:a16="http://schemas.microsoft.com/office/drawing/2014/main" id="{A78284E2-F873-110F-5A71-25F90BC0BF0A}"/>
                </a:ext>
              </a:extLst>
            </p:cNvPr>
            <p:cNvSpPr>
              <a:spLocks/>
            </p:cNvSpPr>
            <p:nvPr/>
          </p:nvSpPr>
          <p:spPr bwMode="auto">
            <a:xfrm>
              <a:off x="8051766" y="3897314"/>
              <a:ext cx="65087" cy="68263"/>
            </a:xfrm>
            <a:custGeom>
              <a:avLst/>
              <a:gdLst>
                <a:gd name="T0" fmla="*/ 41 w 41"/>
                <a:gd name="T1" fmla="*/ 14 h 43"/>
                <a:gd name="T2" fmla="*/ 41 w 41"/>
                <a:gd name="T3" fmla="*/ 0 h 43"/>
                <a:gd name="T4" fmla="*/ 0 w 41"/>
                <a:gd name="T5" fmla="*/ 0 h 43"/>
                <a:gd name="T6" fmla="*/ 0 w 41"/>
                <a:gd name="T7" fmla="*/ 43 h 43"/>
                <a:gd name="T8" fmla="*/ 41 w 41"/>
                <a:gd name="T9" fmla="*/ 43 h 43"/>
                <a:gd name="T10" fmla="*/ 41 w 41"/>
                <a:gd name="T11" fmla="*/ 14 h 43"/>
              </a:gdLst>
              <a:ahLst/>
              <a:cxnLst>
                <a:cxn ang="0">
                  <a:pos x="T0" y="T1"/>
                </a:cxn>
                <a:cxn ang="0">
                  <a:pos x="T2" y="T3"/>
                </a:cxn>
                <a:cxn ang="0">
                  <a:pos x="T4" y="T5"/>
                </a:cxn>
                <a:cxn ang="0">
                  <a:pos x="T6" y="T7"/>
                </a:cxn>
                <a:cxn ang="0">
                  <a:pos x="T8" y="T9"/>
                </a:cxn>
                <a:cxn ang="0">
                  <a:pos x="T10" y="T11"/>
                </a:cxn>
              </a:cxnLst>
              <a:rect l="0" t="0" r="r" b="b"/>
              <a:pathLst>
                <a:path w="41" h="43">
                  <a:moveTo>
                    <a:pt x="41" y="14"/>
                  </a:moveTo>
                  <a:lnTo>
                    <a:pt x="41" y="0"/>
                  </a:lnTo>
                  <a:lnTo>
                    <a:pt x="0" y="0"/>
                  </a:lnTo>
                  <a:lnTo>
                    <a:pt x="0" y="43"/>
                  </a:lnTo>
                  <a:lnTo>
                    <a:pt x="41" y="43"/>
                  </a:lnTo>
                  <a:lnTo>
                    <a:pt x="41" y="14"/>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89">
              <a:extLst>
                <a:ext uri="{FF2B5EF4-FFF2-40B4-BE49-F238E27FC236}">
                  <a16:creationId xmlns:a16="http://schemas.microsoft.com/office/drawing/2014/main" id="{6F7261A6-D2BD-224C-F4F4-4A29E05FB2D7}"/>
                </a:ext>
              </a:extLst>
            </p:cNvPr>
            <p:cNvSpPr>
              <a:spLocks/>
            </p:cNvSpPr>
            <p:nvPr/>
          </p:nvSpPr>
          <p:spPr bwMode="auto">
            <a:xfrm>
              <a:off x="4652929" y="2054226"/>
              <a:ext cx="65087" cy="1911350"/>
            </a:xfrm>
            <a:custGeom>
              <a:avLst/>
              <a:gdLst>
                <a:gd name="T0" fmla="*/ 41 w 41"/>
                <a:gd name="T1" fmla="*/ 0 h 1204"/>
                <a:gd name="T2" fmla="*/ 0 w 41"/>
                <a:gd name="T3" fmla="*/ 0 h 1204"/>
                <a:gd name="T4" fmla="*/ 0 w 41"/>
                <a:gd name="T5" fmla="*/ 1051 h 1204"/>
                <a:gd name="T6" fmla="*/ 0 w 41"/>
                <a:gd name="T7" fmla="*/ 1204 h 1204"/>
                <a:gd name="T8" fmla="*/ 41 w 41"/>
                <a:gd name="T9" fmla="*/ 1204 h 1204"/>
                <a:gd name="T10" fmla="*/ 41 w 41"/>
                <a:gd name="T11" fmla="*/ 0 h 1204"/>
              </a:gdLst>
              <a:ahLst/>
              <a:cxnLst>
                <a:cxn ang="0">
                  <a:pos x="T0" y="T1"/>
                </a:cxn>
                <a:cxn ang="0">
                  <a:pos x="T2" y="T3"/>
                </a:cxn>
                <a:cxn ang="0">
                  <a:pos x="T4" y="T5"/>
                </a:cxn>
                <a:cxn ang="0">
                  <a:pos x="T6" y="T7"/>
                </a:cxn>
                <a:cxn ang="0">
                  <a:pos x="T8" y="T9"/>
                </a:cxn>
                <a:cxn ang="0">
                  <a:pos x="T10" y="T11"/>
                </a:cxn>
              </a:cxnLst>
              <a:rect l="0" t="0" r="r" b="b"/>
              <a:pathLst>
                <a:path w="41" h="1204">
                  <a:moveTo>
                    <a:pt x="41" y="0"/>
                  </a:moveTo>
                  <a:lnTo>
                    <a:pt x="0" y="0"/>
                  </a:lnTo>
                  <a:lnTo>
                    <a:pt x="0" y="1051"/>
                  </a:lnTo>
                  <a:lnTo>
                    <a:pt x="0" y="1204"/>
                  </a:lnTo>
                  <a:lnTo>
                    <a:pt x="41" y="1204"/>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0">
              <a:extLst>
                <a:ext uri="{FF2B5EF4-FFF2-40B4-BE49-F238E27FC236}">
                  <a16:creationId xmlns:a16="http://schemas.microsoft.com/office/drawing/2014/main" id="{A41C0008-62DB-286D-FAA7-E461506A7938}"/>
                </a:ext>
              </a:extLst>
            </p:cNvPr>
            <p:cNvSpPr>
              <a:spLocks/>
            </p:cNvSpPr>
            <p:nvPr/>
          </p:nvSpPr>
          <p:spPr bwMode="auto">
            <a:xfrm>
              <a:off x="4587841" y="3722689"/>
              <a:ext cx="65087" cy="242888"/>
            </a:xfrm>
            <a:custGeom>
              <a:avLst/>
              <a:gdLst>
                <a:gd name="T0" fmla="*/ 41 w 41"/>
                <a:gd name="T1" fmla="*/ 0 h 153"/>
                <a:gd name="T2" fmla="*/ 0 w 41"/>
                <a:gd name="T3" fmla="*/ 0 h 153"/>
                <a:gd name="T4" fmla="*/ 0 w 41"/>
                <a:gd name="T5" fmla="*/ 136 h 153"/>
                <a:gd name="T6" fmla="*/ 0 w 41"/>
                <a:gd name="T7" fmla="*/ 153 h 153"/>
                <a:gd name="T8" fmla="*/ 41 w 41"/>
                <a:gd name="T9" fmla="*/ 153 h 153"/>
                <a:gd name="T10" fmla="*/ 41 w 41"/>
                <a:gd name="T11" fmla="*/ 0 h 153"/>
              </a:gdLst>
              <a:ahLst/>
              <a:cxnLst>
                <a:cxn ang="0">
                  <a:pos x="T0" y="T1"/>
                </a:cxn>
                <a:cxn ang="0">
                  <a:pos x="T2" y="T3"/>
                </a:cxn>
                <a:cxn ang="0">
                  <a:pos x="T4" y="T5"/>
                </a:cxn>
                <a:cxn ang="0">
                  <a:pos x="T6" y="T7"/>
                </a:cxn>
                <a:cxn ang="0">
                  <a:pos x="T8" y="T9"/>
                </a:cxn>
                <a:cxn ang="0">
                  <a:pos x="T10" y="T11"/>
                </a:cxn>
              </a:cxnLst>
              <a:rect l="0" t="0" r="r" b="b"/>
              <a:pathLst>
                <a:path w="41" h="153">
                  <a:moveTo>
                    <a:pt x="41" y="0"/>
                  </a:moveTo>
                  <a:lnTo>
                    <a:pt x="0" y="0"/>
                  </a:lnTo>
                  <a:lnTo>
                    <a:pt x="0" y="136"/>
                  </a:lnTo>
                  <a:lnTo>
                    <a:pt x="0" y="153"/>
                  </a:lnTo>
                  <a:lnTo>
                    <a:pt x="41" y="153"/>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91">
              <a:extLst>
                <a:ext uri="{FF2B5EF4-FFF2-40B4-BE49-F238E27FC236}">
                  <a16:creationId xmlns:a16="http://schemas.microsoft.com/office/drawing/2014/main" id="{87EB69FE-C8DE-D6D5-8F20-76BA1822F560}"/>
                </a:ext>
              </a:extLst>
            </p:cNvPr>
            <p:cNvSpPr>
              <a:spLocks noChangeArrowheads="1"/>
            </p:cNvSpPr>
            <p:nvPr/>
          </p:nvSpPr>
          <p:spPr bwMode="auto">
            <a:xfrm>
              <a:off x="4522754" y="3938589"/>
              <a:ext cx="65087" cy="269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2">
              <a:extLst>
                <a:ext uri="{FF2B5EF4-FFF2-40B4-BE49-F238E27FC236}">
                  <a16:creationId xmlns:a16="http://schemas.microsoft.com/office/drawing/2014/main" id="{5F8D1EF6-9FB3-8472-87F4-B78FEA9D0114}"/>
                </a:ext>
              </a:extLst>
            </p:cNvPr>
            <p:cNvSpPr>
              <a:spLocks/>
            </p:cNvSpPr>
            <p:nvPr/>
          </p:nvSpPr>
          <p:spPr bwMode="auto">
            <a:xfrm>
              <a:off x="3006691" y="2054226"/>
              <a:ext cx="65087" cy="1911350"/>
            </a:xfrm>
            <a:custGeom>
              <a:avLst/>
              <a:gdLst>
                <a:gd name="T0" fmla="*/ 41 w 41"/>
                <a:gd name="T1" fmla="*/ 0 h 1204"/>
                <a:gd name="T2" fmla="*/ 0 w 41"/>
                <a:gd name="T3" fmla="*/ 0 h 1204"/>
                <a:gd name="T4" fmla="*/ 0 w 41"/>
                <a:gd name="T5" fmla="*/ 841 h 1204"/>
                <a:gd name="T6" fmla="*/ 0 w 41"/>
                <a:gd name="T7" fmla="*/ 1204 h 1204"/>
                <a:gd name="T8" fmla="*/ 41 w 41"/>
                <a:gd name="T9" fmla="*/ 1204 h 1204"/>
                <a:gd name="T10" fmla="*/ 41 w 41"/>
                <a:gd name="T11" fmla="*/ 0 h 1204"/>
              </a:gdLst>
              <a:ahLst/>
              <a:cxnLst>
                <a:cxn ang="0">
                  <a:pos x="T0" y="T1"/>
                </a:cxn>
                <a:cxn ang="0">
                  <a:pos x="T2" y="T3"/>
                </a:cxn>
                <a:cxn ang="0">
                  <a:pos x="T4" y="T5"/>
                </a:cxn>
                <a:cxn ang="0">
                  <a:pos x="T6" y="T7"/>
                </a:cxn>
                <a:cxn ang="0">
                  <a:pos x="T8" y="T9"/>
                </a:cxn>
                <a:cxn ang="0">
                  <a:pos x="T10" y="T11"/>
                </a:cxn>
              </a:cxnLst>
              <a:rect l="0" t="0" r="r" b="b"/>
              <a:pathLst>
                <a:path w="41" h="1204">
                  <a:moveTo>
                    <a:pt x="41" y="0"/>
                  </a:moveTo>
                  <a:lnTo>
                    <a:pt x="0" y="0"/>
                  </a:lnTo>
                  <a:lnTo>
                    <a:pt x="0" y="841"/>
                  </a:lnTo>
                  <a:lnTo>
                    <a:pt x="0" y="1204"/>
                  </a:lnTo>
                  <a:lnTo>
                    <a:pt x="41" y="1204"/>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3">
              <a:extLst>
                <a:ext uri="{FF2B5EF4-FFF2-40B4-BE49-F238E27FC236}">
                  <a16:creationId xmlns:a16="http://schemas.microsoft.com/office/drawing/2014/main" id="{FCA8B3FD-16ED-C7B4-CDAE-BF4E05D75C92}"/>
                </a:ext>
              </a:extLst>
            </p:cNvPr>
            <p:cNvSpPr>
              <a:spLocks/>
            </p:cNvSpPr>
            <p:nvPr/>
          </p:nvSpPr>
          <p:spPr bwMode="auto">
            <a:xfrm>
              <a:off x="2941604" y="3389314"/>
              <a:ext cx="65087" cy="576263"/>
            </a:xfrm>
            <a:custGeom>
              <a:avLst/>
              <a:gdLst>
                <a:gd name="T0" fmla="*/ 41 w 41"/>
                <a:gd name="T1" fmla="*/ 0 h 363"/>
                <a:gd name="T2" fmla="*/ 0 w 41"/>
                <a:gd name="T3" fmla="*/ 0 h 363"/>
                <a:gd name="T4" fmla="*/ 0 w 41"/>
                <a:gd name="T5" fmla="*/ 322 h 363"/>
                <a:gd name="T6" fmla="*/ 0 w 41"/>
                <a:gd name="T7" fmla="*/ 363 h 363"/>
                <a:gd name="T8" fmla="*/ 41 w 41"/>
                <a:gd name="T9" fmla="*/ 363 h 363"/>
                <a:gd name="T10" fmla="*/ 41 w 41"/>
                <a:gd name="T11" fmla="*/ 0 h 363"/>
              </a:gdLst>
              <a:ahLst/>
              <a:cxnLst>
                <a:cxn ang="0">
                  <a:pos x="T0" y="T1"/>
                </a:cxn>
                <a:cxn ang="0">
                  <a:pos x="T2" y="T3"/>
                </a:cxn>
                <a:cxn ang="0">
                  <a:pos x="T4" y="T5"/>
                </a:cxn>
                <a:cxn ang="0">
                  <a:pos x="T6" y="T7"/>
                </a:cxn>
                <a:cxn ang="0">
                  <a:pos x="T8" y="T9"/>
                </a:cxn>
                <a:cxn ang="0">
                  <a:pos x="T10" y="T11"/>
                </a:cxn>
              </a:cxnLst>
              <a:rect l="0" t="0" r="r" b="b"/>
              <a:pathLst>
                <a:path w="41" h="363">
                  <a:moveTo>
                    <a:pt x="41" y="0"/>
                  </a:moveTo>
                  <a:lnTo>
                    <a:pt x="0" y="0"/>
                  </a:lnTo>
                  <a:lnTo>
                    <a:pt x="0" y="322"/>
                  </a:lnTo>
                  <a:lnTo>
                    <a:pt x="0" y="363"/>
                  </a:lnTo>
                  <a:lnTo>
                    <a:pt x="41" y="363"/>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94">
              <a:extLst>
                <a:ext uri="{FF2B5EF4-FFF2-40B4-BE49-F238E27FC236}">
                  <a16:creationId xmlns:a16="http://schemas.microsoft.com/office/drawing/2014/main" id="{4D312294-0E6C-B10D-1A7E-5998D4DC0AF2}"/>
                </a:ext>
              </a:extLst>
            </p:cNvPr>
            <p:cNvSpPr>
              <a:spLocks noChangeArrowheads="1"/>
            </p:cNvSpPr>
            <p:nvPr/>
          </p:nvSpPr>
          <p:spPr bwMode="auto">
            <a:xfrm>
              <a:off x="2874929" y="3900489"/>
              <a:ext cx="66675" cy="650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95">
              <a:extLst>
                <a:ext uri="{FF2B5EF4-FFF2-40B4-BE49-F238E27FC236}">
                  <a16:creationId xmlns:a16="http://schemas.microsoft.com/office/drawing/2014/main" id="{7865B624-4623-9814-BDF7-2F53A73F1C9E}"/>
                </a:ext>
              </a:extLst>
            </p:cNvPr>
            <p:cNvSpPr>
              <a:spLocks/>
            </p:cNvSpPr>
            <p:nvPr/>
          </p:nvSpPr>
          <p:spPr bwMode="auto">
            <a:xfrm>
              <a:off x="2235166" y="3257551"/>
              <a:ext cx="65087" cy="708025"/>
            </a:xfrm>
            <a:custGeom>
              <a:avLst/>
              <a:gdLst>
                <a:gd name="T0" fmla="*/ 41 w 41"/>
                <a:gd name="T1" fmla="*/ 0 h 446"/>
                <a:gd name="T2" fmla="*/ 0 w 41"/>
                <a:gd name="T3" fmla="*/ 0 h 446"/>
                <a:gd name="T4" fmla="*/ 0 w 41"/>
                <a:gd name="T5" fmla="*/ 401 h 446"/>
                <a:gd name="T6" fmla="*/ 0 w 41"/>
                <a:gd name="T7" fmla="*/ 446 h 446"/>
                <a:gd name="T8" fmla="*/ 41 w 41"/>
                <a:gd name="T9" fmla="*/ 446 h 446"/>
                <a:gd name="T10" fmla="*/ 41 w 41"/>
                <a:gd name="T11" fmla="*/ 401 h 446"/>
                <a:gd name="T12" fmla="*/ 41 w 41"/>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41" h="446">
                  <a:moveTo>
                    <a:pt x="41" y="0"/>
                  </a:moveTo>
                  <a:lnTo>
                    <a:pt x="0" y="0"/>
                  </a:lnTo>
                  <a:lnTo>
                    <a:pt x="0" y="401"/>
                  </a:lnTo>
                  <a:lnTo>
                    <a:pt x="0" y="446"/>
                  </a:lnTo>
                  <a:lnTo>
                    <a:pt x="41" y="446"/>
                  </a:lnTo>
                  <a:lnTo>
                    <a:pt x="41" y="401"/>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96">
              <a:extLst>
                <a:ext uri="{FF2B5EF4-FFF2-40B4-BE49-F238E27FC236}">
                  <a16:creationId xmlns:a16="http://schemas.microsoft.com/office/drawing/2014/main" id="{4D788BB1-013F-418C-07F1-EEAD80F1B3DA}"/>
                </a:ext>
              </a:extLst>
            </p:cNvPr>
            <p:cNvSpPr>
              <a:spLocks noChangeArrowheads="1"/>
            </p:cNvSpPr>
            <p:nvPr/>
          </p:nvSpPr>
          <p:spPr bwMode="auto">
            <a:xfrm>
              <a:off x="2170079" y="3894139"/>
              <a:ext cx="65087" cy="714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97">
              <a:extLst>
                <a:ext uri="{FF2B5EF4-FFF2-40B4-BE49-F238E27FC236}">
                  <a16:creationId xmlns:a16="http://schemas.microsoft.com/office/drawing/2014/main" id="{2BB1D70F-65FC-565A-A564-F6F4335CC908}"/>
                </a:ext>
              </a:extLst>
            </p:cNvPr>
            <p:cNvSpPr>
              <a:spLocks noChangeArrowheads="1"/>
            </p:cNvSpPr>
            <p:nvPr/>
          </p:nvSpPr>
          <p:spPr bwMode="auto">
            <a:xfrm>
              <a:off x="2300254" y="3894139"/>
              <a:ext cx="65087" cy="7143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98">
              <a:extLst>
                <a:ext uri="{FF2B5EF4-FFF2-40B4-BE49-F238E27FC236}">
                  <a16:creationId xmlns:a16="http://schemas.microsoft.com/office/drawing/2014/main" id="{673F4158-B1A4-73ED-718B-35B790844850}"/>
                </a:ext>
              </a:extLst>
            </p:cNvPr>
            <p:cNvSpPr>
              <a:spLocks/>
            </p:cNvSpPr>
            <p:nvPr/>
          </p:nvSpPr>
          <p:spPr bwMode="auto">
            <a:xfrm>
              <a:off x="2705066" y="3338514"/>
              <a:ext cx="65087" cy="627063"/>
            </a:xfrm>
            <a:custGeom>
              <a:avLst/>
              <a:gdLst>
                <a:gd name="T0" fmla="*/ 41 w 41"/>
                <a:gd name="T1" fmla="*/ 0 h 395"/>
                <a:gd name="T2" fmla="*/ 0 w 41"/>
                <a:gd name="T3" fmla="*/ 0 h 395"/>
                <a:gd name="T4" fmla="*/ 0 w 41"/>
                <a:gd name="T5" fmla="*/ 387 h 395"/>
                <a:gd name="T6" fmla="*/ 0 w 41"/>
                <a:gd name="T7" fmla="*/ 395 h 395"/>
                <a:gd name="T8" fmla="*/ 41 w 41"/>
                <a:gd name="T9" fmla="*/ 395 h 395"/>
                <a:gd name="T10" fmla="*/ 41 w 41"/>
                <a:gd name="T11" fmla="*/ 379 h 395"/>
                <a:gd name="T12" fmla="*/ 41 w 41"/>
                <a:gd name="T13" fmla="*/ 0 h 395"/>
              </a:gdLst>
              <a:ahLst/>
              <a:cxnLst>
                <a:cxn ang="0">
                  <a:pos x="T0" y="T1"/>
                </a:cxn>
                <a:cxn ang="0">
                  <a:pos x="T2" y="T3"/>
                </a:cxn>
                <a:cxn ang="0">
                  <a:pos x="T4" y="T5"/>
                </a:cxn>
                <a:cxn ang="0">
                  <a:pos x="T6" y="T7"/>
                </a:cxn>
                <a:cxn ang="0">
                  <a:pos x="T8" y="T9"/>
                </a:cxn>
                <a:cxn ang="0">
                  <a:pos x="T10" y="T11"/>
                </a:cxn>
                <a:cxn ang="0">
                  <a:pos x="T12" y="T13"/>
                </a:cxn>
              </a:cxnLst>
              <a:rect l="0" t="0" r="r" b="b"/>
              <a:pathLst>
                <a:path w="41" h="395">
                  <a:moveTo>
                    <a:pt x="41" y="0"/>
                  </a:moveTo>
                  <a:lnTo>
                    <a:pt x="0" y="0"/>
                  </a:lnTo>
                  <a:lnTo>
                    <a:pt x="0" y="387"/>
                  </a:lnTo>
                  <a:lnTo>
                    <a:pt x="0" y="395"/>
                  </a:lnTo>
                  <a:lnTo>
                    <a:pt x="41" y="395"/>
                  </a:lnTo>
                  <a:lnTo>
                    <a:pt x="41" y="379"/>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99">
              <a:extLst>
                <a:ext uri="{FF2B5EF4-FFF2-40B4-BE49-F238E27FC236}">
                  <a16:creationId xmlns:a16="http://schemas.microsoft.com/office/drawing/2014/main" id="{DBC56508-9D66-A338-0F98-7E5255AD72C5}"/>
                </a:ext>
              </a:extLst>
            </p:cNvPr>
            <p:cNvSpPr>
              <a:spLocks noChangeArrowheads="1"/>
            </p:cNvSpPr>
            <p:nvPr/>
          </p:nvSpPr>
          <p:spPr bwMode="auto">
            <a:xfrm>
              <a:off x="2639979" y="3952876"/>
              <a:ext cx="65087" cy="127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Rectangle 100">
              <a:extLst>
                <a:ext uri="{FF2B5EF4-FFF2-40B4-BE49-F238E27FC236}">
                  <a16:creationId xmlns:a16="http://schemas.microsoft.com/office/drawing/2014/main" id="{CCDCA050-629D-B43C-F08F-DAE551E20804}"/>
                </a:ext>
              </a:extLst>
            </p:cNvPr>
            <p:cNvSpPr>
              <a:spLocks noChangeArrowheads="1"/>
            </p:cNvSpPr>
            <p:nvPr/>
          </p:nvSpPr>
          <p:spPr bwMode="auto">
            <a:xfrm>
              <a:off x="2770154" y="3940176"/>
              <a:ext cx="66675" cy="254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1">
              <a:extLst>
                <a:ext uri="{FF2B5EF4-FFF2-40B4-BE49-F238E27FC236}">
                  <a16:creationId xmlns:a16="http://schemas.microsoft.com/office/drawing/2014/main" id="{4F300A2C-098B-0409-3AC0-0F0525F55A0E}"/>
                </a:ext>
              </a:extLst>
            </p:cNvPr>
            <p:cNvSpPr>
              <a:spLocks/>
            </p:cNvSpPr>
            <p:nvPr/>
          </p:nvSpPr>
          <p:spPr bwMode="auto">
            <a:xfrm>
              <a:off x="2470116" y="3257551"/>
              <a:ext cx="65087" cy="708025"/>
            </a:xfrm>
            <a:custGeom>
              <a:avLst/>
              <a:gdLst>
                <a:gd name="T0" fmla="*/ 41 w 41"/>
                <a:gd name="T1" fmla="*/ 0 h 446"/>
                <a:gd name="T2" fmla="*/ 0 w 41"/>
                <a:gd name="T3" fmla="*/ 0 h 446"/>
                <a:gd name="T4" fmla="*/ 0 w 41"/>
                <a:gd name="T5" fmla="*/ 436 h 446"/>
                <a:gd name="T6" fmla="*/ 0 w 41"/>
                <a:gd name="T7" fmla="*/ 446 h 446"/>
                <a:gd name="T8" fmla="*/ 41 w 41"/>
                <a:gd name="T9" fmla="*/ 446 h 446"/>
                <a:gd name="T10" fmla="*/ 41 w 41"/>
                <a:gd name="T11" fmla="*/ 436 h 446"/>
                <a:gd name="T12" fmla="*/ 41 w 41"/>
                <a:gd name="T13" fmla="*/ 0 h 446"/>
              </a:gdLst>
              <a:ahLst/>
              <a:cxnLst>
                <a:cxn ang="0">
                  <a:pos x="T0" y="T1"/>
                </a:cxn>
                <a:cxn ang="0">
                  <a:pos x="T2" y="T3"/>
                </a:cxn>
                <a:cxn ang="0">
                  <a:pos x="T4" y="T5"/>
                </a:cxn>
                <a:cxn ang="0">
                  <a:pos x="T6" y="T7"/>
                </a:cxn>
                <a:cxn ang="0">
                  <a:pos x="T8" y="T9"/>
                </a:cxn>
                <a:cxn ang="0">
                  <a:pos x="T10" y="T11"/>
                </a:cxn>
                <a:cxn ang="0">
                  <a:pos x="T12" y="T13"/>
                </a:cxn>
              </a:cxnLst>
              <a:rect l="0" t="0" r="r" b="b"/>
              <a:pathLst>
                <a:path w="41" h="446">
                  <a:moveTo>
                    <a:pt x="41" y="0"/>
                  </a:moveTo>
                  <a:lnTo>
                    <a:pt x="0" y="0"/>
                  </a:lnTo>
                  <a:lnTo>
                    <a:pt x="0" y="436"/>
                  </a:lnTo>
                  <a:lnTo>
                    <a:pt x="0" y="446"/>
                  </a:lnTo>
                  <a:lnTo>
                    <a:pt x="41" y="446"/>
                  </a:lnTo>
                  <a:lnTo>
                    <a:pt x="41" y="436"/>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02">
              <a:extLst>
                <a:ext uri="{FF2B5EF4-FFF2-40B4-BE49-F238E27FC236}">
                  <a16:creationId xmlns:a16="http://schemas.microsoft.com/office/drawing/2014/main" id="{C7F60908-7707-2034-DD3F-203A532E38E5}"/>
                </a:ext>
              </a:extLst>
            </p:cNvPr>
            <p:cNvSpPr>
              <a:spLocks noChangeArrowheads="1"/>
            </p:cNvSpPr>
            <p:nvPr/>
          </p:nvSpPr>
          <p:spPr bwMode="auto">
            <a:xfrm>
              <a:off x="2535204" y="3949701"/>
              <a:ext cx="65087" cy="158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103">
              <a:extLst>
                <a:ext uri="{FF2B5EF4-FFF2-40B4-BE49-F238E27FC236}">
                  <a16:creationId xmlns:a16="http://schemas.microsoft.com/office/drawing/2014/main" id="{C051511F-DC24-BB50-526F-456B46243DE8}"/>
                </a:ext>
              </a:extLst>
            </p:cNvPr>
            <p:cNvSpPr>
              <a:spLocks noChangeArrowheads="1"/>
            </p:cNvSpPr>
            <p:nvPr/>
          </p:nvSpPr>
          <p:spPr bwMode="auto">
            <a:xfrm>
              <a:off x="2405029" y="3949701"/>
              <a:ext cx="65087" cy="158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04">
              <a:extLst>
                <a:ext uri="{FF2B5EF4-FFF2-40B4-BE49-F238E27FC236}">
                  <a16:creationId xmlns:a16="http://schemas.microsoft.com/office/drawing/2014/main" id="{4AB41D78-4F5C-BE3E-4ED1-DA205FBB72E6}"/>
                </a:ext>
              </a:extLst>
            </p:cNvPr>
            <p:cNvSpPr>
              <a:spLocks/>
            </p:cNvSpPr>
            <p:nvPr/>
          </p:nvSpPr>
          <p:spPr bwMode="auto">
            <a:xfrm>
              <a:off x="3476591" y="2738439"/>
              <a:ext cx="65087" cy="1227138"/>
            </a:xfrm>
            <a:custGeom>
              <a:avLst/>
              <a:gdLst>
                <a:gd name="T0" fmla="*/ 41 w 41"/>
                <a:gd name="T1" fmla="*/ 0 h 773"/>
                <a:gd name="T2" fmla="*/ 0 w 41"/>
                <a:gd name="T3" fmla="*/ 0 h 773"/>
                <a:gd name="T4" fmla="*/ 0 w 41"/>
                <a:gd name="T5" fmla="*/ 499 h 773"/>
                <a:gd name="T6" fmla="*/ 0 w 41"/>
                <a:gd name="T7" fmla="*/ 773 h 773"/>
                <a:gd name="T8" fmla="*/ 41 w 41"/>
                <a:gd name="T9" fmla="*/ 773 h 773"/>
                <a:gd name="T10" fmla="*/ 41 w 41"/>
                <a:gd name="T11" fmla="*/ 0 h 773"/>
              </a:gdLst>
              <a:ahLst/>
              <a:cxnLst>
                <a:cxn ang="0">
                  <a:pos x="T0" y="T1"/>
                </a:cxn>
                <a:cxn ang="0">
                  <a:pos x="T2" y="T3"/>
                </a:cxn>
                <a:cxn ang="0">
                  <a:pos x="T4" y="T5"/>
                </a:cxn>
                <a:cxn ang="0">
                  <a:pos x="T6" y="T7"/>
                </a:cxn>
                <a:cxn ang="0">
                  <a:pos x="T8" y="T9"/>
                </a:cxn>
                <a:cxn ang="0">
                  <a:pos x="T10" y="T11"/>
                </a:cxn>
              </a:cxnLst>
              <a:rect l="0" t="0" r="r" b="b"/>
              <a:pathLst>
                <a:path w="41" h="773">
                  <a:moveTo>
                    <a:pt x="41" y="0"/>
                  </a:moveTo>
                  <a:lnTo>
                    <a:pt x="0" y="0"/>
                  </a:lnTo>
                  <a:lnTo>
                    <a:pt x="0" y="499"/>
                  </a:lnTo>
                  <a:lnTo>
                    <a:pt x="0" y="773"/>
                  </a:lnTo>
                  <a:lnTo>
                    <a:pt x="41" y="773"/>
                  </a:lnTo>
                  <a:lnTo>
                    <a:pt x="41"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05">
              <a:extLst>
                <a:ext uri="{FF2B5EF4-FFF2-40B4-BE49-F238E27FC236}">
                  <a16:creationId xmlns:a16="http://schemas.microsoft.com/office/drawing/2014/main" id="{4ADD6800-DDF6-60A7-FF01-9B8A54CE61DB}"/>
                </a:ext>
              </a:extLst>
            </p:cNvPr>
            <p:cNvSpPr>
              <a:spLocks/>
            </p:cNvSpPr>
            <p:nvPr/>
          </p:nvSpPr>
          <p:spPr bwMode="auto">
            <a:xfrm>
              <a:off x="3346416" y="3395664"/>
              <a:ext cx="65087" cy="569913"/>
            </a:xfrm>
            <a:custGeom>
              <a:avLst/>
              <a:gdLst>
                <a:gd name="T0" fmla="*/ 41 w 41"/>
                <a:gd name="T1" fmla="*/ 0 h 359"/>
                <a:gd name="T2" fmla="*/ 0 w 41"/>
                <a:gd name="T3" fmla="*/ 0 h 359"/>
                <a:gd name="T4" fmla="*/ 0 w 41"/>
                <a:gd name="T5" fmla="*/ 359 h 359"/>
                <a:gd name="T6" fmla="*/ 41 w 41"/>
                <a:gd name="T7" fmla="*/ 359 h 359"/>
                <a:gd name="T8" fmla="*/ 41 w 41"/>
                <a:gd name="T9" fmla="*/ 85 h 359"/>
                <a:gd name="T10" fmla="*/ 41 w 41"/>
                <a:gd name="T11" fmla="*/ 0 h 359"/>
              </a:gdLst>
              <a:ahLst/>
              <a:cxnLst>
                <a:cxn ang="0">
                  <a:pos x="T0" y="T1"/>
                </a:cxn>
                <a:cxn ang="0">
                  <a:pos x="T2" y="T3"/>
                </a:cxn>
                <a:cxn ang="0">
                  <a:pos x="T4" y="T5"/>
                </a:cxn>
                <a:cxn ang="0">
                  <a:pos x="T6" y="T7"/>
                </a:cxn>
                <a:cxn ang="0">
                  <a:pos x="T8" y="T9"/>
                </a:cxn>
                <a:cxn ang="0">
                  <a:pos x="T10" y="T11"/>
                </a:cxn>
              </a:cxnLst>
              <a:rect l="0" t="0" r="r" b="b"/>
              <a:pathLst>
                <a:path w="41" h="359">
                  <a:moveTo>
                    <a:pt x="41" y="0"/>
                  </a:moveTo>
                  <a:lnTo>
                    <a:pt x="0" y="0"/>
                  </a:lnTo>
                  <a:lnTo>
                    <a:pt x="0" y="359"/>
                  </a:lnTo>
                  <a:lnTo>
                    <a:pt x="41" y="359"/>
                  </a:lnTo>
                  <a:lnTo>
                    <a:pt x="41" y="85"/>
                  </a:lnTo>
                  <a:lnTo>
                    <a:pt x="41"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Rectangle 106">
              <a:extLst>
                <a:ext uri="{FF2B5EF4-FFF2-40B4-BE49-F238E27FC236}">
                  <a16:creationId xmlns:a16="http://schemas.microsoft.com/office/drawing/2014/main" id="{02F83352-4A8A-FE93-E3FA-E24358329BF8}"/>
                </a:ext>
              </a:extLst>
            </p:cNvPr>
            <p:cNvSpPr>
              <a:spLocks noChangeArrowheads="1"/>
            </p:cNvSpPr>
            <p:nvPr/>
          </p:nvSpPr>
          <p:spPr bwMode="auto">
            <a:xfrm>
              <a:off x="3411504" y="3530601"/>
              <a:ext cx="65087" cy="4349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7">
              <a:extLst>
                <a:ext uri="{FF2B5EF4-FFF2-40B4-BE49-F238E27FC236}">
                  <a16:creationId xmlns:a16="http://schemas.microsoft.com/office/drawing/2014/main" id="{3C1804F0-4819-CFAA-8169-23987D3F3F42}"/>
                </a:ext>
              </a:extLst>
            </p:cNvPr>
            <p:cNvSpPr>
              <a:spLocks/>
            </p:cNvSpPr>
            <p:nvPr/>
          </p:nvSpPr>
          <p:spPr bwMode="auto">
            <a:xfrm>
              <a:off x="3646454" y="3586164"/>
              <a:ext cx="65087" cy="379413"/>
            </a:xfrm>
            <a:custGeom>
              <a:avLst/>
              <a:gdLst>
                <a:gd name="T0" fmla="*/ 41 w 41"/>
                <a:gd name="T1" fmla="*/ 0 h 239"/>
                <a:gd name="T2" fmla="*/ 0 w 41"/>
                <a:gd name="T3" fmla="*/ 0 h 239"/>
                <a:gd name="T4" fmla="*/ 0 w 41"/>
                <a:gd name="T5" fmla="*/ 228 h 239"/>
                <a:gd name="T6" fmla="*/ 0 w 41"/>
                <a:gd name="T7" fmla="*/ 239 h 239"/>
                <a:gd name="T8" fmla="*/ 41 w 41"/>
                <a:gd name="T9" fmla="*/ 239 h 239"/>
                <a:gd name="T10" fmla="*/ 41 w 41"/>
                <a:gd name="T11" fmla="*/ 225 h 239"/>
                <a:gd name="T12" fmla="*/ 41 w 41"/>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41" h="239">
                  <a:moveTo>
                    <a:pt x="41" y="0"/>
                  </a:moveTo>
                  <a:lnTo>
                    <a:pt x="0" y="0"/>
                  </a:lnTo>
                  <a:lnTo>
                    <a:pt x="0" y="228"/>
                  </a:lnTo>
                  <a:lnTo>
                    <a:pt x="0" y="239"/>
                  </a:lnTo>
                  <a:lnTo>
                    <a:pt x="41" y="239"/>
                  </a:lnTo>
                  <a:lnTo>
                    <a:pt x="41" y="225"/>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Rectangle 108">
              <a:extLst>
                <a:ext uri="{FF2B5EF4-FFF2-40B4-BE49-F238E27FC236}">
                  <a16:creationId xmlns:a16="http://schemas.microsoft.com/office/drawing/2014/main" id="{909B9FD5-C98E-E41F-0FB9-065A3BF25741}"/>
                </a:ext>
              </a:extLst>
            </p:cNvPr>
            <p:cNvSpPr>
              <a:spLocks noChangeArrowheads="1"/>
            </p:cNvSpPr>
            <p:nvPr/>
          </p:nvSpPr>
          <p:spPr bwMode="auto">
            <a:xfrm>
              <a:off x="3711541" y="3943351"/>
              <a:ext cx="65087" cy="222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Rectangle 109">
              <a:extLst>
                <a:ext uri="{FF2B5EF4-FFF2-40B4-BE49-F238E27FC236}">
                  <a16:creationId xmlns:a16="http://schemas.microsoft.com/office/drawing/2014/main" id="{089DCC40-DFBE-3C99-2D7C-B2A1FE6EF6FA}"/>
                </a:ext>
              </a:extLst>
            </p:cNvPr>
            <p:cNvSpPr>
              <a:spLocks noChangeArrowheads="1"/>
            </p:cNvSpPr>
            <p:nvPr/>
          </p:nvSpPr>
          <p:spPr bwMode="auto">
            <a:xfrm>
              <a:off x="3581366" y="3948114"/>
              <a:ext cx="65087" cy="1746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0">
              <a:extLst>
                <a:ext uri="{FF2B5EF4-FFF2-40B4-BE49-F238E27FC236}">
                  <a16:creationId xmlns:a16="http://schemas.microsoft.com/office/drawing/2014/main" id="{A7EE9AA0-01FF-7DF3-0C5D-491E27E92E1D}"/>
                </a:ext>
              </a:extLst>
            </p:cNvPr>
            <p:cNvSpPr>
              <a:spLocks/>
            </p:cNvSpPr>
            <p:nvPr/>
          </p:nvSpPr>
          <p:spPr bwMode="auto">
            <a:xfrm>
              <a:off x="3176554" y="3479801"/>
              <a:ext cx="65087" cy="485775"/>
            </a:xfrm>
            <a:custGeom>
              <a:avLst/>
              <a:gdLst>
                <a:gd name="T0" fmla="*/ 41 w 41"/>
                <a:gd name="T1" fmla="*/ 0 h 306"/>
                <a:gd name="T2" fmla="*/ 0 w 41"/>
                <a:gd name="T3" fmla="*/ 0 h 306"/>
                <a:gd name="T4" fmla="*/ 0 w 41"/>
                <a:gd name="T5" fmla="*/ 291 h 306"/>
                <a:gd name="T6" fmla="*/ 0 w 41"/>
                <a:gd name="T7" fmla="*/ 306 h 306"/>
                <a:gd name="T8" fmla="*/ 41 w 41"/>
                <a:gd name="T9" fmla="*/ 306 h 306"/>
                <a:gd name="T10" fmla="*/ 41 w 41"/>
                <a:gd name="T11" fmla="*/ 286 h 306"/>
                <a:gd name="T12" fmla="*/ 41 w 41"/>
                <a:gd name="T13" fmla="*/ 0 h 306"/>
              </a:gdLst>
              <a:ahLst/>
              <a:cxnLst>
                <a:cxn ang="0">
                  <a:pos x="T0" y="T1"/>
                </a:cxn>
                <a:cxn ang="0">
                  <a:pos x="T2" y="T3"/>
                </a:cxn>
                <a:cxn ang="0">
                  <a:pos x="T4" y="T5"/>
                </a:cxn>
                <a:cxn ang="0">
                  <a:pos x="T6" y="T7"/>
                </a:cxn>
                <a:cxn ang="0">
                  <a:pos x="T8" y="T9"/>
                </a:cxn>
                <a:cxn ang="0">
                  <a:pos x="T10" y="T11"/>
                </a:cxn>
                <a:cxn ang="0">
                  <a:pos x="T12" y="T13"/>
                </a:cxn>
              </a:cxnLst>
              <a:rect l="0" t="0" r="r" b="b"/>
              <a:pathLst>
                <a:path w="41" h="306">
                  <a:moveTo>
                    <a:pt x="41" y="0"/>
                  </a:moveTo>
                  <a:lnTo>
                    <a:pt x="0" y="0"/>
                  </a:lnTo>
                  <a:lnTo>
                    <a:pt x="0" y="291"/>
                  </a:lnTo>
                  <a:lnTo>
                    <a:pt x="0" y="306"/>
                  </a:lnTo>
                  <a:lnTo>
                    <a:pt x="41" y="306"/>
                  </a:lnTo>
                  <a:lnTo>
                    <a:pt x="41" y="286"/>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Rectangle 111">
              <a:extLst>
                <a:ext uri="{FF2B5EF4-FFF2-40B4-BE49-F238E27FC236}">
                  <a16:creationId xmlns:a16="http://schemas.microsoft.com/office/drawing/2014/main" id="{4125FAD9-390E-F0B2-EEF9-0A4E8863B114}"/>
                </a:ext>
              </a:extLst>
            </p:cNvPr>
            <p:cNvSpPr>
              <a:spLocks noChangeArrowheads="1"/>
            </p:cNvSpPr>
            <p:nvPr/>
          </p:nvSpPr>
          <p:spPr bwMode="auto">
            <a:xfrm>
              <a:off x="3109879" y="3941764"/>
              <a:ext cx="66675" cy="238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Rectangle 112">
              <a:extLst>
                <a:ext uri="{FF2B5EF4-FFF2-40B4-BE49-F238E27FC236}">
                  <a16:creationId xmlns:a16="http://schemas.microsoft.com/office/drawing/2014/main" id="{04581CB1-6959-7E8D-AC2B-42C604FCB2F8}"/>
                </a:ext>
              </a:extLst>
            </p:cNvPr>
            <p:cNvSpPr>
              <a:spLocks noChangeArrowheads="1"/>
            </p:cNvSpPr>
            <p:nvPr/>
          </p:nvSpPr>
          <p:spPr bwMode="auto">
            <a:xfrm>
              <a:off x="3241641" y="3933826"/>
              <a:ext cx="65087" cy="3175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113">
              <a:extLst>
                <a:ext uri="{FF2B5EF4-FFF2-40B4-BE49-F238E27FC236}">
                  <a16:creationId xmlns:a16="http://schemas.microsoft.com/office/drawing/2014/main" id="{4E518CA6-2C32-317C-7BA9-A9A4DC6079F8}"/>
                </a:ext>
              </a:extLst>
            </p:cNvPr>
            <p:cNvSpPr>
              <a:spLocks noChangeArrowheads="1"/>
            </p:cNvSpPr>
            <p:nvPr/>
          </p:nvSpPr>
          <p:spPr bwMode="auto">
            <a:xfrm>
              <a:off x="2065304" y="3500439"/>
              <a:ext cx="65087" cy="46513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14">
              <a:extLst>
                <a:ext uri="{FF2B5EF4-FFF2-40B4-BE49-F238E27FC236}">
                  <a16:creationId xmlns:a16="http://schemas.microsoft.com/office/drawing/2014/main" id="{04ED74EB-7EC4-D75E-89DF-F39E0DE5523D}"/>
                </a:ext>
              </a:extLst>
            </p:cNvPr>
            <p:cNvSpPr>
              <a:spLocks/>
            </p:cNvSpPr>
            <p:nvPr/>
          </p:nvSpPr>
          <p:spPr bwMode="auto">
            <a:xfrm>
              <a:off x="2000216" y="3203576"/>
              <a:ext cx="65087" cy="762000"/>
            </a:xfrm>
            <a:custGeom>
              <a:avLst/>
              <a:gdLst>
                <a:gd name="T0" fmla="*/ 41 w 41"/>
                <a:gd name="T1" fmla="*/ 480 h 480"/>
                <a:gd name="T2" fmla="*/ 41 w 41"/>
                <a:gd name="T3" fmla="*/ 187 h 480"/>
                <a:gd name="T4" fmla="*/ 41 w 41"/>
                <a:gd name="T5" fmla="*/ 0 h 480"/>
                <a:gd name="T6" fmla="*/ 0 w 41"/>
                <a:gd name="T7" fmla="*/ 0 h 480"/>
                <a:gd name="T8" fmla="*/ 0 w 41"/>
                <a:gd name="T9" fmla="*/ 427 h 480"/>
                <a:gd name="T10" fmla="*/ 0 w 41"/>
                <a:gd name="T11" fmla="*/ 480 h 480"/>
                <a:gd name="T12" fmla="*/ 41 w 41"/>
                <a:gd name="T13" fmla="*/ 480 h 480"/>
              </a:gdLst>
              <a:ahLst/>
              <a:cxnLst>
                <a:cxn ang="0">
                  <a:pos x="T0" y="T1"/>
                </a:cxn>
                <a:cxn ang="0">
                  <a:pos x="T2" y="T3"/>
                </a:cxn>
                <a:cxn ang="0">
                  <a:pos x="T4" y="T5"/>
                </a:cxn>
                <a:cxn ang="0">
                  <a:pos x="T6" y="T7"/>
                </a:cxn>
                <a:cxn ang="0">
                  <a:pos x="T8" y="T9"/>
                </a:cxn>
                <a:cxn ang="0">
                  <a:pos x="T10" y="T11"/>
                </a:cxn>
                <a:cxn ang="0">
                  <a:pos x="T12" y="T13"/>
                </a:cxn>
              </a:cxnLst>
              <a:rect l="0" t="0" r="r" b="b"/>
              <a:pathLst>
                <a:path w="41" h="480">
                  <a:moveTo>
                    <a:pt x="41" y="480"/>
                  </a:moveTo>
                  <a:lnTo>
                    <a:pt x="41" y="187"/>
                  </a:lnTo>
                  <a:lnTo>
                    <a:pt x="41" y="0"/>
                  </a:lnTo>
                  <a:lnTo>
                    <a:pt x="0" y="0"/>
                  </a:lnTo>
                  <a:lnTo>
                    <a:pt x="0" y="427"/>
                  </a:lnTo>
                  <a:lnTo>
                    <a:pt x="0" y="480"/>
                  </a:lnTo>
                  <a:lnTo>
                    <a:pt x="41" y="48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Rectangle 115">
              <a:extLst>
                <a:ext uri="{FF2B5EF4-FFF2-40B4-BE49-F238E27FC236}">
                  <a16:creationId xmlns:a16="http://schemas.microsoft.com/office/drawing/2014/main" id="{19121DA8-1D7F-F634-21E7-CF5E8A06F67E}"/>
                </a:ext>
              </a:extLst>
            </p:cNvPr>
            <p:cNvSpPr>
              <a:spLocks noChangeArrowheads="1"/>
            </p:cNvSpPr>
            <p:nvPr/>
          </p:nvSpPr>
          <p:spPr bwMode="auto">
            <a:xfrm>
              <a:off x="1933541" y="3881439"/>
              <a:ext cx="66675" cy="841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16">
              <a:extLst>
                <a:ext uri="{FF2B5EF4-FFF2-40B4-BE49-F238E27FC236}">
                  <a16:creationId xmlns:a16="http://schemas.microsoft.com/office/drawing/2014/main" id="{D1DCBC89-3F80-570B-B346-3634AF34E1DC}"/>
                </a:ext>
              </a:extLst>
            </p:cNvPr>
            <p:cNvSpPr>
              <a:spLocks/>
            </p:cNvSpPr>
            <p:nvPr/>
          </p:nvSpPr>
          <p:spPr bwMode="auto">
            <a:xfrm>
              <a:off x="5122829" y="3675064"/>
              <a:ext cx="66675" cy="290513"/>
            </a:xfrm>
            <a:custGeom>
              <a:avLst/>
              <a:gdLst>
                <a:gd name="T0" fmla="*/ 42 w 42"/>
                <a:gd name="T1" fmla="*/ 0 h 183"/>
                <a:gd name="T2" fmla="*/ 0 w 42"/>
                <a:gd name="T3" fmla="*/ 0 h 183"/>
                <a:gd name="T4" fmla="*/ 0 w 42"/>
                <a:gd name="T5" fmla="*/ 66 h 183"/>
                <a:gd name="T6" fmla="*/ 0 w 42"/>
                <a:gd name="T7" fmla="*/ 183 h 183"/>
                <a:gd name="T8" fmla="*/ 42 w 42"/>
                <a:gd name="T9" fmla="*/ 183 h 183"/>
                <a:gd name="T10" fmla="*/ 42 w 42"/>
                <a:gd name="T11" fmla="*/ 0 h 183"/>
              </a:gdLst>
              <a:ahLst/>
              <a:cxnLst>
                <a:cxn ang="0">
                  <a:pos x="T0" y="T1"/>
                </a:cxn>
                <a:cxn ang="0">
                  <a:pos x="T2" y="T3"/>
                </a:cxn>
                <a:cxn ang="0">
                  <a:pos x="T4" y="T5"/>
                </a:cxn>
                <a:cxn ang="0">
                  <a:pos x="T6" y="T7"/>
                </a:cxn>
                <a:cxn ang="0">
                  <a:pos x="T8" y="T9"/>
                </a:cxn>
                <a:cxn ang="0">
                  <a:pos x="T10" y="T11"/>
                </a:cxn>
              </a:cxnLst>
              <a:rect l="0" t="0" r="r" b="b"/>
              <a:pathLst>
                <a:path w="42" h="183">
                  <a:moveTo>
                    <a:pt x="42" y="0"/>
                  </a:moveTo>
                  <a:lnTo>
                    <a:pt x="0" y="0"/>
                  </a:lnTo>
                  <a:lnTo>
                    <a:pt x="0" y="66"/>
                  </a:lnTo>
                  <a:lnTo>
                    <a:pt x="0" y="183"/>
                  </a:lnTo>
                  <a:lnTo>
                    <a:pt x="42" y="183"/>
                  </a:lnTo>
                  <a:lnTo>
                    <a:pt x="4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17">
              <a:extLst>
                <a:ext uri="{FF2B5EF4-FFF2-40B4-BE49-F238E27FC236}">
                  <a16:creationId xmlns:a16="http://schemas.microsoft.com/office/drawing/2014/main" id="{D1A62545-A94C-6ACA-7F23-AD3DD365E3ED}"/>
                </a:ext>
              </a:extLst>
            </p:cNvPr>
            <p:cNvSpPr>
              <a:spLocks/>
            </p:cNvSpPr>
            <p:nvPr/>
          </p:nvSpPr>
          <p:spPr bwMode="auto">
            <a:xfrm>
              <a:off x="5057741" y="3779839"/>
              <a:ext cx="65087" cy="185738"/>
            </a:xfrm>
            <a:custGeom>
              <a:avLst/>
              <a:gdLst>
                <a:gd name="T0" fmla="*/ 41 w 41"/>
                <a:gd name="T1" fmla="*/ 117 h 117"/>
                <a:gd name="T2" fmla="*/ 41 w 41"/>
                <a:gd name="T3" fmla="*/ 0 h 117"/>
                <a:gd name="T4" fmla="*/ 0 w 41"/>
                <a:gd name="T5" fmla="*/ 0 h 117"/>
                <a:gd name="T6" fmla="*/ 0 w 41"/>
                <a:gd name="T7" fmla="*/ 67 h 117"/>
                <a:gd name="T8" fmla="*/ 0 w 41"/>
                <a:gd name="T9" fmla="*/ 117 h 117"/>
                <a:gd name="T10" fmla="*/ 41 w 41"/>
                <a:gd name="T11" fmla="*/ 117 h 117"/>
              </a:gdLst>
              <a:ahLst/>
              <a:cxnLst>
                <a:cxn ang="0">
                  <a:pos x="T0" y="T1"/>
                </a:cxn>
                <a:cxn ang="0">
                  <a:pos x="T2" y="T3"/>
                </a:cxn>
                <a:cxn ang="0">
                  <a:pos x="T4" y="T5"/>
                </a:cxn>
                <a:cxn ang="0">
                  <a:pos x="T6" y="T7"/>
                </a:cxn>
                <a:cxn ang="0">
                  <a:pos x="T8" y="T9"/>
                </a:cxn>
                <a:cxn ang="0">
                  <a:pos x="T10" y="T11"/>
                </a:cxn>
              </a:cxnLst>
              <a:rect l="0" t="0" r="r" b="b"/>
              <a:pathLst>
                <a:path w="41" h="117">
                  <a:moveTo>
                    <a:pt x="41" y="117"/>
                  </a:moveTo>
                  <a:lnTo>
                    <a:pt x="41" y="0"/>
                  </a:lnTo>
                  <a:lnTo>
                    <a:pt x="0" y="0"/>
                  </a:lnTo>
                  <a:lnTo>
                    <a:pt x="0" y="67"/>
                  </a:lnTo>
                  <a:lnTo>
                    <a:pt x="0" y="117"/>
                  </a:lnTo>
                  <a:lnTo>
                    <a:pt x="41"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118">
              <a:extLst>
                <a:ext uri="{FF2B5EF4-FFF2-40B4-BE49-F238E27FC236}">
                  <a16:creationId xmlns:a16="http://schemas.microsoft.com/office/drawing/2014/main" id="{316F7220-D554-6B65-13CD-760CCF21B08E}"/>
                </a:ext>
              </a:extLst>
            </p:cNvPr>
            <p:cNvSpPr>
              <a:spLocks noChangeArrowheads="1"/>
            </p:cNvSpPr>
            <p:nvPr/>
          </p:nvSpPr>
          <p:spPr bwMode="auto">
            <a:xfrm>
              <a:off x="4992654" y="3886201"/>
              <a:ext cx="65087" cy="793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19">
              <a:extLst>
                <a:ext uri="{FF2B5EF4-FFF2-40B4-BE49-F238E27FC236}">
                  <a16:creationId xmlns:a16="http://schemas.microsoft.com/office/drawing/2014/main" id="{D2D3D5A9-C2C0-F905-AD94-5B302A2A01F6}"/>
                </a:ext>
              </a:extLst>
            </p:cNvPr>
            <p:cNvSpPr>
              <a:spLocks/>
            </p:cNvSpPr>
            <p:nvPr/>
          </p:nvSpPr>
          <p:spPr bwMode="auto">
            <a:xfrm>
              <a:off x="5227604" y="3813176"/>
              <a:ext cx="65087" cy="152400"/>
            </a:xfrm>
            <a:custGeom>
              <a:avLst/>
              <a:gdLst>
                <a:gd name="T0" fmla="*/ 41 w 41"/>
                <a:gd name="T1" fmla="*/ 3 h 96"/>
                <a:gd name="T2" fmla="*/ 41 w 41"/>
                <a:gd name="T3" fmla="*/ 0 h 96"/>
                <a:gd name="T4" fmla="*/ 0 w 41"/>
                <a:gd name="T5" fmla="*/ 0 h 96"/>
                <a:gd name="T6" fmla="*/ 0 w 41"/>
                <a:gd name="T7" fmla="*/ 96 h 96"/>
                <a:gd name="T8" fmla="*/ 41 w 41"/>
                <a:gd name="T9" fmla="*/ 96 h 96"/>
                <a:gd name="T10" fmla="*/ 41 w 41"/>
                <a:gd name="T11" fmla="*/ 3 h 96"/>
              </a:gdLst>
              <a:ahLst/>
              <a:cxnLst>
                <a:cxn ang="0">
                  <a:pos x="T0" y="T1"/>
                </a:cxn>
                <a:cxn ang="0">
                  <a:pos x="T2" y="T3"/>
                </a:cxn>
                <a:cxn ang="0">
                  <a:pos x="T4" y="T5"/>
                </a:cxn>
                <a:cxn ang="0">
                  <a:pos x="T6" y="T7"/>
                </a:cxn>
                <a:cxn ang="0">
                  <a:pos x="T8" y="T9"/>
                </a:cxn>
                <a:cxn ang="0">
                  <a:pos x="T10" y="T11"/>
                </a:cxn>
              </a:cxnLst>
              <a:rect l="0" t="0" r="r" b="b"/>
              <a:pathLst>
                <a:path w="41" h="96">
                  <a:moveTo>
                    <a:pt x="41" y="3"/>
                  </a:moveTo>
                  <a:lnTo>
                    <a:pt x="41" y="0"/>
                  </a:lnTo>
                  <a:lnTo>
                    <a:pt x="0" y="0"/>
                  </a:lnTo>
                  <a:lnTo>
                    <a:pt x="0" y="96"/>
                  </a:lnTo>
                  <a:lnTo>
                    <a:pt x="41" y="96"/>
                  </a:lnTo>
                  <a:lnTo>
                    <a:pt x="41" y="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Rectangle 120">
              <a:extLst>
                <a:ext uri="{FF2B5EF4-FFF2-40B4-BE49-F238E27FC236}">
                  <a16:creationId xmlns:a16="http://schemas.microsoft.com/office/drawing/2014/main" id="{4702C1F3-C451-A13E-C2AA-3E5F9A5580EC}"/>
                </a:ext>
              </a:extLst>
            </p:cNvPr>
            <p:cNvSpPr>
              <a:spLocks noChangeArrowheads="1"/>
            </p:cNvSpPr>
            <p:nvPr/>
          </p:nvSpPr>
          <p:spPr bwMode="auto">
            <a:xfrm>
              <a:off x="5292691" y="3817939"/>
              <a:ext cx="65087" cy="1476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1">
              <a:extLst>
                <a:ext uri="{FF2B5EF4-FFF2-40B4-BE49-F238E27FC236}">
                  <a16:creationId xmlns:a16="http://schemas.microsoft.com/office/drawing/2014/main" id="{5DF74106-E0FB-2390-A3AA-C3DA60C5D8D1}"/>
                </a:ext>
              </a:extLst>
            </p:cNvPr>
            <p:cNvSpPr>
              <a:spLocks/>
            </p:cNvSpPr>
            <p:nvPr/>
          </p:nvSpPr>
          <p:spPr bwMode="auto">
            <a:xfrm>
              <a:off x="5357779" y="3808414"/>
              <a:ext cx="66675" cy="157163"/>
            </a:xfrm>
            <a:custGeom>
              <a:avLst/>
              <a:gdLst>
                <a:gd name="T0" fmla="*/ 42 w 42"/>
                <a:gd name="T1" fmla="*/ 0 h 99"/>
                <a:gd name="T2" fmla="*/ 0 w 42"/>
                <a:gd name="T3" fmla="*/ 0 h 99"/>
                <a:gd name="T4" fmla="*/ 0 w 42"/>
                <a:gd name="T5" fmla="*/ 6 h 99"/>
                <a:gd name="T6" fmla="*/ 0 w 42"/>
                <a:gd name="T7" fmla="*/ 99 h 99"/>
                <a:gd name="T8" fmla="*/ 42 w 42"/>
                <a:gd name="T9" fmla="*/ 99 h 99"/>
                <a:gd name="T10" fmla="*/ 42 w 42"/>
                <a:gd name="T11" fmla="*/ 0 h 99"/>
              </a:gdLst>
              <a:ahLst/>
              <a:cxnLst>
                <a:cxn ang="0">
                  <a:pos x="T0" y="T1"/>
                </a:cxn>
                <a:cxn ang="0">
                  <a:pos x="T2" y="T3"/>
                </a:cxn>
                <a:cxn ang="0">
                  <a:pos x="T4" y="T5"/>
                </a:cxn>
                <a:cxn ang="0">
                  <a:pos x="T6" y="T7"/>
                </a:cxn>
                <a:cxn ang="0">
                  <a:pos x="T8" y="T9"/>
                </a:cxn>
                <a:cxn ang="0">
                  <a:pos x="T10" y="T11"/>
                </a:cxn>
              </a:cxnLst>
              <a:rect l="0" t="0" r="r" b="b"/>
              <a:pathLst>
                <a:path w="42" h="99">
                  <a:moveTo>
                    <a:pt x="42" y="0"/>
                  </a:moveTo>
                  <a:lnTo>
                    <a:pt x="0" y="0"/>
                  </a:lnTo>
                  <a:lnTo>
                    <a:pt x="0" y="6"/>
                  </a:lnTo>
                  <a:lnTo>
                    <a:pt x="0" y="99"/>
                  </a:lnTo>
                  <a:lnTo>
                    <a:pt x="42" y="99"/>
                  </a:lnTo>
                  <a:lnTo>
                    <a:pt x="42" y="0"/>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2">
              <a:extLst>
                <a:ext uri="{FF2B5EF4-FFF2-40B4-BE49-F238E27FC236}">
                  <a16:creationId xmlns:a16="http://schemas.microsoft.com/office/drawing/2014/main" id="{8DE55107-C083-ACBD-C84A-1300432EB8F8}"/>
                </a:ext>
              </a:extLst>
            </p:cNvPr>
            <p:cNvSpPr>
              <a:spLocks/>
            </p:cNvSpPr>
            <p:nvPr/>
          </p:nvSpPr>
          <p:spPr bwMode="auto">
            <a:xfrm>
              <a:off x="4822791" y="3768726"/>
              <a:ext cx="65087" cy="196850"/>
            </a:xfrm>
            <a:custGeom>
              <a:avLst/>
              <a:gdLst>
                <a:gd name="T0" fmla="*/ 41 w 41"/>
                <a:gd name="T1" fmla="*/ 0 h 124"/>
                <a:gd name="T2" fmla="*/ 0 w 41"/>
                <a:gd name="T3" fmla="*/ 0 h 124"/>
                <a:gd name="T4" fmla="*/ 0 w 41"/>
                <a:gd name="T5" fmla="*/ 108 h 124"/>
                <a:gd name="T6" fmla="*/ 0 w 41"/>
                <a:gd name="T7" fmla="*/ 124 h 124"/>
                <a:gd name="T8" fmla="*/ 41 w 41"/>
                <a:gd name="T9" fmla="*/ 124 h 124"/>
                <a:gd name="T10" fmla="*/ 41 w 41"/>
                <a:gd name="T11" fmla="*/ 110 h 124"/>
                <a:gd name="T12" fmla="*/ 41 w 41"/>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41" h="124">
                  <a:moveTo>
                    <a:pt x="41" y="0"/>
                  </a:moveTo>
                  <a:lnTo>
                    <a:pt x="0" y="0"/>
                  </a:lnTo>
                  <a:lnTo>
                    <a:pt x="0" y="108"/>
                  </a:lnTo>
                  <a:lnTo>
                    <a:pt x="0" y="124"/>
                  </a:lnTo>
                  <a:lnTo>
                    <a:pt x="41" y="124"/>
                  </a:lnTo>
                  <a:lnTo>
                    <a:pt x="41" y="110"/>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Rectangle 123">
              <a:extLst>
                <a:ext uri="{FF2B5EF4-FFF2-40B4-BE49-F238E27FC236}">
                  <a16:creationId xmlns:a16="http://schemas.microsoft.com/office/drawing/2014/main" id="{3E46553F-1BAB-00C4-4576-28C4F5D0AD05}"/>
                </a:ext>
              </a:extLst>
            </p:cNvPr>
            <p:cNvSpPr>
              <a:spLocks noChangeArrowheads="1"/>
            </p:cNvSpPr>
            <p:nvPr/>
          </p:nvSpPr>
          <p:spPr bwMode="auto">
            <a:xfrm>
              <a:off x="4757704" y="3940176"/>
              <a:ext cx="65087" cy="2540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124">
              <a:extLst>
                <a:ext uri="{FF2B5EF4-FFF2-40B4-BE49-F238E27FC236}">
                  <a16:creationId xmlns:a16="http://schemas.microsoft.com/office/drawing/2014/main" id="{B512A0D9-3841-05C5-A222-90259B50AB95}"/>
                </a:ext>
              </a:extLst>
            </p:cNvPr>
            <p:cNvSpPr>
              <a:spLocks noChangeArrowheads="1"/>
            </p:cNvSpPr>
            <p:nvPr/>
          </p:nvSpPr>
          <p:spPr bwMode="auto">
            <a:xfrm>
              <a:off x="4887879" y="3943351"/>
              <a:ext cx="65087" cy="222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25">
              <a:extLst>
                <a:ext uri="{FF2B5EF4-FFF2-40B4-BE49-F238E27FC236}">
                  <a16:creationId xmlns:a16="http://schemas.microsoft.com/office/drawing/2014/main" id="{3D9F7BB6-4830-D4DB-B8D4-8FAF5981E441}"/>
                </a:ext>
              </a:extLst>
            </p:cNvPr>
            <p:cNvSpPr>
              <a:spLocks/>
            </p:cNvSpPr>
            <p:nvPr/>
          </p:nvSpPr>
          <p:spPr bwMode="auto">
            <a:xfrm>
              <a:off x="4352891" y="3667126"/>
              <a:ext cx="65087" cy="298450"/>
            </a:xfrm>
            <a:custGeom>
              <a:avLst/>
              <a:gdLst>
                <a:gd name="T0" fmla="*/ 41 w 41"/>
                <a:gd name="T1" fmla="*/ 0 h 188"/>
                <a:gd name="T2" fmla="*/ 0 w 41"/>
                <a:gd name="T3" fmla="*/ 0 h 188"/>
                <a:gd name="T4" fmla="*/ 0 w 41"/>
                <a:gd name="T5" fmla="*/ 160 h 188"/>
                <a:gd name="T6" fmla="*/ 0 w 41"/>
                <a:gd name="T7" fmla="*/ 188 h 188"/>
                <a:gd name="T8" fmla="*/ 41 w 41"/>
                <a:gd name="T9" fmla="*/ 188 h 188"/>
                <a:gd name="T10" fmla="*/ 41 w 41"/>
                <a:gd name="T11" fmla="*/ 150 h 188"/>
                <a:gd name="T12" fmla="*/ 41 w 41"/>
                <a:gd name="T13" fmla="*/ 0 h 188"/>
              </a:gdLst>
              <a:ahLst/>
              <a:cxnLst>
                <a:cxn ang="0">
                  <a:pos x="T0" y="T1"/>
                </a:cxn>
                <a:cxn ang="0">
                  <a:pos x="T2" y="T3"/>
                </a:cxn>
                <a:cxn ang="0">
                  <a:pos x="T4" y="T5"/>
                </a:cxn>
                <a:cxn ang="0">
                  <a:pos x="T6" y="T7"/>
                </a:cxn>
                <a:cxn ang="0">
                  <a:pos x="T8" y="T9"/>
                </a:cxn>
                <a:cxn ang="0">
                  <a:pos x="T10" y="T11"/>
                </a:cxn>
                <a:cxn ang="0">
                  <a:pos x="T12" y="T13"/>
                </a:cxn>
              </a:cxnLst>
              <a:rect l="0" t="0" r="r" b="b"/>
              <a:pathLst>
                <a:path w="41" h="188">
                  <a:moveTo>
                    <a:pt x="41" y="0"/>
                  </a:moveTo>
                  <a:lnTo>
                    <a:pt x="0" y="0"/>
                  </a:lnTo>
                  <a:lnTo>
                    <a:pt x="0" y="160"/>
                  </a:lnTo>
                  <a:lnTo>
                    <a:pt x="0" y="188"/>
                  </a:lnTo>
                  <a:lnTo>
                    <a:pt x="41" y="188"/>
                  </a:lnTo>
                  <a:lnTo>
                    <a:pt x="41" y="150"/>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Rectangle 126">
              <a:extLst>
                <a:ext uri="{FF2B5EF4-FFF2-40B4-BE49-F238E27FC236}">
                  <a16:creationId xmlns:a16="http://schemas.microsoft.com/office/drawing/2014/main" id="{ADE497F4-3BCC-EC59-0730-FB321FFE5464}"/>
                </a:ext>
              </a:extLst>
            </p:cNvPr>
            <p:cNvSpPr>
              <a:spLocks noChangeArrowheads="1"/>
            </p:cNvSpPr>
            <p:nvPr/>
          </p:nvSpPr>
          <p:spPr bwMode="auto">
            <a:xfrm>
              <a:off x="4417979" y="3905251"/>
              <a:ext cx="65087" cy="603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127">
              <a:extLst>
                <a:ext uri="{FF2B5EF4-FFF2-40B4-BE49-F238E27FC236}">
                  <a16:creationId xmlns:a16="http://schemas.microsoft.com/office/drawing/2014/main" id="{ECCCCF6B-3C35-F8FB-0250-984C0198789D}"/>
                </a:ext>
              </a:extLst>
            </p:cNvPr>
            <p:cNvSpPr>
              <a:spLocks noChangeArrowheads="1"/>
            </p:cNvSpPr>
            <p:nvPr/>
          </p:nvSpPr>
          <p:spPr bwMode="auto">
            <a:xfrm>
              <a:off x="4286216" y="3921126"/>
              <a:ext cx="66675" cy="444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28">
              <a:extLst>
                <a:ext uri="{FF2B5EF4-FFF2-40B4-BE49-F238E27FC236}">
                  <a16:creationId xmlns:a16="http://schemas.microsoft.com/office/drawing/2014/main" id="{89DA6F82-B1CF-D8A6-6FD7-7C78746A9CA0}"/>
                </a:ext>
              </a:extLst>
            </p:cNvPr>
            <p:cNvSpPr>
              <a:spLocks/>
            </p:cNvSpPr>
            <p:nvPr/>
          </p:nvSpPr>
          <p:spPr bwMode="auto">
            <a:xfrm>
              <a:off x="4183029" y="3613151"/>
              <a:ext cx="65087" cy="352425"/>
            </a:xfrm>
            <a:custGeom>
              <a:avLst/>
              <a:gdLst>
                <a:gd name="T0" fmla="*/ 41 w 41"/>
                <a:gd name="T1" fmla="*/ 222 h 222"/>
                <a:gd name="T2" fmla="*/ 41 w 41"/>
                <a:gd name="T3" fmla="*/ 0 h 222"/>
                <a:gd name="T4" fmla="*/ 0 w 41"/>
                <a:gd name="T5" fmla="*/ 0 h 222"/>
                <a:gd name="T6" fmla="*/ 0 w 41"/>
                <a:gd name="T7" fmla="*/ 34 h 222"/>
                <a:gd name="T8" fmla="*/ 0 w 41"/>
                <a:gd name="T9" fmla="*/ 222 h 222"/>
                <a:gd name="T10" fmla="*/ 41 w 41"/>
                <a:gd name="T11" fmla="*/ 222 h 222"/>
              </a:gdLst>
              <a:ahLst/>
              <a:cxnLst>
                <a:cxn ang="0">
                  <a:pos x="T0" y="T1"/>
                </a:cxn>
                <a:cxn ang="0">
                  <a:pos x="T2" y="T3"/>
                </a:cxn>
                <a:cxn ang="0">
                  <a:pos x="T4" y="T5"/>
                </a:cxn>
                <a:cxn ang="0">
                  <a:pos x="T6" y="T7"/>
                </a:cxn>
                <a:cxn ang="0">
                  <a:pos x="T8" y="T9"/>
                </a:cxn>
                <a:cxn ang="0">
                  <a:pos x="T10" y="T11"/>
                </a:cxn>
              </a:cxnLst>
              <a:rect l="0" t="0" r="r" b="b"/>
              <a:pathLst>
                <a:path w="41" h="222">
                  <a:moveTo>
                    <a:pt x="41" y="222"/>
                  </a:moveTo>
                  <a:lnTo>
                    <a:pt x="41" y="0"/>
                  </a:lnTo>
                  <a:lnTo>
                    <a:pt x="0" y="0"/>
                  </a:lnTo>
                  <a:lnTo>
                    <a:pt x="0" y="34"/>
                  </a:lnTo>
                  <a:lnTo>
                    <a:pt x="0" y="222"/>
                  </a:lnTo>
                  <a:lnTo>
                    <a:pt x="41" y="222"/>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29">
              <a:extLst>
                <a:ext uri="{FF2B5EF4-FFF2-40B4-BE49-F238E27FC236}">
                  <a16:creationId xmlns:a16="http://schemas.microsoft.com/office/drawing/2014/main" id="{D1F69328-AA67-0CBA-ADA5-A4FB0AFE8C4F}"/>
                </a:ext>
              </a:extLst>
            </p:cNvPr>
            <p:cNvSpPr>
              <a:spLocks/>
            </p:cNvSpPr>
            <p:nvPr/>
          </p:nvSpPr>
          <p:spPr bwMode="auto">
            <a:xfrm>
              <a:off x="4116354" y="3667126"/>
              <a:ext cx="66675" cy="298450"/>
            </a:xfrm>
            <a:custGeom>
              <a:avLst/>
              <a:gdLst>
                <a:gd name="T0" fmla="*/ 42 w 42"/>
                <a:gd name="T1" fmla="*/ 0 h 188"/>
                <a:gd name="T2" fmla="*/ 0 w 42"/>
                <a:gd name="T3" fmla="*/ 0 h 188"/>
                <a:gd name="T4" fmla="*/ 0 w 42"/>
                <a:gd name="T5" fmla="*/ 149 h 188"/>
                <a:gd name="T6" fmla="*/ 0 w 42"/>
                <a:gd name="T7" fmla="*/ 188 h 188"/>
                <a:gd name="T8" fmla="*/ 42 w 42"/>
                <a:gd name="T9" fmla="*/ 188 h 188"/>
                <a:gd name="T10" fmla="*/ 42 w 42"/>
                <a:gd name="T11" fmla="*/ 0 h 188"/>
              </a:gdLst>
              <a:ahLst/>
              <a:cxnLst>
                <a:cxn ang="0">
                  <a:pos x="T0" y="T1"/>
                </a:cxn>
                <a:cxn ang="0">
                  <a:pos x="T2" y="T3"/>
                </a:cxn>
                <a:cxn ang="0">
                  <a:pos x="T4" y="T5"/>
                </a:cxn>
                <a:cxn ang="0">
                  <a:pos x="T6" y="T7"/>
                </a:cxn>
                <a:cxn ang="0">
                  <a:pos x="T8" y="T9"/>
                </a:cxn>
                <a:cxn ang="0">
                  <a:pos x="T10" y="T11"/>
                </a:cxn>
              </a:cxnLst>
              <a:rect l="0" t="0" r="r" b="b"/>
              <a:pathLst>
                <a:path w="42" h="188">
                  <a:moveTo>
                    <a:pt x="42" y="0"/>
                  </a:moveTo>
                  <a:lnTo>
                    <a:pt x="0" y="0"/>
                  </a:lnTo>
                  <a:lnTo>
                    <a:pt x="0" y="149"/>
                  </a:lnTo>
                  <a:lnTo>
                    <a:pt x="0" y="188"/>
                  </a:lnTo>
                  <a:lnTo>
                    <a:pt x="42" y="188"/>
                  </a:lnTo>
                  <a:lnTo>
                    <a:pt x="4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130">
              <a:extLst>
                <a:ext uri="{FF2B5EF4-FFF2-40B4-BE49-F238E27FC236}">
                  <a16:creationId xmlns:a16="http://schemas.microsoft.com/office/drawing/2014/main" id="{8D9411B2-8B5E-E8D7-9D90-FAB7E015A853}"/>
                </a:ext>
              </a:extLst>
            </p:cNvPr>
            <p:cNvSpPr>
              <a:spLocks noChangeArrowheads="1"/>
            </p:cNvSpPr>
            <p:nvPr/>
          </p:nvSpPr>
          <p:spPr bwMode="auto">
            <a:xfrm>
              <a:off x="4051266" y="3903664"/>
              <a:ext cx="65087" cy="619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1">
              <a:extLst>
                <a:ext uri="{FF2B5EF4-FFF2-40B4-BE49-F238E27FC236}">
                  <a16:creationId xmlns:a16="http://schemas.microsoft.com/office/drawing/2014/main" id="{B8EB0D23-8E99-C3E6-2573-18CA27C9CD68}"/>
                </a:ext>
              </a:extLst>
            </p:cNvPr>
            <p:cNvSpPr>
              <a:spLocks/>
            </p:cNvSpPr>
            <p:nvPr/>
          </p:nvSpPr>
          <p:spPr bwMode="auto">
            <a:xfrm>
              <a:off x="3881404" y="3586164"/>
              <a:ext cx="65087" cy="379413"/>
            </a:xfrm>
            <a:custGeom>
              <a:avLst/>
              <a:gdLst>
                <a:gd name="T0" fmla="*/ 41 w 41"/>
                <a:gd name="T1" fmla="*/ 0 h 239"/>
                <a:gd name="T2" fmla="*/ 0 w 41"/>
                <a:gd name="T3" fmla="*/ 0 h 239"/>
                <a:gd name="T4" fmla="*/ 0 w 41"/>
                <a:gd name="T5" fmla="*/ 162 h 239"/>
                <a:gd name="T6" fmla="*/ 0 w 41"/>
                <a:gd name="T7" fmla="*/ 239 h 239"/>
                <a:gd name="T8" fmla="*/ 41 w 41"/>
                <a:gd name="T9" fmla="*/ 239 h 239"/>
                <a:gd name="T10" fmla="*/ 41 w 41"/>
                <a:gd name="T11" fmla="*/ 186 h 239"/>
                <a:gd name="T12" fmla="*/ 41 w 41"/>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41" h="239">
                  <a:moveTo>
                    <a:pt x="41" y="0"/>
                  </a:moveTo>
                  <a:lnTo>
                    <a:pt x="0" y="0"/>
                  </a:lnTo>
                  <a:lnTo>
                    <a:pt x="0" y="162"/>
                  </a:lnTo>
                  <a:lnTo>
                    <a:pt x="0" y="239"/>
                  </a:lnTo>
                  <a:lnTo>
                    <a:pt x="41" y="239"/>
                  </a:lnTo>
                  <a:lnTo>
                    <a:pt x="41" y="186"/>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Rectangle 132">
              <a:extLst>
                <a:ext uri="{FF2B5EF4-FFF2-40B4-BE49-F238E27FC236}">
                  <a16:creationId xmlns:a16="http://schemas.microsoft.com/office/drawing/2014/main" id="{01F84395-EF1B-C61E-27EE-100FF294C8D2}"/>
                </a:ext>
              </a:extLst>
            </p:cNvPr>
            <p:cNvSpPr>
              <a:spLocks noChangeArrowheads="1"/>
            </p:cNvSpPr>
            <p:nvPr/>
          </p:nvSpPr>
          <p:spPr bwMode="auto">
            <a:xfrm>
              <a:off x="3946491" y="3881439"/>
              <a:ext cx="66675" cy="8413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Rectangle 133">
              <a:extLst>
                <a:ext uri="{FF2B5EF4-FFF2-40B4-BE49-F238E27FC236}">
                  <a16:creationId xmlns:a16="http://schemas.microsoft.com/office/drawing/2014/main" id="{C984DD46-C6F2-6DA8-D3FD-21EBFCD47288}"/>
                </a:ext>
              </a:extLst>
            </p:cNvPr>
            <p:cNvSpPr>
              <a:spLocks noChangeArrowheads="1"/>
            </p:cNvSpPr>
            <p:nvPr/>
          </p:nvSpPr>
          <p:spPr bwMode="auto">
            <a:xfrm>
              <a:off x="3816316" y="3843339"/>
              <a:ext cx="65087" cy="1222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34">
              <a:extLst>
                <a:ext uri="{FF2B5EF4-FFF2-40B4-BE49-F238E27FC236}">
                  <a16:creationId xmlns:a16="http://schemas.microsoft.com/office/drawing/2014/main" id="{8D2C0384-82AE-75FF-6E60-C1ECCC33C6B9}"/>
                </a:ext>
              </a:extLst>
            </p:cNvPr>
            <p:cNvSpPr>
              <a:spLocks/>
            </p:cNvSpPr>
            <p:nvPr/>
          </p:nvSpPr>
          <p:spPr bwMode="auto">
            <a:xfrm>
              <a:off x="1293779" y="2060576"/>
              <a:ext cx="65087" cy="1905000"/>
            </a:xfrm>
            <a:custGeom>
              <a:avLst/>
              <a:gdLst>
                <a:gd name="T0" fmla="*/ 41 w 41"/>
                <a:gd name="T1" fmla="*/ 0 h 1200"/>
                <a:gd name="T2" fmla="*/ 0 w 41"/>
                <a:gd name="T3" fmla="*/ 0 h 1200"/>
                <a:gd name="T4" fmla="*/ 0 w 41"/>
                <a:gd name="T5" fmla="*/ 1183 h 1200"/>
                <a:gd name="T6" fmla="*/ 0 w 41"/>
                <a:gd name="T7" fmla="*/ 1200 h 1200"/>
                <a:gd name="T8" fmla="*/ 41 w 41"/>
                <a:gd name="T9" fmla="*/ 1200 h 1200"/>
                <a:gd name="T10" fmla="*/ 41 w 41"/>
                <a:gd name="T11" fmla="*/ 1098 h 1200"/>
                <a:gd name="T12" fmla="*/ 41 w 41"/>
                <a:gd name="T13" fmla="*/ 0 h 1200"/>
              </a:gdLst>
              <a:ahLst/>
              <a:cxnLst>
                <a:cxn ang="0">
                  <a:pos x="T0" y="T1"/>
                </a:cxn>
                <a:cxn ang="0">
                  <a:pos x="T2" y="T3"/>
                </a:cxn>
                <a:cxn ang="0">
                  <a:pos x="T4" y="T5"/>
                </a:cxn>
                <a:cxn ang="0">
                  <a:pos x="T6" y="T7"/>
                </a:cxn>
                <a:cxn ang="0">
                  <a:pos x="T8" y="T9"/>
                </a:cxn>
                <a:cxn ang="0">
                  <a:pos x="T10" y="T11"/>
                </a:cxn>
                <a:cxn ang="0">
                  <a:pos x="T12" y="T13"/>
                </a:cxn>
              </a:cxnLst>
              <a:rect l="0" t="0" r="r" b="b"/>
              <a:pathLst>
                <a:path w="41" h="1200">
                  <a:moveTo>
                    <a:pt x="41" y="0"/>
                  </a:moveTo>
                  <a:lnTo>
                    <a:pt x="0" y="0"/>
                  </a:lnTo>
                  <a:lnTo>
                    <a:pt x="0" y="1183"/>
                  </a:lnTo>
                  <a:lnTo>
                    <a:pt x="0" y="1200"/>
                  </a:lnTo>
                  <a:lnTo>
                    <a:pt x="41" y="1200"/>
                  </a:lnTo>
                  <a:lnTo>
                    <a:pt x="41" y="1098"/>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135">
              <a:extLst>
                <a:ext uri="{FF2B5EF4-FFF2-40B4-BE49-F238E27FC236}">
                  <a16:creationId xmlns:a16="http://schemas.microsoft.com/office/drawing/2014/main" id="{89D52080-F42E-4801-229A-B42D27E853AB}"/>
                </a:ext>
              </a:extLst>
            </p:cNvPr>
            <p:cNvSpPr>
              <a:spLocks noChangeArrowheads="1"/>
            </p:cNvSpPr>
            <p:nvPr/>
          </p:nvSpPr>
          <p:spPr bwMode="auto">
            <a:xfrm>
              <a:off x="1228691" y="3938589"/>
              <a:ext cx="65087" cy="269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Rectangle 136">
              <a:extLst>
                <a:ext uri="{FF2B5EF4-FFF2-40B4-BE49-F238E27FC236}">
                  <a16:creationId xmlns:a16="http://schemas.microsoft.com/office/drawing/2014/main" id="{DD97A07B-0007-E15D-8BCB-FF3F0CA7DE2C}"/>
                </a:ext>
              </a:extLst>
            </p:cNvPr>
            <p:cNvSpPr>
              <a:spLocks noChangeArrowheads="1"/>
            </p:cNvSpPr>
            <p:nvPr/>
          </p:nvSpPr>
          <p:spPr bwMode="auto">
            <a:xfrm>
              <a:off x="1358866" y="3803651"/>
              <a:ext cx="65087" cy="1619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37">
              <a:extLst>
                <a:ext uri="{FF2B5EF4-FFF2-40B4-BE49-F238E27FC236}">
                  <a16:creationId xmlns:a16="http://schemas.microsoft.com/office/drawing/2014/main" id="{5CAC47DB-BF90-8DD0-2931-C3B3A5019676}"/>
                </a:ext>
              </a:extLst>
            </p:cNvPr>
            <p:cNvSpPr>
              <a:spLocks/>
            </p:cNvSpPr>
            <p:nvPr/>
          </p:nvSpPr>
          <p:spPr bwMode="auto">
            <a:xfrm>
              <a:off x="588929" y="2060576"/>
              <a:ext cx="65087" cy="1905000"/>
            </a:xfrm>
            <a:custGeom>
              <a:avLst/>
              <a:gdLst>
                <a:gd name="T0" fmla="*/ 41 w 41"/>
                <a:gd name="T1" fmla="*/ 0 h 1200"/>
                <a:gd name="T2" fmla="*/ 0 w 41"/>
                <a:gd name="T3" fmla="*/ 0 h 1200"/>
                <a:gd name="T4" fmla="*/ 0 w 41"/>
                <a:gd name="T5" fmla="*/ 1123 h 1200"/>
                <a:gd name="T6" fmla="*/ 0 w 41"/>
                <a:gd name="T7" fmla="*/ 1200 h 1200"/>
                <a:gd name="T8" fmla="*/ 41 w 41"/>
                <a:gd name="T9" fmla="*/ 1200 h 1200"/>
                <a:gd name="T10" fmla="*/ 41 w 41"/>
                <a:gd name="T11" fmla="*/ 682 h 1200"/>
                <a:gd name="T12" fmla="*/ 41 w 41"/>
                <a:gd name="T13" fmla="*/ 0 h 1200"/>
              </a:gdLst>
              <a:ahLst/>
              <a:cxnLst>
                <a:cxn ang="0">
                  <a:pos x="T0" y="T1"/>
                </a:cxn>
                <a:cxn ang="0">
                  <a:pos x="T2" y="T3"/>
                </a:cxn>
                <a:cxn ang="0">
                  <a:pos x="T4" y="T5"/>
                </a:cxn>
                <a:cxn ang="0">
                  <a:pos x="T6" y="T7"/>
                </a:cxn>
                <a:cxn ang="0">
                  <a:pos x="T8" y="T9"/>
                </a:cxn>
                <a:cxn ang="0">
                  <a:pos x="T10" y="T11"/>
                </a:cxn>
                <a:cxn ang="0">
                  <a:pos x="T12" y="T13"/>
                </a:cxn>
              </a:cxnLst>
              <a:rect l="0" t="0" r="r" b="b"/>
              <a:pathLst>
                <a:path w="41" h="1200">
                  <a:moveTo>
                    <a:pt x="41" y="0"/>
                  </a:moveTo>
                  <a:lnTo>
                    <a:pt x="0" y="0"/>
                  </a:lnTo>
                  <a:lnTo>
                    <a:pt x="0" y="1123"/>
                  </a:lnTo>
                  <a:lnTo>
                    <a:pt x="0" y="1200"/>
                  </a:lnTo>
                  <a:lnTo>
                    <a:pt x="41" y="1200"/>
                  </a:lnTo>
                  <a:lnTo>
                    <a:pt x="41" y="682"/>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38">
              <a:extLst>
                <a:ext uri="{FF2B5EF4-FFF2-40B4-BE49-F238E27FC236}">
                  <a16:creationId xmlns:a16="http://schemas.microsoft.com/office/drawing/2014/main" id="{851405E7-414F-7FFE-6EB2-9331A6EF53CA}"/>
                </a:ext>
              </a:extLst>
            </p:cNvPr>
            <p:cNvSpPr>
              <a:spLocks noChangeArrowheads="1"/>
            </p:cNvSpPr>
            <p:nvPr/>
          </p:nvSpPr>
          <p:spPr bwMode="auto">
            <a:xfrm>
              <a:off x="654016" y="3143251"/>
              <a:ext cx="65087" cy="8223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Rectangle 139">
              <a:extLst>
                <a:ext uri="{FF2B5EF4-FFF2-40B4-BE49-F238E27FC236}">
                  <a16:creationId xmlns:a16="http://schemas.microsoft.com/office/drawing/2014/main" id="{0576EC83-D632-D0D9-6BEA-BEAE55B008EA}"/>
                </a:ext>
              </a:extLst>
            </p:cNvPr>
            <p:cNvSpPr>
              <a:spLocks noChangeArrowheads="1"/>
            </p:cNvSpPr>
            <p:nvPr/>
          </p:nvSpPr>
          <p:spPr bwMode="auto">
            <a:xfrm>
              <a:off x="522254" y="3843339"/>
              <a:ext cx="66675" cy="1222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40">
              <a:extLst>
                <a:ext uri="{FF2B5EF4-FFF2-40B4-BE49-F238E27FC236}">
                  <a16:creationId xmlns:a16="http://schemas.microsoft.com/office/drawing/2014/main" id="{35586D17-C88D-E336-A7E8-8BE3AFA96554}"/>
                </a:ext>
              </a:extLst>
            </p:cNvPr>
            <p:cNvSpPr>
              <a:spLocks/>
            </p:cNvSpPr>
            <p:nvPr/>
          </p:nvSpPr>
          <p:spPr bwMode="auto">
            <a:xfrm>
              <a:off x="1058829" y="2060576"/>
              <a:ext cx="65087" cy="1905000"/>
            </a:xfrm>
            <a:custGeom>
              <a:avLst/>
              <a:gdLst>
                <a:gd name="T0" fmla="*/ 41 w 41"/>
                <a:gd name="T1" fmla="*/ 0 h 1200"/>
                <a:gd name="T2" fmla="*/ 0 w 41"/>
                <a:gd name="T3" fmla="*/ 0 h 1200"/>
                <a:gd name="T4" fmla="*/ 0 w 41"/>
                <a:gd name="T5" fmla="*/ 1190 h 1200"/>
                <a:gd name="T6" fmla="*/ 0 w 41"/>
                <a:gd name="T7" fmla="*/ 1200 h 1200"/>
                <a:gd name="T8" fmla="*/ 41 w 41"/>
                <a:gd name="T9" fmla="*/ 1200 h 1200"/>
                <a:gd name="T10" fmla="*/ 41 w 41"/>
                <a:gd name="T11" fmla="*/ 0 h 1200"/>
              </a:gdLst>
              <a:ahLst/>
              <a:cxnLst>
                <a:cxn ang="0">
                  <a:pos x="T0" y="T1"/>
                </a:cxn>
                <a:cxn ang="0">
                  <a:pos x="T2" y="T3"/>
                </a:cxn>
                <a:cxn ang="0">
                  <a:pos x="T4" y="T5"/>
                </a:cxn>
                <a:cxn ang="0">
                  <a:pos x="T6" y="T7"/>
                </a:cxn>
                <a:cxn ang="0">
                  <a:pos x="T8" y="T9"/>
                </a:cxn>
                <a:cxn ang="0">
                  <a:pos x="T10" y="T11"/>
                </a:cxn>
              </a:cxnLst>
              <a:rect l="0" t="0" r="r" b="b"/>
              <a:pathLst>
                <a:path w="41" h="1200">
                  <a:moveTo>
                    <a:pt x="41" y="0"/>
                  </a:moveTo>
                  <a:lnTo>
                    <a:pt x="0" y="0"/>
                  </a:lnTo>
                  <a:lnTo>
                    <a:pt x="0" y="1190"/>
                  </a:lnTo>
                  <a:lnTo>
                    <a:pt x="0" y="1200"/>
                  </a:lnTo>
                  <a:lnTo>
                    <a:pt x="41" y="1200"/>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141">
              <a:extLst>
                <a:ext uri="{FF2B5EF4-FFF2-40B4-BE49-F238E27FC236}">
                  <a16:creationId xmlns:a16="http://schemas.microsoft.com/office/drawing/2014/main" id="{D241AFAE-B25D-299F-C8B7-6B5777784C95}"/>
                </a:ext>
              </a:extLst>
            </p:cNvPr>
            <p:cNvSpPr>
              <a:spLocks noChangeArrowheads="1"/>
            </p:cNvSpPr>
            <p:nvPr/>
          </p:nvSpPr>
          <p:spPr bwMode="auto">
            <a:xfrm>
              <a:off x="1123916" y="2060576"/>
              <a:ext cx="65087" cy="19050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142">
              <a:extLst>
                <a:ext uri="{FF2B5EF4-FFF2-40B4-BE49-F238E27FC236}">
                  <a16:creationId xmlns:a16="http://schemas.microsoft.com/office/drawing/2014/main" id="{47758E1C-2F1C-F59E-A73C-C156BA92C6ED}"/>
                </a:ext>
              </a:extLst>
            </p:cNvPr>
            <p:cNvSpPr>
              <a:spLocks noChangeArrowheads="1"/>
            </p:cNvSpPr>
            <p:nvPr/>
          </p:nvSpPr>
          <p:spPr bwMode="auto">
            <a:xfrm>
              <a:off x="993741" y="3949701"/>
              <a:ext cx="65087" cy="158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143">
              <a:extLst>
                <a:ext uri="{FF2B5EF4-FFF2-40B4-BE49-F238E27FC236}">
                  <a16:creationId xmlns:a16="http://schemas.microsoft.com/office/drawing/2014/main" id="{C935D61D-CACD-D35E-19B3-258FA20A890A}"/>
                </a:ext>
              </a:extLst>
            </p:cNvPr>
            <p:cNvSpPr>
              <a:spLocks/>
            </p:cNvSpPr>
            <p:nvPr/>
          </p:nvSpPr>
          <p:spPr bwMode="auto">
            <a:xfrm>
              <a:off x="823879" y="2060576"/>
              <a:ext cx="65087" cy="1905000"/>
            </a:xfrm>
            <a:custGeom>
              <a:avLst/>
              <a:gdLst>
                <a:gd name="T0" fmla="*/ 41 w 41"/>
                <a:gd name="T1" fmla="*/ 0 h 1200"/>
                <a:gd name="T2" fmla="*/ 0 w 41"/>
                <a:gd name="T3" fmla="*/ 0 h 1200"/>
                <a:gd name="T4" fmla="*/ 0 w 41"/>
                <a:gd name="T5" fmla="*/ 1123 h 1200"/>
                <a:gd name="T6" fmla="*/ 0 w 41"/>
                <a:gd name="T7" fmla="*/ 1200 h 1200"/>
                <a:gd name="T8" fmla="*/ 41 w 41"/>
                <a:gd name="T9" fmla="*/ 1200 h 1200"/>
                <a:gd name="T10" fmla="*/ 41 w 41"/>
                <a:gd name="T11" fmla="*/ 579 h 1200"/>
                <a:gd name="T12" fmla="*/ 41 w 41"/>
                <a:gd name="T13" fmla="*/ 0 h 1200"/>
              </a:gdLst>
              <a:ahLst/>
              <a:cxnLst>
                <a:cxn ang="0">
                  <a:pos x="T0" y="T1"/>
                </a:cxn>
                <a:cxn ang="0">
                  <a:pos x="T2" y="T3"/>
                </a:cxn>
                <a:cxn ang="0">
                  <a:pos x="T4" y="T5"/>
                </a:cxn>
                <a:cxn ang="0">
                  <a:pos x="T6" y="T7"/>
                </a:cxn>
                <a:cxn ang="0">
                  <a:pos x="T8" y="T9"/>
                </a:cxn>
                <a:cxn ang="0">
                  <a:pos x="T10" y="T11"/>
                </a:cxn>
                <a:cxn ang="0">
                  <a:pos x="T12" y="T13"/>
                </a:cxn>
              </a:cxnLst>
              <a:rect l="0" t="0" r="r" b="b"/>
              <a:pathLst>
                <a:path w="41" h="1200">
                  <a:moveTo>
                    <a:pt x="41" y="0"/>
                  </a:moveTo>
                  <a:lnTo>
                    <a:pt x="0" y="0"/>
                  </a:lnTo>
                  <a:lnTo>
                    <a:pt x="0" y="1123"/>
                  </a:lnTo>
                  <a:lnTo>
                    <a:pt x="0" y="1200"/>
                  </a:lnTo>
                  <a:lnTo>
                    <a:pt x="41" y="1200"/>
                  </a:lnTo>
                  <a:lnTo>
                    <a:pt x="41" y="579"/>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Rectangle 144">
              <a:extLst>
                <a:ext uri="{FF2B5EF4-FFF2-40B4-BE49-F238E27FC236}">
                  <a16:creationId xmlns:a16="http://schemas.microsoft.com/office/drawing/2014/main" id="{E5247DB2-410E-808F-58ED-325CC98FC827}"/>
                </a:ext>
              </a:extLst>
            </p:cNvPr>
            <p:cNvSpPr>
              <a:spLocks noChangeArrowheads="1"/>
            </p:cNvSpPr>
            <p:nvPr/>
          </p:nvSpPr>
          <p:spPr bwMode="auto">
            <a:xfrm>
              <a:off x="888966" y="2979739"/>
              <a:ext cx="65087" cy="98583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Rectangle 145">
              <a:extLst>
                <a:ext uri="{FF2B5EF4-FFF2-40B4-BE49-F238E27FC236}">
                  <a16:creationId xmlns:a16="http://schemas.microsoft.com/office/drawing/2014/main" id="{A3D45903-BCAD-73F4-889E-2DA732B41DA6}"/>
                </a:ext>
              </a:extLst>
            </p:cNvPr>
            <p:cNvSpPr>
              <a:spLocks noChangeArrowheads="1"/>
            </p:cNvSpPr>
            <p:nvPr/>
          </p:nvSpPr>
          <p:spPr bwMode="auto">
            <a:xfrm>
              <a:off x="758791" y="3843339"/>
              <a:ext cx="65087" cy="12223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46">
              <a:extLst>
                <a:ext uri="{FF2B5EF4-FFF2-40B4-BE49-F238E27FC236}">
                  <a16:creationId xmlns:a16="http://schemas.microsoft.com/office/drawing/2014/main" id="{E42975FC-7DBD-7CE0-6DC6-21BC3E327BD9}"/>
                </a:ext>
              </a:extLst>
            </p:cNvPr>
            <p:cNvSpPr>
              <a:spLocks/>
            </p:cNvSpPr>
            <p:nvPr/>
          </p:nvSpPr>
          <p:spPr bwMode="auto">
            <a:xfrm>
              <a:off x="1765266" y="3040064"/>
              <a:ext cx="65087" cy="925513"/>
            </a:xfrm>
            <a:custGeom>
              <a:avLst/>
              <a:gdLst>
                <a:gd name="T0" fmla="*/ 41 w 41"/>
                <a:gd name="T1" fmla="*/ 0 h 583"/>
                <a:gd name="T2" fmla="*/ 0 w 41"/>
                <a:gd name="T3" fmla="*/ 0 h 583"/>
                <a:gd name="T4" fmla="*/ 0 w 41"/>
                <a:gd name="T5" fmla="*/ 549 h 583"/>
                <a:gd name="T6" fmla="*/ 0 w 41"/>
                <a:gd name="T7" fmla="*/ 583 h 583"/>
                <a:gd name="T8" fmla="*/ 41 w 41"/>
                <a:gd name="T9" fmla="*/ 583 h 583"/>
                <a:gd name="T10" fmla="*/ 41 w 41"/>
                <a:gd name="T11" fmla="*/ 550 h 583"/>
                <a:gd name="T12" fmla="*/ 41 w 41"/>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41" h="583">
                  <a:moveTo>
                    <a:pt x="41" y="0"/>
                  </a:moveTo>
                  <a:lnTo>
                    <a:pt x="0" y="0"/>
                  </a:lnTo>
                  <a:lnTo>
                    <a:pt x="0" y="549"/>
                  </a:lnTo>
                  <a:lnTo>
                    <a:pt x="0" y="583"/>
                  </a:lnTo>
                  <a:lnTo>
                    <a:pt x="41" y="583"/>
                  </a:lnTo>
                  <a:lnTo>
                    <a:pt x="41" y="550"/>
                  </a:lnTo>
                  <a:lnTo>
                    <a:pt x="41"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Rectangle 147">
              <a:extLst>
                <a:ext uri="{FF2B5EF4-FFF2-40B4-BE49-F238E27FC236}">
                  <a16:creationId xmlns:a16="http://schemas.microsoft.com/office/drawing/2014/main" id="{42A90665-422F-BF18-DC62-44CD94EFE9DF}"/>
                </a:ext>
              </a:extLst>
            </p:cNvPr>
            <p:cNvSpPr>
              <a:spLocks noChangeArrowheads="1"/>
            </p:cNvSpPr>
            <p:nvPr/>
          </p:nvSpPr>
          <p:spPr bwMode="auto">
            <a:xfrm>
              <a:off x="1698591" y="3911601"/>
              <a:ext cx="66675" cy="5397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148">
              <a:extLst>
                <a:ext uri="{FF2B5EF4-FFF2-40B4-BE49-F238E27FC236}">
                  <a16:creationId xmlns:a16="http://schemas.microsoft.com/office/drawing/2014/main" id="{548C4E38-132A-C98E-65BD-B11BAE492691}"/>
                </a:ext>
              </a:extLst>
            </p:cNvPr>
            <p:cNvSpPr>
              <a:spLocks noChangeArrowheads="1"/>
            </p:cNvSpPr>
            <p:nvPr/>
          </p:nvSpPr>
          <p:spPr bwMode="auto">
            <a:xfrm>
              <a:off x="1830354" y="3913189"/>
              <a:ext cx="65087" cy="52388"/>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49">
              <a:extLst>
                <a:ext uri="{FF2B5EF4-FFF2-40B4-BE49-F238E27FC236}">
                  <a16:creationId xmlns:a16="http://schemas.microsoft.com/office/drawing/2014/main" id="{3EB8D3A1-5214-25B3-4FBC-30BC97A94211}"/>
                </a:ext>
              </a:extLst>
            </p:cNvPr>
            <p:cNvSpPr>
              <a:spLocks/>
            </p:cNvSpPr>
            <p:nvPr/>
          </p:nvSpPr>
          <p:spPr bwMode="auto">
            <a:xfrm>
              <a:off x="1528729" y="2957514"/>
              <a:ext cx="66675" cy="1008063"/>
            </a:xfrm>
            <a:custGeom>
              <a:avLst/>
              <a:gdLst>
                <a:gd name="T0" fmla="*/ 42 w 42"/>
                <a:gd name="T1" fmla="*/ 0 h 635"/>
                <a:gd name="T2" fmla="*/ 0 w 42"/>
                <a:gd name="T3" fmla="*/ 0 h 635"/>
                <a:gd name="T4" fmla="*/ 0 w 42"/>
                <a:gd name="T5" fmla="*/ 613 h 635"/>
                <a:gd name="T6" fmla="*/ 0 w 42"/>
                <a:gd name="T7" fmla="*/ 635 h 635"/>
                <a:gd name="T8" fmla="*/ 42 w 42"/>
                <a:gd name="T9" fmla="*/ 635 h 635"/>
                <a:gd name="T10" fmla="*/ 42 w 42"/>
                <a:gd name="T11" fmla="*/ 604 h 635"/>
                <a:gd name="T12" fmla="*/ 42 w 42"/>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42" h="635">
                  <a:moveTo>
                    <a:pt x="42" y="0"/>
                  </a:moveTo>
                  <a:lnTo>
                    <a:pt x="0" y="0"/>
                  </a:lnTo>
                  <a:lnTo>
                    <a:pt x="0" y="613"/>
                  </a:lnTo>
                  <a:lnTo>
                    <a:pt x="0" y="635"/>
                  </a:lnTo>
                  <a:lnTo>
                    <a:pt x="42" y="635"/>
                  </a:lnTo>
                  <a:lnTo>
                    <a:pt x="42" y="604"/>
                  </a:lnTo>
                  <a:lnTo>
                    <a:pt x="4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150">
              <a:extLst>
                <a:ext uri="{FF2B5EF4-FFF2-40B4-BE49-F238E27FC236}">
                  <a16:creationId xmlns:a16="http://schemas.microsoft.com/office/drawing/2014/main" id="{00C957D4-0183-DC8E-2DF7-074DEB23D7BA}"/>
                </a:ext>
              </a:extLst>
            </p:cNvPr>
            <p:cNvSpPr>
              <a:spLocks noChangeArrowheads="1"/>
            </p:cNvSpPr>
            <p:nvPr/>
          </p:nvSpPr>
          <p:spPr bwMode="auto">
            <a:xfrm>
              <a:off x="1595404" y="3916364"/>
              <a:ext cx="65087" cy="49213"/>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Rectangle 151">
              <a:extLst>
                <a:ext uri="{FF2B5EF4-FFF2-40B4-BE49-F238E27FC236}">
                  <a16:creationId xmlns:a16="http://schemas.microsoft.com/office/drawing/2014/main" id="{FE15C38E-4899-C0EC-17F5-6E8E5E439E6A}"/>
                </a:ext>
              </a:extLst>
            </p:cNvPr>
            <p:cNvSpPr>
              <a:spLocks noChangeArrowheads="1"/>
            </p:cNvSpPr>
            <p:nvPr/>
          </p:nvSpPr>
          <p:spPr bwMode="auto">
            <a:xfrm>
              <a:off x="1463641" y="3930651"/>
              <a:ext cx="65087" cy="349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22" name="Groupe 221">
              <a:extLst>
                <a:ext uri="{FF2B5EF4-FFF2-40B4-BE49-F238E27FC236}">
                  <a16:creationId xmlns:a16="http://schemas.microsoft.com/office/drawing/2014/main" id="{43F9702F-A741-BEA1-1D37-7F9581B758E5}"/>
                </a:ext>
              </a:extLst>
            </p:cNvPr>
            <p:cNvGrpSpPr/>
            <p:nvPr/>
          </p:nvGrpSpPr>
          <p:grpSpPr>
            <a:xfrm>
              <a:off x="438116" y="2125664"/>
              <a:ext cx="11630025" cy="1839912"/>
              <a:chOff x="534987" y="2590801"/>
              <a:chExt cx="11630025" cy="1839912"/>
            </a:xfrm>
          </p:grpSpPr>
          <p:sp>
            <p:nvSpPr>
              <p:cNvPr id="168" name="Line 152">
                <a:extLst>
                  <a:ext uri="{FF2B5EF4-FFF2-40B4-BE49-F238E27FC236}">
                    <a16:creationId xmlns:a16="http://schemas.microsoft.com/office/drawing/2014/main" id="{F261110D-AF6B-F21A-ECC7-699DF1CC98CF}"/>
                  </a:ext>
                </a:extLst>
              </p:cNvPr>
              <p:cNvSpPr>
                <a:spLocks noChangeShapeType="1"/>
              </p:cNvSpPr>
              <p:nvPr/>
            </p:nvSpPr>
            <p:spPr bwMode="auto">
              <a:xfrm flipV="1">
                <a:off x="581025" y="2590801"/>
                <a:ext cx="0" cy="2047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53">
                <a:extLst>
                  <a:ext uri="{FF2B5EF4-FFF2-40B4-BE49-F238E27FC236}">
                    <a16:creationId xmlns:a16="http://schemas.microsoft.com/office/drawing/2014/main" id="{0F5850BF-A3D6-D059-07DA-CAF23803E49B}"/>
                  </a:ext>
                </a:extLst>
              </p:cNvPr>
              <p:cNvSpPr>
                <a:spLocks noChangeShapeType="1"/>
              </p:cNvSpPr>
              <p:nvPr/>
            </p:nvSpPr>
            <p:spPr bwMode="auto">
              <a:xfrm>
                <a:off x="534987" y="3340101"/>
                <a:ext cx="460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154">
                <a:extLst>
                  <a:ext uri="{FF2B5EF4-FFF2-40B4-BE49-F238E27FC236}">
                    <a16:creationId xmlns:a16="http://schemas.microsoft.com/office/drawing/2014/main" id="{9E33EC17-CD6E-3B78-319E-A1519111E981}"/>
                  </a:ext>
                </a:extLst>
              </p:cNvPr>
              <p:cNvSpPr>
                <a:spLocks noChangeShapeType="1"/>
              </p:cNvSpPr>
              <p:nvPr/>
            </p:nvSpPr>
            <p:spPr bwMode="auto">
              <a:xfrm flipV="1">
                <a:off x="581025" y="2795588"/>
                <a:ext cx="0" cy="544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155">
                <a:extLst>
                  <a:ext uri="{FF2B5EF4-FFF2-40B4-BE49-F238E27FC236}">
                    <a16:creationId xmlns:a16="http://schemas.microsoft.com/office/drawing/2014/main" id="{6B1A0783-D6E6-13FD-C778-08792AD4BBD9}"/>
                  </a:ext>
                </a:extLst>
              </p:cNvPr>
              <p:cNvSpPr>
                <a:spLocks noChangeShapeType="1"/>
              </p:cNvSpPr>
              <p:nvPr/>
            </p:nvSpPr>
            <p:spPr bwMode="auto">
              <a:xfrm>
                <a:off x="534987" y="3884613"/>
                <a:ext cx="460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56">
                <a:extLst>
                  <a:ext uri="{FF2B5EF4-FFF2-40B4-BE49-F238E27FC236}">
                    <a16:creationId xmlns:a16="http://schemas.microsoft.com/office/drawing/2014/main" id="{FEA6449E-D7C1-E28A-CDFC-9DDE8613ECA7}"/>
                  </a:ext>
                </a:extLst>
              </p:cNvPr>
              <p:cNvSpPr>
                <a:spLocks/>
              </p:cNvSpPr>
              <p:nvPr/>
            </p:nvSpPr>
            <p:spPr bwMode="auto">
              <a:xfrm>
                <a:off x="534987" y="3884613"/>
                <a:ext cx="46037" cy="546100"/>
              </a:xfrm>
              <a:custGeom>
                <a:avLst/>
                <a:gdLst>
                  <a:gd name="T0" fmla="*/ 0 w 29"/>
                  <a:gd name="T1" fmla="*/ 344 h 344"/>
                  <a:gd name="T2" fmla="*/ 29 w 29"/>
                  <a:gd name="T3" fmla="*/ 344 h 344"/>
                  <a:gd name="T4" fmla="*/ 29 w 29"/>
                  <a:gd name="T5" fmla="*/ 0 h 344"/>
                </a:gdLst>
                <a:ahLst/>
                <a:cxnLst>
                  <a:cxn ang="0">
                    <a:pos x="T0" y="T1"/>
                  </a:cxn>
                  <a:cxn ang="0">
                    <a:pos x="T2" y="T3"/>
                  </a:cxn>
                  <a:cxn ang="0">
                    <a:pos x="T4" y="T5"/>
                  </a:cxn>
                </a:cxnLst>
                <a:rect l="0" t="0" r="r" b="b"/>
                <a:pathLst>
                  <a:path w="29" h="344">
                    <a:moveTo>
                      <a:pt x="0" y="344"/>
                    </a:moveTo>
                    <a:lnTo>
                      <a:pt x="29" y="344"/>
                    </a:lnTo>
                    <a:lnTo>
                      <a:pt x="2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157">
                <a:extLst>
                  <a:ext uri="{FF2B5EF4-FFF2-40B4-BE49-F238E27FC236}">
                    <a16:creationId xmlns:a16="http://schemas.microsoft.com/office/drawing/2014/main" id="{72244F9E-B287-A09A-5D63-7D9CCF7D8145}"/>
                  </a:ext>
                </a:extLst>
              </p:cNvPr>
              <p:cNvSpPr>
                <a:spLocks noChangeShapeType="1"/>
              </p:cNvSpPr>
              <p:nvPr/>
            </p:nvSpPr>
            <p:spPr bwMode="auto">
              <a:xfrm flipV="1">
                <a:off x="581025" y="3340101"/>
                <a:ext cx="0" cy="54451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158">
                <a:extLst>
                  <a:ext uri="{FF2B5EF4-FFF2-40B4-BE49-F238E27FC236}">
                    <a16:creationId xmlns:a16="http://schemas.microsoft.com/office/drawing/2014/main" id="{7FA8E228-5AAD-3F19-E1E0-F4123F5FD2C1}"/>
                  </a:ext>
                </a:extLst>
              </p:cNvPr>
              <p:cNvSpPr>
                <a:spLocks noChangeShapeType="1"/>
              </p:cNvSpPr>
              <p:nvPr/>
            </p:nvSpPr>
            <p:spPr bwMode="auto">
              <a:xfrm>
                <a:off x="581025" y="4430713"/>
                <a:ext cx="115839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159">
                <a:extLst>
                  <a:ext uri="{FF2B5EF4-FFF2-40B4-BE49-F238E27FC236}">
                    <a16:creationId xmlns:a16="http://schemas.microsoft.com/office/drawing/2014/main" id="{4510CF46-EFE0-015D-AA1E-F5756CED7559}"/>
                  </a:ext>
                </a:extLst>
              </p:cNvPr>
              <p:cNvSpPr>
                <a:spLocks noChangeShapeType="1"/>
              </p:cNvSpPr>
              <p:nvPr/>
            </p:nvSpPr>
            <p:spPr bwMode="auto">
              <a:xfrm>
                <a:off x="534987" y="2795588"/>
                <a:ext cx="460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76" name="Rectangle 160">
              <a:extLst>
                <a:ext uri="{FF2B5EF4-FFF2-40B4-BE49-F238E27FC236}">
                  <a16:creationId xmlns:a16="http://schemas.microsoft.com/office/drawing/2014/main" id="{082138F2-7877-EB39-BC11-3BF1E0DE3A07}"/>
                </a:ext>
              </a:extLst>
            </p:cNvPr>
            <p:cNvSpPr>
              <a:spLocks noChangeArrowheads="1"/>
            </p:cNvSpPr>
            <p:nvPr/>
          </p:nvSpPr>
          <p:spPr bwMode="auto">
            <a:xfrm>
              <a:off x="321469" y="3870328"/>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a:t>
              </a:r>
              <a:endParaRPr kumimoji="0" lang="en-US" altLang="fr-FR" sz="2800" b="0" i="0" u="none" strike="noStrike" cap="none" normalizeH="0" baseline="0" dirty="0">
                <a:ln>
                  <a:noFill/>
                </a:ln>
                <a:solidFill>
                  <a:schemeClr val="tx1"/>
                </a:solidFill>
                <a:effectLst/>
              </a:endParaRPr>
            </a:p>
          </p:txBody>
        </p:sp>
        <p:sp>
          <p:nvSpPr>
            <p:cNvPr id="177" name="Rectangle 161">
              <a:extLst>
                <a:ext uri="{FF2B5EF4-FFF2-40B4-BE49-F238E27FC236}">
                  <a16:creationId xmlns:a16="http://schemas.microsoft.com/office/drawing/2014/main" id="{EB40983A-F6B4-C990-1D1C-85B6A045E073}"/>
                </a:ext>
              </a:extLst>
            </p:cNvPr>
            <p:cNvSpPr>
              <a:spLocks noChangeArrowheads="1"/>
            </p:cNvSpPr>
            <p:nvPr/>
          </p:nvSpPr>
          <p:spPr bwMode="auto">
            <a:xfrm>
              <a:off x="244511" y="3324228"/>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20</a:t>
              </a:r>
              <a:endParaRPr kumimoji="0" lang="en-US" altLang="fr-FR" sz="2800" b="0" i="0" u="none" strike="noStrike" cap="none" normalizeH="0" baseline="0" dirty="0">
                <a:ln>
                  <a:noFill/>
                </a:ln>
                <a:solidFill>
                  <a:schemeClr val="tx1"/>
                </a:solidFill>
                <a:effectLst/>
              </a:endParaRPr>
            </a:p>
          </p:txBody>
        </p:sp>
        <p:sp>
          <p:nvSpPr>
            <p:cNvPr id="178" name="Rectangle 162">
              <a:extLst>
                <a:ext uri="{FF2B5EF4-FFF2-40B4-BE49-F238E27FC236}">
                  <a16:creationId xmlns:a16="http://schemas.microsoft.com/office/drawing/2014/main" id="{B458D143-1C18-F33C-8701-65FF1C0CEB06}"/>
                </a:ext>
              </a:extLst>
            </p:cNvPr>
            <p:cNvSpPr>
              <a:spLocks noChangeArrowheads="1"/>
            </p:cNvSpPr>
            <p:nvPr/>
          </p:nvSpPr>
          <p:spPr bwMode="auto">
            <a:xfrm>
              <a:off x="244511" y="2779715"/>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40</a:t>
              </a:r>
              <a:endParaRPr kumimoji="0" lang="en-US" altLang="fr-FR" sz="2800" b="0" i="0" u="none" strike="noStrike" cap="none" normalizeH="0" baseline="0" dirty="0">
                <a:ln>
                  <a:noFill/>
                </a:ln>
                <a:solidFill>
                  <a:schemeClr val="tx1"/>
                </a:solidFill>
                <a:effectLst/>
              </a:endParaRPr>
            </a:p>
          </p:txBody>
        </p:sp>
        <p:sp>
          <p:nvSpPr>
            <p:cNvPr id="179" name="Rectangle 163">
              <a:extLst>
                <a:ext uri="{FF2B5EF4-FFF2-40B4-BE49-F238E27FC236}">
                  <a16:creationId xmlns:a16="http://schemas.microsoft.com/office/drawing/2014/main" id="{DF701533-867E-E6BD-B76B-6B61DAA1070C}"/>
                </a:ext>
              </a:extLst>
            </p:cNvPr>
            <p:cNvSpPr>
              <a:spLocks noChangeArrowheads="1"/>
            </p:cNvSpPr>
            <p:nvPr/>
          </p:nvSpPr>
          <p:spPr bwMode="auto">
            <a:xfrm>
              <a:off x="244511" y="2235203"/>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60</a:t>
              </a:r>
              <a:endParaRPr kumimoji="0" lang="en-US" altLang="fr-FR" sz="2800" b="0" i="0" u="none" strike="noStrike" cap="none" normalizeH="0" baseline="0" dirty="0">
                <a:ln>
                  <a:noFill/>
                </a:ln>
                <a:solidFill>
                  <a:schemeClr val="tx1"/>
                </a:solidFill>
                <a:effectLst/>
              </a:endParaRPr>
            </a:p>
          </p:txBody>
        </p:sp>
        <p:sp>
          <p:nvSpPr>
            <p:cNvPr id="180" name="Rectangle 164">
              <a:extLst>
                <a:ext uri="{FF2B5EF4-FFF2-40B4-BE49-F238E27FC236}">
                  <a16:creationId xmlns:a16="http://schemas.microsoft.com/office/drawing/2014/main" id="{7C3A11C0-79C1-66E6-F145-21E47060D05A}"/>
                </a:ext>
              </a:extLst>
            </p:cNvPr>
            <p:cNvSpPr>
              <a:spLocks noChangeArrowheads="1"/>
            </p:cNvSpPr>
            <p:nvPr/>
          </p:nvSpPr>
          <p:spPr bwMode="auto">
            <a:xfrm>
              <a:off x="579818"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a:t>
              </a:r>
              <a:endParaRPr kumimoji="0" lang="en-US" altLang="fr-FR" sz="2800" b="0" i="0" u="none" strike="noStrike" cap="none" normalizeH="0" baseline="0" dirty="0">
                <a:ln>
                  <a:noFill/>
                </a:ln>
                <a:solidFill>
                  <a:schemeClr val="tx1"/>
                </a:solidFill>
                <a:effectLst/>
              </a:endParaRPr>
            </a:p>
          </p:txBody>
        </p:sp>
        <p:sp>
          <p:nvSpPr>
            <p:cNvPr id="181" name="Rectangle 165">
              <a:extLst>
                <a:ext uri="{FF2B5EF4-FFF2-40B4-BE49-F238E27FC236}">
                  <a16:creationId xmlns:a16="http://schemas.microsoft.com/office/drawing/2014/main" id="{2B72154C-08FD-BA64-8870-FB7DB3B3077D}"/>
                </a:ext>
              </a:extLst>
            </p:cNvPr>
            <p:cNvSpPr>
              <a:spLocks noChangeArrowheads="1"/>
            </p:cNvSpPr>
            <p:nvPr/>
          </p:nvSpPr>
          <p:spPr bwMode="auto">
            <a:xfrm>
              <a:off x="814768"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a:t>
              </a:r>
              <a:endParaRPr kumimoji="0" lang="en-US" altLang="fr-FR" sz="2800" b="0" i="0" u="none" strike="noStrike" cap="none" normalizeH="0" baseline="0" dirty="0">
                <a:ln>
                  <a:noFill/>
                </a:ln>
                <a:solidFill>
                  <a:schemeClr val="tx1"/>
                </a:solidFill>
                <a:effectLst/>
              </a:endParaRPr>
            </a:p>
          </p:txBody>
        </p:sp>
        <p:sp>
          <p:nvSpPr>
            <p:cNvPr id="182" name="Rectangle 166">
              <a:extLst>
                <a:ext uri="{FF2B5EF4-FFF2-40B4-BE49-F238E27FC236}">
                  <a16:creationId xmlns:a16="http://schemas.microsoft.com/office/drawing/2014/main" id="{233A1769-7F8E-5C6E-07B0-A72B29485C43}"/>
                </a:ext>
              </a:extLst>
            </p:cNvPr>
            <p:cNvSpPr>
              <a:spLocks noChangeArrowheads="1"/>
            </p:cNvSpPr>
            <p:nvPr/>
          </p:nvSpPr>
          <p:spPr bwMode="auto">
            <a:xfrm>
              <a:off x="1049718"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a:t>
              </a:r>
              <a:endParaRPr kumimoji="0" lang="en-US" altLang="fr-FR" sz="2800" b="0" i="0" u="none" strike="noStrike" cap="none" normalizeH="0" baseline="0" dirty="0">
                <a:ln>
                  <a:noFill/>
                </a:ln>
                <a:solidFill>
                  <a:schemeClr val="tx1"/>
                </a:solidFill>
                <a:effectLst/>
              </a:endParaRPr>
            </a:p>
          </p:txBody>
        </p:sp>
        <p:sp>
          <p:nvSpPr>
            <p:cNvPr id="183" name="Rectangle 167">
              <a:extLst>
                <a:ext uri="{FF2B5EF4-FFF2-40B4-BE49-F238E27FC236}">
                  <a16:creationId xmlns:a16="http://schemas.microsoft.com/office/drawing/2014/main" id="{6C51CB24-144E-33CA-4041-F2330CCF2765}"/>
                </a:ext>
              </a:extLst>
            </p:cNvPr>
            <p:cNvSpPr>
              <a:spLocks noChangeArrowheads="1"/>
            </p:cNvSpPr>
            <p:nvPr/>
          </p:nvSpPr>
          <p:spPr bwMode="auto">
            <a:xfrm>
              <a:off x="1284668"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a:t>
              </a:r>
              <a:endParaRPr kumimoji="0" lang="en-US" altLang="fr-FR" sz="2800" b="0" i="0" u="none" strike="noStrike" cap="none" normalizeH="0" baseline="0" dirty="0">
                <a:ln>
                  <a:noFill/>
                </a:ln>
                <a:solidFill>
                  <a:schemeClr val="tx1"/>
                </a:solidFill>
                <a:effectLst/>
              </a:endParaRPr>
            </a:p>
          </p:txBody>
        </p:sp>
        <p:sp>
          <p:nvSpPr>
            <p:cNvPr id="184" name="Rectangle 168">
              <a:extLst>
                <a:ext uri="{FF2B5EF4-FFF2-40B4-BE49-F238E27FC236}">
                  <a16:creationId xmlns:a16="http://schemas.microsoft.com/office/drawing/2014/main" id="{5C51019F-5CC0-E8A7-6ECC-F96AF8E8E59C}"/>
                </a:ext>
              </a:extLst>
            </p:cNvPr>
            <p:cNvSpPr>
              <a:spLocks noChangeArrowheads="1"/>
            </p:cNvSpPr>
            <p:nvPr/>
          </p:nvSpPr>
          <p:spPr bwMode="auto">
            <a:xfrm>
              <a:off x="1756156"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6</a:t>
              </a:r>
              <a:endParaRPr kumimoji="0" lang="en-US" altLang="fr-FR" sz="2800" b="0" i="0" u="none" strike="noStrike" cap="none" normalizeH="0" baseline="0" dirty="0">
                <a:ln>
                  <a:noFill/>
                </a:ln>
                <a:solidFill>
                  <a:schemeClr val="tx1"/>
                </a:solidFill>
                <a:effectLst/>
              </a:endParaRPr>
            </a:p>
          </p:txBody>
        </p:sp>
        <p:sp>
          <p:nvSpPr>
            <p:cNvPr id="185" name="Rectangle 169">
              <a:extLst>
                <a:ext uri="{FF2B5EF4-FFF2-40B4-BE49-F238E27FC236}">
                  <a16:creationId xmlns:a16="http://schemas.microsoft.com/office/drawing/2014/main" id="{E6FAABA1-7C68-7264-D5A7-66645ECA4FD2}"/>
                </a:ext>
              </a:extLst>
            </p:cNvPr>
            <p:cNvSpPr>
              <a:spLocks noChangeArrowheads="1"/>
            </p:cNvSpPr>
            <p:nvPr/>
          </p:nvSpPr>
          <p:spPr bwMode="auto">
            <a:xfrm>
              <a:off x="1991106"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7</a:t>
              </a:r>
              <a:endParaRPr kumimoji="0" lang="en-US" altLang="fr-FR" sz="2800" b="0" i="0" u="none" strike="noStrike" cap="none" normalizeH="0" baseline="0" dirty="0">
                <a:ln>
                  <a:noFill/>
                </a:ln>
                <a:solidFill>
                  <a:schemeClr val="tx1"/>
                </a:solidFill>
                <a:effectLst/>
              </a:endParaRPr>
            </a:p>
          </p:txBody>
        </p:sp>
        <p:sp>
          <p:nvSpPr>
            <p:cNvPr id="186" name="Rectangle 170">
              <a:extLst>
                <a:ext uri="{FF2B5EF4-FFF2-40B4-BE49-F238E27FC236}">
                  <a16:creationId xmlns:a16="http://schemas.microsoft.com/office/drawing/2014/main" id="{B470662D-52D1-EB7F-622E-068DF0A21F0B}"/>
                </a:ext>
              </a:extLst>
            </p:cNvPr>
            <p:cNvSpPr>
              <a:spLocks noChangeArrowheads="1"/>
            </p:cNvSpPr>
            <p:nvPr/>
          </p:nvSpPr>
          <p:spPr bwMode="auto">
            <a:xfrm>
              <a:off x="2461006"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9</a:t>
              </a:r>
              <a:endParaRPr kumimoji="0" lang="en-US" altLang="fr-FR" sz="2800" b="0" i="0" u="none" strike="noStrike" cap="none" normalizeH="0" baseline="0" dirty="0">
                <a:ln>
                  <a:noFill/>
                </a:ln>
                <a:solidFill>
                  <a:schemeClr val="tx1"/>
                </a:solidFill>
                <a:effectLst/>
              </a:endParaRPr>
            </a:p>
          </p:txBody>
        </p:sp>
        <p:sp>
          <p:nvSpPr>
            <p:cNvPr id="187" name="Rectangle 171">
              <a:extLst>
                <a:ext uri="{FF2B5EF4-FFF2-40B4-BE49-F238E27FC236}">
                  <a16:creationId xmlns:a16="http://schemas.microsoft.com/office/drawing/2014/main" id="{E3D1BB36-41DF-02EA-64A5-A7E875E621B8}"/>
                </a:ext>
              </a:extLst>
            </p:cNvPr>
            <p:cNvSpPr>
              <a:spLocks noChangeArrowheads="1"/>
            </p:cNvSpPr>
            <p:nvPr/>
          </p:nvSpPr>
          <p:spPr bwMode="auto">
            <a:xfrm>
              <a:off x="1521206"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5</a:t>
              </a:r>
              <a:endParaRPr kumimoji="0" lang="en-US" altLang="fr-FR" sz="2800" b="0" i="0" u="none" strike="noStrike" cap="none" normalizeH="0" baseline="0" dirty="0">
                <a:ln>
                  <a:noFill/>
                </a:ln>
                <a:solidFill>
                  <a:schemeClr val="tx1"/>
                </a:solidFill>
                <a:effectLst/>
              </a:endParaRPr>
            </a:p>
          </p:txBody>
        </p:sp>
        <p:sp>
          <p:nvSpPr>
            <p:cNvPr id="188" name="Rectangle 172">
              <a:extLst>
                <a:ext uri="{FF2B5EF4-FFF2-40B4-BE49-F238E27FC236}">
                  <a16:creationId xmlns:a16="http://schemas.microsoft.com/office/drawing/2014/main" id="{9C160786-62E8-04A4-C7A0-FA45A495205C}"/>
                </a:ext>
              </a:extLst>
            </p:cNvPr>
            <p:cNvSpPr>
              <a:spLocks noChangeArrowheads="1"/>
            </p:cNvSpPr>
            <p:nvPr/>
          </p:nvSpPr>
          <p:spPr bwMode="auto">
            <a:xfrm>
              <a:off x="289242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11</a:t>
              </a:r>
              <a:endParaRPr kumimoji="0" lang="en-US" altLang="fr-FR" sz="2800" b="0" i="0" u="none" strike="noStrike" cap="none" normalizeH="0" baseline="0" dirty="0">
                <a:ln>
                  <a:noFill/>
                </a:ln>
                <a:solidFill>
                  <a:schemeClr val="tx1"/>
                </a:solidFill>
                <a:effectLst/>
              </a:endParaRPr>
            </a:p>
          </p:txBody>
        </p:sp>
        <p:sp>
          <p:nvSpPr>
            <p:cNvPr id="189" name="Rectangle 173">
              <a:extLst>
                <a:ext uri="{FF2B5EF4-FFF2-40B4-BE49-F238E27FC236}">
                  <a16:creationId xmlns:a16="http://schemas.microsoft.com/office/drawing/2014/main" id="{CA293131-0ED1-83CE-1B94-C5390A47ECE1}"/>
                </a:ext>
              </a:extLst>
            </p:cNvPr>
            <p:cNvSpPr>
              <a:spLocks noChangeArrowheads="1"/>
            </p:cNvSpPr>
            <p:nvPr/>
          </p:nvSpPr>
          <p:spPr bwMode="auto">
            <a:xfrm>
              <a:off x="312896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12</a:t>
              </a:r>
              <a:endParaRPr kumimoji="0" lang="en-US" altLang="fr-FR" sz="2800" b="0" i="0" u="none" strike="noStrike" cap="none" normalizeH="0" baseline="0" dirty="0">
                <a:ln>
                  <a:noFill/>
                </a:ln>
                <a:solidFill>
                  <a:schemeClr val="tx1"/>
                </a:solidFill>
                <a:effectLst/>
              </a:endParaRPr>
            </a:p>
          </p:txBody>
        </p:sp>
        <p:sp>
          <p:nvSpPr>
            <p:cNvPr id="190" name="Rectangle 174">
              <a:extLst>
                <a:ext uri="{FF2B5EF4-FFF2-40B4-BE49-F238E27FC236}">
                  <a16:creationId xmlns:a16="http://schemas.microsoft.com/office/drawing/2014/main" id="{60F69C80-ABD2-6EDA-22C4-EBB7AF252224}"/>
                </a:ext>
              </a:extLst>
            </p:cNvPr>
            <p:cNvSpPr>
              <a:spLocks noChangeArrowheads="1"/>
            </p:cNvSpPr>
            <p:nvPr/>
          </p:nvSpPr>
          <p:spPr bwMode="auto">
            <a:xfrm>
              <a:off x="383381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15</a:t>
              </a:r>
              <a:endParaRPr kumimoji="0" lang="en-US" altLang="fr-FR" sz="2800" b="0" i="0" u="none" strike="noStrike" cap="none" normalizeH="0" baseline="0" dirty="0">
                <a:ln>
                  <a:noFill/>
                </a:ln>
                <a:solidFill>
                  <a:schemeClr val="tx1"/>
                </a:solidFill>
                <a:effectLst/>
              </a:endParaRPr>
            </a:p>
          </p:txBody>
        </p:sp>
        <p:sp>
          <p:nvSpPr>
            <p:cNvPr id="191" name="Rectangle 175">
              <a:extLst>
                <a:ext uri="{FF2B5EF4-FFF2-40B4-BE49-F238E27FC236}">
                  <a16:creationId xmlns:a16="http://schemas.microsoft.com/office/drawing/2014/main" id="{90897ED4-DEE5-5A73-AE6D-468A1251FF53}"/>
                </a:ext>
              </a:extLst>
            </p:cNvPr>
            <p:cNvSpPr>
              <a:spLocks noChangeArrowheads="1"/>
            </p:cNvSpPr>
            <p:nvPr/>
          </p:nvSpPr>
          <p:spPr bwMode="auto">
            <a:xfrm>
              <a:off x="406876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16</a:t>
              </a:r>
              <a:endParaRPr kumimoji="0" lang="en-US" altLang="fr-FR" sz="2800" b="0" i="0" u="none" strike="noStrike" cap="none" normalizeH="0" baseline="0" dirty="0">
                <a:ln>
                  <a:noFill/>
                </a:ln>
                <a:solidFill>
                  <a:schemeClr val="tx1"/>
                </a:solidFill>
                <a:effectLst/>
              </a:endParaRPr>
            </a:p>
          </p:txBody>
        </p:sp>
        <p:sp>
          <p:nvSpPr>
            <p:cNvPr id="192" name="Rectangle 176">
              <a:extLst>
                <a:ext uri="{FF2B5EF4-FFF2-40B4-BE49-F238E27FC236}">
                  <a16:creationId xmlns:a16="http://schemas.microsoft.com/office/drawing/2014/main" id="{9A47023D-6B37-8D2A-6D82-5EA037F10121}"/>
                </a:ext>
              </a:extLst>
            </p:cNvPr>
            <p:cNvSpPr>
              <a:spLocks noChangeArrowheads="1"/>
            </p:cNvSpPr>
            <p:nvPr/>
          </p:nvSpPr>
          <p:spPr bwMode="auto">
            <a:xfrm>
              <a:off x="501015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20</a:t>
              </a:r>
              <a:endParaRPr kumimoji="0" lang="en-US" altLang="fr-FR" sz="2800" b="0" i="0" u="none" strike="noStrike" cap="none" normalizeH="0" baseline="0" dirty="0">
                <a:ln>
                  <a:noFill/>
                </a:ln>
                <a:solidFill>
                  <a:schemeClr val="tx1"/>
                </a:solidFill>
                <a:effectLst/>
              </a:endParaRPr>
            </a:p>
          </p:txBody>
        </p:sp>
        <p:sp>
          <p:nvSpPr>
            <p:cNvPr id="193" name="Rectangle 177">
              <a:extLst>
                <a:ext uri="{FF2B5EF4-FFF2-40B4-BE49-F238E27FC236}">
                  <a16:creationId xmlns:a16="http://schemas.microsoft.com/office/drawing/2014/main" id="{FB557433-7976-D719-C852-E89EE344E1AD}"/>
                </a:ext>
              </a:extLst>
            </p:cNvPr>
            <p:cNvSpPr>
              <a:spLocks noChangeArrowheads="1"/>
            </p:cNvSpPr>
            <p:nvPr/>
          </p:nvSpPr>
          <p:spPr bwMode="auto">
            <a:xfrm>
              <a:off x="5481639"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22</a:t>
              </a:r>
              <a:endParaRPr kumimoji="0" lang="en-US" altLang="fr-FR" sz="2800" b="0" i="0" u="none" strike="noStrike" cap="none" normalizeH="0" baseline="0" dirty="0">
                <a:ln>
                  <a:noFill/>
                </a:ln>
                <a:solidFill>
                  <a:schemeClr val="tx1"/>
                </a:solidFill>
                <a:effectLst/>
              </a:endParaRPr>
            </a:p>
          </p:txBody>
        </p:sp>
        <p:sp>
          <p:nvSpPr>
            <p:cNvPr id="194" name="Rectangle 178">
              <a:extLst>
                <a:ext uri="{FF2B5EF4-FFF2-40B4-BE49-F238E27FC236}">
                  <a16:creationId xmlns:a16="http://schemas.microsoft.com/office/drawing/2014/main" id="{41E7759D-59E0-3A22-63D9-3E145BD54F64}"/>
                </a:ext>
              </a:extLst>
            </p:cNvPr>
            <p:cNvSpPr>
              <a:spLocks noChangeArrowheads="1"/>
            </p:cNvSpPr>
            <p:nvPr/>
          </p:nvSpPr>
          <p:spPr bwMode="auto">
            <a:xfrm>
              <a:off x="2226056" y="4008437"/>
              <a:ext cx="78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8</a:t>
              </a:r>
              <a:endParaRPr kumimoji="0" lang="en-US" altLang="fr-FR" sz="2800" b="0" i="0" u="none" strike="noStrike" cap="none" normalizeH="0" baseline="0" dirty="0">
                <a:ln>
                  <a:noFill/>
                </a:ln>
                <a:solidFill>
                  <a:schemeClr val="tx1"/>
                </a:solidFill>
                <a:effectLst/>
              </a:endParaRPr>
            </a:p>
          </p:txBody>
        </p:sp>
        <p:sp>
          <p:nvSpPr>
            <p:cNvPr id="195" name="Rectangle 179">
              <a:extLst>
                <a:ext uri="{FF2B5EF4-FFF2-40B4-BE49-F238E27FC236}">
                  <a16:creationId xmlns:a16="http://schemas.microsoft.com/office/drawing/2014/main" id="{78E159A7-AB74-B8C4-2ECD-2E237E99B9A0}"/>
                </a:ext>
              </a:extLst>
            </p:cNvPr>
            <p:cNvSpPr>
              <a:spLocks noChangeArrowheads="1"/>
            </p:cNvSpPr>
            <p:nvPr/>
          </p:nvSpPr>
          <p:spPr bwMode="auto">
            <a:xfrm>
              <a:off x="359886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14</a:t>
              </a:r>
              <a:endParaRPr kumimoji="0" lang="en-US" altLang="fr-FR" sz="2800" b="0" i="0" u="none" strike="noStrike" cap="none" normalizeH="0" baseline="0" dirty="0">
                <a:ln>
                  <a:noFill/>
                </a:ln>
                <a:solidFill>
                  <a:schemeClr val="tx1"/>
                </a:solidFill>
                <a:effectLst/>
              </a:endParaRPr>
            </a:p>
          </p:txBody>
        </p:sp>
        <p:sp>
          <p:nvSpPr>
            <p:cNvPr id="196" name="Rectangle 180">
              <a:extLst>
                <a:ext uri="{FF2B5EF4-FFF2-40B4-BE49-F238E27FC236}">
                  <a16:creationId xmlns:a16="http://schemas.microsoft.com/office/drawing/2014/main" id="{612990B3-E9D3-DF6B-F5DB-A91EF0103409}"/>
                </a:ext>
              </a:extLst>
            </p:cNvPr>
            <p:cNvSpPr>
              <a:spLocks noChangeArrowheads="1"/>
            </p:cNvSpPr>
            <p:nvPr/>
          </p:nvSpPr>
          <p:spPr bwMode="auto">
            <a:xfrm>
              <a:off x="430530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17</a:t>
              </a:r>
              <a:endParaRPr kumimoji="0" lang="en-US" altLang="fr-FR" sz="2800" b="0" i="0" u="none" strike="noStrike" cap="none" normalizeH="0" baseline="0" dirty="0">
                <a:ln>
                  <a:noFill/>
                </a:ln>
                <a:solidFill>
                  <a:schemeClr val="tx1"/>
                </a:solidFill>
                <a:effectLst/>
              </a:endParaRPr>
            </a:p>
          </p:txBody>
        </p:sp>
        <p:sp>
          <p:nvSpPr>
            <p:cNvPr id="197" name="Rectangle 181">
              <a:extLst>
                <a:ext uri="{FF2B5EF4-FFF2-40B4-BE49-F238E27FC236}">
                  <a16:creationId xmlns:a16="http://schemas.microsoft.com/office/drawing/2014/main" id="{EC37FDDA-D170-3EAA-DE1B-12EA89DA335E}"/>
                </a:ext>
              </a:extLst>
            </p:cNvPr>
            <p:cNvSpPr>
              <a:spLocks noChangeArrowheads="1"/>
            </p:cNvSpPr>
            <p:nvPr/>
          </p:nvSpPr>
          <p:spPr bwMode="auto">
            <a:xfrm>
              <a:off x="524510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21</a:t>
              </a:r>
              <a:endParaRPr kumimoji="0" lang="en-US" altLang="fr-FR" sz="2800" b="0" i="0" u="none" strike="noStrike" cap="none" normalizeH="0" baseline="0" dirty="0">
                <a:ln>
                  <a:noFill/>
                </a:ln>
                <a:solidFill>
                  <a:schemeClr val="tx1"/>
                </a:solidFill>
                <a:effectLst/>
              </a:endParaRPr>
            </a:p>
          </p:txBody>
        </p:sp>
        <p:sp>
          <p:nvSpPr>
            <p:cNvPr id="198" name="Rectangle 182">
              <a:extLst>
                <a:ext uri="{FF2B5EF4-FFF2-40B4-BE49-F238E27FC236}">
                  <a16:creationId xmlns:a16="http://schemas.microsoft.com/office/drawing/2014/main" id="{A0D96FF9-B4D2-C432-BED5-29EDB15C1CDE}"/>
                </a:ext>
              </a:extLst>
            </p:cNvPr>
            <p:cNvSpPr>
              <a:spLocks noChangeArrowheads="1"/>
            </p:cNvSpPr>
            <p:nvPr/>
          </p:nvSpPr>
          <p:spPr bwMode="auto">
            <a:xfrm>
              <a:off x="5716589"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23</a:t>
              </a:r>
              <a:endParaRPr kumimoji="0" lang="en-US" altLang="fr-FR" sz="2800" b="0" i="0" u="none" strike="noStrike" cap="none" normalizeH="0" baseline="0" dirty="0">
                <a:ln>
                  <a:noFill/>
                </a:ln>
                <a:solidFill>
                  <a:schemeClr val="tx1"/>
                </a:solidFill>
                <a:effectLst/>
              </a:endParaRPr>
            </a:p>
          </p:txBody>
        </p:sp>
        <p:sp>
          <p:nvSpPr>
            <p:cNvPr id="199" name="Rectangle 183">
              <a:extLst>
                <a:ext uri="{FF2B5EF4-FFF2-40B4-BE49-F238E27FC236}">
                  <a16:creationId xmlns:a16="http://schemas.microsoft.com/office/drawing/2014/main" id="{ED04837A-56DF-396C-70AB-3BBC6A05A86D}"/>
                </a:ext>
              </a:extLst>
            </p:cNvPr>
            <p:cNvSpPr>
              <a:spLocks noChangeArrowheads="1"/>
            </p:cNvSpPr>
            <p:nvPr/>
          </p:nvSpPr>
          <p:spPr bwMode="auto">
            <a:xfrm>
              <a:off x="6656389"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27</a:t>
              </a:r>
              <a:endParaRPr kumimoji="0" lang="en-US" altLang="fr-FR" sz="2800" b="0" i="0" u="none" strike="noStrike" cap="none" normalizeH="0" baseline="0" dirty="0">
                <a:ln>
                  <a:noFill/>
                </a:ln>
                <a:solidFill>
                  <a:schemeClr val="tx1"/>
                </a:solidFill>
                <a:effectLst/>
              </a:endParaRPr>
            </a:p>
          </p:txBody>
        </p:sp>
        <p:sp>
          <p:nvSpPr>
            <p:cNvPr id="200" name="Rectangle 184">
              <a:extLst>
                <a:ext uri="{FF2B5EF4-FFF2-40B4-BE49-F238E27FC236}">
                  <a16:creationId xmlns:a16="http://schemas.microsoft.com/office/drawing/2014/main" id="{96AAAA67-1907-2259-4C9E-ECF35C4586DE}"/>
                </a:ext>
              </a:extLst>
            </p:cNvPr>
            <p:cNvSpPr>
              <a:spLocks noChangeArrowheads="1"/>
            </p:cNvSpPr>
            <p:nvPr/>
          </p:nvSpPr>
          <p:spPr bwMode="auto">
            <a:xfrm>
              <a:off x="736282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30</a:t>
              </a:r>
              <a:endParaRPr kumimoji="0" lang="en-US" altLang="fr-FR" sz="2800" b="0" i="0" u="none" strike="noStrike" cap="none" normalizeH="0" baseline="0" dirty="0">
                <a:ln>
                  <a:noFill/>
                </a:ln>
                <a:solidFill>
                  <a:schemeClr val="tx1"/>
                </a:solidFill>
                <a:effectLst/>
              </a:endParaRPr>
            </a:p>
          </p:txBody>
        </p:sp>
        <p:sp>
          <p:nvSpPr>
            <p:cNvPr id="201" name="Rectangle 185">
              <a:extLst>
                <a:ext uri="{FF2B5EF4-FFF2-40B4-BE49-F238E27FC236}">
                  <a16:creationId xmlns:a16="http://schemas.microsoft.com/office/drawing/2014/main" id="{B64D6FAD-BD1E-865E-98CA-B1E2043AD785}"/>
                </a:ext>
              </a:extLst>
            </p:cNvPr>
            <p:cNvSpPr>
              <a:spLocks noChangeArrowheads="1"/>
            </p:cNvSpPr>
            <p:nvPr/>
          </p:nvSpPr>
          <p:spPr bwMode="auto">
            <a:xfrm>
              <a:off x="265747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10</a:t>
              </a:r>
              <a:endParaRPr kumimoji="0" lang="en-US" altLang="fr-FR" sz="2800" b="0" i="0" u="none" strike="noStrike" cap="none" normalizeH="0" baseline="0" dirty="0">
                <a:ln>
                  <a:noFill/>
                </a:ln>
                <a:solidFill>
                  <a:schemeClr val="tx1"/>
                </a:solidFill>
                <a:effectLst/>
              </a:endParaRPr>
            </a:p>
          </p:txBody>
        </p:sp>
        <p:sp>
          <p:nvSpPr>
            <p:cNvPr id="202" name="Rectangle 186">
              <a:extLst>
                <a:ext uri="{FF2B5EF4-FFF2-40B4-BE49-F238E27FC236}">
                  <a16:creationId xmlns:a16="http://schemas.microsoft.com/office/drawing/2014/main" id="{E34DE055-E7C9-29A4-55FA-79B62369BF60}"/>
                </a:ext>
              </a:extLst>
            </p:cNvPr>
            <p:cNvSpPr>
              <a:spLocks noChangeArrowheads="1"/>
            </p:cNvSpPr>
            <p:nvPr/>
          </p:nvSpPr>
          <p:spPr bwMode="auto">
            <a:xfrm>
              <a:off x="477520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19</a:t>
              </a:r>
              <a:endParaRPr kumimoji="0" lang="en-US" altLang="fr-FR" sz="2800" b="0" i="0" u="none" strike="noStrike" cap="none" normalizeH="0" baseline="0" dirty="0">
                <a:ln>
                  <a:noFill/>
                </a:ln>
                <a:solidFill>
                  <a:schemeClr val="tx1"/>
                </a:solidFill>
                <a:effectLst/>
              </a:endParaRPr>
            </a:p>
          </p:txBody>
        </p:sp>
        <p:sp>
          <p:nvSpPr>
            <p:cNvPr id="203" name="Rectangle 187">
              <a:extLst>
                <a:ext uri="{FF2B5EF4-FFF2-40B4-BE49-F238E27FC236}">
                  <a16:creationId xmlns:a16="http://schemas.microsoft.com/office/drawing/2014/main" id="{EAF1756A-2C36-32AB-D903-12219E6A5BB3}"/>
                </a:ext>
              </a:extLst>
            </p:cNvPr>
            <p:cNvSpPr>
              <a:spLocks noChangeArrowheads="1"/>
            </p:cNvSpPr>
            <p:nvPr/>
          </p:nvSpPr>
          <p:spPr bwMode="auto">
            <a:xfrm>
              <a:off x="5951539"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24</a:t>
              </a:r>
              <a:endParaRPr kumimoji="0" lang="en-US" altLang="fr-FR" sz="2800" b="0" i="0" u="none" strike="noStrike" cap="none" normalizeH="0" baseline="0" dirty="0">
                <a:ln>
                  <a:noFill/>
                </a:ln>
                <a:solidFill>
                  <a:schemeClr val="tx1"/>
                </a:solidFill>
                <a:effectLst/>
              </a:endParaRPr>
            </a:p>
          </p:txBody>
        </p:sp>
        <p:sp>
          <p:nvSpPr>
            <p:cNvPr id="204" name="Rectangle 188">
              <a:extLst>
                <a:ext uri="{FF2B5EF4-FFF2-40B4-BE49-F238E27FC236}">
                  <a16:creationId xmlns:a16="http://schemas.microsoft.com/office/drawing/2014/main" id="{969E9F31-5253-716B-A664-E89EEAB2C04D}"/>
                </a:ext>
              </a:extLst>
            </p:cNvPr>
            <p:cNvSpPr>
              <a:spLocks noChangeArrowheads="1"/>
            </p:cNvSpPr>
            <p:nvPr/>
          </p:nvSpPr>
          <p:spPr bwMode="auto">
            <a:xfrm>
              <a:off x="6421439"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26</a:t>
              </a:r>
              <a:endParaRPr kumimoji="0" lang="en-US" altLang="fr-FR" sz="2800" b="0" i="0" u="none" strike="noStrike" cap="none" normalizeH="0" baseline="0" dirty="0">
                <a:ln>
                  <a:noFill/>
                </a:ln>
                <a:solidFill>
                  <a:schemeClr val="tx1"/>
                </a:solidFill>
                <a:effectLst/>
              </a:endParaRPr>
            </a:p>
          </p:txBody>
        </p:sp>
        <p:sp>
          <p:nvSpPr>
            <p:cNvPr id="205" name="Rectangle 189">
              <a:extLst>
                <a:ext uri="{FF2B5EF4-FFF2-40B4-BE49-F238E27FC236}">
                  <a16:creationId xmlns:a16="http://schemas.microsoft.com/office/drawing/2014/main" id="{AC007FF2-EF79-0D16-0CF5-C908718778F6}"/>
                </a:ext>
              </a:extLst>
            </p:cNvPr>
            <p:cNvSpPr>
              <a:spLocks noChangeArrowheads="1"/>
            </p:cNvSpPr>
            <p:nvPr/>
          </p:nvSpPr>
          <p:spPr bwMode="auto">
            <a:xfrm>
              <a:off x="689292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28</a:t>
              </a:r>
              <a:endParaRPr kumimoji="0" lang="en-US" altLang="fr-FR" sz="2800" b="0" i="0" u="none" strike="noStrike" cap="none" normalizeH="0" baseline="0" dirty="0">
                <a:ln>
                  <a:noFill/>
                </a:ln>
                <a:solidFill>
                  <a:schemeClr val="tx1"/>
                </a:solidFill>
                <a:effectLst/>
              </a:endParaRPr>
            </a:p>
          </p:txBody>
        </p:sp>
        <p:sp>
          <p:nvSpPr>
            <p:cNvPr id="206" name="Rectangle 190">
              <a:extLst>
                <a:ext uri="{FF2B5EF4-FFF2-40B4-BE49-F238E27FC236}">
                  <a16:creationId xmlns:a16="http://schemas.microsoft.com/office/drawing/2014/main" id="{82694D3D-C5FC-08F0-71A9-E68DDEEC6C97}"/>
                </a:ext>
              </a:extLst>
            </p:cNvPr>
            <p:cNvSpPr>
              <a:spLocks noChangeArrowheads="1"/>
            </p:cNvSpPr>
            <p:nvPr/>
          </p:nvSpPr>
          <p:spPr bwMode="auto">
            <a:xfrm>
              <a:off x="759777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31</a:t>
              </a:r>
              <a:endParaRPr kumimoji="0" lang="en-US" altLang="fr-FR" sz="2800" b="0" i="0" u="none" strike="noStrike" cap="none" normalizeH="0" baseline="0" dirty="0">
                <a:ln>
                  <a:noFill/>
                </a:ln>
                <a:solidFill>
                  <a:schemeClr val="tx1"/>
                </a:solidFill>
                <a:effectLst/>
              </a:endParaRPr>
            </a:p>
          </p:txBody>
        </p:sp>
        <p:sp>
          <p:nvSpPr>
            <p:cNvPr id="207" name="Rectangle 191">
              <a:extLst>
                <a:ext uri="{FF2B5EF4-FFF2-40B4-BE49-F238E27FC236}">
                  <a16:creationId xmlns:a16="http://schemas.microsoft.com/office/drawing/2014/main" id="{E0510D5C-5D3D-E7D1-9F25-2B4B2A979F90}"/>
                </a:ext>
              </a:extLst>
            </p:cNvPr>
            <p:cNvSpPr>
              <a:spLocks noChangeArrowheads="1"/>
            </p:cNvSpPr>
            <p:nvPr/>
          </p:nvSpPr>
          <p:spPr bwMode="auto">
            <a:xfrm>
              <a:off x="853916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35</a:t>
              </a:r>
              <a:endParaRPr kumimoji="0" lang="en-US" altLang="fr-FR" sz="2800" b="0" i="0" u="none" strike="noStrike" cap="none" normalizeH="0" baseline="0" dirty="0">
                <a:ln>
                  <a:noFill/>
                </a:ln>
                <a:solidFill>
                  <a:schemeClr val="tx1"/>
                </a:solidFill>
                <a:effectLst/>
              </a:endParaRPr>
            </a:p>
          </p:txBody>
        </p:sp>
        <p:sp>
          <p:nvSpPr>
            <p:cNvPr id="208" name="Rectangle 192">
              <a:extLst>
                <a:ext uri="{FF2B5EF4-FFF2-40B4-BE49-F238E27FC236}">
                  <a16:creationId xmlns:a16="http://schemas.microsoft.com/office/drawing/2014/main" id="{5700B759-2BE8-D7E5-E6C8-750B3ACAE5BB}"/>
                </a:ext>
              </a:extLst>
            </p:cNvPr>
            <p:cNvSpPr>
              <a:spLocks noChangeArrowheads="1"/>
            </p:cNvSpPr>
            <p:nvPr/>
          </p:nvSpPr>
          <p:spPr bwMode="auto">
            <a:xfrm>
              <a:off x="336391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13</a:t>
              </a:r>
              <a:endParaRPr kumimoji="0" lang="en-US" altLang="fr-FR" sz="2800" b="0" i="0" u="none" strike="noStrike" cap="none" normalizeH="0" baseline="0" dirty="0">
                <a:ln>
                  <a:noFill/>
                </a:ln>
                <a:solidFill>
                  <a:schemeClr val="tx1"/>
                </a:solidFill>
                <a:effectLst/>
              </a:endParaRPr>
            </a:p>
          </p:txBody>
        </p:sp>
        <p:sp>
          <p:nvSpPr>
            <p:cNvPr id="209" name="Rectangle 193">
              <a:extLst>
                <a:ext uri="{FF2B5EF4-FFF2-40B4-BE49-F238E27FC236}">
                  <a16:creationId xmlns:a16="http://schemas.microsoft.com/office/drawing/2014/main" id="{144C269E-8A9D-E847-39CD-EF2DFA4226A1}"/>
                </a:ext>
              </a:extLst>
            </p:cNvPr>
            <p:cNvSpPr>
              <a:spLocks noChangeArrowheads="1"/>
            </p:cNvSpPr>
            <p:nvPr/>
          </p:nvSpPr>
          <p:spPr bwMode="auto">
            <a:xfrm>
              <a:off x="6186489"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25</a:t>
              </a:r>
              <a:endParaRPr kumimoji="0" lang="en-US" altLang="fr-FR" sz="2800" b="0" i="0" u="none" strike="noStrike" cap="none" normalizeH="0" baseline="0" dirty="0">
                <a:ln>
                  <a:noFill/>
                </a:ln>
                <a:solidFill>
                  <a:schemeClr val="tx1"/>
                </a:solidFill>
                <a:effectLst/>
              </a:endParaRPr>
            </a:p>
          </p:txBody>
        </p:sp>
        <p:sp>
          <p:nvSpPr>
            <p:cNvPr id="210" name="Rectangle 194">
              <a:extLst>
                <a:ext uri="{FF2B5EF4-FFF2-40B4-BE49-F238E27FC236}">
                  <a16:creationId xmlns:a16="http://schemas.microsoft.com/office/drawing/2014/main" id="{57A3DDF9-99E5-F113-0088-E95DFDC3BD19}"/>
                </a:ext>
              </a:extLst>
            </p:cNvPr>
            <p:cNvSpPr>
              <a:spLocks noChangeArrowheads="1"/>
            </p:cNvSpPr>
            <p:nvPr/>
          </p:nvSpPr>
          <p:spPr bwMode="auto">
            <a:xfrm>
              <a:off x="712787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29</a:t>
              </a:r>
              <a:endParaRPr kumimoji="0" lang="en-US" altLang="fr-FR" sz="2800" b="0" i="0" u="none" strike="noStrike" cap="none" normalizeH="0" baseline="0" dirty="0">
                <a:ln>
                  <a:noFill/>
                </a:ln>
                <a:solidFill>
                  <a:schemeClr val="tx1"/>
                </a:solidFill>
                <a:effectLst/>
              </a:endParaRPr>
            </a:p>
          </p:txBody>
        </p:sp>
        <p:sp>
          <p:nvSpPr>
            <p:cNvPr id="211" name="Rectangle 195">
              <a:extLst>
                <a:ext uri="{FF2B5EF4-FFF2-40B4-BE49-F238E27FC236}">
                  <a16:creationId xmlns:a16="http://schemas.microsoft.com/office/drawing/2014/main" id="{2A54AF12-B0C4-D591-B2EC-034E605F17D6}"/>
                </a:ext>
              </a:extLst>
            </p:cNvPr>
            <p:cNvSpPr>
              <a:spLocks noChangeArrowheads="1"/>
            </p:cNvSpPr>
            <p:nvPr/>
          </p:nvSpPr>
          <p:spPr bwMode="auto">
            <a:xfrm>
              <a:off x="7832726"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32</a:t>
              </a:r>
              <a:endParaRPr kumimoji="0" lang="en-US" altLang="fr-FR" sz="2800" b="0" i="0" u="none" strike="noStrike" cap="none" normalizeH="0" baseline="0" dirty="0">
                <a:ln>
                  <a:noFill/>
                </a:ln>
                <a:solidFill>
                  <a:schemeClr val="tx1"/>
                </a:solidFill>
                <a:effectLst/>
              </a:endParaRPr>
            </a:p>
          </p:txBody>
        </p:sp>
        <p:sp>
          <p:nvSpPr>
            <p:cNvPr id="212" name="Rectangle 196">
              <a:extLst>
                <a:ext uri="{FF2B5EF4-FFF2-40B4-BE49-F238E27FC236}">
                  <a16:creationId xmlns:a16="http://schemas.microsoft.com/office/drawing/2014/main" id="{400467C1-E87A-B456-51C5-917DA0205958}"/>
                </a:ext>
              </a:extLst>
            </p:cNvPr>
            <p:cNvSpPr>
              <a:spLocks noChangeArrowheads="1"/>
            </p:cNvSpPr>
            <p:nvPr/>
          </p:nvSpPr>
          <p:spPr bwMode="auto">
            <a:xfrm>
              <a:off x="830421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34</a:t>
              </a:r>
              <a:endParaRPr kumimoji="0" lang="en-US" altLang="fr-FR" sz="2800" b="0" i="0" u="none" strike="noStrike" cap="none" normalizeH="0" baseline="0" dirty="0">
                <a:ln>
                  <a:noFill/>
                </a:ln>
                <a:solidFill>
                  <a:schemeClr val="tx1"/>
                </a:solidFill>
                <a:effectLst/>
              </a:endParaRPr>
            </a:p>
          </p:txBody>
        </p:sp>
        <p:sp>
          <p:nvSpPr>
            <p:cNvPr id="213" name="Rectangle 197">
              <a:extLst>
                <a:ext uri="{FF2B5EF4-FFF2-40B4-BE49-F238E27FC236}">
                  <a16:creationId xmlns:a16="http://schemas.microsoft.com/office/drawing/2014/main" id="{16870791-725E-D298-0A25-09262808FC0D}"/>
                </a:ext>
              </a:extLst>
            </p:cNvPr>
            <p:cNvSpPr>
              <a:spLocks noChangeArrowheads="1"/>
            </p:cNvSpPr>
            <p:nvPr/>
          </p:nvSpPr>
          <p:spPr bwMode="auto">
            <a:xfrm>
              <a:off x="900906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37</a:t>
              </a:r>
              <a:endParaRPr kumimoji="0" lang="en-US" altLang="fr-FR" sz="2800" b="0" i="0" u="none" strike="noStrike" cap="none" normalizeH="0" baseline="0" dirty="0">
                <a:ln>
                  <a:noFill/>
                </a:ln>
                <a:solidFill>
                  <a:schemeClr val="tx1"/>
                </a:solidFill>
                <a:effectLst/>
              </a:endParaRPr>
            </a:p>
          </p:txBody>
        </p:sp>
        <p:sp>
          <p:nvSpPr>
            <p:cNvPr id="214" name="Rectangle 198">
              <a:extLst>
                <a:ext uri="{FF2B5EF4-FFF2-40B4-BE49-F238E27FC236}">
                  <a16:creationId xmlns:a16="http://schemas.microsoft.com/office/drawing/2014/main" id="{7CDCCF79-8E0E-94D2-B611-BAB62FAC42BA}"/>
                </a:ext>
              </a:extLst>
            </p:cNvPr>
            <p:cNvSpPr>
              <a:spLocks noChangeArrowheads="1"/>
            </p:cNvSpPr>
            <p:nvPr/>
          </p:nvSpPr>
          <p:spPr bwMode="auto">
            <a:xfrm>
              <a:off x="948055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39</a:t>
              </a:r>
              <a:endParaRPr kumimoji="0" lang="en-US" altLang="fr-FR" sz="2800" b="0" i="0" u="none" strike="noStrike" cap="none" normalizeH="0" baseline="0" dirty="0">
                <a:ln>
                  <a:noFill/>
                </a:ln>
                <a:solidFill>
                  <a:schemeClr val="tx1"/>
                </a:solidFill>
                <a:effectLst/>
              </a:endParaRPr>
            </a:p>
          </p:txBody>
        </p:sp>
        <p:sp>
          <p:nvSpPr>
            <p:cNvPr id="215" name="Rectangle 199">
              <a:extLst>
                <a:ext uri="{FF2B5EF4-FFF2-40B4-BE49-F238E27FC236}">
                  <a16:creationId xmlns:a16="http://schemas.microsoft.com/office/drawing/2014/main" id="{EDC5EBB6-80C1-5DA0-C5D0-D4BA25AD7E00}"/>
                </a:ext>
              </a:extLst>
            </p:cNvPr>
            <p:cNvSpPr>
              <a:spLocks noChangeArrowheads="1"/>
            </p:cNvSpPr>
            <p:nvPr/>
          </p:nvSpPr>
          <p:spPr bwMode="auto">
            <a:xfrm>
              <a:off x="454025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18</a:t>
              </a:r>
              <a:endParaRPr kumimoji="0" lang="en-US" altLang="fr-FR" sz="2800" b="0" i="0" u="none" strike="noStrike" cap="none" normalizeH="0" baseline="0" dirty="0">
                <a:ln>
                  <a:noFill/>
                </a:ln>
                <a:solidFill>
                  <a:schemeClr val="tx1"/>
                </a:solidFill>
                <a:effectLst/>
              </a:endParaRPr>
            </a:p>
          </p:txBody>
        </p:sp>
        <p:sp>
          <p:nvSpPr>
            <p:cNvPr id="216" name="Rectangle 200">
              <a:extLst>
                <a:ext uri="{FF2B5EF4-FFF2-40B4-BE49-F238E27FC236}">
                  <a16:creationId xmlns:a16="http://schemas.microsoft.com/office/drawing/2014/main" id="{5B0BE2DC-A897-C132-82AD-22995DE7EB66}"/>
                </a:ext>
              </a:extLst>
            </p:cNvPr>
            <p:cNvSpPr>
              <a:spLocks noChangeArrowheads="1"/>
            </p:cNvSpPr>
            <p:nvPr/>
          </p:nvSpPr>
          <p:spPr bwMode="auto">
            <a:xfrm>
              <a:off x="806926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33</a:t>
              </a:r>
              <a:endParaRPr kumimoji="0" lang="en-US" altLang="fr-FR" sz="2800" b="0" i="0" u="none" strike="noStrike" cap="none" normalizeH="0" baseline="0" dirty="0">
                <a:ln>
                  <a:noFill/>
                </a:ln>
                <a:solidFill>
                  <a:schemeClr val="tx1"/>
                </a:solidFill>
                <a:effectLst/>
              </a:endParaRPr>
            </a:p>
          </p:txBody>
        </p:sp>
        <p:sp>
          <p:nvSpPr>
            <p:cNvPr id="217" name="Rectangle 201">
              <a:extLst>
                <a:ext uri="{FF2B5EF4-FFF2-40B4-BE49-F238E27FC236}">
                  <a16:creationId xmlns:a16="http://schemas.microsoft.com/office/drawing/2014/main" id="{C6F25DCF-29D8-F6F0-1005-CE394F8185C7}"/>
                </a:ext>
              </a:extLst>
            </p:cNvPr>
            <p:cNvSpPr>
              <a:spLocks noChangeArrowheads="1"/>
            </p:cNvSpPr>
            <p:nvPr/>
          </p:nvSpPr>
          <p:spPr bwMode="auto">
            <a:xfrm>
              <a:off x="877411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36</a:t>
              </a:r>
              <a:endParaRPr kumimoji="0" lang="en-US" altLang="fr-FR" sz="2800" b="0" i="0" u="none" strike="noStrike" cap="none" normalizeH="0" baseline="0" dirty="0">
                <a:ln>
                  <a:noFill/>
                </a:ln>
                <a:solidFill>
                  <a:schemeClr val="tx1"/>
                </a:solidFill>
                <a:effectLst/>
              </a:endParaRPr>
            </a:p>
          </p:txBody>
        </p:sp>
        <p:sp>
          <p:nvSpPr>
            <p:cNvPr id="218" name="Rectangle 202">
              <a:extLst>
                <a:ext uri="{FF2B5EF4-FFF2-40B4-BE49-F238E27FC236}">
                  <a16:creationId xmlns:a16="http://schemas.microsoft.com/office/drawing/2014/main" id="{51FA81B7-A9C3-FC6F-770E-BF3C04C8FB42}"/>
                </a:ext>
              </a:extLst>
            </p:cNvPr>
            <p:cNvSpPr>
              <a:spLocks noChangeArrowheads="1"/>
            </p:cNvSpPr>
            <p:nvPr/>
          </p:nvSpPr>
          <p:spPr bwMode="auto">
            <a:xfrm>
              <a:off x="9244014"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38</a:t>
              </a:r>
              <a:endParaRPr kumimoji="0" lang="en-US" altLang="fr-FR" sz="2800" b="0" i="0" u="none" strike="noStrike" cap="none" normalizeH="0" baseline="0" dirty="0">
                <a:ln>
                  <a:noFill/>
                </a:ln>
                <a:solidFill>
                  <a:schemeClr val="tx1"/>
                </a:solidFill>
                <a:effectLst/>
              </a:endParaRPr>
            </a:p>
          </p:txBody>
        </p:sp>
        <p:sp>
          <p:nvSpPr>
            <p:cNvPr id="219" name="Rectangle 203">
              <a:extLst>
                <a:ext uri="{FF2B5EF4-FFF2-40B4-BE49-F238E27FC236}">
                  <a16:creationId xmlns:a16="http://schemas.microsoft.com/office/drawing/2014/main" id="{C0453D86-9A51-E6C1-D026-B28853FE5F55}"/>
                </a:ext>
              </a:extLst>
            </p:cNvPr>
            <p:cNvSpPr>
              <a:spLocks noChangeArrowheads="1"/>
            </p:cNvSpPr>
            <p:nvPr/>
          </p:nvSpPr>
          <p:spPr bwMode="auto">
            <a:xfrm>
              <a:off x="971550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40</a:t>
              </a:r>
              <a:endParaRPr kumimoji="0" lang="en-US" altLang="fr-FR" sz="2800" b="0" i="0" u="none" strike="noStrike" cap="none" normalizeH="0" baseline="0" dirty="0">
                <a:ln>
                  <a:noFill/>
                </a:ln>
                <a:solidFill>
                  <a:schemeClr val="tx1"/>
                </a:solidFill>
                <a:effectLst/>
              </a:endParaRPr>
            </a:p>
          </p:txBody>
        </p:sp>
        <p:sp>
          <p:nvSpPr>
            <p:cNvPr id="220" name="Rectangle 204">
              <a:extLst>
                <a:ext uri="{FF2B5EF4-FFF2-40B4-BE49-F238E27FC236}">
                  <a16:creationId xmlns:a16="http://schemas.microsoft.com/office/drawing/2014/main" id="{EE30C2DF-0A5C-D70A-21BD-4E7067BF6D78}"/>
                </a:ext>
              </a:extLst>
            </p:cNvPr>
            <p:cNvSpPr>
              <a:spLocks noChangeArrowheads="1"/>
            </p:cNvSpPr>
            <p:nvPr/>
          </p:nvSpPr>
          <p:spPr bwMode="auto">
            <a:xfrm>
              <a:off x="10185401" y="4008437"/>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42</a:t>
              </a:r>
              <a:endParaRPr kumimoji="0" lang="en-US" altLang="fr-FR" sz="2800" b="0" i="0" u="none" strike="noStrike" cap="none" normalizeH="0" baseline="0" dirty="0">
                <a:ln>
                  <a:noFill/>
                </a:ln>
                <a:solidFill>
                  <a:schemeClr val="tx1"/>
                </a:solidFill>
                <a:effectLst/>
              </a:endParaRPr>
            </a:p>
          </p:txBody>
        </p:sp>
        <p:sp>
          <p:nvSpPr>
            <p:cNvPr id="13" name="Rectangle 206">
              <a:extLst>
                <a:ext uri="{FF2B5EF4-FFF2-40B4-BE49-F238E27FC236}">
                  <a16:creationId xmlns:a16="http://schemas.microsoft.com/office/drawing/2014/main" id="{6E41020D-0955-36D6-5B12-F87D18A7CDA2}"/>
                </a:ext>
              </a:extLst>
            </p:cNvPr>
            <p:cNvSpPr>
              <a:spLocks noChangeArrowheads="1"/>
            </p:cNvSpPr>
            <p:nvPr/>
          </p:nvSpPr>
          <p:spPr bwMode="auto">
            <a:xfrm>
              <a:off x="10656889"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44</a:t>
              </a:r>
              <a:endParaRPr kumimoji="0" lang="en-US" altLang="fr-FR" sz="2800" b="0" i="0" u="none" strike="noStrike" cap="none" normalizeH="0" baseline="0" dirty="0">
                <a:ln>
                  <a:noFill/>
                </a:ln>
                <a:solidFill>
                  <a:schemeClr val="tx1"/>
                </a:solidFill>
                <a:effectLst/>
              </a:endParaRPr>
            </a:p>
          </p:txBody>
        </p:sp>
        <p:sp>
          <p:nvSpPr>
            <p:cNvPr id="14" name="Rectangle 207">
              <a:extLst>
                <a:ext uri="{FF2B5EF4-FFF2-40B4-BE49-F238E27FC236}">
                  <a16:creationId xmlns:a16="http://schemas.microsoft.com/office/drawing/2014/main" id="{04E126EB-B9CA-87A5-BE07-832F65459B5D}"/>
                </a:ext>
              </a:extLst>
            </p:cNvPr>
            <p:cNvSpPr>
              <a:spLocks noChangeArrowheads="1"/>
            </p:cNvSpPr>
            <p:nvPr/>
          </p:nvSpPr>
          <p:spPr bwMode="auto">
            <a:xfrm>
              <a:off x="9950452"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41</a:t>
              </a:r>
              <a:endParaRPr kumimoji="0" lang="en-US" altLang="fr-FR" sz="2800" b="0" i="0" u="none" strike="noStrike" cap="none" normalizeH="0" baseline="0" dirty="0">
                <a:ln>
                  <a:noFill/>
                </a:ln>
                <a:solidFill>
                  <a:schemeClr val="tx1"/>
                </a:solidFill>
                <a:effectLst/>
              </a:endParaRPr>
            </a:p>
          </p:txBody>
        </p:sp>
        <p:sp>
          <p:nvSpPr>
            <p:cNvPr id="15" name="Rectangle 208">
              <a:extLst>
                <a:ext uri="{FF2B5EF4-FFF2-40B4-BE49-F238E27FC236}">
                  <a16:creationId xmlns:a16="http://schemas.microsoft.com/office/drawing/2014/main" id="{51C856D1-0053-EC39-E23C-7F6D59F08E7C}"/>
                </a:ext>
              </a:extLst>
            </p:cNvPr>
            <p:cNvSpPr>
              <a:spLocks noChangeArrowheads="1"/>
            </p:cNvSpPr>
            <p:nvPr/>
          </p:nvSpPr>
          <p:spPr bwMode="auto">
            <a:xfrm>
              <a:off x="10420352"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43</a:t>
              </a:r>
              <a:endParaRPr kumimoji="0" lang="en-US" altLang="fr-FR" sz="2800" b="0" i="0" u="none" strike="noStrike" cap="none" normalizeH="0" baseline="0" dirty="0">
                <a:ln>
                  <a:noFill/>
                </a:ln>
                <a:solidFill>
                  <a:schemeClr val="tx1"/>
                </a:solidFill>
                <a:effectLst/>
              </a:endParaRPr>
            </a:p>
          </p:txBody>
        </p:sp>
        <p:sp>
          <p:nvSpPr>
            <p:cNvPr id="16" name="Rectangle 209">
              <a:extLst>
                <a:ext uri="{FF2B5EF4-FFF2-40B4-BE49-F238E27FC236}">
                  <a16:creationId xmlns:a16="http://schemas.microsoft.com/office/drawing/2014/main" id="{B6F76BCB-FBAC-44B1-B93C-3E6730710887}"/>
                </a:ext>
              </a:extLst>
            </p:cNvPr>
            <p:cNvSpPr>
              <a:spLocks noChangeArrowheads="1"/>
            </p:cNvSpPr>
            <p:nvPr/>
          </p:nvSpPr>
          <p:spPr bwMode="auto">
            <a:xfrm>
              <a:off x="10891839"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45</a:t>
              </a:r>
              <a:endParaRPr kumimoji="0" lang="en-US" altLang="fr-FR" sz="2800" b="0" i="0" u="none" strike="noStrike" cap="none" normalizeH="0" baseline="0" dirty="0">
                <a:ln>
                  <a:noFill/>
                </a:ln>
                <a:solidFill>
                  <a:schemeClr val="tx1"/>
                </a:solidFill>
                <a:effectLst/>
              </a:endParaRPr>
            </a:p>
          </p:txBody>
        </p:sp>
        <p:sp>
          <p:nvSpPr>
            <p:cNvPr id="17" name="Rectangle 210">
              <a:extLst>
                <a:ext uri="{FF2B5EF4-FFF2-40B4-BE49-F238E27FC236}">
                  <a16:creationId xmlns:a16="http://schemas.microsoft.com/office/drawing/2014/main" id="{6938A81B-7B6F-1EDD-2395-D43AFE1E55EE}"/>
                </a:ext>
              </a:extLst>
            </p:cNvPr>
            <p:cNvSpPr>
              <a:spLocks noChangeArrowheads="1"/>
            </p:cNvSpPr>
            <p:nvPr/>
          </p:nvSpPr>
          <p:spPr bwMode="auto">
            <a:xfrm>
              <a:off x="11126789"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46</a:t>
              </a:r>
              <a:endParaRPr kumimoji="0" lang="en-US" altLang="fr-FR" sz="2800" b="0" i="0" u="none" strike="noStrike" cap="none" normalizeH="0" baseline="0" dirty="0">
                <a:ln>
                  <a:noFill/>
                </a:ln>
                <a:solidFill>
                  <a:schemeClr val="tx1"/>
                </a:solidFill>
                <a:effectLst/>
              </a:endParaRPr>
            </a:p>
          </p:txBody>
        </p:sp>
        <p:sp>
          <p:nvSpPr>
            <p:cNvPr id="18" name="Rectangle 211">
              <a:extLst>
                <a:ext uri="{FF2B5EF4-FFF2-40B4-BE49-F238E27FC236}">
                  <a16:creationId xmlns:a16="http://schemas.microsoft.com/office/drawing/2014/main" id="{85D37409-B1DD-2EFC-467C-8044D8174FA8}"/>
                </a:ext>
              </a:extLst>
            </p:cNvPr>
            <p:cNvSpPr>
              <a:spLocks noChangeArrowheads="1"/>
            </p:cNvSpPr>
            <p:nvPr/>
          </p:nvSpPr>
          <p:spPr bwMode="auto">
            <a:xfrm>
              <a:off x="11361739"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47</a:t>
              </a:r>
              <a:endParaRPr kumimoji="0" lang="en-US" altLang="fr-FR" sz="2800" b="0" i="0" u="none" strike="noStrike" cap="none" normalizeH="0" baseline="0" dirty="0">
                <a:ln>
                  <a:noFill/>
                </a:ln>
                <a:solidFill>
                  <a:schemeClr val="tx1"/>
                </a:solidFill>
                <a:effectLst/>
              </a:endParaRPr>
            </a:p>
          </p:txBody>
        </p:sp>
        <p:sp>
          <p:nvSpPr>
            <p:cNvPr id="19" name="Rectangle 212">
              <a:extLst>
                <a:ext uri="{FF2B5EF4-FFF2-40B4-BE49-F238E27FC236}">
                  <a16:creationId xmlns:a16="http://schemas.microsoft.com/office/drawing/2014/main" id="{93CD8C8A-355A-C932-7038-8699373D4934}"/>
                </a:ext>
              </a:extLst>
            </p:cNvPr>
            <p:cNvSpPr>
              <a:spLocks noChangeArrowheads="1"/>
            </p:cNvSpPr>
            <p:nvPr/>
          </p:nvSpPr>
          <p:spPr bwMode="auto">
            <a:xfrm>
              <a:off x="11596689"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48</a:t>
              </a:r>
              <a:endParaRPr kumimoji="0" lang="en-US" altLang="fr-FR" sz="2800" b="0" i="0" u="none" strike="noStrike" cap="none" normalizeH="0" baseline="0" dirty="0">
                <a:ln>
                  <a:noFill/>
                </a:ln>
                <a:solidFill>
                  <a:schemeClr val="tx1"/>
                </a:solidFill>
                <a:effectLst/>
              </a:endParaRPr>
            </a:p>
          </p:txBody>
        </p:sp>
        <p:sp>
          <p:nvSpPr>
            <p:cNvPr id="20" name="Rectangle 213">
              <a:extLst>
                <a:ext uri="{FF2B5EF4-FFF2-40B4-BE49-F238E27FC236}">
                  <a16:creationId xmlns:a16="http://schemas.microsoft.com/office/drawing/2014/main" id="{B6968D2B-9C3F-5508-F2D7-244574460B09}"/>
                </a:ext>
              </a:extLst>
            </p:cNvPr>
            <p:cNvSpPr>
              <a:spLocks noChangeArrowheads="1"/>
            </p:cNvSpPr>
            <p:nvPr/>
          </p:nvSpPr>
          <p:spPr bwMode="auto">
            <a:xfrm>
              <a:off x="11831639" y="4008436"/>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49</a:t>
              </a:r>
              <a:endParaRPr kumimoji="0" lang="en-US" altLang="fr-FR" sz="2800" b="0" i="0" u="none" strike="noStrike" cap="none" normalizeH="0" baseline="0" dirty="0">
                <a:ln>
                  <a:noFill/>
                </a:ln>
                <a:solidFill>
                  <a:schemeClr val="tx1"/>
                </a:solidFill>
                <a:effectLst/>
              </a:endParaRPr>
            </a:p>
          </p:txBody>
        </p:sp>
        <p:sp>
          <p:nvSpPr>
            <p:cNvPr id="225" name="Accolade fermante 224">
              <a:extLst>
                <a:ext uri="{FF2B5EF4-FFF2-40B4-BE49-F238E27FC236}">
                  <a16:creationId xmlns:a16="http://schemas.microsoft.com/office/drawing/2014/main" id="{5C032B59-FF20-B9AC-E906-FB7E55DDA6BA}"/>
                </a:ext>
              </a:extLst>
            </p:cNvPr>
            <p:cNvSpPr/>
            <p:nvPr/>
          </p:nvSpPr>
          <p:spPr>
            <a:xfrm rot="5400000">
              <a:off x="919870" y="3853051"/>
              <a:ext cx="130691" cy="810800"/>
            </a:xfrm>
            <a:prstGeom prst="rightBrace">
              <a:avLst>
                <a:gd name="adj1" fmla="val 8333"/>
                <a:gd name="adj2" fmla="val 51541"/>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239" name="Groupe 238">
              <a:extLst>
                <a:ext uri="{FF2B5EF4-FFF2-40B4-BE49-F238E27FC236}">
                  <a16:creationId xmlns:a16="http://schemas.microsoft.com/office/drawing/2014/main" id="{6DEE1D53-B1C5-C890-1719-A5F5C6E7DEA8}"/>
                </a:ext>
              </a:extLst>
            </p:cNvPr>
            <p:cNvGrpSpPr/>
            <p:nvPr/>
          </p:nvGrpSpPr>
          <p:grpSpPr>
            <a:xfrm>
              <a:off x="10105551" y="2036765"/>
              <a:ext cx="916420" cy="979844"/>
              <a:chOff x="10105544" y="2036764"/>
              <a:chExt cx="663453" cy="709370"/>
            </a:xfrm>
          </p:grpSpPr>
          <p:sp>
            <p:nvSpPr>
              <p:cNvPr id="227" name="Rectangle 41">
                <a:extLst>
                  <a:ext uri="{FF2B5EF4-FFF2-40B4-BE49-F238E27FC236}">
                    <a16:creationId xmlns:a16="http://schemas.microsoft.com/office/drawing/2014/main" id="{A705A1D9-0FBA-7D53-60A3-B4B12E803D0A}"/>
                  </a:ext>
                </a:extLst>
              </p:cNvPr>
              <p:cNvSpPr>
                <a:spLocks noChangeArrowheads="1"/>
              </p:cNvSpPr>
              <p:nvPr/>
            </p:nvSpPr>
            <p:spPr bwMode="auto">
              <a:xfrm>
                <a:off x="10113132" y="2591691"/>
                <a:ext cx="123825" cy="1365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b="1" dirty="0"/>
              </a:p>
            </p:txBody>
          </p:sp>
          <p:sp>
            <p:nvSpPr>
              <p:cNvPr id="228" name="Rectangle 45">
                <a:extLst>
                  <a:ext uri="{FF2B5EF4-FFF2-40B4-BE49-F238E27FC236}">
                    <a16:creationId xmlns:a16="http://schemas.microsoft.com/office/drawing/2014/main" id="{17F709DE-6A79-9010-008C-BBCB73DE5A41}"/>
                  </a:ext>
                </a:extLst>
              </p:cNvPr>
              <p:cNvSpPr>
                <a:spLocks noChangeArrowheads="1"/>
              </p:cNvSpPr>
              <p:nvPr/>
            </p:nvSpPr>
            <p:spPr bwMode="auto">
              <a:xfrm>
                <a:off x="10107131" y="2316538"/>
                <a:ext cx="123825" cy="1365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b="1" dirty="0"/>
              </a:p>
            </p:txBody>
          </p:sp>
          <p:sp>
            <p:nvSpPr>
              <p:cNvPr id="229" name="Rectangle 55">
                <a:extLst>
                  <a:ext uri="{FF2B5EF4-FFF2-40B4-BE49-F238E27FC236}">
                    <a16:creationId xmlns:a16="http://schemas.microsoft.com/office/drawing/2014/main" id="{C5C8B778-267C-AAFA-D001-06BE94FADCB4}"/>
                  </a:ext>
                </a:extLst>
              </p:cNvPr>
              <p:cNvSpPr>
                <a:spLocks noChangeArrowheads="1"/>
              </p:cNvSpPr>
              <p:nvPr/>
            </p:nvSpPr>
            <p:spPr bwMode="auto">
              <a:xfrm>
                <a:off x="10105544" y="2060576"/>
                <a:ext cx="123825" cy="1365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b="1" dirty="0"/>
              </a:p>
            </p:txBody>
          </p:sp>
          <p:sp>
            <p:nvSpPr>
              <p:cNvPr id="230" name="Rectangle 121">
                <a:extLst>
                  <a:ext uri="{FF2B5EF4-FFF2-40B4-BE49-F238E27FC236}">
                    <a16:creationId xmlns:a16="http://schemas.microsoft.com/office/drawing/2014/main" id="{591EF6F5-C83F-627A-B45D-C14A6AC2C45B}"/>
                  </a:ext>
                </a:extLst>
              </p:cNvPr>
              <p:cNvSpPr>
                <a:spLocks noChangeArrowheads="1"/>
              </p:cNvSpPr>
              <p:nvPr/>
            </p:nvSpPr>
            <p:spPr bwMode="auto">
              <a:xfrm>
                <a:off x="10267119" y="2567879"/>
                <a:ext cx="240226" cy="17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dirty="0">
                    <a:ln>
                      <a:noFill/>
                    </a:ln>
                    <a:solidFill>
                      <a:srgbClr val="000000"/>
                    </a:solidFill>
                    <a:effectLst/>
                    <a:latin typeface="Calibri" panose="020F0502020204030204" pitchFamily="34" charset="0"/>
                  </a:rPr>
                  <a:t>ATV</a:t>
                </a:r>
                <a:endParaRPr kumimoji="0" lang="en-US" altLang="fr-FR" sz="2000" b="1" i="0" u="none" strike="noStrike" cap="none" normalizeH="0" baseline="0" dirty="0">
                  <a:ln>
                    <a:noFill/>
                  </a:ln>
                  <a:solidFill>
                    <a:schemeClr val="tx1"/>
                  </a:solidFill>
                  <a:effectLst/>
                </a:endParaRPr>
              </a:p>
            </p:txBody>
          </p:sp>
          <p:sp>
            <p:nvSpPr>
              <p:cNvPr id="231" name="Rectangle 122">
                <a:extLst>
                  <a:ext uri="{FF2B5EF4-FFF2-40B4-BE49-F238E27FC236}">
                    <a16:creationId xmlns:a16="http://schemas.microsoft.com/office/drawing/2014/main" id="{A5F3DC36-9B38-D40A-F057-EA0610C33683}"/>
                  </a:ext>
                </a:extLst>
              </p:cNvPr>
              <p:cNvSpPr>
                <a:spLocks noChangeArrowheads="1"/>
              </p:cNvSpPr>
              <p:nvPr/>
            </p:nvSpPr>
            <p:spPr bwMode="auto">
              <a:xfrm>
                <a:off x="10259531" y="2292726"/>
                <a:ext cx="263947" cy="17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dirty="0">
                    <a:ln>
                      <a:noFill/>
                    </a:ln>
                    <a:solidFill>
                      <a:srgbClr val="000000"/>
                    </a:solidFill>
                    <a:effectLst/>
                    <a:latin typeface="Calibri" panose="020F0502020204030204" pitchFamily="34" charset="0"/>
                  </a:rPr>
                  <a:t>DRV</a:t>
                </a:r>
                <a:endParaRPr kumimoji="0" lang="en-US" altLang="fr-FR" sz="2000" b="1" i="0" u="none" strike="noStrike" cap="none" normalizeH="0" baseline="0" dirty="0">
                  <a:ln>
                    <a:noFill/>
                  </a:ln>
                  <a:solidFill>
                    <a:schemeClr val="tx1"/>
                  </a:solidFill>
                  <a:effectLst/>
                </a:endParaRPr>
              </a:p>
            </p:txBody>
          </p:sp>
          <p:sp>
            <p:nvSpPr>
              <p:cNvPr id="232" name="Rectangle 123">
                <a:extLst>
                  <a:ext uri="{FF2B5EF4-FFF2-40B4-BE49-F238E27FC236}">
                    <a16:creationId xmlns:a16="http://schemas.microsoft.com/office/drawing/2014/main" id="{54BA52CD-2D58-E196-A58A-2DE2CA7DF8EC}"/>
                  </a:ext>
                </a:extLst>
              </p:cNvPr>
              <p:cNvSpPr>
                <a:spLocks noChangeArrowheads="1"/>
              </p:cNvSpPr>
              <p:nvPr/>
            </p:nvSpPr>
            <p:spPr bwMode="auto">
              <a:xfrm>
                <a:off x="10259531" y="2036764"/>
                <a:ext cx="509466" cy="17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600" b="1" i="0" u="none" strike="noStrike" cap="none" normalizeH="0" baseline="0" dirty="0">
                    <a:ln>
                      <a:noFill/>
                    </a:ln>
                    <a:solidFill>
                      <a:srgbClr val="000000"/>
                    </a:solidFill>
                    <a:effectLst/>
                    <a:latin typeface="Calibri" panose="020F0502020204030204" pitchFamily="34" charset="0"/>
                  </a:rPr>
                  <a:t>GS-9770</a:t>
                </a:r>
                <a:endParaRPr kumimoji="0" lang="en-US" altLang="fr-FR" sz="2000" b="1" i="0" u="none" strike="noStrike" cap="none" normalizeH="0" baseline="0" dirty="0">
                  <a:ln>
                    <a:noFill/>
                  </a:ln>
                  <a:solidFill>
                    <a:schemeClr val="tx1"/>
                  </a:solidFill>
                  <a:effectLst/>
                </a:endParaRPr>
              </a:p>
            </p:txBody>
          </p:sp>
        </p:grpSp>
      </p:grpSp>
    </p:spTree>
    <p:extLst>
      <p:ext uri="{BB962C8B-B14F-4D97-AF65-F5344CB8AC3E}">
        <p14:creationId xmlns:p14="http://schemas.microsoft.com/office/powerpoint/2010/main" val="1178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VH3739937: Maturation inhibitor</a:t>
            </a:r>
          </a:p>
        </p:txBody>
      </p:sp>
      <p:sp>
        <p:nvSpPr>
          <p:cNvPr id="3" name="Espace réservé du contenu 2">
            <a:extLst>
              <a:ext uri="{FF2B5EF4-FFF2-40B4-BE49-F238E27FC236}">
                <a16:creationId xmlns:a16="http://schemas.microsoft.com/office/drawing/2014/main" id="{134BAEE3-5C61-477F-50F2-01CB99480FBE}"/>
              </a:ext>
            </a:extLst>
          </p:cNvPr>
          <p:cNvSpPr>
            <a:spLocks noGrp="1"/>
          </p:cNvSpPr>
          <p:nvPr>
            <p:ph sz="quarter" idx="13"/>
          </p:nvPr>
        </p:nvSpPr>
        <p:spPr/>
        <p:txBody>
          <a:bodyPr/>
          <a:lstStyle/>
          <a:p>
            <a:r>
              <a:rPr lang="en-US" dirty="0"/>
              <a:t>VH-937 is the back-up of 254 with prolonged oral half-life (3 days): potential for QW</a:t>
            </a:r>
          </a:p>
          <a:p>
            <a:endParaRPr lang="en-US" dirty="0"/>
          </a:p>
          <a:p>
            <a:r>
              <a:rPr lang="en-US" dirty="0"/>
              <a:t>Low nanomolar potency against </a:t>
            </a:r>
          </a:p>
          <a:p>
            <a:pPr lvl="1"/>
            <a:r>
              <a:rPr lang="en-US" dirty="0"/>
              <a:t>HIV-1 </a:t>
            </a:r>
            <a:r>
              <a:rPr lang="en-US" dirty="0" err="1"/>
              <a:t>laboratoray</a:t>
            </a:r>
            <a:r>
              <a:rPr lang="en-US" dirty="0"/>
              <a:t> strains</a:t>
            </a:r>
          </a:p>
          <a:p>
            <a:pPr lvl="1"/>
            <a:r>
              <a:rPr lang="en-US" dirty="0"/>
              <a:t>Clinical isolates </a:t>
            </a:r>
          </a:p>
          <a:p>
            <a:pPr lvl="1"/>
            <a:r>
              <a:rPr lang="en-US" dirty="0"/>
              <a:t>And viruses with a broad range of Gag polymorphisms associated with resistance to prior Mis, including A364V</a:t>
            </a:r>
          </a:p>
          <a:p>
            <a:endParaRPr lang="en-US" dirty="0"/>
          </a:p>
          <a:p>
            <a:r>
              <a:rPr lang="en-US" dirty="0"/>
              <a:t>Favorable pharmacokinetic and metabolism data in various animal species</a:t>
            </a:r>
          </a:p>
          <a:p>
            <a:endParaRPr lang="en-US" dirty="0"/>
          </a:p>
          <a:p>
            <a:r>
              <a:rPr lang="en-US" dirty="0"/>
              <a:t>Further development planned</a:t>
            </a:r>
          </a:p>
        </p:txBody>
      </p:sp>
      <p:sp>
        <p:nvSpPr>
          <p:cNvPr id="4" name="Text Placeholder 22">
            <a:extLst>
              <a:ext uri="{FF2B5EF4-FFF2-40B4-BE49-F238E27FC236}">
                <a16:creationId xmlns:a16="http://schemas.microsoft.com/office/drawing/2014/main" id="{09E0EC5D-5844-4A18-54CE-E10F4B3C2823}"/>
              </a:ext>
            </a:extLst>
          </p:cNvPr>
          <p:cNvSpPr txBox="1">
            <a:spLocks/>
          </p:cNvSpPr>
          <p:nvPr/>
        </p:nvSpPr>
        <p:spPr bwMode="auto">
          <a:xfrm>
            <a:off x="9547832" y="6574009"/>
            <a:ext cx="2641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Mac </a:t>
            </a:r>
            <a:r>
              <a:rPr lang="en-US" sz="1200" i="1" kern="0" dirty="0" err="1">
                <a:solidFill>
                  <a:schemeClr val="tx1"/>
                </a:solidFill>
                <a:latin typeface="+mn-lt"/>
              </a:rPr>
              <a:t>Auliffe</a:t>
            </a:r>
            <a:r>
              <a:rPr lang="en-US" sz="1200" i="1" kern="0" dirty="0">
                <a:solidFill>
                  <a:schemeClr val="tx1"/>
                </a:solidFill>
                <a:latin typeface="+mn-lt"/>
              </a:rPr>
              <a:t> B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633</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421654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err="1"/>
              <a:t>bNAbs</a:t>
            </a:r>
            <a:r>
              <a:rPr lang="en-US" dirty="0"/>
              <a:t>: hope and hurdles – the saga continues</a:t>
            </a:r>
          </a:p>
        </p:txBody>
      </p:sp>
      <p:sp>
        <p:nvSpPr>
          <p:cNvPr id="3" name="Espace réservé du contenu 2">
            <a:extLst>
              <a:ext uri="{FF2B5EF4-FFF2-40B4-BE49-F238E27FC236}">
                <a16:creationId xmlns:a16="http://schemas.microsoft.com/office/drawing/2014/main" id="{134BAEE3-5C61-477F-50F2-01CB99480FBE}"/>
              </a:ext>
            </a:extLst>
          </p:cNvPr>
          <p:cNvSpPr>
            <a:spLocks noGrp="1"/>
          </p:cNvSpPr>
          <p:nvPr>
            <p:ph sz="quarter" idx="13"/>
          </p:nvPr>
        </p:nvSpPr>
        <p:spPr>
          <a:xfrm>
            <a:off x="609600" y="1916832"/>
            <a:ext cx="11582400" cy="4572000"/>
          </a:xfrm>
        </p:spPr>
        <p:txBody>
          <a:bodyPr>
            <a:normAutofit lnSpcReduction="10000"/>
          </a:bodyPr>
          <a:lstStyle/>
          <a:p>
            <a:r>
              <a:rPr lang="en-US" sz="2000" dirty="0"/>
              <a:t>VH381019 (N6LS): CD4-binding site of gp120		Phase I of </a:t>
            </a:r>
            <a:r>
              <a:rPr lang="en-US" sz="2000" dirty="0">
                <a:solidFill>
                  <a:srgbClr val="FF0000"/>
                </a:solidFill>
              </a:rPr>
              <a:t>monotherapy in ART-</a:t>
            </a:r>
            <a:r>
              <a:rPr lang="en-US" sz="2000" dirty="0" err="1">
                <a:solidFill>
                  <a:srgbClr val="FF0000"/>
                </a:solidFill>
              </a:rPr>
              <a:t>naïves</a:t>
            </a:r>
            <a:endParaRPr lang="en-US" sz="2000" dirty="0">
              <a:solidFill>
                <a:srgbClr val="FF0000"/>
              </a:solidFill>
            </a:endParaRPr>
          </a:p>
          <a:p>
            <a:endParaRPr lang="en-US" sz="2000" dirty="0">
              <a:solidFill>
                <a:srgbClr val="FF0000"/>
              </a:solidFill>
            </a:endParaRPr>
          </a:p>
          <a:p>
            <a:r>
              <a:rPr lang="en-US" sz="2000" dirty="0"/>
              <a:t>VRC07-523LS: CD4-binding site of gp120				Phase II of </a:t>
            </a:r>
            <a:r>
              <a:rPr lang="en-US" sz="2000" dirty="0">
                <a:solidFill>
                  <a:srgbClr val="FF0000"/>
                </a:solidFill>
              </a:rPr>
              <a:t>CAB + </a:t>
            </a:r>
            <a:r>
              <a:rPr lang="en-US" sz="2000" dirty="0" err="1">
                <a:solidFill>
                  <a:srgbClr val="FF0000"/>
                </a:solidFill>
              </a:rPr>
              <a:t>bNAb</a:t>
            </a:r>
            <a:r>
              <a:rPr lang="en-US" sz="2000" dirty="0">
                <a:solidFill>
                  <a:srgbClr val="FF0000"/>
                </a:solidFill>
              </a:rPr>
              <a:t> for maintenance</a:t>
            </a:r>
          </a:p>
          <a:p>
            <a:endParaRPr lang="en-US" sz="2000" dirty="0"/>
          </a:p>
          <a:p>
            <a:r>
              <a:rPr lang="en-US" sz="2000" dirty="0"/>
              <a:t>SAR441236: </a:t>
            </a:r>
            <a:r>
              <a:rPr lang="en-US" sz="2000" dirty="0" err="1"/>
              <a:t>Trispecific</a:t>
            </a:r>
            <a:r>
              <a:rPr lang="en-US" sz="2000" dirty="0"/>
              <a:t> </a:t>
            </a:r>
            <a:r>
              <a:rPr lang="en-US" sz="2000" dirty="0" err="1"/>
              <a:t>bNAb</a:t>
            </a:r>
            <a:r>
              <a:rPr lang="en-US" sz="2000" dirty="0"/>
              <a:t>							Phase I of </a:t>
            </a:r>
            <a:r>
              <a:rPr lang="en-US" sz="2000" dirty="0">
                <a:solidFill>
                  <a:srgbClr val="FF0000"/>
                </a:solidFill>
              </a:rPr>
              <a:t>monotherapy in viremic and </a:t>
            </a:r>
            <a:r>
              <a:rPr lang="en-US" sz="2000" dirty="0" err="1">
                <a:solidFill>
                  <a:srgbClr val="FF0000"/>
                </a:solidFill>
              </a:rPr>
              <a:t>aviremic</a:t>
            </a:r>
            <a:r>
              <a:rPr lang="en-US" sz="2000" dirty="0">
                <a:solidFill>
                  <a:srgbClr val="FF0000"/>
                </a:solidFill>
              </a:rPr>
              <a:t> patients</a:t>
            </a:r>
          </a:p>
          <a:p>
            <a:endParaRPr lang="en-US" sz="2000" dirty="0"/>
          </a:p>
          <a:p>
            <a:r>
              <a:rPr lang="en-US" sz="2000" dirty="0" err="1"/>
              <a:t>Teropavimab</a:t>
            </a:r>
            <a:r>
              <a:rPr lang="en-US" sz="2000" dirty="0"/>
              <a:t> (TAB): CD4-binding site of gp120</a:t>
            </a:r>
          </a:p>
          <a:p>
            <a:r>
              <a:rPr lang="en-US" sz="2000" dirty="0" err="1"/>
              <a:t>Zinlirvimab</a:t>
            </a:r>
            <a:r>
              <a:rPr lang="en-US" sz="2000" dirty="0"/>
              <a:t> (ZAB): epitope on the V3 glycan of HIV-1 env</a:t>
            </a:r>
          </a:p>
          <a:p>
            <a:pPr marL="0" indent="0">
              <a:buNone/>
            </a:pPr>
            <a:r>
              <a:rPr lang="en-US" sz="2000" dirty="0"/>
              <a:t>																Phase I of </a:t>
            </a:r>
            <a:r>
              <a:rPr lang="en-US" sz="2000" dirty="0" err="1">
                <a:solidFill>
                  <a:srgbClr val="FF0000"/>
                </a:solidFill>
              </a:rPr>
              <a:t>lenacapavir</a:t>
            </a:r>
            <a:r>
              <a:rPr lang="en-US" sz="2000" dirty="0">
                <a:solidFill>
                  <a:srgbClr val="FF0000"/>
                </a:solidFill>
              </a:rPr>
              <a:t> + TAB + ZAB for maintenance</a:t>
            </a:r>
          </a:p>
          <a:p>
            <a:pPr marL="0" indent="0">
              <a:buNone/>
            </a:pPr>
            <a:endParaRPr lang="en-US" sz="2000" dirty="0"/>
          </a:p>
          <a:p>
            <a:r>
              <a:rPr lang="en-US" sz="2000" dirty="0"/>
              <a:t>PGT121: epitope on the V3 glycan of HIV-1 env</a:t>
            </a:r>
          </a:p>
          <a:p>
            <a:r>
              <a:rPr lang="en-US" sz="2000" dirty="0"/>
              <a:t>PGDM1400: epitope on the V2 glycan of HIV-1 env</a:t>
            </a:r>
          </a:p>
          <a:p>
            <a:pPr marL="0" indent="0">
              <a:buNone/>
            </a:pPr>
            <a:r>
              <a:rPr lang="en-US" sz="2000" dirty="0"/>
              <a:t>										Phase I of </a:t>
            </a:r>
            <a:r>
              <a:rPr lang="en-US" sz="2000" dirty="0">
                <a:solidFill>
                  <a:srgbClr val="FF0000"/>
                </a:solidFill>
              </a:rPr>
              <a:t>3 </a:t>
            </a:r>
            <a:r>
              <a:rPr lang="en-US" sz="2000" dirty="0" err="1">
                <a:solidFill>
                  <a:srgbClr val="FF0000"/>
                </a:solidFill>
              </a:rPr>
              <a:t>bNAbs</a:t>
            </a:r>
            <a:r>
              <a:rPr lang="en-US" sz="2000" dirty="0">
                <a:solidFill>
                  <a:srgbClr val="FF0000"/>
                </a:solidFill>
              </a:rPr>
              <a:t> </a:t>
            </a:r>
            <a:r>
              <a:rPr lang="en-US" sz="2000" dirty="0"/>
              <a:t>(different targets) </a:t>
            </a:r>
            <a:r>
              <a:rPr lang="en-US" sz="2000" dirty="0">
                <a:solidFill>
                  <a:srgbClr val="FF0000"/>
                </a:solidFill>
              </a:rPr>
              <a:t>+ ATI </a:t>
            </a:r>
            <a:r>
              <a:rPr lang="en-US" sz="2000" dirty="0"/>
              <a:t>in ART-suppressed patients</a:t>
            </a:r>
          </a:p>
          <a:p>
            <a:pPr lvl="8"/>
            <a:endParaRPr lang="en-US" sz="1100" dirty="0"/>
          </a:p>
        </p:txBody>
      </p:sp>
      <p:sp>
        <p:nvSpPr>
          <p:cNvPr id="4" name="ZoneTexte 3">
            <a:extLst>
              <a:ext uri="{FF2B5EF4-FFF2-40B4-BE49-F238E27FC236}">
                <a16:creationId xmlns:a16="http://schemas.microsoft.com/office/drawing/2014/main" id="{5E2581D1-046B-DBF3-8D0C-579BC3E6F2FF}"/>
              </a:ext>
            </a:extLst>
          </p:cNvPr>
          <p:cNvSpPr txBox="1"/>
          <p:nvPr/>
        </p:nvSpPr>
        <p:spPr>
          <a:xfrm>
            <a:off x="2423592" y="1331476"/>
            <a:ext cx="1210588" cy="369332"/>
          </a:xfrm>
          <a:prstGeom prst="rect">
            <a:avLst/>
          </a:prstGeom>
          <a:noFill/>
        </p:spPr>
        <p:txBody>
          <a:bodyPr wrap="none" rtlCol="0">
            <a:spAutoFit/>
          </a:bodyPr>
          <a:lstStyle/>
          <a:p>
            <a:r>
              <a:rPr lang="fr-FR" b="1" dirty="0" err="1"/>
              <a:t>bNAB</a:t>
            </a:r>
            <a:r>
              <a:rPr lang="fr-FR" b="1" dirty="0"/>
              <a:t> type</a:t>
            </a:r>
          </a:p>
        </p:txBody>
      </p:sp>
      <p:sp>
        <p:nvSpPr>
          <p:cNvPr id="5" name="ZoneTexte 4">
            <a:extLst>
              <a:ext uri="{FF2B5EF4-FFF2-40B4-BE49-F238E27FC236}">
                <a16:creationId xmlns:a16="http://schemas.microsoft.com/office/drawing/2014/main" id="{134A1B49-016D-9267-9523-422BD458E573}"/>
              </a:ext>
            </a:extLst>
          </p:cNvPr>
          <p:cNvSpPr txBox="1"/>
          <p:nvPr/>
        </p:nvSpPr>
        <p:spPr>
          <a:xfrm>
            <a:off x="6888088" y="1331476"/>
            <a:ext cx="972959" cy="369332"/>
          </a:xfrm>
          <a:prstGeom prst="rect">
            <a:avLst/>
          </a:prstGeom>
          <a:noFill/>
        </p:spPr>
        <p:txBody>
          <a:bodyPr wrap="none" rtlCol="0">
            <a:spAutoFit/>
          </a:bodyPr>
          <a:lstStyle/>
          <a:p>
            <a:r>
              <a:rPr lang="fr-FR" b="1" dirty="0" err="1"/>
              <a:t>Strategy</a:t>
            </a:r>
            <a:endParaRPr lang="fr-FR" b="1" dirty="0"/>
          </a:p>
        </p:txBody>
      </p:sp>
    </p:spTree>
    <p:extLst>
      <p:ext uri="{BB962C8B-B14F-4D97-AF65-F5344CB8AC3E}">
        <p14:creationId xmlns:p14="http://schemas.microsoft.com/office/powerpoint/2010/main" val="78260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8F401A-B4E3-FA8C-7E4C-0554BD0348D4}"/>
              </a:ext>
            </a:extLst>
          </p:cNvPr>
          <p:cNvPicPr>
            <a:picLocks noChangeAspect="1"/>
          </p:cNvPicPr>
          <p:nvPr/>
        </p:nvPicPr>
        <p:blipFill>
          <a:blip r:embed="rId2"/>
          <a:stretch>
            <a:fillRect/>
          </a:stretch>
        </p:blipFill>
        <p:spPr>
          <a:xfrm>
            <a:off x="6290570" y="2639784"/>
            <a:ext cx="5747437" cy="2543547"/>
          </a:xfrm>
          <a:prstGeom prst="rect">
            <a:avLst/>
          </a:prstGeom>
        </p:spPr>
      </p:pic>
      <p:sp>
        <p:nvSpPr>
          <p:cNvPr id="5" name="ZoneTexte 4">
            <a:extLst>
              <a:ext uri="{FF2B5EF4-FFF2-40B4-BE49-F238E27FC236}">
                <a16:creationId xmlns:a16="http://schemas.microsoft.com/office/drawing/2014/main" id="{1217A183-F2BB-50E1-93EC-6474FF6C26E1}"/>
              </a:ext>
            </a:extLst>
          </p:cNvPr>
          <p:cNvSpPr txBox="1"/>
          <p:nvPr/>
        </p:nvSpPr>
        <p:spPr>
          <a:xfrm>
            <a:off x="6546012" y="5669228"/>
            <a:ext cx="4664739" cy="338554"/>
          </a:xfrm>
          <a:prstGeom prst="rect">
            <a:avLst/>
          </a:prstGeom>
          <a:noFill/>
        </p:spPr>
        <p:txBody>
          <a:bodyPr wrap="none" rtlCol="0">
            <a:spAutoFit/>
          </a:bodyPr>
          <a:lstStyle/>
          <a:p>
            <a:r>
              <a:rPr lang="en-US" sz="1600" dirty="0"/>
              <a:t>Lower exposures with SC vs IV (lymphatic elimination)</a:t>
            </a:r>
          </a:p>
        </p:txBody>
      </p:sp>
      <p:sp>
        <p:nvSpPr>
          <p:cNvPr id="6" name="Espace réservé du contenu 2">
            <a:extLst>
              <a:ext uri="{FF2B5EF4-FFF2-40B4-BE49-F238E27FC236}">
                <a16:creationId xmlns:a16="http://schemas.microsoft.com/office/drawing/2014/main" id="{5B2D73F3-F2BD-095C-3BE6-C14A4CD77640}"/>
              </a:ext>
            </a:extLst>
          </p:cNvPr>
          <p:cNvSpPr>
            <a:spLocks noGrp="1"/>
          </p:cNvSpPr>
          <p:nvPr>
            <p:ph sz="quarter" idx="13"/>
          </p:nvPr>
        </p:nvSpPr>
        <p:spPr>
          <a:xfrm>
            <a:off x="263352" y="1979909"/>
            <a:ext cx="5776586" cy="3681339"/>
          </a:xfrm>
        </p:spPr>
        <p:txBody>
          <a:bodyPr>
            <a:normAutofit lnSpcReduction="10000"/>
          </a:bodyPr>
          <a:lstStyle/>
          <a:p>
            <a:r>
              <a:rPr lang="en-US" sz="1800" dirty="0"/>
              <a:t>Randomized open-label study in ART-naïve adults</a:t>
            </a:r>
            <a:endParaRPr lang="en-US" sz="1800" baseline="30000" dirty="0"/>
          </a:p>
          <a:p>
            <a:r>
              <a:rPr lang="en-US" sz="1800" dirty="0"/>
              <a:t>Part 1 (N = 12): N6LS 40 mg/kg vs 280 mg IV</a:t>
            </a:r>
          </a:p>
          <a:p>
            <a:r>
              <a:rPr lang="en-US" sz="1800" dirty="0"/>
              <a:t>Part 2 (N = 48): N6LS 700 mg IV vs 70 mg IV vs 700 mg SC </a:t>
            </a:r>
          </a:p>
          <a:p>
            <a:endParaRPr lang="en-US" sz="1800" dirty="0"/>
          </a:p>
          <a:p>
            <a:r>
              <a:rPr lang="en-US" sz="1800" dirty="0"/>
              <a:t>Endpoint criteria:</a:t>
            </a:r>
          </a:p>
          <a:p>
            <a:pPr lvl="1"/>
            <a:r>
              <a:rPr lang="en-US" sz="1800" dirty="0"/>
              <a:t>VL decline &lt; 0.5 log</a:t>
            </a:r>
            <a:r>
              <a:rPr lang="en-US" sz="1800" baseline="-25000" dirty="0"/>
              <a:t>10</a:t>
            </a:r>
            <a:r>
              <a:rPr lang="en-US" sz="1800" dirty="0"/>
              <a:t> c/mL by Day 11</a:t>
            </a:r>
          </a:p>
          <a:p>
            <a:pPr lvl="1"/>
            <a:r>
              <a:rPr lang="en-US" sz="1800" dirty="0"/>
              <a:t>VL rebound ≥ 1 log</a:t>
            </a:r>
            <a:r>
              <a:rPr lang="en-US" sz="1800" baseline="-25000" dirty="0"/>
              <a:t>10</a:t>
            </a:r>
            <a:r>
              <a:rPr lang="en-US" sz="1800" dirty="0"/>
              <a:t> c/mL from nadir or</a:t>
            </a:r>
            <a:br>
              <a:rPr lang="en-US" sz="1800" dirty="0"/>
            </a:br>
            <a:r>
              <a:rPr lang="en-US" sz="1800" dirty="0"/>
              <a:t>to &lt; 0.5 log</a:t>
            </a:r>
            <a:r>
              <a:rPr lang="en-US" sz="1800" baseline="-25000" dirty="0"/>
              <a:t>10</a:t>
            </a:r>
            <a:r>
              <a:rPr lang="en-US" sz="1800" dirty="0"/>
              <a:t> c/mL from baseline between Day 11 </a:t>
            </a:r>
            <a:br>
              <a:rPr lang="en-US" sz="1800" dirty="0"/>
            </a:br>
            <a:r>
              <a:rPr lang="en-US" sz="1800" dirty="0"/>
              <a:t>and Day 84</a:t>
            </a:r>
          </a:p>
          <a:p>
            <a:pPr lvl="1"/>
            <a:r>
              <a:rPr lang="en-US" sz="1800" dirty="0"/>
              <a:t>Reached Day 84</a:t>
            </a:r>
          </a:p>
          <a:p>
            <a:pPr lvl="1"/>
            <a:endParaRPr lang="en-US" sz="1800" dirty="0"/>
          </a:p>
          <a:p>
            <a:r>
              <a:rPr lang="en-US" sz="1800" dirty="0"/>
              <a:t>INSTI-based ART started after achieving endpoint</a:t>
            </a:r>
          </a:p>
          <a:p>
            <a:endParaRPr lang="en-US" sz="1800" dirty="0"/>
          </a:p>
          <a:p>
            <a:pPr marL="342900" lvl="1" indent="0">
              <a:buNone/>
            </a:pPr>
            <a:endParaRPr lang="en-US" sz="1800" dirty="0"/>
          </a:p>
        </p:txBody>
      </p:sp>
      <p:sp>
        <p:nvSpPr>
          <p:cNvPr id="7" name="ZoneTexte 6">
            <a:extLst>
              <a:ext uri="{FF2B5EF4-FFF2-40B4-BE49-F238E27FC236}">
                <a16:creationId xmlns:a16="http://schemas.microsoft.com/office/drawing/2014/main" id="{2DDC10CA-17CA-576C-01AA-FD369DBF4A83}"/>
              </a:ext>
            </a:extLst>
          </p:cNvPr>
          <p:cNvSpPr txBox="1"/>
          <p:nvPr/>
        </p:nvSpPr>
        <p:spPr>
          <a:xfrm>
            <a:off x="7176120" y="2247008"/>
            <a:ext cx="4034631" cy="369332"/>
          </a:xfrm>
          <a:prstGeom prst="rect">
            <a:avLst/>
          </a:prstGeom>
          <a:noFill/>
        </p:spPr>
        <p:txBody>
          <a:bodyPr wrap="none" rtlCol="0">
            <a:spAutoFit/>
          </a:bodyPr>
          <a:lstStyle/>
          <a:p>
            <a:r>
              <a:rPr lang="en-US" b="1"/>
              <a:t>Median change in HIV-1 RNA, log</a:t>
            </a:r>
            <a:r>
              <a:rPr lang="en-US" b="1" baseline="-25000"/>
              <a:t>10</a:t>
            </a:r>
            <a:r>
              <a:rPr lang="en-US" b="1"/>
              <a:t> c/mL</a:t>
            </a:r>
          </a:p>
        </p:txBody>
      </p:sp>
      <p:sp>
        <p:nvSpPr>
          <p:cNvPr id="9" name="Text Placeholder 22">
            <a:extLst>
              <a:ext uri="{FF2B5EF4-FFF2-40B4-BE49-F238E27FC236}">
                <a16:creationId xmlns:a16="http://schemas.microsoft.com/office/drawing/2014/main" id="{6F43967A-0C56-EB79-AEC1-67E56E3C8501}"/>
              </a:ext>
            </a:extLst>
          </p:cNvPr>
          <p:cNvSpPr txBox="1">
            <a:spLocks/>
          </p:cNvSpPr>
          <p:nvPr/>
        </p:nvSpPr>
        <p:spPr bwMode="auto">
          <a:xfrm>
            <a:off x="9956598" y="6525344"/>
            <a:ext cx="22325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Losos</a:t>
            </a:r>
            <a:r>
              <a:rPr lang="en-US" sz="1200" i="1" kern="0" dirty="0">
                <a:solidFill>
                  <a:schemeClr val="tx1"/>
                </a:solidFill>
                <a:latin typeface="+mn-lt"/>
              </a:rPr>
              <a:t> J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117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0" name="Titre 1">
            <a:extLst>
              <a:ext uri="{FF2B5EF4-FFF2-40B4-BE49-F238E27FC236}">
                <a16:creationId xmlns:a16="http://schemas.microsoft.com/office/drawing/2014/main" id="{6A53B363-FD89-F283-3A55-F0F9C0C9301E}"/>
              </a:ext>
            </a:extLst>
          </p:cNvPr>
          <p:cNvSpPr>
            <a:spLocks noGrp="1"/>
          </p:cNvSpPr>
          <p:nvPr>
            <p:ph type="title"/>
          </p:nvPr>
        </p:nvSpPr>
        <p:spPr>
          <a:xfrm>
            <a:off x="609600" y="258820"/>
            <a:ext cx="8490167" cy="1143000"/>
          </a:xfrm>
        </p:spPr>
        <p:txBody>
          <a:bodyPr/>
          <a:lstStyle/>
          <a:p>
            <a:r>
              <a:rPr lang="en-US" dirty="0"/>
              <a:t>VH3810109 (N6LS): Banner Study</a:t>
            </a:r>
          </a:p>
        </p:txBody>
      </p:sp>
    </p:spTree>
    <p:extLst>
      <p:ext uri="{BB962C8B-B14F-4D97-AF65-F5344CB8AC3E}">
        <p14:creationId xmlns:p14="http://schemas.microsoft.com/office/powerpoint/2010/main" val="177523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VH3810109 (N6LS): Banner Study</a:t>
            </a:r>
          </a:p>
        </p:txBody>
      </p:sp>
      <p:sp>
        <p:nvSpPr>
          <p:cNvPr id="5" name="ZoneTexte 4">
            <a:extLst>
              <a:ext uri="{FF2B5EF4-FFF2-40B4-BE49-F238E27FC236}">
                <a16:creationId xmlns:a16="http://schemas.microsoft.com/office/drawing/2014/main" id="{CCF91399-5056-77F9-B49C-7D0B178440FC}"/>
              </a:ext>
            </a:extLst>
          </p:cNvPr>
          <p:cNvSpPr txBox="1"/>
          <p:nvPr/>
        </p:nvSpPr>
        <p:spPr>
          <a:xfrm>
            <a:off x="867606" y="1196752"/>
            <a:ext cx="50583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a:ea typeface="+mn-ea"/>
                <a:cs typeface="+mn-cs"/>
              </a:rPr>
              <a:t>Maximum change from baseline in VL, log</a:t>
            </a:r>
            <a:r>
              <a:rPr kumimoji="0" lang="en-US" sz="1800" b="1" i="0" u="none" strike="noStrike" kern="1200" cap="none" spc="0" normalizeH="0" baseline="-25000" dirty="0">
                <a:ln>
                  <a:noFill/>
                </a:ln>
                <a:solidFill>
                  <a:prstClr val="black"/>
                </a:solidFill>
                <a:effectLst/>
                <a:uLnTx/>
                <a:uFillTx/>
                <a:latin typeface="Calibri"/>
                <a:ea typeface="+mn-ea"/>
                <a:cs typeface="+mn-cs"/>
              </a:rPr>
              <a:t>10</a:t>
            </a:r>
            <a:r>
              <a:rPr kumimoji="0" lang="en-US" sz="1800" b="1" i="0" u="none" strike="noStrike" kern="1200" cap="none" spc="0" normalizeH="0" baseline="0" dirty="0">
                <a:ln>
                  <a:noFill/>
                </a:ln>
                <a:solidFill>
                  <a:prstClr val="black"/>
                </a:solidFill>
                <a:effectLst/>
                <a:uLnTx/>
                <a:uFillTx/>
                <a:latin typeface="Calibri"/>
                <a:ea typeface="+mn-ea"/>
                <a:cs typeface="+mn-cs"/>
              </a:rPr>
              <a:t> c/mL </a:t>
            </a:r>
            <a:r>
              <a:rPr kumimoji="0" lang="en-US" sz="1800" b="1" i="0" u="none" strike="noStrike" kern="1200" cap="none" spc="0" normalizeH="0" baseline="30000" dirty="0">
                <a:ln>
                  <a:noFill/>
                </a:ln>
                <a:solidFill>
                  <a:prstClr val="black"/>
                </a:solidFill>
                <a:effectLst/>
                <a:uLnTx/>
                <a:uFillTx/>
                <a:latin typeface="Calibri"/>
                <a:ea typeface="+mn-ea"/>
                <a:cs typeface="+mn-cs"/>
              </a:rPr>
              <a:t>1</a:t>
            </a:r>
          </a:p>
        </p:txBody>
      </p:sp>
      <p:sp>
        <p:nvSpPr>
          <p:cNvPr id="6" name="ZoneTexte 5">
            <a:extLst>
              <a:ext uri="{FF2B5EF4-FFF2-40B4-BE49-F238E27FC236}">
                <a16:creationId xmlns:a16="http://schemas.microsoft.com/office/drawing/2014/main" id="{E634FF57-ECF8-CD5C-7143-4B6156F9B5BA}"/>
              </a:ext>
            </a:extLst>
          </p:cNvPr>
          <p:cNvSpPr txBox="1"/>
          <p:nvPr/>
        </p:nvSpPr>
        <p:spPr>
          <a:xfrm>
            <a:off x="7464152" y="4169527"/>
            <a:ext cx="4616449" cy="132343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2000" b="1" i="0" u="none" strike="noStrike" kern="1200" cap="none" spc="0" normalizeH="0" baseline="0" dirty="0">
                <a:ln>
                  <a:noFill/>
                </a:ln>
                <a:solidFill>
                  <a:prstClr val="black"/>
                </a:solidFill>
                <a:effectLst/>
                <a:uLnTx/>
                <a:uFillTx/>
                <a:latin typeface="Calibri"/>
                <a:ea typeface="+mn-ea"/>
                <a:cs typeface="+mn-cs"/>
              </a:rPr>
              <a:t>Conclusion: </a:t>
            </a:r>
            <a:r>
              <a:rPr kumimoji="0" lang="en-US" sz="2000" b="0" i="0" u="none" strike="noStrike" kern="1200" cap="none" spc="0" normalizeH="0" baseline="0" dirty="0">
                <a:ln>
                  <a:noFill/>
                </a:ln>
                <a:solidFill>
                  <a:prstClr val="black"/>
                </a:solidFill>
                <a:effectLst/>
                <a:uLnTx/>
                <a:uFillTx/>
                <a:latin typeface="Calibri"/>
                <a:ea typeface="+mn-ea"/>
                <a:cs typeface="+mn-cs"/>
              </a:rPr>
              <a:t>baseline viral sensitivity to N6LS was an important predictor of N6LS concentrations required to achieve antiviral effect</a:t>
            </a:r>
          </a:p>
        </p:txBody>
      </p:sp>
      <p:sp>
        <p:nvSpPr>
          <p:cNvPr id="7" name="Espace réservé du contenu 2">
            <a:extLst>
              <a:ext uri="{FF2B5EF4-FFF2-40B4-BE49-F238E27FC236}">
                <a16:creationId xmlns:a16="http://schemas.microsoft.com/office/drawing/2014/main" id="{809549D0-2C1D-0691-5A51-D79BED5FFD20}"/>
              </a:ext>
            </a:extLst>
          </p:cNvPr>
          <p:cNvSpPr txBox="1">
            <a:spLocks/>
          </p:cNvSpPr>
          <p:nvPr/>
        </p:nvSpPr>
        <p:spPr>
          <a:xfrm>
            <a:off x="265860" y="5897764"/>
            <a:ext cx="11636148" cy="705023"/>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auto" latinLnBrk="0" hangingPunct="1">
              <a:lnSpc>
                <a:spcPct val="100000"/>
              </a:lnSpc>
              <a:spcBef>
                <a:spcPct val="20000"/>
              </a:spcBef>
              <a:spcAft>
                <a:spcPts val="0"/>
              </a:spcAft>
              <a:buClr>
                <a:srgbClr val="0070C0"/>
              </a:buClr>
              <a:buSzTx/>
              <a:buFont typeface="Arial"/>
              <a:buChar char="•"/>
              <a:tabLst/>
              <a:defRPr/>
            </a:pPr>
            <a:r>
              <a:rPr kumimoji="0" lang="en-US" sz="1600" b="0" i="0" u="none" strike="noStrike" kern="1200" cap="none" spc="0" normalizeH="0" baseline="0" dirty="0">
                <a:ln>
                  <a:noFill/>
                </a:ln>
                <a:solidFill>
                  <a:prstClr val="black"/>
                </a:solidFill>
                <a:effectLst/>
                <a:uLnTx/>
                <a:uFillTx/>
                <a:latin typeface="Calibri"/>
                <a:ea typeface="+mn-ea"/>
                <a:cs typeface="+mn-cs"/>
              </a:rPr>
              <a:t>SPAN study </a:t>
            </a:r>
            <a:r>
              <a:rPr kumimoji="0" lang="en-US" sz="1600" b="0" i="0" u="none" strike="noStrike" kern="1200" cap="none" spc="0" normalizeH="0" baseline="30000" dirty="0">
                <a:ln>
                  <a:noFill/>
                </a:ln>
                <a:solidFill>
                  <a:prstClr val="black"/>
                </a:solidFill>
                <a:effectLst/>
                <a:uLnTx/>
                <a:uFillTx/>
                <a:latin typeface="Calibri"/>
                <a:ea typeface="+mn-ea"/>
                <a:cs typeface="+mn-cs"/>
              </a:rPr>
              <a:t>2</a:t>
            </a:r>
            <a:r>
              <a:rPr kumimoji="0" lang="en-US" sz="1600" b="0" i="0" u="none" strike="noStrike" kern="1200" cap="none" spc="0" normalizeH="0" baseline="0" dirty="0">
                <a:ln>
                  <a:noFill/>
                </a:ln>
                <a:solidFill>
                  <a:prstClr val="black"/>
                </a:solidFill>
                <a:effectLst/>
                <a:uLnTx/>
                <a:uFillTx/>
                <a:latin typeface="Calibri"/>
                <a:ea typeface="+mn-ea"/>
                <a:cs typeface="+mn-cs"/>
              </a:rPr>
              <a:t>: good safety of higher doses of N6LS, including SC with recombinant human hyaluronidase PH20, in HIV negative adults</a:t>
            </a:r>
          </a:p>
          <a:p>
            <a:pPr marL="557213" marR="0" lvl="1" indent="-214313" algn="l" defTabSz="342900" rtl="0" eaLnBrk="1" fontAlgn="auto" latinLnBrk="0" hangingPunct="1">
              <a:lnSpc>
                <a:spcPct val="100000"/>
              </a:lnSpc>
              <a:spcBef>
                <a:spcPct val="20000"/>
              </a:spcBef>
              <a:spcAft>
                <a:spcPts val="0"/>
              </a:spcAft>
              <a:buClr>
                <a:srgbClr val="0070C0"/>
              </a:buClr>
              <a:buSzTx/>
              <a:buFont typeface="Arial"/>
              <a:buChar char="–"/>
              <a:tabLst/>
              <a:defRPr/>
            </a:pPr>
            <a:r>
              <a:rPr kumimoji="0" lang="en-US" sz="1600" b="0" i="0" u="none" strike="noStrike" kern="1200" cap="none" spc="0" normalizeH="0" baseline="0" dirty="0">
                <a:ln>
                  <a:noFill/>
                </a:ln>
                <a:solidFill>
                  <a:prstClr val="black"/>
                </a:solidFill>
                <a:effectLst/>
                <a:uLnTx/>
                <a:uFillTx/>
                <a:latin typeface="Calibri"/>
                <a:ea typeface="+mn-ea"/>
                <a:cs typeface="+mn-cs"/>
              </a:rPr>
              <a:t>Dose selection for phase 2b (EMBRACE) : 60 mg/kg IV and 3000 mg + rHuPH20 SC</a:t>
            </a:r>
          </a:p>
          <a:p>
            <a:pPr marL="342900" marR="0" lvl="1" indent="0" algn="l" defTabSz="342900" rtl="0" eaLnBrk="1" fontAlgn="auto" latinLnBrk="0" hangingPunct="1">
              <a:lnSpc>
                <a:spcPct val="100000"/>
              </a:lnSpc>
              <a:spcBef>
                <a:spcPct val="20000"/>
              </a:spcBef>
              <a:spcAft>
                <a:spcPts val="0"/>
              </a:spcAft>
              <a:buClr>
                <a:srgbClr val="0070C0"/>
              </a:buClr>
              <a:buSzTx/>
              <a:buFont typeface="Arial"/>
              <a:buNone/>
              <a:tabLst/>
              <a:defRPr/>
            </a:pPr>
            <a:endParaRPr kumimoji="0" lang="en-US" sz="1600" b="0" i="0" u="none" strike="noStrike" kern="1200" cap="none" spc="0" normalizeH="0" baseline="0" dirty="0">
              <a:ln>
                <a:noFill/>
              </a:ln>
              <a:solidFill>
                <a:prstClr val="black"/>
              </a:solidFill>
              <a:effectLst/>
              <a:uLnTx/>
              <a:uFillTx/>
              <a:latin typeface="Calibri"/>
              <a:ea typeface="+mn-ea"/>
              <a:cs typeface="+mn-cs"/>
            </a:endParaRPr>
          </a:p>
        </p:txBody>
      </p:sp>
      <p:sp>
        <p:nvSpPr>
          <p:cNvPr id="8" name="Text Placeholder 22">
            <a:extLst>
              <a:ext uri="{FF2B5EF4-FFF2-40B4-BE49-F238E27FC236}">
                <a16:creationId xmlns:a16="http://schemas.microsoft.com/office/drawing/2014/main" id="{05F6BC6B-696C-D6BA-581E-0D1647D076F1}"/>
              </a:ext>
            </a:extLst>
          </p:cNvPr>
          <p:cNvSpPr txBox="1">
            <a:spLocks/>
          </p:cNvSpPr>
          <p:nvPr/>
        </p:nvSpPr>
        <p:spPr bwMode="auto">
          <a:xfrm>
            <a:off x="7790940" y="6574009"/>
            <a:ext cx="43981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1200" b="0" i="1" u="none" strike="noStrike" kern="0" cap="none" spc="0" normalizeH="0" baseline="0" noProof="0" dirty="0">
                <a:ln>
                  <a:noFill/>
                </a:ln>
                <a:solidFill>
                  <a:prstClr val="black"/>
                </a:solidFill>
                <a:effectLst/>
                <a:uLnTx/>
                <a:uFillTx/>
                <a:latin typeface="Calibri"/>
                <a:ea typeface="+mn-ea"/>
                <a:cs typeface="Arial" panose="020B0604020202020204" pitchFamily="34" charset="0"/>
              </a:rPr>
              <a:t>1. </a:t>
            </a:r>
            <a:r>
              <a:rPr kumimoji="0" lang="en-US" sz="1200" b="0" i="1" u="none" strike="noStrike" kern="0" cap="none" spc="0" normalizeH="0" baseline="0" noProof="0" dirty="0" err="1">
                <a:ln>
                  <a:noFill/>
                </a:ln>
                <a:solidFill>
                  <a:prstClr val="black"/>
                </a:solidFill>
                <a:effectLst/>
                <a:uLnTx/>
                <a:uFillTx/>
                <a:latin typeface="Calibri"/>
                <a:ea typeface="+mn-ea"/>
                <a:cs typeface="Arial" panose="020B0604020202020204" pitchFamily="34" charset="0"/>
              </a:rPr>
              <a:t>Losos</a:t>
            </a:r>
            <a:r>
              <a:rPr kumimoji="0" lang="en-US" sz="1200" b="0" i="1" u="none" strike="noStrike" kern="0" cap="none" spc="0" normalizeH="0" baseline="0" noProof="0" dirty="0">
                <a:ln>
                  <a:noFill/>
                </a:ln>
                <a:solidFill>
                  <a:prstClr val="black"/>
                </a:solidFill>
                <a:effectLst/>
                <a:uLnTx/>
                <a:uFillTx/>
                <a:latin typeface="Calibri"/>
                <a:ea typeface="+mn-ea"/>
                <a:cs typeface="Arial" panose="020B0604020202020204" pitchFamily="34" charset="0"/>
              </a:rPr>
              <a:t> J et al. 31</a:t>
            </a:r>
            <a:r>
              <a:rPr kumimoji="0" lang="en-US" sz="1200" b="0" i="1" u="none" strike="noStrike" kern="0" cap="none" spc="0" normalizeH="0" baseline="30000" noProof="0" dirty="0">
                <a:ln>
                  <a:noFill/>
                </a:ln>
                <a:solidFill>
                  <a:prstClr val="black"/>
                </a:solidFill>
                <a:effectLst/>
                <a:uLnTx/>
                <a:uFillTx/>
                <a:latin typeface="Calibri"/>
                <a:ea typeface="+mn-ea"/>
                <a:cs typeface="Arial" panose="020B0604020202020204" pitchFamily="34" charset="0"/>
              </a:rPr>
              <a:t>th</a:t>
            </a:r>
            <a:r>
              <a:rPr kumimoji="0" lang="en-US" sz="1200" b="0" i="1" u="none" strike="noStrike" kern="0" cap="none" spc="0" normalizeH="0" baseline="0" noProof="0" dirty="0">
                <a:ln>
                  <a:noFill/>
                </a:ln>
                <a:solidFill>
                  <a:prstClr val="black"/>
                </a:solidFill>
                <a:effectLst/>
                <a:uLnTx/>
                <a:uFillTx/>
                <a:latin typeface="Calibri"/>
                <a:ea typeface="+mn-ea"/>
                <a:cs typeface="Arial" panose="020B0604020202020204" pitchFamily="34" charset="0"/>
              </a:rPr>
              <a:t> CROI 2024 ; 117. 2. Win B et al. CROI 2024 ; 639 </a:t>
            </a:r>
          </a:p>
        </p:txBody>
      </p:sp>
      <p:grpSp>
        <p:nvGrpSpPr>
          <p:cNvPr id="3" name="Groupe 2">
            <a:extLst>
              <a:ext uri="{FF2B5EF4-FFF2-40B4-BE49-F238E27FC236}">
                <a16:creationId xmlns:a16="http://schemas.microsoft.com/office/drawing/2014/main" id="{81C1E2BA-F2A6-344C-989D-B38C0FB9C225}"/>
              </a:ext>
            </a:extLst>
          </p:cNvPr>
          <p:cNvGrpSpPr/>
          <p:nvPr/>
        </p:nvGrpSpPr>
        <p:grpSpPr>
          <a:xfrm>
            <a:off x="222114" y="1412776"/>
            <a:ext cx="6881998" cy="4248472"/>
            <a:chOff x="222114" y="1412776"/>
            <a:chExt cx="6881998" cy="4248472"/>
          </a:xfrm>
        </p:grpSpPr>
        <p:grpSp>
          <p:nvGrpSpPr>
            <p:cNvPr id="2075" name="Groupe 2074">
              <a:extLst>
                <a:ext uri="{FF2B5EF4-FFF2-40B4-BE49-F238E27FC236}">
                  <a16:creationId xmlns:a16="http://schemas.microsoft.com/office/drawing/2014/main" id="{55DF00A3-3752-9030-3296-0B17C3541964}"/>
                </a:ext>
              </a:extLst>
            </p:cNvPr>
            <p:cNvGrpSpPr/>
            <p:nvPr/>
          </p:nvGrpSpPr>
          <p:grpSpPr>
            <a:xfrm>
              <a:off x="484188" y="1521113"/>
              <a:ext cx="4772026" cy="3509963"/>
              <a:chOff x="484188" y="1816100"/>
              <a:chExt cx="4772026" cy="3509963"/>
            </a:xfrm>
          </p:grpSpPr>
          <p:sp>
            <p:nvSpPr>
              <p:cNvPr id="13" name="Freeform 6">
                <a:extLst>
                  <a:ext uri="{FF2B5EF4-FFF2-40B4-BE49-F238E27FC236}">
                    <a16:creationId xmlns:a16="http://schemas.microsoft.com/office/drawing/2014/main" id="{3507B544-3902-EE0B-AFCF-1DFD7C034138}"/>
                  </a:ext>
                </a:extLst>
              </p:cNvPr>
              <p:cNvSpPr>
                <a:spLocks/>
              </p:cNvSpPr>
              <p:nvPr/>
            </p:nvSpPr>
            <p:spPr bwMode="auto">
              <a:xfrm>
                <a:off x="571501" y="1816100"/>
                <a:ext cx="4684713" cy="3416300"/>
              </a:xfrm>
              <a:custGeom>
                <a:avLst/>
                <a:gdLst>
                  <a:gd name="T0" fmla="*/ 0 w 14756"/>
                  <a:gd name="T1" fmla="*/ 0 h 10761"/>
                  <a:gd name="T2" fmla="*/ 0 w 14756"/>
                  <a:gd name="T3" fmla="*/ 10761 h 10761"/>
                  <a:gd name="T4" fmla="*/ 14756 w 14756"/>
                  <a:gd name="T5" fmla="*/ 10761 h 10761"/>
                </a:gdLst>
                <a:ahLst/>
                <a:cxnLst>
                  <a:cxn ang="0">
                    <a:pos x="T0" y="T1"/>
                  </a:cxn>
                  <a:cxn ang="0">
                    <a:pos x="T2" y="T3"/>
                  </a:cxn>
                  <a:cxn ang="0">
                    <a:pos x="T4" y="T5"/>
                  </a:cxn>
                </a:cxnLst>
                <a:rect l="0" t="0" r="r" b="b"/>
                <a:pathLst>
                  <a:path w="14756" h="10761">
                    <a:moveTo>
                      <a:pt x="0" y="0"/>
                    </a:moveTo>
                    <a:lnTo>
                      <a:pt x="0" y="10761"/>
                    </a:lnTo>
                    <a:lnTo>
                      <a:pt x="14756" y="10761"/>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14" name="Line 7">
                <a:extLst>
                  <a:ext uri="{FF2B5EF4-FFF2-40B4-BE49-F238E27FC236}">
                    <a16:creationId xmlns:a16="http://schemas.microsoft.com/office/drawing/2014/main" id="{6AFBBCF5-7503-0136-D9B9-54A059AC4293}"/>
                  </a:ext>
                </a:extLst>
              </p:cNvPr>
              <p:cNvSpPr>
                <a:spLocks noChangeShapeType="1"/>
              </p:cNvSpPr>
              <p:nvPr/>
            </p:nvSpPr>
            <p:spPr bwMode="auto">
              <a:xfrm flipV="1">
                <a:off x="2490788" y="5232400"/>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15" name="Line 8">
                <a:extLst>
                  <a:ext uri="{FF2B5EF4-FFF2-40B4-BE49-F238E27FC236}">
                    <a16:creationId xmlns:a16="http://schemas.microsoft.com/office/drawing/2014/main" id="{A5D430BD-5CE2-8330-C6CF-3930B07A232E}"/>
                  </a:ext>
                </a:extLst>
              </p:cNvPr>
              <p:cNvSpPr>
                <a:spLocks noChangeShapeType="1"/>
              </p:cNvSpPr>
              <p:nvPr/>
            </p:nvSpPr>
            <p:spPr bwMode="auto">
              <a:xfrm flipV="1">
                <a:off x="1636713" y="5232400"/>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16" name="Line 9">
                <a:extLst>
                  <a:ext uri="{FF2B5EF4-FFF2-40B4-BE49-F238E27FC236}">
                    <a16:creationId xmlns:a16="http://schemas.microsoft.com/office/drawing/2014/main" id="{CCF0F2CF-A244-EB94-0ACD-9E1AEB5C8692}"/>
                  </a:ext>
                </a:extLst>
              </p:cNvPr>
              <p:cNvSpPr>
                <a:spLocks noChangeShapeType="1"/>
              </p:cNvSpPr>
              <p:nvPr/>
            </p:nvSpPr>
            <p:spPr bwMode="auto">
              <a:xfrm flipV="1">
                <a:off x="5053013" y="5232400"/>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17" name="Line 10">
                <a:extLst>
                  <a:ext uri="{FF2B5EF4-FFF2-40B4-BE49-F238E27FC236}">
                    <a16:creationId xmlns:a16="http://schemas.microsoft.com/office/drawing/2014/main" id="{E8621C65-979B-D9AF-B80D-012467C15018}"/>
                  </a:ext>
                </a:extLst>
              </p:cNvPr>
              <p:cNvSpPr>
                <a:spLocks noChangeShapeType="1"/>
              </p:cNvSpPr>
              <p:nvPr/>
            </p:nvSpPr>
            <p:spPr bwMode="auto">
              <a:xfrm flipV="1">
                <a:off x="4198938" y="5232400"/>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18" name="Line 11">
                <a:extLst>
                  <a:ext uri="{FF2B5EF4-FFF2-40B4-BE49-F238E27FC236}">
                    <a16:creationId xmlns:a16="http://schemas.microsoft.com/office/drawing/2014/main" id="{CB18D1AF-BAE0-6F23-4C7D-D61E28E255ED}"/>
                  </a:ext>
                </a:extLst>
              </p:cNvPr>
              <p:cNvSpPr>
                <a:spLocks noChangeShapeType="1"/>
              </p:cNvSpPr>
              <p:nvPr/>
            </p:nvSpPr>
            <p:spPr bwMode="auto">
              <a:xfrm flipV="1">
                <a:off x="782638" y="5232400"/>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19" name="Line 12">
                <a:extLst>
                  <a:ext uri="{FF2B5EF4-FFF2-40B4-BE49-F238E27FC236}">
                    <a16:creationId xmlns:a16="http://schemas.microsoft.com/office/drawing/2014/main" id="{D8F89368-497D-FA98-2CF8-F7451AF805D9}"/>
                  </a:ext>
                </a:extLst>
              </p:cNvPr>
              <p:cNvSpPr>
                <a:spLocks noChangeShapeType="1"/>
              </p:cNvSpPr>
              <p:nvPr/>
            </p:nvSpPr>
            <p:spPr bwMode="auto">
              <a:xfrm flipV="1">
                <a:off x="3344863" y="5232400"/>
                <a:ext cx="0" cy="936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 name="Line 13">
                <a:extLst>
                  <a:ext uri="{FF2B5EF4-FFF2-40B4-BE49-F238E27FC236}">
                    <a16:creationId xmlns:a16="http://schemas.microsoft.com/office/drawing/2014/main" id="{0376A321-8AD1-E776-E92E-1A637F439175}"/>
                  </a:ext>
                </a:extLst>
              </p:cNvPr>
              <p:cNvSpPr>
                <a:spLocks noChangeShapeType="1"/>
              </p:cNvSpPr>
              <p:nvPr/>
            </p:nvSpPr>
            <p:spPr bwMode="auto">
              <a:xfrm>
                <a:off x="484188" y="2917825"/>
                <a:ext cx="87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1" name="Line 14">
                <a:extLst>
                  <a:ext uri="{FF2B5EF4-FFF2-40B4-BE49-F238E27FC236}">
                    <a16:creationId xmlns:a16="http://schemas.microsoft.com/office/drawing/2014/main" id="{A7B6B035-7B31-07BF-1968-0348A240A0B4}"/>
                  </a:ext>
                </a:extLst>
              </p:cNvPr>
              <p:cNvSpPr>
                <a:spLocks noChangeShapeType="1"/>
              </p:cNvSpPr>
              <p:nvPr/>
            </p:nvSpPr>
            <p:spPr bwMode="auto">
              <a:xfrm>
                <a:off x="484188" y="3998913"/>
                <a:ext cx="87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2" name="Line 15">
                <a:extLst>
                  <a:ext uri="{FF2B5EF4-FFF2-40B4-BE49-F238E27FC236}">
                    <a16:creationId xmlns:a16="http://schemas.microsoft.com/office/drawing/2014/main" id="{5624E42F-9F26-3E4C-9110-51377BD54D5B}"/>
                  </a:ext>
                </a:extLst>
              </p:cNvPr>
              <p:cNvSpPr>
                <a:spLocks noChangeShapeType="1"/>
              </p:cNvSpPr>
              <p:nvPr/>
            </p:nvSpPr>
            <p:spPr bwMode="auto">
              <a:xfrm>
                <a:off x="484188" y="5080000"/>
                <a:ext cx="87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3" name="Line 16">
                <a:extLst>
                  <a:ext uri="{FF2B5EF4-FFF2-40B4-BE49-F238E27FC236}">
                    <a16:creationId xmlns:a16="http://schemas.microsoft.com/office/drawing/2014/main" id="{78E3C963-D9EE-5FF9-1620-2AA57A57B795}"/>
                  </a:ext>
                </a:extLst>
              </p:cNvPr>
              <p:cNvSpPr>
                <a:spLocks noChangeShapeType="1"/>
              </p:cNvSpPr>
              <p:nvPr/>
            </p:nvSpPr>
            <p:spPr bwMode="auto">
              <a:xfrm>
                <a:off x="484188" y="1836738"/>
                <a:ext cx="87313"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4" name="Freeform 17">
                <a:extLst>
                  <a:ext uri="{FF2B5EF4-FFF2-40B4-BE49-F238E27FC236}">
                    <a16:creationId xmlns:a16="http://schemas.microsoft.com/office/drawing/2014/main" id="{303168C8-92C4-E9BA-86D8-7984225B3A18}"/>
                  </a:ext>
                </a:extLst>
              </p:cNvPr>
              <p:cNvSpPr>
                <a:spLocks/>
              </p:cNvSpPr>
              <p:nvPr/>
            </p:nvSpPr>
            <p:spPr bwMode="auto">
              <a:xfrm>
                <a:off x="804863" y="1865313"/>
                <a:ext cx="4341813" cy="2495550"/>
              </a:xfrm>
              <a:custGeom>
                <a:avLst/>
                <a:gdLst>
                  <a:gd name="T0" fmla="*/ 7691 w 13674"/>
                  <a:gd name="T1" fmla="*/ 5745 h 7860"/>
                  <a:gd name="T2" fmla="*/ 7195 w 13674"/>
                  <a:gd name="T3" fmla="*/ 5712 h 7860"/>
                  <a:gd name="T4" fmla="*/ 6719 w 13674"/>
                  <a:gd name="T5" fmla="*/ 5673 h 7860"/>
                  <a:gd name="T6" fmla="*/ 6262 w 13674"/>
                  <a:gd name="T7" fmla="*/ 5624 h 7860"/>
                  <a:gd name="T8" fmla="*/ 5825 w 13674"/>
                  <a:gd name="T9" fmla="*/ 5568 h 7860"/>
                  <a:gd name="T10" fmla="*/ 5405 w 13674"/>
                  <a:gd name="T11" fmla="*/ 5503 h 7860"/>
                  <a:gd name="T12" fmla="*/ 5005 w 13674"/>
                  <a:gd name="T13" fmla="*/ 5430 h 7860"/>
                  <a:gd name="T14" fmla="*/ 4623 w 13674"/>
                  <a:gd name="T15" fmla="*/ 5348 h 7860"/>
                  <a:gd name="T16" fmla="*/ 4262 w 13674"/>
                  <a:gd name="T17" fmla="*/ 5259 h 7860"/>
                  <a:gd name="T18" fmla="*/ 3917 w 13674"/>
                  <a:gd name="T19" fmla="*/ 5159 h 7860"/>
                  <a:gd name="T20" fmla="*/ 3593 w 13674"/>
                  <a:gd name="T21" fmla="*/ 5054 h 7860"/>
                  <a:gd name="T22" fmla="*/ 3299 w 13674"/>
                  <a:gd name="T23" fmla="*/ 4935 h 7860"/>
                  <a:gd name="T24" fmla="*/ 2958 w 13674"/>
                  <a:gd name="T25" fmla="*/ 4753 h 7860"/>
                  <a:gd name="T26" fmla="*/ 2715 w 13674"/>
                  <a:gd name="T27" fmla="*/ 4604 h 7860"/>
                  <a:gd name="T28" fmla="*/ 2406 w 13674"/>
                  <a:gd name="T29" fmla="*/ 4389 h 7860"/>
                  <a:gd name="T30" fmla="*/ 2185 w 13674"/>
                  <a:gd name="T31" fmla="*/ 4217 h 7860"/>
                  <a:gd name="T32" fmla="*/ 1976 w 13674"/>
                  <a:gd name="T33" fmla="*/ 4035 h 7860"/>
                  <a:gd name="T34" fmla="*/ 1775 w 13674"/>
                  <a:gd name="T35" fmla="*/ 3842 h 7860"/>
                  <a:gd name="T36" fmla="*/ 1586 w 13674"/>
                  <a:gd name="T37" fmla="*/ 3641 h 7860"/>
                  <a:gd name="T38" fmla="*/ 1347 w 13674"/>
                  <a:gd name="T39" fmla="*/ 3356 h 7860"/>
                  <a:gd name="T40" fmla="*/ 1180 w 13674"/>
                  <a:gd name="T41" fmla="*/ 3131 h 7860"/>
                  <a:gd name="T42" fmla="*/ 1023 w 13674"/>
                  <a:gd name="T43" fmla="*/ 2896 h 7860"/>
                  <a:gd name="T44" fmla="*/ 828 w 13674"/>
                  <a:gd name="T45" fmla="*/ 2567 h 7860"/>
                  <a:gd name="T46" fmla="*/ 694 w 13674"/>
                  <a:gd name="T47" fmla="*/ 2308 h 7860"/>
                  <a:gd name="T48" fmla="*/ 531 w 13674"/>
                  <a:gd name="T49" fmla="*/ 1948 h 7860"/>
                  <a:gd name="T50" fmla="*/ 422 w 13674"/>
                  <a:gd name="T51" fmla="*/ 1668 h 7860"/>
                  <a:gd name="T52" fmla="*/ 289 w 13674"/>
                  <a:gd name="T53" fmla="*/ 1277 h 7860"/>
                  <a:gd name="T54" fmla="*/ 201 w 13674"/>
                  <a:gd name="T55" fmla="*/ 972 h 7860"/>
                  <a:gd name="T56" fmla="*/ 99 w 13674"/>
                  <a:gd name="T57" fmla="*/ 551 h 7860"/>
                  <a:gd name="T58" fmla="*/ 36 w 13674"/>
                  <a:gd name="T59" fmla="*/ 224 h 7860"/>
                  <a:gd name="T60" fmla="*/ 10 w 13674"/>
                  <a:gd name="T61" fmla="*/ 204 h 7860"/>
                  <a:gd name="T62" fmla="*/ 38 w 13674"/>
                  <a:gd name="T63" fmla="*/ 610 h 7860"/>
                  <a:gd name="T64" fmla="*/ 103 w 13674"/>
                  <a:gd name="T65" fmla="*/ 1205 h 7860"/>
                  <a:gd name="T66" fmla="*/ 191 w 13674"/>
                  <a:gd name="T67" fmla="*/ 1786 h 7860"/>
                  <a:gd name="T68" fmla="*/ 284 w 13674"/>
                  <a:gd name="T69" fmla="*/ 2255 h 7860"/>
                  <a:gd name="T70" fmla="*/ 394 w 13674"/>
                  <a:gd name="T71" fmla="*/ 2716 h 7860"/>
                  <a:gd name="T72" fmla="*/ 541 w 13674"/>
                  <a:gd name="T73" fmla="*/ 3187 h 7860"/>
                  <a:gd name="T74" fmla="*/ 695 w 13674"/>
                  <a:gd name="T75" fmla="*/ 3513 h 7860"/>
                  <a:gd name="T76" fmla="*/ 864 w 13674"/>
                  <a:gd name="T77" fmla="*/ 3820 h 7860"/>
                  <a:gd name="T78" fmla="*/ 1050 w 13674"/>
                  <a:gd name="T79" fmla="*/ 4111 h 7860"/>
                  <a:gd name="T80" fmla="*/ 1252 w 13674"/>
                  <a:gd name="T81" fmla="*/ 4382 h 7860"/>
                  <a:gd name="T82" fmla="*/ 1472 w 13674"/>
                  <a:gd name="T83" fmla="*/ 4637 h 7860"/>
                  <a:gd name="T84" fmla="*/ 1705 w 13674"/>
                  <a:gd name="T85" fmla="*/ 4871 h 7860"/>
                  <a:gd name="T86" fmla="*/ 1955 w 13674"/>
                  <a:gd name="T87" fmla="*/ 5088 h 7860"/>
                  <a:gd name="T88" fmla="*/ 2222 w 13674"/>
                  <a:gd name="T89" fmla="*/ 5288 h 7860"/>
                  <a:gd name="T90" fmla="*/ 2505 w 13674"/>
                  <a:gd name="T91" fmla="*/ 5470 h 7860"/>
                  <a:gd name="T92" fmla="*/ 2804 w 13674"/>
                  <a:gd name="T93" fmla="*/ 5633 h 7860"/>
                  <a:gd name="T94" fmla="*/ 3208 w 13674"/>
                  <a:gd name="T95" fmla="*/ 5845 h 7860"/>
                  <a:gd name="T96" fmla="*/ 3677 w 13674"/>
                  <a:gd name="T97" fmla="*/ 6073 h 7860"/>
                  <a:gd name="T98" fmla="*/ 3920 w 13674"/>
                  <a:gd name="T99" fmla="*/ 6179 h 7860"/>
                  <a:gd name="T100" fmla="*/ 4255 w 13674"/>
                  <a:gd name="T101" fmla="*/ 6317 h 7860"/>
                  <a:gd name="T102" fmla="*/ 4688 w 13674"/>
                  <a:gd name="T103" fmla="*/ 6478 h 7860"/>
                  <a:gd name="T104" fmla="*/ 5228 w 13674"/>
                  <a:gd name="T105" fmla="*/ 6655 h 7860"/>
                  <a:gd name="T106" fmla="*/ 5601 w 13674"/>
                  <a:gd name="T107" fmla="*/ 6764 h 7860"/>
                  <a:gd name="T108" fmla="*/ 6178 w 13674"/>
                  <a:gd name="T109" fmla="*/ 6912 h 7860"/>
                  <a:gd name="T110" fmla="*/ 6676 w 13674"/>
                  <a:gd name="T111" fmla="*/ 7023 h 7860"/>
                  <a:gd name="T112" fmla="*/ 6984 w 13674"/>
                  <a:gd name="T113" fmla="*/ 7084 h 7860"/>
                  <a:gd name="T114" fmla="*/ 7404 w 13674"/>
                  <a:gd name="T115" fmla="*/ 7160 h 7860"/>
                  <a:gd name="T116" fmla="*/ 8051 w 13674"/>
                  <a:gd name="T117" fmla="*/ 7258 h 7860"/>
                  <a:gd name="T118" fmla="*/ 8607 w 13674"/>
                  <a:gd name="T119" fmla="*/ 7326 h 7860"/>
                  <a:gd name="T120" fmla="*/ 13674 w 13674"/>
                  <a:gd name="T121" fmla="*/ 7860 h 7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4" h="7860">
                    <a:moveTo>
                      <a:pt x="13674" y="7860"/>
                    </a:moveTo>
                    <a:lnTo>
                      <a:pt x="13674" y="6000"/>
                    </a:lnTo>
                    <a:lnTo>
                      <a:pt x="7691" y="5745"/>
                    </a:lnTo>
                    <a:lnTo>
                      <a:pt x="7524" y="5735"/>
                    </a:lnTo>
                    <a:lnTo>
                      <a:pt x="7358" y="5725"/>
                    </a:lnTo>
                    <a:lnTo>
                      <a:pt x="7195" y="5712"/>
                    </a:lnTo>
                    <a:lnTo>
                      <a:pt x="7035" y="5701"/>
                    </a:lnTo>
                    <a:lnTo>
                      <a:pt x="6876" y="5687"/>
                    </a:lnTo>
                    <a:lnTo>
                      <a:pt x="6719" y="5673"/>
                    </a:lnTo>
                    <a:lnTo>
                      <a:pt x="6565" y="5657"/>
                    </a:lnTo>
                    <a:lnTo>
                      <a:pt x="6413" y="5643"/>
                    </a:lnTo>
                    <a:lnTo>
                      <a:pt x="6262" y="5624"/>
                    </a:lnTo>
                    <a:lnTo>
                      <a:pt x="6114" y="5607"/>
                    </a:lnTo>
                    <a:lnTo>
                      <a:pt x="5968" y="5588"/>
                    </a:lnTo>
                    <a:lnTo>
                      <a:pt x="5825" y="5568"/>
                    </a:lnTo>
                    <a:lnTo>
                      <a:pt x="5682" y="5547"/>
                    </a:lnTo>
                    <a:lnTo>
                      <a:pt x="5543" y="5526"/>
                    </a:lnTo>
                    <a:lnTo>
                      <a:pt x="5405" y="5503"/>
                    </a:lnTo>
                    <a:lnTo>
                      <a:pt x="5271" y="5480"/>
                    </a:lnTo>
                    <a:lnTo>
                      <a:pt x="5137" y="5455"/>
                    </a:lnTo>
                    <a:lnTo>
                      <a:pt x="5005" y="5430"/>
                    </a:lnTo>
                    <a:lnTo>
                      <a:pt x="4876" y="5403"/>
                    </a:lnTo>
                    <a:lnTo>
                      <a:pt x="4749" y="5376"/>
                    </a:lnTo>
                    <a:lnTo>
                      <a:pt x="4623" y="5348"/>
                    </a:lnTo>
                    <a:lnTo>
                      <a:pt x="4500" y="5319"/>
                    </a:lnTo>
                    <a:lnTo>
                      <a:pt x="4379" y="5288"/>
                    </a:lnTo>
                    <a:lnTo>
                      <a:pt x="4262" y="5259"/>
                    </a:lnTo>
                    <a:lnTo>
                      <a:pt x="4144" y="5226"/>
                    </a:lnTo>
                    <a:lnTo>
                      <a:pt x="4030" y="5194"/>
                    </a:lnTo>
                    <a:lnTo>
                      <a:pt x="3917" y="5159"/>
                    </a:lnTo>
                    <a:lnTo>
                      <a:pt x="3807" y="5126"/>
                    </a:lnTo>
                    <a:lnTo>
                      <a:pt x="3699" y="5090"/>
                    </a:lnTo>
                    <a:lnTo>
                      <a:pt x="3593" y="5054"/>
                    </a:lnTo>
                    <a:lnTo>
                      <a:pt x="3489" y="5016"/>
                    </a:lnTo>
                    <a:lnTo>
                      <a:pt x="3388" y="4980"/>
                    </a:lnTo>
                    <a:lnTo>
                      <a:pt x="3299" y="4935"/>
                    </a:lnTo>
                    <a:lnTo>
                      <a:pt x="3212" y="4892"/>
                    </a:lnTo>
                    <a:lnTo>
                      <a:pt x="3042" y="4801"/>
                    </a:lnTo>
                    <a:lnTo>
                      <a:pt x="2958" y="4753"/>
                    </a:lnTo>
                    <a:lnTo>
                      <a:pt x="2875" y="4705"/>
                    </a:lnTo>
                    <a:lnTo>
                      <a:pt x="2794" y="4654"/>
                    </a:lnTo>
                    <a:lnTo>
                      <a:pt x="2715" y="4604"/>
                    </a:lnTo>
                    <a:lnTo>
                      <a:pt x="2635" y="4551"/>
                    </a:lnTo>
                    <a:lnTo>
                      <a:pt x="2558" y="4499"/>
                    </a:lnTo>
                    <a:lnTo>
                      <a:pt x="2406" y="4389"/>
                    </a:lnTo>
                    <a:lnTo>
                      <a:pt x="2331" y="4332"/>
                    </a:lnTo>
                    <a:lnTo>
                      <a:pt x="2257" y="4275"/>
                    </a:lnTo>
                    <a:lnTo>
                      <a:pt x="2185" y="4217"/>
                    </a:lnTo>
                    <a:lnTo>
                      <a:pt x="2116" y="4158"/>
                    </a:lnTo>
                    <a:lnTo>
                      <a:pt x="2045" y="4097"/>
                    </a:lnTo>
                    <a:lnTo>
                      <a:pt x="1976" y="4035"/>
                    </a:lnTo>
                    <a:lnTo>
                      <a:pt x="1908" y="3971"/>
                    </a:lnTo>
                    <a:lnTo>
                      <a:pt x="1842" y="3908"/>
                    </a:lnTo>
                    <a:lnTo>
                      <a:pt x="1775" y="3842"/>
                    </a:lnTo>
                    <a:lnTo>
                      <a:pt x="1712" y="3776"/>
                    </a:lnTo>
                    <a:lnTo>
                      <a:pt x="1648" y="3708"/>
                    </a:lnTo>
                    <a:lnTo>
                      <a:pt x="1586" y="3641"/>
                    </a:lnTo>
                    <a:lnTo>
                      <a:pt x="1464" y="3500"/>
                    </a:lnTo>
                    <a:lnTo>
                      <a:pt x="1404" y="3428"/>
                    </a:lnTo>
                    <a:lnTo>
                      <a:pt x="1347" y="3356"/>
                    </a:lnTo>
                    <a:lnTo>
                      <a:pt x="1290" y="3282"/>
                    </a:lnTo>
                    <a:lnTo>
                      <a:pt x="1235" y="3208"/>
                    </a:lnTo>
                    <a:lnTo>
                      <a:pt x="1180" y="3131"/>
                    </a:lnTo>
                    <a:lnTo>
                      <a:pt x="1128" y="3055"/>
                    </a:lnTo>
                    <a:lnTo>
                      <a:pt x="1074" y="2975"/>
                    </a:lnTo>
                    <a:lnTo>
                      <a:pt x="1023" y="2896"/>
                    </a:lnTo>
                    <a:lnTo>
                      <a:pt x="923" y="2734"/>
                    </a:lnTo>
                    <a:lnTo>
                      <a:pt x="874" y="2650"/>
                    </a:lnTo>
                    <a:lnTo>
                      <a:pt x="828" y="2567"/>
                    </a:lnTo>
                    <a:lnTo>
                      <a:pt x="782" y="2481"/>
                    </a:lnTo>
                    <a:lnTo>
                      <a:pt x="738" y="2396"/>
                    </a:lnTo>
                    <a:lnTo>
                      <a:pt x="694" y="2308"/>
                    </a:lnTo>
                    <a:lnTo>
                      <a:pt x="652" y="2220"/>
                    </a:lnTo>
                    <a:lnTo>
                      <a:pt x="571" y="2040"/>
                    </a:lnTo>
                    <a:lnTo>
                      <a:pt x="531" y="1948"/>
                    </a:lnTo>
                    <a:lnTo>
                      <a:pt x="493" y="1855"/>
                    </a:lnTo>
                    <a:lnTo>
                      <a:pt x="456" y="1762"/>
                    </a:lnTo>
                    <a:lnTo>
                      <a:pt x="422" y="1668"/>
                    </a:lnTo>
                    <a:lnTo>
                      <a:pt x="352" y="1474"/>
                    </a:lnTo>
                    <a:lnTo>
                      <a:pt x="319" y="1375"/>
                    </a:lnTo>
                    <a:lnTo>
                      <a:pt x="289" y="1277"/>
                    </a:lnTo>
                    <a:lnTo>
                      <a:pt x="258" y="1176"/>
                    </a:lnTo>
                    <a:lnTo>
                      <a:pt x="229" y="1075"/>
                    </a:lnTo>
                    <a:lnTo>
                      <a:pt x="201" y="972"/>
                    </a:lnTo>
                    <a:lnTo>
                      <a:pt x="174" y="869"/>
                    </a:lnTo>
                    <a:lnTo>
                      <a:pt x="123" y="658"/>
                    </a:lnTo>
                    <a:lnTo>
                      <a:pt x="99" y="551"/>
                    </a:lnTo>
                    <a:lnTo>
                      <a:pt x="77" y="443"/>
                    </a:lnTo>
                    <a:lnTo>
                      <a:pt x="56" y="334"/>
                    </a:lnTo>
                    <a:lnTo>
                      <a:pt x="36" y="224"/>
                    </a:lnTo>
                    <a:lnTo>
                      <a:pt x="17" y="112"/>
                    </a:lnTo>
                    <a:lnTo>
                      <a:pt x="0" y="0"/>
                    </a:lnTo>
                    <a:lnTo>
                      <a:pt x="10" y="204"/>
                    </a:lnTo>
                    <a:lnTo>
                      <a:pt x="22" y="408"/>
                    </a:lnTo>
                    <a:lnTo>
                      <a:pt x="29" y="508"/>
                    </a:lnTo>
                    <a:lnTo>
                      <a:pt x="38" y="610"/>
                    </a:lnTo>
                    <a:lnTo>
                      <a:pt x="58" y="811"/>
                    </a:lnTo>
                    <a:lnTo>
                      <a:pt x="80" y="1009"/>
                    </a:lnTo>
                    <a:lnTo>
                      <a:pt x="103" y="1205"/>
                    </a:lnTo>
                    <a:lnTo>
                      <a:pt x="130" y="1401"/>
                    </a:lnTo>
                    <a:lnTo>
                      <a:pt x="161" y="1595"/>
                    </a:lnTo>
                    <a:lnTo>
                      <a:pt x="191" y="1786"/>
                    </a:lnTo>
                    <a:lnTo>
                      <a:pt x="227" y="1975"/>
                    </a:lnTo>
                    <a:lnTo>
                      <a:pt x="265" y="2163"/>
                    </a:lnTo>
                    <a:lnTo>
                      <a:pt x="284" y="2255"/>
                    </a:lnTo>
                    <a:lnTo>
                      <a:pt x="306" y="2349"/>
                    </a:lnTo>
                    <a:lnTo>
                      <a:pt x="348" y="2533"/>
                    </a:lnTo>
                    <a:lnTo>
                      <a:pt x="394" y="2716"/>
                    </a:lnTo>
                    <a:lnTo>
                      <a:pt x="443" y="2896"/>
                    </a:lnTo>
                    <a:lnTo>
                      <a:pt x="494" y="3075"/>
                    </a:lnTo>
                    <a:lnTo>
                      <a:pt x="541" y="3187"/>
                    </a:lnTo>
                    <a:lnTo>
                      <a:pt x="591" y="3298"/>
                    </a:lnTo>
                    <a:lnTo>
                      <a:pt x="641" y="3407"/>
                    </a:lnTo>
                    <a:lnTo>
                      <a:pt x="695" y="3513"/>
                    </a:lnTo>
                    <a:lnTo>
                      <a:pt x="749" y="3617"/>
                    </a:lnTo>
                    <a:lnTo>
                      <a:pt x="806" y="3720"/>
                    </a:lnTo>
                    <a:lnTo>
                      <a:pt x="864" y="3820"/>
                    </a:lnTo>
                    <a:lnTo>
                      <a:pt x="926" y="3920"/>
                    </a:lnTo>
                    <a:lnTo>
                      <a:pt x="986" y="4016"/>
                    </a:lnTo>
                    <a:lnTo>
                      <a:pt x="1050" y="4111"/>
                    </a:lnTo>
                    <a:lnTo>
                      <a:pt x="1115" y="4203"/>
                    </a:lnTo>
                    <a:lnTo>
                      <a:pt x="1184" y="4294"/>
                    </a:lnTo>
                    <a:lnTo>
                      <a:pt x="1252" y="4382"/>
                    </a:lnTo>
                    <a:lnTo>
                      <a:pt x="1324" y="4469"/>
                    </a:lnTo>
                    <a:lnTo>
                      <a:pt x="1396" y="4554"/>
                    </a:lnTo>
                    <a:lnTo>
                      <a:pt x="1472" y="4637"/>
                    </a:lnTo>
                    <a:lnTo>
                      <a:pt x="1547" y="4716"/>
                    </a:lnTo>
                    <a:lnTo>
                      <a:pt x="1626" y="4795"/>
                    </a:lnTo>
                    <a:lnTo>
                      <a:pt x="1705" y="4871"/>
                    </a:lnTo>
                    <a:lnTo>
                      <a:pt x="1787" y="4946"/>
                    </a:lnTo>
                    <a:lnTo>
                      <a:pt x="1869" y="5018"/>
                    </a:lnTo>
                    <a:lnTo>
                      <a:pt x="1955" y="5088"/>
                    </a:lnTo>
                    <a:lnTo>
                      <a:pt x="2042" y="5157"/>
                    </a:lnTo>
                    <a:lnTo>
                      <a:pt x="2132" y="5224"/>
                    </a:lnTo>
                    <a:lnTo>
                      <a:pt x="2222" y="5288"/>
                    </a:lnTo>
                    <a:lnTo>
                      <a:pt x="2315" y="5351"/>
                    </a:lnTo>
                    <a:lnTo>
                      <a:pt x="2408" y="5412"/>
                    </a:lnTo>
                    <a:lnTo>
                      <a:pt x="2505" y="5470"/>
                    </a:lnTo>
                    <a:lnTo>
                      <a:pt x="2602" y="5526"/>
                    </a:lnTo>
                    <a:lnTo>
                      <a:pt x="2703" y="5581"/>
                    </a:lnTo>
                    <a:lnTo>
                      <a:pt x="2804" y="5633"/>
                    </a:lnTo>
                    <a:lnTo>
                      <a:pt x="2908" y="5685"/>
                    </a:lnTo>
                    <a:lnTo>
                      <a:pt x="3056" y="5766"/>
                    </a:lnTo>
                    <a:lnTo>
                      <a:pt x="3208" y="5845"/>
                    </a:lnTo>
                    <a:lnTo>
                      <a:pt x="3362" y="5922"/>
                    </a:lnTo>
                    <a:lnTo>
                      <a:pt x="3518" y="5999"/>
                    </a:lnTo>
                    <a:lnTo>
                      <a:pt x="3677" y="6073"/>
                    </a:lnTo>
                    <a:lnTo>
                      <a:pt x="3757" y="6109"/>
                    </a:lnTo>
                    <a:lnTo>
                      <a:pt x="3839" y="6145"/>
                    </a:lnTo>
                    <a:lnTo>
                      <a:pt x="3920" y="6179"/>
                    </a:lnTo>
                    <a:lnTo>
                      <a:pt x="4004" y="6215"/>
                    </a:lnTo>
                    <a:lnTo>
                      <a:pt x="4172" y="6285"/>
                    </a:lnTo>
                    <a:lnTo>
                      <a:pt x="4255" y="6317"/>
                    </a:lnTo>
                    <a:lnTo>
                      <a:pt x="4341" y="6350"/>
                    </a:lnTo>
                    <a:lnTo>
                      <a:pt x="4513" y="6415"/>
                    </a:lnTo>
                    <a:lnTo>
                      <a:pt x="4688" y="6478"/>
                    </a:lnTo>
                    <a:lnTo>
                      <a:pt x="4866" y="6539"/>
                    </a:lnTo>
                    <a:lnTo>
                      <a:pt x="5045" y="6598"/>
                    </a:lnTo>
                    <a:lnTo>
                      <a:pt x="5228" y="6655"/>
                    </a:lnTo>
                    <a:lnTo>
                      <a:pt x="5319" y="6682"/>
                    </a:lnTo>
                    <a:lnTo>
                      <a:pt x="5413" y="6711"/>
                    </a:lnTo>
                    <a:lnTo>
                      <a:pt x="5601" y="6764"/>
                    </a:lnTo>
                    <a:lnTo>
                      <a:pt x="5790" y="6816"/>
                    </a:lnTo>
                    <a:lnTo>
                      <a:pt x="5983" y="6865"/>
                    </a:lnTo>
                    <a:lnTo>
                      <a:pt x="6178" y="6912"/>
                    </a:lnTo>
                    <a:lnTo>
                      <a:pt x="6376" y="6959"/>
                    </a:lnTo>
                    <a:lnTo>
                      <a:pt x="6576" y="7002"/>
                    </a:lnTo>
                    <a:lnTo>
                      <a:pt x="6676" y="7023"/>
                    </a:lnTo>
                    <a:lnTo>
                      <a:pt x="6779" y="7044"/>
                    </a:lnTo>
                    <a:lnTo>
                      <a:pt x="6881" y="7064"/>
                    </a:lnTo>
                    <a:lnTo>
                      <a:pt x="6984" y="7084"/>
                    </a:lnTo>
                    <a:lnTo>
                      <a:pt x="7193" y="7124"/>
                    </a:lnTo>
                    <a:lnTo>
                      <a:pt x="7297" y="7141"/>
                    </a:lnTo>
                    <a:lnTo>
                      <a:pt x="7404" y="7160"/>
                    </a:lnTo>
                    <a:lnTo>
                      <a:pt x="7617" y="7194"/>
                    </a:lnTo>
                    <a:lnTo>
                      <a:pt x="7833" y="7227"/>
                    </a:lnTo>
                    <a:lnTo>
                      <a:pt x="8051" y="7258"/>
                    </a:lnTo>
                    <a:lnTo>
                      <a:pt x="8272" y="7287"/>
                    </a:lnTo>
                    <a:lnTo>
                      <a:pt x="8495" y="7314"/>
                    </a:lnTo>
                    <a:lnTo>
                      <a:pt x="8607" y="7326"/>
                    </a:lnTo>
                    <a:lnTo>
                      <a:pt x="8722" y="7340"/>
                    </a:lnTo>
                    <a:lnTo>
                      <a:pt x="8951" y="7364"/>
                    </a:lnTo>
                    <a:lnTo>
                      <a:pt x="13674" y="7860"/>
                    </a:lnTo>
                    <a:close/>
                  </a:path>
                </a:pathLst>
              </a:cu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5" name="Freeform 18">
                <a:extLst>
                  <a:ext uri="{FF2B5EF4-FFF2-40B4-BE49-F238E27FC236}">
                    <a16:creationId xmlns:a16="http://schemas.microsoft.com/office/drawing/2014/main" id="{54F70681-4F12-EF23-A797-1BCC6159A354}"/>
                  </a:ext>
                </a:extLst>
              </p:cNvPr>
              <p:cNvSpPr>
                <a:spLocks/>
              </p:cNvSpPr>
              <p:nvPr/>
            </p:nvSpPr>
            <p:spPr bwMode="auto">
              <a:xfrm>
                <a:off x="790576" y="1865313"/>
                <a:ext cx="4337050" cy="1905000"/>
              </a:xfrm>
              <a:custGeom>
                <a:avLst/>
                <a:gdLst>
                  <a:gd name="T0" fmla="*/ 13419 w 13658"/>
                  <a:gd name="T1" fmla="*/ 5982 h 6000"/>
                  <a:gd name="T2" fmla="*/ 12948 w 13658"/>
                  <a:gd name="T3" fmla="*/ 5943 h 6000"/>
                  <a:gd name="T4" fmla="*/ 12481 w 13658"/>
                  <a:gd name="T5" fmla="*/ 5900 h 6000"/>
                  <a:gd name="T6" fmla="*/ 12019 w 13658"/>
                  <a:gd name="T7" fmla="*/ 5854 h 6000"/>
                  <a:gd name="T8" fmla="*/ 11562 w 13658"/>
                  <a:gd name="T9" fmla="*/ 5804 h 6000"/>
                  <a:gd name="T10" fmla="*/ 11110 w 13658"/>
                  <a:gd name="T11" fmla="*/ 5749 h 6000"/>
                  <a:gd name="T12" fmla="*/ 10662 w 13658"/>
                  <a:gd name="T13" fmla="*/ 5689 h 6000"/>
                  <a:gd name="T14" fmla="*/ 10219 w 13658"/>
                  <a:gd name="T15" fmla="*/ 5627 h 6000"/>
                  <a:gd name="T16" fmla="*/ 9781 w 13658"/>
                  <a:gd name="T17" fmla="*/ 5559 h 6000"/>
                  <a:gd name="T18" fmla="*/ 9347 w 13658"/>
                  <a:gd name="T19" fmla="*/ 5487 h 6000"/>
                  <a:gd name="T20" fmla="*/ 8917 w 13658"/>
                  <a:gd name="T21" fmla="*/ 5412 h 6000"/>
                  <a:gd name="T22" fmla="*/ 8492 w 13658"/>
                  <a:gd name="T23" fmla="*/ 5332 h 6000"/>
                  <a:gd name="T24" fmla="*/ 8072 w 13658"/>
                  <a:gd name="T25" fmla="*/ 5247 h 6000"/>
                  <a:gd name="T26" fmla="*/ 7656 w 13658"/>
                  <a:gd name="T27" fmla="*/ 5158 h 6000"/>
                  <a:gd name="T28" fmla="*/ 7246 w 13658"/>
                  <a:gd name="T29" fmla="*/ 5066 h 6000"/>
                  <a:gd name="T30" fmla="*/ 6841 w 13658"/>
                  <a:gd name="T31" fmla="*/ 4970 h 6000"/>
                  <a:gd name="T32" fmla="*/ 6487 w 13658"/>
                  <a:gd name="T33" fmla="*/ 4879 h 6000"/>
                  <a:gd name="T34" fmla="*/ 6187 w 13658"/>
                  <a:gd name="T35" fmla="*/ 4795 h 6000"/>
                  <a:gd name="T36" fmla="*/ 5892 w 13658"/>
                  <a:gd name="T37" fmla="*/ 4706 h 6000"/>
                  <a:gd name="T38" fmla="*/ 5603 w 13658"/>
                  <a:gd name="T39" fmla="*/ 4613 h 6000"/>
                  <a:gd name="T40" fmla="*/ 5321 w 13658"/>
                  <a:gd name="T41" fmla="*/ 4515 h 6000"/>
                  <a:gd name="T42" fmla="*/ 5046 w 13658"/>
                  <a:gd name="T43" fmla="*/ 4412 h 6000"/>
                  <a:gd name="T44" fmla="*/ 4776 w 13658"/>
                  <a:gd name="T45" fmla="*/ 4305 h 6000"/>
                  <a:gd name="T46" fmla="*/ 4512 w 13658"/>
                  <a:gd name="T47" fmla="*/ 4194 h 6000"/>
                  <a:gd name="T48" fmla="*/ 4255 w 13658"/>
                  <a:gd name="T49" fmla="*/ 4077 h 6000"/>
                  <a:gd name="T50" fmla="*/ 4003 w 13658"/>
                  <a:gd name="T51" fmla="*/ 3955 h 6000"/>
                  <a:gd name="T52" fmla="*/ 3759 w 13658"/>
                  <a:gd name="T53" fmla="*/ 3829 h 6000"/>
                  <a:gd name="T54" fmla="*/ 3520 w 13658"/>
                  <a:gd name="T55" fmla="*/ 3699 h 6000"/>
                  <a:gd name="T56" fmla="*/ 3288 w 13658"/>
                  <a:gd name="T57" fmla="*/ 3564 h 6000"/>
                  <a:gd name="T58" fmla="*/ 3061 w 13658"/>
                  <a:gd name="T59" fmla="*/ 3424 h 6000"/>
                  <a:gd name="T60" fmla="*/ 2841 w 13658"/>
                  <a:gd name="T61" fmla="*/ 3280 h 6000"/>
                  <a:gd name="T62" fmla="*/ 2628 w 13658"/>
                  <a:gd name="T63" fmla="*/ 3131 h 6000"/>
                  <a:gd name="T64" fmla="*/ 2421 w 13658"/>
                  <a:gd name="T65" fmla="*/ 2977 h 6000"/>
                  <a:gd name="T66" fmla="*/ 2219 w 13658"/>
                  <a:gd name="T67" fmla="*/ 2818 h 6000"/>
                  <a:gd name="T68" fmla="*/ 2024 w 13658"/>
                  <a:gd name="T69" fmla="*/ 2655 h 6000"/>
                  <a:gd name="T70" fmla="*/ 1835 w 13658"/>
                  <a:gd name="T71" fmla="*/ 2487 h 6000"/>
                  <a:gd name="T72" fmla="*/ 1653 w 13658"/>
                  <a:gd name="T73" fmla="*/ 2315 h 6000"/>
                  <a:gd name="T74" fmla="*/ 1476 w 13658"/>
                  <a:gd name="T75" fmla="*/ 2137 h 6000"/>
                  <a:gd name="T76" fmla="*/ 1305 w 13658"/>
                  <a:gd name="T77" fmla="*/ 1956 h 6000"/>
                  <a:gd name="T78" fmla="*/ 1142 w 13658"/>
                  <a:gd name="T79" fmla="*/ 1770 h 6000"/>
                  <a:gd name="T80" fmla="*/ 984 w 13658"/>
                  <a:gd name="T81" fmla="*/ 1579 h 6000"/>
                  <a:gd name="T82" fmla="*/ 833 w 13658"/>
                  <a:gd name="T83" fmla="*/ 1383 h 6000"/>
                  <a:gd name="T84" fmla="*/ 686 w 13658"/>
                  <a:gd name="T85" fmla="*/ 1182 h 6000"/>
                  <a:gd name="T86" fmla="*/ 548 w 13658"/>
                  <a:gd name="T87" fmla="*/ 978 h 6000"/>
                  <a:gd name="T88" fmla="*/ 415 w 13658"/>
                  <a:gd name="T89" fmla="*/ 769 h 6000"/>
                  <a:gd name="T90" fmla="*/ 288 w 13658"/>
                  <a:gd name="T91" fmla="*/ 554 h 6000"/>
                  <a:gd name="T92" fmla="*/ 167 w 13658"/>
                  <a:gd name="T93" fmla="*/ 335 h 6000"/>
                  <a:gd name="T94" fmla="*/ 54 w 13658"/>
                  <a:gd name="T95" fmla="*/ 112 h 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58" h="6000">
                    <a:moveTo>
                      <a:pt x="13658" y="6000"/>
                    </a:moveTo>
                    <a:lnTo>
                      <a:pt x="13419" y="5982"/>
                    </a:lnTo>
                    <a:lnTo>
                      <a:pt x="13183" y="5964"/>
                    </a:lnTo>
                    <a:lnTo>
                      <a:pt x="12948" y="5943"/>
                    </a:lnTo>
                    <a:lnTo>
                      <a:pt x="12715" y="5922"/>
                    </a:lnTo>
                    <a:lnTo>
                      <a:pt x="12481" y="5900"/>
                    </a:lnTo>
                    <a:lnTo>
                      <a:pt x="12250" y="5878"/>
                    </a:lnTo>
                    <a:lnTo>
                      <a:pt x="12019" y="5854"/>
                    </a:lnTo>
                    <a:lnTo>
                      <a:pt x="11791" y="5830"/>
                    </a:lnTo>
                    <a:lnTo>
                      <a:pt x="11562" y="5804"/>
                    </a:lnTo>
                    <a:lnTo>
                      <a:pt x="11336" y="5777"/>
                    </a:lnTo>
                    <a:lnTo>
                      <a:pt x="11110" y="5749"/>
                    </a:lnTo>
                    <a:lnTo>
                      <a:pt x="10886" y="5720"/>
                    </a:lnTo>
                    <a:lnTo>
                      <a:pt x="10662" y="5689"/>
                    </a:lnTo>
                    <a:lnTo>
                      <a:pt x="10441" y="5659"/>
                    </a:lnTo>
                    <a:lnTo>
                      <a:pt x="10219" y="5627"/>
                    </a:lnTo>
                    <a:lnTo>
                      <a:pt x="10000" y="5595"/>
                    </a:lnTo>
                    <a:lnTo>
                      <a:pt x="9781" y="5559"/>
                    </a:lnTo>
                    <a:lnTo>
                      <a:pt x="9564" y="5524"/>
                    </a:lnTo>
                    <a:lnTo>
                      <a:pt x="9347" y="5487"/>
                    </a:lnTo>
                    <a:lnTo>
                      <a:pt x="9132" y="5451"/>
                    </a:lnTo>
                    <a:lnTo>
                      <a:pt x="8917" y="5412"/>
                    </a:lnTo>
                    <a:lnTo>
                      <a:pt x="8705" y="5373"/>
                    </a:lnTo>
                    <a:lnTo>
                      <a:pt x="8492" y="5332"/>
                    </a:lnTo>
                    <a:lnTo>
                      <a:pt x="8282" y="5291"/>
                    </a:lnTo>
                    <a:lnTo>
                      <a:pt x="8072" y="5247"/>
                    </a:lnTo>
                    <a:lnTo>
                      <a:pt x="7864" y="5204"/>
                    </a:lnTo>
                    <a:lnTo>
                      <a:pt x="7656" y="5158"/>
                    </a:lnTo>
                    <a:lnTo>
                      <a:pt x="7452" y="5114"/>
                    </a:lnTo>
                    <a:lnTo>
                      <a:pt x="7246" y="5066"/>
                    </a:lnTo>
                    <a:lnTo>
                      <a:pt x="7043" y="5019"/>
                    </a:lnTo>
                    <a:lnTo>
                      <a:pt x="6841" y="4970"/>
                    </a:lnTo>
                    <a:lnTo>
                      <a:pt x="6641" y="4920"/>
                    </a:lnTo>
                    <a:lnTo>
                      <a:pt x="6487" y="4879"/>
                    </a:lnTo>
                    <a:lnTo>
                      <a:pt x="6336" y="4838"/>
                    </a:lnTo>
                    <a:lnTo>
                      <a:pt x="6187" y="4795"/>
                    </a:lnTo>
                    <a:lnTo>
                      <a:pt x="6039" y="4751"/>
                    </a:lnTo>
                    <a:lnTo>
                      <a:pt x="5892" y="4706"/>
                    </a:lnTo>
                    <a:lnTo>
                      <a:pt x="5747" y="4660"/>
                    </a:lnTo>
                    <a:lnTo>
                      <a:pt x="5603" y="4613"/>
                    </a:lnTo>
                    <a:lnTo>
                      <a:pt x="5463" y="4565"/>
                    </a:lnTo>
                    <a:lnTo>
                      <a:pt x="5321" y="4515"/>
                    </a:lnTo>
                    <a:lnTo>
                      <a:pt x="5183" y="4465"/>
                    </a:lnTo>
                    <a:lnTo>
                      <a:pt x="5046" y="4412"/>
                    </a:lnTo>
                    <a:lnTo>
                      <a:pt x="4911" y="4360"/>
                    </a:lnTo>
                    <a:lnTo>
                      <a:pt x="4776" y="4305"/>
                    </a:lnTo>
                    <a:lnTo>
                      <a:pt x="4644" y="4250"/>
                    </a:lnTo>
                    <a:lnTo>
                      <a:pt x="4512" y="4194"/>
                    </a:lnTo>
                    <a:lnTo>
                      <a:pt x="4384" y="4137"/>
                    </a:lnTo>
                    <a:lnTo>
                      <a:pt x="4255" y="4077"/>
                    </a:lnTo>
                    <a:lnTo>
                      <a:pt x="4129" y="4017"/>
                    </a:lnTo>
                    <a:lnTo>
                      <a:pt x="4003" y="3955"/>
                    </a:lnTo>
                    <a:lnTo>
                      <a:pt x="3881" y="3893"/>
                    </a:lnTo>
                    <a:lnTo>
                      <a:pt x="3759" y="3829"/>
                    </a:lnTo>
                    <a:lnTo>
                      <a:pt x="3639" y="3765"/>
                    </a:lnTo>
                    <a:lnTo>
                      <a:pt x="3520" y="3699"/>
                    </a:lnTo>
                    <a:lnTo>
                      <a:pt x="3405" y="3633"/>
                    </a:lnTo>
                    <a:lnTo>
                      <a:pt x="3288" y="3564"/>
                    </a:lnTo>
                    <a:lnTo>
                      <a:pt x="3174" y="3495"/>
                    </a:lnTo>
                    <a:lnTo>
                      <a:pt x="3061" y="3424"/>
                    </a:lnTo>
                    <a:lnTo>
                      <a:pt x="2951" y="3353"/>
                    </a:lnTo>
                    <a:lnTo>
                      <a:pt x="2841" y="3280"/>
                    </a:lnTo>
                    <a:lnTo>
                      <a:pt x="2734" y="3207"/>
                    </a:lnTo>
                    <a:lnTo>
                      <a:pt x="2628" y="3131"/>
                    </a:lnTo>
                    <a:lnTo>
                      <a:pt x="2525" y="3056"/>
                    </a:lnTo>
                    <a:lnTo>
                      <a:pt x="2421" y="2977"/>
                    </a:lnTo>
                    <a:lnTo>
                      <a:pt x="2320" y="2898"/>
                    </a:lnTo>
                    <a:lnTo>
                      <a:pt x="2219" y="2818"/>
                    </a:lnTo>
                    <a:lnTo>
                      <a:pt x="2122" y="2738"/>
                    </a:lnTo>
                    <a:lnTo>
                      <a:pt x="2024" y="2655"/>
                    </a:lnTo>
                    <a:lnTo>
                      <a:pt x="1929" y="2572"/>
                    </a:lnTo>
                    <a:lnTo>
                      <a:pt x="1835" y="2487"/>
                    </a:lnTo>
                    <a:lnTo>
                      <a:pt x="1744" y="2403"/>
                    </a:lnTo>
                    <a:lnTo>
                      <a:pt x="1653" y="2315"/>
                    </a:lnTo>
                    <a:lnTo>
                      <a:pt x="1564" y="2227"/>
                    </a:lnTo>
                    <a:lnTo>
                      <a:pt x="1476" y="2137"/>
                    </a:lnTo>
                    <a:lnTo>
                      <a:pt x="1391" y="2048"/>
                    </a:lnTo>
                    <a:lnTo>
                      <a:pt x="1305" y="1956"/>
                    </a:lnTo>
                    <a:lnTo>
                      <a:pt x="1223" y="1863"/>
                    </a:lnTo>
                    <a:lnTo>
                      <a:pt x="1142" y="1770"/>
                    </a:lnTo>
                    <a:lnTo>
                      <a:pt x="1063" y="1676"/>
                    </a:lnTo>
                    <a:lnTo>
                      <a:pt x="984" y="1579"/>
                    </a:lnTo>
                    <a:lnTo>
                      <a:pt x="908" y="1482"/>
                    </a:lnTo>
                    <a:lnTo>
                      <a:pt x="833" y="1383"/>
                    </a:lnTo>
                    <a:lnTo>
                      <a:pt x="760" y="1284"/>
                    </a:lnTo>
                    <a:lnTo>
                      <a:pt x="686" y="1182"/>
                    </a:lnTo>
                    <a:lnTo>
                      <a:pt x="617" y="1081"/>
                    </a:lnTo>
                    <a:lnTo>
                      <a:pt x="548" y="978"/>
                    </a:lnTo>
                    <a:lnTo>
                      <a:pt x="482" y="875"/>
                    </a:lnTo>
                    <a:lnTo>
                      <a:pt x="415" y="769"/>
                    </a:lnTo>
                    <a:lnTo>
                      <a:pt x="351" y="663"/>
                    </a:lnTo>
                    <a:lnTo>
                      <a:pt x="288" y="554"/>
                    </a:lnTo>
                    <a:lnTo>
                      <a:pt x="227" y="446"/>
                    </a:lnTo>
                    <a:lnTo>
                      <a:pt x="167" y="335"/>
                    </a:lnTo>
                    <a:lnTo>
                      <a:pt x="110" y="224"/>
                    </a:lnTo>
                    <a:lnTo>
                      <a:pt x="54" y="112"/>
                    </a:lnTo>
                    <a:lnTo>
                      <a:pt x="0" y="0"/>
                    </a:lnTo>
                  </a:path>
                </a:pathLst>
              </a:custGeom>
              <a:noFill/>
              <a:ln w="22225">
                <a:solidFill>
                  <a:srgbClr val="0000C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6" name="Freeform 19">
                <a:extLst>
                  <a:ext uri="{FF2B5EF4-FFF2-40B4-BE49-F238E27FC236}">
                    <a16:creationId xmlns:a16="http://schemas.microsoft.com/office/drawing/2014/main" id="{37D8AA1F-F3CE-0E24-89BF-F99954254506}"/>
                  </a:ext>
                </a:extLst>
              </p:cNvPr>
              <p:cNvSpPr>
                <a:spLocks/>
              </p:cNvSpPr>
              <p:nvPr/>
            </p:nvSpPr>
            <p:spPr bwMode="auto">
              <a:xfrm>
                <a:off x="785813" y="1855788"/>
                <a:ext cx="4356100" cy="2205038"/>
              </a:xfrm>
              <a:custGeom>
                <a:avLst/>
                <a:gdLst>
                  <a:gd name="T0" fmla="*/ 13294 w 13720"/>
                  <a:gd name="T1" fmla="*/ 6929 h 6945"/>
                  <a:gd name="T2" fmla="*/ 12876 w 13720"/>
                  <a:gd name="T3" fmla="*/ 6912 h 6945"/>
                  <a:gd name="T4" fmla="*/ 12465 w 13720"/>
                  <a:gd name="T5" fmla="*/ 6893 h 6945"/>
                  <a:gd name="T6" fmla="*/ 12061 w 13720"/>
                  <a:gd name="T7" fmla="*/ 6873 h 6945"/>
                  <a:gd name="T8" fmla="*/ 11469 w 13720"/>
                  <a:gd name="T9" fmla="*/ 6838 h 6945"/>
                  <a:gd name="T10" fmla="*/ 11083 w 13720"/>
                  <a:gd name="T11" fmla="*/ 6813 h 6945"/>
                  <a:gd name="T12" fmla="*/ 10706 w 13720"/>
                  <a:gd name="T13" fmla="*/ 6788 h 6945"/>
                  <a:gd name="T14" fmla="*/ 10152 w 13720"/>
                  <a:gd name="T15" fmla="*/ 6745 h 6945"/>
                  <a:gd name="T16" fmla="*/ 9792 w 13720"/>
                  <a:gd name="T17" fmla="*/ 6714 h 6945"/>
                  <a:gd name="T18" fmla="*/ 9439 w 13720"/>
                  <a:gd name="T19" fmla="*/ 6681 h 6945"/>
                  <a:gd name="T20" fmla="*/ 9094 w 13720"/>
                  <a:gd name="T21" fmla="*/ 6647 h 6945"/>
                  <a:gd name="T22" fmla="*/ 8588 w 13720"/>
                  <a:gd name="T23" fmla="*/ 6591 h 6945"/>
                  <a:gd name="T24" fmla="*/ 8262 w 13720"/>
                  <a:gd name="T25" fmla="*/ 6552 h 6945"/>
                  <a:gd name="T26" fmla="*/ 7942 w 13720"/>
                  <a:gd name="T27" fmla="*/ 6512 h 6945"/>
                  <a:gd name="T28" fmla="*/ 7629 w 13720"/>
                  <a:gd name="T29" fmla="*/ 6470 h 6945"/>
                  <a:gd name="T30" fmla="*/ 7323 w 13720"/>
                  <a:gd name="T31" fmla="*/ 6425 h 6945"/>
                  <a:gd name="T32" fmla="*/ 7024 w 13720"/>
                  <a:gd name="T33" fmla="*/ 6380 h 6945"/>
                  <a:gd name="T34" fmla="*/ 6591 w 13720"/>
                  <a:gd name="T35" fmla="*/ 6309 h 6945"/>
                  <a:gd name="T36" fmla="*/ 6310 w 13720"/>
                  <a:gd name="T37" fmla="*/ 6259 h 6945"/>
                  <a:gd name="T38" fmla="*/ 6037 w 13720"/>
                  <a:gd name="T39" fmla="*/ 6207 h 6945"/>
                  <a:gd name="T40" fmla="*/ 5771 w 13720"/>
                  <a:gd name="T41" fmla="*/ 6153 h 6945"/>
                  <a:gd name="T42" fmla="*/ 5513 w 13720"/>
                  <a:gd name="T43" fmla="*/ 6099 h 6945"/>
                  <a:gd name="T44" fmla="*/ 5260 w 13720"/>
                  <a:gd name="T45" fmla="*/ 6040 h 6945"/>
                  <a:gd name="T46" fmla="*/ 5016 w 13720"/>
                  <a:gd name="T47" fmla="*/ 5982 h 6945"/>
                  <a:gd name="T48" fmla="*/ 4780 w 13720"/>
                  <a:gd name="T49" fmla="*/ 5922 h 6945"/>
                  <a:gd name="T50" fmla="*/ 4327 w 13720"/>
                  <a:gd name="T51" fmla="*/ 5796 h 6945"/>
                  <a:gd name="T52" fmla="*/ 4111 w 13720"/>
                  <a:gd name="T53" fmla="*/ 5731 h 6945"/>
                  <a:gd name="T54" fmla="*/ 3904 w 13720"/>
                  <a:gd name="T55" fmla="*/ 5663 h 6945"/>
                  <a:gd name="T56" fmla="*/ 3607 w 13720"/>
                  <a:gd name="T57" fmla="*/ 5551 h 6945"/>
                  <a:gd name="T58" fmla="*/ 3417 w 13720"/>
                  <a:gd name="T59" fmla="*/ 5461 h 6945"/>
                  <a:gd name="T60" fmla="*/ 3233 w 13720"/>
                  <a:gd name="T61" fmla="*/ 5366 h 6945"/>
                  <a:gd name="T62" fmla="*/ 3055 w 13720"/>
                  <a:gd name="T63" fmla="*/ 5266 h 6945"/>
                  <a:gd name="T64" fmla="*/ 2881 w 13720"/>
                  <a:gd name="T65" fmla="*/ 5160 h 6945"/>
                  <a:gd name="T66" fmla="*/ 2712 w 13720"/>
                  <a:gd name="T67" fmla="*/ 5048 h 6945"/>
                  <a:gd name="T68" fmla="*/ 2548 w 13720"/>
                  <a:gd name="T69" fmla="*/ 4930 h 6945"/>
                  <a:gd name="T70" fmla="*/ 2388 w 13720"/>
                  <a:gd name="T71" fmla="*/ 4807 h 6945"/>
                  <a:gd name="T72" fmla="*/ 2234 w 13720"/>
                  <a:gd name="T73" fmla="*/ 4677 h 6945"/>
                  <a:gd name="T74" fmla="*/ 2083 w 13720"/>
                  <a:gd name="T75" fmla="*/ 4543 h 6945"/>
                  <a:gd name="T76" fmla="*/ 1938 w 13720"/>
                  <a:gd name="T77" fmla="*/ 4402 h 6945"/>
                  <a:gd name="T78" fmla="*/ 1799 w 13720"/>
                  <a:gd name="T79" fmla="*/ 4256 h 6945"/>
                  <a:gd name="T80" fmla="*/ 1664 w 13720"/>
                  <a:gd name="T81" fmla="*/ 4104 h 6945"/>
                  <a:gd name="T82" fmla="*/ 1534 w 13720"/>
                  <a:gd name="T83" fmla="*/ 3946 h 6945"/>
                  <a:gd name="T84" fmla="*/ 1408 w 13720"/>
                  <a:gd name="T85" fmla="*/ 3783 h 6945"/>
                  <a:gd name="T86" fmla="*/ 1288 w 13720"/>
                  <a:gd name="T87" fmla="*/ 3614 h 6945"/>
                  <a:gd name="T88" fmla="*/ 1173 w 13720"/>
                  <a:gd name="T89" fmla="*/ 3439 h 6945"/>
                  <a:gd name="T90" fmla="*/ 1061 w 13720"/>
                  <a:gd name="T91" fmla="*/ 3259 h 6945"/>
                  <a:gd name="T92" fmla="*/ 955 w 13720"/>
                  <a:gd name="T93" fmla="*/ 3072 h 6945"/>
                  <a:gd name="T94" fmla="*/ 854 w 13720"/>
                  <a:gd name="T95" fmla="*/ 2880 h 6945"/>
                  <a:gd name="T96" fmla="*/ 757 w 13720"/>
                  <a:gd name="T97" fmla="*/ 2683 h 6945"/>
                  <a:gd name="T98" fmla="*/ 666 w 13720"/>
                  <a:gd name="T99" fmla="*/ 2479 h 6945"/>
                  <a:gd name="T100" fmla="*/ 579 w 13720"/>
                  <a:gd name="T101" fmla="*/ 2270 h 6945"/>
                  <a:gd name="T102" fmla="*/ 497 w 13720"/>
                  <a:gd name="T103" fmla="*/ 2056 h 6945"/>
                  <a:gd name="T104" fmla="*/ 420 w 13720"/>
                  <a:gd name="T105" fmla="*/ 1835 h 6945"/>
                  <a:gd name="T106" fmla="*/ 347 w 13720"/>
                  <a:gd name="T107" fmla="*/ 1609 h 6945"/>
                  <a:gd name="T108" fmla="*/ 280 w 13720"/>
                  <a:gd name="T109" fmla="*/ 1377 h 6945"/>
                  <a:gd name="T110" fmla="*/ 218 w 13720"/>
                  <a:gd name="T111" fmla="*/ 1139 h 6945"/>
                  <a:gd name="T112" fmla="*/ 161 w 13720"/>
                  <a:gd name="T113" fmla="*/ 896 h 6945"/>
                  <a:gd name="T114" fmla="*/ 109 w 13720"/>
                  <a:gd name="T115" fmla="*/ 647 h 6945"/>
                  <a:gd name="T116" fmla="*/ 61 w 13720"/>
                  <a:gd name="T117" fmla="*/ 392 h 6945"/>
                  <a:gd name="T118" fmla="*/ 18 w 13720"/>
                  <a:gd name="T119" fmla="*/ 132 h 6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20" h="6945">
                    <a:moveTo>
                      <a:pt x="13720" y="6945"/>
                    </a:moveTo>
                    <a:lnTo>
                      <a:pt x="13294" y="6929"/>
                    </a:lnTo>
                    <a:lnTo>
                      <a:pt x="13082" y="6920"/>
                    </a:lnTo>
                    <a:lnTo>
                      <a:pt x="12876" y="6912"/>
                    </a:lnTo>
                    <a:lnTo>
                      <a:pt x="12669" y="6902"/>
                    </a:lnTo>
                    <a:lnTo>
                      <a:pt x="12465" y="6893"/>
                    </a:lnTo>
                    <a:lnTo>
                      <a:pt x="12261" y="6882"/>
                    </a:lnTo>
                    <a:lnTo>
                      <a:pt x="12061" y="6873"/>
                    </a:lnTo>
                    <a:lnTo>
                      <a:pt x="11665" y="6850"/>
                    </a:lnTo>
                    <a:lnTo>
                      <a:pt x="11469" y="6838"/>
                    </a:lnTo>
                    <a:lnTo>
                      <a:pt x="11276" y="6826"/>
                    </a:lnTo>
                    <a:lnTo>
                      <a:pt x="11083" y="6813"/>
                    </a:lnTo>
                    <a:lnTo>
                      <a:pt x="10894" y="6801"/>
                    </a:lnTo>
                    <a:lnTo>
                      <a:pt x="10706" y="6788"/>
                    </a:lnTo>
                    <a:lnTo>
                      <a:pt x="10521" y="6775"/>
                    </a:lnTo>
                    <a:lnTo>
                      <a:pt x="10152" y="6745"/>
                    </a:lnTo>
                    <a:lnTo>
                      <a:pt x="9970" y="6729"/>
                    </a:lnTo>
                    <a:lnTo>
                      <a:pt x="9792" y="6714"/>
                    </a:lnTo>
                    <a:lnTo>
                      <a:pt x="9614" y="6697"/>
                    </a:lnTo>
                    <a:lnTo>
                      <a:pt x="9439" y="6681"/>
                    </a:lnTo>
                    <a:lnTo>
                      <a:pt x="9264" y="6663"/>
                    </a:lnTo>
                    <a:lnTo>
                      <a:pt x="9094" y="6647"/>
                    </a:lnTo>
                    <a:lnTo>
                      <a:pt x="8755" y="6610"/>
                    </a:lnTo>
                    <a:lnTo>
                      <a:pt x="8588" y="6591"/>
                    </a:lnTo>
                    <a:lnTo>
                      <a:pt x="8425" y="6573"/>
                    </a:lnTo>
                    <a:lnTo>
                      <a:pt x="8262" y="6552"/>
                    </a:lnTo>
                    <a:lnTo>
                      <a:pt x="8102" y="6533"/>
                    </a:lnTo>
                    <a:lnTo>
                      <a:pt x="7942" y="6512"/>
                    </a:lnTo>
                    <a:lnTo>
                      <a:pt x="7786" y="6493"/>
                    </a:lnTo>
                    <a:lnTo>
                      <a:pt x="7629" y="6470"/>
                    </a:lnTo>
                    <a:lnTo>
                      <a:pt x="7476" y="6448"/>
                    </a:lnTo>
                    <a:lnTo>
                      <a:pt x="7323" y="6425"/>
                    </a:lnTo>
                    <a:lnTo>
                      <a:pt x="7173" y="6404"/>
                    </a:lnTo>
                    <a:lnTo>
                      <a:pt x="7024" y="6380"/>
                    </a:lnTo>
                    <a:lnTo>
                      <a:pt x="6878" y="6357"/>
                    </a:lnTo>
                    <a:lnTo>
                      <a:pt x="6591" y="6309"/>
                    </a:lnTo>
                    <a:lnTo>
                      <a:pt x="6448" y="6284"/>
                    </a:lnTo>
                    <a:lnTo>
                      <a:pt x="6310" y="6259"/>
                    </a:lnTo>
                    <a:lnTo>
                      <a:pt x="6172" y="6232"/>
                    </a:lnTo>
                    <a:lnTo>
                      <a:pt x="6037" y="6207"/>
                    </a:lnTo>
                    <a:lnTo>
                      <a:pt x="5902" y="6180"/>
                    </a:lnTo>
                    <a:lnTo>
                      <a:pt x="5771" y="6153"/>
                    </a:lnTo>
                    <a:lnTo>
                      <a:pt x="5640" y="6126"/>
                    </a:lnTo>
                    <a:lnTo>
                      <a:pt x="5513" y="6099"/>
                    </a:lnTo>
                    <a:lnTo>
                      <a:pt x="5385" y="6069"/>
                    </a:lnTo>
                    <a:lnTo>
                      <a:pt x="5260" y="6040"/>
                    </a:lnTo>
                    <a:lnTo>
                      <a:pt x="5136" y="6011"/>
                    </a:lnTo>
                    <a:lnTo>
                      <a:pt x="5016" y="5982"/>
                    </a:lnTo>
                    <a:lnTo>
                      <a:pt x="4896" y="5951"/>
                    </a:lnTo>
                    <a:lnTo>
                      <a:pt x="4780" y="5922"/>
                    </a:lnTo>
                    <a:lnTo>
                      <a:pt x="4550" y="5860"/>
                    </a:lnTo>
                    <a:lnTo>
                      <a:pt x="4327" y="5796"/>
                    </a:lnTo>
                    <a:lnTo>
                      <a:pt x="4218" y="5763"/>
                    </a:lnTo>
                    <a:lnTo>
                      <a:pt x="4111" y="5731"/>
                    </a:lnTo>
                    <a:lnTo>
                      <a:pt x="4005" y="5697"/>
                    </a:lnTo>
                    <a:lnTo>
                      <a:pt x="3904" y="5663"/>
                    </a:lnTo>
                    <a:lnTo>
                      <a:pt x="3704" y="5595"/>
                    </a:lnTo>
                    <a:lnTo>
                      <a:pt x="3607" y="5551"/>
                    </a:lnTo>
                    <a:lnTo>
                      <a:pt x="3512" y="5507"/>
                    </a:lnTo>
                    <a:lnTo>
                      <a:pt x="3417" y="5461"/>
                    </a:lnTo>
                    <a:lnTo>
                      <a:pt x="3326" y="5415"/>
                    </a:lnTo>
                    <a:lnTo>
                      <a:pt x="3233" y="5366"/>
                    </a:lnTo>
                    <a:lnTo>
                      <a:pt x="3144" y="5317"/>
                    </a:lnTo>
                    <a:lnTo>
                      <a:pt x="3055" y="5266"/>
                    </a:lnTo>
                    <a:lnTo>
                      <a:pt x="2968" y="5214"/>
                    </a:lnTo>
                    <a:lnTo>
                      <a:pt x="2881" y="5160"/>
                    </a:lnTo>
                    <a:lnTo>
                      <a:pt x="2797" y="5105"/>
                    </a:lnTo>
                    <a:lnTo>
                      <a:pt x="2712" y="5048"/>
                    </a:lnTo>
                    <a:lnTo>
                      <a:pt x="2630" y="4990"/>
                    </a:lnTo>
                    <a:lnTo>
                      <a:pt x="2548" y="4930"/>
                    </a:lnTo>
                    <a:lnTo>
                      <a:pt x="2468" y="4869"/>
                    </a:lnTo>
                    <a:lnTo>
                      <a:pt x="2388" y="4807"/>
                    </a:lnTo>
                    <a:lnTo>
                      <a:pt x="2312" y="4744"/>
                    </a:lnTo>
                    <a:lnTo>
                      <a:pt x="2234" y="4677"/>
                    </a:lnTo>
                    <a:lnTo>
                      <a:pt x="2159" y="4611"/>
                    </a:lnTo>
                    <a:lnTo>
                      <a:pt x="2083" y="4543"/>
                    </a:lnTo>
                    <a:lnTo>
                      <a:pt x="2011" y="4474"/>
                    </a:lnTo>
                    <a:lnTo>
                      <a:pt x="1938" y="4402"/>
                    </a:lnTo>
                    <a:lnTo>
                      <a:pt x="1868" y="4330"/>
                    </a:lnTo>
                    <a:lnTo>
                      <a:pt x="1799" y="4256"/>
                    </a:lnTo>
                    <a:lnTo>
                      <a:pt x="1731" y="4182"/>
                    </a:lnTo>
                    <a:lnTo>
                      <a:pt x="1664" y="4104"/>
                    </a:lnTo>
                    <a:lnTo>
                      <a:pt x="1599" y="4026"/>
                    </a:lnTo>
                    <a:lnTo>
                      <a:pt x="1534" y="3946"/>
                    </a:lnTo>
                    <a:lnTo>
                      <a:pt x="1471" y="3866"/>
                    </a:lnTo>
                    <a:lnTo>
                      <a:pt x="1408" y="3783"/>
                    </a:lnTo>
                    <a:lnTo>
                      <a:pt x="1348" y="3700"/>
                    </a:lnTo>
                    <a:lnTo>
                      <a:pt x="1288" y="3614"/>
                    </a:lnTo>
                    <a:lnTo>
                      <a:pt x="1231" y="3528"/>
                    </a:lnTo>
                    <a:lnTo>
                      <a:pt x="1173" y="3439"/>
                    </a:lnTo>
                    <a:lnTo>
                      <a:pt x="1117" y="3350"/>
                    </a:lnTo>
                    <a:lnTo>
                      <a:pt x="1061" y="3259"/>
                    </a:lnTo>
                    <a:lnTo>
                      <a:pt x="1008" y="3167"/>
                    </a:lnTo>
                    <a:lnTo>
                      <a:pt x="955" y="3072"/>
                    </a:lnTo>
                    <a:lnTo>
                      <a:pt x="905" y="2977"/>
                    </a:lnTo>
                    <a:lnTo>
                      <a:pt x="854" y="2880"/>
                    </a:lnTo>
                    <a:lnTo>
                      <a:pt x="806" y="2783"/>
                    </a:lnTo>
                    <a:lnTo>
                      <a:pt x="757" y="2683"/>
                    </a:lnTo>
                    <a:lnTo>
                      <a:pt x="712" y="2582"/>
                    </a:lnTo>
                    <a:lnTo>
                      <a:pt x="666" y="2479"/>
                    </a:lnTo>
                    <a:lnTo>
                      <a:pt x="622" y="2377"/>
                    </a:lnTo>
                    <a:lnTo>
                      <a:pt x="579" y="2270"/>
                    </a:lnTo>
                    <a:lnTo>
                      <a:pt x="538" y="2164"/>
                    </a:lnTo>
                    <a:lnTo>
                      <a:pt x="497" y="2056"/>
                    </a:lnTo>
                    <a:lnTo>
                      <a:pt x="459" y="1947"/>
                    </a:lnTo>
                    <a:lnTo>
                      <a:pt x="420" y="1835"/>
                    </a:lnTo>
                    <a:lnTo>
                      <a:pt x="384" y="1723"/>
                    </a:lnTo>
                    <a:lnTo>
                      <a:pt x="347" y="1609"/>
                    </a:lnTo>
                    <a:lnTo>
                      <a:pt x="314" y="1495"/>
                    </a:lnTo>
                    <a:lnTo>
                      <a:pt x="280" y="1377"/>
                    </a:lnTo>
                    <a:lnTo>
                      <a:pt x="249" y="1259"/>
                    </a:lnTo>
                    <a:lnTo>
                      <a:pt x="218" y="1139"/>
                    </a:lnTo>
                    <a:lnTo>
                      <a:pt x="190" y="1019"/>
                    </a:lnTo>
                    <a:lnTo>
                      <a:pt x="161" y="896"/>
                    </a:lnTo>
                    <a:lnTo>
                      <a:pt x="135" y="773"/>
                    </a:lnTo>
                    <a:lnTo>
                      <a:pt x="109" y="647"/>
                    </a:lnTo>
                    <a:lnTo>
                      <a:pt x="85" y="521"/>
                    </a:lnTo>
                    <a:lnTo>
                      <a:pt x="61" y="392"/>
                    </a:lnTo>
                    <a:lnTo>
                      <a:pt x="39" y="263"/>
                    </a:lnTo>
                    <a:lnTo>
                      <a:pt x="18" y="132"/>
                    </a:lnTo>
                    <a:lnTo>
                      <a:pt x="0" y="0"/>
                    </a:lnTo>
                  </a:path>
                </a:pathLst>
              </a:custGeom>
              <a:noFill/>
              <a:ln w="22225">
                <a:solidFill>
                  <a:srgbClr val="0000CC"/>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7" name="Freeform 20">
                <a:extLst>
                  <a:ext uri="{FF2B5EF4-FFF2-40B4-BE49-F238E27FC236}">
                    <a16:creationId xmlns:a16="http://schemas.microsoft.com/office/drawing/2014/main" id="{667CCDE6-9B61-6A8A-5E79-9A56DAAE5A1E}"/>
                  </a:ext>
                </a:extLst>
              </p:cNvPr>
              <p:cNvSpPr>
                <a:spLocks/>
              </p:cNvSpPr>
              <p:nvPr/>
            </p:nvSpPr>
            <p:spPr bwMode="auto">
              <a:xfrm>
                <a:off x="781051" y="1851025"/>
                <a:ext cx="4356100" cy="2422525"/>
              </a:xfrm>
              <a:custGeom>
                <a:avLst/>
                <a:gdLst>
                  <a:gd name="T0" fmla="*/ 13222 w 13720"/>
                  <a:gd name="T1" fmla="*/ 7623 h 7630"/>
                  <a:gd name="T2" fmla="*/ 12492 w 13720"/>
                  <a:gd name="T3" fmla="*/ 7626 h 7630"/>
                  <a:gd name="T4" fmla="*/ 11783 w 13720"/>
                  <a:gd name="T5" fmla="*/ 7630 h 7630"/>
                  <a:gd name="T6" fmla="*/ 11092 w 13720"/>
                  <a:gd name="T7" fmla="*/ 7629 h 7630"/>
                  <a:gd name="T8" fmla="*/ 10422 w 13720"/>
                  <a:gd name="T9" fmla="*/ 7626 h 7630"/>
                  <a:gd name="T10" fmla="*/ 9772 w 13720"/>
                  <a:gd name="T11" fmla="*/ 7622 h 7630"/>
                  <a:gd name="T12" fmla="*/ 9142 w 13720"/>
                  <a:gd name="T13" fmla="*/ 7615 h 7630"/>
                  <a:gd name="T14" fmla="*/ 8333 w 13720"/>
                  <a:gd name="T15" fmla="*/ 7602 h 7630"/>
                  <a:gd name="T16" fmla="*/ 7747 w 13720"/>
                  <a:gd name="T17" fmla="*/ 7589 h 7630"/>
                  <a:gd name="T18" fmla="*/ 7184 w 13720"/>
                  <a:gd name="T19" fmla="*/ 7575 h 7630"/>
                  <a:gd name="T20" fmla="*/ 6462 w 13720"/>
                  <a:gd name="T21" fmla="*/ 7553 h 7630"/>
                  <a:gd name="T22" fmla="*/ 5942 w 13720"/>
                  <a:gd name="T23" fmla="*/ 7533 h 7630"/>
                  <a:gd name="T24" fmla="*/ 5446 w 13720"/>
                  <a:gd name="T25" fmla="*/ 7512 h 7630"/>
                  <a:gd name="T26" fmla="*/ 4812 w 13720"/>
                  <a:gd name="T27" fmla="*/ 7479 h 7630"/>
                  <a:gd name="T28" fmla="*/ 4359 w 13720"/>
                  <a:gd name="T29" fmla="*/ 7451 h 7630"/>
                  <a:gd name="T30" fmla="*/ 3787 w 13720"/>
                  <a:gd name="T31" fmla="*/ 7411 h 7630"/>
                  <a:gd name="T32" fmla="*/ 3382 w 13720"/>
                  <a:gd name="T33" fmla="*/ 7381 h 7630"/>
                  <a:gd name="T34" fmla="*/ 2997 w 13720"/>
                  <a:gd name="T35" fmla="*/ 7346 h 7630"/>
                  <a:gd name="T36" fmla="*/ 2632 w 13720"/>
                  <a:gd name="T37" fmla="*/ 7311 h 7630"/>
                  <a:gd name="T38" fmla="*/ 2285 w 13720"/>
                  <a:gd name="T39" fmla="*/ 7271 h 7630"/>
                  <a:gd name="T40" fmla="*/ 2072 w 13720"/>
                  <a:gd name="T41" fmla="*/ 7245 h 7630"/>
                  <a:gd name="T42" fmla="*/ 1827 w 13720"/>
                  <a:gd name="T43" fmla="*/ 7200 h 7630"/>
                  <a:gd name="T44" fmla="*/ 1690 w 13720"/>
                  <a:gd name="T45" fmla="*/ 7165 h 7630"/>
                  <a:gd name="T46" fmla="*/ 1518 w 13720"/>
                  <a:gd name="T47" fmla="*/ 7109 h 7630"/>
                  <a:gd name="T48" fmla="*/ 1357 w 13720"/>
                  <a:gd name="T49" fmla="*/ 7041 h 7630"/>
                  <a:gd name="T50" fmla="*/ 1207 w 13720"/>
                  <a:gd name="T51" fmla="*/ 6962 h 7630"/>
                  <a:gd name="T52" fmla="*/ 1069 w 13720"/>
                  <a:gd name="T53" fmla="*/ 6873 h 7630"/>
                  <a:gd name="T54" fmla="*/ 942 w 13720"/>
                  <a:gd name="T55" fmla="*/ 6774 h 7630"/>
                  <a:gd name="T56" fmla="*/ 827 w 13720"/>
                  <a:gd name="T57" fmla="*/ 6662 h 7630"/>
                  <a:gd name="T58" fmla="*/ 723 w 13720"/>
                  <a:gd name="T59" fmla="*/ 6540 h 7630"/>
                  <a:gd name="T60" fmla="*/ 631 w 13720"/>
                  <a:gd name="T61" fmla="*/ 6405 h 7630"/>
                  <a:gd name="T62" fmla="*/ 569 w 13720"/>
                  <a:gd name="T63" fmla="*/ 6298 h 7630"/>
                  <a:gd name="T64" fmla="*/ 497 w 13720"/>
                  <a:gd name="T65" fmla="*/ 6146 h 7630"/>
                  <a:gd name="T66" fmla="*/ 435 w 13720"/>
                  <a:gd name="T67" fmla="*/ 5981 h 7630"/>
                  <a:gd name="T68" fmla="*/ 377 w 13720"/>
                  <a:gd name="T69" fmla="*/ 5761 h 7630"/>
                  <a:gd name="T70" fmla="*/ 350 w 13720"/>
                  <a:gd name="T71" fmla="*/ 5620 h 7630"/>
                  <a:gd name="T72" fmla="*/ 314 w 13720"/>
                  <a:gd name="T73" fmla="*/ 5331 h 7630"/>
                  <a:gd name="T74" fmla="*/ 269 w 13720"/>
                  <a:gd name="T75" fmla="*/ 4890 h 7630"/>
                  <a:gd name="T76" fmla="*/ 226 w 13720"/>
                  <a:gd name="T77" fmla="*/ 4433 h 7630"/>
                  <a:gd name="T78" fmla="*/ 187 w 13720"/>
                  <a:gd name="T79" fmla="*/ 3960 h 7630"/>
                  <a:gd name="T80" fmla="*/ 153 w 13720"/>
                  <a:gd name="T81" fmla="*/ 3471 h 7630"/>
                  <a:gd name="T82" fmla="*/ 121 w 13720"/>
                  <a:gd name="T83" fmla="*/ 2967 h 7630"/>
                  <a:gd name="T84" fmla="*/ 92 w 13720"/>
                  <a:gd name="T85" fmla="*/ 2445 h 7630"/>
                  <a:gd name="T86" fmla="*/ 64 w 13720"/>
                  <a:gd name="T87" fmla="*/ 1907 h 7630"/>
                  <a:gd name="T88" fmla="*/ 41 w 13720"/>
                  <a:gd name="T89" fmla="*/ 1353 h 7630"/>
                  <a:gd name="T90" fmla="*/ 22 w 13720"/>
                  <a:gd name="T91" fmla="*/ 784 h 7630"/>
                  <a:gd name="T92" fmla="*/ 5 w 13720"/>
                  <a:gd name="T93" fmla="*/ 198 h 7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20" h="7630">
                    <a:moveTo>
                      <a:pt x="13720" y="7619"/>
                    </a:moveTo>
                    <a:lnTo>
                      <a:pt x="13470" y="7621"/>
                    </a:lnTo>
                    <a:lnTo>
                      <a:pt x="13222" y="7623"/>
                    </a:lnTo>
                    <a:lnTo>
                      <a:pt x="12976" y="7624"/>
                    </a:lnTo>
                    <a:lnTo>
                      <a:pt x="12733" y="7626"/>
                    </a:lnTo>
                    <a:lnTo>
                      <a:pt x="12492" y="7626"/>
                    </a:lnTo>
                    <a:lnTo>
                      <a:pt x="12253" y="7627"/>
                    </a:lnTo>
                    <a:lnTo>
                      <a:pt x="12017" y="7627"/>
                    </a:lnTo>
                    <a:lnTo>
                      <a:pt x="11783" y="7630"/>
                    </a:lnTo>
                    <a:lnTo>
                      <a:pt x="11549" y="7629"/>
                    </a:lnTo>
                    <a:lnTo>
                      <a:pt x="11319" y="7629"/>
                    </a:lnTo>
                    <a:lnTo>
                      <a:pt x="11092" y="7629"/>
                    </a:lnTo>
                    <a:lnTo>
                      <a:pt x="10867" y="7629"/>
                    </a:lnTo>
                    <a:lnTo>
                      <a:pt x="10642" y="7626"/>
                    </a:lnTo>
                    <a:lnTo>
                      <a:pt x="10422" y="7626"/>
                    </a:lnTo>
                    <a:lnTo>
                      <a:pt x="10203" y="7624"/>
                    </a:lnTo>
                    <a:lnTo>
                      <a:pt x="9988" y="7624"/>
                    </a:lnTo>
                    <a:lnTo>
                      <a:pt x="9772" y="7622"/>
                    </a:lnTo>
                    <a:lnTo>
                      <a:pt x="9560" y="7619"/>
                    </a:lnTo>
                    <a:lnTo>
                      <a:pt x="9349" y="7617"/>
                    </a:lnTo>
                    <a:lnTo>
                      <a:pt x="9142" y="7615"/>
                    </a:lnTo>
                    <a:lnTo>
                      <a:pt x="8732" y="7608"/>
                    </a:lnTo>
                    <a:lnTo>
                      <a:pt x="8530" y="7605"/>
                    </a:lnTo>
                    <a:lnTo>
                      <a:pt x="8333" y="7602"/>
                    </a:lnTo>
                    <a:lnTo>
                      <a:pt x="8135" y="7598"/>
                    </a:lnTo>
                    <a:lnTo>
                      <a:pt x="7940" y="7593"/>
                    </a:lnTo>
                    <a:lnTo>
                      <a:pt x="7747" y="7589"/>
                    </a:lnTo>
                    <a:lnTo>
                      <a:pt x="7558" y="7585"/>
                    </a:lnTo>
                    <a:lnTo>
                      <a:pt x="7370" y="7579"/>
                    </a:lnTo>
                    <a:lnTo>
                      <a:pt x="7184" y="7575"/>
                    </a:lnTo>
                    <a:lnTo>
                      <a:pt x="6819" y="7566"/>
                    </a:lnTo>
                    <a:lnTo>
                      <a:pt x="6639" y="7559"/>
                    </a:lnTo>
                    <a:lnTo>
                      <a:pt x="6462" y="7553"/>
                    </a:lnTo>
                    <a:lnTo>
                      <a:pt x="6287" y="7546"/>
                    </a:lnTo>
                    <a:lnTo>
                      <a:pt x="6115" y="7541"/>
                    </a:lnTo>
                    <a:lnTo>
                      <a:pt x="5942" y="7533"/>
                    </a:lnTo>
                    <a:lnTo>
                      <a:pt x="5774" y="7526"/>
                    </a:lnTo>
                    <a:lnTo>
                      <a:pt x="5609" y="7519"/>
                    </a:lnTo>
                    <a:lnTo>
                      <a:pt x="5446" y="7512"/>
                    </a:lnTo>
                    <a:lnTo>
                      <a:pt x="5282" y="7503"/>
                    </a:lnTo>
                    <a:lnTo>
                      <a:pt x="5124" y="7495"/>
                    </a:lnTo>
                    <a:lnTo>
                      <a:pt x="4812" y="7479"/>
                    </a:lnTo>
                    <a:lnTo>
                      <a:pt x="4658" y="7470"/>
                    </a:lnTo>
                    <a:lnTo>
                      <a:pt x="4508" y="7461"/>
                    </a:lnTo>
                    <a:lnTo>
                      <a:pt x="4359" y="7451"/>
                    </a:lnTo>
                    <a:lnTo>
                      <a:pt x="4214" y="7443"/>
                    </a:lnTo>
                    <a:lnTo>
                      <a:pt x="3928" y="7423"/>
                    </a:lnTo>
                    <a:lnTo>
                      <a:pt x="3787" y="7411"/>
                    </a:lnTo>
                    <a:lnTo>
                      <a:pt x="3651" y="7402"/>
                    </a:lnTo>
                    <a:lnTo>
                      <a:pt x="3515" y="7391"/>
                    </a:lnTo>
                    <a:lnTo>
                      <a:pt x="3382" y="7381"/>
                    </a:lnTo>
                    <a:lnTo>
                      <a:pt x="3251" y="7369"/>
                    </a:lnTo>
                    <a:lnTo>
                      <a:pt x="3124" y="7359"/>
                    </a:lnTo>
                    <a:lnTo>
                      <a:pt x="2997" y="7346"/>
                    </a:lnTo>
                    <a:lnTo>
                      <a:pt x="2872" y="7335"/>
                    </a:lnTo>
                    <a:lnTo>
                      <a:pt x="2750" y="7322"/>
                    </a:lnTo>
                    <a:lnTo>
                      <a:pt x="2632" y="7311"/>
                    </a:lnTo>
                    <a:lnTo>
                      <a:pt x="2514" y="7297"/>
                    </a:lnTo>
                    <a:lnTo>
                      <a:pt x="2399" y="7285"/>
                    </a:lnTo>
                    <a:lnTo>
                      <a:pt x="2285" y="7271"/>
                    </a:lnTo>
                    <a:lnTo>
                      <a:pt x="2175" y="7260"/>
                    </a:lnTo>
                    <a:lnTo>
                      <a:pt x="2122" y="7252"/>
                    </a:lnTo>
                    <a:lnTo>
                      <a:pt x="2072" y="7245"/>
                    </a:lnTo>
                    <a:lnTo>
                      <a:pt x="1973" y="7230"/>
                    </a:lnTo>
                    <a:lnTo>
                      <a:pt x="1875" y="7210"/>
                    </a:lnTo>
                    <a:lnTo>
                      <a:pt x="1827" y="7200"/>
                    </a:lnTo>
                    <a:lnTo>
                      <a:pt x="1782" y="7190"/>
                    </a:lnTo>
                    <a:lnTo>
                      <a:pt x="1735" y="7177"/>
                    </a:lnTo>
                    <a:lnTo>
                      <a:pt x="1690" y="7165"/>
                    </a:lnTo>
                    <a:lnTo>
                      <a:pt x="1603" y="7138"/>
                    </a:lnTo>
                    <a:lnTo>
                      <a:pt x="1559" y="7124"/>
                    </a:lnTo>
                    <a:lnTo>
                      <a:pt x="1518" y="7109"/>
                    </a:lnTo>
                    <a:lnTo>
                      <a:pt x="1437" y="7078"/>
                    </a:lnTo>
                    <a:lnTo>
                      <a:pt x="1396" y="7060"/>
                    </a:lnTo>
                    <a:lnTo>
                      <a:pt x="1357" y="7041"/>
                    </a:lnTo>
                    <a:lnTo>
                      <a:pt x="1280" y="7004"/>
                    </a:lnTo>
                    <a:lnTo>
                      <a:pt x="1243" y="6983"/>
                    </a:lnTo>
                    <a:lnTo>
                      <a:pt x="1207" y="6962"/>
                    </a:lnTo>
                    <a:lnTo>
                      <a:pt x="1138" y="6920"/>
                    </a:lnTo>
                    <a:lnTo>
                      <a:pt x="1102" y="6896"/>
                    </a:lnTo>
                    <a:lnTo>
                      <a:pt x="1069" y="6873"/>
                    </a:lnTo>
                    <a:lnTo>
                      <a:pt x="1004" y="6825"/>
                    </a:lnTo>
                    <a:lnTo>
                      <a:pt x="972" y="6799"/>
                    </a:lnTo>
                    <a:lnTo>
                      <a:pt x="942" y="6774"/>
                    </a:lnTo>
                    <a:lnTo>
                      <a:pt x="884" y="6720"/>
                    </a:lnTo>
                    <a:lnTo>
                      <a:pt x="854" y="6691"/>
                    </a:lnTo>
                    <a:lnTo>
                      <a:pt x="827" y="6662"/>
                    </a:lnTo>
                    <a:lnTo>
                      <a:pt x="773" y="6603"/>
                    </a:lnTo>
                    <a:lnTo>
                      <a:pt x="747" y="6571"/>
                    </a:lnTo>
                    <a:lnTo>
                      <a:pt x="723" y="6540"/>
                    </a:lnTo>
                    <a:lnTo>
                      <a:pt x="676" y="6475"/>
                    </a:lnTo>
                    <a:lnTo>
                      <a:pt x="652" y="6439"/>
                    </a:lnTo>
                    <a:lnTo>
                      <a:pt x="631" y="6405"/>
                    </a:lnTo>
                    <a:lnTo>
                      <a:pt x="609" y="6370"/>
                    </a:lnTo>
                    <a:lnTo>
                      <a:pt x="589" y="6335"/>
                    </a:lnTo>
                    <a:lnTo>
                      <a:pt x="569" y="6298"/>
                    </a:lnTo>
                    <a:lnTo>
                      <a:pt x="551" y="6261"/>
                    </a:lnTo>
                    <a:lnTo>
                      <a:pt x="515" y="6186"/>
                    </a:lnTo>
                    <a:lnTo>
                      <a:pt x="497" y="6146"/>
                    </a:lnTo>
                    <a:lnTo>
                      <a:pt x="481" y="6106"/>
                    </a:lnTo>
                    <a:lnTo>
                      <a:pt x="450" y="6025"/>
                    </a:lnTo>
                    <a:lnTo>
                      <a:pt x="435" y="5981"/>
                    </a:lnTo>
                    <a:lnTo>
                      <a:pt x="423" y="5939"/>
                    </a:lnTo>
                    <a:lnTo>
                      <a:pt x="399" y="5852"/>
                    </a:lnTo>
                    <a:lnTo>
                      <a:pt x="377" y="5761"/>
                    </a:lnTo>
                    <a:lnTo>
                      <a:pt x="367" y="5714"/>
                    </a:lnTo>
                    <a:lnTo>
                      <a:pt x="359" y="5668"/>
                    </a:lnTo>
                    <a:lnTo>
                      <a:pt x="350" y="5620"/>
                    </a:lnTo>
                    <a:lnTo>
                      <a:pt x="343" y="5572"/>
                    </a:lnTo>
                    <a:lnTo>
                      <a:pt x="330" y="5475"/>
                    </a:lnTo>
                    <a:lnTo>
                      <a:pt x="314" y="5331"/>
                    </a:lnTo>
                    <a:lnTo>
                      <a:pt x="298" y="5186"/>
                    </a:lnTo>
                    <a:lnTo>
                      <a:pt x="282" y="5039"/>
                    </a:lnTo>
                    <a:lnTo>
                      <a:pt x="269" y="4890"/>
                    </a:lnTo>
                    <a:lnTo>
                      <a:pt x="254" y="4739"/>
                    </a:lnTo>
                    <a:lnTo>
                      <a:pt x="240" y="4587"/>
                    </a:lnTo>
                    <a:lnTo>
                      <a:pt x="226" y="4433"/>
                    </a:lnTo>
                    <a:lnTo>
                      <a:pt x="214" y="4278"/>
                    </a:lnTo>
                    <a:lnTo>
                      <a:pt x="200" y="4119"/>
                    </a:lnTo>
                    <a:lnTo>
                      <a:pt x="187" y="3960"/>
                    </a:lnTo>
                    <a:lnTo>
                      <a:pt x="176" y="3799"/>
                    </a:lnTo>
                    <a:lnTo>
                      <a:pt x="165" y="3637"/>
                    </a:lnTo>
                    <a:lnTo>
                      <a:pt x="153" y="3471"/>
                    </a:lnTo>
                    <a:lnTo>
                      <a:pt x="142" y="3304"/>
                    </a:lnTo>
                    <a:lnTo>
                      <a:pt x="130" y="3136"/>
                    </a:lnTo>
                    <a:lnTo>
                      <a:pt x="121" y="2967"/>
                    </a:lnTo>
                    <a:lnTo>
                      <a:pt x="110" y="2795"/>
                    </a:lnTo>
                    <a:lnTo>
                      <a:pt x="101" y="2621"/>
                    </a:lnTo>
                    <a:lnTo>
                      <a:pt x="92" y="2445"/>
                    </a:lnTo>
                    <a:lnTo>
                      <a:pt x="82" y="2268"/>
                    </a:lnTo>
                    <a:lnTo>
                      <a:pt x="73" y="2089"/>
                    </a:lnTo>
                    <a:lnTo>
                      <a:pt x="64" y="1907"/>
                    </a:lnTo>
                    <a:lnTo>
                      <a:pt x="56" y="1724"/>
                    </a:lnTo>
                    <a:lnTo>
                      <a:pt x="49" y="1540"/>
                    </a:lnTo>
                    <a:lnTo>
                      <a:pt x="41" y="1353"/>
                    </a:lnTo>
                    <a:lnTo>
                      <a:pt x="34" y="1165"/>
                    </a:lnTo>
                    <a:lnTo>
                      <a:pt x="28" y="975"/>
                    </a:lnTo>
                    <a:lnTo>
                      <a:pt x="22" y="784"/>
                    </a:lnTo>
                    <a:lnTo>
                      <a:pt x="15" y="590"/>
                    </a:lnTo>
                    <a:lnTo>
                      <a:pt x="9" y="395"/>
                    </a:lnTo>
                    <a:lnTo>
                      <a:pt x="5" y="198"/>
                    </a:lnTo>
                    <a:lnTo>
                      <a:pt x="0" y="0"/>
                    </a:lnTo>
                  </a:path>
                </a:pathLst>
              </a:custGeom>
              <a:noFill/>
              <a:ln w="22225">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8" name="Freeform 21">
                <a:extLst>
                  <a:ext uri="{FF2B5EF4-FFF2-40B4-BE49-F238E27FC236}">
                    <a16:creationId xmlns:a16="http://schemas.microsoft.com/office/drawing/2014/main" id="{8567C6F3-B11B-464B-DCF8-E0381EC0EEB7}"/>
                  </a:ext>
                </a:extLst>
              </p:cNvPr>
              <p:cNvSpPr>
                <a:spLocks/>
              </p:cNvSpPr>
              <p:nvPr/>
            </p:nvSpPr>
            <p:spPr bwMode="auto">
              <a:xfrm>
                <a:off x="785813" y="1846263"/>
                <a:ext cx="4360863" cy="928688"/>
              </a:xfrm>
              <a:custGeom>
                <a:avLst/>
                <a:gdLst>
                  <a:gd name="T0" fmla="*/ 13735 w 13735"/>
                  <a:gd name="T1" fmla="*/ 2924 h 2924"/>
                  <a:gd name="T2" fmla="*/ 13265 w 13735"/>
                  <a:gd name="T3" fmla="*/ 2864 h 2924"/>
                  <a:gd name="T4" fmla="*/ 12798 w 13735"/>
                  <a:gd name="T5" fmla="*/ 2803 h 2924"/>
                  <a:gd name="T6" fmla="*/ 12333 w 13735"/>
                  <a:gd name="T7" fmla="*/ 2740 h 2924"/>
                  <a:gd name="T8" fmla="*/ 11873 w 13735"/>
                  <a:gd name="T9" fmla="*/ 2675 h 2924"/>
                  <a:gd name="T10" fmla="*/ 11642 w 13735"/>
                  <a:gd name="T11" fmla="*/ 2641 h 2924"/>
                  <a:gd name="T12" fmla="*/ 11414 w 13735"/>
                  <a:gd name="T13" fmla="*/ 2608 h 2924"/>
                  <a:gd name="T14" fmla="*/ 10958 w 13735"/>
                  <a:gd name="T15" fmla="*/ 2538 h 2924"/>
                  <a:gd name="T16" fmla="*/ 10505 w 13735"/>
                  <a:gd name="T17" fmla="*/ 2466 h 2924"/>
                  <a:gd name="T18" fmla="*/ 10055 w 13735"/>
                  <a:gd name="T19" fmla="*/ 2393 h 2924"/>
                  <a:gd name="T20" fmla="*/ 9606 w 13735"/>
                  <a:gd name="T21" fmla="*/ 2316 h 2924"/>
                  <a:gd name="T22" fmla="*/ 9159 w 13735"/>
                  <a:gd name="T23" fmla="*/ 2239 h 2924"/>
                  <a:gd name="T24" fmla="*/ 8715 w 13735"/>
                  <a:gd name="T25" fmla="*/ 2159 h 2924"/>
                  <a:gd name="T26" fmla="*/ 8275 w 13735"/>
                  <a:gd name="T27" fmla="*/ 2078 h 2924"/>
                  <a:gd name="T28" fmla="*/ 7837 w 13735"/>
                  <a:gd name="T29" fmla="*/ 1993 h 2924"/>
                  <a:gd name="T30" fmla="*/ 7402 w 13735"/>
                  <a:gd name="T31" fmla="*/ 1907 h 2924"/>
                  <a:gd name="T32" fmla="*/ 6969 w 13735"/>
                  <a:gd name="T33" fmla="*/ 1819 h 2924"/>
                  <a:gd name="T34" fmla="*/ 6753 w 13735"/>
                  <a:gd name="T35" fmla="*/ 1774 h 2924"/>
                  <a:gd name="T36" fmla="*/ 6540 w 13735"/>
                  <a:gd name="T37" fmla="*/ 1729 h 2924"/>
                  <a:gd name="T38" fmla="*/ 6111 w 13735"/>
                  <a:gd name="T39" fmla="*/ 1637 h 2924"/>
                  <a:gd name="T40" fmla="*/ 5685 w 13735"/>
                  <a:gd name="T41" fmla="*/ 1542 h 2924"/>
                  <a:gd name="T42" fmla="*/ 5262 w 13735"/>
                  <a:gd name="T43" fmla="*/ 1445 h 2924"/>
                  <a:gd name="T44" fmla="*/ 4842 w 13735"/>
                  <a:gd name="T45" fmla="*/ 1347 h 2924"/>
                  <a:gd name="T46" fmla="*/ 4632 w 13735"/>
                  <a:gd name="T47" fmla="*/ 1295 h 2924"/>
                  <a:gd name="T48" fmla="*/ 4424 w 13735"/>
                  <a:gd name="T49" fmla="*/ 1245 h 2924"/>
                  <a:gd name="T50" fmla="*/ 4010 w 13735"/>
                  <a:gd name="T51" fmla="*/ 1142 h 2924"/>
                  <a:gd name="T52" fmla="*/ 3598 w 13735"/>
                  <a:gd name="T53" fmla="*/ 1037 h 2924"/>
                  <a:gd name="T54" fmla="*/ 3188 w 13735"/>
                  <a:gd name="T55" fmla="*/ 931 h 2924"/>
                  <a:gd name="T56" fmla="*/ 2780 w 13735"/>
                  <a:gd name="T57" fmla="*/ 821 h 2924"/>
                  <a:gd name="T58" fmla="*/ 2374 w 13735"/>
                  <a:gd name="T59" fmla="*/ 710 h 2924"/>
                  <a:gd name="T60" fmla="*/ 1971 w 13735"/>
                  <a:gd name="T61" fmla="*/ 597 h 2924"/>
                  <a:gd name="T62" fmla="*/ 1573 w 13735"/>
                  <a:gd name="T63" fmla="*/ 482 h 2924"/>
                  <a:gd name="T64" fmla="*/ 1373 w 13735"/>
                  <a:gd name="T65" fmla="*/ 422 h 2924"/>
                  <a:gd name="T66" fmla="*/ 1175 w 13735"/>
                  <a:gd name="T67" fmla="*/ 364 h 2924"/>
                  <a:gd name="T68" fmla="*/ 781 w 13735"/>
                  <a:gd name="T69" fmla="*/ 244 h 2924"/>
                  <a:gd name="T70" fmla="*/ 389 w 13735"/>
                  <a:gd name="T71" fmla="*/ 122 h 2924"/>
                  <a:gd name="T72" fmla="*/ 0 w 13735"/>
                  <a:gd name="T73" fmla="*/ 0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35" h="2924">
                    <a:moveTo>
                      <a:pt x="13735" y="2924"/>
                    </a:moveTo>
                    <a:lnTo>
                      <a:pt x="13265" y="2864"/>
                    </a:lnTo>
                    <a:lnTo>
                      <a:pt x="12798" y="2803"/>
                    </a:lnTo>
                    <a:lnTo>
                      <a:pt x="12333" y="2740"/>
                    </a:lnTo>
                    <a:lnTo>
                      <a:pt x="11873" y="2675"/>
                    </a:lnTo>
                    <a:lnTo>
                      <a:pt x="11642" y="2641"/>
                    </a:lnTo>
                    <a:lnTo>
                      <a:pt x="11414" y="2608"/>
                    </a:lnTo>
                    <a:lnTo>
                      <a:pt x="10958" y="2538"/>
                    </a:lnTo>
                    <a:lnTo>
                      <a:pt x="10505" y="2466"/>
                    </a:lnTo>
                    <a:lnTo>
                      <a:pt x="10055" y="2393"/>
                    </a:lnTo>
                    <a:lnTo>
                      <a:pt x="9606" y="2316"/>
                    </a:lnTo>
                    <a:lnTo>
                      <a:pt x="9159" y="2239"/>
                    </a:lnTo>
                    <a:lnTo>
                      <a:pt x="8715" y="2159"/>
                    </a:lnTo>
                    <a:lnTo>
                      <a:pt x="8275" y="2078"/>
                    </a:lnTo>
                    <a:lnTo>
                      <a:pt x="7837" y="1993"/>
                    </a:lnTo>
                    <a:lnTo>
                      <a:pt x="7402" y="1907"/>
                    </a:lnTo>
                    <a:lnTo>
                      <a:pt x="6969" y="1819"/>
                    </a:lnTo>
                    <a:lnTo>
                      <a:pt x="6753" y="1774"/>
                    </a:lnTo>
                    <a:lnTo>
                      <a:pt x="6540" y="1729"/>
                    </a:lnTo>
                    <a:lnTo>
                      <a:pt x="6111" y="1637"/>
                    </a:lnTo>
                    <a:lnTo>
                      <a:pt x="5685" y="1542"/>
                    </a:lnTo>
                    <a:lnTo>
                      <a:pt x="5262" y="1445"/>
                    </a:lnTo>
                    <a:lnTo>
                      <a:pt x="4842" y="1347"/>
                    </a:lnTo>
                    <a:lnTo>
                      <a:pt x="4632" y="1295"/>
                    </a:lnTo>
                    <a:lnTo>
                      <a:pt x="4424" y="1245"/>
                    </a:lnTo>
                    <a:lnTo>
                      <a:pt x="4010" y="1142"/>
                    </a:lnTo>
                    <a:lnTo>
                      <a:pt x="3598" y="1037"/>
                    </a:lnTo>
                    <a:lnTo>
                      <a:pt x="3188" y="931"/>
                    </a:lnTo>
                    <a:lnTo>
                      <a:pt x="2780" y="821"/>
                    </a:lnTo>
                    <a:lnTo>
                      <a:pt x="2374" y="710"/>
                    </a:lnTo>
                    <a:lnTo>
                      <a:pt x="1971" y="597"/>
                    </a:lnTo>
                    <a:lnTo>
                      <a:pt x="1573" y="482"/>
                    </a:lnTo>
                    <a:lnTo>
                      <a:pt x="1373" y="422"/>
                    </a:lnTo>
                    <a:lnTo>
                      <a:pt x="1175" y="364"/>
                    </a:lnTo>
                    <a:lnTo>
                      <a:pt x="781" y="244"/>
                    </a:lnTo>
                    <a:lnTo>
                      <a:pt x="389" y="122"/>
                    </a:lnTo>
                    <a:lnTo>
                      <a:pt x="0" y="0"/>
                    </a:lnTo>
                  </a:path>
                </a:pathLst>
              </a:custGeom>
              <a:noFill/>
              <a:ln w="22225">
                <a:solidFill>
                  <a:srgbClr val="0000CC"/>
                </a:solidFill>
                <a:prstDash val="dash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9" name="Freeform 22">
                <a:extLst>
                  <a:ext uri="{FF2B5EF4-FFF2-40B4-BE49-F238E27FC236}">
                    <a16:creationId xmlns:a16="http://schemas.microsoft.com/office/drawing/2014/main" id="{27033859-DCFE-3DC0-ABBD-4CDFAC422241}"/>
                  </a:ext>
                </a:extLst>
              </p:cNvPr>
              <p:cNvSpPr>
                <a:spLocks/>
              </p:cNvSpPr>
              <p:nvPr/>
            </p:nvSpPr>
            <p:spPr bwMode="auto">
              <a:xfrm>
                <a:off x="1227138" y="3703638"/>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5 h 226"/>
                  <a:gd name="T20" fmla="*/ 8 w 226"/>
                  <a:gd name="T21" fmla="*/ 155 h 226"/>
                  <a:gd name="T22" fmla="*/ 11 w 226"/>
                  <a:gd name="T23" fmla="*/ 164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7 h 226"/>
                  <a:gd name="T48" fmla="*/ 193 w 226"/>
                  <a:gd name="T49" fmla="*/ 193 h 226"/>
                  <a:gd name="T50" fmla="*/ 207 w 226"/>
                  <a:gd name="T51" fmla="*/ 175 h 226"/>
                  <a:gd name="T52" fmla="*/ 211 w 226"/>
                  <a:gd name="T53" fmla="*/ 164 h 226"/>
                  <a:gd name="T54" fmla="*/ 217 w 226"/>
                  <a:gd name="T55" fmla="*/ 155 h 226"/>
                  <a:gd name="T56" fmla="*/ 224 w 226"/>
                  <a:gd name="T57" fmla="*/ 135 h 226"/>
                  <a:gd name="T58" fmla="*/ 225 w 226"/>
                  <a:gd name="T59" fmla="*/ 123 h 226"/>
                  <a:gd name="T60" fmla="*/ 225 w 226"/>
                  <a:gd name="T61" fmla="*/ 117 h 226"/>
                  <a:gd name="T62" fmla="*/ 226 w 226"/>
                  <a:gd name="T63" fmla="*/ 113 h 226"/>
                  <a:gd name="T64" fmla="*/ 224 w 226"/>
                  <a:gd name="T65" fmla="*/ 89 h 226"/>
                  <a:gd name="T66" fmla="*/ 217 w 226"/>
                  <a:gd name="T67" fmla="*/ 68 h 226"/>
                  <a:gd name="T68" fmla="*/ 207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7"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7"/>
                    </a:lnTo>
                    <a:lnTo>
                      <a:pt x="226" y="113"/>
                    </a:lnTo>
                    <a:lnTo>
                      <a:pt x="224" y="89"/>
                    </a:lnTo>
                    <a:lnTo>
                      <a:pt x="217" y="68"/>
                    </a:lnTo>
                    <a:lnTo>
                      <a:pt x="207" y="49"/>
                    </a:lnTo>
                    <a:lnTo>
                      <a:pt x="193" y="33"/>
                    </a:lnTo>
                    <a:lnTo>
                      <a:pt x="175" y="17"/>
                    </a:lnTo>
                    <a:lnTo>
                      <a:pt x="164" y="11"/>
                    </a:lnTo>
                    <a:lnTo>
                      <a:pt x="155" y="8"/>
                    </a:lnTo>
                    <a:lnTo>
                      <a:pt x="135" y="1"/>
                    </a:lnTo>
                    <a:lnTo>
                      <a:pt x="113" y="0"/>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0" name="Freeform 23">
                <a:extLst>
                  <a:ext uri="{FF2B5EF4-FFF2-40B4-BE49-F238E27FC236}">
                    <a16:creationId xmlns:a16="http://schemas.microsoft.com/office/drawing/2014/main" id="{9432EA29-FE0A-73B4-B36E-0F0108C93290}"/>
                  </a:ext>
                </a:extLst>
              </p:cNvPr>
              <p:cNvSpPr>
                <a:spLocks/>
              </p:cNvSpPr>
              <p:nvPr/>
            </p:nvSpPr>
            <p:spPr bwMode="auto">
              <a:xfrm>
                <a:off x="757238" y="5037138"/>
                <a:ext cx="71438" cy="71438"/>
              </a:xfrm>
              <a:custGeom>
                <a:avLst/>
                <a:gdLst>
                  <a:gd name="T0" fmla="*/ 226 w 226"/>
                  <a:gd name="T1" fmla="*/ 113 h 227"/>
                  <a:gd name="T2" fmla="*/ 224 w 226"/>
                  <a:gd name="T3" fmla="*/ 90 h 227"/>
                  <a:gd name="T4" fmla="*/ 217 w 226"/>
                  <a:gd name="T5" fmla="*/ 69 h 227"/>
                  <a:gd name="T6" fmla="*/ 206 w 226"/>
                  <a:gd name="T7" fmla="*/ 50 h 227"/>
                  <a:gd name="T8" fmla="*/ 193 w 226"/>
                  <a:gd name="T9" fmla="*/ 34 h 227"/>
                  <a:gd name="T10" fmla="*/ 174 w 226"/>
                  <a:gd name="T11" fmla="*/ 18 h 227"/>
                  <a:gd name="T12" fmla="*/ 164 w 226"/>
                  <a:gd name="T13" fmla="*/ 12 h 227"/>
                  <a:gd name="T14" fmla="*/ 155 w 226"/>
                  <a:gd name="T15" fmla="*/ 8 h 227"/>
                  <a:gd name="T16" fmla="*/ 134 w 226"/>
                  <a:gd name="T17" fmla="*/ 2 h 227"/>
                  <a:gd name="T18" fmla="*/ 113 w 226"/>
                  <a:gd name="T19" fmla="*/ 0 h 227"/>
                  <a:gd name="T20" fmla="*/ 89 w 226"/>
                  <a:gd name="T21" fmla="*/ 2 h 227"/>
                  <a:gd name="T22" fmla="*/ 68 w 226"/>
                  <a:gd name="T23" fmla="*/ 8 h 227"/>
                  <a:gd name="T24" fmla="*/ 49 w 226"/>
                  <a:gd name="T25" fmla="*/ 18 h 227"/>
                  <a:gd name="T26" fmla="*/ 33 w 226"/>
                  <a:gd name="T27" fmla="*/ 34 h 227"/>
                  <a:gd name="T28" fmla="*/ 17 w 226"/>
                  <a:gd name="T29" fmla="*/ 50 h 227"/>
                  <a:gd name="T30" fmla="*/ 8 w 226"/>
                  <a:gd name="T31" fmla="*/ 69 h 227"/>
                  <a:gd name="T32" fmla="*/ 1 w 226"/>
                  <a:gd name="T33" fmla="*/ 90 h 227"/>
                  <a:gd name="T34" fmla="*/ 0 w 226"/>
                  <a:gd name="T35" fmla="*/ 113 h 227"/>
                  <a:gd name="T36" fmla="*/ 1 w 226"/>
                  <a:gd name="T37" fmla="*/ 135 h 227"/>
                  <a:gd name="T38" fmla="*/ 8 w 226"/>
                  <a:gd name="T39" fmla="*/ 156 h 227"/>
                  <a:gd name="T40" fmla="*/ 11 w 226"/>
                  <a:gd name="T41" fmla="*/ 165 h 227"/>
                  <a:gd name="T42" fmla="*/ 17 w 226"/>
                  <a:gd name="T43" fmla="*/ 175 h 227"/>
                  <a:gd name="T44" fmla="*/ 33 w 226"/>
                  <a:gd name="T45" fmla="*/ 193 h 227"/>
                  <a:gd name="T46" fmla="*/ 49 w 226"/>
                  <a:gd name="T47" fmla="*/ 207 h 227"/>
                  <a:gd name="T48" fmla="*/ 68 w 226"/>
                  <a:gd name="T49" fmla="*/ 217 h 227"/>
                  <a:gd name="T50" fmla="*/ 89 w 226"/>
                  <a:gd name="T51" fmla="*/ 224 h 227"/>
                  <a:gd name="T52" fmla="*/ 113 w 226"/>
                  <a:gd name="T53" fmla="*/ 227 h 227"/>
                  <a:gd name="T54" fmla="*/ 117 w 226"/>
                  <a:gd name="T55" fmla="*/ 225 h 227"/>
                  <a:gd name="T56" fmla="*/ 123 w 226"/>
                  <a:gd name="T57" fmla="*/ 225 h 227"/>
                  <a:gd name="T58" fmla="*/ 134 w 226"/>
                  <a:gd name="T59" fmla="*/ 224 h 227"/>
                  <a:gd name="T60" fmla="*/ 155 w 226"/>
                  <a:gd name="T61" fmla="*/ 217 h 227"/>
                  <a:gd name="T62" fmla="*/ 164 w 226"/>
                  <a:gd name="T63" fmla="*/ 212 h 227"/>
                  <a:gd name="T64" fmla="*/ 174 w 226"/>
                  <a:gd name="T65" fmla="*/ 207 h 227"/>
                  <a:gd name="T66" fmla="*/ 193 w 226"/>
                  <a:gd name="T67" fmla="*/ 193 h 227"/>
                  <a:gd name="T68" fmla="*/ 206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3"/>
                    </a:moveTo>
                    <a:lnTo>
                      <a:pt x="224" y="90"/>
                    </a:lnTo>
                    <a:lnTo>
                      <a:pt x="217" y="69"/>
                    </a:lnTo>
                    <a:lnTo>
                      <a:pt x="206" y="50"/>
                    </a:lnTo>
                    <a:lnTo>
                      <a:pt x="193" y="34"/>
                    </a:lnTo>
                    <a:lnTo>
                      <a:pt x="174" y="18"/>
                    </a:lnTo>
                    <a:lnTo>
                      <a:pt x="164" y="12"/>
                    </a:lnTo>
                    <a:lnTo>
                      <a:pt x="155" y="8"/>
                    </a:lnTo>
                    <a:lnTo>
                      <a:pt x="134" y="2"/>
                    </a:lnTo>
                    <a:lnTo>
                      <a:pt x="113" y="0"/>
                    </a:lnTo>
                    <a:lnTo>
                      <a:pt x="89" y="2"/>
                    </a:lnTo>
                    <a:lnTo>
                      <a:pt x="68" y="8"/>
                    </a:lnTo>
                    <a:lnTo>
                      <a:pt x="49" y="18"/>
                    </a:lnTo>
                    <a:lnTo>
                      <a:pt x="33" y="34"/>
                    </a:lnTo>
                    <a:lnTo>
                      <a:pt x="17" y="50"/>
                    </a:lnTo>
                    <a:lnTo>
                      <a:pt x="8" y="69"/>
                    </a:lnTo>
                    <a:lnTo>
                      <a:pt x="1" y="90"/>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4" y="224"/>
                    </a:lnTo>
                    <a:lnTo>
                      <a:pt x="155" y="217"/>
                    </a:lnTo>
                    <a:lnTo>
                      <a:pt x="164" y="212"/>
                    </a:lnTo>
                    <a:lnTo>
                      <a:pt x="174" y="207"/>
                    </a:lnTo>
                    <a:lnTo>
                      <a:pt x="193" y="193"/>
                    </a:lnTo>
                    <a:lnTo>
                      <a:pt x="206" y="175"/>
                    </a:lnTo>
                    <a:lnTo>
                      <a:pt x="211" y="165"/>
                    </a:lnTo>
                    <a:lnTo>
                      <a:pt x="217" y="156"/>
                    </a:lnTo>
                    <a:lnTo>
                      <a:pt x="224" y="135"/>
                    </a:lnTo>
                    <a:lnTo>
                      <a:pt x="225" y="124"/>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1" name="Freeform 24">
                <a:extLst>
                  <a:ext uri="{FF2B5EF4-FFF2-40B4-BE49-F238E27FC236}">
                    <a16:creationId xmlns:a16="http://schemas.microsoft.com/office/drawing/2014/main" id="{C8814FE8-EA39-E1EB-EA2C-B4236C546D9B}"/>
                  </a:ext>
                </a:extLst>
              </p:cNvPr>
              <p:cNvSpPr>
                <a:spLocks/>
              </p:cNvSpPr>
              <p:nvPr/>
            </p:nvSpPr>
            <p:spPr bwMode="auto">
              <a:xfrm>
                <a:off x="757238" y="4894263"/>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6 h 226"/>
                  <a:gd name="T22" fmla="*/ 11 w 226"/>
                  <a:gd name="T23" fmla="*/ 165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4 w 226"/>
                  <a:gd name="T41" fmla="*/ 224 h 226"/>
                  <a:gd name="T42" fmla="*/ 155 w 226"/>
                  <a:gd name="T43" fmla="*/ 217 h 226"/>
                  <a:gd name="T44" fmla="*/ 164 w 226"/>
                  <a:gd name="T45" fmla="*/ 212 h 226"/>
                  <a:gd name="T46" fmla="*/ 174 w 226"/>
                  <a:gd name="T47" fmla="*/ 207 h 226"/>
                  <a:gd name="T48" fmla="*/ 193 w 226"/>
                  <a:gd name="T49" fmla="*/ 193 h 226"/>
                  <a:gd name="T50" fmla="*/ 206 w 226"/>
                  <a:gd name="T51" fmla="*/ 175 h 226"/>
                  <a:gd name="T52" fmla="*/ 211 w 226"/>
                  <a:gd name="T53" fmla="*/ 165 h 226"/>
                  <a:gd name="T54" fmla="*/ 217 w 226"/>
                  <a:gd name="T55" fmla="*/ 156 h 226"/>
                  <a:gd name="T56" fmla="*/ 224 w 226"/>
                  <a:gd name="T57" fmla="*/ 135 h 226"/>
                  <a:gd name="T58" fmla="*/ 225 w 226"/>
                  <a:gd name="T59" fmla="*/ 124 h 226"/>
                  <a:gd name="T60" fmla="*/ 225 w 226"/>
                  <a:gd name="T61" fmla="*/ 118 h 226"/>
                  <a:gd name="T62" fmla="*/ 226 w 226"/>
                  <a:gd name="T63" fmla="*/ 113 h 226"/>
                  <a:gd name="T64" fmla="*/ 224 w 226"/>
                  <a:gd name="T65" fmla="*/ 89 h 226"/>
                  <a:gd name="T66" fmla="*/ 217 w 226"/>
                  <a:gd name="T67" fmla="*/ 69 h 226"/>
                  <a:gd name="T68" fmla="*/ 206 w 226"/>
                  <a:gd name="T69" fmla="*/ 49 h 226"/>
                  <a:gd name="T70" fmla="*/ 193 w 226"/>
                  <a:gd name="T71" fmla="*/ 33 h 226"/>
                  <a:gd name="T72" fmla="*/ 174 w 226"/>
                  <a:gd name="T73" fmla="*/ 17 h 226"/>
                  <a:gd name="T74" fmla="*/ 164 w 226"/>
                  <a:gd name="T75" fmla="*/ 12 h 226"/>
                  <a:gd name="T76" fmla="*/ 155 w 226"/>
                  <a:gd name="T77" fmla="*/ 8 h 226"/>
                  <a:gd name="T78" fmla="*/ 134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6"/>
                    </a:lnTo>
                    <a:lnTo>
                      <a:pt x="117" y="225"/>
                    </a:lnTo>
                    <a:lnTo>
                      <a:pt x="123" y="225"/>
                    </a:lnTo>
                    <a:lnTo>
                      <a:pt x="134" y="224"/>
                    </a:lnTo>
                    <a:lnTo>
                      <a:pt x="155" y="217"/>
                    </a:lnTo>
                    <a:lnTo>
                      <a:pt x="164" y="212"/>
                    </a:lnTo>
                    <a:lnTo>
                      <a:pt x="174" y="207"/>
                    </a:lnTo>
                    <a:lnTo>
                      <a:pt x="193" y="193"/>
                    </a:lnTo>
                    <a:lnTo>
                      <a:pt x="206" y="175"/>
                    </a:lnTo>
                    <a:lnTo>
                      <a:pt x="211" y="165"/>
                    </a:lnTo>
                    <a:lnTo>
                      <a:pt x="217" y="156"/>
                    </a:lnTo>
                    <a:lnTo>
                      <a:pt x="224" y="135"/>
                    </a:lnTo>
                    <a:lnTo>
                      <a:pt x="225" y="124"/>
                    </a:lnTo>
                    <a:lnTo>
                      <a:pt x="225" y="118"/>
                    </a:lnTo>
                    <a:lnTo>
                      <a:pt x="226" y="113"/>
                    </a:lnTo>
                    <a:lnTo>
                      <a:pt x="224" y="89"/>
                    </a:lnTo>
                    <a:lnTo>
                      <a:pt x="217" y="69"/>
                    </a:lnTo>
                    <a:lnTo>
                      <a:pt x="206" y="49"/>
                    </a:lnTo>
                    <a:lnTo>
                      <a:pt x="193" y="33"/>
                    </a:lnTo>
                    <a:lnTo>
                      <a:pt x="174" y="17"/>
                    </a:lnTo>
                    <a:lnTo>
                      <a:pt x="164" y="12"/>
                    </a:lnTo>
                    <a:lnTo>
                      <a:pt x="155" y="8"/>
                    </a:lnTo>
                    <a:lnTo>
                      <a:pt x="134"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2" name="Freeform 25">
                <a:extLst>
                  <a:ext uri="{FF2B5EF4-FFF2-40B4-BE49-F238E27FC236}">
                    <a16:creationId xmlns:a16="http://schemas.microsoft.com/office/drawing/2014/main" id="{3F1E2E30-78D6-7E70-4E58-52EBC94C7785}"/>
                  </a:ext>
                </a:extLst>
              </p:cNvPr>
              <p:cNvSpPr>
                <a:spLocks/>
              </p:cNvSpPr>
              <p:nvPr/>
            </p:nvSpPr>
            <p:spPr bwMode="auto">
              <a:xfrm>
                <a:off x="757238" y="4746625"/>
                <a:ext cx="71438" cy="71438"/>
              </a:xfrm>
              <a:custGeom>
                <a:avLst/>
                <a:gdLst>
                  <a:gd name="T0" fmla="*/ 226 w 226"/>
                  <a:gd name="T1" fmla="*/ 113 h 227"/>
                  <a:gd name="T2" fmla="*/ 224 w 226"/>
                  <a:gd name="T3" fmla="*/ 89 h 227"/>
                  <a:gd name="T4" fmla="*/ 217 w 226"/>
                  <a:gd name="T5" fmla="*/ 69 h 227"/>
                  <a:gd name="T6" fmla="*/ 206 w 226"/>
                  <a:gd name="T7" fmla="*/ 49 h 227"/>
                  <a:gd name="T8" fmla="*/ 193 w 226"/>
                  <a:gd name="T9" fmla="*/ 33 h 227"/>
                  <a:gd name="T10" fmla="*/ 174 w 226"/>
                  <a:gd name="T11" fmla="*/ 17 h 227"/>
                  <a:gd name="T12" fmla="*/ 164 w 226"/>
                  <a:gd name="T13" fmla="*/ 12 h 227"/>
                  <a:gd name="T14" fmla="*/ 155 w 226"/>
                  <a:gd name="T15" fmla="*/ 8 h 227"/>
                  <a:gd name="T16" fmla="*/ 134 w 226"/>
                  <a:gd name="T17" fmla="*/ 1 h 227"/>
                  <a:gd name="T18" fmla="*/ 113 w 226"/>
                  <a:gd name="T19" fmla="*/ 0 h 227"/>
                  <a:gd name="T20" fmla="*/ 89 w 226"/>
                  <a:gd name="T21" fmla="*/ 1 h 227"/>
                  <a:gd name="T22" fmla="*/ 68 w 226"/>
                  <a:gd name="T23" fmla="*/ 8 h 227"/>
                  <a:gd name="T24" fmla="*/ 49 w 226"/>
                  <a:gd name="T25" fmla="*/ 17 h 227"/>
                  <a:gd name="T26" fmla="*/ 33 w 226"/>
                  <a:gd name="T27" fmla="*/ 33 h 227"/>
                  <a:gd name="T28" fmla="*/ 17 w 226"/>
                  <a:gd name="T29" fmla="*/ 49 h 227"/>
                  <a:gd name="T30" fmla="*/ 8 w 226"/>
                  <a:gd name="T31" fmla="*/ 69 h 227"/>
                  <a:gd name="T32" fmla="*/ 1 w 226"/>
                  <a:gd name="T33" fmla="*/ 89 h 227"/>
                  <a:gd name="T34" fmla="*/ 0 w 226"/>
                  <a:gd name="T35" fmla="*/ 113 h 227"/>
                  <a:gd name="T36" fmla="*/ 1 w 226"/>
                  <a:gd name="T37" fmla="*/ 135 h 227"/>
                  <a:gd name="T38" fmla="*/ 8 w 226"/>
                  <a:gd name="T39" fmla="*/ 156 h 227"/>
                  <a:gd name="T40" fmla="*/ 11 w 226"/>
                  <a:gd name="T41" fmla="*/ 165 h 227"/>
                  <a:gd name="T42" fmla="*/ 17 w 226"/>
                  <a:gd name="T43" fmla="*/ 175 h 227"/>
                  <a:gd name="T44" fmla="*/ 33 w 226"/>
                  <a:gd name="T45" fmla="*/ 193 h 227"/>
                  <a:gd name="T46" fmla="*/ 49 w 226"/>
                  <a:gd name="T47" fmla="*/ 207 h 227"/>
                  <a:gd name="T48" fmla="*/ 68 w 226"/>
                  <a:gd name="T49" fmla="*/ 217 h 227"/>
                  <a:gd name="T50" fmla="*/ 89 w 226"/>
                  <a:gd name="T51" fmla="*/ 224 h 227"/>
                  <a:gd name="T52" fmla="*/ 113 w 226"/>
                  <a:gd name="T53" fmla="*/ 227 h 227"/>
                  <a:gd name="T54" fmla="*/ 117 w 226"/>
                  <a:gd name="T55" fmla="*/ 225 h 227"/>
                  <a:gd name="T56" fmla="*/ 123 w 226"/>
                  <a:gd name="T57" fmla="*/ 225 h 227"/>
                  <a:gd name="T58" fmla="*/ 134 w 226"/>
                  <a:gd name="T59" fmla="*/ 224 h 227"/>
                  <a:gd name="T60" fmla="*/ 155 w 226"/>
                  <a:gd name="T61" fmla="*/ 217 h 227"/>
                  <a:gd name="T62" fmla="*/ 164 w 226"/>
                  <a:gd name="T63" fmla="*/ 212 h 227"/>
                  <a:gd name="T64" fmla="*/ 174 w 226"/>
                  <a:gd name="T65" fmla="*/ 207 h 227"/>
                  <a:gd name="T66" fmla="*/ 193 w 226"/>
                  <a:gd name="T67" fmla="*/ 193 h 227"/>
                  <a:gd name="T68" fmla="*/ 206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3"/>
                    </a:moveTo>
                    <a:lnTo>
                      <a:pt x="224" y="89"/>
                    </a:lnTo>
                    <a:lnTo>
                      <a:pt x="217" y="69"/>
                    </a:lnTo>
                    <a:lnTo>
                      <a:pt x="206" y="49"/>
                    </a:lnTo>
                    <a:lnTo>
                      <a:pt x="193" y="33"/>
                    </a:lnTo>
                    <a:lnTo>
                      <a:pt x="174" y="17"/>
                    </a:lnTo>
                    <a:lnTo>
                      <a:pt x="164" y="12"/>
                    </a:lnTo>
                    <a:lnTo>
                      <a:pt x="155" y="8"/>
                    </a:lnTo>
                    <a:lnTo>
                      <a:pt x="134" y="1"/>
                    </a:lnTo>
                    <a:lnTo>
                      <a:pt x="113" y="0"/>
                    </a:ln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4" y="224"/>
                    </a:lnTo>
                    <a:lnTo>
                      <a:pt x="155" y="217"/>
                    </a:lnTo>
                    <a:lnTo>
                      <a:pt x="164" y="212"/>
                    </a:lnTo>
                    <a:lnTo>
                      <a:pt x="174" y="207"/>
                    </a:lnTo>
                    <a:lnTo>
                      <a:pt x="193" y="193"/>
                    </a:lnTo>
                    <a:lnTo>
                      <a:pt x="206" y="175"/>
                    </a:lnTo>
                    <a:lnTo>
                      <a:pt x="211" y="165"/>
                    </a:lnTo>
                    <a:lnTo>
                      <a:pt x="217" y="156"/>
                    </a:lnTo>
                    <a:lnTo>
                      <a:pt x="224" y="135"/>
                    </a:lnTo>
                    <a:lnTo>
                      <a:pt x="225" y="124"/>
                    </a:lnTo>
                    <a:lnTo>
                      <a:pt x="225" y="118"/>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3" name="Freeform 26">
                <a:extLst>
                  <a:ext uri="{FF2B5EF4-FFF2-40B4-BE49-F238E27FC236}">
                    <a16:creationId xmlns:a16="http://schemas.microsoft.com/office/drawing/2014/main" id="{812186C9-EBDE-3D23-2427-021A394849E7}"/>
                  </a:ext>
                </a:extLst>
              </p:cNvPr>
              <p:cNvSpPr>
                <a:spLocks/>
              </p:cNvSpPr>
              <p:nvPr/>
            </p:nvSpPr>
            <p:spPr bwMode="auto">
              <a:xfrm>
                <a:off x="757238" y="4589463"/>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4 h 226"/>
                  <a:gd name="T20" fmla="*/ 8 w 226"/>
                  <a:gd name="T21" fmla="*/ 155 h 226"/>
                  <a:gd name="T22" fmla="*/ 11 w 226"/>
                  <a:gd name="T23" fmla="*/ 164 h 226"/>
                  <a:gd name="T24" fmla="*/ 17 w 226"/>
                  <a:gd name="T25" fmla="*/ 174 h 226"/>
                  <a:gd name="T26" fmla="*/ 33 w 226"/>
                  <a:gd name="T27" fmla="*/ 193 h 226"/>
                  <a:gd name="T28" fmla="*/ 49 w 226"/>
                  <a:gd name="T29" fmla="*/ 206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4 w 226"/>
                  <a:gd name="T41" fmla="*/ 224 h 226"/>
                  <a:gd name="T42" fmla="*/ 155 w 226"/>
                  <a:gd name="T43" fmla="*/ 217 h 226"/>
                  <a:gd name="T44" fmla="*/ 164 w 226"/>
                  <a:gd name="T45" fmla="*/ 211 h 226"/>
                  <a:gd name="T46" fmla="*/ 174 w 226"/>
                  <a:gd name="T47" fmla="*/ 206 h 226"/>
                  <a:gd name="T48" fmla="*/ 193 w 226"/>
                  <a:gd name="T49" fmla="*/ 193 h 226"/>
                  <a:gd name="T50" fmla="*/ 206 w 226"/>
                  <a:gd name="T51" fmla="*/ 174 h 226"/>
                  <a:gd name="T52" fmla="*/ 211 w 226"/>
                  <a:gd name="T53" fmla="*/ 164 h 226"/>
                  <a:gd name="T54" fmla="*/ 217 w 226"/>
                  <a:gd name="T55" fmla="*/ 155 h 226"/>
                  <a:gd name="T56" fmla="*/ 224 w 226"/>
                  <a:gd name="T57" fmla="*/ 134 h 226"/>
                  <a:gd name="T58" fmla="*/ 225 w 226"/>
                  <a:gd name="T59" fmla="*/ 123 h 226"/>
                  <a:gd name="T60" fmla="*/ 225 w 226"/>
                  <a:gd name="T61" fmla="*/ 117 h 226"/>
                  <a:gd name="T62" fmla="*/ 226 w 226"/>
                  <a:gd name="T63" fmla="*/ 113 h 226"/>
                  <a:gd name="T64" fmla="*/ 224 w 226"/>
                  <a:gd name="T65" fmla="*/ 89 h 226"/>
                  <a:gd name="T66" fmla="*/ 217 w 226"/>
                  <a:gd name="T67" fmla="*/ 68 h 226"/>
                  <a:gd name="T68" fmla="*/ 206 w 226"/>
                  <a:gd name="T69" fmla="*/ 49 h 226"/>
                  <a:gd name="T70" fmla="*/ 193 w 226"/>
                  <a:gd name="T71" fmla="*/ 33 h 226"/>
                  <a:gd name="T72" fmla="*/ 174 w 226"/>
                  <a:gd name="T73" fmla="*/ 17 h 226"/>
                  <a:gd name="T74" fmla="*/ 164 w 226"/>
                  <a:gd name="T75" fmla="*/ 11 h 226"/>
                  <a:gd name="T76" fmla="*/ 155 w 226"/>
                  <a:gd name="T77" fmla="*/ 8 h 226"/>
                  <a:gd name="T78" fmla="*/ 134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4"/>
                    </a:lnTo>
                    <a:lnTo>
                      <a:pt x="113" y="226"/>
                    </a:lnTo>
                    <a:lnTo>
                      <a:pt x="117" y="225"/>
                    </a:lnTo>
                    <a:lnTo>
                      <a:pt x="123" y="225"/>
                    </a:lnTo>
                    <a:lnTo>
                      <a:pt x="134" y="224"/>
                    </a:lnTo>
                    <a:lnTo>
                      <a:pt x="155" y="217"/>
                    </a:lnTo>
                    <a:lnTo>
                      <a:pt x="164" y="211"/>
                    </a:lnTo>
                    <a:lnTo>
                      <a:pt x="174" y="206"/>
                    </a:lnTo>
                    <a:lnTo>
                      <a:pt x="193" y="193"/>
                    </a:lnTo>
                    <a:lnTo>
                      <a:pt x="206" y="174"/>
                    </a:lnTo>
                    <a:lnTo>
                      <a:pt x="211" y="164"/>
                    </a:lnTo>
                    <a:lnTo>
                      <a:pt x="217" y="155"/>
                    </a:lnTo>
                    <a:lnTo>
                      <a:pt x="224" y="134"/>
                    </a:lnTo>
                    <a:lnTo>
                      <a:pt x="225" y="123"/>
                    </a:lnTo>
                    <a:lnTo>
                      <a:pt x="225" y="117"/>
                    </a:lnTo>
                    <a:lnTo>
                      <a:pt x="226" y="113"/>
                    </a:lnTo>
                    <a:lnTo>
                      <a:pt x="224" y="89"/>
                    </a:lnTo>
                    <a:lnTo>
                      <a:pt x="217" y="68"/>
                    </a:lnTo>
                    <a:lnTo>
                      <a:pt x="206" y="49"/>
                    </a:lnTo>
                    <a:lnTo>
                      <a:pt x="193" y="33"/>
                    </a:lnTo>
                    <a:lnTo>
                      <a:pt x="174" y="17"/>
                    </a:lnTo>
                    <a:lnTo>
                      <a:pt x="164" y="11"/>
                    </a:lnTo>
                    <a:lnTo>
                      <a:pt x="155" y="8"/>
                    </a:lnTo>
                    <a:lnTo>
                      <a:pt x="134" y="1"/>
                    </a:lnTo>
                    <a:lnTo>
                      <a:pt x="113"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4" name="Freeform 27">
                <a:extLst>
                  <a:ext uri="{FF2B5EF4-FFF2-40B4-BE49-F238E27FC236}">
                    <a16:creationId xmlns:a16="http://schemas.microsoft.com/office/drawing/2014/main" id="{3DA1F1DB-FC6E-15DD-CB18-DB025819D96D}"/>
                  </a:ext>
                </a:extLst>
              </p:cNvPr>
              <p:cNvSpPr>
                <a:spLocks/>
              </p:cNvSpPr>
              <p:nvPr/>
            </p:nvSpPr>
            <p:spPr bwMode="auto">
              <a:xfrm>
                <a:off x="757238" y="4452938"/>
                <a:ext cx="71438" cy="73025"/>
              </a:xfrm>
              <a:custGeom>
                <a:avLst/>
                <a:gdLst>
                  <a:gd name="T0" fmla="*/ 226 w 226"/>
                  <a:gd name="T1" fmla="*/ 113 h 227"/>
                  <a:gd name="T2" fmla="*/ 224 w 226"/>
                  <a:gd name="T3" fmla="*/ 89 h 227"/>
                  <a:gd name="T4" fmla="*/ 217 w 226"/>
                  <a:gd name="T5" fmla="*/ 69 h 227"/>
                  <a:gd name="T6" fmla="*/ 206 w 226"/>
                  <a:gd name="T7" fmla="*/ 49 h 227"/>
                  <a:gd name="T8" fmla="*/ 193 w 226"/>
                  <a:gd name="T9" fmla="*/ 33 h 227"/>
                  <a:gd name="T10" fmla="*/ 174 w 226"/>
                  <a:gd name="T11" fmla="*/ 17 h 227"/>
                  <a:gd name="T12" fmla="*/ 164 w 226"/>
                  <a:gd name="T13" fmla="*/ 12 h 227"/>
                  <a:gd name="T14" fmla="*/ 155 w 226"/>
                  <a:gd name="T15" fmla="*/ 8 h 227"/>
                  <a:gd name="T16" fmla="*/ 134 w 226"/>
                  <a:gd name="T17" fmla="*/ 1 h 227"/>
                  <a:gd name="T18" fmla="*/ 113 w 226"/>
                  <a:gd name="T19" fmla="*/ 0 h 227"/>
                  <a:gd name="T20" fmla="*/ 89 w 226"/>
                  <a:gd name="T21" fmla="*/ 1 h 227"/>
                  <a:gd name="T22" fmla="*/ 68 w 226"/>
                  <a:gd name="T23" fmla="*/ 8 h 227"/>
                  <a:gd name="T24" fmla="*/ 49 w 226"/>
                  <a:gd name="T25" fmla="*/ 17 h 227"/>
                  <a:gd name="T26" fmla="*/ 33 w 226"/>
                  <a:gd name="T27" fmla="*/ 33 h 227"/>
                  <a:gd name="T28" fmla="*/ 17 w 226"/>
                  <a:gd name="T29" fmla="*/ 49 h 227"/>
                  <a:gd name="T30" fmla="*/ 8 w 226"/>
                  <a:gd name="T31" fmla="*/ 69 h 227"/>
                  <a:gd name="T32" fmla="*/ 1 w 226"/>
                  <a:gd name="T33" fmla="*/ 89 h 227"/>
                  <a:gd name="T34" fmla="*/ 0 w 226"/>
                  <a:gd name="T35" fmla="*/ 113 h 227"/>
                  <a:gd name="T36" fmla="*/ 1 w 226"/>
                  <a:gd name="T37" fmla="*/ 135 h 227"/>
                  <a:gd name="T38" fmla="*/ 8 w 226"/>
                  <a:gd name="T39" fmla="*/ 156 h 227"/>
                  <a:gd name="T40" fmla="*/ 11 w 226"/>
                  <a:gd name="T41" fmla="*/ 165 h 227"/>
                  <a:gd name="T42" fmla="*/ 17 w 226"/>
                  <a:gd name="T43" fmla="*/ 175 h 227"/>
                  <a:gd name="T44" fmla="*/ 33 w 226"/>
                  <a:gd name="T45" fmla="*/ 193 h 227"/>
                  <a:gd name="T46" fmla="*/ 49 w 226"/>
                  <a:gd name="T47" fmla="*/ 207 h 227"/>
                  <a:gd name="T48" fmla="*/ 68 w 226"/>
                  <a:gd name="T49" fmla="*/ 217 h 227"/>
                  <a:gd name="T50" fmla="*/ 89 w 226"/>
                  <a:gd name="T51" fmla="*/ 224 h 227"/>
                  <a:gd name="T52" fmla="*/ 113 w 226"/>
                  <a:gd name="T53" fmla="*/ 227 h 227"/>
                  <a:gd name="T54" fmla="*/ 117 w 226"/>
                  <a:gd name="T55" fmla="*/ 225 h 227"/>
                  <a:gd name="T56" fmla="*/ 123 w 226"/>
                  <a:gd name="T57" fmla="*/ 225 h 227"/>
                  <a:gd name="T58" fmla="*/ 134 w 226"/>
                  <a:gd name="T59" fmla="*/ 224 h 227"/>
                  <a:gd name="T60" fmla="*/ 155 w 226"/>
                  <a:gd name="T61" fmla="*/ 217 h 227"/>
                  <a:gd name="T62" fmla="*/ 164 w 226"/>
                  <a:gd name="T63" fmla="*/ 212 h 227"/>
                  <a:gd name="T64" fmla="*/ 174 w 226"/>
                  <a:gd name="T65" fmla="*/ 207 h 227"/>
                  <a:gd name="T66" fmla="*/ 193 w 226"/>
                  <a:gd name="T67" fmla="*/ 193 h 227"/>
                  <a:gd name="T68" fmla="*/ 206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3"/>
                    </a:moveTo>
                    <a:lnTo>
                      <a:pt x="224" y="89"/>
                    </a:lnTo>
                    <a:lnTo>
                      <a:pt x="217" y="69"/>
                    </a:lnTo>
                    <a:lnTo>
                      <a:pt x="206" y="49"/>
                    </a:lnTo>
                    <a:lnTo>
                      <a:pt x="193" y="33"/>
                    </a:lnTo>
                    <a:lnTo>
                      <a:pt x="174" y="17"/>
                    </a:lnTo>
                    <a:lnTo>
                      <a:pt x="164" y="12"/>
                    </a:lnTo>
                    <a:lnTo>
                      <a:pt x="155" y="8"/>
                    </a:lnTo>
                    <a:lnTo>
                      <a:pt x="134" y="1"/>
                    </a:lnTo>
                    <a:lnTo>
                      <a:pt x="113" y="0"/>
                    </a:ln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4" y="224"/>
                    </a:lnTo>
                    <a:lnTo>
                      <a:pt x="155" y="217"/>
                    </a:lnTo>
                    <a:lnTo>
                      <a:pt x="164" y="212"/>
                    </a:lnTo>
                    <a:lnTo>
                      <a:pt x="174" y="207"/>
                    </a:lnTo>
                    <a:lnTo>
                      <a:pt x="193" y="193"/>
                    </a:lnTo>
                    <a:lnTo>
                      <a:pt x="206" y="175"/>
                    </a:lnTo>
                    <a:lnTo>
                      <a:pt x="211" y="165"/>
                    </a:lnTo>
                    <a:lnTo>
                      <a:pt x="217" y="156"/>
                    </a:lnTo>
                    <a:lnTo>
                      <a:pt x="224" y="135"/>
                    </a:lnTo>
                    <a:lnTo>
                      <a:pt x="225" y="124"/>
                    </a:lnTo>
                    <a:lnTo>
                      <a:pt x="225" y="118"/>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5" name="Freeform 28">
                <a:extLst>
                  <a:ext uri="{FF2B5EF4-FFF2-40B4-BE49-F238E27FC236}">
                    <a16:creationId xmlns:a16="http://schemas.microsoft.com/office/drawing/2014/main" id="{3C2921A9-2EB5-D583-1AB6-F62801253423}"/>
                  </a:ext>
                </a:extLst>
              </p:cNvPr>
              <p:cNvSpPr>
                <a:spLocks/>
              </p:cNvSpPr>
              <p:nvPr/>
            </p:nvSpPr>
            <p:spPr bwMode="auto">
              <a:xfrm>
                <a:off x="1125538" y="3984625"/>
                <a:ext cx="71438" cy="71438"/>
              </a:xfrm>
              <a:custGeom>
                <a:avLst/>
                <a:gdLst>
                  <a:gd name="T0" fmla="*/ 113 w 226"/>
                  <a:gd name="T1" fmla="*/ 0 h 226"/>
                  <a:gd name="T2" fmla="*/ 89 w 226"/>
                  <a:gd name="T3" fmla="*/ 1 h 226"/>
                  <a:gd name="T4" fmla="*/ 69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6 h 226"/>
                  <a:gd name="T22" fmla="*/ 12 w 226"/>
                  <a:gd name="T23" fmla="*/ 165 h 226"/>
                  <a:gd name="T24" fmla="*/ 17 w 226"/>
                  <a:gd name="T25" fmla="*/ 175 h 226"/>
                  <a:gd name="T26" fmla="*/ 33 w 226"/>
                  <a:gd name="T27" fmla="*/ 193 h 226"/>
                  <a:gd name="T28" fmla="*/ 49 w 226"/>
                  <a:gd name="T29" fmla="*/ 207 h 226"/>
                  <a:gd name="T30" fmla="*/ 69 w 226"/>
                  <a:gd name="T31" fmla="*/ 217 h 226"/>
                  <a:gd name="T32" fmla="*/ 89 w 226"/>
                  <a:gd name="T33" fmla="*/ 224 h 226"/>
                  <a:gd name="T34" fmla="*/ 113 w 226"/>
                  <a:gd name="T35" fmla="*/ 226 h 226"/>
                  <a:gd name="T36" fmla="*/ 118 w 226"/>
                  <a:gd name="T37" fmla="*/ 225 h 226"/>
                  <a:gd name="T38" fmla="*/ 124 w 226"/>
                  <a:gd name="T39" fmla="*/ 225 h 226"/>
                  <a:gd name="T40" fmla="*/ 135 w 226"/>
                  <a:gd name="T41" fmla="*/ 224 h 226"/>
                  <a:gd name="T42" fmla="*/ 156 w 226"/>
                  <a:gd name="T43" fmla="*/ 217 h 226"/>
                  <a:gd name="T44" fmla="*/ 165 w 226"/>
                  <a:gd name="T45" fmla="*/ 212 h 226"/>
                  <a:gd name="T46" fmla="*/ 175 w 226"/>
                  <a:gd name="T47" fmla="*/ 207 h 226"/>
                  <a:gd name="T48" fmla="*/ 193 w 226"/>
                  <a:gd name="T49" fmla="*/ 193 h 226"/>
                  <a:gd name="T50" fmla="*/ 207 w 226"/>
                  <a:gd name="T51" fmla="*/ 175 h 226"/>
                  <a:gd name="T52" fmla="*/ 212 w 226"/>
                  <a:gd name="T53" fmla="*/ 165 h 226"/>
                  <a:gd name="T54" fmla="*/ 217 w 226"/>
                  <a:gd name="T55" fmla="*/ 156 h 226"/>
                  <a:gd name="T56" fmla="*/ 224 w 226"/>
                  <a:gd name="T57" fmla="*/ 135 h 226"/>
                  <a:gd name="T58" fmla="*/ 225 w 226"/>
                  <a:gd name="T59" fmla="*/ 124 h 226"/>
                  <a:gd name="T60" fmla="*/ 225 w 226"/>
                  <a:gd name="T61" fmla="*/ 118 h 226"/>
                  <a:gd name="T62" fmla="*/ 226 w 226"/>
                  <a:gd name="T63" fmla="*/ 113 h 226"/>
                  <a:gd name="T64" fmla="*/ 224 w 226"/>
                  <a:gd name="T65" fmla="*/ 89 h 226"/>
                  <a:gd name="T66" fmla="*/ 217 w 226"/>
                  <a:gd name="T67" fmla="*/ 69 h 226"/>
                  <a:gd name="T68" fmla="*/ 207 w 226"/>
                  <a:gd name="T69" fmla="*/ 49 h 226"/>
                  <a:gd name="T70" fmla="*/ 193 w 226"/>
                  <a:gd name="T71" fmla="*/ 33 h 226"/>
                  <a:gd name="T72" fmla="*/ 175 w 226"/>
                  <a:gd name="T73" fmla="*/ 17 h 226"/>
                  <a:gd name="T74" fmla="*/ 165 w 226"/>
                  <a:gd name="T75" fmla="*/ 12 h 226"/>
                  <a:gd name="T76" fmla="*/ 156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9" y="8"/>
                    </a:lnTo>
                    <a:lnTo>
                      <a:pt x="49" y="17"/>
                    </a:lnTo>
                    <a:lnTo>
                      <a:pt x="33" y="33"/>
                    </a:lnTo>
                    <a:lnTo>
                      <a:pt x="17" y="49"/>
                    </a:lnTo>
                    <a:lnTo>
                      <a:pt x="8" y="69"/>
                    </a:lnTo>
                    <a:lnTo>
                      <a:pt x="1" y="89"/>
                    </a:lnTo>
                    <a:lnTo>
                      <a:pt x="0" y="113"/>
                    </a:lnTo>
                    <a:lnTo>
                      <a:pt x="1" y="135"/>
                    </a:lnTo>
                    <a:lnTo>
                      <a:pt x="8" y="156"/>
                    </a:lnTo>
                    <a:lnTo>
                      <a:pt x="12" y="165"/>
                    </a:lnTo>
                    <a:lnTo>
                      <a:pt x="17" y="175"/>
                    </a:lnTo>
                    <a:lnTo>
                      <a:pt x="33" y="193"/>
                    </a:lnTo>
                    <a:lnTo>
                      <a:pt x="49" y="207"/>
                    </a:lnTo>
                    <a:lnTo>
                      <a:pt x="69" y="217"/>
                    </a:lnTo>
                    <a:lnTo>
                      <a:pt x="89" y="224"/>
                    </a:lnTo>
                    <a:lnTo>
                      <a:pt x="113" y="226"/>
                    </a:lnTo>
                    <a:lnTo>
                      <a:pt x="118" y="225"/>
                    </a:lnTo>
                    <a:lnTo>
                      <a:pt x="124" y="225"/>
                    </a:lnTo>
                    <a:lnTo>
                      <a:pt x="135" y="224"/>
                    </a:lnTo>
                    <a:lnTo>
                      <a:pt x="156" y="217"/>
                    </a:lnTo>
                    <a:lnTo>
                      <a:pt x="165" y="212"/>
                    </a:lnTo>
                    <a:lnTo>
                      <a:pt x="175" y="207"/>
                    </a:lnTo>
                    <a:lnTo>
                      <a:pt x="193" y="193"/>
                    </a:lnTo>
                    <a:lnTo>
                      <a:pt x="207" y="175"/>
                    </a:lnTo>
                    <a:lnTo>
                      <a:pt x="212" y="165"/>
                    </a:lnTo>
                    <a:lnTo>
                      <a:pt x="217" y="156"/>
                    </a:lnTo>
                    <a:lnTo>
                      <a:pt x="224" y="135"/>
                    </a:lnTo>
                    <a:lnTo>
                      <a:pt x="225" y="124"/>
                    </a:lnTo>
                    <a:lnTo>
                      <a:pt x="225" y="118"/>
                    </a:lnTo>
                    <a:lnTo>
                      <a:pt x="226" y="113"/>
                    </a:lnTo>
                    <a:lnTo>
                      <a:pt x="224" y="89"/>
                    </a:lnTo>
                    <a:lnTo>
                      <a:pt x="217" y="69"/>
                    </a:lnTo>
                    <a:lnTo>
                      <a:pt x="207" y="49"/>
                    </a:lnTo>
                    <a:lnTo>
                      <a:pt x="193" y="33"/>
                    </a:lnTo>
                    <a:lnTo>
                      <a:pt x="175" y="17"/>
                    </a:lnTo>
                    <a:lnTo>
                      <a:pt x="165" y="12"/>
                    </a:lnTo>
                    <a:lnTo>
                      <a:pt x="156" y="8"/>
                    </a:lnTo>
                    <a:lnTo>
                      <a:pt x="135" y="1"/>
                    </a:lnTo>
                    <a:lnTo>
                      <a:pt x="113"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6" name="Freeform 29">
                <a:extLst>
                  <a:ext uri="{FF2B5EF4-FFF2-40B4-BE49-F238E27FC236}">
                    <a16:creationId xmlns:a16="http://schemas.microsoft.com/office/drawing/2014/main" id="{FAB500ED-24B5-0BF4-1BB3-FC888ABEA463}"/>
                  </a:ext>
                </a:extLst>
              </p:cNvPr>
              <p:cNvSpPr>
                <a:spLocks/>
              </p:cNvSpPr>
              <p:nvPr/>
            </p:nvSpPr>
            <p:spPr bwMode="auto">
              <a:xfrm>
                <a:off x="1116013" y="3233738"/>
                <a:ext cx="71438" cy="73025"/>
              </a:xfrm>
              <a:custGeom>
                <a:avLst/>
                <a:gdLst>
                  <a:gd name="T0" fmla="*/ 113 w 226"/>
                  <a:gd name="T1" fmla="*/ 0 h 227"/>
                  <a:gd name="T2" fmla="*/ 89 w 226"/>
                  <a:gd name="T3" fmla="*/ 2 h 227"/>
                  <a:gd name="T4" fmla="*/ 69 w 226"/>
                  <a:gd name="T5" fmla="*/ 8 h 227"/>
                  <a:gd name="T6" fmla="*/ 49 w 226"/>
                  <a:gd name="T7" fmla="*/ 18 h 227"/>
                  <a:gd name="T8" fmla="*/ 33 w 226"/>
                  <a:gd name="T9" fmla="*/ 34 h 227"/>
                  <a:gd name="T10" fmla="*/ 17 w 226"/>
                  <a:gd name="T11" fmla="*/ 50 h 227"/>
                  <a:gd name="T12" fmla="*/ 8 w 226"/>
                  <a:gd name="T13" fmla="*/ 69 h 227"/>
                  <a:gd name="T14" fmla="*/ 1 w 226"/>
                  <a:gd name="T15" fmla="*/ 90 h 227"/>
                  <a:gd name="T16" fmla="*/ 0 w 226"/>
                  <a:gd name="T17" fmla="*/ 114 h 227"/>
                  <a:gd name="T18" fmla="*/ 1 w 226"/>
                  <a:gd name="T19" fmla="*/ 135 h 227"/>
                  <a:gd name="T20" fmla="*/ 8 w 226"/>
                  <a:gd name="T21" fmla="*/ 156 h 227"/>
                  <a:gd name="T22" fmla="*/ 12 w 226"/>
                  <a:gd name="T23" fmla="*/ 165 h 227"/>
                  <a:gd name="T24" fmla="*/ 17 w 226"/>
                  <a:gd name="T25" fmla="*/ 175 h 227"/>
                  <a:gd name="T26" fmla="*/ 33 w 226"/>
                  <a:gd name="T27" fmla="*/ 194 h 227"/>
                  <a:gd name="T28" fmla="*/ 49 w 226"/>
                  <a:gd name="T29" fmla="*/ 207 h 227"/>
                  <a:gd name="T30" fmla="*/ 69 w 226"/>
                  <a:gd name="T31" fmla="*/ 217 h 227"/>
                  <a:gd name="T32" fmla="*/ 89 w 226"/>
                  <a:gd name="T33" fmla="*/ 224 h 227"/>
                  <a:gd name="T34" fmla="*/ 113 w 226"/>
                  <a:gd name="T35" fmla="*/ 227 h 227"/>
                  <a:gd name="T36" fmla="*/ 118 w 226"/>
                  <a:gd name="T37" fmla="*/ 225 h 227"/>
                  <a:gd name="T38" fmla="*/ 124 w 226"/>
                  <a:gd name="T39" fmla="*/ 225 h 227"/>
                  <a:gd name="T40" fmla="*/ 135 w 226"/>
                  <a:gd name="T41" fmla="*/ 224 h 227"/>
                  <a:gd name="T42" fmla="*/ 156 w 226"/>
                  <a:gd name="T43" fmla="*/ 217 h 227"/>
                  <a:gd name="T44" fmla="*/ 165 w 226"/>
                  <a:gd name="T45" fmla="*/ 212 h 227"/>
                  <a:gd name="T46" fmla="*/ 175 w 226"/>
                  <a:gd name="T47" fmla="*/ 207 h 227"/>
                  <a:gd name="T48" fmla="*/ 193 w 226"/>
                  <a:gd name="T49" fmla="*/ 194 h 227"/>
                  <a:gd name="T50" fmla="*/ 207 w 226"/>
                  <a:gd name="T51" fmla="*/ 175 h 227"/>
                  <a:gd name="T52" fmla="*/ 212 w 226"/>
                  <a:gd name="T53" fmla="*/ 165 h 227"/>
                  <a:gd name="T54" fmla="*/ 217 w 226"/>
                  <a:gd name="T55" fmla="*/ 156 h 227"/>
                  <a:gd name="T56" fmla="*/ 224 w 226"/>
                  <a:gd name="T57" fmla="*/ 135 h 227"/>
                  <a:gd name="T58" fmla="*/ 225 w 226"/>
                  <a:gd name="T59" fmla="*/ 124 h 227"/>
                  <a:gd name="T60" fmla="*/ 225 w 226"/>
                  <a:gd name="T61" fmla="*/ 118 h 227"/>
                  <a:gd name="T62" fmla="*/ 226 w 226"/>
                  <a:gd name="T63" fmla="*/ 114 h 227"/>
                  <a:gd name="T64" fmla="*/ 224 w 226"/>
                  <a:gd name="T65" fmla="*/ 90 h 227"/>
                  <a:gd name="T66" fmla="*/ 217 w 226"/>
                  <a:gd name="T67" fmla="*/ 69 h 227"/>
                  <a:gd name="T68" fmla="*/ 207 w 226"/>
                  <a:gd name="T69" fmla="*/ 50 h 227"/>
                  <a:gd name="T70" fmla="*/ 193 w 226"/>
                  <a:gd name="T71" fmla="*/ 34 h 227"/>
                  <a:gd name="T72" fmla="*/ 175 w 226"/>
                  <a:gd name="T73" fmla="*/ 18 h 227"/>
                  <a:gd name="T74" fmla="*/ 165 w 226"/>
                  <a:gd name="T75" fmla="*/ 12 h 227"/>
                  <a:gd name="T76" fmla="*/ 156 w 226"/>
                  <a:gd name="T77" fmla="*/ 8 h 227"/>
                  <a:gd name="T78" fmla="*/ 135 w 226"/>
                  <a:gd name="T79" fmla="*/ 2 h 227"/>
                  <a:gd name="T80" fmla="*/ 113 w 226"/>
                  <a:gd name="T8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113" y="0"/>
                    </a:moveTo>
                    <a:lnTo>
                      <a:pt x="89" y="2"/>
                    </a:lnTo>
                    <a:lnTo>
                      <a:pt x="69" y="8"/>
                    </a:lnTo>
                    <a:lnTo>
                      <a:pt x="49" y="18"/>
                    </a:lnTo>
                    <a:lnTo>
                      <a:pt x="33" y="34"/>
                    </a:lnTo>
                    <a:lnTo>
                      <a:pt x="17" y="50"/>
                    </a:lnTo>
                    <a:lnTo>
                      <a:pt x="8" y="69"/>
                    </a:lnTo>
                    <a:lnTo>
                      <a:pt x="1" y="90"/>
                    </a:lnTo>
                    <a:lnTo>
                      <a:pt x="0" y="114"/>
                    </a:lnTo>
                    <a:lnTo>
                      <a:pt x="1" y="135"/>
                    </a:lnTo>
                    <a:lnTo>
                      <a:pt x="8" y="156"/>
                    </a:lnTo>
                    <a:lnTo>
                      <a:pt x="12" y="165"/>
                    </a:lnTo>
                    <a:lnTo>
                      <a:pt x="17" y="175"/>
                    </a:lnTo>
                    <a:lnTo>
                      <a:pt x="33" y="194"/>
                    </a:lnTo>
                    <a:lnTo>
                      <a:pt x="49" y="207"/>
                    </a:lnTo>
                    <a:lnTo>
                      <a:pt x="69" y="217"/>
                    </a:lnTo>
                    <a:lnTo>
                      <a:pt x="89" y="224"/>
                    </a:lnTo>
                    <a:lnTo>
                      <a:pt x="113" y="227"/>
                    </a:lnTo>
                    <a:lnTo>
                      <a:pt x="118" y="225"/>
                    </a:lnTo>
                    <a:lnTo>
                      <a:pt x="124" y="225"/>
                    </a:lnTo>
                    <a:lnTo>
                      <a:pt x="135" y="224"/>
                    </a:lnTo>
                    <a:lnTo>
                      <a:pt x="156" y="217"/>
                    </a:lnTo>
                    <a:lnTo>
                      <a:pt x="165" y="212"/>
                    </a:lnTo>
                    <a:lnTo>
                      <a:pt x="175" y="207"/>
                    </a:lnTo>
                    <a:lnTo>
                      <a:pt x="193" y="194"/>
                    </a:lnTo>
                    <a:lnTo>
                      <a:pt x="207" y="175"/>
                    </a:lnTo>
                    <a:lnTo>
                      <a:pt x="212" y="165"/>
                    </a:lnTo>
                    <a:lnTo>
                      <a:pt x="217" y="156"/>
                    </a:lnTo>
                    <a:lnTo>
                      <a:pt x="224" y="135"/>
                    </a:lnTo>
                    <a:lnTo>
                      <a:pt x="225" y="124"/>
                    </a:lnTo>
                    <a:lnTo>
                      <a:pt x="225" y="118"/>
                    </a:lnTo>
                    <a:lnTo>
                      <a:pt x="226" y="114"/>
                    </a:lnTo>
                    <a:lnTo>
                      <a:pt x="224" y="90"/>
                    </a:lnTo>
                    <a:lnTo>
                      <a:pt x="217" y="69"/>
                    </a:lnTo>
                    <a:lnTo>
                      <a:pt x="207" y="50"/>
                    </a:lnTo>
                    <a:lnTo>
                      <a:pt x="193" y="34"/>
                    </a:lnTo>
                    <a:lnTo>
                      <a:pt x="175" y="18"/>
                    </a:lnTo>
                    <a:lnTo>
                      <a:pt x="165" y="12"/>
                    </a:lnTo>
                    <a:lnTo>
                      <a:pt x="156" y="8"/>
                    </a:lnTo>
                    <a:lnTo>
                      <a:pt x="135" y="2"/>
                    </a:lnTo>
                    <a:lnTo>
                      <a:pt x="113"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7" name="Freeform 30">
                <a:extLst>
                  <a:ext uri="{FF2B5EF4-FFF2-40B4-BE49-F238E27FC236}">
                    <a16:creationId xmlns:a16="http://schemas.microsoft.com/office/drawing/2014/main" id="{04A1AA0B-47A5-9673-5A3F-ED23DE796C2B}"/>
                  </a:ext>
                </a:extLst>
              </p:cNvPr>
              <p:cNvSpPr>
                <a:spLocks/>
              </p:cNvSpPr>
              <p:nvPr/>
            </p:nvSpPr>
            <p:spPr bwMode="auto">
              <a:xfrm>
                <a:off x="968376" y="2917825"/>
                <a:ext cx="73025"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6 h 226"/>
                  <a:gd name="T22" fmla="*/ 11 w 226"/>
                  <a:gd name="T23" fmla="*/ 165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2 h 226"/>
                  <a:gd name="T46" fmla="*/ 175 w 226"/>
                  <a:gd name="T47" fmla="*/ 207 h 226"/>
                  <a:gd name="T48" fmla="*/ 193 w 226"/>
                  <a:gd name="T49" fmla="*/ 193 h 226"/>
                  <a:gd name="T50" fmla="*/ 206 w 226"/>
                  <a:gd name="T51" fmla="*/ 175 h 226"/>
                  <a:gd name="T52" fmla="*/ 211 w 226"/>
                  <a:gd name="T53" fmla="*/ 165 h 226"/>
                  <a:gd name="T54" fmla="*/ 217 w 226"/>
                  <a:gd name="T55" fmla="*/ 156 h 226"/>
                  <a:gd name="T56" fmla="*/ 224 w 226"/>
                  <a:gd name="T57" fmla="*/ 135 h 226"/>
                  <a:gd name="T58" fmla="*/ 225 w 226"/>
                  <a:gd name="T59" fmla="*/ 124 h 226"/>
                  <a:gd name="T60" fmla="*/ 225 w 226"/>
                  <a:gd name="T61" fmla="*/ 118 h 226"/>
                  <a:gd name="T62" fmla="*/ 226 w 226"/>
                  <a:gd name="T63" fmla="*/ 113 h 226"/>
                  <a:gd name="T64" fmla="*/ 224 w 226"/>
                  <a:gd name="T65" fmla="*/ 89 h 226"/>
                  <a:gd name="T66" fmla="*/ 217 w 226"/>
                  <a:gd name="T67" fmla="*/ 69 h 226"/>
                  <a:gd name="T68" fmla="*/ 206 w 226"/>
                  <a:gd name="T69" fmla="*/ 49 h 226"/>
                  <a:gd name="T70" fmla="*/ 193 w 226"/>
                  <a:gd name="T71" fmla="*/ 33 h 226"/>
                  <a:gd name="T72" fmla="*/ 175 w 226"/>
                  <a:gd name="T73" fmla="*/ 17 h 226"/>
                  <a:gd name="T74" fmla="*/ 164 w 226"/>
                  <a:gd name="T75" fmla="*/ 12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6"/>
                    </a:lnTo>
                    <a:lnTo>
                      <a:pt x="117" y="225"/>
                    </a:lnTo>
                    <a:lnTo>
                      <a:pt x="123" y="225"/>
                    </a:lnTo>
                    <a:lnTo>
                      <a:pt x="135" y="224"/>
                    </a:lnTo>
                    <a:lnTo>
                      <a:pt x="155" y="217"/>
                    </a:lnTo>
                    <a:lnTo>
                      <a:pt x="164" y="212"/>
                    </a:lnTo>
                    <a:lnTo>
                      <a:pt x="175" y="207"/>
                    </a:lnTo>
                    <a:lnTo>
                      <a:pt x="193" y="193"/>
                    </a:lnTo>
                    <a:lnTo>
                      <a:pt x="206" y="175"/>
                    </a:lnTo>
                    <a:lnTo>
                      <a:pt x="211" y="165"/>
                    </a:lnTo>
                    <a:lnTo>
                      <a:pt x="217" y="156"/>
                    </a:lnTo>
                    <a:lnTo>
                      <a:pt x="224" y="135"/>
                    </a:lnTo>
                    <a:lnTo>
                      <a:pt x="225" y="124"/>
                    </a:lnTo>
                    <a:lnTo>
                      <a:pt x="225" y="118"/>
                    </a:lnTo>
                    <a:lnTo>
                      <a:pt x="226" y="113"/>
                    </a:lnTo>
                    <a:lnTo>
                      <a:pt x="224" y="89"/>
                    </a:lnTo>
                    <a:lnTo>
                      <a:pt x="217" y="69"/>
                    </a:lnTo>
                    <a:lnTo>
                      <a:pt x="206" y="49"/>
                    </a:lnTo>
                    <a:lnTo>
                      <a:pt x="193" y="33"/>
                    </a:lnTo>
                    <a:lnTo>
                      <a:pt x="175" y="17"/>
                    </a:lnTo>
                    <a:lnTo>
                      <a:pt x="164" y="12"/>
                    </a:lnTo>
                    <a:lnTo>
                      <a:pt x="155" y="8"/>
                    </a:lnTo>
                    <a:lnTo>
                      <a:pt x="135" y="1"/>
                    </a:lnTo>
                    <a:lnTo>
                      <a:pt x="113"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8" name="Freeform 31">
                <a:extLst>
                  <a:ext uri="{FF2B5EF4-FFF2-40B4-BE49-F238E27FC236}">
                    <a16:creationId xmlns:a16="http://schemas.microsoft.com/office/drawing/2014/main" id="{4C422969-FD63-4CA1-6DD3-B735E38DFF06}"/>
                  </a:ext>
                </a:extLst>
              </p:cNvPr>
              <p:cNvSpPr>
                <a:spLocks/>
              </p:cNvSpPr>
              <p:nvPr/>
            </p:nvSpPr>
            <p:spPr bwMode="auto">
              <a:xfrm>
                <a:off x="1023938" y="2584450"/>
                <a:ext cx="71438" cy="71438"/>
              </a:xfrm>
              <a:custGeom>
                <a:avLst/>
                <a:gdLst>
                  <a:gd name="T0" fmla="*/ 113 w 226"/>
                  <a:gd name="T1" fmla="*/ 0 h 226"/>
                  <a:gd name="T2" fmla="*/ 89 w 226"/>
                  <a:gd name="T3" fmla="*/ 1 h 226"/>
                  <a:gd name="T4" fmla="*/ 69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6 h 226"/>
                  <a:gd name="T22" fmla="*/ 12 w 226"/>
                  <a:gd name="T23" fmla="*/ 165 h 226"/>
                  <a:gd name="T24" fmla="*/ 17 w 226"/>
                  <a:gd name="T25" fmla="*/ 175 h 226"/>
                  <a:gd name="T26" fmla="*/ 33 w 226"/>
                  <a:gd name="T27" fmla="*/ 193 h 226"/>
                  <a:gd name="T28" fmla="*/ 49 w 226"/>
                  <a:gd name="T29" fmla="*/ 207 h 226"/>
                  <a:gd name="T30" fmla="*/ 69 w 226"/>
                  <a:gd name="T31" fmla="*/ 217 h 226"/>
                  <a:gd name="T32" fmla="*/ 89 w 226"/>
                  <a:gd name="T33" fmla="*/ 224 h 226"/>
                  <a:gd name="T34" fmla="*/ 113 w 226"/>
                  <a:gd name="T35" fmla="*/ 226 h 226"/>
                  <a:gd name="T36" fmla="*/ 118 w 226"/>
                  <a:gd name="T37" fmla="*/ 225 h 226"/>
                  <a:gd name="T38" fmla="*/ 124 w 226"/>
                  <a:gd name="T39" fmla="*/ 225 h 226"/>
                  <a:gd name="T40" fmla="*/ 135 w 226"/>
                  <a:gd name="T41" fmla="*/ 224 h 226"/>
                  <a:gd name="T42" fmla="*/ 156 w 226"/>
                  <a:gd name="T43" fmla="*/ 217 h 226"/>
                  <a:gd name="T44" fmla="*/ 165 w 226"/>
                  <a:gd name="T45" fmla="*/ 212 h 226"/>
                  <a:gd name="T46" fmla="*/ 175 w 226"/>
                  <a:gd name="T47" fmla="*/ 207 h 226"/>
                  <a:gd name="T48" fmla="*/ 193 w 226"/>
                  <a:gd name="T49" fmla="*/ 193 h 226"/>
                  <a:gd name="T50" fmla="*/ 207 w 226"/>
                  <a:gd name="T51" fmla="*/ 175 h 226"/>
                  <a:gd name="T52" fmla="*/ 212 w 226"/>
                  <a:gd name="T53" fmla="*/ 165 h 226"/>
                  <a:gd name="T54" fmla="*/ 217 w 226"/>
                  <a:gd name="T55" fmla="*/ 156 h 226"/>
                  <a:gd name="T56" fmla="*/ 224 w 226"/>
                  <a:gd name="T57" fmla="*/ 135 h 226"/>
                  <a:gd name="T58" fmla="*/ 225 w 226"/>
                  <a:gd name="T59" fmla="*/ 124 h 226"/>
                  <a:gd name="T60" fmla="*/ 225 w 226"/>
                  <a:gd name="T61" fmla="*/ 118 h 226"/>
                  <a:gd name="T62" fmla="*/ 226 w 226"/>
                  <a:gd name="T63" fmla="*/ 113 h 226"/>
                  <a:gd name="T64" fmla="*/ 224 w 226"/>
                  <a:gd name="T65" fmla="*/ 89 h 226"/>
                  <a:gd name="T66" fmla="*/ 217 w 226"/>
                  <a:gd name="T67" fmla="*/ 69 h 226"/>
                  <a:gd name="T68" fmla="*/ 207 w 226"/>
                  <a:gd name="T69" fmla="*/ 49 h 226"/>
                  <a:gd name="T70" fmla="*/ 193 w 226"/>
                  <a:gd name="T71" fmla="*/ 33 h 226"/>
                  <a:gd name="T72" fmla="*/ 175 w 226"/>
                  <a:gd name="T73" fmla="*/ 17 h 226"/>
                  <a:gd name="T74" fmla="*/ 165 w 226"/>
                  <a:gd name="T75" fmla="*/ 12 h 226"/>
                  <a:gd name="T76" fmla="*/ 156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9" y="8"/>
                    </a:lnTo>
                    <a:lnTo>
                      <a:pt x="49" y="17"/>
                    </a:lnTo>
                    <a:lnTo>
                      <a:pt x="33" y="33"/>
                    </a:lnTo>
                    <a:lnTo>
                      <a:pt x="17" y="49"/>
                    </a:lnTo>
                    <a:lnTo>
                      <a:pt x="8" y="69"/>
                    </a:lnTo>
                    <a:lnTo>
                      <a:pt x="1" y="89"/>
                    </a:lnTo>
                    <a:lnTo>
                      <a:pt x="0" y="113"/>
                    </a:lnTo>
                    <a:lnTo>
                      <a:pt x="1" y="135"/>
                    </a:lnTo>
                    <a:lnTo>
                      <a:pt x="8" y="156"/>
                    </a:lnTo>
                    <a:lnTo>
                      <a:pt x="12" y="165"/>
                    </a:lnTo>
                    <a:lnTo>
                      <a:pt x="17" y="175"/>
                    </a:lnTo>
                    <a:lnTo>
                      <a:pt x="33" y="193"/>
                    </a:lnTo>
                    <a:lnTo>
                      <a:pt x="49" y="207"/>
                    </a:lnTo>
                    <a:lnTo>
                      <a:pt x="69" y="217"/>
                    </a:lnTo>
                    <a:lnTo>
                      <a:pt x="89" y="224"/>
                    </a:lnTo>
                    <a:lnTo>
                      <a:pt x="113" y="226"/>
                    </a:lnTo>
                    <a:lnTo>
                      <a:pt x="118" y="225"/>
                    </a:lnTo>
                    <a:lnTo>
                      <a:pt x="124" y="225"/>
                    </a:lnTo>
                    <a:lnTo>
                      <a:pt x="135" y="224"/>
                    </a:lnTo>
                    <a:lnTo>
                      <a:pt x="156" y="217"/>
                    </a:lnTo>
                    <a:lnTo>
                      <a:pt x="165" y="212"/>
                    </a:lnTo>
                    <a:lnTo>
                      <a:pt x="175" y="207"/>
                    </a:lnTo>
                    <a:lnTo>
                      <a:pt x="193" y="193"/>
                    </a:lnTo>
                    <a:lnTo>
                      <a:pt x="207" y="175"/>
                    </a:lnTo>
                    <a:lnTo>
                      <a:pt x="212" y="165"/>
                    </a:lnTo>
                    <a:lnTo>
                      <a:pt x="217" y="156"/>
                    </a:lnTo>
                    <a:lnTo>
                      <a:pt x="224" y="135"/>
                    </a:lnTo>
                    <a:lnTo>
                      <a:pt x="225" y="124"/>
                    </a:lnTo>
                    <a:lnTo>
                      <a:pt x="225" y="118"/>
                    </a:lnTo>
                    <a:lnTo>
                      <a:pt x="226" y="113"/>
                    </a:lnTo>
                    <a:lnTo>
                      <a:pt x="224" y="89"/>
                    </a:lnTo>
                    <a:lnTo>
                      <a:pt x="217" y="69"/>
                    </a:lnTo>
                    <a:lnTo>
                      <a:pt x="207" y="49"/>
                    </a:lnTo>
                    <a:lnTo>
                      <a:pt x="193" y="33"/>
                    </a:lnTo>
                    <a:lnTo>
                      <a:pt x="175" y="17"/>
                    </a:lnTo>
                    <a:lnTo>
                      <a:pt x="165" y="12"/>
                    </a:lnTo>
                    <a:lnTo>
                      <a:pt x="156" y="8"/>
                    </a:lnTo>
                    <a:lnTo>
                      <a:pt x="135" y="1"/>
                    </a:lnTo>
                    <a:lnTo>
                      <a:pt x="113"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39" name="Freeform 32">
                <a:extLst>
                  <a:ext uri="{FF2B5EF4-FFF2-40B4-BE49-F238E27FC236}">
                    <a16:creationId xmlns:a16="http://schemas.microsoft.com/office/drawing/2014/main" id="{C5B7D351-EB20-8D8E-1EF9-7166741B6BB7}"/>
                  </a:ext>
                </a:extLst>
              </p:cNvPr>
              <p:cNvSpPr>
                <a:spLocks/>
              </p:cNvSpPr>
              <p:nvPr/>
            </p:nvSpPr>
            <p:spPr bwMode="auto">
              <a:xfrm>
                <a:off x="1162051" y="2133600"/>
                <a:ext cx="73025"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5 h 226"/>
                  <a:gd name="T22" fmla="*/ 11 w 226"/>
                  <a:gd name="T23" fmla="*/ 165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4 w 226"/>
                  <a:gd name="T41" fmla="*/ 224 h 226"/>
                  <a:gd name="T42" fmla="*/ 155 w 226"/>
                  <a:gd name="T43" fmla="*/ 217 h 226"/>
                  <a:gd name="T44" fmla="*/ 164 w 226"/>
                  <a:gd name="T45" fmla="*/ 211 h 226"/>
                  <a:gd name="T46" fmla="*/ 174 w 226"/>
                  <a:gd name="T47" fmla="*/ 207 h 226"/>
                  <a:gd name="T48" fmla="*/ 193 w 226"/>
                  <a:gd name="T49" fmla="*/ 193 h 226"/>
                  <a:gd name="T50" fmla="*/ 206 w 226"/>
                  <a:gd name="T51" fmla="*/ 175 h 226"/>
                  <a:gd name="T52" fmla="*/ 211 w 226"/>
                  <a:gd name="T53" fmla="*/ 165 h 226"/>
                  <a:gd name="T54" fmla="*/ 217 w 226"/>
                  <a:gd name="T55" fmla="*/ 155 h 226"/>
                  <a:gd name="T56" fmla="*/ 223 w 226"/>
                  <a:gd name="T57" fmla="*/ 135 h 226"/>
                  <a:gd name="T58" fmla="*/ 225 w 226"/>
                  <a:gd name="T59" fmla="*/ 123 h 226"/>
                  <a:gd name="T60" fmla="*/ 225 w 226"/>
                  <a:gd name="T61" fmla="*/ 118 h 226"/>
                  <a:gd name="T62" fmla="*/ 226 w 226"/>
                  <a:gd name="T63" fmla="*/ 113 h 226"/>
                  <a:gd name="T64" fmla="*/ 223 w 226"/>
                  <a:gd name="T65" fmla="*/ 89 h 226"/>
                  <a:gd name="T66" fmla="*/ 217 w 226"/>
                  <a:gd name="T67" fmla="*/ 69 h 226"/>
                  <a:gd name="T68" fmla="*/ 206 w 226"/>
                  <a:gd name="T69" fmla="*/ 49 h 226"/>
                  <a:gd name="T70" fmla="*/ 193 w 226"/>
                  <a:gd name="T71" fmla="*/ 33 h 226"/>
                  <a:gd name="T72" fmla="*/ 174 w 226"/>
                  <a:gd name="T73" fmla="*/ 17 h 226"/>
                  <a:gd name="T74" fmla="*/ 164 w 226"/>
                  <a:gd name="T75" fmla="*/ 12 h 226"/>
                  <a:gd name="T76" fmla="*/ 155 w 226"/>
                  <a:gd name="T77" fmla="*/ 8 h 226"/>
                  <a:gd name="T78" fmla="*/ 134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7" y="225"/>
                    </a:lnTo>
                    <a:lnTo>
                      <a:pt x="123" y="225"/>
                    </a:lnTo>
                    <a:lnTo>
                      <a:pt x="134" y="224"/>
                    </a:lnTo>
                    <a:lnTo>
                      <a:pt x="155" y="217"/>
                    </a:lnTo>
                    <a:lnTo>
                      <a:pt x="164" y="211"/>
                    </a:lnTo>
                    <a:lnTo>
                      <a:pt x="174" y="207"/>
                    </a:lnTo>
                    <a:lnTo>
                      <a:pt x="193" y="193"/>
                    </a:lnTo>
                    <a:lnTo>
                      <a:pt x="206" y="175"/>
                    </a:lnTo>
                    <a:lnTo>
                      <a:pt x="211" y="165"/>
                    </a:lnTo>
                    <a:lnTo>
                      <a:pt x="217" y="155"/>
                    </a:lnTo>
                    <a:lnTo>
                      <a:pt x="223" y="135"/>
                    </a:lnTo>
                    <a:lnTo>
                      <a:pt x="225" y="123"/>
                    </a:lnTo>
                    <a:lnTo>
                      <a:pt x="225" y="118"/>
                    </a:lnTo>
                    <a:lnTo>
                      <a:pt x="226" y="113"/>
                    </a:lnTo>
                    <a:lnTo>
                      <a:pt x="223" y="89"/>
                    </a:lnTo>
                    <a:lnTo>
                      <a:pt x="217" y="69"/>
                    </a:lnTo>
                    <a:lnTo>
                      <a:pt x="206" y="49"/>
                    </a:lnTo>
                    <a:lnTo>
                      <a:pt x="193" y="33"/>
                    </a:lnTo>
                    <a:lnTo>
                      <a:pt x="174" y="17"/>
                    </a:lnTo>
                    <a:lnTo>
                      <a:pt x="164" y="12"/>
                    </a:lnTo>
                    <a:lnTo>
                      <a:pt x="155" y="8"/>
                    </a:lnTo>
                    <a:lnTo>
                      <a:pt x="134" y="1"/>
                    </a:lnTo>
                    <a:lnTo>
                      <a:pt x="113"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0" name="Freeform 33">
                <a:extLst>
                  <a:ext uri="{FF2B5EF4-FFF2-40B4-BE49-F238E27FC236}">
                    <a16:creationId xmlns:a16="http://schemas.microsoft.com/office/drawing/2014/main" id="{0C5BD753-7FEB-799E-D296-FB85AE339597}"/>
                  </a:ext>
                </a:extLst>
              </p:cNvPr>
              <p:cNvSpPr>
                <a:spLocks/>
              </p:cNvSpPr>
              <p:nvPr/>
            </p:nvSpPr>
            <p:spPr bwMode="auto">
              <a:xfrm>
                <a:off x="2803526" y="4325938"/>
                <a:ext cx="71438" cy="71438"/>
              </a:xfrm>
              <a:custGeom>
                <a:avLst/>
                <a:gdLst>
                  <a:gd name="T0" fmla="*/ 226 w 226"/>
                  <a:gd name="T1" fmla="*/ 113 h 226"/>
                  <a:gd name="T2" fmla="*/ 223 w 226"/>
                  <a:gd name="T3" fmla="*/ 89 h 226"/>
                  <a:gd name="T4" fmla="*/ 217 w 226"/>
                  <a:gd name="T5" fmla="*/ 68 h 226"/>
                  <a:gd name="T6" fmla="*/ 206 w 226"/>
                  <a:gd name="T7" fmla="*/ 49 h 226"/>
                  <a:gd name="T8" fmla="*/ 193 w 226"/>
                  <a:gd name="T9" fmla="*/ 33 h 226"/>
                  <a:gd name="T10" fmla="*/ 174 w 226"/>
                  <a:gd name="T11" fmla="*/ 17 h 226"/>
                  <a:gd name="T12" fmla="*/ 164 w 226"/>
                  <a:gd name="T13" fmla="*/ 11 h 226"/>
                  <a:gd name="T14" fmla="*/ 155 w 226"/>
                  <a:gd name="T15" fmla="*/ 8 h 226"/>
                  <a:gd name="T16" fmla="*/ 134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7 w 226"/>
                  <a:gd name="T55" fmla="*/ 225 h 226"/>
                  <a:gd name="T56" fmla="*/ 123 w 226"/>
                  <a:gd name="T57" fmla="*/ 225 h 226"/>
                  <a:gd name="T58" fmla="*/ 134 w 226"/>
                  <a:gd name="T59" fmla="*/ 224 h 226"/>
                  <a:gd name="T60" fmla="*/ 155 w 226"/>
                  <a:gd name="T61" fmla="*/ 217 h 226"/>
                  <a:gd name="T62" fmla="*/ 164 w 226"/>
                  <a:gd name="T63" fmla="*/ 211 h 226"/>
                  <a:gd name="T64" fmla="*/ 174 w 226"/>
                  <a:gd name="T65" fmla="*/ 207 h 226"/>
                  <a:gd name="T66" fmla="*/ 193 w 226"/>
                  <a:gd name="T67" fmla="*/ 193 h 226"/>
                  <a:gd name="T68" fmla="*/ 206 w 226"/>
                  <a:gd name="T69" fmla="*/ 175 h 226"/>
                  <a:gd name="T70" fmla="*/ 211 w 226"/>
                  <a:gd name="T71" fmla="*/ 164 h 226"/>
                  <a:gd name="T72" fmla="*/ 217 w 226"/>
                  <a:gd name="T73" fmla="*/ 155 h 226"/>
                  <a:gd name="T74" fmla="*/ 223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3" y="89"/>
                    </a:lnTo>
                    <a:lnTo>
                      <a:pt x="217" y="68"/>
                    </a:lnTo>
                    <a:lnTo>
                      <a:pt x="206" y="49"/>
                    </a:lnTo>
                    <a:lnTo>
                      <a:pt x="193" y="33"/>
                    </a:lnTo>
                    <a:lnTo>
                      <a:pt x="174" y="17"/>
                    </a:lnTo>
                    <a:lnTo>
                      <a:pt x="164" y="11"/>
                    </a:lnTo>
                    <a:lnTo>
                      <a:pt x="155" y="8"/>
                    </a:lnTo>
                    <a:lnTo>
                      <a:pt x="134" y="1"/>
                    </a:lnTo>
                    <a:lnTo>
                      <a:pt x="113" y="0"/>
                    </a:ln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7" y="225"/>
                    </a:lnTo>
                    <a:lnTo>
                      <a:pt x="123" y="225"/>
                    </a:lnTo>
                    <a:lnTo>
                      <a:pt x="134" y="224"/>
                    </a:lnTo>
                    <a:lnTo>
                      <a:pt x="155" y="217"/>
                    </a:lnTo>
                    <a:lnTo>
                      <a:pt x="164" y="211"/>
                    </a:lnTo>
                    <a:lnTo>
                      <a:pt x="174" y="207"/>
                    </a:lnTo>
                    <a:lnTo>
                      <a:pt x="193" y="193"/>
                    </a:lnTo>
                    <a:lnTo>
                      <a:pt x="206" y="175"/>
                    </a:lnTo>
                    <a:lnTo>
                      <a:pt x="211" y="164"/>
                    </a:lnTo>
                    <a:lnTo>
                      <a:pt x="217" y="155"/>
                    </a:lnTo>
                    <a:lnTo>
                      <a:pt x="223" y="135"/>
                    </a:lnTo>
                    <a:lnTo>
                      <a:pt x="225" y="123"/>
                    </a:lnTo>
                    <a:lnTo>
                      <a:pt x="225" y="118"/>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1" name="Freeform 34">
                <a:extLst>
                  <a:ext uri="{FF2B5EF4-FFF2-40B4-BE49-F238E27FC236}">
                    <a16:creationId xmlns:a16="http://schemas.microsoft.com/office/drawing/2014/main" id="{AAA6BFA3-396C-7DD9-E130-196FC5FD82CD}"/>
                  </a:ext>
                </a:extLst>
              </p:cNvPr>
              <p:cNvSpPr>
                <a:spLocks/>
              </p:cNvSpPr>
              <p:nvPr/>
            </p:nvSpPr>
            <p:spPr bwMode="auto">
              <a:xfrm>
                <a:off x="3092451" y="4965700"/>
                <a:ext cx="71438" cy="71438"/>
              </a:xfrm>
              <a:custGeom>
                <a:avLst/>
                <a:gdLst>
                  <a:gd name="T0" fmla="*/ 226 w 226"/>
                  <a:gd name="T1" fmla="*/ 114 h 227"/>
                  <a:gd name="T2" fmla="*/ 223 w 226"/>
                  <a:gd name="T3" fmla="*/ 90 h 227"/>
                  <a:gd name="T4" fmla="*/ 217 w 226"/>
                  <a:gd name="T5" fmla="*/ 69 h 227"/>
                  <a:gd name="T6" fmla="*/ 206 w 226"/>
                  <a:gd name="T7" fmla="*/ 50 h 227"/>
                  <a:gd name="T8" fmla="*/ 193 w 226"/>
                  <a:gd name="T9" fmla="*/ 34 h 227"/>
                  <a:gd name="T10" fmla="*/ 174 w 226"/>
                  <a:gd name="T11" fmla="*/ 18 h 227"/>
                  <a:gd name="T12" fmla="*/ 164 w 226"/>
                  <a:gd name="T13" fmla="*/ 12 h 227"/>
                  <a:gd name="T14" fmla="*/ 155 w 226"/>
                  <a:gd name="T15" fmla="*/ 8 h 227"/>
                  <a:gd name="T16" fmla="*/ 134 w 226"/>
                  <a:gd name="T17" fmla="*/ 2 h 227"/>
                  <a:gd name="T18" fmla="*/ 113 w 226"/>
                  <a:gd name="T19" fmla="*/ 0 h 227"/>
                  <a:gd name="T20" fmla="*/ 89 w 226"/>
                  <a:gd name="T21" fmla="*/ 2 h 227"/>
                  <a:gd name="T22" fmla="*/ 68 w 226"/>
                  <a:gd name="T23" fmla="*/ 8 h 227"/>
                  <a:gd name="T24" fmla="*/ 49 w 226"/>
                  <a:gd name="T25" fmla="*/ 18 h 227"/>
                  <a:gd name="T26" fmla="*/ 33 w 226"/>
                  <a:gd name="T27" fmla="*/ 34 h 227"/>
                  <a:gd name="T28" fmla="*/ 17 w 226"/>
                  <a:gd name="T29" fmla="*/ 50 h 227"/>
                  <a:gd name="T30" fmla="*/ 8 w 226"/>
                  <a:gd name="T31" fmla="*/ 69 h 227"/>
                  <a:gd name="T32" fmla="*/ 1 w 226"/>
                  <a:gd name="T33" fmla="*/ 90 h 227"/>
                  <a:gd name="T34" fmla="*/ 0 w 226"/>
                  <a:gd name="T35" fmla="*/ 114 h 227"/>
                  <a:gd name="T36" fmla="*/ 1 w 226"/>
                  <a:gd name="T37" fmla="*/ 135 h 227"/>
                  <a:gd name="T38" fmla="*/ 8 w 226"/>
                  <a:gd name="T39" fmla="*/ 156 h 227"/>
                  <a:gd name="T40" fmla="*/ 11 w 226"/>
                  <a:gd name="T41" fmla="*/ 165 h 227"/>
                  <a:gd name="T42" fmla="*/ 17 w 226"/>
                  <a:gd name="T43" fmla="*/ 175 h 227"/>
                  <a:gd name="T44" fmla="*/ 33 w 226"/>
                  <a:gd name="T45" fmla="*/ 194 h 227"/>
                  <a:gd name="T46" fmla="*/ 49 w 226"/>
                  <a:gd name="T47" fmla="*/ 207 h 227"/>
                  <a:gd name="T48" fmla="*/ 68 w 226"/>
                  <a:gd name="T49" fmla="*/ 218 h 227"/>
                  <a:gd name="T50" fmla="*/ 89 w 226"/>
                  <a:gd name="T51" fmla="*/ 224 h 227"/>
                  <a:gd name="T52" fmla="*/ 113 w 226"/>
                  <a:gd name="T53" fmla="*/ 227 h 227"/>
                  <a:gd name="T54" fmla="*/ 117 w 226"/>
                  <a:gd name="T55" fmla="*/ 226 h 227"/>
                  <a:gd name="T56" fmla="*/ 123 w 226"/>
                  <a:gd name="T57" fmla="*/ 226 h 227"/>
                  <a:gd name="T58" fmla="*/ 134 w 226"/>
                  <a:gd name="T59" fmla="*/ 224 h 227"/>
                  <a:gd name="T60" fmla="*/ 155 w 226"/>
                  <a:gd name="T61" fmla="*/ 218 h 227"/>
                  <a:gd name="T62" fmla="*/ 164 w 226"/>
                  <a:gd name="T63" fmla="*/ 212 h 227"/>
                  <a:gd name="T64" fmla="*/ 174 w 226"/>
                  <a:gd name="T65" fmla="*/ 207 h 227"/>
                  <a:gd name="T66" fmla="*/ 193 w 226"/>
                  <a:gd name="T67" fmla="*/ 194 h 227"/>
                  <a:gd name="T68" fmla="*/ 206 w 226"/>
                  <a:gd name="T69" fmla="*/ 175 h 227"/>
                  <a:gd name="T70" fmla="*/ 211 w 226"/>
                  <a:gd name="T71" fmla="*/ 165 h 227"/>
                  <a:gd name="T72" fmla="*/ 217 w 226"/>
                  <a:gd name="T73" fmla="*/ 156 h 227"/>
                  <a:gd name="T74" fmla="*/ 223 w 226"/>
                  <a:gd name="T75" fmla="*/ 135 h 227"/>
                  <a:gd name="T76" fmla="*/ 225 w 226"/>
                  <a:gd name="T77" fmla="*/ 124 h 227"/>
                  <a:gd name="T78" fmla="*/ 225 w 226"/>
                  <a:gd name="T79" fmla="*/ 118 h 227"/>
                  <a:gd name="T80" fmla="*/ 226 w 226"/>
                  <a:gd name="T81" fmla="*/ 1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4"/>
                    </a:moveTo>
                    <a:lnTo>
                      <a:pt x="223" y="90"/>
                    </a:lnTo>
                    <a:lnTo>
                      <a:pt x="217" y="69"/>
                    </a:lnTo>
                    <a:lnTo>
                      <a:pt x="206" y="50"/>
                    </a:lnTo>
                    <a:lnTo>
                      <a:pt x="193" y="34"/>
                    </a:lnTo>
                    <a:lnTo>
                      <a:pt x="174" y="18"/>
                    </a:lnTo>
                    <a:lnTo>
                      <a:pt x="164" y="12"/>
                    </a:lnTo>
                    <a:lnTo>
                      <a:pt x="155" y="8"/>
                    </a:lnTo>
                    <a:lnTo>
                      <a:pt x="134" y="2"/>
                    </a:lnTo>
                    <a:lnTo>
                      <a:pt x="113" y="0"/>
                    </a:lnTo>
                    <a:lnTo>
                      <a:pt x="89" y="2"/>
                    </a:lnTo>
                    <a:lnTo>
                      <a:pt x="68" y="8"/>
                    </a:lnTo>
                    <a:lnTo>
                      <a:pt x="49" y="18"/>
                    </a:lnTo>
                    <a:lnTo>
                      <a:pt x="33" y="34"/>
                    </a:lnTo>
                    <a:lnTo>
                      <a:pt x="17" y="50"/>
                    </a:lnTo>
                    <a:lnTo>
                      <a:pt x="8" y="69"/>
                    </a:lnTo>
                    <a:lnTo>
                      <a:pt x="1" y="90"/>
                    </a:lnTo>
                    <a:lnTo>
                      <a:pt x="0" y="114"/>
                    </a:lnTo>
                    <a:lnTo>
                      <a:pt x="1" y="135"/>
                    </a:lnTo>
                    <a:lnTo>
                      <a:pt x="8" y="156"/>
                    </a:lnTo>
                    <a:lnTo>
                      <a:pt x="11" y="165"/>
                    </a:lnTo>
                    <a:lnTo>
                      <a:pt x="17" y="175"/>
                    </a:lnTo>
                    <a:lnTo>
                      <a:pt x="33" y="194"/>
                    </a:lnTo>
                    <a:lnTo>
                      <a:pt x="49" y="207"/>
                    </a:lnTo>
                    <a:lnTo>
                      <a:pt x="68" y="218"/>
                    </a:lnTo>
                    <a:lnTo>
                      <a:pt x="89" y="224"/>
                    </a:lnTo>
                    <a:lnTo>
                      <a:pt x="113" y="227"/>
                    </a:lnTo>
                    <a:lnTo>
                      <a:pt x="117" y="226"/>
                    </a:lnTo>
                    <a:lnTo>
                      <a:pt x="123" y="226"/>
                    </a:lnTo>
                    <a:lnTo>
                      <a:pt x="134" y="224"/>
                    </a:lnTo>
                    <a:lnTo>
                      <a:pt x="155" y="218"/>
                    </a:lnTo>
                    <a:lnTo>
                      <a:pt x="164" y="212"/>
                    </a:lnTo>
                    <a:lnTo>
                      <a:pt x="174" y="207"/>
                    </a:lnTo>
                    <a:lnTo>
                      <a:pt x="193" y="194"/>
                    </a:lnTo>
                    <a:lnTo>
                      <a:pt x="206" y="175"/>
                    </a:lnTo>
                    <a:lnTo>
                      <a:pt x="211" y="165"/>
                    </a:lnTo>
                    <a:lnTo>
                      <a:pt x="217" y="156"/>
                    </a:lnTo>
                    <a:lnTo>
                      <a:pt x="223" y="135"/>
                    </a:lnTo>
                    <a:lnTo>
                      <a:pt x="225" y="124"/>
                    </a:lnTo>
                    <a:lnTo>
                      <a:pt x="225" y="118"/>
                    </a:lnTo>
                    <a:lnTo>
                      <a:pt x="226" y="11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2" name="Freeform 35">
                <a:extLst>
                  <a:ext uri="{FF2B5EF4-FFF2-40B4-BE49-F238E27FC236}">
                    <a16:creationId xmlns:a16="http://schemas.microsoft.com/office/drawing/2014/main" id="{4A3BB299-9E5A-D516-E70A-43E9C93AE1DB}"/>
                  </a:ext>
                </a:extLst>
              </p:cNvPr>
              <p:cNvSpPr>
                <a:spLocks/>
              </p:cNvSpPr>
              <p:nvPr/>
            </p:nvSpPr>
            <p:spPr bwMode="auto">
              <a:xfrm>
                <a:off x="3519488" y="3870325"/>
                <a:ext cx="73025" cy="73025"/>
              </a:xfrm>
              <a:custGeom>
                <a:avLst/>
                <a:gdLst>
                  <a:gd name="T0" fmla="*/ 226 w 226"/>
                  <a:gd name="T1" fmla="*/ 114 h 227"/>
                  <a:gd name="T2" fmla="*/ 224 w 226"/>
                  <a:gd name="T3" fmla="*/ 90 h 227"/>
                  <a:gd name="T4" fmla="*/ 217 w 226"/>
                  <a:gd name="T5" fmla="*/ 69 h 227"/>
                  <a:gd name="T6" fmla="*/ 207 w 226"/>
                  <a:gd name="T7" fmla="*/ 50 h 227"/>
                  <a:gd name="T8" fmla="*/ 193 w 226"/>
                  <a:gd name="T9" fmla="*/ 34 h 227"/>
                  <a:gd name="T10" fmla="*/ 175 w 226"/>
                  <a:gd name="T11" fmla="*/ 18 h 227"/>
                  <a:gd name="T12" fmla="*/ 165 w 226"/>
                  <a:gd name="T13" fmla="*/ 12 h 227"/>
                  <a:gd name="T14" fmla="*/ 156 w 226"/>
                  <a:gd name="T15" fmla="*/ 8 h 227"/>
                  <a:gd name="T16" fmla="*/ 135 w 226"/>
                  <a:gd name="T17" fmla="*/ 2 h 227"/>
                  <a:gd name="T18" fmla="*/ 113 w 226"/>
                  <a:gd name="T19" fmla="*/ 0 h 227"/>
                  <a:gd name="T20" fmla="*/ 89 w 226"/>
                  <a:gd name="T21" fmla="*/ 2 h 227"/>
                  <a:gd name="T22" fmla="*/ 69 w 226"/>
                  <a:gd name="T23" fmla="*/ 8 h 227"/>
                  <a:gd name="T24" fmla="*/ 49 w 226"/>
                  <a:gd name="T25" fmla="*/ 18 h 227"/>
                  <a:gd name="T26" fmla="*/ 33 w 226"/>
                  <a:gd name="T27" fmla="*/ 34 h 227"/>
                  <a:gd name="T28" fmla="*/ 17 w 226"/>
                  <a:gd name="T29" fmla="*/ 50 h 227"/>
                  <a:gd name="T30" fmla="*/ 8 w 226"/>
                  <a:gd name="T31" fmla="*/ 69 h 227"/>
                  <a:gd name="T32" fmla="*/ 2 w 226"/>
                  <a:gd name="T33" fmla="*/ 90 h 227"/>
                  <a:gd name="T34" fmla="*/ 0 w 226"/>
                  <a:gd name="T35" fmla="*/ 114 h 227"/>
                  <a:gd name="T36" fmla="*/ 2 w 226"/>
                  <a:gd name="T37" fmla="*/ 135 h 227"/>
                  <a:gd name="T38" fmla="*/ 8 w 226"/>
                  <a:gd name="T39" fmla="*/ 156 h 227"/>
                  <a:gd name="T40" fmla="*/ 12 w 226"/>
                  <a:gd name="T41" fmla="*/ 165 h 227"/>
                  <a:gd name="T42" fmla="*/ 17 w 226"/>
                  <a:gd name="T43" fmla="*/ 175 h 227"/>
                  <a:gd name="T44" fmla="*/ 33 w 226"/>
                  <a:gd name="T45" fmla="*/ 194 h 227"/>
                  <a:gd name="T46" fmla="*/ 49 w 226"/>
                  <a:gd name="T47" fmla="*/ 207 h 227"/>
                  <a:gd name="T48" fmla="*/ 69 w 226"/>
                  <a:gd name="T49" fmla="*/ 217 h 227"/>
                  <a:gd name="T50" fmla="*/ 89 w 226"/>
                  <a:gd name="T51" fmla="*/ 224 h 227"/>
                  <a:gd name="T52" fmla="*/ 113 w 226"/>
                  <a:gd name="T53" fmla="*/ 227 h 227"/>
                  <a:gd name="T54" fmla="*/ 118 w 226"/>
                  <a:gd name="T55" fmla="*/ 225 h 227"/>
                  <a:gd name="T56" fmla="*/ 124 w 226"/>
                  <a:gd name="T57" fmla="*/ 225 h 227"/>
                  <a:gd name="T58" fmla="*/ 135 w 226"/>
                  <a:gd name="T59" fmla="*/ 224 h 227"/>
                  <a:gd name="T60" fmla="*/ 156 w 226"/>
                  <a:gd name="T61" fmla="*/ 217 h 227"/>
                  <a:gd name="T62" fmla="*/ 165 w 226"/>
                  <a:gd name="T63" fmla="*/ 212 h 227"/>
                  <a:gd name="T64" fmla="*/ 175 w 226"/>
                  <a:gd name="T65" fmla="*/ 207 h 227"/>
                  <a:gd name="T66" fmla="*/ 193 w 226"/>
                  <a:gd name="T67" fmla="*/ 194 h 227"/>
                  <a:gd name="T68" fmla="*/ 207 w 226"/>
                  <a:gd name="T69" fmla="*/ 175 h 227"/>
                  <a:gd name="T70" fmla="*/ 212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4"/>
                    </a:moveTo>
                    <a:lnTo>
                      <a:pt x="224" y="90"/>
                    </a:lnTo>
                    <a:lnTo>
                      <a:pt x="217" y="69"/>
                    </a:lnTo>
                    <a:lnTo>
                      <a:pt x="207" y="50"/>
                    </a:lnTo>
                    <a:lnTo>
                      <a:pt x="193" y="34"/>
                    </a:lnTo>
                    <a:lnTo>
                      <a:pt x="175" y="18"/>
                    </a:lnTo>
                    <a:lnTo>
                      <a:pt x="165" y="12"/>
                    </a:lnTo>
                    <a:lnTo>
                      <a:pt x="156" y="8"/>
                    </a:lnTo>
                    <a:lnTo>
                      <a:pt x="135" y="2"/>
                    </a:lnTo>
                    <a:lnTo>
                      <a:pt x="113" y="0"/>
                    </a:lnTo>
                    <a:lnTo>
                      <a:pt x="89" y="2"/>
                    </a:lnTo>
                    <a:lnTo>
                      <a:pt x="69" y="8"/>
                    </a:lnTo>
                    <a:lnTo>
                      <a:pt x="49" y="18"/>
                    </a:lnTo>
                    <a:lnTo>
                      <a:pt x="33" y="34"/>
                    </a:lnTo>
                    <a:lnTo>
                      <a:pt x="17" y="50"/>
                    </a:lnTo>
                    <a:lnTo>
                      <a:pt x="8" y="69"/>
                    </a:lnTo>
                    <a:lnTo>
                      <a:pt x="2" y="90"/>
                    </a:lnTo>
                    <a:lnTo>
                      <a:pt x="0" y="114"/>
                    </a:lnTo>
                    <a:lnTo>
                      <a:pt x="2" y="135"/>
                    </a:lnTo>
                    <a:lnTo>
                      <a:pt x="8" y="156"/>
                    </a:lnTo>
                    <a:lnTo>
                      <a:pt x="12" y="165"/>
                    </a:lnTo>
                    <a:lnTo>
                      <a:pt x="17" y="175"/>
                    </a:lnTo>
                    <a:lnTo>
                      <a:pt x="33" y="194"/>
                    </a:lnTo>
                    <a:lnTo>
                      <a:pt x="49" y="207"/>
                    </a:lnTo>
                    <a:lnTo>
                      <a:pt x="69" y="217"/>
                    </a:lnTo>
                    <a:lnTo>
                      <a:pt x="89" y="224"/>
                    </a:lnTo>
                    <a:lnTo>
                      <a:pt x="113" y="227"/>
                    </a:lnTo>
                    <a:lnTo>
                      <a:pt x="118" y="225"/>
                    </a:lnTo>
                    <a:lnTo>
                      <a:pt x="124" y="225"/>
                    </a:lnTo>
                    <a:lnTo>
                      <a:pt x="135" y="224"/>
                    </a:lnTo>
                    <a:lnTo>
                      <a:pt x="156" y="217"/>
                    </a:lnTo>
                    <a:lnTo>
                      <a:pt x="165" y="212"/>
                    </a:lnTo>
                    <a:lnTo>
                      <a:pt x="175" y="207"/>
                    </a:lnTo>
                    <a:lnTo>
                      <a:pt x="193" y="194"/>
                    </a:lnTo>
                    <a:lnTo>
                      <a:pt x="207" y="175"/>
                    </a:lnTo>
                    <a:lnTo>
                      <a:pt x="212" y="165"/>
                    </a:lnTo>
                    <a:lnTo>
                      <a:pt x="217" y="156"/>
                    </a:lnTo>
                    <a:lnTo>
                      <a:pt x="224" y="135"/>
                    </a:lnTo>
                    <a:lnTo>
                      <a:pt x="225" y="124"/>
                    </a:lnTo>
                    <a:lnTo>
                      <a:pt x="225" y="118"/>
                    </a:lnTo>
                    <a:lnTo>
                      <a:pt x="226" y="114"/>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3" name="Freeform 36">
                <a:extLst>
                  <a:ext uri="{FF2B5EF4-FFF2-40B4-BE49-F238E27FC236}">
                    <a16:creationId xmlns:a16="http://schemas.microsoft.com/office/drawing/2014/main" id="{258C54D8-1F2D-56BA-A764-4CF4390F802C}"/>
                  </a:ext>
                </a:extLst>
              </p:cNvPr>
              <p:cNvSpPr>
                <a:spLocks/>
              </p:cNvSpPr>
              <p:nvPr/>
            </p:nvSpPr>
            <p:spPr bwMode="auto">
              <a:xfrm>
                <a:off x="4733926" y="3727450"/>
                <a:ext cx="71438" cy="73025"/>
              </a:xfrm>
              <a:custGeom>
                <a:avLst/>
                <a:gdLst>
                  <a:gd name="T0" fmla="*/ 226 w 226"/>
                  <a:gd name="T1" fmla="*/ 113 h 227"/>
                  <a:gd name="T2" fmla="*/ 224 w 226"/>
                  <a:gd name="T3" fmla="*/ 89 h 227"/>
                  <a:gd name="T4" fmla="*/ 217 w 226"/>
                  <a:gd name="T5" fmla="*/ 69 h 227"/>
                  <a:gd name="T6" fmla="*/ 207 w 226"/>
                  <a:gd name="T7" fmla="*/ 49 h 227"/>
                  <a:gd name="T8" fmla="*/ 193 w 226"/>
                  <a:gd name="T9" fmla="*/ 33 h 227"/>
                  <a:gd name="T10" fmla="*/ 175 w 226"/>
                  <a:gd name="T11" fmla="*/ 17 h 227"/>
                  <a:gd name="T12" fmla="*/ 164 w 226"/>
                  <a:gd name="T13" fmla="*/ 12 h 227"/>
                  <a:gd name="T14" fmla="*/ 155 w 226"/>
                  <a:gd name="T15" fmla="*/ 8 h 227"/>
                  <a:gd name="T16" fmla="*/ 135 w 226"/>
                  <a:gd name="T17" fmla="*/ 1 h 227"/>
                  <a:gd name="T18" fmla="*/ 113 w 226"/>
                  <a:gd name="T19" fmla="*/ 0 h 227"/>
                  <a:gd name="T20" fmla="*/ 89 w 226"/>
                  <a:gd name="T21" fmla="*/ 1 h 227"/>
                  <a:gd name="T22" fmla="*/ 68 w 226"/>
                  <a:gd name="T23" fmla="*/ 8 h 227"/>
                  <a:gd name="T24" fmla="*/ 49 w 226"/>
                  <a:gd name="T25" fmla="*/ 17 h 227"/>
                  <a:gd name="T26" fmla="*/ 33 w 226"/>
                  <a:gd name="T27" fmla="*/ 33 h 227"/>
                  <a:gd name="T28" fmla="*/ 17 w 226"/>
                  <a:gd name="T29" fmla="*/ 49 h 227"/>
                  <a:gd name="T30" fmla="*/ 8 w 226"/>
                  <a:gd name="T31" fmla="*/ 69 h 227"/>
                  <a:gd name="T32" fmla="*/ 1 w 226"/>
                  <a:gd name="T33" fmla="*/ 89 h 227"/>
                  <a:gd name="T34" fmla="*/ 0 w 226"/>
                  <a:gd name="T35" fmla="*/ 113 h 227"/>
                  <a:gd name="T36" fmla="*/ 1 w 226"/>
                  <a:gd name="T37" fmla="*/ 135 h 227"/>
                  <a:gd name="T38" fmla="*/ 8 w 226"/>
                  <a:gd name="T39" fmla="*/ 156 h 227"/>
                  <a:gd name="T40" fmla="*/ 11 w 226"/>
                  <a:gd name="T41" fmla="*/ 165 h 227"/>
                  <a:gd name="T42" fmla="*/ 17 w 226"/>
                  <a:gd name="T43" fmla="*/ 175 h 227"/>
                  <a:gd name="T44" fmla="*/ 33 w 226"/>
                  <a:gd name="T45" fmla="*/ 193 h 227"/>
                  <a:gd name="T46" fmla="*/ 49 w 226"/>
                  <a:gd name="T47" fmla="*/ 207 h 227"/>
                  <a:gd name="T48" fmla="*/ 68 w 226"/>
                  <a:gd name="T49" fmla="*/ 217 h 227"/>
                  <a:gd name="T50" fmla="*/ 89 w 226"/>
                  <a:gd name="T51" fmla="*/ 224 h 227"/>
                  <a:gd name="T52" fmla="*/ 113 w 226"/>
                  <a:gd name="T53" fmla="*/ 227 h 227"/>
                  <a:gd name="T54" fmla="*/ 117 w 226"/>
                  <a:gd name="T55" fmla="*/ 225 h 227"/>
                  <a:gd name="T56" fmla="*/ 123 w 226"/>
                  <a:gd name="T57" fmla="*/ 225 h 227"/>
                  <a:gd name="T58" fmla="*/ 135 w 226"/>
                  <a:gd name="T59" fmla="*/ 224 h 227"/>
                  <a:gd name="T60" fmla="*/ 155 w 226"/>
                  <a:gd name="T61" fmla="*/ 217 h 227"/>
                  <a:gd name="T62" fmla="*/ 164 w 226"/>
                  <a:gd name="T63" fmla="*/ 212 h 227"/>
                  <a:gd name="T64" fmla="*/ 175 w 226"/>
                  <a:gd name="T65" fmla="*/ 207 h 227"/>
                  <a:gd name="T66" fmla="*/ 193 w 226"/>
                  <a:gd name="T67" fmla="*/ 193 h 227"/>
                  <a:gd name="T68" fmla="*/ 207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3"/>
                    </a:moveTo>
                    <a:lnTo>
                      <a:pt x="224" y="89"/>
                    </a:lnTo>
                    <a:lnTo>
                      <a:pt x="217" y="69"/>
                    </a:lnTo>
                    <a:lnTo>
                      <a:pt x="207" y="49"/>
                    </a:lnTo>
                    <a:lnTo>
                      <a:pt x="193" y="33"/>
                    </a:lnTo>
                    <a:lnTo>
                      <a:pt x="175" y="17"/>
                    </a:lnTo>
                    <a:lnTo>
                      <a:pt x="164" y="12"/>
                    </a:lnTo>
                    <a:lnTo>
                      <a:pt x="155" y="8"/>
                    </a:lnTo>
                    <a:lnTo>
                      <a:pt x="135" y="1"/>
                    </a:lnTo>
                    <a:lnTo>
                      <a:pt x="113" y="0"/>
                    </a:ln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5" y="224"/>
                    </a:lnTo>
                    <a:lnTo>
                      <a:pt x="155" y="217"/>
                    </a:lnTo>
                    <a:lnTo>
                      <a:pt x="164" y="212"/>
                    </a:lnTo>
                    <a:lnTo>
                      <a:pt x="175" y="207"/>
                    </a:lnTo>
                    <a:lnTo>
                      <a:pt x="193" y="193"/>
                    </a:lnTo>
                    <a:lnTo>
                      <a:pt x="207" y="175"/>
                    </a:lnTo>
                    <a:lnTo>
                      <a:pt x="211" y="165"/>
                    </a:lnTo>
                    <a:lnTo>
                      <a:pt x="217" y="156"/>
                    </a:lnTo>
                    <a:lnTo>
                      <a:pt x="224" y="135"/>
                    </a:lnTo>
                    <a:lnTo>
                      <a:pt x="225" y="124"/>
                    </a:lnTo>
                    <a:lnTo>
                      <a:pt x="225" y="118"/>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4" name="Freeform 37">
                <a:extLst>
                  <a:ext uri="{FF2B5EF4-FFF2-40B4-BE49-F238E27FC236}">
                    <a16:creationId xmlns:a16="http://schemas.microsoft.com/office/drawing/2014/main" id="{9686B61F-31E0-60E8-8C6F-597E82A2FDBC}"/>
                  </a:ext>
                </a:extLst>
              </p:cNvPr>
              <p:cNvSpPr>
                <a:spLocks/>
              </p:cNvSpPr>
              <p:nvPr/>
            </p:nvSpPr>
            <p:spPr bwMode="auto">
              <a:xfrm>
                <a:off x="4900613" y="3422650"/>
                <a:ext cx="71438" cy="73025"/>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5 w 226"/>
                  <a:gd name="T13" fmla="*/ 11 h 226"/>
                  <a:gd name="T14" fmla="*/ 156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4 h 226"/>
                  <a:gd name="T38" fmla="*/ 8 w 226"/>
                  <a:gd name="T39" fmla="*/ 155 h 226"/>
                  <a:gd name="T40" fmla="*/ 12 w 226"/>
                  <a:gd name="T41" fmla="*/ 164 h 226"/>
                  <a:gd name="T42" fmla="*/ 17 w 226"/>
                  <a:gd name="T43" fmla="*/ 174 h 226"/>
                  <a:gd name="T44" fmla="*/ 33 w 226"/>
                  <a:gd name="T45" fmla="*/ 193 h 226"/>
                  <a:gd name="T46" fmla="*/ 49 w 226"/>
                  <a:gd name="T47" fmla="*/ 206 h 226"/>
                  <a:gd name="T48" fmla="*/ 69 w 226"/>
                  <a:gd name="T49" fmla="*/ 217 h 226"/>
                  <a:gd name="T50" fmla="*/ 89 w 226"/>
                  <a:gd name="T51" fmla="*/ 224 h 226"/>
                  <a:gd name="T52" fmla="*/ 113 w 226"/>
                  <a:gd name="T53" fmla="*/ 226 h 226"/>
                  <a:gd name="T54" fmla="*/ 118 w 226"/>
                  <a:gd name="T55" fmla="*/ 225 h 226"/>
                  <a:gd name="T56" fmla="*/ 124 w 226"/>
                  <a:gd name="T57" fmla="*/ 225 h 226"/>
                  <a:gd name="T58" fmla="*/ 135 w 226"/>
                  <a:gd name="T59" fmla="*/ 224 h 226"/>
                  <a:gd name="T60" fmla="*/ 156 w 226"/>
                  <a:gd name="T61" fmla="*/ 217 h 226"/>
                  <a:gd name="T62" fmla="*/ 165 w 226"/>
                  <a:gd name="T63" fmla="*/ 211 h 226"/>
                  <a:gd name="T64" fmla="*/ 175 w 226"/>
                  <a:gd name="T65" fmla="*/ 206 h 226"/>
                  <a:gd name="T66" fmla="*/ 193 w 226"/>
                  <a:gd name="T67" fmla="*/ 193 h 226"/>
                  <a:gd name="T68" fmla="*/ 207 w 226"/>
                  <a:gd name="T69" fmla="*/ 174 h 226"/>
                  <a:gd name="T70" fmla="*/ 211 w 226"/>
                  <a:gd name="T71" fmla="*/ 164 h 226"/>
                  <a:gd name="T72" fmla="*/ 217 w 226"/>
                  <a:gd name="T73" fmla="*/ 155 h 226"/>
                  <a:gd name="T74" fmla="*/ 224 w 226"/>
                  <a:gd name="T75" fmla="*/ 134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5" y="11"/>
                    </a:lnTo>
                    <a:lnTo>
                      <a:pt x="156" y="8"/>
                    </a:lnTo>
                    <a:lnTo>
                      <a:pt x="135" y="1"/>
                    </a:lnTo>
                    <a:lnTo>
                      <a:pt x="113" y="0"/>
                    </a:lnTo>
                    <a:lnTo>
                      <a:pt x="89" y="1"/>
                    </a:lnTo>
                    <a:lnTo>
                      <a:pt x="69" y="8"/>
                    </a:lnTo>
                    <a:lnTo>
                      <a:pt x="49" y="17"/>
                    </a:lnTo>
                    <a:lnTo>
                      <a:pt x="33" y="33"/>
                    </a:lnTo>
                    <a:lnTo>
                      <a:pt x="17" y="49"/>
                    </a:lnTo>
                    <a:lnTo>
                      <a:pt x="8" y="68"/>
                    </a:lnTo>
                    <a:lnTo>
                      <a:pt x="1" y="89"/>
                    </a:lnTo>
                    <a:lnTo>
                      <a:pt x="0" y="113"/>
                    </a:lnTo>
                    <a:lnTo>
                      <a:pt x="1" y="134"/>
                    </a:lnTo>
                    <a:lnTo>
                      <a:pt x="8" y="155"/>
                    </a:lnTo>
                    <a:lnTo>
                      <a:pt x="12" y="164"/>
                    </a:lnTo>
                    <a:lnTo>
                      <a:pt x="17" y="174"/>
                    </a:lnTo>
                    <a:lnTo>
                      <a:pt x="33" y="193"/>
                    </a:lnTo>
                    <a:lnTo>
                      <a:pt x="49" y="206"/>
                    </a:lnTo>
                    <a:lnTo>
                      <a:pt x="69" y="217"/>
                    </a:lnTo>
                    <a:lnTo>
                      <a:pt x="89" y="224"/>
                    </a:lnTo>
                    <a:lnTo>
                      <a:pt x="113" y="226"/>
                    </a:lnTo>
                    <a:lnTo>
                      <a:pt x="118" y="225"/>
                    </a:lnTo>
                    <a:lnTo>
                      <a:pt x="124" y="225"/>
                    </a:lnTo>
                    <a:lnTo>
                      <a:pt x="135" y="224"/>
                    </a:lnTo>
                    <a:lnTo>
                      <a:pt x="156" y="217"/>
                    </a:lnTo>
                    <a:lnTo>
                      <a:pt x="165" y="211"/>
                    </a:lnTo>
                    <a:lnTo>
                      <a:pt x="175" y="206"/>
                    </a:lnTo>
                    <a:lnTo>
                      <a:pt x="193" y="193"/>
                    </a:lnTo>
                    <a:lnTo>
                      <a:pt x="207" y="174"/>
                    </a:lnTo>
                    <a:lnTo>
                      <a:pt x="211" y="164"/>
                    </a:lnTo>
                    <a:lnTo>
                      <a:pt x="217" y="155"/>
                    </a:lnTo>
                    <a:lnTo>
                      <a:pt x="224" y="134"/>
                    </a:lnTo>
                    <a:lnTo>
                      <a:pt x="225" y="123"/>
                    </a:lnTo>
                    <a:lnTo>
                      <a:pt x="225" y="117"/>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5" name="Freeform 38">
                <a:extLst>
                  <a:ext uri="{FF2B5EF4-FFF2-40B4-BE49-F238E27FC236}">
                    <a16:creationId xmlns:a16="http://schemas.microsoft.com/office/drawing/2014/main" id="{044DF85A-013C-63DD-8EDC-CA25E0136292}"/>
                  </a:ext>
                </a:extLst>
              </p:cNvPr>
              <p:cNvSpPr>
                <a:spLocks/>
              </p:cNvSpPr>
              <p:nvPr/>
            </p:nvSpPr>
            <p:spPr bwMode="auto">
              <a:xfrm>
                <a:off x="5111751" y="3584575"/>
                <a:ext cx="73025"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5 w 226"/>
                  <a:gd name="T13" fmla="*/ 12 h 226"/>
                  <a:gd name="T14" fmla="*/ 156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6 h 226"/>
                  <a:gd name="T40" fmla="*/ 12 w 226"/>
                  <a:gd name="T41" fmla="*/ 165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4 w 226"/>
                  <a:gd name="T57" fmla="*/ 225 h 226"/>
                  <a:gd name="T58" fmla="*/ 135 w 226"/>
                  <a:gd name="T59" fmla="*/ 224 h 226"/>
                  <a:gd name="T60" fmla="*/ 156 w 226"/>
                  <a:gd name="T61" fmla="*/ 217 h 226"/>
                  <a:gd name="T62" fmla="*/ 165 w 226"/>
                  <a:gd name="T63" fmla="*/ 212 h 226"/>
                  <a:gd name="T64" fmla="*/ 175 w 226"/>
                  <a:gd name="T65" fmla="*/ 207 h 226"/>
                  <a:gd name="T66" fmla="*/ 193 w 226"/>
                  <a:gd name="T67" fmla="*/ 193 h 226"/>
                  <a:gd name="T68" fmla="*/ 207 w 226"/>
                  <a:gd name="T69" fmla="*/ 175 h 226"/>
                  <a:gd name="T70" fmla="*/ 211 w 226"/>
                  <a:gd name="T71" fmla="*/ 165 h 226"/>
                  <a:gd name="T72" fmla="*/ 217 w 226"/>
                  <a:gd name="T73" fmla="*/ 156 h 226"/>
                  <a:gd name="T74" fmla="*/ 224 w 226"/>
                  <a:gd name="T75" fmla="*/ 135 h 226"/>
                  <a:gd name="T76" fmla="*/ 225 w 226"/>
                  <a:gd name="T77" fmla="*/ 124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5" y="12"/>
                    </a:lnTo>
                    <a:lnTo>
                      <a:pt x="156" y="8"/>
                    </a:lnTo>
                    <a:lnTo>
                      <a:pt x="135" y="1"/>
                    </a:lnTo>
                    <a:lnTo>
                      <a:pt x="113" y="0"/>
                    </a:lnTo>
                    <a:lnTo>
                      <a:pt x="89" y="1"/>
                    </a:lnTo>
                    <a:lnTo>
                      <a:pt x="69" y="8"/>
                    </a:lnTo>
                    <a:lnTo>
                      <a:pt x="49" y="17"/>
                    </a:lnTo>
                    <a:lnTo>
                      <a:pt x="33" y="33"/>
                    </a:lnTo>
                    <a:lnTo>
                      <a:pt x="17" y="49"/>
                    </a:lnTo>
                    <a:lnTo>
                      <a:pt x="8" y="69"/>
                    </a:lnTo>
                    <a:lnTo>
                      <a:pt x="1" y="89"/>
                    </a:lnTo>
                    <a:lnTo>
                      <a:pt x="0" y="113"/>
                    </a:lnTo>
                    <a:lnTo>
                      <a:pt x="1" y="135"/>
                    </a:lnTo>
                    <a:lnTo>
                      <a:pt x="8" y="156"/>
                    </a:lnTo>
                    <a:lnTo>
                      <a:pt x="12" y="165"/>
                    </a:lnTo>
                    <a:lnTo>
                      <a:pt x="17" y="175"/>
                    </a:lnTo>
                    <a:lnTo>
                      <a:pt x="33" y="193"/>
                    </a:lnTo>
                    <a:lnTo>
                      <a:pt x="49" y="207"/>
                    </a:lnTo>
                    <a:lnTo>
                      <a:pt x="69" y="217"/>
                    </a:lnTo>
                    <a:lnTo>
                      <a:pt x="89" y="224"/>
                    </a:lnTo>
                    <a:lnTo>
                      <a:pt x="113" y="226"/>
                    </a:lnTo>
                    <a:lnTo>
                      <a:pt x="118" y="225"/>
                    </a:lnTo>
                    <a:lnTo>
                      <a:pt x="124" y="225"/>
                    </a:lnTo>
                    <a:lnTo>
                      <a:pt x="135" y="224"/>
                    </a:lnTo>
                    <a:lnTo>
                      <a:pt x="156" y="217"/>
                    </a:lnTo>
                    <a:lnTo>
                      <a:pt x="165" y="212"/>
                    </a:lnTo>
                    <a:lnTo>
                      <a:pt x="175" y="207"/>
                    </a:lnTo>
                    <a:lnTo>
                      <a:pt x="193" y="193"/>
                    </a:lnTo>
                    <a:lnTo>
                      <a:pt x="207" y="175"/>
                    </a:lnTo>
                    <a:lnTo>
                      <a:pt x="211" y="165"/>
                    </a:lnTo>
                    <a:lnTo>
                      <a:pt x="217" y="156"/>
                    </a:lnTo>
                    <a:lnTo>
                      <a:pt x="224" y="135"/>
                    </a:lnTo>
                    <a:lnTo>
                      <a:pt x="225" y="124"/>
                    </a:lnTo>
                    <a:lnTo>
                      <a:pt x="225" y="118"/>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6" name="Freeform 39">
                <a:extLst>
                  <a:ext uri="{FF2B5EF4-FFF2-40B4-BE49-F238E27FC236}">
                    <a16:creationId xmlns:a16="http://schemas.microsoft.com/office/drawing/2014/main" id="{C2398331-FB5B-DD94-ABF3-F38381D46CC8}"/>
                  </a:ext>
                </a:extLst>
              </p:cNvPr>
              <p:cNvSpPr>
                <a:spLocks/>
              </p:cNvSpPr>
              <p:nvPr/>
            </p:nvSpPr>
            <p:spPr bwMode="auto">
              <a:xfrm>
                <a:off x="3571876" y="2454275"/>
                <a:ext cx="73025"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5 h 226"/>
                  <a:gd name="T40" fmla="*/ 11 w 226"/>
                  <a:gd name="T41" fmla="*/ 165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7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5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7" y="225"/>
                    </a:lnTo>
                    <a:lnTo>
                      <a:pt x="123" y="225"/>
                    </a:lnTo>
                    <a:lnTo>
                      <a:pt x="135" y="224"/>
                    </a:lnTo>
                    <a:lnTo>
                      <a:pt x="155" y="217"/>
                    </a:lnTo>
                    <a:lnTo>
                      <a:pt x="164" y="211"/>
                    </a:lnTo>
                    <a:lnTo>
                      <a:pt x="175" y="207"/>
                    </a:lnTo>
                    <a:lnTo>
                      <a:pt x="193" y="193"/>
                    </a:lnTo>
                    <a:lnTo>
                      <a:pt x="207" y="175"/>
                    </a:lnTo>
                    <a:lnTo>
                      <a:pt x="211" y="165"/>
                    </a:lnTo>
                    <a:lnTo>
                      <a:pt x="217" y="155"/>
                    </a:lnTo>
                    <a:lnTo>
                      <a:pt x="224" y="135"/>
                    </a:lnTo>
                    <a:lnTo>
                      <a:pt x="225" y="123"/>
                    </a:lnTo>
                    <a:lnTo>
                      <a:pt x="225" y="118"/>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7" name="Freeform 40">
                <a:extLst>
                  <a:ext uri="{FF2B5EF4-FFF2-40B4-BE49-F238E27FC236}">
                    <a16:creationId xmlns:a16="http://schemas.microsoft.com/office/drawing/2014/main" id="{FDBB8731-BD8A-0E97-256A-81FEDA6D329C}"/>
                  </a:ext>
                </a:extLst>
              </p:cNvPr>
              <p:cNvSpPr>
                <a:spLocks/>
              </p:cNvSpPr>
              <p:nvPr/>
            </p:nvSpPr>
            <p:spPr bwMode="auto">
              <a:xfrm>
                <a:off x="4710113" y="4618038"/>
                <a:ext cx="71438" cy="71438"/>
              </a:xfrm>
              <a:custGeom>
                <a:avLst/>
                <a:gdLst>
                  <a:gd name="T0" fmla="*/ 226 w 226"/>
                  <a:gd name="T1" fmla="*/ 113 h 226"/>
                  <a:gd name="T2" fmla="*/ 223 w 226"/>
                  <a:gd name="T3" fmla="*/ 89 h 226"/>
                  <a:gd name="T4" fmla="*/ 217 w 226"/>
                  <a:gd name="T5" fmla="*/ 69 h 226"/>
                  <a:gd name="T6" fmla="*/ 206 w 226"/>
                  <a:gd name="T7" fmla="*/ 49 h 226"/>
                  <a:gd name="T8" fmla="*/ 193 w 226"/>
                  <a:gd name="T9" fmla="*/ 33 h 226"/>
                  <a:gd name="T10" fmla="*/ 174 w 226"/>
                  <a:gd name="T11" fmla="*/ 17 h 226"/>
                  <a:gd name="T12" fmla="*/ 164 w 226"/>
                  <a:gd name="T13" fmla="*/ 11 h 226"/>
                  <a:gd name="T14" fmla="*/ 155 w 226"/>
                  <a:gd name="T15" fmla="*/ 8 h 226"/>
                  <a:gd name="T16" fmla="*/ 134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5 h 226"/>
                  <a:gd name="T40" fmla="*/ 11 w 226"/>
                  <a:gd name="T41" fmla="*/ 165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7 w 226"/>
                  <a:gd name="T55" fmla="*/ 225 h 226"/>
                  <a:gd name="T56" fmla="*/ 123 w 226"/>
                  <a:gd name="T57" fmla="*/ 225 h 226"/>
                  <a:gd name="T58" fmla="*/ 134 w 226"/>
                  <a:gd name="T59" fmla="*/ 224 h 226"/>
                  <a:gd name="T60" fmla="*/ 155 w 226"/>
                  <a:gd name="T61" fmla="*/ 217 h 226"/>
                  <a:gd name="T62" fmla="*/ 164 w 226"/>
                  <a:gd name="T63" fmla="*/ 211 h 226"/>
                  <a:gd name="T64" fmla="*/ 174 w 226"/>
                  <a:gd name="T65" fmla="*/ 207 h 226"/>
                  <a:gd name="T66" fmla="*/ 193 w 226"/>
                  <a:gd name="T67" fmla="*/ 193 h 226"/>
                  <a:gd name="T68" fmla="*/ 206 w 226"/>
                  <a:gd name="T69" fmla="*/ 175 h 226"/>
                  <a:gd name="T70" fmla="*/ 211 w 226"/>
                  <a:gd name="T71" fmla="*/ 165 h 226"/>
                  <a:gd name="T72" fmla="*/ 217 w 226"/>
                  <a:gd name="T73" fmla="*/ 155 h 226"/>
                  <a:gd name="T74" fmla="*/ 223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3" y="89"/>
                    </a:lnTo>
                    <a:lnTo>
                      <a:pt x="217" y="69"/>
                    </a:lnTo>
                    <a:lnTo>
                      <a:pt x="206" y="49"/>
                    </a:lnTo>
                    <a:lnTo>
                      <a:pt x="193" y="33"/>
                    </a:lnTo>
                    <a:lnTo>
                      <a:pt x="174" y="17"/>
                    </a:lnTo>
                    <a:lnTo>
                      <a:pt x="164" y="11"/>
                    </a:lnTo>
                    <a:lnTo>
                      <a:pt x="155" y="8"/>
                    </a:lnTo>
                    <a:lnTo>
                      <a:pt x="134" y="1"/>
                    </a:lnTo>
                    <a:lnTo>
                      <a:pt x="113" y="0"/>
                    </a:ln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7" y="225"/>
                    </a:lnTo>
                    <a:lnTo>
                      <a:pt x="123" y="225"/>
                    </a:lnTo>
                    <a:lnTo>
                      <a:pt x="134" y="224"/>
                    </a:lnTo>
                    <a:lnTo>
                      <a:pt x="155" y="217"/>
                    </a:lnTo>
                    <a:lnTo>
                      <a:pt x="164" y="211"/>
                    </a:lnTo>
                    <a:lnTo>
                      <a:pt x="174" y="207"/>
                    </a:lnTo>
                    <a:lnTo>
                      <a:pt x="193" y="193"/>
                    </a:lnTo>
                    <a:lnTo>
                      <a:pt x="206" y="175"/>
                    </a:lnTo>
                    <a:lnTo>
                      <a:pt x="211" y="165"/>
                    </a:lnTo>
                    <a:lnTo>
                      <a:pt x="217" y="155"/>
                    </a:lnTo>
                    <a:lnTo>
                      <a:pt x="223" y="135"/>
                    </a:lnTo>
                    <a:lnTo>
                      <a:pt x="225" y="123"/>
                    </a:lnTo>
                    <a:lnTo>
                      <a:pt x="225" y="118"/>
                    </a:lnTo>
                    <a:lnTo>
                      <a:pt x="226" y="113"/>
                    </a:lnTo>
                    <a:close/>
                  </a:path>
                </a:pathLst>
              </a:custGeom>
              <a:solidFill>
                <a:srgbClr val="00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8" name="Freeform 41">
                <a:extLst>
                  <a:ext uri="{FF2B5EF4-FFF2-40B4-BE49-F238E27FC236}">
                    <a16:creationId xmlns:a16="http://schemas.microsoft.com/office/drawing/2014/main" id="{B435A09E-1838-F99B-D58F-3213CDCFF041}"/>
                  </a:ext>
                </a:extLst>
              </p:cNvPr>
              <p:cNvSpPr>
                <a:spLocks/>
              </p:cNvSpPr>
              <p:nvPr/>
            </p:nvSpPr>
            <p:spPr bwMode="auto">
              <a:xfrm>
                <a:off x="1531938" y="4200525"/>
                <a:ext cx="71438" cy="71438"/>
              </a:xfrm>
              <a:custGeom>
                <a:avLst/>
                <a:gdLst>
                  <a:gd name="T0" fmla="*/ 227 w 227"/>
                  <a:gd name="T1" fmla="*/ 113 h 226"/>
                  <a:gd name="T2" fmla="*/ 224 w 227"/>
                  <a:gd name="T3" fmla="*/ 89 h 226"/>
                  <a:gd name="T4" fmla="*/ 217 w 227"/>
                  <a:gd name="T5" fmla="*/ 69 h 226"/>
                  <a:gd name="T6" fmla="*/ 207 w 227"/>
                  <a:gd name="T7" fmla="*/ 49 h 226"/>
                  <a:gd name="T8" fmla="*/ 193 w 227"/>
                  <a:gd name="T9" fmla="*/ 33 h 226"/>
                  <a:gd name="T10" fmla="*/ 175 w 227"/>
                  <a:gd name="T11" fmla="*/ 17 h 226"/>
                  <a:gd name="T12" fmla="*/ 165 w 227"/>
                  <a:gd name="T13" fmla="*/ 11 h 226"/>
                  <a:gd name="T14" fmla="*/ 156 w 227"/>
                  <a:gd name="T15" fmla="*/ 8 h 226"/>
                  <a:gd name="T16" fmla="*/ 135 w 227"/>
                  <a:gd name="T17" fmla="*/ 1 h 226"/>
                  <a:gd name="T18" fmla="*/ 113 w 227"/>
                  <a:gd name="T19" fmla="*/ 0 h 226"/>
                  <a:gd name="T20" fmla="*/ 89 w 227"/>
                  <a:gd name="T21" fmla="*/ 1 h 226"/>
                  <a:gd name="T22" fmla="*/ 69 w 227"/>
                  <a:gd name="T23" fmla="*/ 8 h 226"/>
                  <a:gd name="T24" fmla="*/ 50 w 227"/>
                  <a:gd name="T25" fmla="*/ 17 h 226"/>
                  <a:gd name="T26" fmla="*/ 34 w 227"/>
                  <a:gd name="T27" fmla="*/ 33 h 226"/>
                  <a:gd name="T28" fmla="*/ 18 w 227"/>
                  <a:gd name="T29" fmla="*/ 49 h 226"/>
                  <a:gd name="T30" fmla="*/ 8 w 227"/>
                  <a:gd name="T31" fmla="*/ 69 h 226"/>
                  <a:gd name="T32" fmla="*/ 2 w 227"/>
                  <a:gd name="T33" fmla="*/ 89 h 226"/>
                  <a:gd name="T34" fmla="*/ 0 w 227"/>
                  <a:gd name="T35" fmla="*/ 113 h 226"/>
                  <a:gd name="T36" fmla="*/ 2 w 227"/>
                  <a:gd name="T37" fmla="*/ 135 h 226"/>
                  <a:gd name="T38" fmla="*/ 8 w 227"/>
                  <a:gd name="T39" fmla="*/ 155 h 226"/>
                  <a:gd name="T40" fmla="*/ 12 w 227"/>
                  <a:gd name="T41" fmla="*/ 165 h 226"/>
                  <a:gd name="T42" fmla="*/ 18 w 227"/>
                  <a:gd name="T43" fmla="*/ 175 h 226"/>
                  <a:gd name="T44" fmla="*/ 34 w 227"/>
                  <a:gd name="T45" fmla="*/ 193 h 226"/>
                  <a:gd name="T46" fmla="*/ 50 w 227"/>
                  <a:gd name="T47" fmla="*/ 207 h 226"/>
                  <a:gd name="T48" fmla="*/ 69 w 227"/>
                  <a:gd name="T49" fmla="*/ 217 h 226"/>
                  <a:gd name="T50" fmla="*/ 89 w 227"/>
                  <a:gd name="T51" fmla="*/ 224 h 226"/>
                  <a:gd name="T52" fmla="*/ 113 w 227"/>
                  <a:gd name="T53" fmla="*/ 226 h 226"/>
                  <a:gd name="T54" fmla="*/ 118 w 227"/>
                  <a:gd name="T55" fmla="*/ 225 h 226"/>
                  <a:gd name="T56" fmla="*/ 124 w 227"/>
                  <a:gd name="T57" fmla="*/ 225 h 226"/>
                  <a:gd name="T58" fmla="*/ 135 w 227"/>
                  <a:gd name="T59" fmla="*/ 224 h 226"/>
                  <a:gd name="T60" fmla="*/ 156 w 227"/>
                  <a:gd name="T61" fmla="*/ 217 h 226"/>
                  <a:gd name="T62" fmla="*/ 165 w 227"/>
                  <a:gd name="T63" fmla="*/ 211 h 226"/>
                  <a:gd name="T64" fmla="*/ 175 w 227"/>
                  <a:gd name="T65" fmla="*/ 207 h 226"/>
                  <a:gd name="T66" fmla="*/ 193 w 227"/>
                  <a:gd name="T67" fmla="*/ 193 h 226"/>
                  <a:gd name="T68" fmla="*/ 207 w 227"/>
                  <a:gd name="T69" fmla="*/ 175 h 226"/>
                  <a:gd name="T70" fmla="*/ 212 w 227"/>
                  <a:gd name="T71" fmla="*/ 165 h 226"/>
                  <a:gd name="T72" fmla="*/ 217 w 227"/>
                  <a:gd name="T73" fmla="*/ 155 h 226"/>
                  <a:gd name="T74" fmla="*/ 224 w 227"/>
                  <a:gd name="T75" fmla="*/ 135 h 226"/>
                  <a:gd name="T76" fmla="*/ 225 w 227"/>
                  <a:gd name="T77" fmla="*/ 123 h 226"/>
                  <a:gd name="T78" fmla="*/ 225 w 227"/>
                  <a:gd name="T79" fmla="*/ 118 h 226"/>
                  <a:gd name="T80" fmla="*/ 227 w 227"/>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227" y="113"/>
                    </a:moveTo>
                    <a:lnTo>
                      <a:pt x="224" y="89"/>
                    </a:lnTo>
                    <a:lnTo>
                      <a:pt x="217" y="69"/>
                    </a:lnTo>
                    <a:lnTo>
                      <a:pt x="207" y="49"/>
                    </a:lnTo>
                    <a:lnTo>
                      <a:pt x="193" y="33"/>
                    </a:lnTo>
                    <a:lnTo>
                      <a:pt x="175" y="17"/>
                    </a:lnTo>
                    <a:lnTo>
                      <a:pt x="165" y="11"/>
                    </a:lnTo>
                    <a:lnTo>
                      <a:pt x="156" y="8"/>
                    </a:lnTo>
                    <a:lnTo>
                      <a:pt x="135" y="1"/>
                    </a:lnTo>
                    <a:lnTo>
                      <a:pt x="113" y="0"/>
                    </a:lnTo>
                    <a:lnTo>
                      <a:pt x="89" y="1"/>
                    </a:lnTo>
                    <a:lnTo>
                      <a:pt x="69" y="8"/>
                    </a:lnTo>
                    <a:lnTo>
                      <a:pt x="50" y="17"/>
                    </a:lnTo>
                    <a:lnTo>
                      <a:pt x="34" y="33"/>
                    </a:lnTo>
                    <a:lnTo>
                      <a:pt x="18" y="49"/>
                    </a:lnTo>
                    <a:lnTo>
                      <a:pt x="8" y="69"/>
                    </a:lnTo>
                    <a:lnTo>
                      <a:pt x="2" y="89"/>
                    </a:lnTo>
                    <a:lnTo>
                      <a:pt x="0" y="113"/>
                    </a:lnTo>
                    <a:lnTo>
                      <a:pt x="2" y="135"/>
                    </a:lnTo>
                    <a:lnTo>
                      <a:pt x="8" y="155"/>
                    </a:lnTo>
                    <a:lnTo>
                      <a:pt x="12" y="165"/>
                    </a:lnTo>
                    <a:lnTo>
                      <a:pt x="18" y="175"/>
                    </a:lnTo>
                    <a:lnTo>
                      <a:pt x="34" y="193"/>
                    </a:lnTo>
                    <a:lnTo>
                      <a:pt x="50"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5"/>
                    </a:lnTo>
                    <a:lnTo>
                      <a:pt x="217" y="155"/>
                    </a:lnTo>
                    <a:lnTo>
                      <a:pt x="224" y="135"/>
                    </a:lnTo>
                    <a:lnTo>
                      <a:pt x="225" y="123"/>
                    </a:lnTo>
                    <a:lnTo>
                      <a:pt x="225" y="118"/>
                    </a:lnTo>
                    <a:lnTo>
                      <a:pt x="227"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49" name="Freeform 42">
                <a:extLst>
                  <a:ext uri="{FF2B5EF4-FFF2-40B4-BE49-F238E27FC236}">
                    <a16:creationId xmlns:a16="http://schemas.microsoft.com/office/drawing/2014/main" id="{C7FC672E-08C5-02E2-E3A0-487FAEF0F808}"/>
                  </a:ext>
                </a:extLst>
              </p:cNvPr>
              <p:cNvSpPr>
                <a:spLocks/>
              </p:cNvSpPr>
              <p:nvPr/>
            </p:nvSpPr>
            <p:spPr bwMode="auto">
              <a:xfrm>
                <a:off x="1308101" y="4179888"/>
                <a:ext cx="73025"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0" name="Freeform 43">
                <a:extLst>
                  <a:ext uri="{FF2B5EF4-FFF2-40B4-BE49-F238E27FC236}">
                    <a16:creationId xmlns:a16="http://schemas.microsoft.com/office/drawing/2014/main" id="{E1FB18E0-8B09-0A39-CFD4-CCF43D0BC0D6}"/>
                  </a:ext>
                </a:extLst>
              </p:cNvPr>
              <p:cNvSpPr>
                <a:spLocks/>
              </p:cNvSpPr>
              <p:nvPr/>
            </p:nvSpPr>
            <p:spPr bwMode="auto">
              <a:xfrm>
                <a:off x="1668463" y="4054475"/>
                <a:ext cx="71438" cy="71438"/>
              </a:xfrm>
              <a:custGeom>
                <a:avLst/>
                <a:gdLst>
                  <a:gd name="T0" fmla="*/ 226 w 226"/>
                  <a:gd name="T1" fmla="*/ 113 h 227"/>
                  <a:gd name="T2" fmla="*/ 224 w 226"/>
                  <a:gd name="T3" fmla="*/ 89 h 227"/>
                  <a:gd name="T4" fmla="*/ 217 w 226"/>
                  <a:gd name="T5" fmla="*/ 69 h 227"/>
                  <a:gd name="T6" fmla="*/ 206 w 226"/>
                  <a:gd name="T7" fmla="*/ 49 h 227"/>
                  <a:gd name="T8" fmla="*/ 193 w 226"/>
                  <a:gd name="T9" fmla="*/ 33 h 227"/>
                  <a:gd name="T10" fmla="*/ 174 w 226"/>
                  <a:gd name="T11" fmla="*/ 17 h 227"/>
                  <a:gd name="T12" fmla="*/ 164 w 226"/>
                  <a:gd name="T13" fmla="*/ 12 h 227"/>
                  <a:gd name="T14" fmla="*/ 155 w 226"/>
                  <a:gd name="T15" fmla="*/ 8 h 227"/>
                  <a:gd name="T16" fmla="*/ 134 w 226"/>
                  <a:gd name="T17" fmla="*/ 2 h 227"/>
                  <a:gd name="T18" fmla="*/ 113 w 226"/>
                  <a:gd name="T19" fmla="*/ 0 h 227"/>
                  <a:gd name="T20" fmla="*/ 89 w 226"/>
                  <a:gd name="T21" fmla="*/ 2 h 227"/>
                  <a:gd name="T22" fmla="*/ 68 w 226"/>
                  <a:gd name="T23" fmla="*/ 8 h 227"/>
                  <a:gd name="T24" fmla="*/ 49 w 226"/>
                  <a:gd name="T25" fmla="*/ 17 h 227"/>
                  <a:gd name="T26" fmla="*/ 33 w 226"/>
                  <a:gd name="T27" fmla="*/ 33 h 227"/>
                  <a:gd name="T28" fmla="*/ 17 w 226"/>
                  <a:gd name="T29" fmla="*/ 49 h 227"/>
                  <a:gd name="T30" fmla="*/ 8 w 226"/>
                  <a:gd name="T31" fmla="*/ 69 h 227"/>
                  <a:gd name="T32" fmla="*/ 1 w 226"/>
                  <a:gd name="T33" fmla="*/ 89 h 227"/>
                  <a:gd name="T34" fmla="*/ 0 w 226"/>
                  <a:gd name="T35" fmla="*/ 113 h 227"/>
                  <a:gd name="T36" fmla="*/ 1 w 226"/>
                  <a:gd name="T37" fmla="*/ 135 h 227"/>
                  <a:gd name="T38" fmla="*/ 8 w 226"/>
                  <a:gd name="T39" fmla="*/ 156 h 227"/>
                  <a:gd name="T40" fmla="*/ 11 w 226"/>
                  <a:gd name="T41" fmla="*/ 165 h 227"/>
                  <a:gd name="T42" fmla="*/ 17 w 226"/>
                  <a:gd name="T43" fmla="*/ 175 h 227"/>
                  <a:gd name="T44" fmla="*/ 33 w 226"/>
                  <a:gd name="T45" fmla="*/ 193 h 227"/>
                  <a:gd name="T46" fmla="*/ 49 w 226"/>
                  <a:gd name="T47" fmla="*/ 207 h 227"/>
                  <a:gd name="T48" fmla="*/ 68 w 226"/>
                  <a:gd name="T49" fmla="*/ 217 h 227"/>
                  <a:gd name="T50" fmla="*/ 89 w 226"/>
                  <a:gd name="T51" fmla="*/ 224 h 227"/>
                  <a:gd name="T52" fmla="*/ 113 w 226"/>
                  <a:gd name="T53" fmla="*/ 227 h 227"/>
                  <a:gd name="T54" fmla="*/ 117 w 226"/>
                  <a:gd name="T55" fmla="*/ 225 h 227"/>
                  <a:gd name="T56" fmla="*/ 123 w 226"/>
                  <a:gd name="T57" fmla="*/ 225 h 227"/>
                  <a:gd name="T58" fmla="*/ 134 w 226"/>
                  <a:gd name="T59" fmla="*/ 224 h 227"/>
                  <a:gd name="T60" fmla="*/ 155 w 226"/>
                  <a:gd name="T61" fmla="*/ 217 h 227"/>
                  <a:gd name="T62" fmla="*/ 164 w 226"/>
                  <a:gd name="T63" fmla="*/ 212 h 227"/>
                  <a:gd name="T64" fmla="*/ 174 w 226"/>
                  <a:gd name="T65" fmla="*/ 207 h 227"/>
                  <a:gd name="T66" fmla="*/ 193 w 226"/>
                  <a:gd name="T67" fmla="*/ 193 h 227"/>
                  <a:gd name="T68" fmla="*/ 206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3"/>
                    </a:moveTo>
                    <a:lnTo>
                      <a:pt x="224" y="89"/>
                    </a:lnTo>
                    <a:lnTo>
                      <a:pt x="217" y="69"/>
                    </a:lnTo>
                    <a:lnTo>
                      <a:pt x="206" y="49"/>
                    </a:lnTo>
                    <a:lnTo>
                      <a:pt x="193" y="33"/>
                    </a:lnTo>
                    <a:lnTo>
                      <a:pt x="174" y="17"/>
                    </a:lnTo>
                    <a:lnTo>
                      <a:pt x="164" y="12"/>
                    </a:lnTo>
                    <a:lnTo>
                      <a:pt x="155" y="8"/>
                    </a:lnTo>
                    <a:lnTo>
                      <a:pt x="134" y="2"/>
                    </a:lnTo>
                    <a:lnTo>
                      <a:pt x="113" y="0"/>
                    </a:lnTo>
                    <a:lnTo>
                      <a:pt x="89" y="2"/>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4" y="224"/>
                    </a:lnTo>
                    <a:lnTo>
                      <a:pt x="155" y="217"/>
                    </a:lnTo>
                    <a:lnTo>
                      <a:pt x="164" y="212"/>
                    </a:lnTo>
                    <a:lnTo>
                      <a:pt x="174" y="207"/>
                    </a:lnTo>
                    <a:lnTo>
                      <a:pt x="193" y="193"/>
                    </a:lnTo>
                    <a:lnTo>
                      <a:pt x="206" y="175"/>
                    </a:lnTo>
                    <a:lnTo>
                      <a:pt x="211" y="165"/>
                    </a:lnTo>
                    <a:lnTo>
                      <a:pt x="217" y="156"/>
                    </a:lnTo>
                    <a:lnTo>
                      <a:pt x="224" y="135"/>
                    </a:lnTo>
                    <a:lnTo>
                      <a:pt x="225" y="124"/>
                    </a:lnTo>
                    <a:lnTo>
                      <a:pt x="225" y="118"/>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1" name="Freeform 44">
                <a:extLst>
                  <a:ext uri="{FF2B5EF4-FFF2-40B4-BE49-F238E27FC236}">
                    <a16:creationId xmlns:a16="http://schemas.microsoft.com/office/drawing/2014/main" id="{92404E6B-0A80-E518-601E-07AA7415DDC9}"/>
                  </a:ext>
                </a:extLst>
              </p:cNvPr>
              <p:cNvSpPr>
                <a:spLocks/>
              </p:cNvSpPr>
              <p:nvPr/>
            </p:nvSpPr>
            <p:spPr bwMode="auto">
              <a:xfrm>
                <a:off x="1412876" y="3468688"/>
                <a:ext cx="73025" cy="71438"/>
              </a:xfrm>
              <a:custGeom>
                <a:avLst/>
                <a:gdLst>
                  <a:gd name="T0" fmla="*/ 226 w 226"/>
                  <a:gd name="T1" fmla="*/ 113 h 227"/>
                  <a:gd name="T2" fmla="*/ 224 w 226"/>
                  <a:gd name="T3" fmla="*/ 89 h 227"/>
                  <a:gd name="T4" fmla="*/ 217 w 226"/>
                  <a:gd name="T5" fmla="*/ 69 h 227"/>
                  <a:gd name="T6" fmla="*/ 207 w 226"/>
                  <a:gd name="T7" fmla="*/ 49 h 227"/>
                  <a:gd name="T8" fmla="*/ 193 w 226"/>
                  <a:gd name="T9" fmla="*/ 33 h 227"/>
                  <a:gd name="T10" fmla="*/ 175 w 226"/>
                  <a:gd name="T11" fmla="*/ 17 h 227"/>
                  <a:gd name="T12" fmla="*/ 164 w 226"/>
                  <a:gd name="T13" fmla="*/ 12 h 227"/>
                  <a:gd name="T14" fmla="*/ 155 w 226"/>
                  <a:gd name="T15" fmla="*/ 8 h 227"/>
                  <a:gd name="T16" fmla="*/ 135 w 226"/>
                  <a:gd name="T17" fmla="*/ 1 h 227"/>
                  <a:gd name="T18" fmla="*/ 113 w 226"/>
                  <a:gd name="T19" fmla="*/ 0 h 227"/>
                  <a:gd name="T20" fmla="*/ 89 w 226"/>
                  <a:gd name="T21" fmla="*/ 1 h 227"/>
                  <a:gd name="T22" fmla="*/ 68 w 226"/>
                  <a:gd name="T23" fmla="*/ 8 h 227"/>
                  <a:gd name="T24" fmla="*/ 49 w 226"/>
                  <a:gd name="T25" fmla="*/ 17 h 227"/>
                  <a:gd name="T26" fmla="*/ 33 w 226"/>
                  <a:gd name="T27" fmla="*/ 33 h 227"/>
                  <a:gd name="T28" fmla="*/ 17 w 226"/>
                  <a:gd name="T29" fmla="*/ 49 h 227"/>
                  <a:gd name="T30" fmla="*/ 8 w 226"/>
                  <a:gd name="T31" fmla="*/ 69 h 227"/>
                  <a:gd name="T32" fmla="*/ 1 w 226"/>
                  <a:gd name="T33" fmla="*/ 89 h 227"/>
                  <a:gd name="T34" fmla="*/ 0 w 226"/>
                  <a:gd name="T35" fmla="*/ 113 h 227"/>
                  <a:gd name="T36" fmla="*/ 1 w 226"/>
                  <a:gd name="T37" fmla="*/ 135 h 227"/>
                  <a:gd name="T38" fmla="*/ 8 w 226"/>
                  <a:gd name="T39" fmla="*/ 156 h 227"/>
                  <a:gd name="T40" fmla="*/ 11 w 226"/>
                  <a:gd name="T41" fmla="*/ 165 h 227"/>
                  <a:gd name="T42" fmla="*/ 17 w 226"/>
                  <a:gd name="T43" fmla="*/ 175 h 227"/>
                  <a:gd name="T44" fmla="*/ 33 w 226"/>
                  <a:gd name="T45" fmla="*/ 193 h 227"/>
                  <a:gd name="T46" fmla="*/ 49 w 226"/>
                  <a:gd name="T47" fmla="*/ 207 h 227"/>
                  <a:gd name="T48" fmla="*/ 68 w 226"/>
                  <a:gd name="T49" fmla="*/ 217 h 227"/>
                  <a:gd name="T50" fmla="*/ 89 w 226"/>
                  <a:gd name="T51" fmla="*/ 224 h 227"/>
                  <a:gd name="T52" fmla="*/ 113 w 226"/>
                  <a:gd name="T53" fmla="*/ 227 h 227"/>
                  <a:gd name="T54" fmla="*/ 118 w 226"/>
                  <a:gd name="T55" fmla="*/ 225 h 227"/>
                  <a:gd name="T56" fmla="*/ 123 w 226"/>
                  <a:gd name="T57" fmla="*/ 225 h 227"/>
                  <a:gd name="T58" fmla="*/ 135 w 226"/>
                  <a:gd name="T59" fmla="*/ 224 h 227"/>
                  <a:gd name="T60" fmla="*/ 155 w 226"/>
                  <a:gd name="T61" fmla="*/ 217 h 227"/>
                  <a:gd name="T62" fmla="*/ 164 w 226"/>
                  <a:gd name="T63" fmla="*/ 212 h 227"/>
                  <a:gd name="T64" fmla="*/ 175 w 226"/>
                  <a:gd name="T65" fmla="*/ 207 h 227"/>
                  <a:gd name="T66" fmla="*/ 193 w 226"/>
                  <a:gd name="T67" fmla="*/ 193 h 227"/>
                  <a:gd name="T68" fmla="*/ 207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3"/>
                    </a:moveTo>
                    <a:lnTo>
                      <a:pt x="224" y="89"/>
                    </a:lnTo>
                    <a:lnTo>
                      <a:pt x="217" y="69"/>
                    </a:lnTo>
                    <a:lnTo>
                      <a:pt x="207" y="49"/>
                    </a:lnTo>
                    <a:lnTo>
                      <a:pt x="193" y="33"/>
                    </a:lnTo>
                    <a:lnTo>
                      <a:pt x="175" y="17"/>
                    </a:lnTo>
                    <a:lnTo>
                      <a:pt x="164" y="12"/>
                    </a:lnTo>
                    <a:lnTo>
                      <a:pt x="155" y="8"/>
                    </a:lnTo>
                    <a:lnTo>
                      <a:pt x="135" y="1"/>
                    </a:lnTo>
                    <a:lnTo>
                      <a:pt x="113" y="0"/>
                    </a:ln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8" y="225"/>
                    </a:lnTo>
                    <a:lnTo>
                      <a:pt x="123" y="225"/>
                    </a:lnTo>
                    <a:lnTo>
                      <a:pt x="135" y="224"/>
                    </a:lnTo>
                    <a:lnTo>
                      <a:pt x="155" y="217"/>
                    </a:lnTo>
                    <a:lnTo>
                      <a:pt x="164" y="212"/>
                    </a:lnTo>
                    <a:lnTo>
                      <a:pt x="175" y="207"/>
                    </a:lnTo>
                    <a:lnTo>
                      <a:pt x="193" y="193"/>
                    </a:lnTo>
                    <a:lnTo>
                      <a:pt x="207" y="175"/>
                    </a:lnTo>
                    <a:lnTo>
                      <a:pt x="211" y="165"/>
                    </a:lnTo>
                    <a:lnTo>
                      <a:pt x="217" y="156"/>
                    </a:lnTo>
                    <a:lnTo>
                      <a:pt x="224" y="135"/>
                    </a:lnTo>
                    <a:lnTo>
                      <a:pt x="225" y="124"/>
                    </a:lnTo>
                    <a:lnTo>
                      <a:pt x="225" y="118"/>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2" name="Freeform 45">
                <a:extLst>
                  <a:ext uri="{FF2B5EF4-FFF2-40B4-BE49-F238E27FC236}">
                    <a16:creationId xmlns:a16="http://schemas.microsoft.com/office/drawing/2014/main" id="{9F42358B-30D6-AC02-5A52-F6D9490DADB5}"/>
                  </a:ext>
                </a:extLst>
              </p:cNvPr>
              <p:cNvSpPr>
                <a:spLocks/>
              </p:cNvSpPr>
              <p:nvPr/>
            </p:nvSpPr>
            <p:spPr bwMode="auto">
              <a:xfrm>
                <a:off x="1622426" y="3416300"/>
                <a:ext cx="73025"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5 w 226"/>
                  <a:gd name="T13" fmla="*/ 11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4 h 226"/>
                  <a:gd name="T38" fmla="*/ 8 w 226"/>
                  <a:gd name="T39" fmla="*/ 155 h 226"/>
                  <a:gd name="T40" fmla="*/ 11 w 226"/>
                  <a:gd name="T41" fmla="*/ 164 h 226"/>
                  <a:gd name="T42" fmla="*/ 17 w 226"/>
                  <a:gd name="T43" fmla="*/ 174 h 226"/>
                  <a:gd name="T44" fmla="*/ 33 w 226"/>
                  <a:gd name="T45" fmla="*/ 193 h 226"/>
                  <a:gd name="T46" fmla="*/ 49 w 226"/>
                  <a:gd name="T47" fmla="*/ 206 h 226"/>
                  <a:gd name="T48" fmla="*/ 69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5 w 226"/>
                  <a:gd name="T63" fmla="*/ 211 h 226"/>
                  <a:gd name="T64" fmla="*/ 175 w 226"/>
                  <a:gd name="T65" fmla="*/ 206 h 226"/>
                  <a:gd name="T66" fmla="*/ 193 w 226"/>
                  <a:gd name="T67" fmla="*/ 193 h 226"/>
                  <a:gd name="T68" fmla="*/ 207 w 226"/>
                  <a:gd name="T69" fmla="*/ 174 h 226"/>
                  <a:gd name="T70" fmla="*/ 211 w 226"/>
                  <a:gd name="T71" fmla="*/ 164 h 226"/>
                  <a:gd name="T72" fmla="*/ 217 w 226"/>
                  <a:gd name="T73" fmla="*/ 155 h 226"/>
                  <a:gd name="T74" fmla="*/ 224 w 226"/>
                  <a:gd name="T75" fmla="*/ 134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5" y="11"/>
                    </a:lnTo>
                    <a:lnTo>
                      <a:pt x="155" y="8"/>
                    </a:lnTo>
                    <a:lnTo>
                      <a:pt x="135" y="1"/>
                    </a:lnTo>
                    <a:lnTo>
                      <a:pt x="113" y="0"/>
                    </a:lnTo>
                    <a:lnTo>
                      <a:pt x="89" y="1"/>
                    </a:lnTo>
                    <a:lnTo>
                      <a:pt x="69"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9" y="217"/>
                    </a:lnTo>
                    <a:lnTo>
                      <a:pt x="89" y="224"/>
                    </a:lnTo>
                    <a:lnTo>
                      <a:pt x="113" y="226"/>
                    </a:lnTo>
                    <a:lnTo>
                      <a:pt x="118" y="225"/>
                    </a:lnTo>
                    <a:lnTo>
                      <a:pt x="123" y="225"/>
                    </a:lnTo>
                    <a:lnTo>
                      <a:pt x="135" y="224"/>
                    </a:lnTo>
                    <a:lnTo>
                      <a:pt x="155" y="217"/>
                    </a:lnTo>
                    <a:lnTo>
                      <a:pt x="165" y="211"/>
                    </a:lnTo>
                    <a:lnTo>
                      <a:pt x="175" y="206"/>
                    </a:lnTo>
                    <a:lnTo>
                      <a:pt x="193" y="193"/>
                    </a:lnTo>
                    <a:lnTo>
                      <a:pt x="207" y="174"/>
                    </a:lnTo>
                    <a:lnTo>
                      <a:pt x="211" y="164"/>
                    </a:lnTo>
                    <a:lnTo>
                      <a:pt x="217" y="155"/>
                    </a:lnTo>
                    <a:lnTo>
                      <a:pt x="224" y="134"/>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3" name="Freeform 46">
                <a:extLst>
                  <a:ext uri="{FF2B5EF4-FFF2-40B4-BE49-F238E27FC236}">
                    <a16:creationId xmlns:a16="http://schemas.microsoft.com/office/drawing/2014/main" id="{369F57ED-B7BF-2255-0ABF-11ACD10FE723}"/>
                  </a:ext>
                </a:extLst>
              </p:cNvPr>
              <p:cNvSpPr>
                <a:spLocks/>
              </p:cNvSpPr>
              <p:nvPr/>
            </p:nvSpPr>
            <p:spPr bwMode="auto">
              <a:xfrm>
                <a:off x="1679576" y="3565525"/>
                <a:ext cx="73025" cy="73025"/>
              </a:xfrm>
              <a:custGeom>
                <a:avLst/>
                <a:gdLst>
                  <a:gd name="T0" fmla="*/ 227 w 227"/>
                  <a:gd name="T1" fmla="*/ 113 h 226"/>
                  <a:gd name="T2" fmla="*/ 224 w 227"/>
                  <a:gd name="T3" fmla="*/ 89 h 226"/>
                  <a:gd name="T4" fmla="*/ 217 w 227"/>
                  <a:gd name="T5" fmla="*/ 68 h 226"/>
                  <a:gd name="T6" fmla="*/ 207 w 227"/>
                  <a:gd name="T7" fmla="*/ 49 h 226"/>
                  <a:gd name="T8" fmla="*/ 193 w 227"/>
                  <a:gd name="T9" fmla="*/ 33 h 226"/>
                  <a:gd name="T10" fmla="*/ 175 w 227"/>
                  <a:gd name="T11" fmla="*/ 17 h 226"/>
                  <a:gd name="T12" fmla="*/ 165 w 227"/>
                  <a:gd name="T13" fmla="*/ 11 h 226"/>
                  <a:gd name="T14" fmla="*/ 156 w 227"/>
                  <a:gd name="T15" fmla="*/ 8 h 226"/>
                  <a:gd name="T16" fmla="*/ 135 w 227"/>
                  <a:gd name="T17" fmla="*/ 1 h 226"/>
                  <a:gd name="T18" fmla="*/ 113 w 227"/>
                  <a:gd name="T19" fmla="*/ 0 h 226"/>
                  <a:gd name="T20" fmla="*/ 89 w 227"/>
                  <a:gd name="T21" fmla="*/ 1 h 226"/>
                  <a:gd name="T22" fmla="*/ 69 w 227"/>
                  <a:gd name="T23" fmla="*/ 8 h 226"/>
                  <a:gd name="T24" fmla="*/ 49 w 227"/>
                  <a:gd name="T25" fmla="*/ 17 h 226"/>
                  <a:gd name="T26" fmla="*/ 33 w 227"/>
                  <a:gd name="T27" fmla="*/ 33 h 226"/>
                  <a:gd name="T28" fmla="*/ 18 w 227"/>
                  <a:gd name="T29" fmla="*/ 49 h 226"/>
                  <a:gd name="T30" fmla="*/ 8 w 227"/>
                  <a:gd name="T31" fmla="*/ 68 h 226"/>
                  <a:gd name="T32" fmla="*/ 2 w 227"/>
                  <a:gd name="T33" fmla="*/ 89 h 226"/>
                  <a:gd name="T34" fmla="*/ 0 w 227"/>
                  <a:gd name="T35" fmla="*/ 113 h 226"/>
                  <a:gd name="T36" fmla="*/ 2 w 227"/>
                  <a:gd name="T37" fmla="*/ 135 h 226"/>
                  <a:gd name="T38" fmla="*/ 8 w 227"/>
                  <a:gd name="T39" fmla="*/ 155 h 226"/>
                  <a:gd name="T40" fmla="*/ 12 w 227"/>
                  <a:gd name="T41" fmla="*/ 164 h 226"/>
                  <a:gd name="T42" fmla="*/ 18 w 227"/>
                  <a:gd name="T43" fmla="*/ 175 h 226"/>
                  <a:gd name="T44" fmla="*/ 33 w 227"/>
                  <a:gd name="T45" fmla="*/ 193 h 226"/>
                  <a:gd name="T46" fmla="*/ 49 w 227"/>
                  <a:gd name="T47" fmla="*/ 207 h 226"/>
                  <a:gd name="T48" fmla="*/ 69 w 227"/>
                  <a:gd name="T49" fmla="*/ 217 h 226"/>
                  <a:gd name="T50" fmla="*/ 89 w 227"/>
                  <a:gd name="T51" fmla="*/ 224 h 226"/>
                  <a:gd name="T52" fmla="*/ 113 w 227"/>
                  <a:gd name="T53" fmla="*/ 226 h 226"/>
                  <a:gd name="T54" fmla="*/ 118 w 227"/>
                  <a:gd name="T55" fmla="*/ 225 h 226"/>
                  <a:gd name="T56" fmla="*/ 124 w 227"/>
                  <a:gd name="T57" fmla="*/ 225 h 226"/>
                  <a:gd name="T58" fmla="*/ 135 w 227"/>
                  <a:gd name="T59" fmla="*/ 224 h 226"/>
                  <a:gd name="T60" fmla="*/ 156 w 227"/>
                  <a:gd name="T61" fmla="*/ 217 h 226"/>
                  <a:gd name="T62" fmla="*/ 165 w 227"/>
                  <a:gd name="T63" fmla="*/ 211 h 226"/>
                  <a:gd name="T64" fmla="*/ 175 w 227"/>
                  <a:gd name="T65" fmla="*/ 207 h 226"/>
                  <a:gd name="T66" fmla="*/ 193 w 227"/>
                  <a:gd name="T67" fmla="*/ 193 h 226"/>
                  <a:gd name="T68" fmla="*/ 207 w 227"/>
                  <a:gd name="T69" fmla="*/ 175 h 226"/>
                  <a:gd name="T70" fmla="*/ 212 w 227"/>
                  <a:gd name="T71" fmla="*/ 164 h 226"/>
                  <a:gd name="T72" fmla="*/ 217 w 227"/>
                  <a:gd name="T73" fmla="*/ 155 h 226"/>
                  <a:gd name="T74" fmla="*/ 224 w 227"/>
                  <a:gd name="T75" fmla="*/ 135 h 226"/>
                  <a:gd name="T76" fmla="*/ 225 w 227"/>
                  <a:gd name="T77" fmla="*/ 123 h 226"/>
                  <a:gd name="T78" fmla="*/ 225 w 227"/>
                  <a:gd name="T79" fmla="*/ 117 h 226"/>
                  <a:gd name="T80" fmla="*/ 227 w 227"/>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227" y="113"/>
                    </a:moveTo>
                    <a:lnTo>
                      <a:pt x="224" y="89"/>
                    </a:lnTo>
                    <a:lnTo>
                      <a:pt x="217" y="68"/>
                    </a:lnTo>
                    <a:lnTo>
                      <a:pt x="207" y="49"/>
                    </a:lnTo>
                    <a:lnTo>
                      <a:pt x="193" y="33"/>
                    </a:lnTo>
                    <a:lnTo>
                      <a:pt x="175" y="17"/>
                    </a:lnTo>
                    <a:lnTo>
                      <a:pt x="165" y="11"/>
                    </a:lnTo>
                    <a:lnTo>
                      <a:pt x="156" y="8"/>
                    </a:lnTo>
                    <a:lnTo>
                      <a:pt x="135" y="1"/>
                    </a:lnTo>
                    <a:lnTo>
                      <a:pt x="113" y="0"/>
                    </a:lnTo>
                    <a:lnTo>
                      <a:pt x="89" y="1"/>
                    </a:lnTo>
                    <a:lnTo>
                      <a:pt x="69" y="8"/>
                    </a:lnTo>
                    <a:lnTo>
                      <a:pt x="49" y="17"/>
                    </a:lnTo>
                    <a:lnTo>
                      <a:pt x="33" y="33"/>
                    </a:lnTo>
                    <a:lnTo>
                      <a:pt x="18" y="49"/>
                    </a:lnTo>
                    <a:lnTo>
                      <a:pt x="8" y="68"/>
                    </a:lnTo>
                    <a:lnTo>
                      <a:pt x="2" y="89"/>
                    </a:lnTo>
                    <a:lnTo>
                      <a:pt x="0" y="113"/>
                    </a:lnTo>
                    <a:lnTo>
                      <a:pt x="2" y="135"/>
                    </a:lnTo>
                    <a:lnTo>
                      <a:pt x="8" y="155"/>
                    </a:lnTo>
                    <a:lnTo>
                      <a:pt x="12" y="164"/>
                    </a:lnTo>
                    <a:lnTo>
                      <a:pt x="18" y="175"/>
                    </a:lnTo>
                    <a:lnTo>
                      <a:pt x="33" y="193"/>
                    </a:lnTo>
                    <a:lnTo>
                      <a:pt x="49"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4"/>
                    </a:lnTo>
                    <a:lnTo>
                      <a:pt x="217" y="155"/>
                    </a:lnTo>
                    <a:lnTo>
                      <a:pt x="224" y="135"/>
                    </a:lnTo>
                    <a:lnTo>
                      <a:pt x="225" y="123"/>
                    </a:lnTo>
                    <a:lnTo>
                      <a:pt x="225" y="117"/>
                    </a:lnTo>
                    <a:lnTo>
                      <a:pt x="227"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4" name="Freeform 47">
                <a:extLst>
                  <a:ext uri="{FF2B5EF4-FFF2-40B4-BE49-F238E27FC236}">
                    <a16:creationId xmlns:a16="http://schemas.microsoft.com/office/drawing/2014/main" id="{2119B7C4-03A2-602E-7B6D-093DD93B514A}"/>
                  </a:ext>
                </a:extLst>
              </p:cNvPr>
              <p:cNvSpPr>
                <a:spLocks/>
              </p:cNvSpPr>
              <p:nvPr/>
            </p:nvSpPr>
            <p:spPr bwMode="auto">
              <a:xfrm>
                <a:off x="1577976" y="3573463"/>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5 w 226"/>
                  <a:gd name="T13" fmla="*/ 11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2 w 226"/>
                  <a:gd name="T41" fmla="*/ 164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4 w 226"/>
                  <a:gd name="T57" fmla="*/ 225 h 226"/>
                  <a:gd name="T58" fmla="*/ 135 w 226"/>
                  <a:gd name="T59" fmla="*/ 224 h 226"/>
                  <a:gd name="T60" fmla="*/ 155 w 226"/>
                  <a:gd name="T61" fmla="*/ 217 h 226"/>
                  <a:gd name="T62" fmla="*/ 165 w 226"/>
                  <a:gd name="T63" fmla="*/ 211 h 226"/>
                  <a:gd name="T64" fmla="*/ 175 w 226"/>
                  <a:gd name="T65" fmla="*/ 207 h 226"/>
                  <a:gd name="T66" fmla="*/ 193 w 226"/>
                  <a:gd name="T67" fmla="*/ 193 h 226"/>
                  <a:gd name="T68" fmla="*/ 207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5" y="11"/>
                    </a:lnTo>
                    <a:lnTo>
                      <a:pt x="155" y="8"/>
                    </a:lnTo>
                    <a:lnTo>
                      <a:pt x="135" y="1"/>
                    </a:lnTo>
                    <a:lnTo>
                      <a:pt x="113" y="0"/>
                    </a:lnTo>
                    <a:lnTo>
                      <a:pt x="89" y="1"/>
                    </a:lnTo>
                    <a:lnTo>
                      <a:pt x="69" y="8"/>
                    </a:lnTo>
                    <a:lnTo>
                      <a:pt x="49" y="17"/>
                    </a:lnTo>
                    <a:lnTo>
                      <a:pt x="33" y="33"/>
                    </a:lnTo>
                    <a:lnTo>
                      <a:pt x="17" y="49"/>
                    </a:lnTo>
                    <a:lnTo>
                      <a:pt x="8" y="68"/>
                    </a:lnTo>
                    <a:lnTo>
                      <a:pt x="1" y="89"/>
                    </a:lnTo>
                    <a:lnTo>
                      <a:pt x="0" y="113"/>
                    </a:lnTo>
                    <a:lnTo>
                      <a:pt x="1" y="135"/>
                    </a:lnTo>
                    <a:lnTo>
                      <a:pt x="8" y="155"/>
                    </a:lnTo>
                    <a:lnTo>
                      <a:pt x="12" y="164"/>
                    </a:lnTo>
                    <a:lnTo>
                      <a:pt x="17" y="175"/>
                    </a:lnTo>
                    <a:lnTo>
                      <a:pt x="33" y="193"/>
                    </a:lnTo>
                    <a:lnTo>
                      <a:pt x="49" y="207"/>
                    </a:lnTo>
                    <a:lnTo>
                      <a:pt x="69" y="217"/>
                    </a:lnTo>
                    <a:lnTo>
                      <a:pt x="89" y="224"/>
                    </a:lnTo>
                    <a:lnTo>
                      <a:pt x="113" y="226"/>
                    </a:lnTo>
                    <a:lnTo>
                      <a:pt x="118" y="225"/>
                    </a:lnTo>
                    <a:lnTo>
                      <a:pt x="124" y="225"/>
                    </a:lnTo>
                    <a:lnTo>
                      <a:pt x="135" y="224"/>
                    </a:lnTo>
                    <a:lnTo>
                      <a:pt x="155" y="217"/>
                    </a:lnTo>
                    <a:lnTo>
                      <a:pt x="165" y="211"/>
                    </a:lnTo>
                    <a:lnTo>
                      <a:pt x="175" y="207"/>
                    </a:lnTo>
                    <a:lnTo>
                      <a:pt x="193" y="193"/>
                    </a:lnTo>
                    <a:lnTo>
                      <a:pt x="207" y="175"/>
                    </a:lnTo>
                    <a:lnTo>
                      <a:pt x="211" y="164"/>
                    </a:lnTo>
                    <a:lnTo>
                      <a:pt x="217" y="155"/>
                    </a:lnTo>
                    <a:lnTo>
                      <a:pt x="224" y="135"/>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5" name="Freeform 48">
                <a:extLst>
                  <a:ext uri="{FF2B5EF4-FFF2-40B4-BE49-F238E27FC236}">
                    <a16:creationId xmlns:a16="http://schemas.microsoft.com/office/drawing/2014/main" id="{69F6D2F5-31A0-9E86-0108-C52530AE69A6}"/>
                  </a:ext>
                </a:extLst>
              </p:cNvPr>
              <p:cNvSpPr>
                <a:spLocks/>
              </p:cNvSpPr>
              <p:nvPr/>
            </p:nvSpPr>
            <p:spPr bwMode="auto">
              <a:xfrm>
                <a:off x="1549401" y="3624263"/>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4 h 226"/>
                  <a:gd name="T38" fmla="*/ 8 w 226"/>
                  <a:gd name="T39" fmla="*/ 155 h 226"/>
                  <a:gd name="T40" fmla="*/ 11 w 226"/>
                  <a:gd name="T41" fmla="*/ 164 h 226"/>
                  <a:gd name="T42" fmla="*/ 17 w 226"/>
                  <a:gd name="T43" fmla="*/ 174 h 226"/>
                  <a:gd name="T44" fmla="*/ 33 w 226"/>
                  <a:gd name="T45" fmla="*/ 193 h 226"/>
                  <a:gd name="T46" fmla="*/ 49 w 226"/>
                  <a:gd name="T47" fmla="*/ 206 h 226"/>
                  <a:gd name="T48" fmla="*/ 68 w 226"/>
                  <a:gd name="T49" fmla="*/ 217 h 226"/>
                  <a:gd name="T50" fmla="*/ 89 w 226"/>
                  <a:gd name="T51" fmla="*/ 223 h 226"/>
                  <a:gd name="T52" fmla="*/ 113 w 226"/>
                  <a:gd name="T53" fmla="*/ 226 h 226"/>
                  <a:gd name="T54" fmla="*/ 118 w 226"/>
                  <a:gd name="T55" fmla="*/ 225 h 226"/>
                  <a:gd name="T56" fmla="*/ 123 w 226"/>
                  <a:gd name="T57" fmla="*/ 225 h 226"/>
                  <a:gd name="T58" fmla="*/ 135 w 226"/>
                  <a:gd name="T59" fmla="*/ 223 h 226"/>
                  <a:gd name="T60" fmla="*/ 155 w 226"/>
                  <a:gd name="T61" fmla="*/ 217 h 226"/>
                  <a:gd name="T62" fmla="*/ 164 w 226"/>
                  <a:gd name="T63" fmla="*/ 211 h 226"/>
                  <a:gd name="T64" fmla="*/ 175 w 226"/>
                  <a:gd name="T65" fmla="*/ 206 h 226"/>
                  <a:gd name="T66" fmla="*/ 193 w 226"/>
                  <a:gd name="T67" fmla="*/ 193 h 226"/>
                  <a:gd name="T68" fmla="*/ 207 w 226"/>
                  <a:gd name="T69" fmla="*/ 174 h 226"/>
                  <a:gd name="T70" fmla="*/ 211 w 226"/>
                  <a:gd name="T71" fmla="*/ 164 h 226"/>
                  <a:gd name="T72" fmla="*/ 217 w 226"/>
                  <a:gd name="T73" fmla="*/ 155 h 226"/>
                  <a:gd name="T74" fmla="*/ 224 w 226"/>
                  <a:gd name="T75" fmla="*/ 134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3"/>
                    </a:lnTo>
                    <a:lnTo>
                      <a:pt x="113" y="226"/>
                    </a:lnTo>
                    <a:lnTo>
                      <a:pt x="118" y="225"/>
                    </a:lnTo>
                    <a:lnTo>
                      <a:pt x="123" y="225"/>
                    </a:lnTo>
                    <a:lnTo>
                      <a:pt x="135" y="223"/>
                    </a:lnTo>
                    <a:lnTo>
                      <a:pt x="155" y="217"/>
                    </a:lnTo>
                    <a:lnTo>
                      <a:pt x="164" y="211"/>
                    </a:lnTo>
                    <a:lnTo>
                      <a:pt x="175" y="206"/>
                    </a:lnTo>
                    <a:lnTo>
                      <a:pt x="193" y="193"/>
                    </a:lnTo>
                    <a:lnTo>
                      <a:pt x="207" y="174"/>
                    </a:lnTo>
                    <a:lnTo>
                      <a:pt x="211" y="164"/>
                    </a:lnTo>
                    <a:lnTo>
                      <a:pt x="217" y="155"/>
                    </a:lnTo>
                    <a:lnTo>
                      <a:pt x="224" y="134"/>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6" name="Freeform 49">
                <a:extLst>
                  <a:ext uri="{FF2B5EF4-FFF2-40B4-BE49-F238E27FC236}">
                    <a16:creationId xmlns:a16="http://schemas.microsoft.com/office/drawing/2014/main" id="{448639CC-642E-C917-004B-461F668336CA}"/>
                  </a:ext>
                </a:extLst>
              </p:cNvPr>
              <p:cNvSpPr>
                <a:spLocks/>
              </p:cNvSpPr>
              <p:nvPr/>
            </p:nvSpPr>
            <p:spPr bwMode="auto">
              <a:xfrm>
                <a:off x="1657351" y="3189288"/>
                <a:ext cx="73025" cy="71438"/>
              </a:xfrm>
              <a:custGeom>
                <a:avLst/>
                <a:gdLst>
                  <a:gd name="T0" fmla="*/ 226 w 226"/>
                  <a:gd name="T1" fmla="*/ 113 h 226"/>
                  <a:gd name="T2" fmla="*/ 224 w 226"/>
                  <a:gd name="T3" fmla="*/ 89 h 226"/>
                  <a:gd name="T4" fmla="*/ 217 w 226"/>
                  <a:gd name="T5" fmla="*/ 68 h 226"/>
                  <a:gd name="T6" fmla="*/ 206 w 226"/>
                  <a:gd name="T7" fmla="*/ 49 h 226"/>
                  <a:gd name="T8" fmla="*/ 193 w 226"/>
                  <a:gd name="T9" fmla="*/ 33 h 226"/>
                  <a:gd name="T10" fmla="*/ 174 w 226"/>
                  <a:gd name="T11" fmla="*/ 17 h 226"/>
                  <a:gd name="T12" fmla="*/ 164 w 226"/>
                  <a:gd name="T13" fmla="*/ 11 h 226"/>
                  <a:gd name="T14" fmla="*/ 155 w 226"/>
                  <a:gd name="T15" fmla="*/ 8 h 226"/>
                  <a:gd name="T16" fmla="*/ 134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7 w 226"/>
                  <a:gd name="T55" fmla="*/ 225 h 226"/>
                  <a:gd name="T56" fmla="*/ 123 w 226"/>
                  <a:gd name="T57" fmla="*/ 225 h 226"/>
                  <a:gd name="T58" fmla="*/ 134 w 226"/>
                  <a:gd name="T59" fmla="*/ 224 h 226"/>
                  <a:gd name="T60" fmla="*/ 155 w 226"/>
                  <a:gd name="T61" fmla="*/ 217 h 226"/>
                  <a:gd name="T62" fmla="*/ 164 w 226"/>
                  <a:gd name="T63" fmla="*/ 211 h 226"/>
                  <a:gd name="T64" fmla="*/ 174 w 226"/>
                  <a:gd name="T65" fmla="*/ 207 h 226"/>
                  <a:gd name="T66" fmla="*/ 193 w 226"/>
                  <a:gd name="T67" fmla="*/ 193 h 226"/>
                  <a:gd name="T68" fmla="*/ 206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6" y="49"/>
                    </a:lnTo>
                    <a:lnTo>
                      <a:pt x="193" y="33"/>
                    </a:lnTo>
                    <a:lnTo>
                      <a:pt x="174" y="17"/>
                    </a:lnTo>
                    <a:lnTo>
                      <a:pt x="164" y="11"/>
                    </a:lnTo>
                    <a:lnTo>
                      <a:pt x="155" y="8"/>
                    </a:lnTo>
                    <a:lnTo>
                      <a:pt x="134" y="1"/>
                    </a:lnTo>
                    <a:lnTo>
                      <a:pt x="113" y="0"/>
                    </a:ln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7" y="225"/>
                    </a:lnTo>
                    <a:lnTo>
                      <a:pt x="123" y="225"/>
                    </a:lnTo>
                    <a:lnTo>
                      <a:pt x="134" y="224"/>
                    </a:lnTo>
                    <a:lnTo>
                      <a:pt x="155" y="217"/>
                    </a:lnTo>
                    <a:lnTo>
                      <a:pt x="164" y="211"/>
                    </a:lnTo>
                    <a:lnTo>
                      <a:pt x="174" y="207"/>
                    </a:lnTo>
                    <a:lnTo>
                      <a:pt x="193" y="193"/>
                    </a:lnTo>
                    <a:lnTo>
                      <a:pt x="206" y="175"/>
                    </a:lnTo>
                    <a:lnTo>
                      <a:pt x="211" y="164"/>
                    </a:lnTo>
                    <a:lnTo>
                      <a:pt x="217" y="155"/>
                    </a:lnTo>
                    <a:lnTo>
                      <a:pt x="224" y="135"/>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7" name="Freeform 50">
                <a:extLst>
                  <a:ext uri="{FF2B5EF4-FFF2-40B4-BE49-F238E27FC236}">
                    <a16:creationId xmlns:a16="http://schemas.microsoft.com/office/drawing/2014/main" id="{DD005E42-775F-B1BD-B0B5-EAB477F9F413}"/>
                  </a:ext>
                </a:extLst>
              </p:cNvPr>
              <p:cNvSpPr>
                <a:spLocks/>
              </p:cNvSpPr>
              <p:nvPr/>
            </p:nvSpPr>
            <p:spPr bwMode="auto">
              <a:xfrm>
                <a:off x="1598613" y="3071813"/>
                <a:ext cx="71438" cy="73025"/>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5 w 226"/>
                  <a:gd name="T13" fmla="*/ 11 h 226"/>
                  <a:gd name="T14" fmla="*/ 156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2 w 226"/>
                  <a:gd name="T41" fmla="*/ 164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4 w 226"/>
                  <a:gd name="T57" fmla="*/ 225 h 226"/>
                  <a:gd name="T58" fmla="*/ 135 w 226"/>
                  <a:gd name="T59" fmla="*/ 224 h 226"/>
                  <a:gd name="T60" fmla="*/ 156 w 226"/>
                  <a:gd name="T61" fmla="*/ 217 h 226"/>
                  <a:gd name="T62" fmla="*/ 165 w 226"/>
                  <a:gd name="T63" fmla="*/ 211 h 226"/>
                  <a:gd name="T64" fmla="*/ 175 w 226"/>
                  <a:gd name="T65" fmla="*/ 207 h 226"/>
                  <a:gd name="T66" fmla="*/ 193 w 226"/>
                  <a:gd name="T67" fmla="*/ 193 h 226"/>
                  <a:gd name="T68" fmla="*/ 207 w 226"/>
                  <a:gd name="T69" fmla="*/ 175 h 226"/>
                  <a:gd name="T70" fmla="*/ 212 w 226"/>
                  <a:gd name="T71" fmla="*/ 164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5" y="11"/>
                    </a:lnTo>
                    <a:lnTo>
                      <a:pt x="156" y="8"/>
                    </a:lnTo>
                    <a:lnTo>
                      <a:pt x="135" y="1"/>
                    </a:lnTo>
                    <a:lnTo>
                      <a:pt x="113" y="0"/>
                    </a:lnTo>
                    <a:lnTo>
                      <a:pt x="89" y="1"/>
                    </a:lnTo>
                    <a:lnTo>
                      <a:pt x="69" y="8"/>
                    </a:lnTo>
                    <a:lnTo>
                      <a:pt x="49" y="17"/>
                    </a:lnTo>
                    <a:lnTo>
                      <a:pt x="33" y="33"/>
                    </a:lnTo>
                    <a:lnTo>
                      <a:pt x="17" y="49"/>
                    </a:lnTo>
                    <a:lnTo>
                      <a:pt x="8" y="68"/>
                    </a:lnTo>
                    <a:lnTo>
                      <a:pt x="1" y="89"/>
                    </a:lnTo>
                    <a:lnTo>
                      <a:pt x="0" y="113"/>
                    </a:lnTo>
                    <a:lnTo>
                      <a:pt x="1" y="135"/>
                    </a:lnTo>
                    <a:lnTo>
                      <a:pt x="8" y="155"/>
                    </a:lnTo>
                    <a:lnTo>
                      <a:pt x="12" y="164"/>
                    </a:lnTo>
                    <a:lnTo>
                      <a:pt x="17" y="175"/>
                    </a:lnTo>
                    <a:lnTo>
                      <a:pt x="33" y="193"/>
                    </a:lnTo>
                    <a:lnTo>
                      <a:pt x="49"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4"/>
                    </a:lnTo>
                    <a:lnTo>
                      <a:pt x="217" y="155"/>
                    </a:lnTo>
                    <a:lnTo>
                      <a:pt x="224" y="135"/>
                    </a:lnTo>
                    <a:lnTo>
                      <a:pt x="225" y="123"/>
                    </a:lnTo>
                    <a:lnTo>
                      <a:pt x="225" y="118"/>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8" name="Freeform 51">
                <a:extLst>
                  <a:ext uri="{FF2B5EF4-FFF2-40B4-BE49-F238E27FC236}">
                    <a16:creationId xmlns:a16="http://schemas.microsoft.com/office/drawing/2014/main" id="{2BE924E4-B0AC-55E1-1A7C-1A166D3F8315}"/>
                  </a:ext>
                </a:extLst>
              </p:cNvPr>
              <p:cNvSpPr>
                <a:spLocks/>
              </p:cNvSpPr>
              <p:nvPr/>
            </p:nvSpPr>
            <p:spPr bwMode="auto">
              <a:xfrm>
                <a:off x="1303338" y="2832100"/>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4 h 226"/>
                  <a:gd name="T38" fmla="*/ 8 w 226"/>
                  <a:gd name="T39" fmla="*/ 155 h 226"/>
                  <a:gd name="T40" fmla="*/ 11 w 226"/>
                  <a:gd name="T41" fmla="*/ 164 h 226"/>
                  <a:gd name="T42" fmla="*/ 17 w 226"/>
                  <a:gd name="T43" fmla="*/ 174 h 226"/>
                  <a:gd name="T44" fmla="*/ 33 w 226"/>
                  <a:gd name="T45" fmla="*/ 193 h 226"/>
                  <a:gd name="T46" fmla="*/ 49 w 226"/>
                  <a:gd name="T47" fmla="*/ 206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6 h 226"/>
                  <a:gd name="T66" fmla="*/ 193 w 226"/>
                  <a:gd name="T67" fmla="*/ 193 h 226"/>
                  <a:gd name="T68" fmla="*/ 207 w 226"/>
                  <a:gd name="T69" fmla="*/ 174 h 226"/>
                  <a:gd name="T70" fmla="*/ 211 w 226"/>
                  <a:gd name="T71" fmla="*/ 164 h 226"/>
                  <a:gd name="T72" fmla="*/ 217 w 226"/>
                  <a:gd name="T73" fmla="*/ 155 h 226"/>
                  <a:gd name="T74" fmla="*/ 224 w 226"/>
                  <a:gd name="T75" fmla="*/ 134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4"/>
                    </a:lnTo>
                    <a:lnTo>
                      <a:pt x="113" y="226"/>
                    </a:lnTo>
                    <a:lnTo>
                      <a:pt x="118" y="225"/>
                    </a:lnTo>
                    <a:lnTo>
                      <a:pt x="123" y="225"/>
                    </a:lnTo>
                    <a:lnTo>
                      <a:pt x="135" y="224"/>
                    </a:lnTo>
                    <a:lnTo>
                      <a:pt x="155" y="217"/>
                    </a:lnTo>
                    <a:lnTo>
                      <a:pt x="164" y="211"/>
                    </a:lnTo>
                    <a:lnTo>
                      <a:pt x="175" y="206"/>
                    </a:lnTo>
                    <a:lnTo>
                      <a:pt x="193" y="193"/>
                    </a:lnTo>
                    <a:lnTo>
                      <a:pt x="207" y="174"/>
                    </a:lnTo>
                    <a:lnTo>
                      <a:pt x="211" y="164"/>
                    </a:lnTo>
                    <a:lnTo>
                      <a:pt x="217" y="155"/>
                    </a:lnTo>
                    <a:lnTo>
                      <a:pt x="224" y="134"/>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59" name="Freeform 52">
                <a:extLst>
                  <a:ext uri="{FF2B5EF4-FFF2-40B4-BE49-F238E27FC236}">
                    <a16:creationId xmlns:a16="http://schemas.microsoft.com/office/drawing/2014/main" id="{BFBE643B-C094-E1C4-C988-5E16842F09DD}"/>
                  </a:ext>
                </a:extLst>
              </p:cNvPr>
              <p:cNvSpPr>
                <a:spLocks/>
              </p:cNvSpPr>
              <p:nvPr/>
            </p:nvSpPr>
            <p:spPr bwMode="auto">
              <a:xfrm>
                <a:off x="1235076" y="2844800"/>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4 h 226"/>
                  <a:gd name="T38" fmla="*/ 8 w 226"/>
                  <a:gd name="T39" fmla="*/ 155 h 226"/>
                  <a:gd name="T40" fmla="*/ 11 w 226"/>
                  <a:gd name="T41" fmla="*/ 164 h 226"/>
                  <a:gd name="T42" fmla="*/ 17 w 226"/>
                  <a:gd name="T43" fmla="*/ 174 h 226"/>
                  <a:gd name="T44" fmla="*/ 33 w 226"/>
                  <a:gd name="T45" fmla="*/ 193 h 226"/>
                  <a:gd name="T46" fmla="*/ 49 w 226"/>
                  <a:gd name="T47" fmla="*/ 206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6 h 226"/>
                  <a:gd name="T66" fmla="*/ 193 w 226"/>
                  <a:gd name="T67" fmla="*/ 193 h 226"/>
                  <a:gd name="T68" fmla="*/ 207 w 226"/>
                  <a:gd name="T69" fmla="*/ 174 h 226"/>
                  <a:gd name="T70" fmla="*/ 211 w 226"/>
                  <a:gd name="T71" fmla="*/ 164 h 226"/>
                  <a:gd name="T72" fmla="*/ 217 w 226"/>
                  <a:gd name="T73" fmla="*/ 155 h 226"/>
                  <a:gd name="T74" fmla="*/ 224 w 226"/>
                  <a:gd name="T75" fmla="*/ 134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4"/>
                    </a:lnTo>
                    <a:lnTo>
                      <a:pt x="113" y="226"/>
                    </a:lnTo>
                    <a:lnTo>
                      <a:pt x="118" y="225"/>
                    </a:lnTo>
                    <a:lnTo>
                      <a:pt x="123" y="225"/>
                    </a:lnTo>
                    <a:lnTo>
                      <a:pt x="135" y="224"/>
                    </a:lnTo>
                    <a:lnTo>
                      <a:pt x="155" y="217"/>
                    </a:lnTo>
                    <a:lnTo>
                      <a:pt x="164" y="211"/>
                    </a:lnTo>
                    <a:lnTo>
                      <a:pt x="175" y="206"/>
                    </a:lnTo>
                    <a:lnTo>
                      <a:pt x="193" y="193"/>
                    </a:lnTo>
                    <a:lnTo>
                      <a:pt x="207" y="174"/>
                    </a:lnTo>
                    <a:lnTo>
                      <a:pt x="211" y="164"/>
                    </a:lnTo>
                    <a:lnTo>
                      <a:pt x="217" y="155"/>
                    </a:lnTo>
                    <a:lnTo>
                      <a:pt x="224" y="134"/>
                    </a:lnTo>
                    <a:lnTo>
                      <a:pt x="225" y="123"/>
                    </a:lnTo>
                    <a:lnTo>
                      <a:pt x="225" y="117"/>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60" name="Freeform 53">
                <a:extLst>
                  <a:ext uri="{FF2B5EF4-FFF2-40B4-BE49-F238E27FC236}">
                    <a16:creationId xmlns:a16="http://schemas.microsoft.com/office/drawing/2014/main" id="{80C158BD-27B7-45AB-FAB9-6B64F1F949D6}"/>
                  </a:ext>
                </a:extLst>
              </p:cNvPr>
              <p:cNvSpPr>
                <a:spLocks/>
              </p:cNvSpPr>
              <p:nvPr/>
            </p:nvSpPr>
            <p:spPr bwMode="auto">
              <a:xfrm>
                <a:off x="1487488" y="2251075"/>
                <a:ext cx="71438"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5 w 226"/>
                  <a:gd name="T13" fmla="*/ 12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6 h 226"/>
                  <a:gd name="T40" fmla="*/ 11 w 226"/>
                  <a:gd name="T41" fmla="*/ 165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5 w 226"/>
                  <a:gd name="T63" fmla="*/ 212 h 226"/>
                  <a:gd name="T64" fmla="*/ 175 w 226"/>
                  <a:gd name="T65" fmla="*/ 207 h 226"/>
                  <a:gd name="T66" fmla="*/ 193 w 226"/>
                  <a:gd name="T67" fmla="*/ 193 h 226"/>
                  <a:gd name="T68" fmla="*/ 207 w 226"/>
                  <a:gd name="T69" fmla="*/ 175 h 226"/>
                  <a:gd name="T70" fmla="*/ 211 w 226"/>
                  <a:gd name="T71" fmla="*/ 165 h 226"/>
                  <a:gd name="T72" fmla="*/ 217 w 226"/>
                  <a:gd name="T73" fmla="*/ 156 h 226"/>
                  <a:gd name="T74" fmla="*/ 224 w 226"/>
                  <a:gd name="T75" fmla="*/ 135 h 226"/>
                  <a:gd name="T76" fmla="*/ 225 w 226"/>
                  <a:gd name="T77" fmla="*/ 124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5" y="12"/>
                    </a:lnTo>
                    <a:lnTo>
                      <a:pt x="155" y="8"/>
                    </a:lnTo>
                    <a:lnTo>
                      <a:pt x="135" y="1"/>
                    </a:lnTo>
                    <a:lnTo>
                      <a:pt x="113" y="0"/>
                    </a:lnTo>
                    <a:lnTo>
                      <a:pt x="89" y="1"/>
                    </a:lnTo>
                    <a:lnTo>
                      <a:pt x="69"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9" y="217"/>
                    </a:lnTo>
                    <a:lnTo>
                      <a:pt x="89" y="224"/>
                    </a:lnTo>
                    <a:lnTo>
                      <a:pt x="113" y="226"/>
                    </a:lnTo>
                    <a:lnTo>
                      <a:pt x="118" y="225"/>
                    </a:lnTo>
                    <a:lnTo>
                      <a:pt x="123" y="225"/>
                    </a:lnTo>
                    <a:lnTo>
                      <a:pt x="135" y="224"/>
                    </a:lnTo>
                    <a:lnTo>
                      <a:pt x="155" y="217"/>
                    </a:lnTo>
                    <a:lnTo>
                      <a:pt x="165" y="212"/>
                    </a:lnTo>
                    <a:lnTo>
                      <a:pt x="175" y="207"/>
                    </a:lnTo>
                    <a:lnTo>
                      <a:pt x="193" y="193"/>
                    </a:lnTo>
                    <a:lnTo>
                      <a:pt x="207" y="175"/>
                    </a:lnTo>
                    <a:lnTo>
                      <a:pt x="211" y="165"/>
                    </a:lnTo>
                    <a:lnTo>
                      <a:pt x="217" y="156"/>
                    </a:lnTo>
                    <a:lnTo>
                      <a:pt x="224" y="135"/>
                    </a:lnTo>
                    <a:lnTo>
                      <a:pt x="225" y="124"/>
                    </a:lnTo>
                    <a:lnTo>
                      <a:pt x="225" y="118"/>
                    </a:lnTo>
                    <a:lnTo>
                      <a:pt x="226" y="113"/>
                    </a:lnTo>
                    <a:close/>
                  </a:path>
                </a:pathLst>
              </a:custGeom>
              <a:solidFill>
                <a:srgbClr val="0000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61" name="Freeform 54">
                <a:extLst>
                  <a:ext uri="{FF2B5EF4-FFF2-40B4-BE49-F238E27FC236}">
                    <a16:creationId xmlns:a16="http://schemas.microsoft.com/office/drawing/2014/main" id="{E83AABEA-4F83-9834-AFF9-2102E82F01E6}"/>
                  </a:ext>
                </a:extLst>
              </p:cNvPr>
              <p:cNvSpPr>
                <a:spLocks/>
              </p:cNvSpPr>
              <p:nvPr/>
            </p:nvSpPr>
            <p:spPr bwMode="auto">
              <a:xfrm>
                <a:off x="1066801" y="4108450"/>
                <a:ext cx="73025" cy="71438"/>
              </a:xfrm>
              <a:custGeom>
                <a:avLst/>
                <a:gdLst>
                  <a:gd name="T0" fmla="*/ 227 w 227"/>
                  <a:gd name="T1" fmla="*/ 113 h 226"/>
                  <a:gd name="T2" fmla="*/ 224 w 227"/>
                  <a:gd name="T3" fmla="*/ 89 h 226"/>
                  <a:gd name="T4" fmla="*/ 217 w 227"/>
                  <a:gd name="T5" fmla="*/ 68 h 226"/>
                  <a:gd name="T6" fmla="*/ 207 w 227"/>
                  <a:gd name="T7" fmla="*/ 49 h 226"/>
                  <a:gd name="T8" fmla="*/ 193 w 227"/>
                  <a:gd name="T9" fmla="*/ 33 h 226"/>
                  <a:gd name="T10" fmla="*/ 175 w 227"/>
                  <a:gd name="T11" fmla="*/ 17 h 226"/>
                  <a:gd name="T12" fmla="*/ 165 w 227"/>
                  <a:gd name="T13" fmla="*/ 11 h 226"/>
                  <a:gd name="T14" fmla="*/ 156 w 227"/>
                  <a:gd name="T15" fmla="*/ 8 h 226"/>
                  <a:gd name="T16" fmla="*/ 135 w 227"/>
                  <a:gd name="T17" fmla="*/ 1 h 226"/>
                  <a:gd name="T18" fmla="*/ 113 w 227"/>
                  <a:gd name="T19" fmla="*/ 0 h 226"/>
                  <a:gd name="T20" fmla="*/ 90 w 227"/>
                  <a:gd name="T21" fmla="*/ 1 h 226"/>
                  <a:gd name="T22" fmla="*/ 69 w 227"/>
                  <a:gd name="T23" fmla="*/ 8 h 226"/>
                  <a:gd name="T24" fmla="*/ 50 w 227"/>
                  <a:gd name="T25" fmla="*/ 17 h 226"/>
                  <a:gd name="T26" fmla="*/ 34 w 227"/>
                  <a:gd name="T27" fmla="*/ 33 h 226"/>
                  <a:gd name="T28" fmla="*/ 18 w 227"/>
                  <a:gd name="T29" fmla="*/ 49 h 226"/>
                  <a:gd name="T30" fmla="*/ 8 w 227"/>
                  <a:gd name="T31" fmla="*/ 68 h 226"/>
                  <a:gd name="T32" fmla="*/ 2 w 227"/>
                  <a:gd name="T33" fmla="*/ 89 h 226"/>
                  <a:gd name="T34" fmla="*/ 0 w 227"/>
                  <a:gd name="T35" fmla="*/ 113 h 226"/>
                  <a:gd name="T36" fmla="*/ 2 w 227"/>
                  <a:gd name="T37" fmla="*/ 134 h 226"/>
                  <a:gd name="T38" fmla="*/ 8 w 227"/>
                  <a:gd name="T39" fmla="*/ 155 h 226"/>
                  <a:gd name="T40" fmla="*/ 12 w 227"/>
                  <a:gd name="T41" fmla="*/ 164 h 226"/>
                  <a:gd name="T42" fmla="*/ 18 w 227"/>
                  <a:gd name="T43" fmla="*/ 174 h 226"/>
                  <a:gd name="T44" fmla="*/ 34 w 227"/>
                  <a:gd name="T45" fmla="*/ 193 h 226"/>
                  <a:gd name="T46" fmla="*/ 50 w 227"/>
                  <a:gd name="T47" fmla="*/ 206 h 226"/>
                  <a:gd name="T48" fmla="*/ 69 w 227"/>
                  <a:gd name="T49" fmla="*/ 217 h 226"/>
                  <a:gd name="T50" fmla="*/ 90 w 227"/>
                  <a:gd name="T51" fmla="*/ 224 h 226"/>
                  <a:gd name="T52" fmla="*/ 113 w 227"/>
                  <a:gd name="T53" fmla="*/ 226 h 226"/>
                  <a:gd name="T54" fmla="*/ 118 w 227"/>
                  <a:gd name="T55" fmla="*/ 225 h 226"/>
                  <a:gd name="T56" fmla="*/ 124 w 227"/>
                  <a:gd name="T57" fmla="*/ 225 h 226"/>
                  <a:gd name="T58" fmla="*/ 135 w 227"/>
                  <a:gd name="T59" fmla="*/ 224 h 226"/>
                  <a:gd name="T60" fmla="*/ 156 w 227"/>
                  <a:gd name="T61" fmla="*/ 217 h 226"/>
                  <a:gd name="T62" fmla="*/ 165 w 227"/>
                  <a:gd name="T63" fmla="*/ 211 h 226"/>
                  <a:gd name="T64" fmla="*/ 175 w 227"/>
                  <a:gd name="T65" fmla="*/ 206 h 226"/>
                  <a:gd name="T66" fmla="*/ 193 w 227"/>
                  <a:gd name="T67" fmla="*/ 193 h 226"/>
                  <a:gd name="T68" fmla="*/ 207 w 227"/>
                  <a:gd name="T69" fmla="*/ 174 h 226"/>
                  <a:gd name="T70" fmla="*/ 212 w 227"/>
                  <a:gd name="T71" fmla="*/ 164 h 226"/>
                  <a:gd name="T72" fmla="*/ 217 w 227"/>
                  <a:gd name="T73" fmla="*/ 155 h 226"/>
                  <a:gd name="T74" fmla="*/ 224 w 227"/>
                  <a:gd name="T75" fmla="*/ 134 h 226"/>
                  <a:gd name="T76" fmla="*/ 225 w 227"/>
                  <a:gd name="T77" fmla="*/ 123 h 226"/>
                  <a:gd name="T78" fmla="*/ 225 w 227"/>
                  <a:gd name="T79" fmla="*/ 117 h 226"/>
                  <a:gd name="T80" fmla="*/ 227 w 227"/>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227" y="113"/>
                    </a:moveTo>
                    <a:lnTo>
                      <a:pt x="224" y="89"/>
                    </a:lnTo>
                    <a:lnTo>
                      <a:pt x="217" y="68"/>
                    </a:lnTo>
                    <a:lnTo>
                      <a:pt x="207" y="49"/>
                    </a:lnTo>
                    <a:lnTo>
                      <a:pt x="193" y="33"/>
                    </a:lnTo>
                    <a:lnTo>
                      <a:pt x="175" y="17"/>
                    </a:lnTo>
                    <a:lnTo>
                      <a:pt x="165" y="11"/>
                    </a:lnTo>
                    <a:lnTo>
                      <a:pt x="156" y="8"/>
                    </a:lnTo>
                    <a:lnTo>
                      <a:pt x="135" y="1"/>
                    </a:lnTo>
                    <a:lnTo>
                      <a:pt x="113" y="0"/>
                    </a:lnTo>
                    <a:lnTo>
                      <a:pt x="90" y="1"/>
                    </a:lnTo>
                    <a:lnTo>
                      <a:pt x="69" y="8"/>
                    </a:lnTo>
                    <a:lnTo>
                      <a:pt x="50" y="17"/>
                    </a:lnTo>
                    <a:lnTo>
                      <a:pt x="34" y="33"/>
                    </a:lnTo>
                    <a:lnTo>
                      <a:pt x="18" y="49"/>
                    </a:lnTo>
                    <a:lnTo>
                      <a:pt x="8" y="68"/>
                    </a:lnTo>
                    <a:lnTo>
                      <a:pt x="2" y="89"/>
                    </a:lnTo>
                    <a:lnTo>
                      <a:pt x="0" y="113"/>
                    </a:lnTo>
                    <a:lnTo>
                      <a:pt x="2" y="134"/>
                    </a:lnTo>
                    <a:lnTo>
                      <a:pt x="8" y="155"/>
                    </a:lnTo>
                    <a:lnTo>
                      <a:pt x="12" y="164"/>
                    </a:lnTo>
                    <a:lnTo>
                      <a:pt x="18" y="174"/>
                    </a:lnTo>
                    <a:lnTo>
                      <a:pt x="34" y="193"/>
                    </a:lnTo>
                    <a:lnTo>
                      <a:pt x="50" y="206"/>
                    </a:lnTo>
                    <a:lnTo>
                      <a:pt x="69" y="217"/>
                    </a:lnTo>
                    <a:lnTo>
                      <a:pt x="90" y="224"/>
                    </a:lnTo>
                    <a:lnTo>
                      <a:pt x="113" y="226"/>
                    </a:lnTo>
                    <a:lnTo>
                      <a:pt x="118" y="225"/>
                    </a:lnTo>
                    <a:lnTo>
                      <a:pt x="124" y="225"/>
                    </a:lnTo>
                    <a:lnTo>
                      <a:pt x="135" y="224"/>
                    </a:lnTo>
                    <a:lnTo>
                      <a:pt x="156" y="217"/>
                    </a:lnTo>
                    <a:lnTo>
                      <a:pt x="165" y="211"/>
                    </a:lnTo>
                    <a:lnTo>
                      <a:pt x="175" y="206"/>
                    </a:lnTo>
                    <a:lnTo>
                      <a:pt x="193" y="193"/>
                    </a:lnTo>
                    <a:lnTo>
                      <a:pt x="207" y="174"/>
                    </a:lnTo>
                    <a:lnTo>
                      <a:pt x="212" y="164"/>
                    </a:lnTo>
                    <a:lnTo>
                      <a:pt x="217" y="155"/>
                    </a:lnTo>
                    <a:lnTo>
                      <a:pt x="224" y="134"/>
                    </a:lnTo>
                    <a:lnTo>
                      <a:pt x="225" y="123"/>
                    </a:lnTo>
                    <a:lnTo>
                      <a:pt x="225" y="117"/>
                    </a:lnTo>
                    <a:lnTo>
                      <a:pt x="227"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62" name="Freeform 55">
                <a:extLst>
                  <a:ext uri="{FF2B5EF4-FFF2-40B4-BE49-F238E27FC236}">
                    <a16:creationId xmlns:a16="http://schemas.microsoft.com/office/drawing/2014/main" id="{DE0CF38A-229E-A4C8-BFB9-7F9ECBFF824B}"/>
                  </a:ext>
                </a:extLst>
              </p:cNvPr>
              <p:cNvSpPr>
                <a:spLocks/>
              </p:cNvSpPr>
              <p:nvPr/>
            </p:nvSpPr>
            <p:spPr bwMode="auto">
              <a:xfrm>
                <a:off x="1252538" y="3798888"/>
                <a:ext cx="73025"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5 w 226"/>
                  <a:gd name="T13" fmla="*/ 12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6 h 226"/>
                  <a:gd name="T40" fmla="*/ 12 w 226"/>
                  <a:gd name="T41" fmla="*/ 165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4 w 226"/>
                  <a:gd name="T57" fmla="*/ 225 h 226"/>
                  <a:gd name="T58" fmla="*/ 135 w 226"/>
                  <a:gd name="T59" fmla="*/ 224 h 226"/>
                  <a:gd name="T60" fmla="*/ 155 w 226"/>
                  <a:gd name="T61" fmla="*/ 217 h 226"/>
                  <a:gd name="T62" fmla="*/ 165 w 226"/>
                  <a:gd name="T63" fmla="*/ 212 h 226"/>
                  <a:gd name="T64" fmla="*/ 175 w 226"/>
                  <a:gd name="T65" fmla="*/ 207 h 226"/>
                  <a:gd name="T66" fmla="*/ 193 w 226"/>
                  <a:gd name="T67" fmla="*/ 193 h 226"/>
                  <a:gd name="T68" fmla="*/ 207 w 226"/>
                  <a:gd name="T69" fmla="*/ 175 h 226"/>
                  <a:gd name="T70" fmla="*/ 211 w 226"/>
                  <a:gd name="T71" fmla="*/ 165 h 226"/>
                  <a:gd name="T72" fmla="*/ 217 w 226"/>
                  <a:gd name="T73" fmla="*/ 156 h 226"/>
                  <a:gd name="T74" fmla="*/ 224 w 226"/>
                  <a:gd name="T75" fmla="*/ 135 h 226"/>
                  <a:gd name="T76" fmla="*/ 225 w 226"/>
                  <a:gd name="T77" fmla="*/ 124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5" y="12"/>
                    </a:lnTo>
                    <a:lnTo>
                      <a:pt x="155" y="8"/>
                    </a:lnTo>
                    <a:lnTo>
                      <a:pt x="135" y="1"/>
                    </a:lnTo>
                    <a:lnTo>
                      <a:pt x="113" y="0"/>
                    </a:lnTo>
                    <a:lnTo>
                      <a:pt x="89" y="1"/>
                    </a:lnTo>
                    <a:lnTo>
                      <a:pt x="69" y="8"/>
                    </a:lnTo>
                    <a:lnTo>
                      <a:pt x="49" y="17"/>
                    </a:lnTo>
                    <a:lnTo>
                      <a:pt x="33" y="33"/>
                    </a:lnTo>
                    <a:lnTo>
                      <a:pt x="17" y="49"/>
                    </a:lnTo>
                    <a:lnTo>
                      <a:pt x="8" y="69"/>
                    </a:lnTo>
                    <a:lnTo>
                      <a:pt x="1" y="89"/>
                    </a:lnTo>
                    <a:lnTo>
                      <a:pt x="0" y="113"/>
                    </a:lnTo>
                    <a:lnTo>
                      <a:pt x="1" y="135"/>
                    </a:lnTo>
                    <a:lnTo>
                      <a:pt x="8" y="156"/>
                    </a:lnTo>
                    <a:lnTo>
                      <a:pt x="12" y="165"/>
                    </a:lnTo>
                    <a:lnTo>
                      <a:pt x="17" y="175"/>
                    </a:lnTo>
                    <a:lnTo>
                      <a:pt x="33" y="193"/>
                    </a:lnTo>
                    <a:lnTo>
                      <a:pt x="49" y="207"/>
                    </a:lnTo>
                    <a:lnTo>
                      <a:pt x="69" y="217"/>
                    </a:lnTo>
                    <a:lnTo>
                      <a:pt x="89" y="224"/>
                    </a:lnTo>
                    <a:lnTo>
                      <a:pt x="113" y="226"/>
                    </a:lnTo>
                    <a:lnTo>
                      <a:pt x="118" y="225"/>
                    </a:lnTo>
                    <a:lnTo>
                      <a:pt x="124" y="225"/>
                    </a:lnTo>
                    <a:lnTo>
                      <a:pt x="135" y="224"/>
                    </a:lnTo>
                    <a:lnTo>
                      <a:pt x="155" y="217"/>
                    </a:lnTo>
                    <a:lnTo>
                      <a:pt x="165" y="212"/>
                    </a:lnTo>
                    <a:lnTo>
                      <a:pt x="175" y="207"/>
                    </a:lnTo>
                    <a:lnTo>
                      <a:pt x="193" y="193"/>
                    </a:lnTo>
                    <a:lnTo>
                      <a:pt x="207" y="175"/>
                    </a:lnTo>
                    <a:lnTo>
                      <a:pt x="211" y="165"/>
                    </a:lnTo>
                    <a:lnTo>
                      <a:pt x="217" y="156"/>
                    </a:lnTo>
                    <a:lnTo>
                      <a:pt x="224" y="135"/>
                    </a:lnTo>
                    <a:lnTo>
                      <a:pt x="225" y="124"/>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63" name="Freeform 56">
                <a:extLst>
                  <a:ext uri="{FF2B5EF4-FFF2-40B4-BE49-F238E27FC236}">
                    <a16:creationId xmlns:a16="http://schemas.microsoft.com/office/drawing/2014/main" id="{6574AF89-E4A2-FBF3-A8A5-D85FC9A2D81B}"/>
                  </a:ext>
                </a:extLst>
              </p:cNvPr>
              <p:cNvSpPr>
                <a:spLocks/>
              </p:cNvSpPr>
              <p:nvPr/>
            </p:nvSpPr>
            <p:spPr bwMode="auto">
              <a:xfrm>
                <a:off x="1066801" y="2986088"/>
                <a:ext cx="73025" cy="73025"/>
              </a:xfrm>
              <a:custGeom>
                <a:avLst/>
                <a:gdLst>
                  <a:gd name="T0" fmla="*/ 227 w 227"/>
                  <a:gd name="T1" fmla="*/ 113 h 226"/>
                  <a:gd name="T2" fmla="*/ 224 w 227"/>
                  <a:gd name="T3" fmla="*/ 89 h 226"/>
                  <a:gd name="T4" fmla="*/ 217 w 227"/>
                  <a:gd name="T5" fmla="*/ 69 h 226"/>
                  <a:gd name="T6" fmla="*/ 207 w 227"/>
                  <a:gd name="T7" fmla="*/ 49 h 226"/>
                  <a:gd name="T8" fmla="*/ 193 w 227"/>
                  <a:gd name="T9" fmla="*/ 33 h 226"/>
                  <a:gd name="T10" fmla="*/ 175 w 227"/>
                  <a:gd name="T11" fmla="*/ 17 h 226"/>
                  <a:gd name="T12" fmla="*/ 165 w 227"/>
                  <a:gd name="T13" fmla="*/ 12 h 226"/>
                  <a:gd name="T14" fmla="*/ 156 w 227"/>
                  <a:gd name="T15" fmla="*/ 8 h 226"/>
                  <a:gd name="T16" fmla="*/ 135 w 227"/>
                  <a:gd name="T17" fmla="*/ 1 h 226"/>
                  <a:gd name="T18" fmla="*/ 113 w 227"/>
                  <a:gd name="T19" fmla="*/ 0 h 226"/>
                  <a:gd name="T20" fmla="*/ 90 w 227"/>
                  <a:gd name="T21" fmla="*/ 1 h 226"/>
                  <a:gd name="T22" fmla="*/ 69 w 227"/>
                  <a:gd name="T23" fmla="*/ 8 h 226"/>
                  <a:gd name="T24" fmla="*/ 50 w 227"/>
                  <a:gd name="T25" fmla="*/ 17 h 226"/>
                  <a:gd name="T26" fmla="*/ 34 w 227"/>
                  <a:gd name="T27" fmla="*/ 33 h 226"/>
                  <a:gd name="T28" fmla="*/ 18 w 227"/>
                  <a:gd name="T29" fmla="*/ 49 h 226"/>
                  <a:gd name="T30" fmla="*/ 8 w 227"/>
                  <a:gd name="T31" fmla="*/ 69 h 226"/>
                  <a:gd name="T32" fmla="*/ 2 w 227"/>
                  <a:gd name="T33" fmla="*/ 89 h 226"/>
                  <a:gd name="T34" fmla="*/ 0 w 227"/>
                  <a:gd name="T35" fmla="*/ 113 h 226"/>
                  <a:gd name="T36" fmla="*/ 2 w 227"/>
                  <a:gd name="T37" fmla="*/ 135 h 226"/>
                  <a:gd name="T38" fmla="*/ 8 w 227"/>
                  <a:gd name="T39" fmla="*/ 156 h 226"/>
                  <a:gd name="T40" fmla="*/ 12 w 227"/>
                  <a:gd name="T41" fmla="*/ 165 h 226"/>
                  <a:gd name="T42" fmla="*/ 18 w 227"/>
                  <a:gd name="T43" fmla="*/ 175 h 226"/>
                  <a:gd name="T44" fmla="*/ 34 w 227"/>
                  <a:gd name="T45" fmla="*/ 193 h 226"/>
                  <a:gd name="T46" fmla="*/ 50 w 227"/>
                  <a:gd name="T47" fmla="*/ 207 h 226"/>
                  <a:gd name="T48" fmla="*/ 69 w 227"/>
                  <a:gd name="T49" fmla="*/ 217 h 226"/>
                  <a:gd name="T50" fmla="*/ 90 w 227"/>
                  <a:gd name="T51" fmla="*/ 224 h 226"/>
                  <a:gd name="T52" fmla="*/ 113 w 227"/>
                  <a:gd name="T53" fmla="*/ 226 h 226"/>
                  <a:gd name="T54" fmla="*/ 118 w 227"/>
                  <a:gd name="T55" fmla="*/ 225 h 226"/>
                  <a:gd name="T56" fmla="*/ 124 w 227"/>
                  <a:gd name="T57" fmla="*/ 225 h 226"/>
                  <a:gd name="T58" fmla="*/ 135 w 227"/>
                  <a:gd name="T59" fmla="*/ 224 h 226"/>
                  <a:gd name="T60" fmla="*/ 156 w 227"/>
                  <a:gd name="T61" fmla="*/ 217 h 226"/>
                  <a:gd name="T62" fmla="*/ 165 w 227"/>
                  <a:gd name="T63" fmla="*/ 212 h 226"/>
                  <a:gd name="T64" fmla="*/ 175 w 227"/>
                  <a:gd name="T65" fmla="*/ 207 h 226"/>
                  <a:gd name="T66" fmla="*/ 193 w 227"/>
                  <a:gd name="T67" fmla="*/ 193 h 226"/>
                  <a:gd name="T68" fmla="*/ 207 w 227"/>
                  <a:gd name="T69" fmla="*/ 175 h 226"/>
                  <a:gd name="T70" fmla="*/ 212 w 227"/>
                  <a:gd name="T71" fmla="*/ 165 h 226"/>
                  <a:gd name="T72" fmla="*/ 217 w 227"/>
                  <a:gd name="T73" fmla="*/ 156 h 226"/>
                  <a:gd name="T74" fmla="*/ 224 w 227"/>
                  <a:gd name="T75" fmla="*/ 135 h 226"/>
                  <a:gd name="T76" fmla="*/ 225 w 227"/>
                  <a:gd name="T77" fmla="*/ 124 h 226"/>
                  <a:gd name="T78" fmla="*/ 225 w 227"/>
                  <a:gd name="T79" fmla="*/ 118 h 226"/>
                  <a:gd name="T80" fmla="*/ 227 w 227"/>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227" y="113"/>
                    </a:moveTo>
                    <a:lnTo>
                      <a:pt x="224" y="89"/>
                    </a:lnTo>
                    <a:lnTo>
                      <a:pt x="217" y="69"/>
                    </a:lnTo>
                    <a:lnTo>
                      <a:pt x="207" y="49"/>
                    </a:lnTo>
                    <a:lnTo>
                      <a:pt x="193" y="33"/>
                    </a:lnTo>
                    <a:lnTo>
                      <a:pt x="175" y="17"/>
                    </a:lnTo>
                    <a:lnTo>
                      <a:pt x="165" y="12"/>
                    </a:lnTo>
                    <a:lnTo>
                      <a:pt x="156" y="8"/>
                    </a:lnTo>
                    <a:lnTo>
                      <a:pt x="135" y="1"/>
                    </a:lnTo>
                    <a:lnTo>
                      <a:pt x="113" y="0"/>
                    </a:lnTo>
                    <a:lnTo>
                      <a:pt x="90" y="1"/>
                    </a:lnTo>
                    <a:lnTo>
                      <a:pt x="69" y="8"/>
                    </a:lnTo>
                    <a:lnTo>
                      <a:pt x="50" y="17"/>
                    </a:lnTo>
                    <a:lnTo>
                      <a:pt x="34" y="33"/>
                    </a:lnTo>
                    <a:lnTo>
                      <a:pt x="18" y="49"/>
                    </a:lnTo>
                    <a:lnTo>
                      <a:pt x="8" y="69"/>
                    </a:lnTo>
                    <a:lnTo>
                      <a:pt x="2" y="89"/>
                    </a:lnTo>
                    <a:lnTo>
                      <a:pt x="0" y="113"/>
                    </a:lnTo>
                    <a:lnTo>
                      <a:pt x="2" y="135"/>
                    </a:lnTo>
                    <a:lnTo>
                      <a:pt x="8" y="156"/>
                    </a:lnTo>
                    <a:lnTo>
                      <a:pt x="12" y="165"/>
                    </a:lnTo>
                    <a:lnTo>
                      <a:pt x="18" y="175"/>
                    </a:lnTo>
                    <a:lnTo>
                      <a:pt x="34" y="193"/>
                    </a:lnTo>
                    <a:lnTo>
                      <a:pt x="50" y="207"/>
                    </a:lnTo>
                    <a:lnTo>
                      <a:pt x="69" y="217"/>
                    </a:lnTo>
                    <a:lnTo>
                      <a:pt x="90" y="224"/>
                    </a:lnTo>
                    <a:lnTo>
                      <a:pt x="113" y="226"/>
                    </a:lnTo>
                    <a:lnTo>
                      <a:pt x="118" y="225"/>
                    </a:lnTo>
                    <a:lnTo>
                      <a:pt x="124" y="225"/>
                    </a:lnTo>
                    <a:lnTo>
                      <a:pt x="135" y="224"/>
                    </a:lnTo>
                    <a:lnTo>
                      <a:pt x="156" y="217"/>
                    </a:lnTo>
                    <a:lnTo>
                      <a:pt x="165" y="212"/>
                    </a:lnTo>
                    <a:lnTo>
                      <a:pt x="175" y="207"/>
                    </a:lnTo>
                    <a:lnTo>
                      <a:pt x="193" y="193"/>
                    </a:lnTo>
                    <a:lnTo>
                      <a:pt x="207" y="175"/>
                    </a:lnTo>
                    <a:lnTo>
                      <a:pt x="212" y="165"/>
                    </a:lnTo>
                    <a:lnTo>
                      <a:pt x="217" y="156"/>
                    </a:lnTo>
                    <a:lnTo>
                      <a:pt x="224" y="135"/>
                    </a:lnTo>
                    <a:lnTo>
                      <a:pt x="225" y="124"/>
                    </a:lnTo>
                    <a:lnTo>
                      <a:pt x="225" y="118"/>
                    </a:lnTo>
                    <a:lnTo>
                      <a:pt x="227"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48" name="Freeform 57">
                <a:extLst>
                  <a:ext uri="{FF2B5EF4-FFF2-40B4-BE49-F238E27FC236}">
                    <a16:creationId xmlns:a16="http://schemas.microsoft.com/office/drawing/2014/main" id="{156FC4E8-F2FE-67CB-BD0F-C2B11312425B}"/>
                  </a:ext>
                </a:extLst>
              </p:cNvPr>
              <p:cNvSpPr>
                <a:spLocks/>
              </p:cNvSpPr>
              <p:nvPr/>
            </p:nvSpPr>
            <p:spPr bwMode="auto">
              <a:xfrm>
                <a:off x="908051" y="2809875"/>
                <a:ext cx="71438" cy="73025"/>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5 h 226"/>
                  <a:gd name="T40" fmla="*/ 11 w 226"/>
                  <a:gd name="T41" fmla="*/ 165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5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5"/>
                    </a:lnTo>
                    <a:lnTo>
                      <a:pt x="217" y="155"/>
                    </a:lnTo>
                    <a:lnTo>
                      <a:pt x="224" y="135"/>
                    </a:lnTo>
                    <a:lnTo>
                      <a:pt x="225" y="123"/>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49" name="Freeform 58">
                <a:extLst>
                  <a:ext uri="{FF2B5EF4-FFF2-40B4-BE49-F238E27FC236}">
                    <a16:creationId xmlns:a16="http://schemas.microsoft.com/office/drawing/2014/main" id="{BB853C16-49D9-1066-6CEF-D3EB372C1B40}"/>
                  </a:ext>
                </a:extLst>
              </p:cNvPr>
              <p:cNvSpPr>
                <a:spLocks/>
              </p:cNvSpPr>
              <p:nvPr/>
            </p:nvSpPr>
            <p:spPr bwMode="auto">
              <a:xfrm>
                <a:off x="841376" y="2473325"/>
                <a:ext cx="71438" cy="71438"/>
              </a:xfrm>
              <a:custGeom>
                <a:avLst/>
                <a:gdLst>
                  <a:gd name="T0" fmla="*/ 226 w 226"/>
                  <a:gd name="T1" fmla="*/ 113 h 226"/>
                  <a:gd name="T2" fmla="*/ 224 w 226"/>
                  <a:gd name="T3" fmla="*/ 89 h 226"/>
                  <a:gd name="T4" fmla="*/ 217 w 226"/>
                  <a:gd name="T5" fmla="*/ 68 h 226"/>
                  <a:gd name="T6" fmla="*/ 206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4 h 226"/>
                  <a:gd name="T38" fmla="*/ 8 w 226"/>
                  <a:gd name="T39" fmla="*/ 155 h 226"/>
                  <a:gd name="T40" fmla="*/ 11 w 226"/>
                  <a:gd name="T41" fmla="*/ 164 h 226"/>
                  <a:gd name="T42" fmla="*/ 17 w 226"/>
                  <a:gd name="T43" fmla="*/ 174 h 226"/>
                  <a:gd name="T44" fmla="*/ 33 w 226"/>
                  <a:gd name="T45" fmla="*/ 193 h 226"/>
                  <a:gd name="T46" fmla="*/ 49 w 226"/>
                  <a:gd name="T47" fmla="*/ 206 h 226"/>
                  <a:gd name="T48" fmla="*/ 68 w 226"/>
                  <a:gd name="T49" fmla="*/ 217 h 226"/>
                  <a:gd name="T50" fmla="*/ 89 w 226"/>
                  <a:gd name="T51" fmla="*/ 223 h 226"/>
                  <a:gd name="T52" fmla="*/ 113 w 226"/>
                  <a:gd name="T53" fmla="*/ 226 h 226"/>
                  <a:gd name="T54" fmla="*/ 117 w 226"/>
                  <a:gd name="T55" fmla="*/ 225 h 226"/>
                  <a:gd name="T56" fmla="*/ 123 w 226"/>
                  <a:gd name="T57" fmla="*/ 225 h 226"/>
                  <a:gd name="T58" fmla="*/ 135 w 226"/>
                  <a:gd name="T59" fmla="*/ 223 h 226"/>
                  <a:gd name="T60" fmla="*/ 155 w 226"/>
                  <a:gd name="T61" fmla="*/ 217 h 226"/>
                  <a:gd name="T62" fmla="*/ 164 w 226"/>
                  <a:gd name="T63" fmla="*/ 211 h 226"/>
                  <a:gd name="T64" fmla="*/ 175 w 226"/>
                  <a:gd name="T65" fmla="*/ 206 h 226"/>
                  <a:gd name="T66" fmla="*/ 193 w 226"/>
                  <a:gd name="T67" fmla="*/ 193 h 226"/>
                  <a:gd name="T68" fmla="*/ 206 w 226"/>
                  <a:gd name="T69" fmla="*/ 174 h 226"/>
                  <a:gd name="T70" fmla="*/ 211 w 226"/>
                  <a:gd name="T71" fmla="*/ 164 h 226"/>
                  <a:gd name="T72" fmla="*/ 217 w 226"/>
                  <a:gd name="T73" fmla="*/ 155 h 226"/>
                  <a:gd name="T74" fmla="*/ 224 w 226"/>
                  <a:gd name="T75" fmla="*/ 134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6"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3"/>
                    </a:lnTo>
                    <a:lnTo>
                      <a:pt x="113" y="226"/>
                    </a:lnTo>
                    <a:lnTo>
                      <a:pt x="117" y="225"/>
                    </a:lnTo>
                    <a:lnTo>
                      <a:pt x="123" y="225"/>
                    </a:lnTo>
                    <a:lnTo>
                      <a:pt x="135" y="223"/>
                    </a:lnTo>
                    <a:lnTo>
                      <a:pt x="155" y="217"/>
                    </a:lnTo>
                    <a:lnTo>
                      <a:pt x="164" y="211"/>
                    </a:lnTo>
                    <a:lnTo>
                      <a:pt x="175" y="206"/>
                    </a:lnTo>
                    <a:lnTo>
                      <a:pt x="193" y="193"/>
                    </a:lnTo>
                    <a:lnTo>
                      <a:pt x="206" y="174"/>
                    </a:lnTo>
                    <a:lnTo>
                      <a:pt x="211" y="164"/>
                    </a:lnTo>
                    <a:lnTo>
                      <a:pt x="217" y="155"/>
                    </a:lnTo>
                    <a:lnTo>
                      <a:pt x="224" y="134"/>
                    </a:lnTo>
                    <a:lnTo>
                      <a:pt x="225" y="123"/>
                    </a:lnTo>
                    <a:lnTo>
                      <a:pt x="225" y="117"/>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0" name="Freeform 59">
                <a:extLst>
                  <a:ext uri="{FF2B5EF4-FFF2-40B4-BE49-F238E27FC236}">
                    <a16:creationId xmlns:a16="http://schemas.microsoft.com/office/drawing/2014/main" id="{7195B76C-8988-2704-1DA1-3D6B2ED8CD5D}"/>
                  </a:ext>
                </a:extLst>
              </p:cNvPr>
              <p:cNvSpPr>
                <a:spLocks/>
              </p:cNvSpPr>
              <p:nvPr/>
            </p:nvSpPr>
            <p:spPr bwMode="auto">
              <a:xfrm>
                <a:off x="920751" y="2501900"/>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9"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9"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1" name="Freeform 60">
                <a:extLst>
                  <a:ext uri="{FF2B5EF4-FFF2-40B4-BE49-F238E27FC236}">
                    <a16:creationId xmlns:a16="http://schemas.microsoft.com/office/drawing/2014/main" id="{F2F082D2-BC60-702E-A8FF-C58ACFAEFBA9}"/>
                  </a:ext>
                </a:extLst>
              </p:cNvPr>
              <p:cNvSpPr>
                <a:spLocks/>
              </p:cNvSpPr>
              <p:nvPr/>
            </p:nvSpPr>
            <p:spPr bwMode="auto">
              <a:xfrm>
                <a:off x="828676" y="3201988"/>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4 h 226"/>
                  <a:gd name="T20" fmla="*/ 8 w 226"/>
                  <a:gd name="T21" fmla="*/ 155 h 226"/>
                  <a:gd name="T22" fmla="*/ 11 w 226"/>
                  <a:gd name="T23" fmla="*/ 164 h 226"/>
                  <a:gd name="T24" fmla="*/ 17 w 226"/>
                  <a:gd name="T25" fmla="*/ 174 h 226"/>
                  <a:gd name="T26" fmla="*/ 33 w 226"/>
                  <a:gd name="T27" fmla="*/ 193 h 226"/>
                  <a:gd name="T28" fmla="*/ 49 w 226"/>
                  <a:gd name="T29" fmla="*/ 206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6 h 226"/>
                  <a:gd name="T48" fmla="*/ 193 w 226"/>
                  <a:gd name="T49" fmla="*/ 193 h 226"/>
                  <a:gd name="T50" fmla="*/ 207 w 226"/>
                  <a:gd name="T51" fmla="*/ 174 h 226"/>
                  <a:gd name="T52" fmla="*/ 211 w 226"/>
                  <a:gd name="T53" fmla="*/ 164 h 226"/>
                  <a:gd name="T54" fmla="*/ 217 w 226"/>
                  <a:gd name="T55" fmla="*/ 155 h 226"/>
                  <a:gd name="T56" fmla="*/ 224 w 226"/>
                  <a:gd name="T57" fmla="*/ 134 h 226"/>
                  <a:gd name="T58" fmla="*/ 225 w 226"/>
                  <a:gd name="T59" fmla="*/ 123 h 226"/>
                  <a:gd name="T60" fmla="*/ 225 w 226"/>
                  <a:gd name="T61" fmla="*/ 117 h 226"/>
                  <a:gd name="T62" fmla="*/ 226 w 226"/>
                  <a:gd name="T63" fmla="*/ 113 h 226"/>
                  <a:gd name="T64" fmla="*/ 224 w 226"/>
                  <a:gd name="T65" fmla="*/ 89 h 226"/>
                  <a:gd name="T66" fmla="*/ 217 w 226"/>
                  <a:gd name="T67" fmla="*/ 68 h 226"/>
                  <a:gd name="T68" fmla="*/ 207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4"/>
                    </a:lnTo>
                    <a:lnTo>
                      <a:pt x="113" y="226"/>
                    </a:lnTo>
                    <a:lnTo>
                      <a:pt x="117" y="225"/>
                    </a:lnTo>
                    <a:lnTo>
                      <a:pt x="123" y="225"/>
                    </a:lnTo>
                    <a:lnTo>
                      <a:pt x="135" y="224"/>
                    </a:lnTo>
                    <a:lnTo>
                      <a:pt x="155" y="217"/>
                    </a:lnTo>
                    <a:lnTo>
                      <a:pt x="164" y="211"/>
                    </a:lnTo>
                    <a:lnTo>
                      <a:pt x="175" y="206"/>
                    </a:lnTo>
                    <a:lnTo>
                      <a:pt x="193" y="193"/>
                    </a:lnTo>
                    <a:lnTo>
                      <a:pt x="207" y="174"/>
                    </a:lnTo>
                    <a:lnTo>
                      <a:pt x="211" y="164"/>
                    </a:lnTo>
                    <a:lnTo>
                      <a:pt x="217" y="155"/>
                    </a:lnTo>
                    <a:lnTo>
                      <a:pt x="224" y="134"/>
                    </a:lnTo>
                    <a:lnTo>
                      <a:pt x="225" y="123"/>
                    </a:lnTo>
                    <a:lnTo>
                      <a:pt x="225" y="117"/>
                    </a:lnTo>
                    <a:lnTo>
                      <a:pt x="226" y="113"/>
                    </a:lnTo>
                    <a:lnTo>
                      <a:pt x="224" y="89"/>
                    </a:lnTo>
                    <a:lnTo>
                      <a:pt x="217" y="68"/>
                    </a:lnTo>
                    <a:lnTo>
                      <a:pt x="207"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2" name="Freeform 61">
                <a:extLst>
                  <a:ext uri="{FF2B5EF4-FFF2-40B4-BE49-F238E27FC236}">
                    <a16:creationId xmlns:a16="http://schemas.microsoft.com/office/drawing/2014/main" id="{B150A942-D67A-BCD3-0B53-FFF74082C4EB}"/>
                  </a:ext>
                </a:extLst>
              </p:cNvPr>
              <p:cNvSpPr>
                <a:spLocks/>
              </p:cNvSpPr>
              <p:nvPr/>
            </p:nvSpPr>
            <p:spPr bwMode="auto">
              <a:xfrm>
                <a:off x="836613" y="2960688"/>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5 h 226"/>
                  <a:gd name="T22" fmla="*/ 11 w 226"/>
                  <a:gd name="T23" fmla="*/ 165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7 h 226"/>
                  <a:gd name="T48" fmla="*/ 193 w 226"/>
                  <a:gd name="T49" fmla="*/ 193 h 226"/>
                  <a:gd name="T50" fmla="*/ 206 w 226"/>
                  <a:gd name="T51" fmla="*/ 175 h 226"/>
                  <a:gd name="T52" fmla="*/ 211 w 226"/>
                  <a:gd name="T53" fmla="*/ 165 h 226"/>
                  <a:gd name="T54" fmla="*/ 217 w 226"/>
                  <a:gd name="T55" fmla="*/ 155 h 226"/>
                  <a:gd name="T56" fmla="*/ 224 w 226"/>
                  <a:gd name="T57" fmla="*/ 135 h 226"/>
                  <a:gd name="T58" fmla="*/ 225 w 226"/>
                  <a:gd name="T59" fmla="*/ 123 h 226"/>
                  <a:gd name="T60" fmla="*/ 225 w 226"/>
                  <a:gd name="T61" fmla="*/ 118 h 226"/>
                  <a:gd name="T62" fmla="*/ 226 w 226"/>
                  <a:gd name="T63" fmla="*/ 113 h 226"/>
                  <a:gd name="T64" fmla="*/ 224 w 226"/>
                  <a:gd name="T65" fmla="*/ 89 h 226"/>
                  <a:gd name="T66" fmla="*/ 217 w 226"/>
                  <a:gd name="T67" fmla="*/ 69 h 226"/>
                  <a:gd name="T68" fmla="*/ 206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7" y="225"/>
                    </a:lnTo>
                    <a:lnTo>
                      <a:pt x="123" y="225"/>
                    </a:lnTo>
                    <a:lnTo>
                      <a:pt x="135" y="224"/>
                    </a:lnTo>
                    <a:lnTo>
                      <a:pt x="155" y="217"/>
                    </a:lnTo>
                    <a:lnTo>
                      <a:pt x="164" y="211"/>
                    </a:lnTo>
                    <a:lnTo>
                      <a:pt x="175" y="207"/>
                    </a:lnTo>
                    <a:lnTo>
                      <a:pt x="193" y="193"/>
                    </a:lnTo>
                    <a:lnTo>
                      <a:pt x="206" y="175"/>
                    </a:lnTo>
                    <a:lnTo>
                      <a:pt x="211" y="165"/>
                    </a:lnTo>
                    <a:lnTo>
                      <a:pt x="217" y="155"/>
                    </a:lnTo>
                    <a:lnTo>
                      <a:pt x="224" y="135"/>
                    </a:lnTo>
                    <a:lnTo>
                      <a:pt x="225" y="123"/>
                    </a:lnTo>
                    <a:lnTo>
                      <a:pt x="225" y="118"/>
                    </a:lnTo>
                    <a:lnTo>
                      <a:pt x="226" y="113"/>
                    </a:lnTo>
                    <a:lnTo>
                      <a:pt x="224" y="89"/>
                    </a:lnTo>
                    <a:lnTo>
                      <a:pt x="217" y="69"/>
                    </a:lnTo>
                    <a:lnTo>
                      <a:pt x="206"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4" name="Freeform 62">
                <a:extLst>
                  <a:ext uri="{FF2B5EF4-FFF2-40B4-BE49-F238E27FC236}">
                    <a16:creationId xmlns:a16="http://schemas.microsoft.com/office/drawing/2014/main" id="{D8793906-13C4-5139-55B7-AEB566E94215}"/>
                  </a:ext>
                </a:extLst>
              </p:cNvPr>
              <p:cNvSpPr>
                <a:spLocks/>
              </p:cNvSpPr>
              <p:nvPr/>
            </p:nvSpPr>
            <p:spPr bwMode="auto">
              <a:xfrm>
                <a:off x="825501" y="2690813"/>
                <a:ext cx="73025" cy="73025"/>
              </a:xfrm>
              <a:custGeom>
                <a:avLst/>
                <a:gdLst>
                  <a:gd name="T0" fmla="*/ 113 w 226"/>
                  <a:gd name="T1" fmla="*/ 0 h 227"/>
                  <a:gd name="T2" fmla="*/ 89 w 226"/>
                  <a:gd name="T3" fmla="*/ 1 h 227"/>
                  <a:gd name="T4" fmla="*/ 68 w 226"/>
                  <a:gd name="T5" fmla="*/ 8 h 227"/>
                  <a:gd name="T6" fmla="*/ 49 w 226"/>
                  <a:gd name="T7" fmla="*/ 17 h 227"/>
                  <a:gd name="T8" fmla="*/ 33 w 226"/>
                  <a:gd name="T9" fmla="*/ 33 h 227"/>
                  <a:gd name="T10" fmla="*/ 17 w 226"/>
                  <a:gd name="T11" fmla="*/ 49 h 227"/>
                  <a:gd name="T12" fmla="*/ 8 w 226"/>
                  <a:gd name="T13" fmla="*/ 69 h 227"/>
                  <a:gd name="T14" fmla="*/ 1 w 226"/>
                  <a:gd name="T15" fmla="*/ 89 h 227"/>
                  <a:gd name="T16" fmla="*/ 0 w 226"/>
                  <a:gd name="T17" fmla="*/ 113 h 227"/>
                  <a:gd name="T18" fmla="*/ 1 w 226"/>
                  <a:gd name="T19" fmla="*/ 135 h 227"/>
                  <a:gd name="T20" fmla="*/ 8 w 226"/>
                  <a:gd name="T21" fmla="*/ 156 h 227"/>
                  <a:gd name="T22" fmla="*/ 11 w 226"/>
                  <a:gd name="T23" fmla="*/ 165 h 227"/>
                  <a:gd name="T24" fmla="*/ 17 w 226"/>
                  <a:gd name="T25" fmla="*/ 175 h 227"/>
                  <a:gd name="T26" fmla="*/ 33 w 226"/>
                  <a:gd name="T27" fmla="*/ 193 h 227"/>
                  <a:gd name="T28" fmla="*/ 49 w 226"/>
                  <a:gd name="T29" fmla="*/ 207 h 227"/>
                  <a:gd name="T30" fmla="*/ 68 w 226"/>
                  <a:gd name="T31" fmla="*/ 217 h 227"/>
                  <a:gd name="T32" fmla="*/ 89 w 226"/>
                  <a:gd name="T33" fmla="*/ 224 h 227"/>
                  <a:gd name="T34" fmla="*/ 113 w 226"/>
                  <a:gd name="T35" fmla="*/ 227 h 227"/>
                  <a:gd name="T36" fmla="*/ 117 w 226"/>
                  <a:gd name="T37" fmla="*/ 225 h 227"/>
                  <a:gd name="T38" fmla="*/ 123 w 226"/>
                  <a:gd name="T39" fmla="*/ 225 h 227"/>
                  <a:gd name="T40" fmla="*/ 135 w 226"/>
                  <a:gd name="T41" fmla="*/ 224 h 227"/>
                  <a:gd name="T42" fmla="*/ 155 w 226"/>
                  <a:gd name="T43" fmla="*/ 217 h 227"/>
                  <a:gd name="T44" fmla="*/ 164 w 226"/>
                  <a:gd name="T45" fmla="*/ 212 h 227"/>
                  <a:gd name="T46" fmla="*/ 175 w 226"/>
                  <a:gd name="T47" fmla="*/ 207 h 227"/>
                  <a:gd name="T48" fmla="*/ 193 w 226"/>
                  <a:gd name="T49" fmla="*/ 193 h 227"/>
                  <a:gd name="T50" fmla="*/ 207 w 226"/>
                  <a:gd name="T51" fmla="*/ 175 h 227"/>
                  <a:gd name="T52" fmla="*/ 211 w 226"/>
                  <a:gd name="T53" fmla="*/ 165 h 227"/>
                  <a:gd name="T54" fmla="*/ 217 w 226"/>
                  <a:gd name="T55" fmla="*/ 156 h 227"/>
                  <a:gd name="T56" fmla="*/ 224 w 226"/>
                  <a:gd name="T57" fmla="*/ 135 h 227"/>
                  <a:gd name="T58" fmla="*/ 225 w 226"/>
                  <a:gd name="T59" fmla="*/ 124 h 227"/>
                  <a:gd name="T60" fmla="*/ 225 w 226"/>
                  <a:gd name="T61" fmla="*/ 118 h 227"/>
                  <a:gd name="T62" fmla="*/ 226 w 226"/>
                  <a:gd name="T63" fmla="*/ 113 h 227"/>
                  <a:gd name="T64" fmla="*/ 224 w 226"/>
                  <a:gd name="T65" fmla="*/ 89 h 227"/>
                  <a:gd name="T66" fmla="*/ 217 w 226"/>
                  <a:gd name="T67" fmla="*/ 69 h 227"/>
                  <a:gd name="T68" fmla="*/ 207 w 226"/>
                  <a:gd name="T69" fmla="*/ 49 h 227"/>
                  <a:gd name="T70" fmla="*/ 193 w 226"/>
                  <a:gd name="T71" fmla="*/ 33 h 227"/>
                  <a:gd name="T72" fmla="*/ 175 w 226"/>
                  <a:gd name="T73" fmla="*/ 17 h 227"/>
                  <a:gd name="T74" fmla="*/ 164 w 226"/>
                  <a:gd name="T75" fmla="*/ 12 h 227"/>
                  <a:gd name="T76" fmla="*/ 155 w 226"/>
                  <a:gd name="T77" fmla="*/ 8 h 227"/>
                  <a:gd name="T78" fmla="*/ 135 w 226"/>
                  <a:gd name="T79" fmla="*/ 1 h 227"/>
                  <a:gd name="T80" fmla="*/ 113 w 226"/>
                  <a:gd name="T8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113" y="0"/>
                    </a:move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5" y="224"/>
                    </a:lnTo>
                    <a:lnTo>
                      <a:pt x="155" y="217"/>
                    </a:lnTo>
                    <a:lnTo>
                      <a:pt x="164" y="212"/>
                    </a:lnTo>
                    <a:lnTo>
                      <a:pt x="175" y="207"/>
                    </a:lnTo>
                    <a:lnTo>
                      <a:pt x="193" y="193"/>
                    </a:lnTo>
                    <a:lnTo>
                      <a:pt x="207" y="175"/>
                    </a:lnTo>
                    <a:lnTo>
                      <a:pt x="211" y="165"/>
                    </a:lnTo>
                    <a:lnTo>
                      <a:pt x="217" y="156"/>
                    </a:lnTo>
                    <a:lnTo>
                      <a:pt x="224" y="135"/>
                    </a:lnTo>
                    <a:lnTo>
                      <a:pt x="225" y="124"/>
                    </a:lnTo>
                    <a:lnTo>
                      <a:pt x="225" y="118"/>
                    </a:lnTo>
                    <a:lnTo>
                      <a:pt x="226" y="113"/>
                    </a:lnTo>
                    <a:lnTo>
                      <a:pt x="224" y="89"/>
                    </a:lnTo>
                    <a:lnTo>
                      <a:pt x="217" y="69"/>
                    </a:lnTo>
                    <a:lnTo>
                      <a:pt x="207" y="49"/>
                    </a:lnTo>
                    <a:lnTo>
                      <a:pt x="193" y="33"/>
                    </a:lnTo>
                    <a:lnTo>
                      <a:pt x="175" y="17"/>
                    </a:lnTo>
                    <a:lnTo>
                      <a:pt x="164" y="12"/>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5" name="Freeform 63">
                <a:extLst>
                  <a:ext uri="{FF2B5EF4-FFF2-40B4-BE49-F238E27FC236}">
                    <a16:creationId xmlns:a16="http://schemas.microsoft.com/office/drawing/2014/main" id="{1CA87442-E660-3FD8-54E0-7B8755CD706B}"/>
                  </a:ext>
                </a:extLst>
              </p:cNvPr>
              <p:cNvSpPr>
                <a:spLocks/>
              </p:cNvSpPr>
              <p:nvPr/>
            </p:nvSpPr>
            <p:spPr bwMode="auto">
              <a:xfrm>
                <a:off x="841376" y="2603500"/>
                <a:ext cx="71438" cy="73025"/>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5 h 226"/>
                  <a:gd name="T22" fmla="*/ 11 w 226"/>
                  <a:gd name="T23" fmla="*/ 165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7 h 226"/>
                  <a:gd name="T48" fmla="*/ 193 w 226"/>
                  <a:gd name="T49" fmla="*/ 193 h 226"/>
                  <a:gd name="T50" fmla="*/ 206 w 226"/>
                  <a:gd name="T51" fmla="*/ 175 h 226"/>
                  <a:gd name="T52" fmla="*/ 211 w 226"/>
                  <a:gd name="T53" fmla="*/ 165 h 226"/>
                  <a:gd name="T54" fmla="*/ 217 w 226"/>
                  <a:gd name="T55" fmla="*/ 155 h 226"/>
                  <a:gd name="T56" fmla="*/ 224 w 226"/>
                  <a:gd name="T57" fmla="*/ 135 h 226"/>
                  <a:gd name="T58" fmla="*/ 225 w 226"/>
                  <a:gd name="T59" fmla="*/ 123 h 226"/>
                  <a:gd name="T60" fmla="*/ 225 w 226"/>
                  <a:gd name="T61" fmla="*/ 118 h 226"/>
                  <a:gd name="T62" fmla="*/ 226 w 226"/>
                  <a:gd name="T63" fmla="*/ 113 h 226"/>
                  <a:gd name="T64" fmla="*/ 224 w 226"/>
                  <a:gd name="T65" fmla="*/ 89 h 226"/>
                  <a:gd name="T66" fmla="*/ 217 w 226"/>
                  <a:gd name="T67" fmla="*/ 69 h 226"/>
                  <a:gd name="T68" fmla="*/ 206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7" y="225"/>
                    </a:lnTo>
                    <a:lnTo>
                      <a:pt x="123" y="225"/>
                    </a:lnTo>
                    <a:lnTo>
                      <a:pt x="135" y="224"/>
                    </a:lnTo>
                    <a:lnTo>
                      <a:pt x="155" y="217"/>
                    </a:lnTo>
                    <a:lnTo>
                      <a:pt x="164" y="211"/>
                    </a:lnTo>
                    <a:lnTo>
                      <a:pt x="175" y="207"/>
                    </a:lnTo>
                    <a:lnTo>
                      <a:pt x="193" y="193"/>
                    </a:lnTo>
                    <a:lnTo>
                      <a:pt x="206" y="175"/>
                    </a:lnTo>
                    <a:lnTo>
                      <a:pt x="211" y="165"/>
                    </a:lnTo>
                    <a:lnTo>
                      <a:pt x="217" y="155"/>
                    </a:lnTo>
                    <a:lnTo>
                      <a:pt x="224" y="135"/>
                    </a:lnTo>
                    <a:lnTo>
                      <a:pt x="225" y="123"/>
                    </a:lnTo>
                    <a:lnTo>
                      <a:pt x="225" y="118"/>
                    </a:lnTo>
                    <a:lnTo>
                      <a:pt x="226" y="113"/>
                    </a:lnTo>
                    <a:lnTo>
                      <a:pt x="224" y="89"/>
                    </a:lnTo>
                    <a:lnTo>
                      <a:pt x="217" y="69"/>
                    </a:lnTo>
                    <a:lnTo>
                      <a:pt x="206"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6" name="Freeform 64">
                <a:extLst>
                  <a:ext uri="{FF2B5EF4-FFF2-40B4-BE49-F238E27FC236}">
                    <a16:creationId xmlns:a16="http://schemas.microsoft.com/office/drawing/2014/main" id="{2092742D-7044-1382-F211-19A188CCFBED}"/>
                  </a:ext>
                </a:extLst>
              </p:cNvPr>
              <p:cNvSpPr>
                <a:spLocks/>
              </p:cNvSpPr>
              <p:nvPr/>
            </p:nvSpPr>
            <p:spPr bwMode="auto">
              <a:xfrm>
                <a:off x="836613" y="2401888"/>
                <a:ext cx="71438" cy="71438"/>
              </a:xfrm>
              <a:custGeom>
                <a:avLst/>
                <a:gdLst>
                  <a:gd name="T0" fmla="*/ 113 w 226"/>
                  <a:gd name="T1" fmla="*/ 0 h 227"/>
                  <a:gd name="T2" fmla="*/ 89 w 226"/>
                  <a:gd name="T3" fmla="*/ 2 h 227"/>
                  <a:gd name="T4" fmla="*/ 68 w 226"/>
                  <a:gd name="T5" fmla="*/ 8 h 227"/>
                  <a:gd name="T6" fmla="*/ 49 w 226"/>
                  <a:gd name="T7" fmla="*/ 18 h 227"/>
                  <a:gd name="T8" fmla="*/ 33 w 226"/>
                  <a:gd name="T9" fmla="*/ 34 h 227"/>
                  <a:gd name="T10" fmla="*/ 17 w 226"/>
                  <a:gd name="T11" fmla="*/ 49 h 227"/>
                  <a:gd name="T12" fmla="*/ 8 w 226"/>
                  <a:gd name="T13" fmla="*/ 69 h 227"/>
                  <a:gd name="T14" fmla="*/ 1 w 226"/>
                  <a:gd name="T15" fmla="*/ 89 h 227"/>
                  <a:gd name="T16" fmla="*/ 0 w 226"/>
                  <a:gd name="T17" fmla="*/ 113 h 227"/>
                  <a:gd name="T18" fmla="*/ 1 w 226"/>
                  <a:gd name="T19" fmla="*/ 135 h 227"/>
                  <a:gd name="T20" fmla="*/ 8 w 226"/>
                  <a:gd name="T21" fmla="*/ 156 h 227"/>
                  <a:gd name="T22" fmla="*/ 11 w 226"/>
                  <a:gd name="T23" fmla="*/ 165 h 227"/>
                  <a:gd name="T24" fmla="*/ 17 w 226"/>
                  <a:gd name="T25" fmla="*/ 175 h 227"/>
                  <a:gd name="T26" fmla="*/ 33 w 226"/>
                  <a:gd name="T27" fmla="*/ 193 h 227"/>
                  <a:gd name="T28" fmla="*/ 49 w 226"/>
                  <a:gd name="T29" fmla="*/ 207 h 227"/>
                  <a:gd name="T30" fmla="*/ 68 w 226"/>
                  <a:gd name="T31" fmla="*/ 217 h 227"/>
                  <a:gd name="T32" fmla="*/ 89 w 226"/>
                  <a:gd name="T33" fmla="*/ 224 h 227"/>
                  <a:gd name="T34" fmla="*/ 113 w 226"/>
                  <a:gd name="T35" fmla="*/ 227 h 227"/>
                  <a:gd name="T36" fmla="*/ 117 w 226"/>
                  <a:gd name="T37" fmla="*/ 225 h 227"/>
                  <a:gd name="T38" fmla="*/ 123 w 226"/>
                  <a:gd name="T39" fmla="*/ 225 h 227"/>
                  <a:gd name="T40" fmla="*/ 135 w 226"/>
                  <a:gd name="T41" fmla="*/ 224 h 227"/>
                  <a:gd name="T42" fmla="*/ 155 w 226"/>
                  <a:gd name="T43" fmla="*/ 217 h 227"/>
                  <a:gd name="T44" fmla="*/ 164 w 226"/>
                  <a:gd name="T45" fmla="*/ 212 h 227"/>
                  <a:gd name="T46" fmla="*/ 175 w 226"/>
                  <a:gd name="T47" fmla="*/ 207 h 227"/>
                  <a:gd name="T48" fmla="*/ 193 w 226"/>
                  <a:gd name="T49" fmla="*/ 193 h 227"/>
                  <a:gd name="T50" fmla="*/ 206 w 226"/>
                  <a:gd name="T51" fmla="*/ 175 h 227"/>
                  <a:gd name="T52" fmla="*/ 211 w 226"/>
                  <a:gd name="T53" fmla="*/ 165 h 227"/>
                  <a:gd name="T54" fmla="*/ 217 w 226"/>
                  <a:gd name="T55" fmla="*/ 156 h 227"/>
                  <a:gd name="T56" fmla="*/ 224 w 226"/>
                  <a:gd name="T57" fmla="*/ 135 h 227"/>
                  <a:gd name="T58" fmla="*/ 225 w 226"/>
                  <a:gd name="T59" fmla="*/ 124 h 227"/>
                  <a:gd name="T60" fmla="*/ 225 w 226"/>
                  <a:gd name="T61" fmla="*/ 118 h 227"/>
                  <a:gd name="T62" fmla="*/ 226 w 226"/>
                  <a:gd name="T63" fmla="*/ 113 h 227"/>
                  <a:gd name="T64" fmla="*/ 224 w 226"/>
                  <a:gd name="T65" fmla="*/ 89 h 227"/>
                  <a:gd name="T66" fmla="*/ 217 w 226"/>
                  <a:gd name="T67" fmla="*/ 69 h 227"/>
                  <a:gd name="T68" fmla="*/ 206 w 226"/>
                  <a:gd name="T69" fmla="*/ 49 h 227"/>
                  <a:gd name="T70" fmla="*/ 193 w 226"/>
                  <a:gd name="T71" fmla="*/ 34 h 227"/>
                  <a:gd name="T72" fmla="*/ 175 w 226"/>
                  <a:gd name="T73" fmla="*/ 18 h 227"/>
                  <a:gd name="T74" fmla="*/ 164 w 226"/>
                  <a:gd name="T75" fmla="*/ 12 h 227"/>
                  <a:gd name="T76" fmla="*/ 155 w 226"/>
                  <a:gd name="T77" fmla="*/ 8 h 227"/>
                  <a:gd name="T78" fmla="*/ 135 w 226"/>
                  <a:gd name="T79" fmla="*/ 2 h 227"/>
                  <a:gd name="T80" fmla="*/ 113 w 226"/>
                  <a:gd name="T8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113" y="0"/>
                    </a:moveTo>
                    <a:lnTo>
                      <a:pt x="89" y="2"/>
                    </a:lnTo>
                    <a:lnTo>
                      <a:pt x="68" y="8"/>
                    </a:lnTo>
                    <a:lnTo>
                      <a:pt x="49" y="18"/>
                    </a:lnTo>
                    <a:lnTo>
                      <a:pt x="33" y="34"/>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7"/>
                    </a:lnTo>
                    <a:lnTo>
                      <a:pt x="117" y="225"/>
                    </a:lnTo>
                    <a:lnTo>
                      <a:pt x="123" y="225"/>
                    </a:lnTo>
                    <a:lnTo>
                      <a:pt x="135" y="224"/>
                    </a:lnTo>
                    <a:lnTo>
                      <a:pt x="155" y="217"/>
                    </a:lnTo>
                    <a:lnTo>
                      <a:pt x="164" y="212"/>
                    </a:lnTo>
                    <a:lnTo>
                      <a:pt x="175" y="207"/>
                    </a:lnTo>
                    <a:lnTo>
                      <a:pt x="193" y="193"/>
                    </a:lnTo>
                    <a:lnTo>
                      <a:pt x="206" y="175"/>
                    </a:lnTo>
                    <a:lnTo>
                      <a:pt x="211" y="165"/>
                    </a:lnTo>
                    <a:lnTo>
                      <a:pt x="217" y="156"/>
                    </a:lnTo>
                    <a:lnTo>
                      <a:pt x="224" y="135"/>
                    </a:lnTo>
                    <a:lnTo>
                      <a:pt x="225" y="124"/>
                    </a:lnTo>
                    <a:lnTo>
                      <a:pt x="225" y="118"/>
                    </a:lnTo>
                    <a:lnTo>
                      <a:pt x="226" y="113"/>
                    </a:lnTo>
                    <a:lnTo>
                      <a:pt x="224" y="89"/>
                    </a:lnTo>
                    <a:lnTo>
                      <a:pt x="217" y="69"/>
                    </a:lnTo>
                    <a:lnTo>
                      <a:pt x="206" y="49"/>
                    </a:lnTo>
                    <a:lnTo>
                      <a:pt x="193" y="34"/>
                    </a:lnTo>
                    <a:lnTo>
                      <a:pt x="175" y="18"/>
                    </a:lnTo>
                    <a:lnTo>
                      <a:pt x="164" y="12"/>
                    </a:lnTo>
                    <a:lnTo>
                      <a:pt x="155" y="8"/>
                    </a:lnTo>
                    <a:lnTo>
                      <a:pt x="135" y="2"/>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7" name="Freeform 65">
                <a:extLst>
                  <a:ext uri="{FF2B5EF4-FFF2-40B4-BE49-F238E27FC236}">
                    <a16:creationId xmlns:a16="http://schemas.microsoft.com/office/drawing/2014/main" id="{5F750919-7ABB-8E50-ECE5-88215E554A98}"/>
                  </a:ext>
                </a:extLst>
              </p:cNvPr>
              <p:cNvSpPr>
                <a:spLocks/>
              </p:cNvSpPr>
              <p:nvPr/>
            </p:nvSpPr>
            <p:spPr bwMode="auto">
              <a:xfrm>
                <a:off x="815976" y="2284413"/>
                <a:ext cx="71438" cy="73025"/>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4 h 226"/>
                  <a:gd name="T20" fmla="*/ 8 w 226"/>
                  <a:gd name="T21" fmla="*/ 155 h 226"/>
                  <a:gd name="T22" fmla="*/ 11 w 226"/>
                  <a:gd name="T23" fmla="*/ 164 h 226"/>
                  <a:gd name="T24" fmla="*/ 17 w 226"/>
                  <a:gd name="T25" fmla="*/ 174 h 226"/>
                  <a:gd name="T26" fmla="*/ 33 w 226"/>
                  <a:gd name="T27" fmla="*/ 193 h 226"/>
                  <a:gd name="T28" fmla="*/ 49 w 226"/>
                  <a:gd name="T29" fmla="*/ 206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4 w 226"/>
                  <a:gd name="T41" fmla="*/ 224 h 226"/>
                  <a:gd name="T42" fmla="*/ 155 w 226"/>
                  <a:gd name="T43" fmla="*/ 217 h 226"/>
                  <a:gd name="T44" fmla="*/ 164 w 226"/>
                  <a:gd name="T45" fmla="*/ 211 h 226"/>
                  <a:gd name="T46" fmla="*/ 174 w 226"/>
                  <a:gd name="T47" fmla="*/ 206 h 226"/>
                  <a:gd name="T48" fmla="*/ 193 w 226"/>
                  <a:gd name="T49" fmla="*/ 193 h 226"/>
                  <a:gd name="T50" fmla="*/ 206 w 226"/>
                  <a:gd name="T51" fmla="*/ 174 h 226"/>
                  <a:gd name="T52" fmla="*/ 211 w 226"/>
                  <a:gd name="T53" fmla="*/ 164 h 226"/>
                  <a:gd name="T54" fmla="*/ 217 w 226"/>
                  <a:gd name="T55" fmla="*/ 155 h 226"/>
                  <a:gd name="T56" fmla="*/ 224 w 226"/>
                  <a:gd name="T57" fmla="*/ 134 h 226"/>
                  <a:gd name="T58" fmla="*/ 225 w 226"/>
                  <a:gd name="T59" fmla="*/ 123 h 226"/>
                  <a:gd name="T60" fmla="*/ 225 w 226"/>
                  <a:gd name="T61" fmla="*/ 117 h 226"/>
                  <a:gd name="T62" fmla="*/ 226 w 226"/>
                  <a:gd name="T63" fmla="*/ 113 h 226"/>
                  <a:gd name="T64" fmla="*/ 224 w 226"/>
                  <a:gd name="T65" fmla="*/ 89 h 226"/>
                  <a:gd name="T66" fmla="*/ 217 w 226"/>
                  <a:gd name="T67" fmla="*/ 68 h 226"/>
                  <a:gd name="T68" fmla="*/ 206 w 226"/>
                  <a:gd name="T69" fmla="*/ 49 h 226"/>
                  <a:gd name="T70" fmla="*/ 193 w 226"/>
                  <a:gd name="T71" fmla="*/ 33 h 226"/>
                  <a:gd name="T72" fmla="*/ 174 w 226"/>
                  <a:gd name="T73" fmla="*/ 17 h 226"/>
                  <a:gd name="T74" fmla="*/ 164 w 226"/>
                  <a:gd name="T75" fmla="*/ 11 h 226"/>
                  <a:gd name="T76" fmla="*/ 155 w 226"/>
                  <a:gd name="T77" fmla="*/ 8 h 226"/>
                  <a:gd name="T78" fmla="*/ 134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4"/>
                    </a:lnTo>
                    <a:lnTo>
                      <a:pt x="8" y="155"/>
                    </a:lnTo>
                    <a:lnTo>
                      <a:pt x="11" y="164"/>
                    </a:lnTo>
                    <a:lnTo>
                      <a:pt x="17" y="174"/>
                    </a:lnTo>
                    <a:lnTo>
                      <a:pt x="33" y="193"/>
                    </a:lnTo>
                    <a:lnTo>
                      <a:pt x="49" y="206"/>
                    </a:lnTo>
                    <a:lnTo>
                      <a:pt x="68" y="217"/>
                    </a:lnTo>
                    <a:lnTo>
                      <a:pt x="89" y="224"/>
                    </a:lnTo>
                    <a:lnTo>
                      <a:pt x="113" y="226"/>
                    </a:lnTo>
                    <a:lnTo>
                      <a:pt x="117" y="225"/>
                    </a:lnTo>
                    <a:lnTo>
                      <a:pt x="123" y="225"/>
                    </a:lnTo>
                    <a:lnTo>
                      <a:pt x="134" y="224"/>
                    </a:lnTo>
                    <a:lnTo>
                      <a:pt x="155" y="217"/>
                    </a:lnTo>
                    <a:lnTo>
                      <a:pt x="164" y="211"/>
                    </a:lnTo>
                    <a:lnTo>
                      <a:pt x="174" y="206"/>
                    </a:lnTo>
                    <a:lnTo>
                      <a:pt x="193" y="193"/>
                    </a:lnTo>
                    <a:lnTo>
                      <a:pt x="206" y="174"/>
                    </a:lnTo>
                    <a:lnTo>
                      <a:pt x="211" y="164"/>
                    </a:lnTo>
                    <a:lnTo>
                      <a:pt x="217" y="155"/>
                    </a:lnTo>
                    <a:lnTo>
                      <a:pt x="224" y="134"/>
                    </a:lnTo>
                    <a:lnTo>
                      <a:pt x="225" y="123"/>
                    </a:lnTo>
                    <a:lnTo>
                      <a:pt x="225" y="117"/>
                    </a:lnTo>
                    <a:lnTo>
                      <a:pt x="226" y="113"/>
                    </a:lnTo>
                    <a:lnTo>
                      <a:pt x="224" y="89"/>
                    </a:lnTo>
                    <a:lnTo>
                      <a:pt x="217" y="68"/>
                    </a:lnTo>
                    <a:lnTo>
                      <a:pt x="206" y="49"/>
                    </a:lnTo>
                    <a:lnTo>
                      <a:pt x="193" y="33"/>
                    </a:lnTo>
                    <a:lnTo>
                      <a:pt x="174" y="17"/>
                    </a:lnTo>
                    <a:lnTo>
                      <a:pt x="164" y="11"/>
                    </a:lnTo>
                    <a:lnTo>
                      <a:pt x="155" y="8"/>
                    </a:lnTo>
                    <a:lnTo>
                      <a:pt x="134"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8" name="Freeform 66">
                <a:extLst>
                  <a:ext uri="{FF2B5EF4-FFF2-40B4-BE49-F238E27FC236}">
                    <a16:creationId xmlns:a16="http://schemas.microsoft.com/office/drawing/2014/main" id="{CD6D6788-6BCB-0D4C-C1CC-613A0EAEB68D}"/>
                  </a:ext>
                </a:extLst>
              </p:cNvPr>
              <p:cNvSpPr>
                <a:spLocks/>
              </p:cNvSpPr>
              <p:nvPr/>
            </p:nvSpPr>
            <p:spPr bwMode="auto">
              <a:xfrm>
                <a:off x="849313" y="2249488"/>
                <a:ext cx="71438" cy="73025"/>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5 h 226"/>
                  <a:gd name="T22" fmla="*/ 11 w 226"/>
                  <a:gd name="T23" fmla="*/ 164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8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7 h 226"/>
                  <a:gd name="T48" fmla="*/ 193 w 226"/>
                  <a:gd name="T49" fmla="*/ 193 h 226"/>
                  <a:gd name="T50" fmla="*/ 207 w 226"/>
                  <a:gd name="T51" fmla="*/ 175 h 226"/>
                  <a:gd name="T52" fmla="*/ 211 w 226"/>
                  <a:gd name="T53" fmla="*/ 164 h 226"/>
                  <a:gd name="T54" fmla="*/ 217 w 226"/>
                  <a:gd name="T55" fmla="*/ 155 h 226"/>
                  <a:gd name="T56" fmla="*/ 224 w 226"/>
                  <a:gd name="T57" fmla="*/ 135 h 226"/>
                  <a:gd name="T58" fmla="*/ 225 w 226"/>
                  <a:gd name="T59" fmla="*/ 123 h 226"/>
                  <a:gd name="T60" fmla="*/ 225 w 226"/>
                  <a:gd name="T61" fmla="*/ 118 h 226"/>
                  <a:gd name="T62" fmla="*/ 226 w 226"/>
                  <a:gd name="T63" fmla="*/ 113 h 226"/>
                  <a:gd name="T64" fmla="*/ 224 w 226"/>
                  <a:gd name="T65" fmla="*/ 89 h 226"/>
                  <a:gd name="T66" fmla="*/ 217 w 226"/>
                  <a:gd name="T67" fmla="*/ 69 h 226"/>
                  <a:gd name="T68" fmla="*/ 207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8"/>
                    </a:lnTo>
                    <a:lnTo>
                      <a:pt x="226" y="113"/>
                    </a:lnTo>
                    <a:lnTo>
                      <a:pt x="224" y="89"/>
                    </a:lnTo>
                    <a:lnTo>
                      <a:pt x="217" y="69"/>
                    </a:lnTo>
                    <a:lnTo>
                      <a:pt x="207"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59" name="Freeform 67">
                <a:extLst>
                  <a:ext uri="{FF2B5EF4-FFF2-40B4-BE49-F238E27FC236}">
                    <a16:creationId xmlns:a16="http://schemas.microsoft.com/office/drawing/2014/main" id="{F69CFB1B-5178-9BAF-8DC1-5BE4118E3C2C}"/>
                  </a:ext>
                </a:extLst>
              </p:cNvPr>
              <p:cNvSpPr>
                <a:spLocks/>
              </p:cNvSpPr>
              <p:nvPr/>
            </p:nvSpPr>
            <p:spPr bwMode="auto">
              <a:xfrm>
                <a:off x="812801" y="1935163"/>
                <a:ext cx="73025"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9 h 226"/>
                  <a:gd name="T14" fmla="*/ 1 w 226"/>
                  <a:gd name="T15" fmla="*/ 89 h 226"/>
                  <a:gd name="T16" fmla="*/ 0 w 226"/>
                  <a:gd name="T17" fmla="*/ 113 h 226"/>
                  <a:gd name="T18" fmla="*/ 1 w 226"/>
                  <a:gd name="T19" fmla="*/ 135 h 226"/>
                  <a:gd name="T20" fmla="*/ 8 w 226"/>
                  <a:gd name="T21" fmla="*/ 155 h 226"/>
                  <a:gd name="T22" fmla="*/ 11 w 226"/>
                  <a:gd name="T23" fmla="*/ 165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7 h 226"/>
                  <a:gd name="T48" fmla="*/ 193 w 226"/>
                  <a:gd name="T49" fmla="*/ 193 h 226"/>
                  <a:gd name="T50" fmla="*/ 207 w 226"/>
                  <a:gd name="T51" fmla="*/ 175 h 226"/>
                  <a:gd name="T52" fmla="*/ 211 w 226"/>
                  <a:gd name="T53" fmla="*/ 165 h 226"/>
                  <a:gd name="T54" fmla="*/ 217 w 226"/>
                  <a:gd name="T55" fmla="*/ 155 h 226"/>
                  <a:gd name="T56" fmla="*/ 224 w 226"/>
                  <a:gd name="T57" fmla="*/ 135 h 226"/>
                  <a:gd name="T58" fmla="*/ 225 w 226"/>
                  <a:gd name="T59" fmla="*/ 123 h 226"/>
                  <a:gd name="T60" fmla="*/ 225 w 226"/>
                  <a:gd name="T61" fmla="*/ 118 h 226"/>
                  <a:gd name="T62" fmla="*/ 226 w 226"/>
                  <a:gd name="T63" fmla="*/ 113 h 226"/>
                  <a:gd name="T64" fmla="*/ 224 w 226"/>
                  <a:gd name="T65" fmla="*/ 89 h 226"/>
                  <a:gd name="T66" fmla="*/ 217 w 226"/>
                  <a:gd name="T67" fmla="*/ 69 h 226"/>
                  <a:gd name="T68" fmla="*/ 207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7" y="225"/>
                    </a:lnTo>
                    <a:lnTo>
                      <a:pt x="123" y="225"/>
                    </a:lnTo>
                    <a:lnTo>
                      <a:pt x="135" y="224"/>
                    </a:lnTo>
                    <a:lnTo>
                      <a:pt x="155" y="217"/>
                    </a:lnTo>
                    <a:lnTo>
                      <a:pt x="164" y="211"/>
                    </a:lnTo>
                    <a:lnTo>
                      <a:pt x="175" y="207"/>
                    </a:lnTo>
                    <a:lnTo>
                      <a:pt x="193" y="193"/>
                    </a:lnTo>
                    <a:lnTo>
                      <a:pt x="207" y="175"/>
                    </a:lnTo>
                    <a:lnTo>
                      <a:pt x="211" y="165"/>
                    </a:lnTo>
                    <a:lnTo>
                      <a:pt x="217" y="155"/>
                    </a:lnTo>
                    <a:lnTo>
                      <a:pt x="224" y="135"/>
                    </a:lnTo>
                    <a:lnTo>
                      <a:pt x="225" y="123"/>
                    </a:lnTo>
                    <a:lnTo>
                      <a:pt x="225" y="118"/>
                    </a:lnTo>
                    <a:lnTo>
                      <a:pt x="226" y="113"/>
                    </a:lnTo>
                    <a:lnTo>
                      <a:pt x="224" y="89"/>
                    </a:lnTo>
                    <a:lnTo>
                      <a:pt x="217" y="69"/>
                    </a:lnTo>
                    <a:lnTo>
                      <a:pt x="207"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0" name="Freeform 68">
                <a:extLst>
                  <a:ext uri="{FF2B5EF4-FFF2-40B4-BE49-F238E27FC236}">
                    <a16:creationId xmlns:a16="http://schemas.microsoft.com/office/drawing/2014/main" id="{B019AB58-1155-1586-5A7E-99FC3843D9CE}"/>
                  </a:ext>
                </a:extLst>
              </p:cNvPr>
              <p:cNvSpPr>
                <a:spLocks/>
              </p:cNvSpPr>
              <p:nvPr/>
            </p:nvSpPr>
            <p:spPr bwMode="auto">
              <a:xfrm>
                <a:off x="782638" y="2016125"/>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5 h 226"/>
                  <a:gd name="T20" fmla="*/ 8 w 226"/>
                  <a:gd name="T21" fmla="*/ 155 h 226"/>
                  <a:gd name="T22" fmla="*/ 11 w 226"/>
                  <a:gd name="T23" fmla="*/ 164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4 w 226"/>
                  <a:gd name="T41" fmla="*/ 224 h 226"/>
                  <a:gd name="T42" fmla="*/ 155 w 226"/>
                  <a:gd name="T43" fmla="*/ 217 h 226"/>
                  <a:gd name="T44" fmla="*/ 164 w 226"/>
                  <a:gd name="T45" fmla="*/ 211 h 226"/>
                  <a:gd name="T46" fmla="*/ 174 w 226"/>
                  <a:gd name="T47" fmla="*/ 207 h 226"/>
                  <a:gd name="T48" fmla="*/ 193 w 226"/>
                  <a:gd name="T49" fmla="*/ 193 h 226"/>
                  <a:gd name="T50" fmla="*/ 206 w 226"/>
                  <a:gd name="T51" fmla="*/ 175 h 226"/>
                  <a:gd name="T52" fmla="*/ 211 w 226"/>
                  <a:gd name="T53" fmla="*/ 164 h 226"/>
                  <a:gd name="T54" fmla="*/ 217 w 226"/>
                  <a:gd name="T55" fmla="*/ 155 h 226"/>
                  <a:gd name="T56" fmla="*/ 223 w 226"/>
                  <a:gd name="T57" fmla="*/ 135 h 226"/>
                  <a:gd name="T58" fmla="*/ 225 w 226"/>
                  <a:gd name="T59" fmla="*/ 123 h 226"/>
                  <a:gd name="T60" fmla="*/ 225 w 226"/>
                  <a:gd name="T61" fmla="*/ 117 h 226"/>
                  <a:gd name="T62" fmla="*/ 226 w 226"/>
                  <a:gd name="T63" fmla="*/ 113 h 226"/>
                  <a:gd name="T64" fmla="*/ 223 w 226"/>
                  <a:gd name="T65" fmla="*/ 89 h 226"/>
                  <a:gd name="T66" fmla="*/ 217 w 226"/>
                  <a:gd name="T67" fmla="*/ 68 h 226"/>
                  <a:gd name="T68" fmla="*/ 206 w 226"/>
                  <a:gd name="T69" fmla="*/ 49 h 226"/>
                  <a:gd name="T70" fmla="*/ 193 w 226"/>
                  <a:gd name="T71" fmla="*/ 33 h 226"/>
                  <a:gd name="T72" fmla="*/ 174 w 226"/>
                  <a:gd name="T73" fmla="*/ 17 h 226"/>
                  <a:gd name="T74" fmla="*/ 164 w 226"/>
                  <a:gd name="T75" fmla="*/ 11 h 226"/>
                  <a:gd name="T76" fmla="*/ 155 w 226"/>
                  <a:gd name="T77" fmla="*/ 8 h 226"/>
                  <a:gd name="T78" fmla="*/ 134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7" y="225"/>
                    </a:lnTo>
                    <a:lnTo>
                      <a:pt x="123" y="225"/>
                    </a:lnTo>
                    <a:lnTo>
                      <a:pt x="134" y="224"/>
                    </a:lnTo>
                    <a:lnTo>
                      <a:pt x="155" y="217"/>
                    </a:lnTo>
                    <a:lnTo>
                      <a:pt x="164" y="211"/>
                    </a:lnTo>
                    <a:lnTo>
                      <a:pt x="174" y="207"/>
                    </a:lnTo>
                    <a:lnTo>
                      <a:pt x="193" y="193"/>
                    </a:lnTo>
                    <a:lnTo>
                      <a:pt x="206" y="175"/>
                    </a:lnTo>
                    <a:lnTo>
                      <a:pt x="211" y="164"/>
                    </a:lnTo>
                    <a:lnTo>
                      <a:pt x="217" y="155"/>
                    </a:lnTo>
                    <a:lnTo>
                      <a:pt x="223" y="135"/>
                    </a:lnTo>
                    <a:lnTo>
                      <a:pt x="225" y="123"/>
                    </a:lnTo>
                    <a:lnTo>
                      <a:pt x="225" y="117"/>
                    </a:lnTo>
                    <a:lnTo>
                      <a:pt x="226" y="113"/>
                    </a:lnTo>
                    <a:lnTo>
                      <a:pt x="223" y="89"/>
                    </a:lnTo>
                    <a:lnTo>
                      <a:pt x="217" y="68"/>
                    </a:lnTo>
                    <a:lnTo>
                      <a:pt x="206" y="49"/>
                    </a:lnTo>
                    <a:lnTo>
                      <a:pt x="193" y="33"/>
                    </a:lnTo>
                    <a:lnTo>
                      <a:pt x="174" y="17"/>
                    </a:lnTo>
                    <a:lnTo>
                      <a:pt x="164" y="11"/>
                    </a:lnTo>
                    <a:lnTo>
                      <a:pt x="155" y="8"/>
                    </a:lnTo>
                    <a:lnTo>
                      <a:pt x="134"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1" name="Freeform 69">
                <a:extLst>
                  <a:ext uri="{FF2B5EF4-FFF2-40B4-BE49-F238E27FC236}">
                    <a16:creationId xmlns:a16="http://schemas.microsoft.com/office/drawing/2014/main" id="{69FD7FD0-FEE5-8C0E-DB9E-2453C5F6F680}"/>
                  </a:ext>
                </a:extLst>
              </p:cNvPr>
              <p:cNvSpPr>
                <a:spLocks/>
              </p:cNvSpPr>
              <p:nvPr/>
            </p:nvSpPr>
            <p:spPr bwMode="auto">
              <a:xfrm>
                <a:off x="828676" y="2097088"/>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5 h 226"/>
                  <a:gd name="T20" fmla="*/ 8 w 226"/>
                  <a:gd name="T21" fmla="*/ 155 h 226"/>
                  <a:gd name="T22" fmla="*/ 11 w 226"/>
                  <a:gd name="T23" fmla="*/ 164 h 226"/>
                  <a:gd name="T24" fmla="*/ 17 w 226"/>
                  <a:gd name="T25" fmla="*/ 175 h 226"/>
                  <a:gd name="T26" fmla="*/ 33 w 226"/>
                  <a:gd name="T27" fmla="*/ 193 h 226"/>
                  <a:gd name="T28" fmla="*/ 49 w 226"/>
                  <a:gd name="T29" fmla="*/ 206 h 226"/>
                  <a:gd name="T30" fmla="*/ 68 w 226"/>
                  <a:gd name="T31" fmla="*/ 217 h 226"/>
                  <a:gd name="T32" fmla="*/ 89 w 226"/>
                  <a:gd name="T33" fmla="*/ 224 h 226"/>
                  <a:gd name="T34" fmla="*/ 113 w 226"/>
                  <a:gd name="T35" fmla="*/ 226 h 226"/>
                  <a:gd name="T36" fmla="*/ 117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6 h 226"/>
                  <a:gd name="T48" fmla="*/ 193 w 226"/>
                  <a:gd name="T49" fmla="*/ 193 h 226"/>
                  <a:gd name="T50" fmla="*/ 207 w 226"/>
                  <a:gd name="T51" fmla="*/ 175 h 226"/>
                  <a:gd name="T52" fmla="*/ 211 w 226"/>
                  <a:gd name="T53" fmla="*/ 164 h 226"/>
                  <a:gd name="T54" fmla="*/ 217 w 226"/>
                  <a:gd name="T55" fmla="*/ 155 h 226"/>
                  <a:gd name="T56" fmla="*/ 224 w 226"/>
                  <a:gd name="T57" fmla="*/ 135 h 226"/>
                  <a:gd name="T58" fmla="*/ 225 w 226"/>
                  <a:gd name="T59" fmla="*/ 123 h 226"/>
                  <a:gd name="T60" fmla="*/ 225 w 226"/>
                  <a:gd name="T61" fmla="*/ 117 h 226"/>
                  <a:gd name="T62" fmla="*/ 226 w 226"/>
                  <a:gd name="T63" fmla="*/ 113 h 226"/>
                  <a:gd name="T64" fmla="*/ 224 w 226"/>
                  <a:gd name="T65" fmla="*/ 89 h 226"/>
                  <a:gd name="T66" fmla="*/ 217 w 226"/>
                  <a:gd name="T67" fmla="*/ 68 h 226"/>
                  <a:gd name="T68" fmla="*/ 207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6"/>
                    </a:lnTo>
                    <a:lnTo>
                      <a:pt x="68" y="217"/>
                    </a:lnTo>
                    <a:lnTo>
                      <a:pt x="89" y="224"/>
                    </a:lnTo>
                    <a:lnTo>
                      <a:pt x="113" y="226"/>
                    </a:lnTo>
                    <a:lnTo>
                      <a:pt x="117" y="225"/>
                    </a:lnTo>
                    <a:lnTo>
                      <a:pt x="123" y="225"/>
                    </a:lnTo>
                    <a:lnTo>
                      <a:pt x="135" y="224"/>
                    </a:lnTo>
                    <a:lnTo>
                      <a:pt x="155" y="217"/>
                    </a:lnTo>
                    <a:lnTo>
                      <a:pt x="164" y="211"/>
                    </a:lnTo>
                    <a:lnTo>
                      <a:pt x="175" y="206"/>
                    </a:lnTo>
                    <a:lnTo>
                      <a:pt x="193" y="193"/>
                    </a:lnTo>
                    <a:lnTo>
                      <a:pt x="207" y="175"/>
                    </a:lnTo>
                    <a:lnTo>
                      <a:pt x="211" y="164"/>
                    </a:lnTo>
                    <a:lnTo>
                      <a:pt x="217" y="155"/>
                    </a:lnTo>
                    <a:lnTo>
                      <a:pt x="224" y="135"/>
                    </a:lnTo>
                    <a:lnTo>
                      <a:pt x="225" y="123"/>
                    </a:lnTo>
                    <a:lnTo>
                      <a:pt x="225" y="117"/>
                    </a:lnTo>
                    <a:lnTo>
                      <a:pt x="226" y="113"/>
                    </a:lnTo>
                    <a:lnTo>
                      <a:pt x="224" y="89"/>
                    </a:lnTo>
                    <a:lnTo>
                      <a:pt x="217" y="68"/>
                    </a:lnTo>
                    <a:lnTo>
                      <a:pt x="207"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2" name="Freeform 70">
                <a:extLst>
                  <a:ext uri="{FF2B5EF4-FFF2-40B4-BE49-F238E27FC236}">
                    <a16:creationId xmlns:a16="http://schemas.microsoft.com/office/drawing/2014/main" id="{F3CFF5C7-F5C7-6773-6758-0278CE8E9101}"/>
                  </a:ext>
                </a:extLst>
              </p:cNvPr>
              <p:cNvSpPr>
                <a:spLocks/>
              </p:cNvSpPr>
              <p:nvPr/>
            </p:nvSpPr>
            <p:spPr bwMode="auto">
              <a:xfrm>
                <a:off x="819151" y="2062163"/>
                <a:ext cx="71438" cy="71438"/>
              </a:xfrm>
              <a:custGeom>
                <a:avLst/>
                <a:gdLst>
                  <a:gd name="T0" fmla="*/ 113 w 226"/>
                  <a:gd name="T1" fmla="*/ 0 h 226"/>
                  <a:gd name="T2" fmla="*/ 89 w 226"/>
                  <a:gd name="T3" fmla="*/ 1 h 226"/>
                  <a:gd name="T4" fmla="*/ 69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5 h 226"/>
                  <a:gd name="T20" fmla="*/ 8 w 226"/>
                  <a:gd name="T21" fmla="*/ 155 h 226"/>
                  <a:gd name="T22" fmla="*/ 12 w 226"/>
                  <a:gd name="T23" fmla="*/ 164 h 226"/>
                  <a:gd name="T24" fmla="*/ 17 w 226"/>
                  <a:gd name="T25" fmla="*/ 175 h 226"/>
                  <a:gd name="T26" fmla="*/ 33 w 226"/>
                  <a:gd name="T27" fmla="*/ 193 h 226"/>
                  <a:gd name="T28" fmla="*/ 49 w 226"/>
                  <a:gd name="T29" fmla="*/ 207 h 226"/>
                  <a:gd name="T30" fmla="*/ 69 w 226"/>
                  <a:gd name="T31" fmla="*/ 217 h 226"/>
                  <a:gd name="T32" fmla="*/ 89 w 226"/>
                  <a:gd name="T33" fmla="*/ 224 h 226"/>
                  <a:gd name="T34" fmla="*/ 113 w 226"/>
                  <a:gd name="T35" fmla="*/ 226 h 226"/>
                  <a:gd name="T36" fmla="*/ 118 w 226"/>
                  <a:gd name="T37" fmla="*/ 225 h 226"/>
                  <a:gd name="T38" fmla="*/ 124 w 226"/>
                  <a:gd name="T39" fmla="*/ 225 h 226"/>
                  <a:gd name="T40" fmla="*/ 135 w 226"/>
                  <a:gd name="T41" fmla="*/ 224 h 226"/>
                  <a:gd name="T42" fmla="*/ 156 w 226"/>
                  <a:gd name="T43" fmla="*/ 217 h 226"/>
                  <a:gd name="T44" fmla="*/ 165 w 226"/>
                  <a:gd name="T45" fmla="*/ 211 h 226"/>
                  <a:gd name="T46" fmla="*/ 175 w 226"/>
                  <a:gd name="T47" fmla="*/ 207 h 226"/>
                  <a:gd name="T48" fmla="*/ 193 w 226"/>
                  <a:gd name="T49" fmla="*/ 193 h 226"/>
                  <a:gd name="T50" fmla="*/ 207 w 226"/>
                  <a:gd name="T51" fmla="*/ 175 h 226"/>
                  <a:gd name="T52" fmla="*/ 212 w 226"/>
                  <a:gd name="T53" fmla="*/ 164 h 226"/>
                  <a:gd name="T54" fmla="*/ 217 w 226"/>
                  <a:gd name="T55" fmla="*/ 155 h 226"/>
                  <a:gd name="T56" fmla="*/ 224 w 226"/>
                  <a:gd name="T57" fmla="*/ 135 h 226"/>
                  <a:gd name="T58" fmla="*/ 225 w 226"/>
                  <a:gd name="T59" fmla="*/ 123 h 226"/>
                  <a:gd name="T60" fmla="*/ 225 w 226"/>
                  <a:gd name="T61" fmla="*/ 118 h 226"/>
                  <a:gd name="T62" fmla="*/ 226 w 226"/>
                  <a:gd name="T63" fmla="*/ 113 h 226"/>
                  <a:gd name="T64" fmla="*/ 224 w 226"/>
                  <a:gd name="T65" fmla="*/ 89 h 226"/>
                  <a:gd name="T66" fmla="*/ 217 w 226"/>
                  <a:gd name="T67" fmla="*/ 68 h 226"/>
                  <a:gd name="T68" fmla="*/ 207 w 226"/>
                  <a:gd name="T69" fmla="*/ 49 h 226"/>
                  <a:gd name="T70" fmla="*/ 193 w 226"/>
                  <a:gd name="T71" fmla="*/ 33 h 226"/>
                  <a:gd name="T72" fmla="*/ 175 w 226"/>
                  <a:gd name="T73" fmla="*/ 17 h 226"/>
                  <a:gd name="T74" fmla="*/ 165 w 226"/>
                  <a:gd name="T75" fmla="*/ 11 h 226"/>
                  <a:gd name="T76" fmla="*/ 156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9" y="8"/>
                    </a:lnTo>
                    <a:lnTo>
                      <a:pt x="49" y="17"/>
                    </a:lnTo>
                    <a:lnTo>
                      <a:pt x="33" y="33"/>
                    </a:lnTo>
                    <a:lnTo>
                      <a:pt x="17" y="49"/>
                    </a:lnTo>
                    <a:lnTo>
                      <a:pt x="8" y="68"/>
                    </a:lnTo>
                    <a:lnTo>
                      <a:pt x="1" y="89"/>
                    </a:lnTo>
                    <a:lnTo>
                      <a:pt x="0" y="113"/>
                    </a:lnTo>
                    <a:lnTo>
                      <a:pt x="1" y="135"/>
                    </a:lnTo>
                    <a:lnTo>
                      <a:pt x="8" y="155"/>
                    </a:lnTo>
                    <a:lnTo>
                      <a:pt x="12" y="164"/>
                    </a:lnTo>
                    <a:lnTo>
                      <a:pt x="17" y="175"/>
                    </a:lnTo>
                    <a:lnTo>
                      <a:pt x="33" y="193"/>
                    </a:lnTo>
                    <a:lnTo>
                      <a:pt x="49"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4"/>
                    </a:lnTo>
                    <a:lnTo>
                      <a:pt x="217" y="155"/>
                    </a:lnTo>
                    <a:lnTo>
                      <a:pt x="224" y="135"/>
                    </a:lnTo>
                    <a:lnTo>
                      <a:pt x="225" y="123"/>
                    </a:lnTo>
                    <a:lnTo>
                      <a:pt x="225" y="118"/>
                    </a:lnTo>
                    <a:lnTo>
                      <a:pt x="226" y="113"/>
                    </a:lnTo>
                    <a:lnTo>
                      <a:pt x="224" y="89"/>
                    </a:lnTo>
                    <a:lnTo>
                      <a:pt x="217" y="68"/>
                    </a:lnTo>
                    <a:lnTo>
                      <a:pt x="207" y="49"/>
                    </a:lnTo>
                    <a:lnTo>
                      <a:pt x="193" y="33"/>
                    </a:lnTo>
                    <a:lnTo>
                      <a:pt x="175" y="17"/>
                    </a:lnTo>
                    <a:lnTo>
                      <a:pt x="165" y="11"/>
                    </a:lnTo>
                    <a:lnTo>
                      <a:pt x="156"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3" name="Freeform 71">
                <a:extLst>
                  <a:ext uri="{FF2B5EF4-FFF2-40B4-BE49-F238E27FC236}">
                    <a16:creationId xmlns:a16="http://schemas.microsoft.com/office/drawing/2014/main" id="{4AAA431D-4E3C-E70F-71FF-E161E5AF0F2B}"/>
                  </a:ext>
                </a:extLst>
              </p:cNvPr>
              <p:cNvSpPr>
                <a:spLocks/>
              </p:cNvSpPr>
              <p:nvPr/>
            </p:nvSpPr>
            <p:spPr bwMode="auto">
              <a:xfrm>
                <a:off x="827088" y="2000250"/>
                <a:ext cx="73025" cy="71438"/>
              </a:xfrm>
              <a:custGeom>
                <a:avLst/>
                <a:gdLst>
                  <a:gd name="T0" fmla="*/ 113 w 227"/>
                  <a:gd name="T1" fmla="*/ 0 h 226"/>
                  <a:gd name="T2" fmla="*/ 89 w 227"/>
                  <a:gd name="T3" fmla="*/ 1 h 226"/>
                  <a:gd name="T4" fmla="*/ 69 w 227"/>
                  <a:gd name="T5" fmla="*/ 8 h 226"/>
                  <a:gd name="T6" fmla="*/ 49 w 227"/>
                  <a:gd name="T7" fmla="*/ 17 h 226"/>
                  <a:gd name="T8" fmla="*/ 33 w 227"/>
                  <a:gd name="T9" fmla="*/ 33 h 226"/>
                  <a:gd name="T10" fmla="*/ 18 w 227"/>
                  <a:gd name="T11" fmla="*/ 49 h 226"/>
                  <a:gd name="T12" fmla="*/ 8 w 227"/>
                  <a:gd name="T13" fmla="*/ 68 h 226"/>
                  <a:gd name="T14" fmla="*/ 2 w 227"/>
                  <a:gd name="T15" fmla="*/ 89 h 226"/>
                  <a:gd name="T16" fmla="*/ 0 w 227"/>
                  <a:gd name="T17" fmla="*/ 113 h 226"/>
                  <a:gd name="T18" fmla="*/ 2 w 227"/>
                  <a:gd name="T19" fmla="*/ 135 h 226"/>
                  <a:gd name="T20" fmla="*/ 8 w 227"/>
                  <a:gd name="T21" fmla="*/ 155 h 226"/>
                  <a:gd name="T22" fmla="*/ 12 w 227"/>
                  <a:gd name="T23" fmla="*/ 164 h 226"/>
                  <a:gd name="T24" fmla="*/ 18 w 227"/>
                  <a:gd name="T25" fmla="*/ 175 h 226"/>
                  <a:gd name="T26" fmla="*/ 33 w 227"/>
                  <a:gd name="T27" fmla="*/ 193 h 226"/>
                  <a:gd name="T28" fmla="*/ 49 w 227"/>
                  <a:gd name="T29" fmla="*/ 207 h 226"/>
                  <a:gd name="T30" fmla="*/ 69 w 227"/>
                  <a:gd name="T31" fmla="*/ 217 h 226"/>
                  <a:gd name="T32" fmla="*/ 89 w 227"/>
                  <a:gd name="T33" fmla="*/ 224 h 226"/>
                  <a:gd name="T34" fmla="*/ 113 w 227"/>
                  <a:gd name="T35" fmla="*/ 226 h 226"/>
                  <a:gd name="T36" fmla="*/ 118 w 227"/>
                  <a:gd name="T37" fmla="*/ 225 h 226"/>
                  <a:gd name="T38" fmla="*/ 124 w 227"/>
                  <a:gd name="T39" fmla="*/ 225 h 226"/>
                  <a:gd name="T40" fmla="*/ 135 w 227"/>
                  <a:gd name="T41" fmla="*/ 224 h 226"/>
                  <a:gd name="T42" fmla="*/ 156 w 227"/>
                  <a:gd name="T43" fmla="*/ 217 h 226"/>
                  <a:gd name="T44" fmla="*/ 165 w 227"/>
                  <a:gd name="T45" fmla="*/ 211 h 226"/>
                  <a:gd name="T46" fmla="*/ 175 w 227"/>
                  <a:gd name="T47" fmla="*/ 207 h 226"/>
                  <a:gd name="T48" fmla="*/ 193 w 227"/>
                  <a:gd name="T49" fmla="*/ 193 h 226"/>
                  <a:gd name="T50" fmla="*/ 207 w 227"/>
                  <a:gd name="T51" fmla="*/ 175 h 226"/>
                  <a:gd name="T52" fmla="*/ 212 w 227"/>
                  <a:gd name="T53" fmla="*/ 164 h 226"/>
                  <a:gd name="T54" fmla="*/ 217 w 227"/>
                  <a:gd name="T55" fmla="*/ 155 h 226"/>
                  <a:gd name="T56" fmla="*/ 224 w 227"/>
                  <a:gd name="T57" fmla="*/ 135 h 226"/>
                  <a:gd name="T58" fmla="*/ 225 w 227"/>
                  <a:gd name="T59" fmla="*/ 123 h 226"/>
                  <a:gd name="T60" fmla="*/ 225 w 227"/>
                  <a:gd name="T61" fmla="*/ 117 h 226"/>
                  <a:gd name="T62" fmla="*/ 227 w 227"/>
                  <a:gd name="T63" fmla="*/ 113 h 226"/>
                  <a:gd name="T64" fmla="*/ 224 w 227"/>
                  <a:gd name="T65" fmla="*/ 89 h 226"/>
                  <a:gd name="T66" fmla="*/ 217 w 227"/>
                  <a:gd name="T67" fmla="*/ 68 h 226"/>
                  <a:gd name="T68" fmla="*/ 207 w 227"/>
                  <a:gd name="T69" fmla="*/ 49 h 226"/>
                  <a:gd name="T70" fmla="*/ 193 w 227"/>
                  <a:gd name="T71" fmla="*/ 33 h 226"/>
                  <a:gd name="T72" fmla="*/ 175 w 227"/>
                  <a:gd name="T73" fmla="*/ 17 h 226"/>
                  <a:gd name="T74" fmla="*/ 165 w 227"/>
                  <a:gd name="T75" fmla="*/ 11 h 226"/>
                  <a:gd name="T76" fmla="*/ 156 w 227"/>
                  <a:gd name="T77" fmla="*/ 8 h 226"/>
                  <a:gd name="T78" fmla="*/ 135 w 227"/>
                  <a:gd name="T79" fmla="*/ 1 h 226"/>
                  <a:gd name="T80" fmla="*/ 113 w 227"/>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113" y="0"/>
                    </a:moveTo>
                    <a:lnTo>
                      <a:pt x="89" y="1"/>
                    </a:lnTo>
                    <a:lnTo>
                      <a:pt x="69" y="8"/>
                    </a:lnTo>
                    <a:lnTo>
                      <a:pt x="49" y="17"/>
                    </a:lnTo>
                    <a:lnTo>
                      <a:pt x="33" y="33"/>
                    </a:lnTo>
                    <a:lnTo>
                      <a:pt x="18" y="49"/>
                    </a:lnTo>
                    <a:lnTo>
                      <a:pt x="8" y="68"/>
                    </a:lnTo>
                    <a:lnTo>
                      <a:pt x="2" y="89"/>
                    </a:lnTo>
                    <a:lnTo>
                      <a:pt x="0" y="113"/>
                    </a:lnTo>
                    <a:lnTo>
                      <a:pt x="2" y="135"/>
                    </a:lnTo>
                    <a:lnTo>
                      <a:pt x="8" y="155"/>
                    </a:lnTo>
                    <a:lnTo>
                      <a:pt x="12" y="164"/>
                    </a:lnTo>
                    <a:lnTo>
                      <a:pt x="18" y="175"/>
                    </a:lnTo>
                    <a:lnTo>
                      <a:pt x="33" y="193"/>
                    </a:lnTo>
                    <a:lnTo>
                      <a:pt x="49"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4"/>
                    </a:lnTo>
                    <a:lnTo>
                      <a:pt x="217" y="155"/>
                    </a:lnTo>
                    <a:lnTo>
                      <a:pt x="224" y="135"/>
                    </a:lnTo>
                    <a:lnTo>
                      <a:pt x="225" y="123"/>
                    </a:lnTo>
                    <a:lnTo>
                      <a:pt x="225" y="117"/>
                    </a:lnTo>
                    <a:lnTo>
                      <a:pt x="227" y="113"/>
                    </a:lnTo>
                    <a:lnTo>
                      <a:pt x="224" y="89"/>
                    </a:lnTo>
                    <a:lnTo>
                      <a:pt x="217" y="68"/>
                    </a:lnTo>
                    <a:lnTo>
                      <a:pt x="207" y="49"/>
                    </a:lnTo>
                    <a:lnTo>
                      <a:pt x="193" y="33"/>
                    </a:lnTo>
                    <a:lnTo>
                      <a:pt x="175" y="17"/>
                    </a:lnTo>
                    <a:lnTo>
                      <a:pt x="165" y="11"/>
                    </a:lnTo>
                    <a:lnTo>
                      <a:pt x="156"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4" name="Freeform 72">
                <a:extLst>
                  <a:ext uri="{FF2B5EF4-FFF2-40B4-BE49-F238E27FC236}">
                    <a16:creationId xmlns:a16="http://schemas.microsoft.com/office/drawing/2014/main" id="{0C588094-7043-4117-9BDA-68001EBC42DF}"/>
                  </a:ext>
                </a:extLst>
              </p:cNvPr>
              <p:cNvSpPr>
                <a:spLocks/>
              </p:cNvSpPr>
              <p:nvPr/>
            </p:nvSpPr>
            <p:spPr bwMode="auto">
              <a:xfrm>
                <a:off x="852488" y="1965325"/>
                <a:ext cx="71438" cy="71438"/>
              </a:xfrm>
              <a:custGeom>
                <a:avLst/>
                <a:gdLst>
                  <a:gd name="T0" fmla="*/ 113 w 226"/>
                  <a:gd name="T1" fmla="*/ 0 h 226"/>
                  <a:gd name="T2" fmla="*/ 89 w 226"/>
                  <a:gd name="T3" fmla="*/ 1 h 226"/>
                  <a:gd name="T4" fmla="*/ 68 w 226"/>
                  <a:gd name="T5" fmla="*/ 8 h 226"/>
                  <a:gd name="T6" fmla="*/ 49 w 226"/>
                  <a:gd name="T7" fmla="*/ 17 h 226"/>
                  <a:gd name="T8" fmla="*/ 33 w 226"/>
                  <a:gd name="T9" fmla="*/ 33 h 226"/>
                  <a:gd name="T10" fmla="*/ 17 w 226"/>
                  <a:gd name="T11" fmla="*/ 49 h 226"/>
                  <a:gd name="T12" fmla="*/ 8 w 226"/>
                  <a:gd name="T13" fmla="*/ 68 h 226"/>
                  <a:gd name="T14" fmla="*/ 1 w 226"/>
                  <a:gd name="T15" fmla="*/ 89 h 226"/>
                  <a:gd name="T16" fmla="*/ 0 w 226"/>
                  <a:gd name="T17" fmla="*/ 113 h 226"/>
                  <a:gd name="T18" fmla="*/ 1 w 226"/>
                  <a:gd name="T19" fmla="*/ 135 h 226"/>
                  <a:gd name="T20" fmla="*/ 8 w 226"/>
                  <a:gd name="T21" fmla="*/ 155 h 226"/>
                  <a:gd name="T22" fmla="*/ 11 w 226"/>
                  <a:gd name="T23" fmla="*/ 164 h 226"/>
                  <a:gd name="T24" fmla="*/ 17 w 226"/>
                  <a:gd name="T25" fmla="*/ 175 h 226"/>
                  <a:gd name="T26" fmla="*/ 33 w 226"/>
                  <a:gd name="T27" fmla="*/ 193 h 226"/>
                  <a:gd name="T28" fmla="*/ 49 w 226"/>
                  <a:gd name="T29" fmla="*/ 207 h 226"/>
                  <a:gd name="T30" fmla="*/ 68 w 226"/>
                  <a:gd name="T31" fmla="*/ 217 h 226"/>
                  <a:gd name="T32" fmla="*/ 89 w 226"/>
                  <a:gd name="T33" fmla="*/ 224 h 226"/>
                  <a:gd name="T34" fmla="*/ 113 w 226"/>
                  <a:gd name="T35" fmla="*/ 226 h 226"/>
                  <a:gd name="T36" fmla="*/ 118 w 226"/>
                  <a:gd name="T37" fmla="*/ 225 h 226"/>
                  <a:gd name="T38" fmla="*/ 123 w 226"/>
                  <a:gd name="T39" fmla="*/ 225 h 226"/>
                  <a:gd name="T40" fmla="*/ 135 w 226"/>
                  <a:gd name="T41" fmla="*/ 224 h 226"/>
                  <a:gd name="T42" fmla="*/ 155 w 226"/>
                  <a:gd name="T43" fmla="*/ 217 h 226"/>
                  <a:gd name="T44" fmla="*/ 164 w 226"/>
                  <a:gd name="T45" fmla="*/ 211 h 226"/>
                  <a:gd name="T46" fmla="*/ 175 w 226"/>
                  <a:gd name="T47" fmla="*/ 207 h 226"/>
                  <a:gd name="T48" fmla="*/ 193 w 226"/>
                  <a:gd name="T49" fmla="*/ 193 h 226"/>
                  <a:gd name="T50" fmla="*/ 207 w 226"/>
                  <a:gd name="T51" fmla="*/ 175 h 226"/>
                  <a:gd name="T52" fmla="*/ 211 w 226"/>
                  <a:gd name="T53" fmla="*/ 164 h 226"/>
                  <a:gd name="T54" fmla="*/ 217 w 226"/>
                  <a:gd name="T55" fmla="*/ 155 h 226"/>
                  <a:gd name="T56" fmla="*/ 224 w 226"/>
                  <a:gd name="T57" fmla="*/ 135 h 226"/>
                  <a:gd name="T58" fmla="*/ 225 w 226"/>
                  <a:gd name="T59" fmla="*/ 123 h 226"/>
                  <a:gd name="T60" fmla="*/ 225 w 226"/>
                  <a:gd name="T61" fmla="*/ 118 h 226"/>
                  <a:gd name="T62" fmla="*/ 226 w 226"/>
                  <a:gd name="T63" fmla="*/ 113 h 226"/>
                  <a:gd name="T64" fmla="*/ 224 w 226"/>
                  <a:gd name="T65" fmla="*/ 89 h 226"/>
                  <a:gd name="T66" fmla="*/ 217 w 226"/>
                  <a:gd name="T67" fmla="*/ 68 h 226"/>
                  <a:gd name="T68" fmla="*/ 207 w 226"/>
                  <a:gd name="T69" fmla="*/ 49 h 226"/>
                  <a:gd name="T70" fmla="*/ 193 w 226"/>
                  <a:gd name="T71" fmla="*/ 33 h 226"/>
                  <a:gd name="T72" fmla="*/ 175 w 226"/>
                  <a:gd name="T73" fmla="*/ 17 h 226"/>
                  <a:gd name="T74" fmla="*/ 164 w 226"/>
                  <a:gd name="T75" fmla="*/ 11 h 226"/>
                  <a:gd name="T76" fmla="*/ 155 w 226"/>
                  <a:gd name="T77" fmla="*/ 8 h 226"/>
                  <a:gd name="T78" fmla="*/ 135 w 226"/>
                  <a:gd name="T79" fmla="*/ 1 h 226"/>
                  <a:gd name="T80" fmla="*/ 113 w 226"/>
                  <a:gd name="T8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113" y="0"/>
                    </a:move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8"/>
                    </a:lnTo>
                    <a:lnTo>
                      <a:pt x="226" y="113"/>
                    </a:lnTo>
                    <a:lnTo>
                      <a:pt x="224" y="89"/>
                    </a:lnTo>
                    <a:lnTo>
                      <a:pt x="217" y="68"/>
                    </a:lnTo>
                    <a:lnTo>
                      <a:pt x="207" y="49"/>
                    </a:lnTo>
                    <a:lnTo>
                      <a:pt x="193" y="33"/>
                    </a:lnTo>
                    <a:lnTo>
                      <a:pt x="175" y="17"/>
                    </a:lnTo>
                    <a:lnTo>
                      <a:pt x="164" y="11"/>
                    </a:lnTo>
                    <a:lnTo>
                      <a:pt x="155" y="8"/>
                    </a:lnTo>
                    <a:lnTo>
                      <a:pt x="135" y="1"/>
                    </a:lnTo>
                    <a:lnTo>
                      <a:pt x="113" y="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5" name="Freeform 73">
                <a:extLst>
                  <a:ext uri="{FF2B5EF4-FFF2-40B4-BE49-F238E27FC236}">
                    <a16:creationId xmlns:a16="http://schemas.microsoft.com/office/drawing/2014/main" id="{273DFBB7-FDE2-4188-7C62-1E456E405EC6}"/>
                  </a:ext>
                </a:extLst>
              </p:cNvPr>
              <p:cNvSpPr>
                <a:spLocks/>
              </p:cNvSpPr>
              <p:nvPr/>
            </p:nvSpPr>
            <p:spPr bwMode="auto">
              <a:xfrm>
                <a:off x="898526" y="2000250"/>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7"/>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6" name="Freeform 74">
                <a:extLst>
                  <a:ext uri="{FF2B5EF4-FFF2-40B4-BE49-F238E27FC236}">
                    <a16:creationId xmlns:a16="http://schemas.microsoft.com/office/drawing/2014/main" id="{84BAB3E7-D977-37EF-65BF-E18CD738D248}"/>
                  </a:ext>
                </a:extLst>
              </p:cNvPr>
              <p:cNvSpPr>
                <a:spLocks/>
              </p:cNvSpPr>
              <p:nvPr/>
            </p:nvSpPr>
            <p:spPr bwMode="auto">
              <a:xfrm>
                <a:off x="1200151" y="1905000"/>
                <a:ext cx="71438" cy="71438"/>
              </a:xfrm>
              <a:custGeom>
                <a:avLst/>
                <a:gdLst>
                  <a:gd name="T0" fmla="*/ 227 w 227"/>
                  <a:gd name="T1" fmla="*/ 113 h 226"/>
                  <a:gd name="T2" fmla="*/ 224 w 227"/>
                  <a:gd name="T3" fmla="*/ 89 h 226"/>
                  <a:gd name="T4" fmla="*/ 217 w 227"/>
                  <a:gd name="T5" fmla="*/ 68 h 226"/>
                  <a:gd name="T6" fmla="*/ 207 w 227"/>
                  <a:gd name="T7" fmla="*/ 49 h 226"/>
                  <a:gd name="T8" fmla="*/ 193 w 227"/>
                  <a:gd name="T9" fmla="*/ 33 h 226"/>
                  <a:gd name="T10" fmla="*/ 175 w 227"/>
                  <a:gd name="T11" fmla="*/ 17 h 226"/>
                  <a:gd name="T12" fmla="*/ 165 w 227"/>
                  <a:gd name="T13" fmla="*/ 11 h 226"/>
                  <a:gd name="T14" fmla="*/ 156 w 227"/>
                  <a:gd name="T15" fmla="*/ 7 h 226"/>
                  <a:gd name="T16" fmla="*/ 135 w 227"/>
                  <a:gd name="T17" fmla="*/ 1 h 226"/>
                  <a:gd name="T18" fmla="*/ 113 w 227"/>
                  <a:gd name="T19" fmla="*/ 0 h 226"/>
                  <a:gd name="T20" fmla="*/ 90 w 227"/>
                  <a:gd name="T21" fmla="*/ 1 h 226"/>
                  <a:gd name="T22" fmla="*/ 69 w 227"/>
                  <a:gd name="T23" fmla="*/ 7 h 226"/>
                  <a:gd name="T24" fmla="*/ 50 w 227"/>
                  <a:gd name="T25" fmla="*/ 17 h 226"/>
                  <a:gd name="T26" fmla="*/ 34 w 227"/>
                  <a:gd name="T27" fmla="*/ 33 h 226"/>
                  <a:gd name="T28" fmla="*/ 18 w 227"/>
                  <a:gd name="T29" fmla="*/ 49 h 226"/>
                  <a:gd name="T30" fmla="*/ 8 w 227"/>
                  <a:gd name="T31" fmla="*/ 68 h 226"/>
                  <a:gd name="T32" fmla="*/ 2 w 227"/>
                  <a:gd name="T33" fmla="*/ 89 h 226"/>
                  <a:gd name="T34" fmla="*/ 0 w 227"/>
                  <a:gd name="T35" fmla="*/ 113 h 226"/>
                  <a:gd name="T36" fmla="*/ 2 w 227"/>
                  <a:gd name="T37" fmla="*/ 134 h 226"/>
                  <a:gd name="T38" fmla="*/ 8 w 227"/>
                  <a:gd name="T39" fmla="*/ 155 h 226"/>
                  <a:gd name="T40" fmla="*/ 12 w 227"/>
                  <a:gd name="T41" fmla="*/ 164 h 226"/>
                  <a:gd name="T42" fmla="*/ 18 w 227"/>
                  <a:gd name="T43" fmla="*/ 174 h 226"/>
                  <a:gd name="T44" fmla="*/ 34 w 227"/>
                  <a:gd name="T45" fmla="*/ 193 h 226"/>
                  <a:gd name="T46" fmla="*/ 50 w 227"/>
                  <a:gd name="T47" fmla="*/ 206 h 226"/>
                  <a:gd name="T48" fmla="*/ 69 w 227"/>
                  <a:gd name="T49" fmla="*/ 217 h 226"/>
                  <a:gd name="T50" fmla="*/ 90 w 227"/>
                  <a:gd name="T51" fmla="*/ 223 h 226"/>
                  <a:gd name="T52" fmla="*/ 113 w 227"/>
                  <a:gd name="T53" fmla="*/ 226 h 226"/>
                  <a:gd name="T54" fmla="*/ 118 w 227"/>
                  <a:gd name="T55" fmla="*/ 225 h 226"/>
                  <a:gd name="T56" fmla="*/ 124 w 227"/>
                  <a:gd name="T57" fmla="*/ 225 h 226"/>
                  <a:gd name="T58" fmla="*/ 135 w 227"/>
                  <a:gd name="T59" fmla="*/ 223 h 226"/>
                  <a:gd name="T60" fmla="*/ 156 w 227"/>
                  <a:gd name="T61" fmla="*/ 217 h 226"/>
                  <a:gd name="T62" fmla="*/ 165 w 227"/>
                  <a:gd name="T63" fmla="*/ 211 h 226"/>
                  <a:gd name="T64" fmla="*/ 175 w 227"/>
                  <a:gd name="T65" fmla="*/ 206 h 226"/>
                  <a:gd name="T66" fmla="*/ 193 w 227"/>
                  <a:gd name="T67" fmla="*/ 193 h 226"/>
                  <a:gd name="T68" fmla="*/ 207 w 227"/>
                  <a:gd name="T69" fmla="*/ 174 h 226"/>
                  <a:gd name="T70" fmla="*/ 212 w 227"/>
                  <a:gd name="T71" fmla="*/ 164 h 226"/>
                  <a:gd name="T72" fmla="*/ 217 w 227"/>
                  <a:gd name="T73" fmla="*/ 155 h 226"/>
                  <a:gd name="T74" fmla="*/ 224 w 227"/>
                  <a:gd name="T75" fmla="*/ 134 h 226"/>
                  <a:gd name="T76" fmla="*/ 225 w 227"/>
                  <a:gd name="T77" fmla="*/ 123 h 226"/>
                  <a:gd name="T78" fmla="*/ 225 w 227"/>
                  <a:gd name="T79" fmla="*/ 117 h 226"/>
                  <a:gd name="T80" fmla="*/ 227 w 227"/>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227" y="113"/>
                    </a:moveTo>
                    <a:lnTo>
                      <a:pt x="224" y="89"/>
                    </a:lnTo>
                    <a:lnTo>
                      <a:pt x="217" y="68"/>
                    </a:lnTo>
                    <a:lnTo>
                      <a:pt x="207" y="49"/>
                    </a:lnTo>
                    <a:lnTo>
                      <a:pt x="193" y="33"/>
                    </a:lnTo>
                    <a:lnTo>
                      <a:pt x="175" y="17"/>
                    </a:lnTo>
                    <a:lnTo>
                      <a:pt x="165" y="11"/>
                    </a:lnTo>
                    <a:lnTo>
                      <a:pt x="156" y="7"/>
                    </a:lnTo>
                    <a:lnTo>
                      <a:pt x="135" y="1"/>
                    </a:lnTo>
                    <a:lnTo>
                      <a:pt x="113" y="0"/>
                    </a:lnTo>
                    <a:lnTo>
                      <a:pt x="90" y="1"/>
                    </a:lnTo>
                    <a:lnTo>
                      <a:pt x="69" y="7"/>
                    </a:lnTo>
                    <a:lnTo>
                      <a:pt x="50" y="17"/>
                    </a:lnTo>
                    <a:lnTo>
                      <a:pt x="34" y="33"/>
                    </a:lnTo>
                    <a:lnTo>
                      <a:pt x="18" y="49"/>
                    </a:lnTo>
                    <a:lnTo>
                      <a:pt x="8" y="68"/>
                    </a:lnTo>
                    <a:lnTo>
                      <a:pt x="2" y="89"/>
                    </a:lnTo>
                    <a:lnTo>
                      <a:pt x="0" y="113"/>
                    </a:lnTo>
                    <a:lnTo>
                      <a:pt x="2" y="134"/>
                    </a:lnTo>
                    <a:lnTo>
                      <a:pt x="8" y="155"/>
                    </a:lnTo>
                    <a:lnTo>
                      <a:pt x="12" y="164"/>
                    </a:lnTo>
                    <a:lnTo>
                      <a:pt x="18" y="174"/>
                    </a:lnTo>
                    <a:lnTo>
                      <a:pt x="34" y="193"/>
                    </a:lnTo>
                    <a:lnTo>
                      <a:pt x="50" y="206"/>
                    </a:lnTo>
                    <a:lnTo>
                      <a:pt x="69" y="217"/>
                    </a:lnTo>
                    <a:lnTo>
                      <a:pt x="90" y="223"/>
                    </a:lnTo>
                    <a:lnTo>
                      <a:pt x="113" y="226"/>
                    </a:lnTo>
                    <a:lnTo>
                      <a:pt x="118" y="225"/>
                    </a:lnTo>
                    <a:lnTo>
                      <a:pt x="124" y="225"/>
                    </a:lnTo>
                    <a:lnTo>
                      <a:pt x="135" y="223"/>
                    </a:lnTo>
                    <a:lnTo>
                      <a:pt x="156" y="217"/>
                    </a:lnTo>
                    <a:lnTo>
                      <a:pt x="165" y="211"/>
                    </a:lnTo>
                    <a:lnTo>
                      <a:pt x="175" y="206"/>
                    </a:lnTo>
                    <a:lnTo>
                      <a:pt x="193" y="193"/>
                    </a:lnTo>
                    <a:lnTo>
                      <a:pt x="207" y="174"/>
                    </a:lnTo>
                    <a:lnTo>
                      <a:pt x="212" y="164"/>
                    </a:lnTo>
                    <a:lnTo>
                      <a:pt x="217" y="155"/>
                    </a:lnTo>
                    <a:lnTo>
                      <a:pt x="224" y="134"/>
                    </a:lnTo>
                    <a:lnTo>
                      <a:pt x="225" y="123"/>
                    </a:lnTo>
                    <a:lnTo>
                      <a:pt x="225" y="117"/>
                    </a:lnTo>
                    <a:lnTo>
                      <a:pt x="227"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7" name="Freeform 75">
                <a:extLst>
                  <a:ext uri="{FF2B5EF4-FFF2-40B4-BE49-F238E27FC236}">
                    <a16:creationId xmlns:a16="http://schemas.microsoft.com/office/drawing/2014/main" id="{6959F728-47A9-D1E0-9275-A5556C3A4087}"/>
                  </a:ext>
                </a:extLst>
              </p:cNvPr>
              <p:cNvSpPr>
                <a:spLocks/>
              </p:cNvSpPr>
              <p:nvPr/>
            </p:nvSpPr>
            <p:spPr bwMode="auto">
              <a:xfrm>
                <a:off x="1098551" y="2036763"/>
                <a:ext cx="71438"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5 w 226"/>
                  <a:gd name="T13" fmla="*/ 11 h 226"/>
                  <a:gd name="T14" fmla="*/ 156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5 h 226"/>
                  <a:gd name="T40" fmla="*/ 12 w 226"/>
                  <a:gd name="T41" fmla="*/ 165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4 w 226"/>
                  <a:gd name="T57" fmla="*/ 225 h 226"/>
                  <a:gd name="T58" fmla="*/ 135 w 226"/>
                  <a:gd name="T59" fmla="*/ 224 h 226"/>
                  <a:gd name="T60" fmla="*/ 156 w 226"/>
                  <a:gd name="T61" fmla="*/ 217 h 226"/>
                  <a:gd name="T62" fmla="*/ 165 w 226"/>
                  <a:gd name="T63" fmla="*/ 211 h 226"/>
                  <a:gd name="T64" fmla="*/ 175 w 226"/>
                  <a:gd name="T65" fmla="*/ 207 h 226"/>
                  <a:gd name="T66" fmla="*/ 193 w 226"/>
                  <a:gd name="T67" fmla="*/ 193 h 226"/>
                  <a:gd name="T68" fmla="*/ 207 w 226"/>
                  <a:gd name="T69" fmla="*/ 175 h 226"/>
                  <a:gd name="T70" fmla="*/ 212 w 226"/>
                  <a:gd name="T71" fmla="*/ 165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5" y="11"/>
                    </a:lnTo>
                    <a:lnTo>
                      <a:pt x="156" y="8"/>
                    </a:lnTo>
                    <a:lnTo>
                      <a:pt x="135" y="1"/>
                    </a:lnTo>
                    <a:lnTo>
                      <a:pt x="113" y="0"/>
                    </a:lnTo>
                    <a:lnTo>
                      <a:pt x="89" y="1"/>
                    </a:lnTo>
                    <a:lnTo>
                      <a:pt x="69" y="8"/>
                    </a:lnTo>
                    <a:lnTo>
                      <a:pt x="49" y="17"/>
                    </a:lnTo>
                    <a:lnTo>
                      <a:pt x="33" y="33"/>
                    </a:lnTo>
                    <a:lnTo>
                      <a:pt x="17" y="49"/>
                    </a:lnTo>
                    <a:lnTo>
                      <a:pt x="8" y="69"/>
                    </a:lnTo>
                    <a:lnTo>
                      <a:pt x="1" y="89"/>
                    </a:lnTo>
                    <a:lnTo>
                      <a:pt x="0" y="113"/>
                    </a:lnTo>
                    <a:lnTo>
                      <a:pt x="1" y="135"/>
                    </a:lnTo>
                    <a:lnTo>
                      <a:pt x="8" y="155"/>
                    </a:lnTo>
                    <a:lnTo>
                      <a:pt x="12" y="165"/>
                    </a:lnTo>
                    <a:lnTo>
                      <a:pt x="17" y="175"/>
                    </a:lnTo>
                    <a:lnTo>
                      <a:pt x="33" y="193"/>
                    </a:lnTo>
                    <a:lnTo>
                      <a:pt x="49"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5"/>
                    </a:lnTo>
                    <a:lnTo>
                      <a:pt x="217" y="155"/>
                    </a:lnTo>
                    <a:lnTo>
                      <a:pt x="224" y="135"/>
                    </a:lnTo>
                    <a:lnTo>
                      <a:pt x="225" y="123"/>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8" name="Freeform 76">
                <a:extLst>
                  <a:ext uri="{FF2B5EF4-FFF2-40B4-BE49-F238E27FC236}">
                    <a16:creationId xmlns:a16="http://schemas.microsoft.com/office/drawing/2014/main" id="{7F0E97FE-8CAB-461B-D30F-8D5F1A498F33}"/>
                  </a:ext>
                </a:extLst>
              </p:cNvPr>
              <p:cNvSpPr>
                <a:spLocks/>
              </p:cNvSpPr>
              <p:nvPr/>
            </p:nvSpPr>
            <p:spPr bwMode="auto">
              <a:xfrm>
                <a:off x="1354138" y="2251075"/>
                <a:ext cx="73025"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4 w 226"/>
                  <a:gd name="T13" fmla="*/ 12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6 h 226"/>
                  <a:gd name="T40" fmla="*/ 11 w 226"/>
                  <a:gd name="T41" fmla="*/ 165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2 h 226"/>
                  <a:gd name="T64" fmla="*/ 175 w 226"/>
                  <a:gd name="T65" fmla="*/ 207 h 226"/>
                  <a:gd name="T66" fmla="*/ 193 w 226"/>
                  <a:gd name="T67" fmla="*/ 193 h 226"/>
                  <a:gd name="T68" fmla="*/ 207 w 226"/>
                  <a:gd name="T69" fmla="*/ 175 h 226"/>
                  <a:gd name="T70" fmla="*/ 211 w 226"/>
                  <a:gd name="T71" fmla="*/ 165 h 226"/>
                  <a:gd name="T72" fmla="*/ 217 w 226"/>
                  <a:gd name="T73" fmla="*/ 156 h 226"/>
                  <a:gd name="T74" fmla="*/ 224 w 226"/>
                  <a:gd name="T75" fmla="*/ 135 h 226"/>
                  <a:gd name="T76" fmla="*/ 225 w 226"/>
                  <a:gd name="T77" fmla="*/ 124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4" y="12"/>
                    </a:lnTo>
                    <a:lnTo>
                      <a:pt x="155" y="8"/>
                    </a:lnTo>
                    <a:lnTo>
                      <a:pt x="135" y="1"/>
                    </a:lnTo>
                    <a:lnTo>
                      <a:pt x="113" y="0"/>
                    </a:lnTo>
                    <a:lnTo>
                      <a:pt x="89" y="1"/>
                    </a:lnTo>
                    <a:lnTo>
                      <a:pt x="68" y="8"/>
                    </a:lnTo>
                    <a:lnTo>
                      <a:pt x="49" y="17"/>
                    </a:lnTo>
                    <a:lnTo>
                      <a:pt x="33" y="33"/>
                    </a:lnTo>
                    <a:lnTo>
                      <a:pt x="17" y="49"/>
                    </a:lnTo>
                    <a:lnTo>
                      <a:pt x="8" y="69"/>
                    </a:lnTo>
                    <a:lnTo>
                      <a:pt x="1" y="89"/>
                    </a:lnTo>
                    <a:lnTo>
                      <a:pt x="0" y="113"/>
                    </a:lnTo>
                    <a:lnTo>
                      <a:pt x="1" y="135"/>
                    </a:lnTo>
                    <a:lnTo>
                      <a:pt x="8" y="156"/>
                    </a:lnTo>
                    <a:lnTo>
                      <a:pt x="11" y="165"/>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2"/>
                    </a:lnTo>
                    <a:lnTo>
                      <a:pt x="175" y="207"/>
                    </a:lnTo>
                    <a:lnTo>
                      <a:pt x="193" y="193"/>
                    </a:lnTo>
                    <a:lnTo>
                      <a:pt x="207" y="175"/>
                    </a:lnTo>
                    <a:lnTo>
                      <a:pt x="211" y="165"/>
                    </a:lnTo>
                    <a:lnTo>
                      <a:pt x="217" y="156"/>
                    </a:lnTo>
                    <a:lnTo>
                      <a:pt x="224" y="135"/>
                    </a:lnTo>
                    <a:lnTo>
                      <a:pt x="225" y="124"/>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69" name="Freeform 77">
                <a:extLst>
                  <a:ext uri="{FF2B5EF4-FFF2-40B4-BE49-F238E27FC236}">
                    <a16:creationId xmlns:a16="http://schemas.microsoft.com/office/drawing/2014/main" id="{84024B73-B2D2-2E33-C419-D7BD01624303}"/>
                  </a:ext>
                </a:extLst>
              </p:cNvPr>
              <p:cNvSpPr>
                <a:spLocks/>
              </p:cNvSpPr>
              <p:nvPr/>
            </p:nvSpPr>
            <p:spPr bwMode="auto">
              <a:xfrm>
                <a:off x="1176338" y="2303463"/>
                <a:ext cx="71438"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5 w 226"/>
                  <a:gd name="T13" fmla="*/ 11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5 h 226"/>
                  <a:gd name="T40" fmla="*/ 11 w 226"/>
                  <a:gd name="T41" fmla="*/ 165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5 w 226"/>
                  <a:gd name="T63" fmla="*/ 211 h 226"/>
                  <a:gd name="T64" fmla="*/ 175 w 226"/>
                  <a:gd name="T65" fmla="*/ 207 h 226"/>
                  <a:gd name="T66" fmla="*/ 193 w 226"/>
                  <a:gd name="T67" fmla="*/ 193 h 226"/>
                  <a:gd name="T68" fmla="*/ 207 w 226"/>
                  <a:gd name="T69" fmla="*/ 175 h 226"/>
                  <a:gd name="T70" fmla="*/ 211 w 226"/>
                  <a:gd name="T71" fmla="*/ 165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5" y="11"/>
                    </a:lnTo>
                    <a:lnTo>
                      <a:pt x="155" y="8"/>
                    </a:lnTo>
                    <a:lnTo>
                      <a:pt x="135" y="1"/>
                    </a:lnTo>
                    <a:lnTo>
                      <a:pt x="113" y="0"/>
                    </a:lnTo>
                    <a:lnTo>
                      <a:pt x="89" y="1"/>
                    </a:lnTo>
                    <a:lnTo>
                      <a:pt x="69"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9" y="217"/>
                    </a:lnTo>
                    <a:lnTo>
                      <a:pt x="89" y="224"/>
                    </a:lnTo>
                    <a:lnTo>
                      <a:pt x="113" y="226"/>
                    </a:lnTo>
                    <a:lnTo>
                      <a:pt x="118" y="225"/>
                    </a:lnTo>
                    <a:lnTo>
                      <a:pt x="123" y="225"/>
                    </a:lnTo>
                    <a:lnTo>
                      <a:pt x="135" y="224"/>
                    </a:lnTo>
                    <a:lnTo>
                      <a:pt x="155" y="217"/>
                    </a:lnTo>
                    <a:lnTo>
                      <a:pt x="165" y="211"/>
                    </a:lnTo>
                    <a:lnTo>
                      <a:pt x="175" y="207"/>
                    </a:lnTo>
                    <a:lnTo>
                      <a:pt x="193" y="193"/>
                    </a:lnTo>
                    <a:lnTo>
                      <a:pt x="207" y="175"/>
                    </a:lnTo>
                    <a:lnTo>
                      <a:pt x="211" y="165"/>
                    </a:lnTo>
                    <a:lnTo>
                      <a:pt x="217" y="155"/>
                    </a:lnTo>
                    <a:lnTo>
                      <a:pt x="224" y="135"/>
                    </a:lnTo>
                    <a:lnTo>
                      <a:pt x="225" y="123"/>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70" name="Freeform 78">
                <a:extLst>
                  <a:ext uri="{FF2B5EF4-FFF2-40B4-BE49-F238E27FC236}">
                    <a16:creationId xmlns:a16="http://schemas.microsoft.com/office/drawing/2014/main" id="{A2FA7D0D-B0C0-87C7-15AB-F7D6DACFE89B}"/>
                  </a:ext>
                </a:extLst>
              </p:cNvPr>
              <p:cNvSpPr>
                <a:spLocks/>
              </p:cNvSpPr>
              <p:nvPr/>
            </p:nvSpPr>
            <p:spPr bwMode="auto">
              <a:xfrm>
                <a:off x="1042988" y="2181225"/>
                <a:ext cx="71438" cy="71438"/>
              </a:xfrm>
              <a:custGeom>
                <a:avLst/>
                <a:gdLst>
                  <a:gd name="T0" fmla="*/ 226 w 226"/>
                  <a:gd name="T1" fmla="*/ 113 h 226"/>
                  <a:gd name="T2" fmla="*/ 224 w 226"/>
                  <a:gd name="T3" fmla="*/ 89 h 226"/>
                  <a:gd name="T4" fmla="*/ 217 w 226"/>
                  <a:gd name="T5" fmla="*/ 69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8 w 226"/>
                  <a:gd name="T23" fmla="*/ 8 h 226"/>
                  <a:gd name="T24" fmla="*/ 49 w 226"/>
                  <a:gd name="T25" fmla="*/ 17 h 226"/>
                  <a:gd name="T26" fmla="*/ 33 w 226"/>
                  <a:gd name="T27" fmla="*/ 33 h 226"/>
                  <a:gd name="T28" fmla="*/ 17 w 226"/>
                  <a:gd name="T29" fmla="*/ 49 h 226"/>
                  <a:gd name="T30" fmla="*/ 8 w 226"/>
                  <a:gd name="T31" fmla="*/ 69 h 226"/>
                  <a:gd name="T32" fmla="*/ 1 w 226"/>
                  <a:gd name="T33" fmla="*/ 89 h 226"/>
                  <a:gd name="T34" fmla="*/ 0 w 226"/>
                  <a:gd name="T35" fmla="*/ 113 h 226"/>
                  <a:gd name="T36" fmla="*/ 1 w 226"/>
                  <a:gd name="T37" fmla="*/ 135 h 226"/>
                  <a:gd name="T38" fmla="*/ 8 w 226"/>
                  <a:gd name="T39" fmla="*/ 155 h 226"/>
                  <a:gd name="T40" fmla="*/ 11 w 226"/>
                  <a:gd name="T41" fmla="*/ 165 h 226"/>
                  <a:gd name="T42" fmla="*/ 17 w 226"/>
                  <a:gd name="T43" fmla="*/ 175 h 226"/>
                  <a:gd name="T44" fmla="*/ 33 w 226"/>
                  <a:gd name="T45" fmla="*/ 193 h 226"/>
                  <a:gd name="T46" fmla="*/ 49 w 226"/>
                  <a:gd name="T47" fmla="*/ 207 h 226"/>
                  <a:gd name="T48" fmla="*/ 68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5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9"/>
                    </a:lnTo>
                    <a:lnTo>
                      <a:pt x="207" y="49"/>
                    </a:lnTo>
                    <a:lnTo>
                      <a:pt x="193" y="33"/>
                    </a:lnTo>
                    <a:lnTo>
                      <a:pt x="175" y="17"/>
                    </a:lnTo>
                    <a:lnTo>
                      <a:pt x="164" y="11"/>
                    </a:lnTo>
                    <a:lnTo>
                      <a:pt x="155" y="8"/>
                    </a:lnTo>
                    <a:lnTo>
                      <a:pt x="135" y="1"/>
                    </a:lnTo>
                    <a:lnTo>
                      <a:pt x="113" y="0"/>
                    </a:lnTo>
                    <a:lnTo>
                      <a:pt x="89" y="1"/>
                    </a:lnTo>
                    <a:lnTo>
                      <a:pt x="68" y="8"/>
                    </a:lnTo>
                    <a:lnTo>
                      <a:pt x="49" y="17"/>
                    </a:lnTo>
                    <a:lnTo>
                      <a:pt x="33" y="33"/>
                    </a:lnTo>
                    <a:lnTo>
                      <a:pt x="17" y="49"/>
                    </a:lnTo>
                    <a:lnTo>
                      <a:pt x="8" y="69"/>
                    </a:lnTo>
                    <a:lnTo>
                      <a:pt x="1" y="89"/>
                    </a:lnTo>
                    <a:lnTo>
                      <a:pt x="0" y="113"/>
                    </a:lnTo>
                    <a:lnTo>
                      <a:pt x="1" y="135"/>
                    </a:lnTo>
                    <a:lnTo>
                      <a:pt x="8" y="155"/>
                    </a:lnTo>
                    <a:lnTo>
                      <a:pt x="11" y="165"/>
                    </a:lnTo>
                    <a:lnTo>
                      <a:pt x="17" y="175"/>
                    </a:lnTo>
                    <a:lnTo>
                      <a:pt x="33" y="193"/>
                    </a:lnTo>
                    <a:lnTo>
                      <a:pt x="49" y="207"/>
                    </a:lnTo>
                    <a:lnTo>
                      <a:pt x="68"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5"/>
                    </a:lnTo>
                    <a:lnTo>
                      <a:pt x="217" y="155"/>
                    </a:lnTo>
                    <a:lnTo>
                      <a:pt x="224" y="135"/>
                    </a:lnTo>
                    <a:lnTo>
                      <a:pt x="225" y="123"/>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71" name="Freeform 79">
                <a:extLst>
                  <a:ext uri="{FF2B5EF4-FFF2-40B4-BE49-F238E27FC236}">
                    <a16:creationId xmlns:a16="http://schemas.microsoft.com/office/drawing/2014/main" id="{778F1F27-F276-88B1-E6B9-E2862D105F04}"/>
                  </a:ext>
                </a:extLst>
              </p:cNvPr>
              <p:cNvSpPr>
                <a:spLocks/>
              </p:cNvSpPr>
              <p:nvPr/>
            </p:nvSpPr>
            <p:spPr bwMode="auto">
              <a:xfrm>
                <a:off x="990601" y="2205038"/>
                <a:ext cx="71438" cy="73025"/>
              </a:xfrm>
              <a:custGeom>
                <a:avLst/>
                <a:gdLst>
                  <a:gd name="T0" fmla="*/ 226 w 226"/>
                  <a:gd name="T1" fmla="*/ 114 h 227"/>
                  <a:gd name="T2" fmla="*/ 224 w 226"/>
                  <a:gd name="T3" fmla="*/ 90 h 227"/>
                  <a:gd name="T4" fmla="*/ 217 w 226"/>
                  <a:gd name="T5" fmla="*/ 69 h 227"/>
                  <a:gd name="T6" fmla="*/ 207 w 226"/>
                  <a:gd name="T7" fmla="*/ 50 h 227"/>
                  <a:gd name="T8" fmla="*/ 193 w 226"/>
                  <a:gd name="T9" fmla="*/ 34 h 227"/>
                  <a:gd name="T10" fmla="*/ 175 w 226"/>
                  <a:gd name="T11" fmla="*/ 18 h 227"/>
                  <a:gd name="T12" fmla="*/ 164 w 226"/>
                  <a:gd name="T13" fmla="*/ 12 h 227"/>
                  <a:gd name="T14" fmla="*/ 155 w 226"/>
                  <a:gd name="T15" fmla="*/ 8 h 227"/>
                  <a:gd name="T16" fmla="*/ 135 w 226"/>
                  <a:gd name="T17" fmla="*/ 2 h 227"/>
                  <a:gd name="T18" fmla="*/ 113 w 226"/>
                  <a:gd name="T19" fmla="*/ 0 h 227"/>
                  <a:gd name="T20" fmla="*/ 89 w 226"/>
                  <a:gd name="T21" fmla="*/ 2 h 227"/>
                  <a:gd name="T22" fmla="*/ 69 w 226"/>
                  <a:gd name="T23" fmla="*/ 8 h 227"/>
                  <a:gd name="T24" fmla="*/ 49 w 226"/>
                  <a:gd name="T25" fmla="*/ 18 h 227"/>
                  <a:gd name="T26" fmla="*/ 33 w 226"/>
                  <a:gd name="T27" fmla="*/ 34 h 227"/>
                  <a:gd name="T28" fmla="*/ 17 w 226"/>
                  <a:gd name="T29" fmla="*/ 50 h 227"/>
                  <a:gd name="T30" fmla="*/ 8 w 226"/>
                  <a:gd name="T31" fmla="*/ 69 h 227"/>
                  <a:gd name="T32" fmla="*/ 1 w 226"/>
                  <a:gd name="T33" fmla="*/ 90 h 227"/>
                  <a:gd name="T34" fmla="*/ 0 w 226"/>
                  <a:gd name="T35" fmla="*/ 114 h 227"/>
                  <a:gd name="T36" fmla="*/ 1 w 226"/>
                  <a:gd name="T37" fmla="*/ 135 h 227"/>
                  <a:gd name="T38" fmla="*/ 8 w 226"/>
                  <a:gd name="T39" fmla="*/ 156 h 227"/>
                  <a:gd name="T40" fmla="*/ 11 w 226"/>
                  <a:gd name="T41" fmla="*/ 165 h 227"/>
                  <a:gd name="T42" fmla="*/ 17 w 226"/>
                  <a:gd name="T43" fmla="*/ 175 h 227"/>
                  <a:gd name="T44" fmla="*/ 33 w 226"/>
                  <a:gd name="T45" fmla="*/ 194 h 227"/>
                  <a:gd name="T46" fmla="*/ 49 w 226"/>
                  <a:gd name="T47" fmla="*/ 207 h 227"/>
                  <a:gd name="T48" fmla="*/ 69 w 226"/>
                  <a:gd name="T49" fmla="*/ 218 h 227"/>
                  <a:gd name="T50" fmla="*/ 89 w 226"/>
                  <a:gd name="T51" fmla="*/ 224 h 227"/>
                  <a:gd name="T52" fmla="*/ 113 w 226"/>
                  <a:gd name="T53" fmla="*/ 227 h 227"/>
                  <a:gd name="T54" fmla="*/ 118 w 226"/>
                  <a:gd name="T55" fmla="*/ 226 h 227"/>
                  <a:gd name="T56" fmla="*/ 123 w 226"/>
                  <a:gd name="T57" fmla="*/ 226 h 227"/>
                  <a:gd name="T58" fmla="*/ 135 w 226"/>
                  <a:gd name="T59" fmla="*/ 224 h 227"/>
                  <a:gd name="T60" fmla="*/ 155 w 226"/>
                  <a:gd name="T61" fmla="*/ 218 h 227"/>
                  <a:gd name="T62" fmla="*/ 164 w 226"/>
                  <a:gd name="T63" fmla="*/ 212 h 227"/>
                  <a:gd name="T64" fmla="*/ 175 w 226"/>
                  <a:gd name="T65" fmla="*/ 207 h 227"/>
                  <a:gd name="T66" fmla="*/ 193 w 226"/>
                  <a:gd name="T67" fmla="*/ 194 h 227"/>
                  <a:gd name="T68" fmla="*/ 207 w 226"/>
                  <a:gd name="T69" fmla="*/ 175 h 227"/>
                  <a:gd name="T70" fmla="*/ 211 w 226"/>
                  <a:gd name="T71" fmla="*/ 165 h 227"/>
                  <a:gd name="T72" fmla="*/ 217 w 226"/>
                  <a:gd name="T73" fmla="*/ 156 h 227"/>
                  <a:gd name="T74" fmla="*/ 224 w 226"/>
                  <a:gd name="T75" fmla="*/ 135 h 227"/>
                  <a:gd name="T76" fmla="*/ 225 w 226"/>
                  <a:gd name="T77" fmla="*/ 124 h 227"/>
                  <a:gd name="T78" fmla="*/ 225 w 226"/>
                  <a:gd name="T79" fmla="*/ 118 h 227"/>
                  <a:gd name="T80" fmla="*/ 226 w 226"/>
                  <a:gd name="T81" fmla="*/ 11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7">
                    <a:moveTo>
                      <a:pt x="226" y="114"/>
                    </a:moveTo>
                    <a:lnTo>
                      <a:pt x="224" y="90"/>
                    </a:lnTo>
                    <a:lnTo>
                      <a:pt x="217" y="69"/>
                    </a:lnTo>
                    <a:lnTo>
                      <a:pt x="207" y="50"/>
                    </a:lnTo>
                    <a:lnTo>
                      <a:pt x="193" y="34"/>
                    </a:lnTo>
                    <a:lnTo>
                      <a:pt x="175" y="18"/>
                    </a:lnTo>
                    <a:lnTo>
                      <a:pt x="164" y="12"/>
                    </a:lnTo>
                    <a:lnTo>
                      <a:pt x="155" y="8"/>
                    </a:lnTo>
                    <a:lnTo>
                      <a:pt x="135" y="2"/>
                    </a:lnTo>
                    <a:lnTo>
                      <a:pt x="113" y="0"/>
                    </a:lnTo>
                    <a:lnTo>
                      <a:pt x="89" y="2"/>
                    </a:lnTo>
                    <a:lnTo>
                      <a:pt x="69" y="8"/>
                    </a:lnTo>
                    <a:lnTo>
                      <a:pt x="49" y="18"/>
                    </a:lnTo>
                    <a:lnTo>
                      <a:pt x="33" y="34"/>
                    </a:lnTo>
                    <a:lnTo>
                      <a:pt x="17" y="50"/>
                    </a:lnTo>
                    <a:lnTo>
                      <a:pt x="8" y="69"/>
                    </a:lnTo>
                    <a:lnTo>
                      <a:pt x="1" y="90"/>
                    </a:lnTo>
                    <a:lnTo>
                      <a:pt x="0" y="114"/>
                    </a:lnTo>
                    <a:lnTo>
                      <a:pt x="1" y="135"/>
                    </a:lnTo>
                    <a:lnTo>
                      <a:pt x="8" y="156"/>
                    </a:lnTo>
                    <a:lnTo>
                      <a:pt x="11" y="165"/>
                    </a:lnTo>
                    <a:lnTo>
                      <a:pt x="17" y="175"/>
                    </a:lnTo>
                    <a:lnTo>
                      <a:pt x="33" y="194"/>
                    </a:lnTo>
                    <a:lnTo>
                      <a:pt x="49" y="207"/>
                    </a:lnTo>
                    <a:lnTo>
                      <a:pt x="69" y="218"/>
                    </a:lnTo>
                    <a:lnTo>
                      <a:pt x="89" y="224"/>
                    </a:lnTo>
                    <a:lnTo>
                      <a:pt x="113" y="227"/>
                    </a:lnTo>
                    <a:lnTo>
                      <a:pt x="118" y="226"/>
                    </a:lnTo>
                    <a:lnTo>
                      <a:pt x="123" y="226"/>
                    </a:lnTo>
                    <a:lnTo>
                      <a:pt x="135" y="224"/>
                    </a:lnTo>
                    <a:lnTo>
                      <a:pt x="155" y="218"/>
                    </a:lnTo>
                    <a:lnTo>
                      <a:pt x="164" y="212"/>
                    </a:lnTo>
                    <a:lnTo>
                      <a:pt x="175" y="207"/>
                    </a:lnTo>
                    <a:lnTo>
                      <a:pt x="193" y="194"/>
                    </a:lnTo>
                    <a:lnTo>
                      <a:pt x="207" y="175"/>
                    </a:lnTo>
                    <a:lnTo>
                      <a:pt x="211" y="165"/>
                    </a:lnTo>
                    <a:lnTo>
                      <a:pt x="217" y="156"/>
                    </a:lnTo>
                    <a:lnTo>
                      <a:pt x="224" y="135"/>
                    </a:lnTo>
                    <a:lnTo>
                      <a:pt x="225" y="124"/>
                    </a:lnTo>
                    <a:lnTo>
                      <a:pt x="225" y="118"/>
                    </a:lnTo>
                    <a:lnTo>
                      <a:pt x="226" y="11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72" name="Freeform 80">
                <a:extLst>
                  <a:ext uri="{FF2B5EF4-FFF2-40B4-BE49-F238E27FC236}">
                    <a16:creationId xmlns:a16="http://schemas.microsoft.com/office/drawing/2014/main" id="{BEF915E1-8CE6-0769-02F5-5900A2B2CF9B}"/>
                  </a:ext>
                </a:extLst>
              </p:cNvPr>
              <p:cNvSpPr>
                <a:spLocks/>
              </p:cNvSpPr>
              <p:nvPr/>
            </p:nvSpPr>
            <p:spPr bwMode="auto">
              <a:xfrm>
                <a:off x="928688" y="2160588"/>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4 w 226"/>
                  <a:gd name="T13" fmla="*/ 11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4 w 226"/>
                  <a:gd name="T63" fmla="*/ 211 h 226"/>
                  <a:gd name="T64" fmla="*/ 175 w 226"/>
                  <a:gd name="T65" fmla="*/ 207 h 226"/>
                  <a:gd name="T66" fmla="*/ 193 w 226"/>
                  <a:gd name="T67" fmla="*/ 193 h 226"/>
                  <a:gd name="T68" fmla="*/ 207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8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4" y="11"/>
                    </a:lnTo>
                    <a:lnTo>
                      <a:pt x="155" y="8"/>
                    </a:lnTo>
                    <a:lnTo>
                      <a:pt x="135" y="1"/>
                    </a:lnTo>
                    <a:lnTo>
                      <a:pt x="113" y="0"/>
                    </a:lnTo>
                    <a:lnTo>
                      <a:pt x="89" y="1"/>
                    </a:lnTo>
                    <a:lnTo>
                      <a:pt x="69"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9" y="217"/>
                    </a:lnTo>
                    <a:lnTo>
                      <a:pt x="89" y="224"/>
                    </a:lnTo>
                    <a:lnTo>
                      <a:pt x="113" y="226"/>
                    </a:lnTo>
                    <a:lnTo>
                      <a:pt x="118" y="225"/>
                    </a:lnTo>
                    <a:lnTo>
                      <a:pt x="123" y="225"/>
                    </a:lnTo>
                    <a:lnTo>
                      <a:pt x="135" y="224"/>
                    </a:lnTo>
                    <a:lnTo>
                      <a:pt x="155" y="217"/>
                    </a:lnTo>
                    <a:lnTo>
                      <a:pt x="164" y="211"/>
                    </a:lnTo>
                    <a:lnTo>
                      <a:pt x="175" y="207"/>
                    </a:lnTo>
                    <a:lnTo>
                      <a:pt x="193" y="193"/>
                    </a:lnTo>
                    <a:lnTo>
                      <a:pt x="207" y="175"/>
                    </a:lnTo>
                    <a:lnTo>
                      <a:pt x="211" y="164"/>
                    </a:lnTo>
                    <a:lnTo>
                      <a:pt x="217" y="155"/>
                    </a:lnTo>
                    <a:lnTo>
                      <a:pt x="224" y="135"/>
                    </a:lnTo>
                    <a:lnTo>
                      <a:pt x="225" y="123"/>
                    </a:lnTo>
                    <a:lnTo>
                      <a:pt x="225" y="118"/>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73" name="Freeform 81">
                <a:extLst>
                  <a:ext uri="{FF2B5EF4-FFF2-40B4-BE49-F238E27FC236}">
                    <a16:creationId xmlns:a16="http://schemas.microsoft.com/office/drawing/2014/main" id="{28FD6769-7D65-6FD1-2682-4AF9FCAA93A8}"/>
                  </a:ext>
                </a:extLst>
              </p:cNvPr>
              <p:cNvSpPr>
                <a:spLocks/>
              </p:cNvSpPr>
              <p:nvPr/>
            </p:nvSpPr>
            <p:spPr bwMode="auto">
              <a:xfrm>
                <a:off x="1104901" y="2382838"/>
                <a:ext cx="71438" cy="71438"/>
              </a:xfrm>
              <a:custGeom>
                <a:avLst/>
                <a:gdLst>
                  <a:gd name="T0" fmla="*/ 226 w 226"/>
                  <a:gd name="T1" fmla="*/ 113 h 226"/>
                  <a:gd name="T2" fmla="*/ 224 w 226"/>
                  <a:gd name="T3" fmla="*/ 89 h 226"/>
                  <a:gd name="T4" fmla="*/ 217 w 226"/>
                  <a:gd name="T5" fmla="*/ 68 h 226"/>
                  <a:gd name="T6" fmla="*/ 207 w 226"/>
                  <a:gd name="T7" fmla="*/ 49 h 226"/>
                  <a:gd name="T8" fmla="*/ 193 w 226"/>
                  <a:gd name="T9" fmla="*/ 33 h 226"/>
                  <a:gd name="T10" fmla="*/ 175 w 226"/>
                  <a:gd name="T11" fmla="*/ 17 h 226"/>
                  <a:gd name="T12" fmla="*/ 165 w 226"/>
                  <a:gd name="T13" fmla="*/ 11 h 226"/>
                  <a:gd name="T14" fmla="*/ 155 w 226"/>
                  <a:gd name="T15" fmla="*/ 8 h 226"/>
                  <a:gd name="T16" fmla="*/ 135 w 226"/>
                  <a:gd name="T17" fmla="*/ 1 h 226"/>
                  <a:gd name="T18" fmla="*/ 113 w 226"/>
                  <a:gd name="T19" fmla="*/ 0 h 226"/>
                  <a:gd name="T20" fmla="*/ 89 w 226"/>
                  <a:gd name="T21" fmla="*/ 1 h 226"/>
                  <a:gd name="T22" fmla="*/ 69 w 226"/>
                  <a:gd name="T23" fmla="*/ 8 h 226"/>
                  <a:gd name="T24" fmla="*/ 49 w 226"/>
                  <a:gd name="T25" fmla="*/ 17 h 226"/>
                  <a:gd name="T26" fmla="*/ 33 w 226"/>
                  <a:gd name="T27" fmla="*/ 33 h 226"/>
                  <a:gd name="T28" fmla="*/ 17 w 226"/>
                  <a:gd name="T29" fmla="*/ 49 h 226"/>
                  <a:gd name="T30" fmla="*/ 8 w 226"/>
                  <a:gd name="T31" fmla="*/ 68 h 226"/>
                  <a:gd name="T32" fmla="*/ 1 w 226"/>
                  <a:gd name="T33" fmla="*/ 89 h 226"/>
                  <a:gd name="T34" fmla="*/ 0 w 226"/>
                  <a:gd name="T35" fmla="*/ 113 h 226"/>
                  <a:gd name="T36" fmla="*/ 1 w 226"/>
                  <a:gd name="T37" fmla="*/ 135 h 226"/>
                  <a:gd name="T38" fmla="*/ 8 w 226"/>
                  <a:gd name="T39" fmla="*/ 155 h 226"/>
                  <a:gd name="T40" fmla="*/ 11 w 226"/>
                  <a:gd name="T41" fmla="*/ 164 h 226"/>
                  <a:gd name="T42" fmla="*/ 17 w 226"/>
                  <a:gd name="T43" fmla="*/ 175 h 226"/>
                  <a:gd name="T44" fmla="*/ 33 w 226"/>
                  <a:gd name="T45" fmla="*/ 193 h 226"/>
                  <a:gd name="T46" fmla="*/ 49 w 226"/>
                  <a:gd name="T47" fmla="*/ 207 h 226"/>
                  <a:gd name="T48" fmla="*/ 69 w 226"/>
                  <a:gd name="T49" fmla="*/ 217 h 226"/>
                  <a:gd name="T50" fmla="*/ 89 w 226"/>
                  <a:gd name="T51" fmla="*/ 224 h 226"/>
                  <a:gd name="T52" fmla="*/ 113 w 226"/>
                  <a:gd name="T53" fmla="*/ 226 h 226"/>
                  <a:gd name="T54" fmla="*/ 118 w 226"/>
                  <a:gd name="T55" fmla="*/ 225 h 226"/>
                  <a:gd name="T56" fmla="*/ 123 w 226"/>
                  <a:gd name="T57" fmla="*/ 225 h 226"/>
                  <a:gd name="T58" fmla="*/ 135 w 226"/>
                  <a:gd name="T59" fmla="*/ 224 h 226"/>
                  <a:gd name="T60" fmla="*/ 155 w 226"/>
                  <a:gd name="T61" fmla="*/ 217 h 226"/>
                  <a:gd name="T62" fmla="*/ 165 w 226"/>
                  <a:gd name="T63" fmla="*/ 211 h 226"/>
                  <a:gd name="T64" fmla="*/ 175 w 226"/>
                  <a:gd name="T65" fmla="*/ 207 h 226"/>
                  <a:gd name="T66" fmla="*/ 193 w 226"/>
                  <a:gd name="T67" fmla="*/ 193 h 226"/>
                  <a:gd name="T68" fmla="*/ 207 w 226"/>
                  <a:gd name="T69" fmla="*/ 175 h 226"/>
                  <a:gd name="T70" fmla="*/ 211 w 226"/>
                  <a:gd name="T71" fmla="*/ 164 h 226"/>
                  <a:gd name="T72" fmla="*/ 217 w 226"/>
                  <a:gd name="T73" fmla="*/ 155 h 226"/>
                  <a:gd name="T74" fmla="*/ 224 w 226"/>
                  <a:gd name="T75" fmla="*/ 135 h 226"/>
                  <a:gd name="T76" fmla="*/ 225 w 226"/>
                  <a:gd name="T77" fmla="*/ 123 h 226"/>
                  <a:gd name="T78" fmla="*/ 225 w 226"/>
                  <a:gd name="T79" fmla="*/ 117 h 226"/>
                  <a:gd name="T80" fmla="*/ 226 w 226"/>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226">
                    <a:moveTo>
                      <a:pt x="226" y="113"/>
                    </a:moveTo>
                    <a:lnTo>
                      <a:pt x="224" y="89"/>
                    </a:lnTo>
                    <a:lnTo>
                      <a:pt x="217" y="68"/>
                    </a:lnTo>
                    <a:lnTo>
                      <a:pt x="207" y="49"/>
                    </a:lnTo>
                    <a:lnTo>
                      <a:pt x="193" y="33"/>
                    </a:lnTo>
                    <a:lnTo>
                      <a:pt x="175" y="17"/>
                    </a:lnTo>
                    <a:lnTo>
                      <a:pt x="165" y="11"/>
                    </a:lnTo>
                    <a:lnTo>
                      <a:pt x="155" y="8"/>
                    </a:lnTo>
                    <a:lnTo>
                      <a:pt x="135" y="1"/>
                    </a:lnTo>
                    <a:lnTo>
                      <a:pt x="113" y="0"/>
                    </a:lnTo>
                    <a:lnTo>
                      <a:pt x="89" y="1"/>
                    </a:lnTo>
                    <a:lnTo>
                      <a:pt x="69" y="8"/>
                    </a:lnTo>
                    <a:lnTo>
                      <a:pt x="49" y="17"/>
                    </a:lnTo>
                    <a:lnTo>
                      <a:pt x="33" y="33"/>
                    </a:lnTo>
                    <a:lnTo>
                      <a:pt x="17" y="49"/>
                    </a:lnTo>
                    <a:lnTo>
                      <a:pt x="8" y="68"/>
                    </a:lnTo>
                    <a:lnTo>
                      <a:pt x="1" y="89"/>
                    </a:lnTo>
                    <a:lnTo>
                      <a:pt x="0" y="113"/>
                    </a:lnTo>
                    <a:lnTo>
                      <a:pt x="1" y="135"/>
                    </a:lnTo>
                    <a:lnTo>
                      <a:pt x="8" y="155"/>
                    </a:lnTo>
                    <a:lnTo>
                      <a:pt x="11" y="164"/>
                    </a:lnTo>
                    <a:lnTo>
                      <a:pt x="17" y="175"/>
                    </a:lnTo>
                    <a:lnTo>
                      <a:pt x="33" y="193"/>
                    </a:lnTo>
                    <a:lnTo>
                      <a:pt x="49" y="207"/>
                    </a:lnTo>
                    <a:lnTo>
                      <a:pt x="69" y="217"/>
                    </a:lnTo>
                    <a:lnTo>
                      <a:pt x="89" y="224"/>
                    </a:lnTo>
                    <a:lnTo>
                      <a:pt x="113" y="226"/>
                    </a:lnTo>
                    <a:lnTo>
                      <a:pt x="118" y="225"/>
                    </a:lnTo>
                    <a:lnTo>
                      <a:pt x="123" y="225"/>
                    </a:lnTo>
                    <a:lnTo>
                      <a:pt x="135" y="224"/>
                    </a:lnTo>
                    <a:lnTo>
                      <a:pt x="155" y="217"/>
                    </a:lnTo>
                    <a:lnTo>
                      <a:pt x="165" y="211"/>
                    </a:lnTo>
                    <a:lnTo>
                      <a:pt x="175" y="207"/>
                    </a:lnTo>
                    <a:lnTo>
                      <a:pt x="193" y="193"/>
                    </a:lnTo>
                    <a:lnTo>
                      <a:pt x="207" y="175"/>
                    </a:lnTo>
                    <a:lnTo>
                      <a:pt x="211" y="164"/>
                    </a:lnTo>
                    <a:lnTo>
                      <a:pt x="217" y="155"/>
                    </a:lnTo>
                    <a:lnTo>
                      <a:pt x="224" y="135"/>
                    </a:lnTo>
                    <a:lnTo>
                      <a:pt x="225" y="123"/>
                    </a:lnTo>
                    <a:lnTo>
                      <a:pt x="225" y="117"/>
                    </a:lnTo>
                    <a:lnTo>
                      <a:pt x="226"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sp>
            <p:nvSpPr>
              <p:cNvPr id="2074" name="Freeform 82">
                <a:extLst>
                  <a:ext uri="{FF2B5EF4-FFF2-40B4-BE49-F238E27FC236}">
                    <a16:creationId xmlns:a16="http://schemas.microsoft.com/office/drawing/2014/main" id="{CB5280AF-105F-FD01-D285-BA5DB71B507D}"/>
                  </a:ext>
                </a:extLst>
              </p:cNvPr>
              <p:cNvSpPr>
                <a:spLocks/>
              </p:cNvSpPr>
              <p:nvPr/>
            </p:nvSpPr>
            <p:spPr bwMode="auto">
              <a:xfrm>
                <a:off x="1073151" y="2489200"/>
                <a:ext cx="71438" cy="71438"/>
              </a:xfrm>
              <a:custGeom>
                <a:avLst/>
                <a:gdLst>
                  <a:gd name="T0" fmla="*/ 227 w 227"/>
                  <a:gd name="T1" fmla="*/ 113 h 226"/>
                  <a:gd name="T2" fmla="*/ 224 w 227"/>
                  <a:gd name="T3" fmla="*/ 89 h 226"/>
                  <a:gd name="T4" fmla="*/ 217 w 227"/>
                  <a:gd name="T5" fmla="*/ 69 h 226"/>
                  <a:gd name="T6" fmla="*/ 207 w 227"/>
                  <a:gd name="T7" fmla="*/ 49 h 226"/>
                  <a:gd name="T8" fmla="*/ 193 w 227"/>
                  <a:gd name="T9" fmla="*/ 33 h 226"/>
                  <a:gd name="T10" fmla="*/ 175 w 227"/>
                  <a:gd name="T11" fmla="*/ 17 h 226"/>
                  <a:gd name="T12" fmla="*/ 165 w 227"/>
                  <a:gd name="T13" fmla="*/ 11 h 226"/>
                  <a:gd name="T14" fmla="*/ 156 w 227"/>
                  <a:gd name="T15" fmla="*/ 8 h 226"/>
                  <a:gd name="T16" fmla="*/ 135 w 227"/>
                  <a:gd name="T17" fmla="*/ 1 h 226"/>
                  <a:gd name="T18" fmla="*/ 113 w 227"/>
                  <a:gd name="T19" fmla="*/ 0 h 226"/>
                  <a:gd name="T20" fmla="*/ 89 w 227"/>
                  <a:gd name="T21" fmla="*/ 1 h 226"/>
                  <a:gd name="T22" fmla="*/ 69 w 227"/>
                  <a:gd name="T23" fmla="*/ 8 h 226"/>
                  <a:gd name="T24" fmla="*/ 50 w 227"/>
                  <a:gd name="T25" fmla="*/ 17 h 226"/>
                  <a:gd name="T26" fmla="*/ 34 w 227"/>
                  <a:gd name="T27" fmla="*/ 33 h 226"/>
                  <a:gd name="T28" fmla="*/ 18 w 227"/>
                  <a:gd name="T29" fmla="*/ 49 h 226"/>
                  <a:gd name="T30" fmla="*/ 8 w 227"/>
                  <a:gd name="T31" fmla="*/ 69 h 226"/>
                  <a:gd name="T32" fmla="*/ 2 w 227"/>
                  <a:gd name="T33" fmla="*/ 89 h 226"/>
                  <a:gd name="T34" fmla="*/ 0 w 227"/>
                  <a:gd name="T35" fmla="*/ 113 h 226"/>
                  <a:gd name="T36" fmla="*/ 2 w 227"/>
                  <a:gd name="T37" fmla="*/ 135 h 226"/>
                  <a:gd name="T38" fmla="*/ 8 w 227"/>
                  <a:gd name="T39" fmla="*/ 155 h 226"/>
                  <a:gd name="T40" fmla="*/ 12 w 227"/>
                  <a:gd name="T41" fmla="*/ 164 h 226"/>
                  <a:gd name="T42" fmla="*/ 18 w 227"/>
                  <a:gd name="T43" fmla="*/ 175 h 226"/>
                  <a:gd name="T44" fmla="*/ 34 w 227"/>
                  <a:gd name="T45" fmla="*/ 193 h 226"/>
                  <a:gd name="T46" fmla="*/ 50 w 227"/>
                  <a:gd name="T47" fmla="*/ 207 h 226"/>
                  <a:gd name="T48" fmla="*/ 69 w 227"/>
                  <a:gd name="T49" fmla="*/ 217 h 226"/>
                  <a:gd name="T50" fmla="*/ 89 w 227"/>
                  <a:gd name="T51" fmla="*/ 224 h 226"/>
                  <a:gd name="T52" fmla="*/ 113 w 227"/>
                  <a:gd name="T53" fmla="*/ 226 h 226"/>
                  <a:gd name="T54" fmla="*/ 118 w 227"/>
                  <a:gd name="T55" fmla="*/ 225 h 226"/>
                  <a:gd name="T56" fmla="*/ 124 w 227"/>
                  <a:gd name="T57" fmla="*/ 225 h 226"/>
                  <a:gd name="T58" fmla="*/ 135 w 227"/>
                  <a:gd name="T59" fmla="*/ 224 h 226"/>
                  <a:gd name="T60" fmla="*/ 156 w 227"/>
                  <a:gd name="T61" fmla="*/ 217 h 226"/>
                  <a:gd name="T62" fmla="*/ 165 w 227"/>
                  <a:gd name="T63" fmla="*/ 211 h 226"/>
                  <a:gd name="T64" fmla="*/ 175 w 227"/>
                  <a:gd name="T65" fmla="*/ 207 h 226"/>
                  <a:gd name="T66" fmla="*/ 193 w 227"/>
                  <a:gd name="T67" fmla="*/ 193 h 226"/>
                  <a:gd name="T68" fmla="*/ 207 w 227"/>
                  <a:gd name="T69" fmla="*/ 175 h 226"/>
                  <a:gd name="T70" fmla="*/ 212 w 227"/>
                  <a:gd name="T71" fmla="*/ 164 h 226"/>
                  <a:gd name="T72" fmla="*/ 217 w 227"/>
                  <a:gd name="T73" fmla="*/ 155 h 226"/>
                  <a:gd name="T74" fmla="*/ 224 w 227"/>
                  <a:gd name="T75" fmla="*/ 135 h 226"/>
                  <a:gd name="T76" fmla="*/ 225 w 227"/>
                  <a:gd name="T77" fmla="*/ 123 h 226"/>
                  <a:gd name="T78" fmla="*/ 225 w 227"/>
                  <a:gd name="T79" fmla="*/ 118 h 226"/>
                  <a:gd name="T80" fmla="*/ 227 w 227"/>
                  <a:gd name="T81" fmla="*/ 11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26">
                    <a:moveTo>
                      <a:pt x="227" y="113"/>
                    </a:moveTo>
                    <a:lnTo>
                      <a:pt x="224" y="89"/>
                    </a:lnTo>
                    <a:lnTo>
                      <a:pt x="217" y="69"/>
                    </a:lnTo>
                    <a:lnTo>
                      <a:pt x="207" y="49"/>
                    </a:lnTo>
                    <a:lnTo>
                      <a:pt x="193" y="33"/>
                    </a:lnTo>
                    <a:lnTo>
                      <a:pt x="175" y="17"/>
                    </a:lnTo>
                    <a:lnTo>
                      <a:pt x="165" y="11"/>
                    </a:lnTo>
                    <a:lnTo>
                      <a:pt x="156" y="8"/>
                    </a:lnTo>
                    <a:lnTo>
                      <a:pt x="135" y="1"/>
                    </a:lnTo>
                    <a:lnTo>
                      <a:pt x="113" y="0"/>
                    </a:lnTo>
                    <a:lnTo>
                      <a:pt x="89" y="1"/>
                    </a:lnTo>
                    <a:lnTo>
                      <a:pt x="69" y="8"/>
                    </a:lnTo>
                    <a:lnTo>
                      <a:pt x="50" y="17"/>
                    </a:lnTo>
                    <a:lnTo>
                      <a:pt x="34" y="33"/>
                    </a:lnTo>
                    <a:lnTo>
                      <a:pt x="18" y="49"/>
                    </a:lnTo>
                    <a:lnTo>
                      <a:pt x="8" y="69"/>
                    </a:lnTo>
                    <a:lnTo>
                      <a:pt x="2" y="89"/>
                    </a:lnTo>
                    <a:lnTo>
                      <a:pt x="0" y="113"/>
                    </a:lnTo>
                    <a:lnTo>
                      <a:pt x="2" y="135"/>
                    </a:lnTo>
                    <a:lnTo>
                      <a:pt x="8" y="155"/>
                    </a:lnTo>
                    <a:lnTo>
                      <a:pt x="12" y="164"/>
                    </a:lnTo>
                    <a:lnTo>
                      <a:pt x="18" y="175"/>
                    </a:lnTo>
                    <a:lnTo>
                      <a:pt x="34" y="193"/>
                    </a:lnTo>
                    <a:lnTo>
                      <a:pt x="50" y="207"/>
                    </a:lnTo>
                    <a:lnTo>
                      <a:pt x="69" y="217"/>
                    </a:lnTo>
                    <a:lnTo>
                      <a:pt x="89" y="224"/>
                    </a:lnTo>
                    <a:lnTo>
                      <a:pt x="113" y="226"/>
                    </a:lnTo>
                    <a:lnTo>
                      <a:pt x="118" y="225"/>
                    </a:lnTo>
                    <a:lnTo>
                      <a:pt x="124" y="225"/>
                    </a:lnTo>
                    <a:lnTo>
                      <a:pt x="135" y="224"/>
                    </a:lnTo>
                    <a:lnTo>
                      <a:pt x="156" y="217"/>
                    </a:lnTo>
                    <a:lnTo>
                      <a:pt x="165" y="211"/>
                    </a:lnTo>
                    <a:lnTo>
                      <a:pt x="175" y="207"/>
                    </a:lnTo>
                    <a:lnTo>
                      <a:pt x="193" y="193"/>
                    </a:lnTo>
                    <a:lnTo>
                      <a:pt x="207" y="175"/>
                    </a:lnTo>
                    <a:lnTo>
                      <a:pt x="212" y="164"/>
                    </a:lnTo>
                    <a:lnTo>
                      <a:pt x="217" y="155"/>
                    </a:lnTo>
                    <a:lnTo>
                      <a:pt x="224" y="135"/>
                    </a:lnTo>
                    <a:lnTo>
                      <a:pt x="225" y="123"/>
                    </a:lnTo>
                    <a:lnTo>
                      <a:pt x="225" y="118"/>
                    </a:lnTo>
                    <a:lnTo>
                      <a:pt x="227" y="11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2076" name="ZoneTexte 2075">
              <a:extLst>
                <a:ext uri="{FF2B5EF4-FFF2-40B4-BE49-F238E27FC236}">
                  <a16:creationId xmlns:a16="http://schemas.microsoft.com/office/drawing/2014/main" id="{96B29F90-769E-C7B5-A068-7EC2BBFB7668}"/>
                </a:ext>
              </a:extLst>
            </p:cNvPr>
            <p:cNvSpPr txBox="1"/>
            <p:nvPr/>
          </p:nvSpPr>
          <p:spPr>
            <a:xfrm>
              <a:off x="649444" y="4991363"/>
              <a:ext cx="26321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0</a:t>
              </a:r>
            </a:p>
          </p:txBody>
        </p:sp>
        <p:sp>
          <p:nvSpPr>
            <p:cNvPr id="2077" name="ZoneTexte 2076">
              <a:extLst>
                <a:ext uri="{FF2B5EF4-FFF2-40B4-BE49-F238E27FC236}">
                  <a16:creationId xmlns:a16="http://schemas.microsoft.com/office/drawing/2014/main" id="{7C976430-A180-7D9E-4EFE-92DAE97AA763}"/>
                </a:ext>
              </a:extLst>
            </p:cNvPr>
            <p:cNvSpPr txBox="1"/>
            <p:nvPr/>
          </p:nvSpPr>
          <p:spPr>
            <a:xfrm>
              <a:off x="1427481" y="4991363"/>
              <a:ext cx="42030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100</a:t>
              </a:r>
            </a:p>
          </p:txBody>
        </p:sp>
        <p:sp>
          <p:nvSpPr>
            <p:cNvPr id="2078" name="ZoneTexte 2077">
              <a:extLst>
                <a:ext uri="{FF2B5EF4-FFF2-40B4-BE49-F238E27FC236}">
                  <a16:creationId xmlns:a16="http://schemas.microsoft.com/office/drawing/2014/main" id="{C7C059FA-9A98-7FEA-4920-41817AA23C19}"/>
                </a:ext>
              </a:extLst>
            </p:cNvPr>
            <p:cNvSpPr txBox="1"/>
            <p:nvPr/>
          </p:nvSpPr>
          <p:spPr>
            <a:xfrm>
              <a:off x="2284065" y="4991363"/>
              <a:ext cx="42030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200</a:t>
              </a:r>
            </a:p>
          </p:txBody>
        </p:sp>
        <p:sp>
          <p:nvSpPr>
            <p:cNvPr id="2079" name="ZoneTexte 2078">
              <a:extLst>
                <a:ext uri="{FF2B5EF4-FFF2-40B4-BE49-F238E27FC236}">
                  <a16:creationId xmlns:a16="http://schemas.microsoft.com/office/drawing/2014/main" id="{01A2AD59-76D3-44EB-160B-F1E11CA5C715}"/>
                </a:ext>
              </a:extLst>
            </p:cNvPr>
            <p:cNvSpPr txBox="1"/>
            <p:nvPr/>
          </p:nvSpPr>
          <p:spPr>
            <a:xfrm>
              <a:off x="3140649" y="4991363"/>
              <a:ext cx="42030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300</a:t>
              </a:r>
            </a:p>
          </p:txBody>
        </p:sp>
        <p:sp>
          <p:nvSpPr>
            <p:cNvPr id="2080" name="ZoneTexte 2079">
              <a:extLst>
                <a:ext uri="{FF2B5EF4-FFF2-40B4-BE49-F238E27FC236}">
                  <a16:creationId xmlns:a16="http://schemas.microsoft.com/office/drawing/2014/main" id="{796AF2D9-AAAE-8140-CD87-D50D3C98EA9D}"/>
                </a:ext>
              </a:extLst>
            </p:cNvPr>
            <p:cNvSpPr txBox="1"/>
            <p:nvPr/>
          </p:nvSpPr>
          <p:spPr>
            <a:xfrm>
              <a:off x="3997233" y="4991363"/>
              <a:ext cx="42030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400</a:t>
              </a:r>
            </a:p>
          </p:txBody>
        </p:sp>
        <p:sp>
          <p:nvSpPr>
            <p:cNvPr id="2081" name="ZoneTexte 2080">
              <a:extLst>
                <a:ext uri="{FF2B5EF4-FFF2-40B4-BE49-F238E27FC236}">
                  <a16:creationId xmlns:a16="http://schemas.microsoft.com/office/drawing/2014/main" id="{D9954271-CCD4-4463-A153-CD6327789237}"/>
                </a:ext>
              </a:extLst>
            </p:cNvPr>
            <p:cNvSpPr txBox="1"/>
            <p:nvPr/>
          </p:nvSpPr>
          <p:spPr>
            <a:xfrm>
              <a:off x="4853817" y="4991363"/>
              <a:ext cx="42030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500</a:t>
              </a:r>
            </a:p>
          </p:txBody>
        </p:sp>
        <p:sp>
          <p:nvSpPr>
            <p:cNvPr id="2082" name="ZoneTexte 2081">
              <a:extLst>
                <a:ext uri="{FF2B5EF4-FFF2-40B4-BE49-F238E27FC236}">
                  <a16:creationId xmlns:a16="http://schemas.microsoft.com/office/drawing/2014/main" id="{180E2A2C-84D9-4FAA-07BF-E230C5198717}"/>
                </a:ext>
              </a:extLst>
            </p:cNvPr>
            <p:cNvSpPr txBox="1"/>
            <p:nvPr/>
          </p:nvSpPr>
          <p:spPr>
            <a:xfrm>
              <a:off x="222114" y="4651663"/>
              <a:ext cx="30970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-3</a:t>
              </a:r>
            </a:p>
          </p:txBody>
        </p:sp>
        <p:sp>
          <p:nvSpPr>
            <p:cNvPr id="2083" name="ZoneTexte 2082">
              <a:extLst>
                <a:ext uri="{FF2B5EF4-FFF2-40B4-BE49-F238E27FC236}">
                  <a16:creationId xmlns:a16="http://schemas.microsoft.com/office/drawing/2014/main" id="{57560C53-3CBA-B74D-CA5C-BB4E11025F6B}"/>
                </a:ext>
              </a:extLst>
            </p:cNvPr>
            <p:cNvSpPr txBox="1"/>
            <p:nvPr/>
          </p:nvSpPr>
          <p:spPr>
            <a:xfrm>
              <a:off x="222114" y="3572034"/>
              <a:ext cx="30970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-2</a:t>
              </a:r>
            </a:p>
          </p:txBody>
        </p:sp>
        <p:sp>
          <p:nvSpPr>
            <p:cNvPr id="2084" name="ZoneTexte 2083">
              <a:extLst>
                <a:ext uri="{FF2B5EF4-FFF2-40B4-BE49-F238E27FC236}">
                  <a16:creationId xmlns:a16="http://schemas.microsoft.com/office/drawing/2014/main" id="{1C4F3E97-B25C-EDD6-819B-4F1EA71E375C}"/>
                </a:ext>
              </a:extLst>
            </p:cNvPr>
            <p:cNvSpPr txBox="1"/>
            <p:nvPr/>
          </p:nvSpPr>
          <p:spPr>
            <a:xfrm>
              <a:off x="222114" y="2492405"/>
              <a:ext cx="309700"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-1</a:t>
              </a:r>
            </a:p>
          </p:txBody>
        </p:sp>
        <p:sp>
          <p:nvSpPr>
            <p:cNvPr id="2085" name="ZoneTexte 2084">
              <a:extLst>
                <a:ext uri="{FF2B5EF4-FFF2-40B4-BE49-F238E27FC236}">
                  <a16:creationId xmlns:a16="http://schemas.microsoft.com/office/drawing/2014/main" id="{350EB0CC-8B83-3059-F7A6-540C1708D53B}"/>
                </a:ext>
              </a:extLst>
            </p:cNvPr>
            <p:cNvSpPr txBox="1"/>
            <p:nvPr/>
          </p:nvSpPr>
          <p:spPr>
            <a:xfrm>
              <a:off x="268600" y="1412776"/>
              <a:ext cx="263214" cy="27699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0</a:t>
              </a:r>
            </a:p>
          </p:txBody>
        </p:sp>
        <p:sp>
          <p:nvSpPr>
            <p:cNvPr id="2087" name="ZoneTexte 2086">
              <a:extLst>
                <a:ext uri="{FF2B5EF4-FFF2-40B4-BE49-F238E27FC236}">
                  <a16:creationId xmlns:a16="http://schemas.microsoft.com/office/drawing/2014/main" id="{64D4F2BA-A76D-AE69-69AE-07036C5D7D70}"/>
                </a:ext>
              </a:extLst>
            </p:cNvPr>
            <p:cNvSpPr txBox="1"/>
            <p:nvPr/>
          </p:nvSpPr>
          <p:spPr>
            <a:xfrm>
              <a:off x="723554" y="5199583"/>
              <a:ext cx="438196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N6LS average concentration based on AUC</a:t>
              </a:r>
              <a:r>
                <a:rPr kumimoji="0" lang="en-US" sz="1200" b="1" i="0" u="none" strike="noStrike" kern="1200" cap="none" spc="0" normalizeH="0" baseline="-25000" dirty="0">
                  <a:ln>
                    <a:noFill/>
                  </a:ln>
                  <a:solidFill>
                    <a:prstClr val="black"/>
                  </a:solidFill>
                  <a:effectLst/>
                  <a:uLnTx/>
                  <a:uFillTx/>
                  <a:latin typeface="Calibri"/>
                  <a:ea typeface="+mn-ea"/>
                  <a:cs typeface="+mn-cs"/>
                </a:rPr>
                <a:t>0-14</a:t>
              </a:r>
              <a:r>
                <a:rPr kumimoji="0" lang="en-US" sz="1200" b="1" i="0" u="none" strike="noStrike" kern="1200" cap="none" spc="0" normalizeH="0" baseline="0" dirty="0">
                  <a:ln>
                    <a:noFill/>
                  </a:ln>
                  <a:solidFill>
                    <a:prstClr val="black"/>
                  </a:solidFill>
                  <a:effectLst/>
                  <a:uLnTx/>
                  <a:uFillTx/>
                  <a:latin typeface="Calibri"/>
                  <a:ea typeface="+mn-ea"/>
                  <a:cs typeface="+mn-cs"/>
                </a:rPr>
                <a:t>, ug/mL</a:t>
              </a:r>
              <a:br>
                <a:rPr kumimoji="0" lang="en-US" sz="1200" b="1" i="0" u="none" strike="noStrike" kern="1200" cap="none" spc="0" normalizeH="0" baseline="0" dirty="0">
                  <a:ln>
                    <a:noFill/>
                  </a:ln>
                  <a:solidFill>
                    <a:prstClr val="black"/>
                  </a:solidFill>
                  <a:effectLst/>
                  <a:uLnTx/>
                  <a:uFillTx/>
                  <a:latin typeface="Calibri"/>
                  <a:ea typeface="+mn-ea"/>
                  <a:cs typeface="+mn-cs"/>
                </a:rPr>
              </a:br>
              <a:r>
                <a:rPr kumimoji="0" lang="en-US" sz="1200" b="1" i="0" u="none" strike="noStrike" kern="1200" cap="none" spc="0" normalizeH="0" baseline="0" dirty="0">
                  <a:ln>
                    <a:noFill/>
                  </a:ln>
                  <a:solidFill>
                    <a:prstClr val="black"/>
                  </a:solidFill>
                  <a:effectLst/>
                  <a:uLnTx/>
                  <a:uFillTx/>
                  <a:latin typeface="Calibri"/>
                  <a:ea typeface="+mn-ea"/>
                  <a:cs typeface="+mn-cs"/>
                </a:rPr>
                <a:t>95% PI based on 1 000 samplings from variance-covariance matric</a:t>
              </a:r>
            </a:p>
          </p:txBody>
        </p:sp>
        <p:sp>
          <p:nvSpPr>
            <p:cNvPr id="2088" name="ZoneTexte 2087">
              <a:extLst>
                <a:ext uri="{FF2B5EF4-FFF2-40B4-BE49-F238E27FC236}">
                  <a16:creationId xmlns:a16="http://schemas.microsoft.com/office/drawing/2014/main" id="{0A2755C9-29F6-122D-483C-E4EB66A4464B}"/>
                </a:ext>
              </a:extLst>
            </p:cNvPr>
            <p:cNvSpPr txBox="1"/>
            <p:nvPr/>
          </p:nvSpPr>
          <p:spPr>
            <a:xfrm>
              <a:off x="3980360" y="2460140"/>
              <a:ext cx="1156791"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IC</a:t>
              </a:r>
              <a:r>
                <a:rPr kumimoji="0" lang="en-US" sz="1200" b="0" i="0" u="none" strike="noStrike" kern="1200" cap="none" spc="0" normalizeH="0" baseline="-25000" dirty="0">
                  <a:ln>
                    <a:noFill/>
                  </a:ln>
                  <a:solidFill>
                    <a:prstClr val="black"/>
                  </a:solidFill>
                  <a:effectLst/>
                  <a:uLnTx/>
                  <a:uFillTx/>
                  <a:latin typeface="Calibri"/>
                  <a:ea typeface="+mn-ea"/>
                  <a:cs typeface="+mn-cs"/>
                </a:rPr>
                <a:t>90</a:t>
              </a:r>
              <a:r>
                <a:rPr kumimoji="0" lang="en-US" sz="1200" b="0" i="0" u="none" strike="noStrike" kern="1200" cap="none" spc="0" normalizeH="0" baseline="0" dirty="0">
                  <a:ln>
                    <a:noFill/>
                  </a:ln>
                  <a:solidFill>
                    <a:prstClr val="black"/>
                  </a:solidFill>
                  <a:effectLst/>
                  <a:uLnTx/>
                  <a:uFillTx/>
                  <a:latin typeface="Calibri"/>
                  <a:ea typeface="+mn-ea"/>
                  <a:cs typeface="+mn-cs"/>
                </a:rPr>
                <a:t> = 10 µg/mL</a:t>
              </a:r>
            </a:p>
          </p:txBody>
        </p:sp>
        <p:sp>
          <p:nvSpPr>
            <p:cNvPr id="2089" name="ZoneTexte 2088">
              <a:extLst>
                <a:ext uri="{FF2B5EF4-FFF2-40B4-BE49-F238E27FC236}">
                  <a16:creationId xmlns:a16="http://schemas.microsoft.com/office/drawing/2014/main" id="{2B691E1D-BB3D-2F82-3403-B71626D73D66}"/>
                </a:ext>
              </a:extLst>
            </p:cNvPr>
            <p:cNvSpPr txBox="1"/>
            <p:nvPr/>
          </p:nvSpPr>
          <p:spPr>
            <a:xfrm>
              <a:off x="3384136" y="2923690"/>
              <a:ext cx="107824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IC</a:t>
              </a:r>
              <a:r>
                <a:rPr kumimoji="0" lang="en-US" sz="1200" b="0" i="0" u="none" strike="noStrike" kern="1200" cap="none" spc="0" normalizeH="0" baseline="-25000" dirty="0">
                  <a:ln>
                    <a:noFill/>
                  </a:ln>
                  <a:solidFill>
                    <a:prstClr val="black"/>
                  </a:solidFill>
                  <a:effectLst/>
                  <a:uLnTx/>
                  <a:uFillTx/>
                  <a:latin typeface="Calibri"/>
                  <a:ea typeface="+mn-ea"/>
                  <a:cs typeface="+mn-cs"/>
                </a:rPr>
                <a:t>90</a:t>
              </a:r>
              <a:r>
                <a:rPr kumimoji="0" lang="en-US" sz="1200" b="0" i="0" u="none" strike="noStrike" kern="1200" cap="none" spc="0" normalizeH="0" baseline="0" dirty="0">
                  <a:ln>
                    <a:noFill/>
                  </a:ln>
                  <a:solidFill>
                    <a:prstClr val="black"/>
                  </a:solidFill>
                  <a:effectLst/>
                  <a:uLnTx/>
                  <a:uFillTx/>
                  <a:latin typeface="Calibri"/>
                  <a:ea typeface="+mn-ea"/>
                  <a:cs typeface="+mn-cs"/>
                </a:rPr>
                <a:t> = 2 µg/mL</a:t>
              </a:r>
            </a:p>
          </p:txBody>
        </p:sp>
        <p:sp>
          <p:nvSpPr>
            <p:cNvPr id="2090" name="ZoneTexte 2089">
              <a:extLst>
                <a:ext uri="{FF2B5EF4-FFF2-40B4-BE49-F238E27FC236}">
                  <a16:creationId xmlns:a16="http://schemas.microsoft.com/office/drawing/2014/main" id="{6B637E2B-64AC-5B18-0B75-725CEE2D6AC0}"/>
                </a:ext>
              </a:extLst>
            </p:cNvPr>
            <p:cNvSpPr txBox="1"/>
            <p:nvPr/>
          </p:nvSpPr>
          <p:spPr>
            <a:xfrm>
              <a:off x="3325626" y="3953977"/>
              <a:ext cx="119526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Calibri"/>
                  <a:ea typeface="+mn-ea"/>
                  <a:cs typeface="+mn-cs"/>
                </a:rPr>
                <a:t>IC</a:t>
              </a:r>
              <a:r>
                <a:rPr kumimoji="0" lang="en-US" sz="1200" b="0" i="0" u="none" strike="noStrike" kern="1200" cap="none" spc="0" normalizeH="0" baseline="-25000" dirty="0">
                  <a:ln>
                    <a:noFill/>
                  </a:ln>
                  <a:solidFill>
                    <a:prstClr val="black"/>
                  </a:solidFill>
                  <a:effectLst/>
                  <a:uLnTx/>
                  <a:uFillTx/>
                  <a:latin typeface="Calibri"/>
                  <a:ea typeface="+mn-ea"/>
                  <a:cs typeface="+mn-cs"/>
                </a:rPr>
                <a:t>90</a:t>
              </a:r>
              <a:r>
                <a:rPr kumimoji="0" lang="en-US" sz="1200" b="0" i="0" u="none" strike="noStrike" kern="1200" cap="none" spc="0" normalizeH="0" baseline="0" dirty="0">
                  <a:ln>
                    <a:noFill/>
                  </a:ln>
                  <a:solidFill>
                    <a:prstClr val="black"/>
                  </a:solidFill>
                  <a:effectLst/>
                  <a:uLnTx/>
                  <a:uFillTx/>
                  <a:latin typeface="Calibri"/>
                  <a:ea typeface="+mn-ea"/>
                  <a:cs typeface="+mn-cs"/>
                </a:rPr>
                <a:t> = 0,1 µg/mL</a:t>
              </a:r>
            </a:p>
          </p:txBody>
        </p:sp>
        <p:sp>
          <p:nvSpPr>
            <p:cNvPr id="2091" name="ZoneTexte 2090">
              <a:extLst>
                <a:ext uri="{FF2B5EF4-FFF2-40B4-BE49-F238E27FC236}">
                  <a16:creationId xmlns:a16="http://schemas.microsoft.com/office/drawing/2014/main" id="{6B65B8CF-DCD1-C828-A3C7-731BAAE1022C}"/>
                </a:ext>
              </a:extLst>
            </p:cNvPr>
            <p:cNvSpPr txBox="1"/>
            <p:nvPr/>
          </p:nvSpPr>
          <p:spPr>
            <a:xfrm>
              <a:off x="5475216" y="3506085"/>
              <a:ext cx="1258751" cy="510778"/>
            </a:xfrm>
            <a:prstGeom prst="roundRect">
              <a:avLst/>
            </a:prstGeom>
            <a:noFill/>
            <a:ln>
              <a:solidFill>
                <a:srgbClr val="C0000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Median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IC</a:t>
              </a:r>
              <a:r>
                <a:rPr kumimoji="0" lang="en-US" sz="1200" b="1" i="0" u="none" strike="noStrike" kern="1200" cap="none" spc="0" normalizeH="0" baseline="-25000" dirty="0">
                  <a:ln>
                    <a:noFill/>
                  </a:ln>
                  <a:solidFill>
                    <a:prstClr val="black"/>
                  </a:solidFill>
                  <a:effectLst/>
                  <a:uLnTx/>
                  <a:uFillTx/>
                  <a:latin typeface="Calibri"/>
                  <a:ea typeface="+mn-ea"/>
                  <a:cs typeface="+mn-cs"/>
                </a:rPr>
                <a:t>90</a:t>
              </a:r>
              <a:r>
                <a:rPr kumimoji="0" lang="en-US" sz="1200" b="1" i="0" u="none" strike="noStrike" kern="1200" cap="none" spc="0" normalizeH="0" baseline="0" dirty="0">
                  <a:ln>
                    <a:noFill/>
                  </a:ln>
                  <a:solidFill>
                    <a:prstClr val="black"/>
                  </a:solidFill>
                  <a:effectLst/>
                  <a:uLnTx/>
                  <a:uFillTx/>
                  <a:latin typeface="Calibri"/>
                  <a:ea typeface="+mn-ea"/>
                  <a:cs typeface="+mn-cs"/>
                </a:rPr>
                <a:t> = 0,1 µg/mL</a:t>
              </a:r>
            </a:p>
          </p:txBody>
        </p:sp>
        <p:cxnSp>
          <p:nvCxnSpPr>
            <p:cNvPr id="2093" name="Connecteur droit avec flèche 2092">
              <a:extLst>
                <a:ext uri="{FF2B5EF4-FFF2-40B4-BE49-F238E27FC236}">
                  <a16:creationId xmlns:a16="http://schemas.microsoft.com/office/drawing/2014/main" id="{A9D74F22-DA18-2A9B-421D-7E434277B8E3}"/>
                </a:ext>
              </a:extLst>
            </p:cNvPr>
            <p:cNvCxnSpPr/>
            <p:nvPr/>
          </p:nvCxnSpPr>
          <p:spPr>
            <a:xfrm flipH="1">
              <a:off x="5175251" y="3756314"/>
              <a:ext cx="288032" cy="0"/>
            </a:xfrm>
            <a:prstGeom prst="straightConnector1">
              <a:avLst/>
            </a:prstGeom>
            <a:ln>
              <a:solidFill>
                <a:srgbClr val="C00000"/>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2095" name="Connecteur droit avec flèche 2094">
              <a:extLst>
                <a:ext uri="{FF2B5EF4-FFF2-40B4-BE49-F238E27FC236}">
                  <a16:creationId xmlns:a16="http://schemas.microsoft.com/office/drawing/2014/main" id="{87CBA0D7-6ACF-8646-988E-12478B519C98}"/>
                </a:ext>
              </a:extLst>
            </p:cNvPr>
            <p:cNvCxnSpPr/>
            <p:nvPr/>
          </p:nvCxnSpPr>
          <p:spPr>
            <a:xfrm flipH="1">
              <a:off x="4781551" y="1983076"/>
              <a:ext cx="190500" cy="26670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96" name="Connecteur droit avec flèche 2095">
              <a:extLst>
                <a:ext uri="{FF2B5EF4-FFF2-40B4-BE49-F238E27FC236}">
                  <a16:creationId xmlns:a16="http://schemas.microsoft.com/office/drawing/2014/main" id="{CE1CA711-4BC5-FBEE-A351-01A329A35483}"/>
                </a:ext>
              </a:extLst>
            </p:cNvPr>
            <p:cNvCxnSpPr>
              <a:cxnSpLocks/>
            </p:cNvCxnSpPr>
            <p:nvPr/>
          </p:nvCxnSpPr>
          <p:spPr>
            <a:xfrm flipH="1" flipV="1">
              <a:off x="4805364" y="4115090"/>
              <a:ext cx="251706" cy="29368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099" name="ZoneTexte 2098">
              <a:extLst>
                <a:ext uri="{FF2B5EF4-FFF2-40B4-BE49-F238E27FC236}">
                  <a16:creationId xmlns:a16="http://schemas.microsoft.com/office/drawing/2014/main" id="{F8DFFF71-B072-7FEA-9890-BE0C9469D406}"/>
                </a:ext>
              </a:extLst>
            </p:cNvPr>
            <p:cNvSpPr txBox="1"/>
            <p:nvPr/>
          </p:nvSpPr>
          <p:spPr>
            <a:xfrm>
              <a:off x="4972051" y="1662182"/>
              <a:ext cx="206537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Participants with higher N6LS</a:t>
              </a:r>
              <a:br>
                <a:rPr kumimoji="0" lang="en-US" sz="1200" b="1" i="0" u="none" strike="noStrike" kern="1200" cap="none" spc="0" normalizeH="0" baseline="0" dirty="0">
                  <a:ln>
                    <a:noFill/>
                  </a:ln>
                  <a:solidFill>
                    <a:prstClr val="black"/>
                  </a:solidFill>
                  <a:effectLst/>
                  <a:uLnTx/>
                  <a:uFillTx/>
                  <a:latin typeface="Calibri"/>
                  <a:ea typeface="+mn-ea"/>
                  <a:cs typeface="+mn-cs"/>
                </a:rPr>
              </a:br>
              <a:r>
                <a:rPr kumimoji="0" lang="en-US" sz="1200" b="1" i="0" u="none" strike="noStrike" kern="1200" cap="none" spc="0" normalizeH="0" baseline="0" dirty="0">
                  <a:ln>
                    <a:noFill/>
                  </a:ln>
                  <a:solidFill>
                    <a:prstClr val="black"/>
                  </a:solidFill>
                  <a:effectLst/>
                  <a:uLnTx/>
                  <a:uFillTx/>
                  <a:latin typeface="Calibri"/>
                  <a:ea typeface="+mn-ea"/>
                  <a:cs typeface="+mn-cs"/>
                </a:rPr>
                <a:t>baseline in vitro IC</a:t>
              </a:r>
              <a:r>
                <a:rPr kumimoji="0" lang="en-US" sz="1200" b="1" i="0" u="none" strike="noStrike" kern="1200" cap="none" spc="0" normalizeH="0" baseline="-25000" dirty="0">
                  <a:ln>
                    <a:noFill/>
                  </a:ln>
                  <a:solidFill>
                    <a:prstClr val="black"/>
                  </a:solidFill>
                  <a:effectLst/>
                  <a:uLnTx/>
                  <a:uFillTx/>
                  <a:latin typeface="Calibri"/>
                  <a:ea typeface="+mn-ea"/>
                  <a:cs typeface="+mn-cs"/>
                </a:rPr>
                <a:t>90</a:t>
              </a:r>
              <a:r>
                <a:rPr kumimoji="0" lang="en-US" sz="1200" b="1" i="0" u="none" strike="noStrike" kern="1200" cap="none" spc="0" normalizeH="0" baseline="0" dirty="0">
                  <a:ln>
                    <a:noFill/>
                  </a:ln>
                  <a:solidFill>
                    <a:prstClr val="black"/>
                  </a:solidFill>
                  <a:effectLst/>
                  <a:uLnTx/>
                  <a:uFillTx/>
                  <a:latin typeface="Calibri"/>
                  <a:ea typeface="+mn-ea"/>
                  <a:cs typeface="+mn-cs"/>
                </a:rPr>
                <a:t> require</a:t>
              </a:r>
              <a:br>
                <a:rPr kumimoji="0" lang="en-US" sz="1200" b="1" i="0" u="none" strike="noStrike" kern="1200" cap="none" spc="0" normalizeH="0" baseline="0" dirty="0">
                  <a:ln>
                    <a:noFill/>
                  </a:ln>
                  <a:solidFill>
                    <a:prstClr val="black"/>
                  </a:solidFill>
                  <a:effectLst/>
                  <a:uLnTx/>
                  <a:uFillTx/>
                  <a:latin typeface="Calibri"/>
                  <a:ea typeface="+mn-ea"/>
                  <a:cs typeface="+mn-cs"/>
                </a:rPr>
              </a:br>
              <a:r>
                <a:rPr kumimoji="0" lang="en-US" sz="1200" b="1" i="0" u="none" strike="noStrike" kern="1200" cap="none" spc="0" normalizeH="0" baseline="0" dirty="0">
                  <a:ln>
                    <a:noFill/>
                  </a:ln>
                  <a:solidFill>
                    <a:prstClr val="black"/>
                  </a:solidFill>
                  <a:effectLst/>
                  <a:uLnTx/>
                  <a:uFillTx/>
                  <a:latin typeface="Calibri"/>
                  <a:ea typeface="+mn-ea"/>
                  <a:cs typeface="+mn-cs"/>
                </a:rPr>
                <a:t>higher N6LS concentrations</a:t>
              </a:r>
            </a:p>
          </p:txBody>
        </p:sp>
        <p:sp>
          <p:nvSpPr>
            <p:cNvPr id="2100" name="ZoneTexte 2099">
              <a:extLst>
                <a:ext uri="{FF2B5EF4-FFF2-40B4-BE49-F238E27FC236}">
                  <a16:creationId xmlns:a16="http://schemas.microsoft.com/office/drawing/2014/main" id="{6F9B196A-B832-40AC-9FC6-F812590DC891}"/>
                </a:ext>
              </a:extLst>
            </p:cNvPr>
            <p:cNvSpPr txBox="1"/>
            <p:nvPr/>
          </p:nvSpPr>
          <p:spPr>
            <a:xfrm>
              <a:off x="5090356" y="4143866"/>
              <a:ext cx="201375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Participants with lower N6LS</a:t>
              </a:r>
              <a:br>
                <a:rPr kumimoji="0" lang="en-US" sz="1200" b="1" i="0" u="none" strike="noStrike" kern="1200" cap="none" spc="0" normalizeH="0" baseline="0" dirty="0">
                  <a:ln>
                    <a:noFill/>
                  </a:ln>
                  <a:solidFill>
                    <a:prstClr val="black"/>
                  </a:solidFill>
                  <a:effectLst/>
                  <a:uLnTx/>
                  <a:uFillTx/>
                  <a:latin typeface="Calibri"/>
                  <a:ea typeface="+mn-ea"/>
                  <a:cs typeface="+mn-cs"/>
                </a:rPr>
              </a:br>
              <a:r>
                <a:rPr kumimoji="0" lang="en-US" sz="1200" b="1" i="0" u="none" strike="noStrike" kern="1200" cap="none" spc="0" normalizeH="0" baseline="0" dirty="0">
                  <a:ln>
                    <a:noFill/>
                  </a:ln>
                  <a:solidFill>
                    <a:prstClr val="black"/>
                  </a:solidFill>
                  <a:effectLst/>
                  <a:uLnTx/>
                  <a:uFillTx/>
                  <a:latin typeface="Calibri"/>
                  <a:ea typeface="+mn-ea"/>
                  <a:cs typeface="+mn-cs"/>
                </a:rPr>
                <a:t>baseline in vitro IC</a:t>
              </a:r>
              <a:r>
                <a:rPr kumimoji="0" lang="en-US" sz="1200" b="1" i="0" u="none" strike="noStrike" kern="1200" cap="none" spc="0" normalizeH="0" baseline="-25000" dirty="0">
                  <a:ln>
                    <a:noFill/>
                  </a:ln>
                  <a:solidFill>
                    <a:prstClr val="black"/>
                  </a:solidFill>
                  <a:effectLst/>
                  <a:uLnTx/>
                  <a:uFillTx/>
                  <a:latin typeface="Calibri"/>
                  <a:ea typeface="+mn-ea"/>
                  <a:cs typeface="+mn-cs"/>
                </a:rPr>
                <a:t>90</a:t>
              </a:r>
              <a:r>
                <a:rPr kumimoji="0" lang="en-US" sz="1200" b="1" i="0" u="none" strike="noStrike" kern="1200" cap="none" spc="0" normalizeH="0" baseline="0" dirty="0">
                  <a:ln>
                    <a:noFill/>
                  </a:ln>
                  <a:solidFill>
                    <a:prstClr val="black"/>
                  </a:solidFill>
                  <a:effectLst/>
                  <a:uLnTx/>
                  <a:uFillTx/>
                  <a:latin typeface="Calibri"/>
                  <a:ea typeface="+mn-ea"/>
                  <a:cs typeface="+mn-cs"/>
                </a:rPr>
                <a:t> require</a:t>
              </a:r>
              <a:br>
                <a:rPr kumimoji="0" lang="en-US" sz="1200" b="1" i="0" u="none" strike="noStrike" kern="1200" cap="none" spc="0" normalizeH="0" baseline="0" dirty="0">
                  <a:ln>
                    <a:noFill/>
                  </a:ln>
                  <a:solidFill>
                    <a:prstClr val="black"/>
                  </a:solidFill>
                  <a:effectLst/>
                  <a:uLnTx/>
                  <a:uFillTx/>
                  <a:latin typeface="Calibri"/>
                  <a:ea typeface="+mn-ea"/>
                  <a:cs typeface="+mn-cs"/>
                </a:rPr>
              </a:br>
              <a:r>
                <a:rPr kumimoji="0" lang="en-US" sz="1200" b="1" i="0" u="none" strike="noStrike" kern="1200" cap="none" spc="0" normalizeH="0" baseline="0" dirty="0">
                  <a:ln>
                    <a:noFill/>
                  </a:ln>
                  <a:solidFill>
                    <a:prstClr val="black"/>
                  </a:solidFill>
                  <a:effectLst/>
                  <a:uLnTx/>
                  <a:uFillTx/>
                  <a:latin typeface="Calibri"/>
                  <a:ea typeface="+mn-ea"/>
                  <a:cs typeface="+mn-cs"/>
                </a:rPr>
                <a:t>lower N6LS concentrations</a:t>
              </a:r>
            </a:p>
          </p:txBody>
        </p:sp>
        <p:sp>
          <p:nvSpPr>
            <p:cNvPr id="2101" name="ZoneTexte 2100">
              <a:extLst>
                <a:ext uri="{FF2B5EF4-FFF2-40B4-BE49-F238E27FC236}">
                  <a16:creationId xmlns:a16="http://schemas.microsoft.com/office/drawing/2014/main" id="{BA465D98-B351-CFC0-F07B-335B211A1D82}"/>
                </a:ext>
              </a:extLst>
            </p:cNvPr>
            <p:cNvSpPr txBox="1"/>
            <p:nvPr/>
          </p:nvSpPr>
          <p:spPr>
            <a:xfrm>
              <a:off x="820366" y="4089972"/>
              <a:ext cx="1913665" cy="834716"/>
            </a:xfrm>
            <a:prstGeom prst="rect">
              <a:avLst/>
            </a:prstGeom>
            <a:noFill/>
          </p:spPr>
          <p:txBody>
            <a:bodyPr wrap="none" rtlCol="0">
              <a:spAutoFit/>
            </a:bodyPr>
            <a:lstStyle/>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40 mg/kg IV</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280 mg/kg (~ 4 mg/kg) IV</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700 mg/kg (~ 10 mg/kg) IV</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70 mg/kg (~ 10 mg/kg) IV</a:t>
              </a:r>
            </a:p>
            <a:p>
              <a:pPr marL="0" marR="0" lvl="0" indent="0" algn="l" defTabSz="457200" rtl="0" eaLnBrk="1" fontAlgn="auto" latinLnBrk="0" hangingPunct="1">
                <a:lnSpc>
                  <a:spcPct val="80000"/>
                </a:lnSpc>
                <a:spcBef>
                  <a:spcPts val="0"/>
                </a:spcBef>
                <a:spcAft>
                  <a:spcPts val="0"/>
                </a:spcAft>
                <a:buClrTx/>
                <a:buSzTx/>
                <a:buFontTx/>
                <a:buNone/>
                <a:tabLst/>
                <a:defRPr/>
              </a:pPr>
              <a:r>
                <a:rPr kumimoji="0" lang="en-US" sz="1200" b="1" i="0" u="none" strike="noStrike" kern="1200" cap="none" spc="0" normalizeH="0" baseline="0" dirty="0">
                  <a:ln>
                    <a:noFill/>
                  </a:ln>
                  <a:solidFill>
                    <a:prstClr val="black"/>
                  </a:solidFill>
                  <a:effectLst/>
                  <a:uLnTx/>
                  <a:uFillTx/>
                  <a:latin typeface="Calibri"/>
                  <a:ea typeface="+mn-ea"/>
                  <a:cs typeface="+mn-cs"/>
                </a:rPr>
                <a:t>700 mg/kg (~ 10 mg/kg) SC</a:t>
              </a:r>
            </a:p>
          </p:txBody>
        </p:sp>
      </p:grpSp>
    </p:spTree>
    <p:extLst>
      <p:ext uri="{BB962C8B-B14F-4D97-AF65-F5344CB8AC3E}">
        <p14:creationId xmlns:p14="http://schemas.microsoft.com/office/powerpoint/2010/main" val="362124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a:t>VRC07-523S + CAB LA for maintenance</a:t>
            </a:r>
          </a:p>
        </p:txBody>
      </p:sp>
      <p:sp>
        <p:nvSpPr>
          <p:cNvPr id="3" name="Espace réservé du contenu 2">
            <a:extLst>
              <a:ext uri="{FF2B5EF4-FFF2-40B4-BE49-F238E27FC236}">
                <a16:creationId xmlns:a16="http://schemas.microsoft.com/office/drawing/2014/main" id="{134BAEE3-5C61-477F-50F2-01CB99480FBE}"/>
              </a:ext>
            </a:extLst>
          </p:cNvPr>
          <p:cNvSpPr>
            <a:spLocks noGrp="1"/>
          </p:cNvSpPr>
          <p:nvPr>
            <p:ph sz="quarter" idx="13"/>
          </p:nvPr>
        </p:nvSpPr>
        <p:spPr>
          <a:xfrm>
            <a:off x="335360" y="1844824"/>
            <a:ext cx="11809312" cy="4572000"/>
          </a:xfrm>
        </p:spPr>
        <p:txBody>
          <a:bodyPr>
            <a:normAutofit/>
          </a:bodyPr>
          <a:lstStyle/>
          <a:p>
            <a:r>
              <a:rPr lang="en-US" sz="1800" dirty="0"/>
              <a:t>VRC07-523S: CD4-binding site </a:t>
            </a:r>
            <a:r>
              <a:rPr lang="en-US" sz="1800" dirty="0" err="1"/>
              <a:t>bNAb</a:t>
            </a:r>
            <a:endParaRPr lang="en-US" sz="1800" dirty="0"/>
          </a:p>
          <a:p>
            <a:r>
              <a:rPr lang="en-US" sz="1800" dirty="0"/>
              <a:t>ACTG A5357: 71 PWH, HIV-1 RNA &lt;50 c/mL ≥ 2 years, triple ART, Susceptibility to VRC07-523S (</a:t>
            </a:r>
            <a:r>
              <a:rPr lang="en-US" sz="1800" dirty="0" err="1"/>
              <a:t>Phenosense</a:t>
            </a:r>
            <a:r>
              <a:rPr lang="en-US" sz="1800" dirty="0"/>
              <a:t> Assay)</a:t>
            </a:r>
          </a:p>
          <a:p>
            <a:r>
              <a:rPr lang="en-US" sz="1800" dirty="0"/>
              <a:t>Open-label study: 4 weeks of oral CAB + 2 NRTI, then CAB LA IM Q4W + VRC07-523S IV 40 mg/kg Q8W for 44 weeks</a:t>
            </a:r>
          </a:p>
          <a:p>
            <a:r>
              <a:rPr lang="en-US" sz="1800" dirty="0"/>
              <a:t>Screening: 25% of participants assessed had  VRC07-523S  IC</a:t>
            </a:r>
            <a:r>
              <a:rPr lang="en-US" sz="1800" baseline="-25000" dirty="0"/>
              <a:t>50</a:t>
            </a:r>
            <a:r>
              <a:rPr lang="en-US" sz="1800" dirty="0"/>
              <a:t> above susceptible threshold</a:t>
            </a:r>
          </a:p>
          <a:p>
            <a:r>
              <a:rPr lang="en-US" sz="1800" dirty="0"/>
              <a:t>Results</a:t>
            </a:r>
          </a:p>
          <a:p>
            <a:pPr lvl="1"/>
            <a:r>
              <a:rPr lang="en-US" sz="1600" dirty="0"/>
              <a:t>AE possibly related to treatment: 16.9%</a:t>
            </a:r>
          </a:p>
          <a:p>
            <a:pPr lvl="1"/>
            <a:r>
              <a:rPr lang="en-US" sz="1600" dirty="0"/>
              <a:t>AE leading to discontinuation = 1 (1.4%)</a:t>
            </a:r>
          </a:p>
          <a:p>
            <a:pPr lvl="1"/>
            <a:r>
              <a:rPr lang="en-US" sz="1600" dirty="0"/>
              <a:t>Grade 3 events, N=11, 16 events (14 events possibly related to VRC07-523S). No grade 4 events</a:t>
            </a:r>
          </a:p>
          <a:p>
            <a:pPr lvl="1"/>
            <a:r>
              <a:rPr lang="en-US" sz="1600" dirty="0"/>
              <a:t>Virologic failure (confirmed HIV-1 RNA ≥ 200 c/mL) at W44: N=5 (7.3%)</a:t>
            </a:r>
          </a:p>
          <a:p>
            <a:pPr lvl="2"/>
            <a:r>
              <a:rPr lang="en-US" sz="1600" dirty="0"/>
              <a:t>CAB trough levels within the therapeutic range</a:t>
            </a:r>
          </a:p>
          <a:p>
            <a:pPr lvl="2"/>
            <a:r>
              <a:rPr lang="en-US" sz="1600" dirty="0"/>
              <a:t>VRC07-523S concentrations &gt; 100-fold higher than IC</a:t>
            </a:r>
            <a:r>
              <a:rPr lang="en-US" sz="1600" baseline="-25000" dirty="0"/>
              <a:t>80</a:t>
            </a:r>
          </a:p>
          <a:p>
            <a:pPr lvl="2"/>
            <a:r>
              <a:rPr lang="en-US" sz="1600" dirty="0"/>
              <a:t>2/5 resuppressed without change in therapy</a:t>
            </a:r>
          </a:p>
          <a:p>
            <a:pPr lvl="2"/>
            <a:r>
              <a:rPr lang="en-US" sz="1600" dirty="0"/>
              <a:t>Emergence of R263K INSTI mutation in one participant with high baseline VRC07-523S IC</a:t>
            </a:r>
            <a:r>
              <a:rPr lang="en-US" sz="1600" baseline="-25000" dirty="0"/>
              <a:t>50</a:t>
            </a:r>
            <a:r>
              <a:rPr lang="en-US" sz="1600" dirty="0"/>
              <a:t> </a:t>
            </a:r>
            <a:br>
              <a:rPr lang="en-US" sz="1600" dirty="0"/>
            </a:br>
            <a:r>
              <a:rPr lang="en-US" sz="1600" dirty="0"/>
              <a:t>(functional CAB monotherapy ?)</a:t>
            </a:r>
          </a:p>
          <a:p>
            <a:pPr lvl="1"/>
            <a:endParaRPr lang="en-US" sz="1800" dirty="0"/>
          </a:p>
        </p:txBody>
      </p:sp>
      <p:sp>
        <p:nvSpPr>
          <p:cNvPr id="4" name="Text Placeholder 22">
            <a:extLst>
              <a:ext uri="{FF2B5EF4-FFF2-40B4-BE49-F238E27FC236}">
                <a16:creationId xmlns:a16="http://schemas.microsoft.com/office/drawing/2014/main" id="{485A90D4-6011-5A65-8B9E-9B0EA910AD07}"/>
              </a:ext>
            </a:extLst>
          </p:cNvPr>
          <p:cNvSpPr txBox="1">
            <a:spLocks/>
          </p:cNvSpPr>
          <p:nvPr/>
        </p:nvSpPr>
        <p:spPr bwMode="auto">
          <a:xfrm>
            <a:off x="9884462" y="6574009"/>
            <a:ext cx="23046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Taiwo B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119</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700191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a:t>SAR441236, trispecific bNAb</a:t>
            </a:r>
          </a:p>
        </p:txBody>
      </p:sp>
      <p:sp>
        <p:nvSpPr>
          <p:cNvPr id="3" name="Espace réservé du contenu 2">
            <a:extLst>
              <a:ext uri="{FF2B5EF4-FFF2-40B4-BE49-F238E27FC236}">
                <a16:creationId xmlns:a16="http://schemas.microsoft.com/office/drawing/2014/main" id="{134BAEE3-5C61-477F-50F2-01CB99480FBE}"/>
              </a:ext>
            </a:extLst>
          </p:cNvPr>
          <p:cNvSpPr>
            <a:spLocks noGrp="1"/>
          </p:cNvSpPr>
          <p:nvPr>
            <p:ph sz="quarter" idx="13"/>
          </p:nvPr>
        </p:nvSpPr>
        <p:spPr>
          <a:xfrm>
            <a:off x="479376" y="1772816"/>
            <a:ext cx="11712624" cy="4572000"/>
          </a:xfrm>
        </p:spPr>
        <p:txBody>
          <a:bodyPr>
            <a:normAutofit fontScale="92500" lnSpcReduction="10000"/>
          </a:bodyPr>
          <a:lstStyle/>
          <a:p>
            <a:r>
              <a:rPr lang="en-US" dirty="0"/>
              <a:t>Single </a:t>
            </a:r>
            <a:r>
              <a:rPr lang="en-US" dirty="0" err="1"/>
              <a:t>bNAb</a:t>
            </a:r>
            <a:r>
              <a:rPr lang="en-US" dirty="0"/>
              <a:t> with 3 specificities </a:t>
            </a:r>
          </a:p>
          <a:p>
            <a:pPr lvl="1"/>
            <a:r>
              <a:rPr lang="en-US" dirty="0"/>
              <a:t>Broad and potent neutralizing activity</a:t>
            </a:r>
          </a:p>
          <a:p>
            <a:pPr lvl="1"/>
            <a:r>
              <a:rPr lang="en-US" dirty="0"/>
              <a:t>Protection against mixed SHIV challenge</a:t>
            </a:r>
          </a:p>
          <a:p>
            <a:r>
              <a:rPr lang="en-US" dirty="0"/>
              <a:t>A5377 study: phase I of IV and SC administration</a:t>
            </a:r>
          </a:p>
          <a:p>
            <a:pPr lvl="1"/>
            <a:r>
              <a:rPr lang="en-US" dirty="0"/>
              <a:t>ART suppressed adults (N = 44): single IV doses or multiple IV dose (every 12 weeks), single SC doses</a:t>
            </a:r>
          </a:p>
          <a:p>
            <a:pPr lvl="1"/>
            <a:r>
              <a:rPr lang="en-US" dirty="0"/>
              <a:t>ART viremic adults, on ART or not, with HIV-1 RNA 5,000-200,000 c/mL (N = 7): single IV doses</a:t>
            </a:r>
          </a:p>
          <a:p>
            <a:r>
              <a:rPr lang="en-US" dirty="0"/>
              <a:t>No adverse events</a:t>
            </a:r>
          </a:p>
          <a:p>
            <a:r>
              <a:rPr lang="en-US" dirty="0"/>
              <a:t>PK similar to monospecific </a:t>
            </a:r>
            <a:r>
              <a:rPr lang="en-US" dirty="0" err="1"/>
              <a:t>bNAbs</a:t>
            </a:r>
            <a:endParaRPr lang="en-US" dirty="0"/>
          </a:p>
          <a:p>
            <a:r>
              <a:rPr lang="en-US" dirty="0"/>
              <a:t>Treatment induced anti-drug antibodies transient and not affecting PK</a:t>
            </a:r>
          </a:p>
          <a:p>
            <a:r>
              <a:rPr lang="en-US" dirty="0"/>
              <a:t>Modest antiviral effect: no change of intact provirus over 72 weeks</a:t>
            </a:r>
          </a:p>
          <a:p>
            <a:endParaRPr lang="en-US" dirty="0"/>
          </a:p>
          <a:p>
            <a:r>
              <a:rPr lang="en-US" b="1" dirty="0"/>
              <a:t>Conclusion: </a:t>
            </a:r>
            <a:r>
              <a:rPr lang="en-US" dirty="0"/>
              <a:t>feasibility, but what future ?</a:t>
            </a:r>
          </a:p>
        </p:txBody>
      </p:sp>
      <p:sp>
        <p:nvSpPr>
          <p:cNvPr id="4" name="Text Placeholder 22">
            <a:extLst>
              <a:ext uri="{FF2B5EF4-FFF2-40B4-BE49-F238E27FC236}">
                <a16:creationId xmlns:a16="http://schemas.microsoft.com/office/drawing/2014/main" id="{1DE6F002-E894-8181-6158-9BF29B5D3210}"/>
              </a:ext>
            </a:extLst>
          </p:cNvPr>
          <p:cNvSpPr txBox="1">
            <a:spLocks/>
          </p:cNvSpPr>
          <p:nvPr/>
        </p:nvSpPr>
        <p:spPr bwMode="auto">
          <a:xfrm>
            <a:off x="9860418" y="6574009"/>
            <a:ext cx="23286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Tsibris</a:t>
            </a:r>
            <a:r>
              <a:rPr lang="en-US" sz="1200" i="1" kern="0" dirty="0">
                <a:solidFill>
                  <a:schemeClr val="tx1"/>
                </a:solidFill>
                <a:latin typeface="+mn-lt"/>
              </a:rPr>
              <a:t> A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118</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44697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C91868-8BE7-E3E9-15EC-CDC7562BF73E}"/>
              </a:ext>
            </a:extLst>
          </p:cNvPr>
          <p:cNvSpPr>
            <a:spLocks noGrp="1"/>
          </p:cNvSpPr>
          <p:nvPr>
            <p:ph type="title"/>
          </p:nvPr>
        </p:nvSpPr>
        <p:spPr>
          <a:xfrm>
            <a:off x="609600" y="258820"/>
            <a:ext cx="8490167" cy="794430"/>
          </a:xfrm>
        </p:spPr>
        <p:txBody>
          <a:bodyPr/>
          <a:lstStyle/>
          <a:p>
            <a:r>
              <a:rPr lang="en-US" dirty="0"/>
              <a:t>LEN + </a:t>
            </a:r>
            <a:r>
              <a:rPr lang="en-US" dirty="0" err="1"/>
              <a:t>Teropavimab</a:t>
            </a:r>
            <a:r>
              <a:rPr lang="en-US" dirty="0"/>
              <a:t> + </a:t>
            </a:r>
            <a:r>
              <a:rPr lang="en-US" dirty="0" err="1"/>
              <a:t>Zinlirvimab</a:t>
            </a:r>
            <a:endParaRPr lang="en-US" dirty="0"/>
          </a:p>
        </p:txBody>
      </p:sp>
      <p:sp>
        <p:nvSpPr>
          <p:cNvPr id="3" name="Espace réservé du contenu 2">
            <a:extLst>
              <a:ext uri="{FF2B5EF4-FFF2-40B4-BE49-F238E27FC236}">
                <a16:creationId xmlns:a16="http://schemas.microsoft.com/office/drawing/2014/main" id="{0828A8D3-65AB-C689-F3FA-F48362FC744F}"/>
              </a:ext>
            </a:extLst>
          </p:cNvPr>
          <p:cNvSpPr>
            <a:spLocks noGrp="1"/>
          </p:cNvSpPr>
          <p:nvPr>
            <p:ph sz="quarter" idx="13"/>
          </p:nvPr>
        </p:nvSpPr>
        <p:spPr>
          <a:xfrm>
            <a:off x="461864" y="1196752"/>
            <a:ext cx="6181745" cy="4572000"/>
          </a:xfrm>
        </p:spPr>
        <p:txBody>
          <a:bodyPr>
            <a:noAutofit/>
          </a:bodyPr>
          <a:lstStyle/>
          <a:p>
            <a:r>
              <a:rPr lang="en-US" sz="1800" dirty="0"/>
              <a:t>Previous Phase 1b study: a single dose of LEN + TAB + ZAB maintained virologic suppression after 6 months in 18/20 patients with  HIV-1 highly susceptible to both </a:t>
            </a:r>
            <a:r>
              <a:rPr lang="en-US" sz="1800" dirty="0" err="1"/>
              <a:t>bNAbs</a:t>
            </a:r>
            <a:endParaRPr lang="en-US" sz="1800" dirty="0"/>
          </a:p>
          <a:p>
            <a:endParaRPr lang="en-US" sz="1800" dirty="0"/>
          </a:p>
          <a:p>
            <a:r>
              <a:rPr lang="en-US" sz="1800" dirty="0"/>
              <a:t>New Study: 11 HIV+ adults, virologically suppressed </a:t>
            </a:r>
            <a:br>
              <a:rPr lang="en-US" sz="1800" dirty="0"/>
            </a:br>
            <a:r>
              <a:rPr lang="en-US" sz="1800" dirty="0"/>
              <a:t>≥ 18 months, highly susceptible to </a:t>
            </a:r>
            <a:r>
              <a:rPr lang="en-US" sz="1800" b="1" dirty="0"/>
              <a:t>EITHER</a:t>
            </a:r>
            <a:r>
              <a:rPr lang="en-US" sz="1800" dirty="0"/>
              <a:t> TAB or ZAB</a:t>
            </a:r>
          </a:p>
          <a:p>
            <a:r>
              <a:rPr lang="en-US" sz="1800" dirty="0"/>
              <a:t>Randomization 1:1 LEN + TAB 30 mg/kg IV x 1 + ZAB IV x 1 </a:t>
            </a:r>
            <a:br>
              <a:rPr lang="en-US" sz="1800" dirty="0"/>
            </a:br>
            <a:r>
              <a:rPr lang="en-US" sz="1800" dirty="0"/>
              <a:t>(10 vs 30 mg/kg)</a:t>
            </a:r>
          </a:p>
          <a:p>
            <a:r>
              <a:rPr lang="en-US" sz="1800" dirty="0"/>
              <a:t>Endpoint at W26: safety, tolerability, HIV-1 RNA</a:t>
            </a:r>
          </a:p>
          <a:p>
            <a:r>
              <a:rPr lang="en-US" sz="1800" dirty="0"/>
              <a:t>Susceptibility at screening</a:t>
            </a:r>
          </a:p>
          <a:p>
            <a:pPr lvl="1"/>
            <a:r>
              <a:rPr lang="en-US" sz="1600" dirty="0"/>
              <a:t>To TAB = 5/11</a:t>
            </a:r>
          </a:p>
          <a:p>
            <a:pPr lvl="1"/>
            <a:r>
              <a:rPr lang="en-US" sz="1600" dirty="0"/>
              <a:t>To ZAB = 6/11</a:t>
            </a:r>
          </a:p>
          <a:p>
            <a:pPr lvl="1"/>
            <a:r>
              <a:rPr lang="en-US" sz="1600" dirty="0"/>
              <a:t> To both = 0</a:t>
            </a:r>
          </a:p>
          <a:p>
            <a:r>
              <a:rPr lang="en-US" sz="1800" dirty="0"/>
              <a:t>Results</a:t>
            </a:r>
          </a:p>
          <a:p>
            <a:pPr lvl="1"/>
            <a:r>
              <a:rPr lang="en-US" sz="1600" dirty="0"/>
              <a:t>Good tolerability</a:t>
            </a:r>
          </a:p>
          <a:p>
            <a:pPr lvl="1"/>
            <a:r>
              <a:rPr lang="en-US" sz="1600" dirty="0"/>
              <a:t>LEN + TAB + ZAB 30 mg/kg: 6/6 with VL &lt; 50 c/mL at W26</a:t>
            </a:r>
          </a:p>
          <a:p>
            <a:pPr lvl="1"/>
            <a:r>
              <a:rPr lang="en-US" sz="1600" dirty="0"/>
              <a:t>LEN + TAB + ZAB 10 mg/kg: 2/4 with VL &gt; 50 c/mL at W26</a:t>
            </a:r>
          </a:p>
        </p:txBody>
      </p:sp>
      <p:sp>
        <p:nvSpPr>
          <p:cNvPr id="4" name="Text Placeholder 22">
            <a:extLst>
              <a:ext uri="{FF2B5EF4-FFF2-40B4-BE49-F238E27FC236}">
                <a16:creationId xmlns:a16="http://schemas.microsoft.com/office/drawing/2014/main" id="{DCD1711C-8B07-010C-2E04-35634CA78255}"/>
              </a:ext>
            </a:extLst>
          </p:cNvPr>
          <p:cNvSpPr txBox="1">
            <a:spLocks/>
          </p:cNvSpPr>
          <p:nvPr/>
        </p:nvSpPr>
        <p:spPr bwMode="auto">
          <a:xfrm>
            <a:off x="10011099" y="6574009"/>
            <a:ext cx="21780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Eron</a:t>
            </a:r>
            <a:r>
              <a:rPr lang="en-US" sz="1200" i="1" kern="0" dirty="0">
                <a:solidFill>
                  <a:schemeClr val="tx1"/>
                </a:solidFill>
                <a:latin typeface="+mn-lt"/>
              </a:rPr>
              <a:t> J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120</a:t>
            </a:r>
          </a:p>
        </p:txBody>
      </p:sp>
      <p:sp>
        <p:nvSpPr>
          <p:cNvPr id="56" name="ZoneTexte 55">
            <a:extLst>
              <a:ext uri="{FF2B5EF4-FFF2-40B4-BE49-F238E27FC236}">
                <a16:creationId xmlns:a16="http://schemas.microsoft.com/office/drawing/2014/main" id="{E3FE30F6-C97C-069F-129B-A1247A613638}"/>
              </a:ext>
            </a:extLst>
          </p:cNvPr>
          <p:cNvSpPr txBox="1"/>
          <p:nvPr/>
        </p:nvSpPr>
        <p:spPr>
          <a:xfrm>
            <a:off x="7590130" y="1844824"/>
            <a:ext cx="3695755" cy="369332"/>
          </a:xfrm>
          <a:prstGeom prst="rect">
            <a:avLst/>
          </a:prstGeom>
          <a:noFill/>
        </p:spPr>
        <p:txBody>
          <a:bodyPr wrap="none" rtlCol="0">
            <a:spAutoFit/>
          </a:bodyPr>
          <a:lstStyle/>
          <a:p>
            <a:r>
              <a:rPr lang="fr-FR" b="1" dirty="0"/>
              <a:t>2 Participants </a:t>
            </a:r>
            <a:r>
              <a:rPr lang="fr-FR" b="1" dirty="0" err="1"/>
              <a:t>with</a:t>
            </a:r>
            <a:r>
              <a:rPr lang="fr-FR" b="1" dirty="0"/>
              <a:t> </a:t>
            </a:r>
            <a:r>
              <a:rPr lang="fr-FR" b="1" dirty="0" err="1"/>
              <a:t>virologic</a:t>
            </a:r>
            <a:r>
              <a:rPr lang="fr-FR" b="1" dirty="0"/>
              <a:t> </a:t>
            </a:r>
            <a:r>
              <a:rPr lang="fr-FR" b="1" dirty="0" err="1"/>
              <a:t>rebound</a:t>
            </a:r>
            <a:endParaRPr lang="fr-FR" b="1" dirty="0"/>
          </a:p>
        </p:txBody>
      </p:sp>
      <p:sp>
        <p:nvSpPr>
          <p:cNvPr id="58" name="ZoneTexte 57">
            <a:extLst>
              <a:ext uri="{FF2B5EF4-FFF2-40B4-BE49-F238E27FC236}">
                <a16:creationId xmlns:a16="http://schemas.microsoft.com/office/drawing/2014/main" id="{4D7A64C3-564C-3D0B-32B5-59C262DE617A}"/>
              </a:ext>
            </a:extLst>
          </p:cNvPr>
          <p:cNvSpPr txBox="1"/>
          <p:nvPr/>
        </p:nvSpPr>
        <p:spPr>
          <a:xfrm>
            <a:off x="6734520" y="5619902"/>
            <a:ext cx="5112692" cy="954107"/>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400" dirty="0"/>
              <a:t>Pt 1: virologic rebound 72 c/mL at W26, no R emergence</a:t>
            </a:r>
          </a:p>
          <a:p>
            <a:pPr marL="285750" indent="-285750">
              <a:buClr>
                <a:schemeClr val="accent1"/>
              </a:buClr>
              <a:buFont typeface="Arial" panose="020B0604020202020204" pitchFamily="34" charset="0"/>
              <a:buChar char="•"/>
            </a:pPr>
            <a:r>
              <a:rPr lang="en-US" sz="1400" dirty="0"/>
              <a:t>Pt 2: virologic rebound 112 c/ml at W20, confirmed &lt; 100 c/ml, </a:t>
            </a:r>
            <a:br>
              <a:rPr lang="en-US" sz="1400" dirty="0"/>
            </a:br>
            <a:r>
              <a:rPr lang="en-US" sz="1400" dirty="0"/>
              <a:t>no R emergence</a:t>
            </a:r>
          </a:p>
          <a:p>
            <a:pPr marL="285750" indent="-285750">
              <a:buClr>
                <a:schemeClr val="accent1"/>
              </a:buClr>
              <a:buFont typeface="Arial" panose="020B0604020202020204" pitchFamily="34" charset="0"/>
              <a:buChar char="•"/>
            </a:pPr>
            <a:r>
              <a:rPr lang="en-US" sz="1400" dirty="0"/>
              <a:t>No other risk factors than low ZAB dose in 2 failures</a:t>
            </a:r>
          </a:p>
        </p:txBody>
      </p:sp>
      <p:grpSp>
        <p:nvGrpSpPr>
          <p:cNvPr id="57" name="Groupe 56">
            <a:extLst>
              <a:ext uri="{FF2B5EF4-FFF2-40B4-BE49-F238E27FC236}">
                <a16:creationId xmlns:a16="http://schemas.microsoft.com/office/drawing/2014/main" id="{C4C9F9DB-D025-BCF1-BC5F-827822CA9531}"/>
              </a:ext>
            </a:extLst>
          </p:cNvPr>
          <p:cNvGrpSpPr/>
          <p:nvPr/>
        </p:nvGrpSpPr>
        <p:grpSpPr>
          <a:xfrm>
            <a:off x="6960096" y="2197472"/>
            <a:ext cx="4859351" cy="3339505"/>
            <a:chOff x="6960096" y="2197472"/>
            <a:chExt cx="4859351" cy="3339505"/>
          </a:xfrm>
        </p:grpSpPr>
        <p:grpSp>
          <p:nvGrpSpPr>
            <p:cNvPr id="5" name="Groupe 4">
              <a:extLst>
                <a:ext uri="{FF2B5EF4-FFF2-40B4-BE49-F238E27FC236}">
                  <a16:creationId xmlns:a16="http://schemas.microsoft.com/office/drawing/2014/main" id="{C17E6A1E-6272-95A0-5CB9-8750450851C9}"/>
                </a:ext>
              </a:extLst>
            </p:cNvPr>
            <p:cNvGrpSpPr/>
            <p:nvPr/>
          </p:nvGrpSpPr>
          <p:grpSpPr>
            <a:xfrm>
              <a:off x="7373972" y="2197472"/>
              <a:ext cx="3755768" cy="3055694"/>
              <a:chOff x="7680176" y="2220051"/>
              <a:chExt cx="4331856" cy="3716251"/>
            </a:xfrm>
          </p:grpSpPr>
          <p:grpSp>
            <p:nvGrpSpPr>
              <p:cNvPr id="6" name="Groupe 5">
                <a:extLst>
                  <a:ext uri="{FF2B5EF4-FFF2-40B4-BE49-F238E27FC236}">
                    <a16:creationId xmlns:a16="http://schemas.microsoft.com/office/drawing/2014/main" id="{DAE31C69-5C49-8E15-042E-90218B8402F7}"/>
                  </a:ext>
                </a:extLst>
              </p:cNvPr>
              <p:cNvGrpSpPr/>
              <p:nvPr/>
            </p:nvGrpSpPr>
            <p:grpSpPr>
              <a:xfrm>
                <a:off x="7680176" y="2420888"/>
                <a:ext cx="392828" cy="288147"/>
                <a:chOff x="1710542" y="1546878"/>
                <a:chExt cx="392828" cy="288147"/>
              </a:xfrm>
            </p:grpSpPr>
            <p:sp>
              <p:nvSpPr>
                <p:cNvPr id="52" name="Line 17">
                  <a:extLst>
                    <a:ext uri="{FF2B5EF4-FFF2-40B4-BE49-F238E27FC236}">
                      <a16:creationId xmlns:a16="http://schemas.microsoft.com/office/drawing/2014/main" id="{CDBB9654-F574-5D0D-0C0C-C0DE7700FC43}"/>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53" name="Rectangle 48">
                  <a:extLst>
                    <a:ext uri="{FF2B5EF4-FFF2-40B4-BE49-F238E27FC236}">
                      <a16:creationId xmlns:a16="http://schemas.microsoft.com/office/drawing/2014/main" id="{0E9BE540-E9B6-B36B-54D4-0A5B762ED9CE}"/>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&gt; 50</a:t>
                  </a:r>
                </a:p>
              </p:txBody>
            </p:sp>
          </p:grpSp>
          <p:grpSp>
            <p:nvGrpSpPr>
              <p:cNvPr id="7" name="Groupe 6">
                <a:extLst>
                  <a:ext uri="{FF2B5EF4-FFF2-40B4-BE49-F238E27FC236}">
                    <a16:creationId xmlns:a16="http://schemas.microsoft.com/office/drawing/2014/main" id="{258C3BDA-1823-9BC3-DDB9-918FFE40CB3A}"/>
                  </a:ext>
                </a:extLst>
              </p:cNvPr>
              <p:cNvGrpSpPr/>
              <p:nvPr/>
            </p:nvGrpSpPr>
            <p:grpSpPr>
              <a:xfrm>
                <a:off x="7906807" y="5607302"/>
                <a:ext cx="346817" cy="329000"/>
                <a:chOff x="1937173" y="4885446"/>
                <a:chExt cx="346817" cy="329000"/>
              </a:xfrm>
            </p:grpSpPr>
            <p:sp>
              <p:nvSpPr>
                <p:cNvPr id="50" name="Line 19">
                  <a:extLst>
                    <a:ext uri="{FF2B5EF4-FFF2-40B4-BE49-F238E27FC236}">
                      <a16:creationId xmlns:a16="http://schemas.microsoft.com/office/drawing/2014/main" id="{A3F33BE6-3EBA-F2EF-77F9-803E603CEF2C}"/>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51" name="Rectangle 49">
                  <a:extLst>
                    <a:ext uri="{FF2B5EF4-FFF2-40B4-BE49-F238E27FC236}">
                      <a16:creationId xmlns:a16="http://schemas.microsoft.com/office/drawing/2014/main" id="{A8D4D95B-F602-5663-C6FB-74879E6C4FB0}"/>
                    </a:ext>
                  </a:extLst>
                </p:cNvPr>
                <p:cNvSpPr>
                  <a:spLocks noChangeArrowheads="1"/>
                </p:cNvSpPr>
                <p:nvPr/>
              </p:nvSpPr>
              <p:spPr bwMode="auto">
                <a:xfrm>
                  <a:off x="1937173" y="4957077"/>
                  <a:ext cx="34681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0.01</a:t>
                  </a:r>
                </a:p>
              </p:txBody>
            </p:sp>
          </p:grpSp>
          <p:sp>
            <p:nvSpPr>
              <p:cNvPr id="8" name="Forme libre : forme 17">
                <a:extLst>
                  <a:ext uri="{FF2B5EF4-FFF2-40B4-BE49-F238E27FC236}">
                    <a16:creationId xmlns:a16="http://schemas.microsoft.com/office/drawing/2014/main" id="{A2F28E3E-CA99-28F7-4792-B061D2907024}"/>
                  </a:ext>
                </a:extLst>
              </p:cNvPr>
              <p:cNvSpPr/>
              <p:nvPr/>
            </p:nvSpPr>
            <p:spPr bwMode="auto">
              <a:xfrm>
                <a:off x="8075369" y="2410881"/>
                <a:ext cx="3072234" cy="3192780"/>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grpSp>
            <p:nvGrpSpPr>
              <p:cNvPr id="9" name="Groupe 8">
                <a:extLst>
                  <a:ext uri="{FF2B5EF4-FFF2-40B4-BE49-F238E27FC236}">
                    <a16:creationId xmlns:a16="http://schemas.microsoft.com/office/drawing/2014/main" id="{18CDF1F5-4AAB-9731-7728-03B58A63F3B0}"/>
                  </a:ext>
                </a:extLst>
              </p:cNvPr>
              <p:cNvGrpSpPr/>
              <p:nvPr/>
            </p:nvGrpSpPr>
            <p:grpSpPr>
              <a:xfrm>
                <a:off x="7680176" y="3173845"/>
                <a:ext cx="392828" cy="288147"/>
                <a:chOff x="1710542" y="1546878"/>
                <a:chExt cx="392828" cy="288147"/>
              </a:xfrm>
            </p:grpSpPr>
            <p:sp>
              <p:nvSpPr>
                <p:cNvPr id="48" name="Line 17">
                  <a:extLst>
                    <a:ext uri="{FF2B5EF4-FFF2-40B4-BE49-F238E27FC236}">
                      <a16:creationId xmlns:a16="http://schemas.microsoft.com/office/drawing/2014/main" id="{2AD9B50D-1564-49D8-9FE6-41E7AC6DF7FB}"/>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9" name="Rectangle 48">
                  <a:extLst>
                    <a:ext uri="{FF2B5EF4-FFF2-40B4-BE49-F238E27FC236}">
                      <a16:creationId xmlns:a16="http://schemas.microsoft.com/office/drawing/2014/main" id="{71DA738B-FD1D-AE2D-2D80-8C3E8F8DAAEE}"/>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10</a:t>
                  </a:r>
                </a:p>
              </p:txBody>
            </p:sp>
          </p:grpSp>
          <p:grpSp>
            <p:nvGrpSpPr>
              <p:cNvPr id="10" name="Groupe 9">
                <a:extLst>
                  <a:ext uri="{FF2B5EF4-FFF2-40B4-BE49-F238E27FC236}">
                    <a16:creationId xmlns:a16="http://schemas.microsoft.com/office/drawing/2014/main" id="{C30F644C-AD7C-32D4-B13D-A17023AE6B0E}"/>
                  </a:ext>
                </a:extLst>
              </p:cNvPr>
              <p:cNvGrpSpPr/>
              <p:nvPr/>
            </p:nvGrpSpPr>
            <p:grpSpPr>
              <a:xfrm>
                <a:off x="7680176" y="3938552"/>
                <a:ext cx="392828" cy="288147"/>
                <a:chOff x="1710542" y="1546878"/>
                <a:chExt cx="392828" cy="288147"/>
              </a:xfrm>
            </p:grpSpPr>
            <p:sp>
              <p:nvSpPr>
                <p:cNvPr id="46" name="Line 17">
                  <a:extLst>
                    <a:ext uri="{FF2B5EF4-FFF2-40B4-BE49-F238E27FC236}">
                      <a16:creationId xmlns:a16="http://schemas.microsoft.com/office/drawing/2014/main" id="{EB745D0D-8AA0-BF12-5184-D50F2AE04186}"/>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7" name="Rectangle 48">
                  <a:extLst>
                    <a:ext uri="{FF2B5EF4-FFF2-40B4-BE49-F238E27FC236}">
                      <a16:creationId xmlns:a16="http://schemas.microsoft.com/office/drawing/2014/main" id="{E51A0331-DCB1-3FD5-C16A-FEE4441AB164}"/>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a:t>
                  </a:r>
                </a:p>
              </p:txBody>
            </p:sp>
          </p:grpSp>
          <p:grpSp>
            <p:nvGrpSpPr>
              <p:cNvPr id="11" name="Groupe 10">
                <a:extLst>
                  <a:ext uri="{FF2B5EF4-FFF2-40B4-BE49-F238E27FC236}">
                    <a16:creationId xmlns:a16="http://schemas.microsoft.com/office/drawing/2014/main" id="{323E47FB-AD12-594B-D14E-329B99F674F2}"/>
                  </a:ext>
                </a:extLst>
              </p:cNvPr>
              <p:cNvGrpSpPr/>
              <p:nvPr/>
            </p:nvGrpSpPr>
            <p:grpSpPr>
              <a:xfrm>
                <a:off x="7680176" y="4707107"/>
                <a:ext cx="392828" cy="288147"/>
                <a:chOff x="1710542" y="1546878"/>
                <a:chExt cx="392828" cy="288147"/>
              </a:xfrm>
            </p:grpSpPr>
            <p:sp>
              <p:nvSpPr>
                <p:cNvPr id="44" name="Line 17">
                  <a:extLst>
                    <a:ext uri="{FF2B5EF4-FFF2-40B4-BE49-F238E27FC236}">
                      <a16:creationId xmlns:a16="http://schemas.microsoft.com/office/drawing/2014/main" id="{F7489BEE-A044-1EEA-955A-D56F1A99D468}"/>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5" name="Rectangle 48">
                  <a:extLst>
                    <a:ext uri="{FF2B5EF4-FFF2-40B4-BE49-F238E27FC236}">
                      <a16:creationId xmlns:a16="http://schemas.microsoft.com/office/drawing/2014/main" id="{EACAFFB5-C3A1-0FF1-315B-2448E0B1FDEE}"/>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0.1</a:t>
                  </a:r>
                </a:p>
              </p:txBody>
            </p:sp>
          </p:grpSp>
          <p:grpSp>
            <p:nvGrpSpPr>
              <p:cNvPr id="12" name="Groupe 11">
                <a:extLst>
                  <a:ext uri="{FF2B5EF4-FFF2-40B4-BE49-F238E27FC236}">
                    <a16:creationId xmlns:a16="http://schemas.microsoft.com/office/drawing/2014/main" id="{C34A9916-F49F-B114-0107-FA166832E629}"/>
                  </a:ext>
                </a:extLst>
              </p:cNvPr>
              <p:cNvGrpSpPr/>
              <p:nvPr/>
            </p:nvGrpSpPr>
            <p:grpSpPr>
              <a:xfrm>
                <a:off x="7680176" y="5460064"/>
                <a:ext cx="392828" cy="288147"/>
                <a:chOff x="1710542" y="1546878"/>
                <a:chExt cx="392828" cy="288147"/>
              </a:xfrm>
            </p:grpSpPr>
            <p:sp>
              <p:nvSpPr>
                <p:cNvPr id="42" name="Line 17">
                  <a:extLst>
                    <a:ext uri="{FF2B5EF4-FFF2-40B4-BE49-F238E27FC236}">
                      <a16:creationId xmlns:a16="http://schemas.microsoft.com/office/drawing/2014/main" id="{5B11A81A-622E-E4E9-B69B-17A04864EE89}"/>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3" name="Rectangle 48">
                  <a:extLst>
                    <a:ext uri="{FF2B5EF4-FFF2-40B4-BE49-F238E27FC236}">
                      <a16:creationId xmlns:a16="http://schemas.microsoft.com/office/drawing/2014/main" id="{8E194B62-5D89-E671-120E-54DEBEB56097}"/>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0.01</a:t>
                  </a:r>
                </a:p>
              </p:txBody>
            </p:sp>
          </p:grpSp>
          <p:sp>
            <p:nvSpPr>
              <p:cNvPr id="13" name="ZoneTexte 12">
                <a:extLst>
                  <a:ext uri="{FF2B5EF4-FFF2-40B4-BE49-F238E27FC236}">
                    <a16:creationId xmlns:a16="http://schemas.microsoft.com/office/drawing/2014/main" id="{E8455DFD-C74E-EBB8-E03E-646C4A20076D}"/>
                  </a:ext>
                </a:extLst>
              </p:cNvPr>
              <p:cNvSpPr txBox="1"/>
              <p:nvPr/>
            </p:nvSpPr>
            <p:spPr>
              <a:xfrm>
                <a:off x="8579016" y="3104576"/>
                <a:ext cx="1130053" cy="307777"/>
              </a:xfrm>
              <a:prstGeom prst="rect">
                <a:avLst/>
              </a:prstGeom>
              <a:noFill/>
            </p:spPr>
            <p:txBody>
              <a:bodyPr wrap="none" rtlCol="0">
                <a:spAutoFit/>
              </a:bodyPr>
              <a:lstStyle/>
              <a:p>
                <a:pPr algn="ctr"/>
                <a:r>
                  <a:rPr lang="fr-FR" sz="1400" b="1" dirty="0">
                    <a:solidFill>
                      <a:srgbClr val="FF0000"/>
                    </a:solidFill>
                    <a:latin typeface="+mj-lt"/>
                  </a:rPr>
                  <a:t>Participant 1</a:t>
                </a:r>
              </a:p>
            </p:txBody>
          </p:sp>
          <p:sp>
            <p:nvSpPr>
              <p:cNvPr id="14" name="ZoneTexte 13">
                <a:extLst>
                  <a:ext uri="{FF2B5EF4-FFF2-40B4-BE49-F238E27FC236}">
                    <a16:creationId xmlns:a16="http://schemas.microsoft.com/office/drawing/2014/main" id="{4FD5781B-2AB2-484A-E238-CE89737FB449}"/>
                  </a:ext>
                </a:extLst>
              </p:cNvPr>
              <p:cNvSpPr txBox="1"/>
              <p:nvPr/>
            </p:nvSpPr>
            <p:spPr>
              <a:xfrm>
                <a:off x="9845808" y="3976057"/>
                <a:ext cx="1303390" cy="374310"/>
              </a:xfrm>
              <a:prstGeom prst="rect">
                <a:avLst/>
              </a:prstGeom>
              <a:noFill/>
            </p:spPr>
            <p:txBody>
              <a:bodyPr wrap="none" rtlCol="0">
                <a:spAutoFit/>
              </a:bodyPr>
              <a:lstStyle/>
              <a:p>
                <a:pPr algn="ctr"/>
                <a:r>
                  <a:rPr lang="fr-FR" sz="1400" b="1" dirty="0">
                    <a:solidFill>
                      <a:srgbClr val="FF6600"/>
                    </a:solidFill>
                    <a:latin typeface="+mj-lt"/>
                  </a:rPr>
                  <a:t>Participant 2</a:t>
                </a:r>
              </a:p>
            </p:txBody>
          </p:sp>
          <p:sp>
            <p:nvSpPr>
              <p:cNvPr id="15" name="ZoneTexte 14">
                <a:extLst>
                  <a:ext uri="{FF2B5EF4-FFF2-40B4-BE49-F238E27FC236}">
                    <a16:creationId xmlns:a16="http://schemas.microsoft.com/office/drawing/2014/main" id="{009B66DD-FD14-A0B6-C2A1-5C176F3405C7}"/>
                  </a:ext>
                </a:extLst>
              </p:cNvPr>
              <p:cNvSpPr txBox="1"/>
              <p:nvPr/>
            </p:nvSpPr>
            <p:spPr>
              <a:xfrm>
                <a:off x="11246630" y="3655265"/>
                <a:ext cx="765402" cy="307777"/>
              </a:xfrm>
              <a:prstGeom prst="rect">
                <a:avLst/>
              </a:prstGeom>
              <a:noFill/>
            </p:spPr>
            <p:txBody>
              <a:bodyPr wrap="none" rtlCol="0">
                <a:spAutoFit/>
              </a:bodyPr>
              <a:lstStyle/>
              <a:p>
                <a:pPr algn="ctr"/>
                <a:r>
                  <a:rPr lang="fr-FR" sz="1400" b="1" dirty="0">
                    <a:latin typeface="+mj-lt"/>
                  </a:rPr>
                  <a:t>2µg/</a:t>
                </a:r>
                <a:r>
                  <a:rPr lang="fr-FR" sz="1400" b="1" dirty="0" err="1">
                    <a:latin typeface="+mj-lt"/>
                  </a:rPr>
                  <a:t>mL</a:t>
                </a:r>
                <a:endParaRPr lang="fr-FR" sz="1400" b="1" dirty="0">
                  <a:latin typeface="+mj-lt"/>
                </a:endParaRPr>
              </a:p>
            </p:txBody>
          </p:sp>
          <p:sp>
            <p:nvSpPr>
              <p:cNvPr id="16" name="ZoneTexte 15">
                <a:extLst>
                  <a:ext uri="{FF2B5EF4-FFF2-40B4-BE49-F238E27FC236}">
                    <a16:creationId xmlns:a16="http://schemas.microsoft.com/office/drawing/2014/main" id="{B17A5733-FE61-AB16-8CCD-1FC16D61C1F5}"/>
                  </a:ext>
                </a:extLst>
              </p:cNvPr>
              <p:cNvSpPr txBox="1"/>
              <p:nvPr/>
            </p:nvSpPr>
            <p:spPr>
              <a:xfrm>
                <a:off x="9463523" y="2220051"/>
                <a:ext cx="765402" cy="307777"/>
              </a:xfrm>
              <a:prstGeom prst="rect">
                <a:avLst/>
              </a:prstGeom>
              <a:noFill/>
            </p:spPr>
            <p:txBody>
              <a:bodyPr wrap="none" rtlCol="0">
                <a:spAutoFit/>
              </a:bodyPr>
              <a:lstStyle/>
              <a:p>
                <a:pPr algn="ctr"/>
                <a:r>
                  <a:rPr lang="fr-FR" sz="1400" b="1" dirty="0">
                    <a:latin typeface="+mj-lt"/>
                  </a:rPr>
                  <a:t>2µg/</a:t>
                </a:r>
                <a:r>
                  <a:rPr lang="fr-FR" sz="1400" b="1" dirty="0" err="1">
                    <a:latin typeface="+mj-lt"/>
                  </a:rPr>
                  <a:t>mL</a:t>
                </a:r>
                <a:endParaRPr lang="fr-FR" sz="1400" b="1" dirty="0">
                  <a:latin typeface="+mj-lt"/>
                </a:endParaRPr>
              </a:p>
            </p:txBody>
          </p:sp>
          <p:sp>
            <p:nvSpPr>
              <p:cNvPr id="17" name="Ellipse 16">
                <a:extLst>
                  <a:ext uri="{FF2B5EF4-FFF2-40B4-BE49-F238E27FC236}">
                    <a16:creationId xmlns:a16="http://schemas.microsoft.com/office/drawing/2014/main" id="{49EA6695-FB55-0897-13BA-C5B94DC2049A}"/>
                  </a:ext>
                </a:extLst>
              </p:cNvPr>
              <p:cNvSpPr/>
              <p:nvPr/>
            </p:nvSpPr>
            <p:spPr>
              <a:xfrm>
                <a:off x="8717527" y="2504073"/>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32C475E0-5F0B-8C79-D765-00742E3FF727}"/>
                  </a:ext>
                </a:extLst>
              </p:cNvPr>
              <p:cNvSpPr/>
              <p:nvPr/>
            </p:nvSpPr>
            <p:spPr>
              <a:xfrm>
                <a:off x="8859867" y="2504073"/>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FD9C6ECE-E570-4E8F-4C9C-F2A42BA79419}"/>
                  </a:ext>
                </a:extLst>
              </p:cNvPr>
              <p:cNvSpPr/>
              <p:nvPr/>
            </p:nvSpPr>
            <p:spPr>
              <a:xfrm>
                <a:off x="9002207" y="2504073"/>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A84BD0C3-926A-4CC3-ABB0-BA65CBCF9F67}"/>
                  </a:ext>
                </a:extLst>
              </p:cNvPr>
              <p:cNvSpPr/>
              <p:nvPr/>
            </p:nvSpPr>
            <p:spPr>
              <a:xfrm>
                <a:off x="8262432" y="3218448"/>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C79C2B9D-ED6F-E1ED-C4E6-687F4BC7BCE3}"/>
                  </a:ext>
                </a:extLst>
              </p:cNvPr>
              <p:cNvSpPr/>
              <p:nvPr/>
            </p:nvSpPr>
            <p:spPr>
              <a:xfrm>
                <a:off x="9072057" y="3758198"/>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6C7348E1-7C19-0DD8-DD3C-D356577C862C}"/>
                  </a:ext>
                </a:extLst>
              </p:cNvPr>
              <p:cNvSpPr/>
              <p:nvPr/>
            </p:nvSpPr>
            <p:spPr>
              <a:xfrm>
                <a:off x="10078532" y="4386848"/>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B5AB717A-CC2B-E571-E8D5-BA43C7F1C637}"/>
                  </a:ext>
                </a:extLst>
              </p:cNvPr>
              <p:cNvSpPr/>
              <p:nvPr/>
            </p:nvSpPr>
            <p:spPr>
              <a:xfrm>
                <a:off x="11072307" y="4647198"/>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FB47EC1F-C587-5898-E7E4-3C0B40B55D9F}"/>
                  </a:ext>
                </a:extLst>
              </p:cNvPr>
              <p:cNvSpPr/>
              <p:nvPr/>
            </p:nvSpPr>
            <p:spPr>
              <a:xfrm>
                <a:off x="11075482" y="4183648"/>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9F9D4FBA-5EDE-1720-42D7-A2FBEEE40B6A}"/>
                  </a:ext>
                </a:extLst>
              </p:cNvPr>
              <p:cNvSpPr/>
              <p:nvPr/>
            </p:nvSpPr>
            <p:spPr>
              <a:xfrm>
                <a:off x="11075482" y="4275723"/>
                <a:ext cx="100186" cy="1001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7B61749-9A15-5492-2BF6-544484819760}"/>
                  </a:ext>
                </a:extLst>
              </p:cNvPr>
              <p:cNvSpPr/>
              <p:nvPr/>
            </p:nvSpPr>
            <p:spPr>
              <a:xfrm>
                <a:off x="8843221" y="3478558"/>
                <a:ext cx="123717" cy="123717"/>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Triangle isocèle 48">
                <a:extLst>
                  <a:ext uri="{FF2B5EF4-FFF2-40B4-BE49-F238E27FC236}">
                    <a16:creationId xmlns:a16="http://schemas.microsoft.com/office/drawing/2014/main" id="{134F5789-4376-E580-A0D8-24B38243FAB9}"/>
                  </a:ext>
                </a:extLst>
              </p:cNvPr>
              <p:cNvSpPr/>
              <p:nvPr/>
            </p:nvSpPr>
            <p:spPr>
              <a:xfrm>
                <a:off x="11063889" y="4277484"/>
                <a:ext cx="136089" cy="149698"/>
              </a:xfrm>
              <a:prstGeom prst="triangle">
                <a:avLst/>
              </a:prstGeom>
              <a:solidFill>
                <a:srgbClr val="FF993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458E665E-5F74-DAB4-43D0-791A7B854515}"/>
                  </a:ext>
                </a:extLst>
              </p:cNvPr>
              <p:cNvCxnSpPr/>
              <p:nvPr/>
            </p:nvCxnSpPr>
            <p:spPr>
              <a:xfrm>
                <a:off x="8110834" y="3852034"/>
                <a:ext cx="3029089"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481D0563-E8C4-3F26-8E95-163F70A93D8D}"/>
                  </a:ext>
                </a:extLst>
              </p:cNvPr>
              <p:cNvCxnSpPr>
                <a:cxnSpLocks/>
              </p:cNvCxnSpPr>
              <p:nvPr/>
            </p:nvCxnSpPr>
            <p:spPr>
              <a:xfrm rot="16200000">
                <a:off x="8324502" y="4050422"/>
                <a:ext cx="3029089" cy="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0" name="Groupe 29">
                <a:extLst>
                  <a:ext uri="{FF2B5EF4-FFF2-40B4-BE49-F238E27FC236}">
                    <a16:creationId xmlns:a16="http://schemas.microsoft.com/office/drawing/2014/main" id="{D9431ABD-ABBC-4F87-E21A-FCA5819B2C84}"/>
                  </a:ext>
                </a:extLst>
              </p:cNvPr>
              <p:cNvGrpSpPr/>
              <p:nvPr/>
            </p:nvGrpSpPr>
            <p:grpSpPr>
              <a:xfrm>
                <a:off x="8725732" y="5607302"/>
                <a:ext cx="268269" cy="329000"/>
                <a:chOff x="1976447" y="4885446"/>
                <a:chExt cx="268269" cy="329000"/>
              </a:xfrm>
            </p:grpSpPr>
            <p:sp>
              <p:nvSpPr>
                <p:cNvPr id="40" name="Line 19">
                  <a:extLst>
                    <a:ext uri="{FF2B5EF4-FFF2-40B4-BE49-F238E27FC236}">
                      <a16:creationId xmlns:a16="http://schemas.microsoft.com/office/drawing/2014/main" id="{2013DE2B-AEDD-770C-7240-73E7828B9DE0}"/>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1" name="Rectangle 49">
                  <a:extLst>
                    <a:ext uri="{FF2B5EF4-FFF2-40B4-BE49-F238E27FC236}">
                      <a16:creationId xmlns:a16="http://schemas.microsoft.com/office/drawing/2014/main" id="{69E9B941-E6B7-8E2F-E57F-0B7ECFBA9E5B}"/>
                    </a:ext>
                  </a:extLst>
                </p:cNvPr>
                <p:cNvSpPr>
                  <a:spLocks noChangeArrowheads="1"/>
                </p:cNvSpPr>
                <p:nvPr/>
              </p:nvSpPr>
              <p:spPr bwMode="auto">
                <a:xfrm>
                  <a:off x="1976447" y="4957077"/>
                  <a:ext cx="268269"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0.1</a:t>
                  </a:r>
                </a:p>
              </p:txBody>
            </p:sp>
          </p:grpSp>
          <p:grpSp>
            <p:nvGrpSpPr>
              <p:cNvPr id="31" name="Groupe 30">
                <a:extLst>
                  <a:ext uri="{FF2B5EF4-FFF2-40B4-BE49-F238E27FC236}">
                    <a16:creationId xmlns:a16="http://schemas.microsoft.com/office/drawing/2014/main" id="{0FCE000A-AD44-B73F-144A-8E8752DB22DB}"/>
                  </a:ext>
                </a:extLst>
              </p:cNvPr>
              <p:cNvGrpSpPr/>
              <p:nvPr/>
            </p:nvGrpSpPr>
            <p:grpSpPr>
              <a:xfrm>
                <a:off x="9542950" y="5607302"/>
                <a:ext cx="151251" cy="329000"/>
                <a:chOff x="2034956" y="4885446"/>
                <a:chExt cx="151251" cy="329000"/>
              </a:xfrm>
            </p:grpSpPr>
            <p:sp>
              <p:nvSpPr>
                <p:cNvPr id="38" name="Line 19">
                  <a:extLst>
                    <a:ext uri="{FF2B5EF4-FFF2-40B4-BE49-F238E27FC236}">
                      <a16:creationId xmlns:a16="http://schemas.microsoft.com/office/drawing/2014/main" id="{9F90208B-F90A-F33F-41C3-584574B91DB1}"/>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39" name="Rectangle 49">
                  <a:extLst>
                    <a:ext uri="{FF2B5EF4-FFF2-40B4-BE49-F238E27FC236}">
                      <a16:creationId xmlns:a16="http://schemas.microsoft.com/office/drawing/2014/main" id="{A5F4F469-8AEE-0FED-9784-3297992C4055}"/>
                    </a:ext>
                  </a:extLst>
                </p:cNvPr>
                <p:cNvSpPr>
                  <a:spLocks noChangeArrowheads="1"/>
                </p:cNvSpPr>
                <p:nvPr/>
              </p:nvSpPr>
              <p:spPr bwMode="auto">
                <a:xfrm>
                  <a:off x="2034956" y="4957077"/>
                  <a:ext cx="15125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a:t>
                  </a:r>
                </a:p>
              </p:txBody>
            </p:sp>
          </p:grpSp>
          <p:grpSp>
            <p:nvGrpSpPr>
              <p:cNvPr id="32" name="Groupe 31">
                <a:extLst>
                  <a:ext uri="{FF2B5EF4-FFF2-40B4-BE49-F238E27FC236}">
                    <a16:creationId xmlns:a16="http://schemas.microsoft.com/office/drawing/2014/main" id="{AAE5F16E-6D1D-530F-5167-D19F81625E79}"/>
                  </a:ext>
                </a:extLst>
              </p:cNvPr>
              <p:cNvGrpSpPr/>
              <p:nvPr/>
            </p:nvGrpSpPr>
            <p:grpSpPr>
              <a:xfrm>
                <a:off x="10255119" y="5607302"/>
                <a:ext cx="229797" cy="329000"/>
                <a:chOff x="1995683" y="4885446"/>
                <a:chExt cx="229797" cy="329000"/>
              </a:xfrm>
            </p:grpSpPr>
            <p:sp>
              <p:nvSpPr>
                <p:cNvPr id="36" name="Line 19">
                  <a:extLst>
                    <a:ext uri="{FF2B5EF4-FFF2-40B4-BE49-F238E27FC236}">
                      <a16:creationId xmlns:a16="http://schemas.microsoft.com/office/drawing/2014/main" id="{13C83C94-67A6-3289-3713-6644318A0609}"/>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37" name="Rectangle 49">
                  <a:extLst>
                    <a:ext uri="{FF2B5EF4-FFF2-40B4-BE49-F238E27FC236}">
                      <a16:creationId xmlns:a16="http://schemas.microsoft.com/office/drawing/2014/main" id="{A64E3668-4A74-D677-A816-95EE533A649E}"/>
                    </a:ext>
                  </a:extLst>
                </p:cNvPr>
                <p:cNvSpPr>
                  <a:spLocks noChangeArrowheads="1"/>
                </p:cNvSpPr>
                <p:nvPr/>
              </p:nvSpPr>
              <p:spPr bwMode="auto">
                <a:xfrm>
                  <a:off x="1995683" y="4957077"/>
                  <a:ext cx="229797"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10</a:t>
                  </a:r>
                </a:p>
              </p:txBody>
            </p:sp>
          </p:grpSp>
          <p:grpSp>
            <p:nvGrpSpPr>
              <p:cNvPr id="33" name="Groupe 32">
                <a:extLst>
                  <a:ext uri="{FF2B5EF4-FFF2-40B4-BE49-F238E27FC236}">
                    <a16:creationId xmlns:a16="http://schemas.microsoft.com/office/drawing/2014/main" id="{6D117899-D66D-4AE3-DF10-E670CA335001}"/>
                  </a:ext>
                </a:extLst>
              </p:cNvPr>
              <p:cNvGrpSpPr/>
              <p:nvPr/>
            </p:nvGrpSpPr>
            <p:grpSpPr>
              <a:xfrm>
                <a:off x="10951334" y="5607302"/>
                <a:ext cx="342008" cy="329000"/>
                <a:chOff x="1939579" y="4885446"/>
                <a:chExt cx="342008" cy="329000"/>
              </a:xfrm>
            </p:grpSpPr>
            <p:sp>
              <p:nvSpPr>
                <p:cNvPr id="34" name="Line 19">
                  <a:extLst>
                    <a:ext uri="{FF2B5EF4-FFF2-40B4-BE49-F238E27FC236}">
                      <a16:creationId xmlns:a16="http://schemas.microsoft.com/office/drawing/2014/main" id="{A870E6B7-8877-D67B-5F13-CC4E6773D50E}"/>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2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35" name="Rectangle 49">
                  <a:extLst>
                    <a:ext uri="{FF2B5EF4-FFF2-40B4-BE49-F238E27FC236}">
                      <a16:creationId xmlns:a16="http://schemas.microsoft.com/office/drawing/2014/main" id="{28F4B6F9-9303-64AE-5A85-40DF3F316E2A}"/>
                    </a:ext>
                  </a:extLst>
                </p:cNvPr>
                <p:cNvSpPr>
                  <a:spLocks noChangeArrowheads="1"/>
                </p:cNvSpPr>
                <p:nvPr/>
              </p:nvSpPr>
              <p:spPr bwMode="auto">
                <a:xfrm>
                  <a:off x="1939579" y="4957077"/>
                  <a:ext cx="342008"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2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&gt; 50</a:t>
                  </a:r>
                </a:p>
              </p:txBody>
            </p:sp>
          </p:grpSp>
        </p:grpSp>
        <p:sp>
          <p:nvSpPr>
            <p:cNvPr id="54" name="ZoneTexte 53">
              <a:extLst>
                <a:ext uri="{FF2B5EF4-FFF2-40B4-BE49-F238E27FC236}">
                  <a16:creationId xmlns:a16="http://schemas.microsoft.com/office/drawing/2014/main" id="{4BB8C6E6-77CF-16C6-D0EB-FC52830604D5}"/>
                </a:ext>
              </a:extLst>
            </p:cNvPr>
            <p:cNvSpPr txBox="1"/>
            <p:nvPr/>
          </p:nvSpPr>
          <p:spPr>
            <a:xfrm>
              <a:off x="8452155" y="5229200"/>
              <a:ext cx="1637243" cy="307777"/>
            </a:xfrm>
            <a:prstGeom prst="rect">
              <a:avLst/>
            </a:prstGeom>
            <a:noFill/>
          </p:spPr>
          <p:txBody>
            <a:bodyPr wrap="none" rtlCol="0">
              <a:spAutoFit/>
            </a:bodyPr>
            <a:lstStyle/>
            <a:p>
              <a:r>
                <a:rPr lang="fr-FR" sz="1400" b="1" dirty="0"/>
                <a:t>ZAB IC</a:t>
              </a:r>
              <a:r>
                <a:rPr lang="fr-FR" sz="1400" b="1" baseline="-25000" dirty="0"/>
                <a:t>90</a:t>
              </a:r>
              <a:r>
                <a:rPr lang="fr-FR" sz="1400" b="1" dirty="0"/>
                <a:t> </a:t>
              </a:r>
              <a:r>
                <a:rPr lang="fr-FR" sz="1400" b="1" dirty="0" err="1"/>
                <a:t>microg</a:t>
              </a:r>
              <a:r>
                <a:rPr lang="fr-FR" sz="1400" b="1" dirty="0"/>
                <a:t>/</a:t>
              </a:r>
              <a:r>
                <a:rPr lang="fr-FR" sz="1400" b="1" dirty="0" err="1"/>
                <a:t>mL</a:t>
              </a:r>
              <a:endParaRPr lang="fr-FR" sz="1400" b="1" dirty="0"/>
            </a:p>
          </p:txBody>
        </p:sp>
        <p:sp>
          <p:nvSpPr>
            <p:cNvPr id="55" name="ZoneTexte 54">
              <a:extLst>
                <a:ext uri="{FF2B5EF4-FFF2-40B4-BE49-F238E27FC236}">
                  <a16:creationId xmlns:a16="http://schemas.microsoft.com/office/drawing/2014/main" id="{50246891-C091-9202-2DE8-2A897E22C49A}"/>
                </a:ext>
              </a:extLst>
            </p:cNvPr>
            <p:cNvSpPr txBox="1"/>
            <p:nvPr/>
          </p:nvSpPr>
          <p:spPr>
            <a:xfrm rot="16200000">
              <a:off x="6301006" y="3349516"/>
              <a:ext cx="1625958" cy="307777"/>
            </a:xfrm>
            <a:prstGeom prst="rect">
              <a:avLst/>
            </a:prstGeom>
            <a:noFill/>
          </p:spPr>
          <p:txBody>
            <a:bodyPr wrap="none" rtlCol="0">
              <a:spAutoFit/>
            </a:bodyPr>
            <a:lstStyle/>
            <a:p>
              <a:r>
                <a:rPr lang="fr-FR" sz="1400" b="1" dirty="0"/>
                <a:t>TAB IC</a:t>
              </a:r>
              <a:r>
                <a:rPr lang="fr-FR" sz="1400" b="1" baseline="-25000" dirty="0"/>
                <a:t>90</a:t>
              </a:r>
              <a:r>
                <a:rPr lang="fr-FR" sz="1400" b="1" dirty="0"/>
                <a:t> </a:t>
              </a:r>
              <a:r>
                <a:rPr lang="fr-FR" sz="1400" b="1" dirty="0" err="1"/>
                <a:t>microg</a:t>
              </a:r>
              <a:r>
                <a:rPr lang="fr-FR" sz="1400" b="1" dirty="0"/>
                <a:t>/</a:t>
              </a:r>
              <a:r>
                <a:rPr lang="fr-FR" sz="1400" b="1" dirty="0" err="1"/>
                <a:t>mL</a:t>
              </a:r>
              <a:endParaRPr lang="fr-FR" sz="1400" b="1" dirty="0"/>
            </a:p>
          </p:txBody>
        </p:sp>
        <p:sp>
          <p:nvSpPr>
            <p:cNvPr id="59" name="ZoneTexte 58">
              <a:extLst>
                <a:ext uri="{FF2B5EF4-FFF2-40B4-BE49-F238E27FC236}">
                  <a16:creationId xmlns:a16="http://schemas.microsoft.com/office/drawing/2014/main" id="{2BEEAD11-C660-BB50-9AD0-CD7E812F9D0C}"/>
                </a:ext>
              </a:extLst>
            </p:cNvPr>
            <p:cNvSpPr txBox="1"/>
            <p:nvPr/>
          </p:nvSpPr>
          <p:spPr>
            <a:xfrm>
              <a:off x="7922226" y="3781648"/>
              <a:ext cx="1038233" cy="276999"/>
            </a:xfrm>
            <a:prstGeom prst="rect">
              <a:avLst/>
            </a:prstGeom>
            <a:noFill/>
          </p:spPr>
          <p:txBody>
            <a:bodyPr wrap="none" rtlCol="0">
              <a:spAutoFit/>
            </a:bodyPr>
            <a:lstStyle/>
            <a:p>
              <a:r>
                <a:rPr lang="fr-FR" sz="1200" dirty="0">
                  <a:solidFill>
                    <a:srgbClr val="FF0000"/>
                  </a:solidFill>
                </a:rPr>
                <a:t>ZAB IC</a:t>
              </a:r>
              <a:r>
                <a:rPr lang="fr-FR" sz="1200" baseline="-25000" dirty="0">
                  <a:solidFill>
                    <a:srgbClr val="FF0000"/>
                  </a:solidFill>
                </a:rPr>
                <a:t>90</a:t>
              </a:r>
              <a:r>
                <a:rPr lang="fr-FR" sz="1200" dirty="0">
                  <a:solidFill>
                    <a:srgbClr val="FF0000"/>
                  </a:solidFill>
                </a:rPr>
                <a:t>: 0.12</a:t>
              </a:r>
            </a:p>
          </p:txBody>
        </p:sp>
        <p:cxnSp>
          <p:nvCxnSpPr>
            <p:cNvPr id="61" name="Connecteur droit avec flèche 60">
              <a:extLst>
                <a:ext uri="{FF2B5EF4-FFF2-40B4-BE49-F238E27FC236}">
                  <a16:creationId xmlns:a16="http://schemas.microsoft.com/office/drawing/2014/main" id="{C8759EB3-60E4-AFC3-A922-2E0B76B3FC2D}"/>
                </a:ext>
              </a:extLst>
            </p:cNvPr>
            <p:cNvCxnSpPr>
              <a:cxnSpLocks/>
            </p:cNvCxnSpPr>
            <p:nvPr/>
          </p:nvCxnSpPr>
          <p:spPr>
            <a:xfrm flipV="1">
              <a:off x="8435427" y="3421608"/>
              <a:ext cx="550" cy="36848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3" name="ZoneTexte 62">
              <a:extLst>
                <a:ext uri="{FF2B5EF4-FFF2-40B4-BE49-F238E27FC236}">
                  <a16:creationId xmlns:a16="http://schemas.microsoft.com/office/drawing/2014/main" id="{1C262A69-B05D-EA48-B9B7-5BA44E931B7B}"/>
                </a:ext>
              </a:extLst>
            </p:cNvPr>
            <p:cNvSpPr txBox="1"/>
            <p:nvPr/>
          </p:nvSpPr>
          <p:spPr>
            <a:xfrm>
              <a:off x="10774866" y="3812043"/>
              <a:ext cx="1044581" cy="276999"/>
            </a:xfrm>
            <a:prstGeom prst="rect">
              <a:avLst/>
            </a:prstGeom>
            <a:noFill/>
          </p:spPr>
          <p:txBody>
            <a:bodyPr wrap="none" rtlCol="0">
              <a:spAutoFit/>
            </a:bodyPr>
            <a:lstStyle/>
            <a:p>
              <a:r>
                <a:rPr lang="fr-FR" sz="1200" b="1" dirty="0">
                  <a:solidFill>
                    <a:srgbClr val="FF9933"/>
                  </a:solidFill>
                </a:rPr>
                <a:t>TAB IC</a:t>
              </a:r>
              <a:r>
                <a:rPr lang="fr-FR" sz="1200" b="1" baseline="-25000" dirty="0">
                  <a:solidFill>
                    <a:srgbClr val="FF9933"/>
                  </a:solidFill>
                </a:rPr>
                <a:t>90</a:t>
              </a:r>
              <a:r>
                <a:rPr lang="fr-FR" sz="1200" b="1" dirty="0">
                  <a:solidFill>
                    <a:srgbClr val="FF9933"/>
                  </a:solidFill>
                </a:rPr>
                <a:t>: 0.43</a:t>
              </a:r>
            </a:p>
          </p:txBody>
        </p:sp>
        <p:cxnSp>
          <p:nvCxnSpPr>
            <p:cNvPr id="64" name="Connecteur droit avec flèche 63">
              <a:extLst>
                <a:ext uri="{FF2B5EF4-FFF2-40B4-BE49-F238E27FC236}">
                  <a16:creationId xmlns:a16="http://schemas.microsoft.com/office/drawing/2014/main" id="{A05D6B8C-FEAB-B49C-D377-32F826F4F172}"/>
                </a:ext>
              </a:extLst>
            </p:cNvPr>
            <p:cNvCxnSpPr>
              <a:cxnSpLocks/>
            </p:cNvCxnSpPr>
            <p:nvPr/>
          </p:nvCxnSpPr>
          <p:spPr>
            <a:xfrm flipH="1">
              <a:off x="10514093" y="3942900"/>
              <a:ext cx="283841" cy="0"/>
            </a:xfrm>
            <a:prstGeom prst="straightConnector1">
              <a:avLst/>
            </a:prstGeom>
            <a:ln>
              <a:solidFill>
                <a:srgbClr val="FF9933"/>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528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519B8-7374-4F47-9021-631E91844956}"/>
              </a:ext>
            </a:extLst>
          </p:cNvPr>
          <p:cNvSpPr>
            <a:spLocks noGrp="1"/>
          </p:cNvSpPr>
          <p:nvPr>
            <p:ph type="title"/>
          </p:nvPr>
        </p:nvSpPr>
        <p:spPr/>
        <p:txBody>
          <a:bodyPr/>
          <a:lstStyle/>
          <a:p>
            <a:r>
              <a:rPr lang="en-US" altLang="en-US" dirty="0"/>
              <a:t>Faculty Disclosures</a:t>
            </a:r>
            <a:endParaRPr lang="fr-FR" dirty="0"/>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idx="1"/>
          </p:nvPr>
        </p:nvSpPr>
        <p:spPr/>
        <p:txBody>
          <a:bodyPr>
            <a:normAutofit/>
          </a:bodyPr>
          <a:lstStyle/>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Pedro Cahn </a:t>
            </a:r>
            <a:r>
              <a:rPr kumimoji="0" lang="en-US" sz="2400" i="0" u="none" strike="noStrike" kern="1200" cap="none" spc="0" normalizeH="0" baseline="0" noProof="0" dirty="0">
                <a:ln>
                  <a:noFill/>
                </a:ln>
                <a:solidFill>
                  <a:prstClr val="black"/>
                </a:solidFill>
                <a:effectLst/>
                <a:uLnTx/>
                <a:uFillTx/>
                <a:latin typeface="Calibri"/>
                <a:ea typeface="+mn-ea"/>
                <a:cs typeface="+mn-cs"/>
              </a:rPr>
              <a:t>has received research support for research grants: </a:t>
            </a:r>
            <a:r>
              <a:rPr kumimoji="0" lang="en-US" sz="240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i="0" u="none" strike="noStrike" kern="1200" cap="none" spc="0" normalizeH="0" baseline="0" noProof="0" dirty="0">
                <a:ln>
                  <a:noFill/>
                </a:ln>
                <a:solidFill>
                  <a:prstClr val="black"/>
                </a:solidFill>
                <a:effectLst/>
                <a:uLnTx/>
                <a:uFillTx/>
                <a:latin typeface="Calibri"/>
                <a:ea typeface="+mn-ea"/>
                <a:cs typeface="+mn-cs"/>
              </a:rPr>
              <a:t> Healthcare, Merck, CanSino and for ad boards: </a:t>
            </a:r>
            <a:r>
              <a:rPr kumimoji="0" lang="en-US" sz="240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i="0" u="none" strike="noStrike" kern="1200" cap="none" spc="0" normalizeH="0" baseline="0" noProof="0" dirty="0">
                <a:ln>
                  <a:noFill/>
                </a:ln>
                <a:solidFill>
                  <a:prstClr val="black"/>
                </a:solidFill>
                <a:effectLst/>
                <a:uLnTx/>
                <a:uFillTx/>
                <a:latin typeface="Calibri"/>
                <a:ea typeface="+mn-ea"/>
                <a:cs typeface="+mn-cs"/>
              </a:rPr>
              <a:t> Healthcare, Merck and Gilead</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Anton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Pozniak</a:t>
            </a:r>
            <a:r>
              <a:rPr kumimoji="0" lang="en-US" sz="2400" b="0" i="0" u="none" strike="noStrike" kern="1200" cap="none" spc="0" normalizeH="0" baseline="0" noProof="0" dirty="0">
                <a:ln>
                  <a:noFill/>
                </a:ln>
                <a:solidFill>
                  <a:prstClr val="black"/>
                </a:solidFill>
                <a:effectLst/>
                <a:uLnTx/>
                <a:uFillTx/>
                <a:latin typeface="Calibri"/>
                <a:ea typeface="+mn-ea"/>
                <a:cs typeface="+mn-cs"/>
              </a:rPr>
              <a:t> has received research support and/or honoraria for consulting and/or advisory boards from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b="0" i="0" u="none" strike="noStrike" kern="1200" cap="none" spc="0" normalizeH="0" baseline="0" noProof="0" dirty="0">
                <a:ln>
                  <a:noFill/>
                </a:ln>
                <a:solidFill>
                  <a:prstClr val="black"/>
                </a:solidFill>
                <a:effectLst/>
                <a:uLnTx/>
                <a:uFillTx/>
                <a:latin typeface="Calibri"/>
                <a:ea typeface="+mn-ea"/>
                <a:cs typeface="+mn-cs"/>
              </a:rPr>
              <a:t> Healthcare, Merck, Gilead, Janssen and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Theratechnologies</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57175" marR="0" lvl="0" indent="-257175" algn="l" defTabSz="342900" rtl="0" eaLnBrk="1" fontAlgn="auto" latinLnBrk="0" hangingPunct="1">
              <a:lnSpc>
                <a:spcPct val="100000"/>
              </a:lnSpc>
              <a:spcBef>
                <a:spcPct val="20000"/>
              </a:spcBef>
              <a:spcAft>
                <a:spcPts val="0"/>
              </a:spcAft>
              <a:buClr>
                <a:srgbClr val="3C549F"/>
              </a:buClr>
              <a:buSzTx/>
              <a:buFont typeface="Arial"/>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François Raffi</a:t>
            </a:r>
            <a:r>
              <a:rPr kumimoji="0" lang="en-US" sz="2400" b="0" i="0" u="none" strike="noStrike" kern="1200" cap="none" spc="0" normalizeH="0" baseline="0" noProof="0" dirty="0">
                <a:ln>
                  <a:noFill/>
                </a:ln>
                <a:solidFill>
                  <a:prstClr val="black"/>
                </a:solidFill>
                <a:effectLst/>
                <a:uLnTx/>
                <a:uFillTx/>
                <a:latin typeface="Calibri"/>
                <a:ea typeface="+mn-ea"/>
                <a:cs typeface="+mn-cs"/>
              </a:rPr>
              <a:t> has received research support and/or honoraria for consulting and/or advisory boards from Gilead Sciences, Janssen, MSD,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Theratechnologies</a:t>
            </a:r>
            <a:r>
              <a:rPr kumimoji="0" lang="en-US" sz="2400" b="0" i="0" u="none" strike="noStrike" kern="1200" cap="none" spc="0" normalizeH="0" baseline="0" noProof="0" dirty="0">
                <a:ln>
                  <a:noFill/>
                </a:ln>
                <a:solidFill>
                  <a:prstClr val="black"/>
                </a:solidFill>
                <a:effectLst/>
                <a:uLnTx/>
                <a:uFillTx/>
                <a:latin typeface="Calibri"/>
                <a:ea typeface="+mn-ea"/>
                <a:cs typeface="+mn-cs"/>
              </a:rPr>
              <a:t> and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ViiV</a:t>
            </a:r>
            <a:r>
              <a:rPr kumimoji="0" lang="en-US" sz="2400" b="0" i="0" u="none" strike="noStrike" kern="1200" cap="none" spc="0" normalizeH="0" baseline="0" noProof="0" dirty="0">
                <a:ln>
                  <a:noFill/>
                </a:ln>
                <a:solidFill>
                  <a:prstClr val="black"/>
                </a:solidFill>
                <a:effectLst/>
                <a:uLnTx/>
                <a:uFillTx/>
                <a:latin typeface="Calibri"/>
                <a:ea typeface="+mn-ea"/>
                <a:cs typeface="+mn-cs"/>
              </a:rPr>
              <a:t> Healthcare</a:t>
            </a:r>
          </a:p>
        </p:txBody>
      </p:sp>
    </p:spTree>
    <p:extLst>
      <p:ext uri="{BB962C8B-B14F-4D97-AF65-F5344CB8AC3E}">
        <p14:creationId xmlns:p14="http://schemas.microsoft.com/office/powerpoint/2010/main" val="31095127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err="1"/>
              <a:t>bNAbs</a:t>
            </a:r>
            <a:r>
              <a:rPr lang="en-US" dirty="0"/>
              <a:t> </a:t>
            </a:r>
            <a:r>
              <a:rPr lang="en-US" dirty="0" err="1"/>
              <a:t>tritherapy</a:t>
            </a:r>
            <a:r>
              <a:rPr lang="en-US" dirty="0"/>
              <a:t> for ART treatment interruption (ATI)</a:t>
            </a:r>
          </a:p>
        </p:txBody>
      </p:sp>
      <p:sp>
        <p:nvSpPr>
          <p:cNvPr id="5" name="Text Placeholder 22">
            <a:extLst>
              <a:ext uri="{FF2B5EF4-FFF2-40B4-BE49-F238E27FC236}">
                <a16:creationId xmlns:a16="http://schemas.microsoft.com/office/drawing/2014/main" id="{D8281B37-7861-6A42-9D03-BDB40111B0AF}"/>
              </a:ext>
            </a:extLst>
          </p:cNvPr>
          <p:cNvSpPr txBox="1">
            <a:spLocks/>
          </p:cNvSpPr>
          <p:nvPr/>
        </p:nvSpPr>
        <p:spPr bwMode="auto">
          <a:xfrm>
            <a:off x="9852402" y="6574009"/>
            <a:ext cx="23367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Juelg</a:t>
            </a:r>
            <a:r>
              <a:rPr lang="en-US" sz="1200" i="1" kern="0" dirty="0">
                <a:solidFill>
                  <a:schemeClr val="tx1"/>
                </a:solidFill>
                <a:latin typeface="+mn-lt"/>
              </a:rPr>
              <a:t> BD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121</a:t>
            </a:r>
          </a:p>
        </p:txBody>
      </p:sp>
      <p:grpSp>
        <p:nvGrpSpPr>
          <p:cNvPr id="3" name="Groupe 2">
            <a:extLst>
              <a:ext uri="{FF2B5EF4-FFF2-40B4-BE49-F238E27FC236}">
                <a16:creationId xmlns:a16="http://schemas.microsoft.com/office/drawing/2014/main" id="{DDEA8E9C-F8ED-F8AB-62B1-00891DFB6495}"/>
              </a:ext>
            </a:extLst>
          </p:cNvPr>
          <p:cNvGrpSpPr/>
          <p:nvPr/>
        </p:nvGrpSpPr>
        <p:grpSpPr>
          <a:xfrm>
            <a:off x="6343940" y="1556792"/>
            <a:ext cx="5537596" cy="4268248"/>
            <a:chOff x="6343940" y="1556792"/>
            <a:chExt cx="5537596" cy="4268248"/>
          </a:xfrm>
        </p:grpSpPr>
        <p:grpSp>
          <p:nvGrpSpPr>
            <p:cNvPr id="4" name="Groupe 3">
              <a:extLst>
                <a:ext uri="{FF2B5EF4-FFF2-40B4-BE49-F238E27FC236}">
                  <a16:creationId xmlns:a16="http://schemas.microsoft.com/office/drawing/2014/main" id="{A02E54F8-ED5B-91D5-0FF9-2B1220D85E5A}"/>
                </a:ext>
              </a:extLst>
            </p:cNvPr>
            <p:cNvGrpSpPr/>
            <p:nvPr/>
          </p:nvGrpSpPr>
          <p:grpSpPr>
            <a:xfrm>
              <a:off x="6600056" y="2404384"/>
              <a:ext cx="5281480" cy="3144349"/>
              <a:chOff x="1036500" y="1720474"/>
              <a:chExt cx="7596391" cy="4135856"/>
            </a:xfrm>
          </p:grpSpPr>
          <p:sp>
            <p:nvSpPr>
              <p:cNvPr id="29" name="ZoneTexte 114">
                <a:extLst>
                  <a:ext uri="{FF2B5EF4-FFF2-40B4-BE49-F238E27FC236}">
                    <a16:creationId xmlns:a16="http://schemas.microsoft.com/office/drawing/2014/main" id="{1AF34650-182F-CFA2-48A4-374CC89F4476}"/>
                  </a:ext>
                </a:extLst>
              </p:cNvPr>
              <p:cNvSpPr txBox="1">
                <a:spLocks noChangeArrowheads="1"/>
              </p:cNvSpPr>
              <p:nvPr/>
            </p:nvSpPr>
            <p:spPr bwMode="auto">
              <a:xfrm>
                <a:off x="7038423" y="5128263"/>
                <a:ext cx="1594468" cy="40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1600">
                    <a:solidFill>
                      <a:srgbClr val="333399"/>
                    </a:solidFill>
                    <a:latin typeface="Arial" charset="0"/>
                  </a:defRPr>
                </a:lvl1pPr>
                <a:lvl2pPr marL="742950" indent="-285750" algn="ctr" eaLnBrk="0" hangingPunct="0">
                  <a:defRPr sz="1600">
                    <a:solidFill>
                      <a:srgbClr val="333399"/>
                    </a:solidFill>
                    <a:latin typeface="Arial" charset="0"/>
                  </a:defRPr>
                </a:lvl2pPr>
                <a:lvl3pPr marL="1143000" indent="-228600" algn="ctr" eaLnBrk="0" hangingPunct="0">
                  <a:defRPr sz="1600">
                    <a:solidFill>
                      <a:srgbClr val="333399"/>
                    </a:solidFill>
                    <a:latin typeface="Arial" charset="0"/>
                  </a:defRPr>
                </a:lvl3pPr>
                <a:lvl4pPr marL="1600200" indent="-228600" algn="ctr" eaLnBrk="0" hangingPunct="0">
                  <a:defRPr sz="1600">
                    <a:solidFill>
                      <a:srgbClr val="333399"/>
                    </a:solidFill>
                    <a:latin typeface="Arial" charset="0"/>
                  </a:defRPr>
                </a:lvl4pPr>
                <a:lvl5pPr marL="2057400" indent="-228600" algn="ctr" eaLnBrk="0" hangingPunct="0">
                  <a:defRPr sz="1600">
                    <a:solidFill>
                      <a:srgbClr val="333399"/>
                    </a:solidFill>
                    <a:latin typeface="Arial" charset="0"/>
                  </a:defRPr>
                </a:lvl5pPr>
                <a:lvl6pPr marL="2514600" indent="-228600" algn="ctr" eaLnBrk="0" fontAlgn="base" hangingPunct="0">
                  <a:spcBef>
                    <a:spcPct val="0"/>
                  </a:spcBef>
                  <a:spcAft>
                    <a:spcPct val="0"/>
                  </a:spcAft>
                  <a:defRPr sz="1600">
                    <a:solidFill>
                      <a:srgbClr val="333399"/>
                    </a:solidFill>
                    <a:latin typeface="Arial" charset="0"/>
                  </a:defRPr>
                </a:lvl6pPr>
                <a:lvl7pPr marL="2971800" indent="-228600" algn="ctr" eaLnBrk="0" fontAlgn="base" hangingPunct="0">
                  <a:spcBef>
                    <a:spcPct val="0"/>
                  </a:spcBef>
                  <a:spcAft>
                    <a:spcPct val="0"/>
                  </a:spcAft>
                  <a:defRPr sz="1600">
                    <a:solidFill>
                      <a:srgbClr val="333399"/>
                    </a:solidFill>
                    <a:latin typeface="Arial" charset="0"/>
                  </a:defRPr>
                </a:lvl7pPr>
                <a:lvl8pPr marL="3429000" indent="-228600" algn="ctr" eaLnBrk="0" fontAlgn="base" hangingPunct="0">
                  <a:spcBef>
                    <a:spcPct val="0"/>
                  </a:spcBef>
                  <a:spcAft>
                    <a:spcPct val="0"/>
                  </a:spcAft>
                  <a:defRPr sz="1600">
                    <a:solidFill>
                      <a:srgbClr val="333399"/>
                    </a:solidFill>
                    <a:latin typeface="Arial" charset="0"/>
                  </a:defRPr>
                </a:lvl8pPr>
                <a:lvl9pPr marL="3886200" indent="-228600" algn="ctr" eaLnBrk="0" fontAlgn="base" hangingPunct="0">
                  <a:spcBef>
                    <a:spcPct val="0"/>
                  </a:spcBef>
                  <a:spcAft>
                    <a:spcPct val="0"/>
                  </a:spcAft>
                  <a:defRPr sz="1600">
                    <a:solidFill>
                      <a:srgbClr val="333399"/>
                    </a:solidFill>
                    <a:latin typeface="Arial" charset="0"/>
                  </a:defRPr>
                </a:lvl9pPr>
              </a:lstStyle>
              <a:p>
                <a:pPr eaLnBrk="1" hangingPunct="1"/>
                <a:r>
                  <a:rPr lang="en-US" altLang="fr-FR" sz="1400" b="1" dirty="0">
                    <a:solidFill>
                      <a:srgbClr val="FF0000"/>
                    </a:solidFill>
                    <a:latin typeface="+mn-lt"/>
                  </a:rPr>
                  <a:t>No Rebound</a:t>
                </a:r>
              </a:p>
            </p:txBody>
          </p:sp>
          <p:grpSp>
            <p:nvGrpSpPr>
              <p:cNvPr id="30" name="Groupe 29">
                <a:extLst>
                  <a:ext uri="{FF2B5EF4-FFF2-40B4-BE49-F238E27FC236}">
                    <a16:creationId xmlns:a16="http://schemas.microsoft.com/office/drawing/2014/main" id="{5FFA5583-3E1F-8F28-32D8-2EFEEAD3669D}"/>
                  </a:ext>
                </a:extLst>
              </p:cNvPr>
              <p:cNvGrpSpPr/>
              <p:nvPr/>
            </p:nvGrpSpPr>
            <p:grpSpPr>
              <a:xfrm>
                <a:off x="1677017" y="5486750"/>
                <a:ext cx="217545" cy="369580"/>
                <a:chOff x="2001809" y="4885446"/>
                <a:chExt cx="217545" cy="369580"/>
              </a:xfrm>
            </p:grpSpPr>
            <p:sp>
              <p:nvSpPr>
                <p:cNvPr id="31" name="Line 19">
                  <a:extLst>
                    <a:ext uri="{FF2B5EF4-FFF2-40B4-BE49-F238E27FC236}">
                      <a16:creationId xmlns:a16="http://schemas.microsoft.com/office/drawing/2014/main" id="{DDCA0C60-540B-1C6E-D679-4298454BE421}"/>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32" name="Rectangle 49">
                  <a:extLst>
                    <a:ext uri="{FF2B5EF4-FFF2-40B4-BE49-F238E27FC236}">
                      <a16:creationId xmlns:a16="http://schemas.microsoft.com/office/drawing/2014/main" id="{F3EFCC3E-D5DF-EFC3-6F6C-0A3A96B9B3C4}"/>
                    </a:ext>
                  </a:extLst>
                </p:cNvPr>
                <p:cNvSpPr>
                  <a:spLocks noChangeArrowheads="1"/>
                </p:cNvSpPr>
                <p:nvPr/>
              </p:nvSpPr>
              <p:spPr bwMode="auto">
                <a:xfrm>
                  <a:off x="2001809" y="4916500"/>
                  <a:ext cx="217545"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0</a:t>
                  </a:r>
                </a:p>
              </p:txBody>
            </p:sp>
          </p:grpSp>
          <p:sp>
            <p:nvSpPr>
              <p:cNvPr id="33" name="Forme libre : forme 32">
                <a:extLst>
                  <a:ext uri="{FF2B5EF4-FFF2-40B4-BE49-F238E27FC236}">
                    <a16:creationId xmlns:a16="http://schemas.microsoft.com/office/drawing/2014/main" id="{DA57EF0E-B8E9-FED4-544A-8DFE12CEA0FC}"/>
                  </a:ext>
                </a:extLst>
              </p:cNvPr>
              <p:cNvSpPr/>
              <p:nvPr/>
            </p:nvSpPr>
            <p:spPr bwMode="auto">
              <a:xfrm>
                <a:off x="1431692" y="2060848"/>
                <a:ext cx="5476773" cy="3422261"/>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grpSp>
            <p:nvGrpSpPr>
              <p:cNvPr id="34" name="Groupe 33">
                <a:extLst>
                  <a:ext uri="{FF2B5EF4-FFF2-40B4-BE49-F238E27FC236}">
                    <a16:creationId xmlns:a16="http://schemas.microsoft.com/office/drawing/2014/main" id="{DB0DDF5B-C8D3-0271-415D-D43501F8637A}"/>
                  </a:ext>
                </a:extLst>
              </p:cNvPr>
              <p:cNvGrpSpPr/>
              <p:nvPr/>
            </p:nvGrpSpPr>
            <p:grpSpPr>
              <a:xfrm>
                <a:off x="1036500" y="5339512"/>
                <a:ext cx="392828" cy="288147"/>
                <a:chOff x="1710542" y="1546878"/>
                <a:chExt cx="392828" cy="288147"/>
              </a:xfrm>
            </p:grpSpPr>
            <p:sp>
              <p:nvSpPr>
                <p:cNvPr id="35" name="Line 17">
                  <a:extLst>
                    <a:ext uri="{FF2B5EF4-FFF2-40B4-BE49-F238E27FC236}">
                      <a16:creationId xmlns:a16="http://schemas.microsoft.com/office/drawing/2014/main" id="{75432B53-CFCE-9626-F27D-5B7794AAEFB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36" name="Rectangle 48">
                  <a:extLst>
                    <a:ext uri="{FF2B5EF4-FFF2-40B4-BE49-F238E27FC236}">
                      <a16:creationId xmlns:a16="http://schemas.microsoft.com/office/drawing/2014/main" id="{0FA1CE87-9C96-29BD-AB46-F647764B6CDD}"/>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2</a:t>
                  </a:r>
                </a:p>
              </p:txBody>
            </p:sp>
          </p:grpSp>
          <p:grpSp>
            <p:nvGrpSpPr>
              <p:cNvPr id="37" name="Groupe 36">
                <a:extLst>
                  <a:ext uri="{FF2B5EF4-FFF2-40B4-BE49-F238E27FC236}">
                    <a16:creationId xmlns:a16="http://schemas.microsoft.com/office/drawing/2014/main" id="{05FAE755-4B3D-F226-D928-948D09DA75FC}"/>
                  </a:ext>
                </a:extLst>
              </p:cNvPr>
              <p:cNvGrpSpPr/>
              <p:nvPr/>
            </p:nvGrpSpPr>
            <p:grpSpPr>
              <a:xfrm>
                <a:off x="3219924" y="5486750"/>
                <a:ext cx="443496" cy="369580"/>
                <a:chOff x="1888834" y="4885446"/>
                <a:chExt cx="443496" cy="369580"/>
              </a:xfrm>
            </p:grpSpPr>
            <p:sp>
              <p:nvSpPr>
                <p:cNvPr id="38" name="Line 19">
                  <a:extLst>
                    <a:ext uri="{FF2B5EF4-FFF2-40B4-BE49-F238E27FC236}">
                      <a16:creationId xmlns:a16="http://schemas.microsoft.com/office/drawing/2014/main" id="{3B2A2924-FB62-9852-2735-D8A95854425D}"/>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39" name="Rectangle 49">
                  <a:extLst>
                    <a:ext uri="{FF2B5EF4-FFF2-40B4-BE49-F238E27FC236}">
                      <a16:creationId xmlns:a16="http://schemas.microsoft.com/office/drawing/2014/main" id="{177DE327-3D18-855A-ED8F-2C897DAC5D7D}"/>
                    </a:ext>
                  </a:extLst>
                </p:cNvPr>
                <p:cNvSpPr>
                  <a:spLocks noChangeArrowheads="1"/>
                </p:cNvSpPr>
                <p:nvPr/>
              </p:nvSpPr>
              <p:spPr bwMode="auto">
                <a:xfrm>
                  <a:off x="1888834" y="4916500"/>
                  <a:ext cx="443496"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100</a:t>
                  </a:r>
                </a:p>
              </p:txBody>
            </p:sp>
          </p:grpSp>
          <p:grpSp>
            <p:nvGrpSpPr>
              <p:cNvPr id="40" name="Groupe 39">
                <a:extLst>
                  <a:ext uri="{FF2B5EF4-FFF2-40B4-BE49-F238E27FC236}">
                    <a16:creationId xmlns:a16="http://schemas.microsoft.com/office/drawing/2014/main" id="{AF75DE1E-F607-02A9-3F48-84D526A7D8F5}"/>
                  </a:ext>
                </a:extLst>
              </p:cNvPr>
              <p:cNvGrpSpPr/>
              <p:nvPr/>
            </p:nvGrpSpPr>
            <p:grpSpPr>
              <a:xfrm>
                <a:off x="4888997" y="5486750"/>
                <a:ext cx="443496" cy="369580"/>
                <a:chOff x="1888834" y="4885446"/>
                <a:chExt cx="443496" cy="369580"/>
              </a:xfrm>
            </p:grpSpPr>
            <p:sp>
              <p:nvSpPr>
                <p:cNvPr id="41" name="Line 19">
                  <a:extLst>
                    <a:ext uri="{FF2B5EF4-FFF2-40B4-BE49-F238E27FC236}">
                      <a16:creationId xmlns:a16="http://schemas.microsoft.com/office/drawing/2014/main" id="{83E1A61A-2ABF-02FB-35E0-CFA77B552094}"/>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42" name="Rectangle 49">
                  <a:extLst>
                    <a:ext uri="{FF2B5EF4-FFF2-40B4-BE49-F238E27FC236}">
                      <a16:creationId xmlns:a16="http://schemas.microsoft.com/office/drawing/2014/main" id="{38E433EE-3F7D-CC07-D3F9-12F9F1B5E568}"/>
                    </a:ext>
                  </a:extLst>
                </p:cNvPr>
                <p:cNvSpPr>
                  <a:spLocks noChangeArrowheads="1"/>
                </p:cNvSpPr>
                <p:nvPr/>
              </p:nvSpPr>
              <p:spPr bwMode="auto">
                <a:xfrm>
                  <a:off x="1888834" y="4916500"/>
                  <a:ext cx="443496"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200</a:t>
                  </a:r>
                </a:p>
              </p:txBody>
            </p:sp>
          </p:grpSp>
          <p:grpSp>
            <p:nvGrpSpPr>
              <p:cNvPr id="43" name="Groupe 42">
                <a:extLst>
                  <a:ext uri="{FF2B5EF4-FFF2-40B4-BE49-F238E27FC236}">
                    <a16:creationId xmlns:a16="http://schemas.microsoft.com/office/drawing/2014/main" id="{BFB31F81-77BC-7ACD-B858-DD5439C947D1}"/>
                  </a:ext>
                </a:extLst>
              </p:cNvPr>
              <p:cNvGrpSpPr/>
              <p:nvPr/>
            </p:nvGrpSpPr>
            <p:grpSpPr>
              <a:xfrm>
                <a:off x="6545245" y="5486750"/>
                <a:ext cx="443496" cy="369580"/>
                <a:chOff x="1888834" y="4885446"/>
                <a:chExt cx="443496" cy="369580"/>
              </a:xfrm>
            </p:grpSpPr>
            <p:sp>
              <p:nvSpPr>
                <p:cNvPr id="44" name="Line 19">
                  <a:extLst>
                    <a:ext uri="{FF2B5EF4-FFF2-40B4-BE49-F238E27FC236}">
                      <a16:creationId xmlns:a16="http://schemas.microsoft.com/office/drawing/2014/main" id="{BDBFCB48-43FC-1D4E-6FA5-3E8B17F56E46}"/>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45" name="Rectangle 49">
                  <a:extLst>
                    <a:ext uri="{FF2B5EF4-FFF2-40B4-BE49-F238E27FC236}">
                      <a16:creationId xmlns:a16="http://schemas.microsoft.com/office/drawing/2014/main" id="{15F32123-B955-8989-70BE-B6C3A3C4D203}"/>
                    </a:ext>
                  </a:extLst>
                </p:cNvPr>
                <p:cNvSpPr>
                  <a:spLocks noChangeArrowheads="1"/>
                </p:cNvSpPr>
                <p:nvPr/>
              </p:nvSpPr>
              <p:spPr bwMode="auto">
                <a:xfrm>
                  <a:off x="1888834" y="4916500"/>
                  <a:ext cx="443496" cy="338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300</a:t>
                  </a:r>
                </a:p>
              </p:txBody>
            </p:sp>
          </p:grpSp>
          <p:grpSp>
            <p:nvGrpSpPr>
              <p:cNvPr id="46" name="Groupe 45">
                <a:extLst>
                  <a:ext uri="{FF2B5EF4-FFF2-40B4-BE49-F238E27FC236}">
                    <a16:creationId xmlns:a16="http://schemas.microsoft.com/office/drawing/2014/main" id="{6BA98A6F-61D6-9F89-10F2-A74A8356A049}"/>
                  </a:ext>
                </a:extLst>
              </p:cNvPr>
              <p:cNvGrpSpPr/>
              <p:nvPr/>
            </p:nvGrpSpPr>
            <p:grpSpPr>
              <a:xfrm>
                <a:off x="1036500" y="4213334"/>
                <a:ext cx="392828" cy="288147"/>
                <a:chOff x="1710542" y="1546878"/>
                <a:chExt cx="392828" cy="288147"/>
              </a:xfrm>
            </p:grpSpPr>
            <p:sp>
              <p:nvSpPr>
                <p:cNvPr id="47" name="Line 17">
                  <a:extLst>
                    <a:ext uri="{FF2B5EF4-FFF2-40B4-BE49-F238E27FC236}">
                      <a16:creationId xmlns:a16="http://schemas.microsoft.com/office/drawing/2014/main" id="{F48D388A-7BF6-806F-25F7-912CEE33B43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48" name="Rectangle 48">
                  <a:extLst>
                    <a:ext uri="{FF2B5EF4-FFF2-40B4-BE49-F238E27FC236}">
                      <a16:creationId xmlns:a16="http://schemas.microsoft.com/office/drawing/2014/main" id="{E81CF0EF-C4E7-2625-F8D1-2ED045FBEF59}"/>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3</a:t>
                  </a:r>
                </a:p>
              </p:txBody>
            </p:sp>
          </p:grpSp>
          <p:grpSp>
            <p:nvGrpSpPr>
              <p:cNvPr id="49" name="Groupe 48">
                <a:extLst>
                  <a:ext uri="{FF2B5EF4-FFF2-40B4-BE49-F238E27FC236}">
                    <a16:creationId xmlns:a16="http://schemas.microsoft.com/office/drawing/2014/main" id="{FA13725A-4749-329D-B9C8-25FC98840285}"/>
                  </a:ext>
                </a:extLst>
              </p:cNvPr>
              <p:cNvGrpSpPr/>
              <p:nvPr/>
            </p:nvGrpSpPr>
            <p:grpSpPr>
              <a:xfrm>
                <a:off x="1036500" y="3075048"/>
                <a:ext cx="392828" cy="288147"/>
                <a:chOff x="1710542" y="1546878"/>
                <a:chExt cx="392828" cy="288147"/>
              </a:xfrm>
            </p:grpSpPr>
            <p:sp>
              <p:nvSpPr>
                <p:cNvPr id="50" name="Line 17">
                  <a:extLst>
                    <a:ext uri="{FF2B5EF4-FFF2-40B4-BE49-F238E27FC236}">
                      <a16:creationId xmlns:a16="http://schemas.microsoft.com/office/drawing/2014/main" id="{EF685A00-043C-5DD5-9F95-4C12AA7C128D}"/>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51" name="Rectangle 48">
                  <a:extLst>
                    <a:ext uri="{FF2B5EF4-FFF2-40B4-BE49-F238E27FC236}">
                      <a16:creationId xmlns:a16="http://schemas.microsoft.com/office/drawing/2014/main" id="{5FAC0335-FC94-351B-75AB-4E89116AD5B5}"/>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4</a:t>
                  </a:r>
                </a:p>
              </p:txBody>
            </p:sp>
          </p:grpSp>
          <p:grpSp>
            <p:nvGrpSpPr>
              <p:cNvPr id="52" name="Groupe 51">
                <a:extLst>
                  <a:ext uri="{FF2B5EF4-FFF2-40B4-BE49-F238E27FC236}">
                    <a16:creationId xmlns:a16="http://schemas.microsoft.com/office/drawing/2014/main" id="{B570ABAD-2EA0-99D4-94B8-127C7BD1F52B}"/>
                  </a:ext>
                </a:extLst>
              </p:cNvPr>
              <p:cNvGrpSpPr/>
              <p:nvPr/>
            </p:nvGrpSpPr>
            <p:grpSpPr>
              <a:xfrm>
                <a:off x="1036500" y="1949445"/>
                <a:ext cx="392828" cy="288147"/>
                <a:chOff x="1710542" y="1546878"/>
                <a:chExt cx="392828" cy="288147"/>
              </a:xfrm>
            </p:grpSpPr>
            <p:sp>
              <p:nvSpPr>
                <p:cNvPr id="53" name="Line 17">
                  <a:extLst>
                    <a:ext uri="{FF2B5EF4-FFF2-40B4-BE49-F238E27FC236}">
                      <a16:creationId xmlns:a16="http://schemas.microsoft.com/office/drawing/2014/main" id="{DDD2F54A-6446-AC9C-5C17-A55A650E949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54" name="Rectangle 48">
                  <a:extLst>
                    <a:ext uri="{FF2B5EF4-FFF2-40B4-BE49-F238E27FC236}">
                      <a16:creationId xmlns:a16="http://schemas.microsoft.com/office/drawing/2014/main" id="{78E8F879-B2A3-B5E5-15AE-B90432793FEE}"/>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5</a:t>
                  </a:r>
                </a:p>
              </p:txBody>
            </p:sp>
          </p:grpSp>
          <p:sp>
            <p:nvSpPr>
              <p:cNvPr id="55" name="ZoneTexte 114">
                <a:extLst>
                  <a:ext uri="{FF2B5EF4-FFF2-40B4-BE49-F238E27FC236}">
                    <a16:creationId xmlns:a16="http://schemas.microsoft.com/office/drawing/2014/main" id="{F143D4AC-DB0F-48AE-7099-1770CE433F6B}"/>
                  </a:ext>
                </a:extLst>
              </p:cNvPr>
              <p:cNvSpPr txBox="1">
                <a:spLocks noChangeArrowheads="1"/>
              </p:cNvSpPr>
              <p:nvPr/>
            </p:nvSpPr>
            <p:spPr bwMode="auto">
              <a:xfrm>
                <a:off x="6162040" y="1720474"/>
                <a:ext cx="1614388" cy="40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1600">
                    <a:solidFill>
                      <a:srgbClr val="333399"/>
                    </a:solidFill>
                    <a:latin typeface="Arial" charset="0"/>
                  </a:defRPr>
                </a:lvl1pPr>
                <a:lvl2pPr marL="742950" indent="-285750" algn="ctr" eaLnBrk="0" hangingPunct="0">
                  <a:defRPr sz="1600">
                    <a:solidFill>
                      <a:srgbClr val="333399"/>
                    </a:solidFill>
                    <a:latin typeface="Arial" charset="0"/>
                  </a:defRPr>
                </a:lvl2pPr>
                <a:lvl3pPr marL="1143000" indent="-228600" algn="ctr" eaLnBrk="0" hangingPunct="0">
                  <a:defRPr sz="1600">
                    <a:solidFill>
                      <a:srgbClr val="333399"/>
                    </a:solidFill>
                    <a:latin typeface="Arial" charset="0"/>
                  </a:defRPr>
                </a:lvl3pPr>
                <a:lvl4pPr marL="1600200" indent="-228600" algn="ctr" eaLnBrk="0" hangingPunct="0">
                  <a:defRPr sz="1600">
                    <a:solidFill>
                      <a:srgbClr val="333399"/>
                    </a:solidFill>
                    <a:latin typeface="Arial" charset="0"/>
                  </a:defRPr>
                </a:lvl4pPr>
                <a:lvl5pPr marL="2057400" indent="-228600" algn="ctr" eaLnBrk="0" hangingPunct="0">
                  <a:defRPr sz="1600">
                    <a:solidFill>
                      <a:srgbClr val="333399"/>
                    </a:solidFill>
                    <a:latin typeface="Arial" charset="0"/>
                  </a:defRPr>
                </a:lvl5pPr>
                <a:lvl6pPr marL="2514600" indent="-228600" algn="ctr" eaLnBrk="0" fontAlgn="base" hangingPunct="0">
                  <a:spcBef>
                    <a:spcPct val="0"/>
                  </a:spcBef>
                  <a:spcAft>
                    <a:spcPct val="0"/>
                  </a:spcAft>
                  <a:defRPr sz="1600">
                    <a:solidFill>
                      <a:srgbClr val="333399"/>
                    </a:solidFill>
                    <a:latin typeface="Arial" charset="0"/>
                  </a:defRPr>
                </a:lvl6pPr>
                <a:lvl7pPr marL="2971800" indent="-228600" algn="ctr" eaLnBrk="0" fontAlgn="base" hangingPunct="0">
                  <a:spcBef>
                    <a:spcPct val="0"/>
                  </a:spcBef>
                  <a:spcAft>
                    <a:spcPct val="0"/>
                  </a:spcAft>
                  <a:defRPr sz="1600">
                    <a:solidFill>
                      <a:srgbClr val="333399"/>
                    </a:solidFill>
                    <a:latin typeface="Arial" charset="0"/>
                  </a:defRPr>
                </a:lvl7pPr>
                <a:lvl8pPr marL="3429000" indent="-228600" algn="ctr" eaLnBrk="0" fontAlgn="base" hangingPunct="0">
                  <a:spcBef>
                    <a:spcPct val="0"/>
                  </a:spcBef>
                  <a:spcAft>
                    <a:spcPct val="0"/>
                  </a:spcAft>
                  <a:defRPr sz="1600">
                    <a:solidFill>
                      <a:srgbClr val="333399"/>
                    </a:solidFill>
                    <a:latin typeface="Arial" charset="0"/>
                  </a:defRPr>
                </a:lvl8pPr>
                <a:lvl9pPr marL="3886200" indent="-228600" algn="ctr" eaLnBrk="0" fontAlgn="base" hangingPunct="0">
                  <a:spcBef>
                    <a:spcPct val="0"/>
                  </a:spcBef>
                  <a:spcAft>
                    <a:spcPct val="0"/>
                  </a:spcAft>
                  <a:defRPr sz="1600">
                    <a:solidFill>
                      <a:srgbClr val="333399"/>
                    </a:solidFill>
                    <a:latin typeface="Arial" charset="0"/>
                  </a:defRPr>
                </a:lvl9pPr>
              </a:lstStyle>
              <a:p>
                <a:pPr eaLnBrk="1" hangingPunct="1"/>
                <a:r>
                  <a:rPr lang="en-US" altLang="fr-FR" sz="1400" b="1" dirty="0">
                    <a:solidFill>
                      <a:schemeClr val="tx1"/>
                    </a:solidFill>
                    <a:latin typeface="+mn-lt"/>
                  </a:rPr>
                  <a:t>End of Study</a:t>
                </a:r>
              </a:p>
            </p:txBody>
          </p:sp>
          <p:sp>
            <p:nvSpPr>
              <p:cNvPr id="57" name="Line 19">
                <a:extLst>
                  <a:ext uri="{FF2B5EF4-FFF2-40B4-BE49-F238E27FC236}">
                    <a16:creationId xmlns:a16="http://schemas.microsoft.com/office/drawing/2014/main" id="{FB1ED72B-66C2-3FDE-F733-FAFA5CC8D704}"/>
                  </a:ext>
                </a:extLst>
              </p:cNvPr>
              <p:cNvSpPr>
                <a:spLocks noChangeShapeType="1"/>
              </p:cNvSpPr>
              <p:nvPr/>
            </p:nvSpPr>
            <p:spPr bwMode="auto">
              <a:xfrm flipV="1">
                <a:off x="1781026" y="2109472"/>
                <a:ext cx="0" cy="3344541"/>
              </a:xfrm>
              <a:prstGeom prst="line">
                <a:avLst/>
              </a:prstGeom>
              <a:noFill/>
              <a:ln w="19050">
                <a:solidFill>
                  <a:srgbClr val="000000"/>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60" name="Line 19">
                <a:extLst>
                  <a:ext uri="{FF2B5EF4-FFF2-40B4-BE49-F238E27FC236}">
                    <a16:creationId xmlns:a16="http://schemas.microsoft.com/office/drawing/2014/main" id="{EC8DCEEB-5585-D980-70A8-6B447CB0FF9D}"/>
                  </a:ext>
                </a:extLst>
              </p:cNvPr>
              <p:cNvSpPr>
                <a:spLocks noChangeShapeType="1"/>
              </p:cNvSpPr>
              <p:nvPr/>
            </p:nvSpPr>
            <p:spPr bwMode="auto">
              <a:xfrm flipV="1">
                <a:off x="2243108" y="2109472"/>
                <a:ext cx="0" cy="3344541"/>
              </a:xfrm>
              <a:prstGeom prst="line">
                <a:avLst/>
              </a:prstGeom>
              <a:noFill/>
              <a:ln w="19050">
                <a:solidFill>
                  <a:srgbClr val="000000"/>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66" name="Line 19">
                <a:extLst>
                  <a:ext uri="{FF2B5EF4-FFF2-40B4-BE49-F238E27FC236}">
                    <a16:creationId xmlns:a16="http://schemas.microsoft.com/office/drawing/2014/main" id="{77E4CA4D-0E89-09D1-ADB0-3627BC303128}"/>
                  </a:ext>
                </a:extLst>
              </p:cNvPr>
              <p:cNvSpPr>
                <a:spLocks noChangeShapeType="1"/>
              </p:cNvSpPr>
              <p:nvPr/>
            </p:nvSpPr>
            <p:spPr bwMode="auto">
              <a:xfrm rot="5400000" flipV="1">
                <a:off x="4335428" y="2823010"/>
                <a:ext cx="0" cy="5149927"/>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69" name="Line 19">
                <a:extLst>
                  <a:ext uri="{FF2B5EF4-FFF2-40B4-BE49-F238E27FC236}">
                    <a16:creationId xmlns:a16="http://schemas.microsoft.com/office/drawing/2014/main" id="{A40A3E07-E888-A3BB-EAA0-F6167CFB139E}"/>
                  </a:ext>
                </a:extLst>
              </p:cNvPr>
              <p:cNvSpPr>
                <a:spLocks noChangeShapeType="1"/>
              </p:cNvSpPr>
              <p:nvPr/>
            </p:nvSpPr>
            <p:spPr bwMode="auto">
              <a:xfrm flipV="1">
                <a:off x="2705274" y="2109472"/>
                <a:ext cx="0" cy="3344541"/>
              </a:xfrm>
              <a:prstGeom prst="line">
                <a:avLst/>
              </a:prstGeom>
              <a:noFill/>
              <a:ln w="19050">
                <a:solidFill>
                  <a:srgbClr val="000000"/>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0" name="Line 19">
                <a:extLst>
                  <a:ext uri="{FF2B5EF4-FFF2-40B4-BE49-F238E27FC236}">
                    <a16:creationId xmlns:a16="http://schemas.microsoft.com/office/drawing/2014/main" id="{29098D61-18BF-318D-4E67-CECD42A877B2}"/>
                  </a:ext>
                </a:extLst>
              </p:cNvPr>
              <p:cNvSpPr>
                <a:spLocks noChangeShapeType="1"/>
              </p:cNvSpPr>
              <p:nvPr/>
            </p:nvSpPr>
            <p:spPr bwMode="auto">
              <a:xfrm flipV="1">
                <a:off x="3177580" y="2109472"/>
                <a:ext cx="0" cy="3344541"/>
              </a:xfrm>
              <a:prstGeom prst="line">
                <a:avLst/>
              </a:prstGeom>
              <a:noFill/>
              <a:ln w="19050">
                <a:solidFill>
                  <a:schemeClr val="bg1">
                    <a:lumMod val="65000"/>
                  </a:schemeClr>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1" name="Line 19">
                <a:extLst>
                  <a:ext uri="{FF2B5EF4-FFF2-40B4-BE49-F238E27FC236}">
                    <a16:creationId xmlns:a16="http://schemas.microsoft.com/office/drawing/2014/main" id="{4B5DD1B2-F272-057A-3465-99225ADC45E0}"/>
                  </a:ext>
                </a:extLst>
              </p:cNvPr>
              <p:cNvSpPr>
                <a:spLocks noChangeShapeType="1"/>
              </p:cNvSpPr>
              <p:nvPr/>
            </p:nvSpPr>
            <p:spPr bwMode="auto">
              <a:xfrm flipV="1">
                <a:off x="3641378" y="2109472"/>
                <a:ext cx="0" cy="3344541"/>
              </a:xfrm>
              <a:prstGeom prst="line">
                <a:avLst/>
              </a:prstGeom>
              <a:noFill/>
              <a:ln w="19050">
                <a:solidFill>
                  <a:schemeClr val="bg1">
                    <a:lumMod val="65000"/>
                  </a:schemeClr>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2" name="Line 19">
                <a:extLst>
                  <a:ext uri="{FF2B5EF4-FFF2-40B4-BE49-F238E27FC236}">
                    <a16:creationId xmlns:a16="http://schemas.microsoft.com/office/drawing/2014/main" id="{A8EFB519-1AF9-9553-D236-A8D4FE192917}"/>
                  </a:ext>
                </a:extLst>
              </p:cNvPr>
              <p:cNvSpPr>
                <a:spLocks noChangeShapeType="1"/>
              </p:cNvSpPr>
              <p:nvPr/>
            </p:nvSpPr>
            <p:spPr bwMode="auto">
              <a:xfrm flipV="1">
                <a:off x="4100984" y="2109472"/>
                <a:ext cx="0" cy="3344541"/>
              </a:xfrm>
              <a:prstGeom prst="line">
                <a:avLst/>
              </a:prstGeom>
              <a:noFill/>
              <a:ln w="19050">
                <a:solidFill>
                  <a:schemeClr val="bg1">
                    <a:lumMod val="65000"/>
                  </a:schemeClr>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4" name="Line 19">
                <a:extLst>
                  <a:ext uri="{FF2B5EF4-FFF2-40B4-BE49-F238E27FC236}">
                    <a16:creationId xmlns:a16="http://schemas.microsoft.com/office/drawing/2014/main" id="{C92FBB28-21E7-5483-653A-BB9334EA255E}"/>
                  </a:ext>
                </a:extLst>
              </p:cNvPr>
              <p:cNvSpPr>
                <a:spLocks noChangeShapeType="1"/>
              </p:cNvSpPr>
              <p:nvPr/>
            </p:nvSpPr>
            <p:spPr bwMode="auto">
              <a:xfrm flipV="1">
                <a:off x="1781026" y="1790144"/>
                <a:ext cx="0" cy="278617"/>
              </a:xfrm>
              <a:prstGeom prst="line">
                <a:avLst/>
              </a:prstGeom>
              <a:noFill/>
              <a:ln w="28575">
                <a:solidFill>
                  <a:srgbClr val="000000"/>
                </a:solidFill>
                <a:round/>
                <a:headEnd type="triangle"/>
                <a:tailEnd type="none"/>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5" name="Line 19">
                <a:extLst>
                  <a:ext uri="{FF2B5EF4-FFF2-40B4-BE49-F238E27FC236}">
                    <a16:creationId xmlns:a16="http://schemas.microsoft.com/office/drawing/2014/main" id="{13E58309-0B8B-72F3-9E8E-0E12A1D022B9}"/>
                  </a:ext>
                </a:extLst>
              </p:cNvPr>
              <p:cNvSpPr>
                <a:spLocks noChangeShapeType="1"/>
              </p:cNvSpPr>
              <p:nvPr/>
            </p:nvSpPr>
            <p:spPr bwMode="auto">
              <a:xfrm flipV="1">
                <a:off x="2243108" y="1790144"/>
                <a:ext cx="0" cy="278617"/>
              </a:xfrm>
              <a:prstGeom prst="line">
                <a:avLst/>
              </a:prstGeom>
              <a:noFill/>
              <a:ln w="28575">
                <a:solidFill>
                  <a:srgbClr val="000000"/>
                </a:solidFill>
                <a:round/>
                <a:headEnd type="triangle"/>
                <a:tailEnd type="none"/>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6" name="Line 19">
                <a:extLst>
                  <a:ext uri="{FF2B5EF4-FFF2-40B4-BE49-F238E27FC236}">
                    <a16:creationId xmlns:a16="http://schemas.microsoft.com/office/drawing/2014/main" id="{1E7C248E-777C-F734-BB64-C8A376668360}"/>
                  </a:ext>
                </a:extLst>
              </p:cNvPr>
              <p:cNvSpPr>
                <a:spLocks noChangeShapeType="1"/>
              </p:cNvSpPr>
              <p:nvPr/>
            </p:nvSpPr>
            <p:spPr bwMode="auto">
              <a:xfrm flipV="1">
                <a:off x="2705274" y="1790144"/>
                <a:ext cx="0" cy="278617"/>
              </a:xfrm>
              <a:prstGeom prst="line">
                <a:avLst/>
              </a:prstGeom>
              <a:noFill/>
              <a:ln w="28575">
                <a:solidFill>
                  <a:srgbClr val="000000"/>
                </a:solidFill>
                <a:round/>
                <a:headEnd type="triangle"/>
                <a:tailEnd type="none"/>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7" name="Line 19">
                <a:extLst>
                  <a:ext uri="{FF2B5EF4-FFF2-40B4-BE49-F238E27FC236}">
                    <a16:creationId xmlns:a16="http://schemas.microsoft.com/office/drawing/2014/main" id="{55F83B4F-F172-1775-877B-8BCE6E7F8067}"/>
                  </a:ext>
                </a:extLst>
              </p:cNvPr>
              <p:cNvSpPr>
                <a:spLocks noChangeShapeType="1"/>
              </p:cNvSpPr>
              <p:nvPr/>
            </p:nvSpPr>
            <p:spPr bwMode="auto">
              <a:xfrm flipV="1">
                <a:off x="3177580" y="1790144"/>
                <a:ext cx="0" cy="278617"/>
              </a:xfrm>
              <a:prstGeom prst="line">
                <a:avLst/>
              </a:prstGeom>
              <a:noFill/>
              <a:ln w="28575">
                <a:solidFill>
                  <a:schemeClr val="bg1">
                    <a:lumMod val="65000"/>
                  </a:schemeClr>
                </a:solidFill>
                <a:round/>
                <a:headEnd type="triangle"/>
                <a:tailEnd type="none"/>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8" name="Line 19">
                <a:extLst>
                  <a:ext uri="{FF2B5EF4-FFF2-40B4-BE49-F238E27FC236}">
                    <a16:creationId xmlns:a16="http://schemas.microsoft.com/office/drawing/2014/main" id="{D4E925E9-0F76-D8AF-3509-253CD7CA5EE9}"/>
                  </a:ext>
                </a:extLst>
              </p:cNvPr>
              <p:cNvSpPr>
                <a:spLocks noChangeShapeType="1"/>
              </p:cNvSpPr>
              <p:nvPr/>
            </p:nvSpPr>
            <p:spPr bwMode="auto">
              <a:xfrm flipV="1">
                <a:off x="3641378" y="1790144"/>
                <a:ext cx="0" cy="278617"/>
              </a:xfrm>
              <a:prstGeom prst="line">
                <a:avLst/>
              </a:prstGeom>
              <a:noFill/>
              <a:ln w="28575">
                <a:solidFill>
                  <a:schemeClr val="bg1">
                    <a:lumMod val="65000"/>
                  </a:schemeClr>
                </a:solidFill>
                <a:round/>
                <a:headEnd type="triangle"/>
                <a:tailEnd type="none"/>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9" name="Line 19">
                <a:extLst>
                  <a:ext uri="{FF2B5EF4-FFF2-40B4-BE49-F238E27FC236}">
                    <a16:creationId xmlns:a16="http://schemas.microsoft.com/office/drawing/2014/main" id="{DE758C3F-5EDD-F760-4795-E4D7A9689F6A}"/>
                  </a:ext>
                </a:extLst>
              </p:cNvPr>
              <p:cNvSpPr>
                <a:spLocks noChangeShapeType="1"/>
              </p:cNvSpPr>
              <p:nvPr/>
            </p:nvSpPr>
            <p:spPr bwMode="auto">
              <a:xfrm flipV="1">
                <a:off x="4100984" y="1790144"/>
                <a:ext cx="0" cy="278617"/>
              </a:xfrm>
              <a:prstGeom prst="line">
                <a:avLst/>
              </a:prstGeom>
              <a:noFill/>
              <a:ln w="28575">
                <a:solidFill>
                  <a:schemeClr val="bg1">
                    <a:lumMod val="65000"/>
                  </a:schemeClr>
                </a:solidFill>
                <a:round/>
                <a:headEnd type="triangle"/>
                <a:tailEnd type="none"/>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1" name="Line 19">
                <a:extLst>
                  <a:ext uri="{FF2B5EF4-FFF2-40B4-BE49-F238E27FC236}">
                    <a16:creationId xmlns:a16="http://schemas.microsoft.com/office/drawing/2014/main" id="{56540303-1955-32C4-E9C9-56A125544A8F}"/>
                  </a:ext>
                </a:extLst>
              </p:cNvPr>
              <p:cNvSpPr>
                <a:spLocks noChangeShapeType="1"/>
              </p:cNvSpPr>
              <p:nvPr/>
            </p:nvSpPr>
            <p:spPr bwMode="auto">
              <a:xfrm rot="5400000" flipV="1">
                <a:off x="1630285" y="5011975"/>
                <a:ext cx="0" cy="257338"/>
              </a:xfrm>
              <a:prstGeom prst="line">
                <a:avLst/>
              </a:prstGeom>
              <a:noFill/>
              <a:ln w="19050">
                <a:solidFill>
                  <a:schemeClr val="bg1">
                    <a:lumMod val="65000"/>
                  </a:schemeClr>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2" name="Line 19">
                <a:extLst>
                  <a:ext uri="{FF2B5EF4-FFF2-40B4-BE49-F238E27FC236}">
                    <a16:creationId xmlns:a16="http://schemas.microsoft.com/office/drawing/2014/main" id="{D9E624A5-EC0D-07A1-2D8C-285C2EB67CC7}"/>
                  </a:ext>
                </a:extLst>
              </p:cNvPr>
              <p:cNvSpPr>
                <a:spLocks noChangeShapeType="1"/>
              </p:cNvSpPr>
              <p:nvPr/>
            </p:nvSpPr>
            <p:spPr bwMode="auto">
              <a:xfrm rot="5400000" flipV="1">
                <a:off x="6669720" y="4926964"/>
                <a:ext cx="0" cy="427360"/>
              </a:xfrm>
              <a:prstGeom prst="line">
                <a:avLst/>
              </a:prstGeom>
              <a:noFill/>
              <a:ln w="19050">
                <a:solidFill>
                  <a:schemeClr val="tx1"/>
                </a:solidFill>
                <a:prstDash val="sysDash"/>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3" name="Line 19">
                <a:extLst>
                  <a:ext uri="{FF2B5EF4-FFF2-40B4-BE49-F238E27FC236}">
                    <a16:creationId xmlns:a16="http://schemas.microsoft.com/office/drawing/2014/main" id="{CAFEAFDF-1D23-F589-5F61-B82F32E5C750}"/>
                  </a:ext>
                </a:extLst>
              </p:cNvPr>
              <p:cNvSpPr>
                <a:spLocks noChangeShapeType="1"/>
              </p:cNvSpPr>
              <p:nvPr/>
            </p:nvSpPr>
            <p:spPr bwMode="auto">
              <a:xfrm rot="5400000" flipV="1">
                <a:off x="3983004" y="3114719"/>
                <a:ext cx="0" cy="4445075"/>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4" name="Line 19">
                <a:extLst>
                  <a:ext uri="{FF2B5EF4-FFF2-40B4-BE49-F238E27FC236}">
                    <a16:creationId xmlns:a16="http://schemas.microsoft.com/office/drawing/2014/main" id="{CF07075F-C3C4-C3E9-5AB5-85163E275541}"/>
                  </a:ext>
                </a:extLst>
              </p:cNvPr>
              <p:cNvSpPr>
                <a:spLocks noChangeShapeType="1"/>
              </p:cNvSpPr>
              <p:nvPr/>
            </p:nvSpPr>
            <p:spPr bwMode="auto">
              <a:xfrm rot="5400000" flipV="1">
                <a:off x="4335429" y="2716819"/>
                <a:ext cx="0" cy="5149927"/>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5" name="Line 19">
                <a:extLst>
                  <a:ext uri="{FF2B5EF4-FFF2-40B4-BE49-F238E27FC236}">
                    <a16:creationId xmlns:a16="http://schemas.microsoft.com/office/drawing/2014/main" id="{6A765D9B-552E-EBA0-90C6-12DCE503B6D4}"/>
                  </a:ext>
                </a:extLst>
              </p:cNvPr>
              <p:cNvSpPr>
                <a:spLocks noChangeShapeType="1"/>
              </p:cNvSpPr>
              <p:nvPr/>
            </p:nvSpPr>
            <p:spPr bwMode="auto">
              <a:xfrm rot="5400000" flipV="1">
                <a:off x="4335430" y="2668010"/>
                <a:ext cx="0" cy="5149927"/>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6" name="Line 19">
                <a:extLst>
                  <a:ext uri="{FF2B5EF4-FFF2-40B4-BE49-F238E27FC236}">
                    <a16:creationId xmlns:a16="http://schemas.microsoft.com/office/drawing/2014/main" id="{2B06840B-46A0-E0A5-47F5-301F7FC556EC}"/>
                  </a:ext>
                </a:extLst>
              </p:cNvPr>
              <p:cNvSpPr>
                <a:spLocks noChangeShapeType="1"/>
              </p:cNvSpPr>
              <p:nvPr/>
            </p:nvSpPr>
            <p:spPr bwMode="auto">
              <a:xfrm rot="5400000" flipV="1">
                <a:off x="4335431" y="2618776"/>
                <a:ext cx="0" cy="5149927"/>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8" name="Forme libre : forme 87">
                <a:extLst>
                  <a:ext uri="{FF2B5EF4-FFF2-40B4-BE49-F238E27FC236}">
                    <a16:creationId xmlns:a16="http://schemas.microsoft.com/office/drawing/2014/main" id="{52C9F4E1-18A8-3D1A-404C-76193B3F5FAB}"/>
                  </a:ext>
                </a:extLst>
              </p:cNvPr>
              <p:cNvSpPr/>
              <p:nvPr/>
            </p:nvSpPr>
            <p:spPr>
              <a:xfrm>
                <a:off x="5514975" y="3209926"/>
                <a:ext cx="1147762" cy="1933575"/>
              </a:xfrm>
              <a:custGeom>
                <a:avLst/>
                <a:gdLst>
                  <a:gd name="connsiteX0" fmla="*/ 0 w 4891087"/>
                  <a:gd name="connsiteY0" fmla="*/ 1933575 h 1933575"/>
                  <a:gd name="connsiteX1" fmla="*/ 4657725 w 4891087"/>
                  <a:gd name="connsiteY1" fmla="*/ 1933575 h 1933575"/>
                  <a:gd name="connsiteX2" fmla="*/ 4891087 w 4891087"/>
                  <a:gd name="connsiteY2" fmla="*/ 0 h 1933575"/>
                  <a:gd name="connsiteX0" fmla="*/ 0 w 4891087"/>
                  <a:gd name="connsiteY0" fmla="*/ 1933575 h 1933575"/>
                  <a:gd name="connsiteX1" fmla="*/ 3947397 w 4891087"/>
                  <a:gd name="connsiteY1" fmla="*/ 1933575 h 1933575"/>
                  <a:gd name="connsiteX2" fmla="*/ 4891087 w 4891087"/>
                  <a:gd name="connsiteY2" fmla="*/ 0 h 1933575"/>
                  <a:gd name="connsiteX0" fmla="*/ 0 w 4891087"/>
                  <a:gd name="connsiteY0" fmla="*/ 1933575 h 1933575"/>
                  <a:gd name="connsiteX1" fmla="*/ 3947397 w 4891087"/>
                  <a:gd name="connsiteY1" fmla="*/ 1933575 h 1933575"/>
                  <a:gd name="connsiteX2" fmla="*/ 4891087 w 4891087"/>
                  <a:gd name="connsiteY2" fmla="*/ 0 h 1933575"/>
                </a:gdLst>
                <a:ahLst/>
                <a:cxnLst>
                  <a:cxn ang="0">
                    <a:pos x="connsiteX0" y="connsiteY0"/>
                  </a:cxn>
                  <a:cxn ang="0">
                    <a:pos x="connsiteX1" y="connsiteY1"/>
                  </a:cxn>
                  <a:cxn ang="0">
                    <a:pos x="connsiteX2" y="connsiteY2"/>
                  </a:cxn>
                </a:cxnLst>
                <a:rect l="l" t="t" r="r" b="b"/>
                <a:pathLst>
                  <a:path w="4891087" h="1933575">
                    <a:moveTo>
                      <a:pt x="0" y="1933575"/>
                    </a:moveTo>
                    <a:lnTo>
                      <a:pt x="3947397" y="1933575"/>
                    </a:lnTo>
                    <a:lnTo>
                      <a:pt x="4891087" y="0"/>
                    </a:lnTo>
                  </a:path>
                </a:pathLst>
              </a:custGeom>
              <a:noFill/>
              <a:ln w="28575">
                <a:solidFill>
                  <a:srgbClr val="FF9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Forme libre : forme 88">
                <a:extLst>
                  <a:ext uri="{FF2B5EF4-FFF2-40B4-BE49-F238E27FC236}">
                    <a16:creationId xmlns:a16="http://schemas.microsoft.com/office/drawing/2014/main" id="{1C973BE8-160A-54D9-C422-7AFB062C9D25}"/>
                  </a:ext>
                </a:extLst>
              </p:cNvPr>
              <p:cNvSpPr/>
              <p:nvPr/>
            </p:nvSpPr>
            <p:spPr>
              <a:xfrm>
                <a:off x="5042050" y="4238625"/>
                <a:ext cx="690562" cy="904875"/>
              </a:xfrm>
              <a:custGeom>
                <a:avLst/>
                <a:gdLst>
                  <a:gd name="connsiteX0" fmla="*/ 0 w 4891087"/>
                  <a:gd name="connsiteY0" fmla="*/ 1933575 h 1933575"/>
                  <a:gd name="connsiteX1" fmla="*/ 4657725 w 4891087"/>
                  <a:gd name="connsiteY1" fmla="*/ 1933575 h 1933575"/>
                  <a:gd name="connsiteX2" fmla="*/ 4891087 w 4891087"/>
                  <a:gd name="connsiteY2" fmla="*/ 0 h 1933575"/>
                  <a:gd name="connsiteX0" fmla="*/ 0 w 4891087"/>
                  <a:gd name="connsiteY0" fmla="*/ 1933575 h 1933575"/>
                  <a:gd name="connsiteX1" fmla="*/ 3947397 w 4891087"/>
                  <a:gd name="connsiteY1" fmla="*/ 1933575 h 1933575"/>
                  <a:gd name="connsiteX2" fmla="*/ 4891087 w 4891087"/>
                  <a:gd name="connsiteY2" fmla="*/ 0 h 1933575"/>
                  <a:gd name="connsiteX0" fmla="*/ 0 w 4891087"/>
                  <a:gd name="connsiteY0" fmla="*/ 1933575 h 1933575"/>
                  <a:gd name="connsiteX1" fmla="*/ 3947397 w 4891087"/>
                  <a:gd name="connsiteY1" fmla="*/ 1933575 h 1933575"/>
                  <a:gd name="connsiteX2" fmla="*/ 4891087 w 4891087"/>
                  <a:gd name="connsiteY2" fmla="*/ 0 h 1933575"/>
                  <a:gd name="connsiteX0" fmla="*/ 0 w 4891087"/>
                  <a:gd name="connsiteY0" fmla="*/ 1933575 h 1939925"/>
                  <a:gd name="connsiteX1" fmla="*/ 1917900 w 4891087"/>
                  <a:gd name="connsiteY1" fmla="*/ 1939925 h 1939925"/>
                  <a:gd name="connsiteX2" fmla="*/ 4891087 w 4891087"/>
                  <a:gd name="connsiteY2" fmla="*/ 0 h 1939925"/>
                  <a:gd name="connsiteX0" fmla="*/ 0 w 2942769"/>
                  <a:gd name="connsiteY0" fmla="*/ 904875 h 911225"/>
                  <a:gd name="connsiteX1" fmla="*/ 1917900 w 2942769"/>
                  <a:gd name="connsiteY1" fmla="*/ 911225 h 911225"/>
                  <a:gd name="connsiteX2" fmla="*/ 2942769 w 2942769"/>
                  <a:gd name="connsiteY2" fmla="*/ 0 h 911225"/>
                  <a:gd name="connsiteX0" fmla="*/ 0 w 2942769"/>
                  <a:gd name="connsiteY0" fmla="*/ 904875 h 908844"/>
                  <a:gd name="connsiteX1" fmla="*/ 1928046 w 2942769"/>
                  <a:gd name="connsiteY1" fmla="*/ 908844 h 908844"/>
                  <a:gd name="connsiteX2" fmla="*/ 2942769 w 2942769"/>
                  <a:gd name="connsiteY2" fmla="*/ 0 h 908844"/>
                  <a:gd name="connsiteX0" fmla="*/ 0 w 2942769"/>
                  <a:gd name="connsiteY0" fmla="*/ 904875 h 904875"/>
                  <a:gd name="connsiteX1" fmla="*/ 1938192 w 2942769"/>
                  <a:gd name="connsiteY1" fmla="*/ 901700 h 904875"/>
                  <a:gd name="connsiteX2" fmla="*/ 2942769 w 2942769"/>
                  <a:gd name="connsiteY2" fmla="*/ 0 h 904875"/>
                </a:gdLst>
                <a:ahLst/>
                <a:cxnLst>
                  <a:cxn ang="0">
                    <a:pos x="connsiteX0" y="connsiteY0"/>
                  </a:cxn>
                  <a:cxn ang="0">
                    <a:pos x="connsiteX1" y="connsiteY1"/>
                  </a:cxn>
                  <a:cxn ang="0">
                    <a:pos x="connsiteX2" y="connsiteY2"/>
                  </a:cxn>
                </a:cxnLst>
                <a:rect l="l" t="t" r="r" b="b"/>
                <a:pathLst>
                  <a:path w="2942769" h="904875">
                    <a:moveTo>
                      <a:pt x="0" y="904875"/>
                    </a:moveTo>
                    <a:lnTo>
                      <a:pt x="1938192" y="901700"/>
                    </a:lnTo>
                    <a:lnTo>
                      <a:pt x="2942769" y="0"/>
                    </a:lnTo>
                  </a:path>
                </a:pathLst>
              </a:cu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Forme libre : forme 89">
                <a:extLst>
                  <a:ext uri="{FF2B5EF4-FFF2-40B4-BE49-F238E27FC236}">
                    <a16:creationId xmlns:a16="http://schemas.microsoft.com/office/drawing/2014/main" id="{403455D8-B62E-340A-A49A-E38108264908}"/>
                  </a:ext>
                </a:extLst>
              </p:cNvPr>
              <p:cNvSpPr/>
              <p:nvPr/>
            </p:nvSpPr>
            <p:spPr>
              <a:xfrm>
                <a:off x="1760468" y="4219577"/>
                <a:ext cx="3513126" cy="928688"/>
              </a:xfrm>
              <a:custGeom>
                <a:avLst/>
                <a:gdLst>
                  <a:gd name="connsiteX0" fmla="*/ 0 w 4891087"/>
                  <a:gd name="connsiteY0" fmla="*/ 1933575 h 1933575"/>
                  <a:gd name="connsiteX1" fmla="*/ 4657725 w 4891087"/>
                  <a:gd name="connsiteY1" fmla="*/ 1933575 h 1933575"/>
                  <a:gd name="connsiteX2" fmla="*/ 4891087 w 4891087"/>
                  <a:gd name="connsiteY2" fmla="*/ 0 h 1933575"/>
                  <a:gd name="connsiteX0" fmla="*/ 0 w 4891087"/>
                  <a:gd name="connsiteY0" fmla="*/ 1933575 h 1933575"/>
                  <a:gd name="connsiteX1" fmla="*/ 3947397 w 4891087"/>
                  <a:gd name="connsiteY1" fmla="*/ 1933575 h 1933575"/>
                  <a:gd name="connsiteX2" fmla="*/ 4891087 w 4891087"/>
                  <a:gd name="connsiteY2" fmla="*/ 0 h 1933575"/>
                  <a:gd name="connsiteX0" fmla="*/ 0 w 4891087"/>
                  <a:gd name="connsiteY0" fmla="*/ 1933575 h 1933575"/>
                  <a:gd name="connsiteX1" fmla="*/ 3947397 w 4891087"/>
                  <a:gd name="connsiteY1" fmla="*/ 1933575 h 1933575"/>
                  <a:gd name="connsiteX2" fmla="*/ 4891087 w 4891087"/>
                  <a:gd name="connsiteY2" fmla="*/ 0 h 1933575"/>
                  <a:gd name="connsiteX0" fmla="*/ 0 w 4891087"/>
                  <a:gd name="connsiteY0" fmla="*/ 1933575 h 1938338"/>
                  <a:gd name="connsiteX1" fmla="*/ 4592487 w 4891087"/>
                  <a:gd name="connsiteY1" fmla="*/ 1938338 h 1938338"/>
                  <a:gd name="connsiteX2" fmla="*/ 4891087 w 4891087"/>
                  <a:gd name="connsiteY2" fmla="*/ 0 h 1938338"/>
                  <a:gd name="connsiteX0" fmla="*/ 0 w 4931196"/>
                  <a:gd name="connsiteY0" fmla="*/ 923925 h 928688"/>
                  <a:gd name="connsiteX1" fmla="*/ 4592487 w 4931196"/>
                  <a:gd name="connsiteY1" fmla="*/ 928688 h 928688"/>
                  <a:gd name="connsiteX2" fmla="*/ 4931196 w 4931196"/>
                  <a:gd name="connsiteY2" fmla="*/ 0 h 928688"/>
                </a:gdLst>
                <a:ahLst/>
                <a:cxnLst>
                  <a:cxn ang="0">
                    <a:pos x="connsiteX0" y="connsiteY0"/>
                  </a:cxn>
                  <a:cxn ang="0">
                    <a:pos x="connsiteX1" y="connsiteY1"/>
                  </a:cxn>
                  <a:cxn ang="0">
                    <a:pos x="connsiteX2" y="connsiteY2"/>
                  </a:cxn>
                </a:cxnLst>
                <a:rect l="l" t="t" r="r" b="b"/>
                <a:pathLst>
                  <a:path w="4931196" h="928688">
                    <a:moveTo>
                      <a:pt x="0" y="923925"/>
                    </a:moveTo>
                    <a:lnTo>
                      <a:pt x="4592487" y="928688"/>
                    </a:lnTo>
                    <a:lnTo>
                      <a:pt x="4931196" y="0"/>
                    </a:lnTo>
                  </a:path>
                </a:pathLst>
              </a:custGeom>
              <a:no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Line 33">
                <a:extLst>
                  <a:ext uri="{FF2B5EF4-FFF2-40B4-BE49-F238E27FC236}">
                    <a16:creationId xmlns:a16="http://schemas.microsoft.com/office/drawing/2014/main" id="{DC5766DE-8C36-4CFA-888E-9212F48CF84A}"/>
                  </a:ext>
                </a:extLst>
              </p:cNvPr>
              <p:cNvSpPr>
                <a:spLocks noChangeShapeType="1"/>
              </p:cNvSpPr>
              <p:nvPr/>
            </p:nvSpPr>
            <p:spPr bwMode="auto">
              <a:xfrm flipH="1">
                <a:off x="5264916" y="3531394"/>
                <a:ext cx="236692" cy="161383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 name="Line 33">
                <a:extLst>
                  <a:ext uri="{FF2B5EF4-FFF2-40B4-BE49-F238E27FC236}">
                    <a16:creationId xmlns:a16="http://schemas.microsoft.com/office/drawing/2014/main" id="{2EC7E901-4B2B-A4CE-6C7B-C5DDF3827F99}"/>
                  </a:ext>
                </a:extLst>
              </p:cNvPr>
              <p:cNvSpPr>
                <a:spLocks noChangeShapeType="1"/>
              </p:cNvSpPr>
              <p:nvPr/>
            </p:nvSpPr>
            <p:spPr bwMode="auto">
              <a:xfrm flipH="1">
                <a:off x="5262985" y="2076450"/>
                <a:ext cx="178963" cy="306419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3" name="Line 33">
                <a:extLst>
                  <a:ext uri="{FF2B5EF4-FFF2-40B4-BE49-F238E27FC236}">
                    <a16:creationId xmlns:a16="http://schemas.microsoft.com/office/drawing/2014/main" id="{09DE195E-2D32-D108-1286-04906447C93C}"/>
                  </a:ext>
                </a:extLst>
              </p:cNvPr>
              <p:cNvSpPr>
                <a:spLocks noChangeShapeType="1"/>
              </p:cNvSpPr>
              <p:nvPr/>
            </p:nvSpPr>
            <p:spPr bwMode="auto">
              <a:xfrm flipH="1">
                <a:off x="2824673" y="2128838"/>
                <a:ext cx="113790" cy="3011806"/>
              </a:xfrm>
              <a:prstGeom prst="line">
                <a:avLst/>
              </a:prstGeom>
              <a:noFill/>
              <a:ln w="28575">
                <a:solidFill>
                  <a:srgbClr val="7030A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 name="Line 33">
                <a:extLst>
                  <a:ext uri="{FF2B5EF4-FFF2-40B4-BE49-F238E27FC236}">
                    <a16:creationId xmlns:a16="http://schemas.microsoft.com/office/drawing/2014/main" id="{92252694-ECD2-F596-B815-6A4D94A914F6}"/>
                  </a:ext>
                </a:extLst>
              </p:cNvPr>
              <p:cNvSpPr>
                <a:spLocks noChangeShapeType="1"/>
              </p:cNvSpPr>
              <p:nvPr/>
            </p:nvSpPr>
            <p:spPr bwMode="auto">
              <a:xfrm flipH="1">
                <a:off x="2358218" y="2212278"/>
                <a:ext cx="344492" cy="2928366"/>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5" name="Ellipse 94">
                <a:extLst>
                  <a:ext uri="{FF2B5EF4-FFF2-40B4-BE49-F238E27FC236}">
                    <a16:creationId xmlns:a16="http://schemas.microsoft.com/office/drawing/2014/main" id="{D1EF8A59-8336-43CC-04F6-B7309659AB82}"/>
                  </a:ext>
                </a:extLst>
              </p:cNvPr>
              <p:cNvSpPr/>
              <p:nvPr/>
            </p:nvSpPr>
            <p:spPr>
              <a:xfrm>
                <a:off x="6240185" y="5013177"/>
                <a:ext cx="779182" cy="557248"/>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6" name="ZoneTexte 55">
              <a:extLst>
                <a:ext uri="{FF2B5EF4-FFF2-40B4-BE49-F238E27FC236}">
                  <a16:creationId xmlns:a16="http://schemas.microsoft.com/office/drawing/2014/main" id="{D5562765-AF3B-F41A-4AA4-AE084E52699C}"/>
                </a:ext>
              </a:extLst>
            </p:cNvPr>
            <p:cNvSpPr txBox="1"/>
            <p:nvPr/>
          </p:nvSpPr>
          <p:spPr>
            <a:xfrm>
              <a:off x="6702348" y="2107060"/>
              <a:ext cx="1605183" cy="369332"/>
            </a:xfrm>
            <a:prstGeom prst="rect">
              <a:avLst/>
            </a:prstGeom>
            <a:noFill/>
          </p:spPr>
          <p:txBody>
            <a:bodyPr wrap="none" rtlCol="0">
              <a:spAutoFit/>
            </a:bodyPr>
            <a:lstStyle/>
            <a:p>
              <a:r>
                <a:rPr lang="en-US" dirty="0" err="1"/>
                <a:t>bNAb</a:t>
              </a:r>
              <a:r>
                <a:rPr lang="en-US" dirty="0"/>
                <a:t> infusions</a:t>
              </a:r>
            </a:p>
          </p:txBody>
        </p:sp>
        <p:sp>
          <p:nvSpPr>
            <p:cNvPr id="58" name="ZoneTexte 57">
              <a:extLst>
                <a:ext uri="{FF2B5EF4-FFF2-40B4-BE49-F238E27FC236}">
                  <a16:creationId xmlns:a16="http://schemas.microsoft.com/office/drawing/2014/main" id="{2BD2BBC6-80C9-3039-EE0D-215F606DDCE2}"/>
                </a:ext>
              </a:extLst>
            </p:cNvPr>
            <p:cNvSpPr txBox="1"/>
            <p:nvPr/>
          </p:nvSpPr>
          <p:spPr>
            <a:xfrm>
              <a:off x="7518996" y="5517263"/>
              <a:ext cx="2251194" cy="307777"/>
            </a:xfrm>
            <a:prstGeom prst="rect">
              <a:avLst/>
            </a:prstGeom>
            <a:noFill/>
          </p:spPr>
          <p:txBody>
            <a:bodyPr wrap="none" rtlCol="0">
              <a:spAutoFit/>
            </a:bodyPr>
            <a:lstStyle/>
            <a:p>
              <a:r>
                <a:rPr lang="en-US" sz="1400" b="1" dirty="0"/>
                <a:t>Days following first infusion</a:t>
              </a:r>
            </a:p>
          </p:txBody>
        </p:sp>
        <p:sp>
          <p:nvSpPr>
            <p:cNvPr id="59" name="ZoneTexte 58">
              <a:extLst>
                <a:ext uri="{FF2B5EF4-FFF2-40B4-BE49-F238E27FC236}">
                  <a16:creationId xmlns:a16="http://schemas.microsoft.com/office/drawing/2014/main" id="{2A41C5CE-3FA7-2873-B886-120B78A892E2}"/>
                </a:ext>
              </a:extLst>
            </p:cNvPr>
            <p:cNvSpPr txBox="1"/>
            <p:nvPr/>
          </p:nvSpPr>
          <p:spPr>
            <a:xfrm rot="16200000">
              <a:off x="5613612" y="3685931"/>
              <a:ext cx="1768433" cy="307777"/>
            </a:xfrm>
            <a:prstGeom prst="rect">
              <a:avLst/>
            </a:prstGeom>
            <a:noFill/>
          </p:spPr>
          <p:txBody>
            <a:bodyPr wrap="none" rtlCol="0">
              <a:spAutoFit/>
            </a:bodyPr>
            <a:lstStyle/>
            <a:p>
              <a:r>
                <a:rPr lang="en-US" sz="1400" b="1" dirty="0"/>
                <a:t>HIV-1 RNA log</a:t>
              </a:r>
              <a:r>
                <a:rPr lang="en-US" sz="1400" b="1" baseline="-25000" dirty="0"/>
                <a:t>10</a:t>
              </a:r>
              <a:r>
                <a:rPr lang="en-US" sz="1400" b="1" dirty="0"/>
                <a:t> c/mL</a:t>
              </a:r>
            </a:p>
          </p:txBody>
        </p:sp>
        <p:cxnSp>
          <p:nvCxnSpPr>
            <p:cNvPr id="62" name="Connecteur droit 61">
              <a:extLst>
                <a:ext uri="{FF2B5EF4-FFF2-40B4-BE49-F238E27FC236}">
                  <a16:creationId xmlns:a16="http://schemas.microsoft.com/office/drawing/2014/main" id="{E88D8A16-27DE-8888-8AC4-656E36120974}"/>
                </a:ext>
              </a:extLst>
            </p:cNvPr>
            <p:cNvCxnSpPr>
              <a:stCxn id="95" idx="5"/>
              <a:endCxn id="55" idx="2"/>
            </p:cNvCxnSpPr>
            <p:nvPr/>
          </p:nvCxnSpPr>
          <p:spPr>
            <a:xfrm flipV="1">
              <a:off x="10680379" y="2712161"/>
              <a:ext cx="44480" cy="25571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3" name="ZoneTexte 62">
              <a:extLst>
                <a:ext uri="{FF2B5EF4-FFF2-40B4-BE49-F238E27FC236}">
                  <a16:creationId xmlns:a16="http://schemas.microsoft.com/office/drawing/2014/main" id="{69D41ABB-B621-3989-25A6-2ABE17D9D700}"/>
                </a:ext>
              </a:extLst>
            </p:cNvPr>
            <p:cNvSpPr txBox="1"/>
            <p:nvPr/>
          </p:nvSpPr>
          <p:spPr>
            <a:xfrm>
              <a:off x="9297300" y="1937783"/>
              <a:ext cx="1293559" cy="338554"/>
            </a:xfrm>
            <a:prstGeom prst="rect">
              <a:avLst/>
            </a:prstGeom>
            <a:noFill/>
          </p:spPr>
          <p:txBody>
            <a:bodyPr wrap="none" rtlCol="0">
              <a:spAutoFit/>
            </a:bodyPr>
            <a:lstStyle/>
            <a:p>
              <a:r>
                <a:rPr lang="en-US" sz="1600" dirty="0"/>
                <a:t>Late rebound</a:t>
              </a:r>
            </a:p>
          </p:txBody>
        </p:sp>
        <p:sp>
          <p:nvSpPr>
            <p:cNvPr id="64" name="ZoneTexte 63">
              <a:extLst>
                <a:ext uri="{FF2B5EF4-FFF2-40B4-BE49-F238E27FC236}">
                  <a16:creationId xmlns:a16="http://schemas.microsoft.com/office/drawing/2014/main" id="{38A476D0-6B47-15EB-2561-DE0FAB0EAA4F}"/>
                </a:ext>
              </a:extLst>
            </p:cNvPr>
            <p:cNvSpPr txBox="1"/>
            <p:nvPr/>
          </p:nvSpPr>
          <p:spPr>
            <a:xfrm>
              <a:off x="7123497" y="1556792"/>
              <a:ext cx="1348767" cy="338554"/>
            </a:xfrm>
            <a:prstGeom prst="rect">
              <a:avLst/>
            </a:prstGeom>
            <a:noFill/>
          </p:spPr>
          <p:txBody>
            <a:bodyPr wrap="none" rtlCol="0">
              <a:spAutoFit/>
            </a:bodyPr>
            <a:lstStyle/>
            <a:p>
              <a:r>
                <a:rPr lang="en-US" sz="1600" dirty="0"/>
                <a:t>Early rebound</a:t>
              </a:r>
            </a:p>
          </p:txBody>
        </p:sp>
        <p:sp>
          <p:nvSpPr>
            <p:cNvPr id="65" name="Accolade ouvrante 64">
              <a:extLst>
                <a:ext uri="{FF2B5EF4-FFF2-40B4-BE49-F238E27FC236}">
                  <a16:creationId xmlns:a16="http://schemas.microsoft.com/office/drawing/2014/main" id="{D5D271D8-A84D-9189-472C-9546988D5089}"/>
                </a:ext>
              </a:extLst>
            </p:cNvPr>
            <p:cNvSpPr/>
            <p:nvPr/>
          </p:nvSpPr>
          <p:spPr>
            <a:xfrm rot="5400000">
              <a:off x="7659806" y="1716995"/>
              <a:ext cx="172293" cy="563600"/>
            </a:xfrm>
            <a:prstGeom prst="leftBrace">
              <a:avLst>
                <a:gd name="adj1" fmla="val 0"/>
                <a:gd name="adj2" fmla="val 4946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Accolade ouvrante 66">
              <a:extLst>
                <a:ext uri="{FF2B5EF4-FFF2-40B4-BE49-F238E27FC236}">
                  <a16:creationId xmlns:a16="http://schemas.microsoft.com/office/drawing/2014/main" id="{963F910F-DD90-5661-1681-BFC182630A1B}"/>
                </a:ext>
              </a:extLst>
            </p:cNvPr>
            <p:cNvSpPr/>
            <p:nvPr/>
          </p:nvSpPr>
          <p:spPr>
            <a:xfrm rot="5400000">
              <a:off x="9798179" y="1652590"/>
              <a:ext cx="220617" cy="1435391"/>
            </a:xfrm>
            <a:prstGeom prst="leftBrace">
              <a:avLst>
                <a:gd name="adj1" fmla="val 0"/>
                <a:gd name="adj2" fmla="val 4946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68" name="Espace réservé du contenu 2">
            <a:extLst>
              <a:ext uri="{FF2B5EF4-FFF2-40B4-BE49-F238E27FC236}">
                <a16:creationId xmlns:a16="http://schemas.microsoft.com/office/drawing/2014/main" id="{FE4DAF90-377E-4782-9FDB-17E93B573D15}"/>
              </a:ext>
            </a:extLst>
          </p:cNvPr>
          <p:cNvSpPr>
            <a:spLocks noGrp="1"/>
          </p:cNvSpPr>
          <p:nvPr>
            <p:ph sz="quarter" idx="13"/>
          </p:nvPr>
        </p:nvSpPr>
        <p:spPr>
          <a:xfrm>
            <a:off x="609600" y="1556792"/>
            <a:ext cx="5198368" cy="4464496"/>
          </a:xfrm>
        </p:spPr>
        <p:txBody>
          <a:bodyPr>
            <a:normAutofit lnSpcReduction="10000"/>
          </a:bodyPr>
          <a:lstStyle/>
          <a:p>
            <a:r>
              <a:rPr lang="en-US" sz="1800" dirty="0"/>
              <a:t>PGDM1400 (V2-glycan) + PGT121 (V3-glycan) </a:t>
            </a:r>
            <a:br>
              <a:rPr lang="en-US" sz="1800" dirty="0"/>
            </a:br>
            <a:r>
              <a:rPr lang="en-US" sz="1800" dirty="0"/>
              <a:t>+ VRC07-523 (CD4-binding site): cover 99% of cross clade strains, 82% covered by ≥ 2 of the 3 </a:t>
            </a:r>
            <a:r>
              <a:rPr lang="en-US" sz="1800" dirty="0" err="1"/>
              <a:t>bNAbs</a:t>
            </a:r>
            <a:endParaRPr lang="en-US" sz="1800" dirty="0"/>
          </a:p>
          <a:p>
            <a:r>
              <a:rPr lang="en-US" sz="1800" dirty="0"/>
              <a:t>12 patients on ART with VL &lt; 50 c/mL, each </a:t>
            </a:r>
            <a:r>
              <a:rPr lang="en-US" sz="1800" dirty="0" err="1"/>
              <a:t>bNAb</a:t>
            </a:r>
            <a:r>
              <a:rPr lang="en-US" sz="1800" dirty="0"/>
              <a:t> at the dose of 20 mg/kg IV at D0, D28, D56, D84, D112 and D140, ART interrupted at Day 1</a:t>
            </a:r>
          </a:p>
          <a:p>
            <a:r>
              <a:rPr lang="en-US" sz="1800" dirty="0"/>
              <a:t>Endpoint : viral rebound at D300</a:t>
            </a:r>
          </a:p>
          <a:p>
            <a:r>
              <a:rPr lang="en-US" sz="1800" dirty="0"/>
              <a:t>Results </a:t>
            </a:r>
          </a:p>
          <a:p>
            <a:pPr lvl="1"/>
            <a:r>
              <a:rPr lang="en-US" sz="1800" dirty="0"/>
              <a:t>Good tolerability</a:t>
            </a:r>
          </a:p>
          <a:p>
            <a:pPr lvl="1"/>
            <a:r>
              <a:rPr lang="en-US" sz="1800" dirty="0"/>
              <a:t>Early virologic rebound, N = 2 (before D100)</a:t>
            </a:r>
          </a:p>
          <a:p>
            <a:pPr lvl="2"/>
            <a:r>
              <a:rPr lang="en-US" sz="1500" dirty="0"/>
              <a:t>Baseline R to PFT121 and PGDM1400 in 2/2</a:t>
            </a:r>
          </a:p>
          <a:p>
            <a:pPr lvl="1"/>
            <a:r>
              <a:rPr lang="en-US" sz="1800" dirty="0"/>
              <a:t>Late virologic rebound, N = 5 (after D200)</a:t>
            </a:r>
          </a:p>
          <a:p>
            <a:pPr lvl="2"/>
            <a:r>
              <a:rPr lang="en-US" sz="1500" dirty="0"/>
              <a:t>Declining serum concentrations of </a:t>
            </a:r>
            <a:r>
              <a:rPr lang="en-US" sz="1500" dirty="0" err="1"/>
              <a:t>bNAbs</a:t>
            </a:r>
            <a:r>
              <a:rPr lang="en-US" sz="1500" dirty="0"/>
              <a:t>, emergence of R to </a:t>
            </a:r>
            <a:r>
              <a:rPr lang="en-US" sz="1500" dirty="0" err="1"/>
              <a:t>bNAbs</a:t>
            </a:r>
            <a:r>
              <a:rPr lang="en-US" sz="1500" dirty="0"/>
              <a:t> in 1/3 patients tested</a:t>
            </a:r>
          </a:p>
          <a:p>
            <a:pPr lvl="1"/>
            <a:r>
              <a:rPr lang="en-US" sz="1800" dirty="0"/>
              <a:t>4/11 patients who completed follow-up had no virologic rebound by W44</a:t>
            </a:r>
          </a:p>
        </p:txBody>
      </p:sp>
      <p:sp>
        <p:nvSpPr>
          <p:cNvPr id="80" name="ZoneTexte 79">
            <a:extLst>
              <a:ext uri="{FF2B5EF4-FFF2-40B4-BE49-F238E27FC236}">
                <a16:creationId xmlns:a16="http://schemas.microsoft.com/office/drawing/2014/main" id="{6AF7B353-F935-9125-5D67-D34645B8CD5B}"/>
              </a:ext>
            </a:extLst>
          </p:cNvPr>
          <p:cNvSpPr txBox="1"/>
          <p:nvPr/>
        </p:nvSpPr>
        <p:spPr>
          <a:xfrm>
            <a:off x="551384" y="6156012"/>
            <a:ext cx="11640616" cy="40011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2000" b="1" dirty="0"/>
              <a:t>Conclusion: </a:t>
            </a:r>
            <a:r>
              <a:rPr lang="en-US" sz="2000" dirty="0"/>
              <a:t>potential of a triple </a:t>
            </a:r>
            <a:r>
              <a:rPr lang="en-US" sz="2000" dirty="0" err="1"/>
              <a:t>bNAb</a:t>
            </a:r>
            <a:r>
              <a:rPr lang="en-US" sz="2000" dirty="0"/>
              <a:t> cocktail to provide long-term virologic control in the absence of ART</a:t>
            </a:r>
          </a:p>
        </p:txBody>
      </p:sp>
    </p:spTree>
    <p:extLst>
      <p:ext uri="{BB962C8B-B14F-4D97-AF65-F5344CB8AC3E}">
        <p14:creationId xmlns:p14="http://schemas.microsoft.com/office/powerpoint/2010/main" val="325465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F5D1B8C-29BF-CEB0-D467-C7E2E52756D5}"/>
              </a:ext>
            </a:extLst>
          </p:cNvPr>
          <p:cNvSpPr>
            <a:spLocks/>
          </p:cNvSpPr>
          <p:nvPr/>
        </p:nvSpPr>
        <p:spPr bwMode="auto">
          <a:xfrm rot="18453436">
            <a:off x="4827009" y="1150701"/>
            <a:ext cx="3411159" cy="183109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grpSp>
        <p:nvGrpSpPr>
          <p:cNvPr id="11" name="Groupe 10">
            <a:extLst>
              <a:ext uri="{FF2B5EF4-FFF2-40B4-BE49-F238E27FC236}">
                <a16:creationId xmlns:a16="http://schemas.microsoft.com/office/drawing/2014/main" id="{B8824DC3-9566-6BBB-9557-8FF3B5B239D1}"/>
              </a:ext>
            </a:extLst>
          </p:cNvPr>
          <p:cNvGrpSpPr/>
          <p:nvPr/>
        </p:nvGrpSpPr>
        <p:grpSpPr>
          <a:xfrm>
            <a:off x="2603636" y="699629"/>
            <a:ext cx="6949812" cy="5662057"/>
            <a:chOff x="2603636" y="699629"/>
            <a:chExt cx="6949812" cy="5662057"/>
          </a:xfrm>
        </p:grpSpPr>
        <p:sp>
          <p:nvSpPr>
            <p:cNvPr id="17" name="Freeform 5">
              <a:extLst>
                <a:ext uri="{FF2B5EF4-FFF2-40B4-BE49-F238E27FC236}">
                  <a16:creationId xmlns:a16="http://schemas.microsoft.com/office/drawing/2014/main" id="{4DA239F6-D279-185D-E86E-1B2A69807F31}"/>
                </a:ext>
              </a:extLst>
            </p:cNvPr>
            <p:cNvSpPr>
              <a:spLocks/>
            </p:cNvSpPr>
            <p:nvPr/>
          </p:nvSpPr>
          <p:spPr bwMode="auto">
            <a:xfrm rot="20337998">
              <a:off x="6142289" y="1622822"/>
              <a:ext cx="3411159" cy="183109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6" name="Freeform 5">
              <a:extLst>
                <a:ext uri="{FF2B5EF4-FFF2-40B4-BE49-F238E27FC236}">
                  <a16:creationId xmlns:a16="http://schemas.microsoft.com/office/drawing/2014/main" id="{41A63D46-0AC5-A13E-085E-80633C737F57}"/>
                </a:ext>
              </a:extLst>
            </p:cNvPr>
            <p:cNvSpPr>
              <a:spLocks/>
            </p:cNvSpPr>
            <p:nvPr/>
          </p:nvSpPr>
          <p:spPr bwMode="auto">
            <a:xfrm rot="2757225">
              <a:off x="5737105" y="3953924"/>
              <a:ext cx="2816639" cy="199888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4" name="Freeform 5">
              <a:extLst>
                <a:ext uri="{FF2B5EF4-FFF2-40B4-BE49-F238E27FC236}">
                  <a16:creationId xmlns:a16="http://schemas.microsoft.com/office/drawing/2014/main" id="{3954421E-E909-70EA-9B19-82CD8CE07A0E}"/>
                </a:ext>
              </a:extLst>
            </p:cNvPr>
            <p:cNvSpPr>
              <a:spLocks/>
            </p:cNvSpPr>
            <p:nvPr/>
          </p:nvSpPr>
          <p:spPr bwMode="auto">
            <a:xfrm rot="6547129">
              <a:off x="4127847" y="3808940"/>
              <a:ext cx="2816639" cy="199888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5" name="Freeform 5">
              <a:extLst>
                <a:ext uri="{FF2B5EF4-FFF2-40B4-BE49-F238E27FC236}">
                  <a16:creationId xmlns:a16="http://schemas.microsoft.com/office/drawing/2014/main" id="{D286F7F1-52F9-397E-5AC9-C08ECF3ABBB6}"/>
                </a:ext>
              </a:extLst>
            </p:cNvPr>
            <p:cNvSpPr>
              <a:spLocks/>
            </p:cNvSpPr>
            <p:nvPr/>
          </p:nvSpPr>
          <p:spPr bwMode="auto">
            <a:xfrm rot="15059723">
              <a:off x="3748020" y="886428"/>
              <a:ext cx="2892162" cy="2518563"/>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25"/>
            </a:p>
          </p:txBody>
        </p:sp>
        <p:sp>
          <p:nvSpPr>
            <p:cNvPr id="6" name="Freeform 5">
              <a:extLst>
                <a:ext uri="{FF2B5EF4-FFF2-40B4-BE49-F238E27FC236}">
                  <a16:creationId xmlns:a16="http://schemas.microsoft.com/office/drawing/2014/main" id="{FAF81EAB-81F1-90B8-BD42-60CCA0E9252F}"/>
                </a:ext>
              </a:extLst>
            </p:cNvPr>
            <p:cNvSpPr>
              <a:spLocks/>
            </p:cNvSpPr>
            <p:nvPr/>
          </p:nvSpPr>
          <p:spPr bwMode="auto">
            <a:xfrm rot="10800000">
              <a:off x="2603636" y="2476113"/>
              <a:ext cx="3982375" cy="2214596"/>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25"/>
            </a:p>
          </p:txBody>
        </p:sp>
        <p:sp>
          <p:nvSpPr>
            <p:cNvPr id="8" name="Freeform 5">
              <a:extLst>
                <a:ext uri="{FF2B5EF4-FFF2-40B4-BE49-F238E27FC236}">
                  <a16:creationId xmlns:a16="http://schemas.microsoft.com/office/drawing/2014/main" id="{56209FB7-DB52-59F0-0FBC-5D1E4FDAE53B}"/>
                </a:ext>
              </a:extLst>
            </p:cNvPr>
            <p:cNvSpPr>
              <a:spLocks/>
            </p:cNvSpPr>
            <p:nvPr/>
          </p:nvSpPr>
          <p:spPr bwMode="auto">
            <a:xfrm rot="870528">
              <a:off x="6086457" y="2970262"/>
              <a:ext cx="3251276" cy="175159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9" name="Ellipse 8">
              <a:extLst>
                <a:ext uri="{FF2B5EF4-FFF2-40B4-BE49-F238E27FC236}">
                  <a16:creationId xmlns:a16="http://schemas.microsoft.com/office/drawing/2014/main" id="{D46A36E6-EAAB-FF5F-A7C3-2F3BB11DB276}"/>
                </a:ext>
              </a:extLst>
            </p:cNvPr>
            <p:cNvSpPr/>
            <p:nvPr/>
          </p:nvSpPr>
          <p:spPr>
            <a:xfrm>
              <a:off x="4806315" y="2420203"/>
              <a:ext cx="2478431" cy="2339999"/>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schemeClr val="bg1"/>
                </a:solidFill>
              </a:endParaRPr>
            </a:p>
          </p:txBody>
        </p:sp>
        <p:sp>
          <p:nvSpPr>
            <p:cNvPr id="10" name="Rectangle 9">
              <a:extLst>
                <a:ext uri="{FF2B5EF4-FFF2-40B4-BE49-F238E27FC236}">
                  <a16:creationId xmlns:a16="http://schemas.microsoft.com/office/drawing/2014/main" id="{F070C8D0-B857-63A0-E7C0-8B9C3D14BA0F}"/>
                </a:ext>
              </a:extLst>
            </p:cNvPr>
            <p:cNvSpPr/>
            <p:nvPr/>
          </p:nvSpPr>
          <p:spPr>
            <a:xfrm>
              <a:off x="4985257" y="3347204"/>
              <a:ext cx="2168542" cy="469937"/>
            </a:xfrm>
            <a:prstGeom prst="rect">
              <a:avLst/>
            </a:prstGeom>
          </p:spPr>
          <p:txBody>
            <a:bodyPr wrap="none">
              <a:spAutoFit/>
            </a:bodyPr>
            <a:lstStyle/>
            <a:p>
              <a:pPr algn="ctr">
                <a:lnSpc>
                  <a:spcPts val="2800"/>
                </a:lnSpc>
              </a:pPr>
              <a:r>
                <a:rPr lang="en-US" sz="3200" b="1" dirty="0">
                  <a:solidFill>
                    <a:schemeClr val="bg1"/>
                  </a:solidFill>
                </a:rPr>
                <a:t>ART studies</a:t>
              </a:r>
            </a:p>
          </p:txBody>
        </p:sp>
        <p:sp>
          <p:nvSpPr>
            <p:cNvPr id="13" name="Rectangle 12">
              <a:extLst>
                <a:ext uri="{FF2B5EF4-FFF2-40B4-BE49-F238E27FC236}">
                  <a16:creationId xmlns:a16="http://schemas.microsoft.com/office/drawing/2014/main" id="{8B8EDFCA-2E6D-C885-BF34-F9D714630380}"/>
                </a:ext>
              </a:extLst>
            </p:cNvPr>
            <p:cNvSpPr/>
            <p:nvPr/>
          </p:nvSpPr>
          <p:spPr>
            <a:xfrm>
              <a:off x="6046615" y="1196752"/>
              <a:ext cx="1618072" cy="1147494"/>
            </a:xfrm>
            <a:prstGeom prst="rect">
              <a:avLst/>
            </a:prstGeom>
          </p:spPr>
          <p:txBody>
            <a:bodyPr wrap="none">
              <a:spAutoFit/>
            </a:bodyPr>
            <a:lstStyle/>
            <a:p>
              <a:pPr algn="ctr">
                <a:lnSpc>
                  <a:spcPts val="2800"/>
                </a:lnSpc>
              </a:pPr>
              <a:r>
                <a:rPr lang="en-US" sz="2000" b="1" dirty="0">
                  <a:solidFill>
                    <a:srgbClr val="002060"/>
                  </a:solidFill>
                </a:rPr>
                <a:t>CAB + RPV LA</a:t>
              </a:r>
              <a:br>
                <a:rPr lang="en-US" sz="2000" b="1" dirty="0">
                  <a:solidFill>
                    <a:srgbClr val="002060"/>
                  </a:solidFill>
                </a:rPr>
              </a:br>
              <a:r>
                <a:rPr lang="en-US" sz="2000" b="1" dirty="0">
                  <a:solidFill>
                    <a:srgbClr val="002060"/>
                  </a:solidFill>
                </a:rPr>
                <a:t>Africa</a:t>
              </a:r>
            </a:p>
            <a:p>
              <a:pPr algn="ctr">
                <a:lnSpc>
                  <a:spcPts val="2800"/>
                </a:lnSpc>
              </a:pPr>
              <a:r>
                <a:rPr lang="fr-FR" sz="2000" b="1" dirty="0">
                  <a:solidFill>
                    <a:srgbClr val="FF6600"/>
                  </a:solidFill>
                </a:rPr>
                <a:t>CARES</a:t>
              </a:r>
              <a:endParaRPr lang="en-US" sz="2000" b="1" dirty="0">
                <a:solidFill>
                  <a:srgbClr val="002060"/>
                </a:solidFill>
              </a:endParaRPr>
            </a:p>
          </p:txBody>
        </p:sp>
        <p:sp>
          <p:nvSpPr>
            <p:cNvPr id="15" name="Rectangle 14">
              <a:extLst>
                <a:ext uri="{FF2B5EF4-FFF2-40B4-BE49-F238E27FC236}">
                  <a16:creationId xmlns:a16="http://schemas.microsoft.com/office/drawing/2014/main" id="{18B54B5B-1B2F-3C6F-AC71-298A16F5323F}"/>
                </a:ext>
              </a:extLst>
            </p:cNvPr>
            <p:cNvSpPr/>
            <p:nvPr/>
          </p:nvSpPr>
          <p:spPr>
            <a:xfrm>
              <a:off x="4521660" y="4930921"/>
              <a:ext cx="1762855" cy="788421"/>
            </a:xfrm>
            <a:prstGeom prst="rect">
              <a:avLst/>
            </a:prstGeom>
          </p:spPr>
          <p:txBody>
            <a:bodyPr wrap="none">
              <a:spAutoFit/>
            </a:bodyPr>
            <a:lstStyle/>
            <a:p>
              <a:pPr algn="ctr">
                <a:lnSpc>
                  <a:spcPts val="2800"/>
                </a:lnSpc>
              </a:pPr>
              <a:r>
                <a:rPr lang="en-US" sz="2000" b="1" dirty="0">
                  <a:solidFill>
                    <a:srgbClr val="002060"/>
                  </a:solidFill>
                </a:rPr>
                <a:t>B/F/TAF + RIF</a:t>
              </a:r>
            </a:p>
            <a:p>
              <a:pPr algn="ctr">
                <a:lnSpc>
                  <a:spcPts val="2800"/>
                </a:lnSpc>
              </a:pPr>
              <a:r>
                <a:rPr lang="en-US" sz="2000" b="1" dirty="0">
                  <a:solidFill>
                    <a:srgbClr val="002060"/>
                  </a:solidFill>
                </a:rPr>
                <a:t>in Tuberculosis</a:t>
              </a:r>
            </a:p>
          </p:txBody>
        </p:sp>
        <p:sp>
          <p:nvSpPr>
            <p:cNvPr id="3" name="Rectangle 2">
              <a:extLst>
                <a:ext uri="{FF2B5EF4-FFF2-40B4-BE49-F238E27FC236}">
                  <a16:creationId xmlns:a16="http://schemas.microsoft.com/office/drawing/2014/main" id="{48BDC047-43D5-B07B-A3D3-5282D084B279}"/>
                </a:ext>
              </a:extLst>
            </p:cNvPr>
            <p:cNvSpPr/>
            <p:nvPr/>
          </p:nvSpPr>
          <p:spPr>
            <a:xfrm>
              <a:off x="3987424" y="1230555"/>
              <a:ext cx="1912895" cy="788421"/>
            </a:xfrm>
            <a:prstGeom prst="rect">
              <a:avLst/>
            </a:prstGeom>
          </p:spPr>
          <p:txBody>
            <a:bodyPr wrap="none">
              <a:spAutoFit/>
            </a:bodyPr>
            <a:lstStyle/>
            <a:p>
              <a:pPr algn="ctr">
                <a:lnSpc>
                  <a:spcPts val="2800"/>
                </a:lnSpc>
              </a:pPr>
              <a:r>
                <a:rPr lang="en-US" sz="2000" b="1" dirty="0">
                  <a:solidFill>
                    <a:srgbClr val="002060"/>
                  </a:solidFill>
                </a:rPr>
                <a:t>DTG for children</a:t>
              </a:r>
            </a:p>
            <a:p>
              <a:pPr algn="ctr">
                <a:lnSpc>
                  <a:spcPts val="2800"/>
                </a:lnSpc>
              </a:pPr>
              <a:r>
                <a:rPr lang="fr-FR" sz="2000" b="1" dirty="0">
                  <a:solidFill>
                    <a:srgbClr val="FF6600"/>
                  </a:solidFill>
                </a:rPr>
                <a:t>ODYSSEY</a:t>
              </a:r>
              <a:endParaRPr lang="en-US" sz="2000" b="1" dirty="0">
                <a:solidFill>
                  <a:srgbClr val="002060"/>
                </a:solidFill>
              </a:endParaRPr>
            </a:p>
          </p:txBody>
        </p:sp>
        <p:sp>
          <p:nvSpPr>
            <p:cNvPr id="18" name="Rectangle 17">
              <a:extLst>
                <a:ext uri="{FF2B5EF4-FFF2-40B4-BE49-F238E27FC236}">
                  <a16:creationId xmlns:a16="http://schemas.microsoft.com/office/drawing/2014/main" id="{3CB5D7AF-1F03-7B11-913C-6C4B1641B3E0}"/>
                </a:ext>
              </a:extLst>
            </p:cNvPr>
            <p:cNvSpPr/>
            <p:nvPr/>
          </p:nvSpPr>
          <p:spPr>
            <a:xfrm>
              <a:off x="7524081" y="1846456"/>
              <a:ext cx="1872949" cy="1147494"/>
            </a:xfrm>
            <a:prstGeom prst="rect">
              <a:avLst/>
            </a:prstGeom>
          </p:spPr>
          <p:txBody>
            <a:bodyPr wrap="none">
              <a:spAutoFit/>
            </a:bodyPr>
            <a:lstStyle/>
            <a:p>
              <a:pPr algn="ctr">
                <a:lnSpc>
                  <a:spcPts val="2800"/>
                </a:lnSpc>
              </a:pPr>
              <a:r>
                <a:rPr lang="en-US" sz="2000" b="1" dirty="0">
                  <a:solidFill>
                    <a:srgbClr val="002060"/>
                  </a:solidFill>
                </a:rPr>
                <a:t>CAB + RPV LA</a:t>
              </a:r>
              <a:br>
                <a:rPr lang="en-US" sz="2000" b="1" dirty="0">
                  <a:solidFill>
                    <a:srgbClr val="002060"/>
                  </a:solidFill>
                </a:rPr>
              </a:br>
              <a:r>
                <a:rPr lang="en-US" sz="2000" b="1" dirty="0">
                  <a:solidFill>
                    <a:srgbClr val="002060"/>
                  </a:solidFill>
                </a:rPr>
                <a:t>poor adherence</a:t>
              </a:r>
            </a:p>
            <a:p>
              <a:pPr algn="ctr">
                <a:lnSpc>
                  <a:spcPts val="2800"/>
                </a:lnSpc>
              </a:pPr>
              <a:r>
                <a:rPr lang="fr-FR" sz="2000" b="1" dirty="0">
                  <a:solidFill>
                    <a:srgbClr val="FF6600"/>
                  </a:solidFill>
                </a:rPr>
                <a:t>LATITUDE</a:t>
              </a:r>
              <a:endParaRPr lang="en-US" sz="2000" b="1" dirty="0">
                <a:solidFill>
                  <a:srgbClr val="002060"/>
                </a:solidFill>
              </a:endParaRPr>
            </a:p>
          </p:txBody>
        </p:sp>
        <p:sp>
          <p:nvSpPr>
            <p:cNvPr id="19" name="Rectangle 18">
              <a:extLst>
                <a:ext uri="{FF2B5EF4-FFF2-40B4-BE49-F238E27FC236}">
                  <a16:creationId xmlns:a16="http://schemas.microsoft.com/office/drawing/2014/main" id="{95D5B20B-46B6-7691-836B-F6BB7862F063}"/>
                </a:ext>
              </a:extLst>
            </p:cNvPr>
            <p:cNvSpPr/>
            <p:nvPr/>
          </p:nvSpPr>
          <p:spPr>
            <a:xfrm>
              <a:off x="7381866" y="3528835"/>
              <a:ext cx="1513555" cy="788421"/>
            </a:xfrm>
            <a:prstGeom prst="rect">
              <a:avLst/>
            </a:prstGeom>
          </p:spPr>
          <p:txBody>
            <a:bodyPr wrap="none">
              <a:spAutoFit/>
            </a:bodyPr>
            <a:lstStyle/>
            <a:p>
              <a:pPr algn="ctr">
                <a:lnSpc>
                  <a:spcPts val="2800"/>
                </a:lnSpc>
              </a:pPr>
              <a:r>
                <a:rPr lang="en-US" sz="2000" b="1" dirty="0">
                  <a:solidFill>
                    <a:srgbClr val="002060"/>
                  </a:solidFill>
                </a:rPr>
                <a:t>BIC + LEN </a:t>
              </a:r>
              <a:r>
                <a:rPr lang="en-US" sz="2000" b="1" dirty="0" err="1">
                  <a:solidFill>
                    <a:srgbClr val="002060"/>
                  </a:solidFill>
                </a:rPr>
                <a:t>qd</a:t>
              </a:r>
              <a:endParaRPr lang="en-US" sz="2000" b="1" dirty="0">
                <a:solidFill>
                  <a:srgbClr val="002060"/>
                </a:solidFill>
              </a:endParaRPr>
            </a:p>
            <a:p>
              <a:pPr algn="ctr">
                <a:lnSpc>
                  <a:spcPts val="2800"/>
                </a:lnSpc>
              </a:pPr>
              <a:r>
                <a:rPr lang="fr-FR" sz="2000" b="1" dirty="0">
                  <a:solidFill>
                    <a:srgbClr val="FF6600"/>
                  </a:solidFill>
                </a:rPr>
                <a:t>ARTISTRY-1</a:t>
              </a:r>
              <a:endParaRPr lang="en-US" sz="2000" b="1" dirty="0">
                <a:solidFill>
                  <a:srgbClr val="002060"/>
                </a:solidFill>
              </a:endParaRPr>
            </a:p>
          </p:txBody>
        </p:sp>
        <p:sp>
          <p:nvSpPr>
            <p:cNvPr id="20" name="Rectangle 19">
              <a:extLst>
                <a:ext uri="{FF2B5EF4-FFF2-40B4-BE49-F238E27FC236}">
                  <a16:creationId xmlns:a16="http://schemas.microsoft.com/office/drawing/2014/main" id="{245B7468-896A-3773-15FC-6558748B51DD}"/>
                </a:ext>
              </a:extLst>
            </p:cNvPr>
            <p:cNvSpPr/>
            <p:nvPr/>
          </p:nvSpPr>
          <p:spPr>
            <a:xfrm>
              <a:off x="6580204" y="5064572"/>
              <a:ext cx="1558440" cy="429348"/>
            </a:xfrm>
            <a:prstGeom prst="rect">
              <a:avLst/>
            </a:prstGeom>
          </p:spPr>
          <p:txBody>
            <a:bodyPr wrap="none">
              <a:spAutoFit/>
            </a:bodyPr>
            <a:lstStyle/>
            <a:p>
              <a:pPr algn="ctr">
                <a:lnSpc>
                  <a:spcPts val="2800"/>
                </a:lnSpc>
              </a:pPr>
              <a:r>
                <a:rPr lang="en-US" sz="2000" b="1" dirty="0">
                  <a:solidFill>
                    <a:srgbClr val="002060"/>
                  </a:solidFill>
                </a:rPr>
                <a:t>ISL + LEN </a:t>
              </a:r>
              <a:r>
                <a:rPr lang="en-US" sz="2000" b="1" dirty="0" err="1">
                  <a:solidFill>
                    <a:srgbClr val="002060"/>
                  </a:solidFill>
                </a:rPr>
                <a:t>qW</a:t>
              </a:r>
              <a:endParaRPr lang="en-US" sz="2000" b="1" dirty="0">
                <a:solidFill>
                  <a:srgbClr val="002060"/>
                </a:solidFill>
              </a:endParaRPr>
            </a:p>
          </p:txBody>
        </p:sp>
        <p:sp>
          <p:nvSpPr>
            <p:cNvPr id="21" name="Rectangle 20">
              <a:extLst>
                <a:ext uri="{FF2B5EF4-FFF2-40B4-BE49-F238E27FC236}">
                  <a16:creationId xmlns:a16="http://schemas.microsoft.com/office/drawing/2014/main" id="{355C15D8-DF2A-9815-EF74-4BD3C35A5EDA}"/>
                </a:ext>
              </a:extLst>
            </p:cNvPr>
            <p:cNvSpPr/>
            <p:nvPr/>
          </p:nvSpPr>
          <p:spPr>
            <a:xfrm>
              <a:off x="2684594" y="3071277"/>
              <a:ext cx="2082557" cy="1147494"/>
            </a:xfrm>
            <a:prstGeom prst="rect">
              <a:avLst/>
            </a:prstGeom>
          </p:spPr>
          <p:txBody>
            <a:bodyPr wrap="none">
              <a:spAutoFit/>
            </a:bodyPr>
            <a:lstStyle/>
            <a:p>
              <a:pPr algn="ctr">
                <a:lnSpc>
                  <a:spcPts val="2800"/>
                </a:lnSpc>
              </a:pPr>
              <a:r>
                <a:rPr lang="fr-FR" sz="2000" b="1" dirty="0">
                  <a:solidFill>
                    <a:srgbClr val="002060"/>
                  </a:solidFill>
                </a:rPr>
                <a:t>2</a:t>
              </a:r>
              <a:r>
                <a:rPr lang="fr-FR" sz="2000" b="1" baseline="30000" dirty="0">
                  <a:solidFill>
                    <a:srgbClr val="002060"/>
                  </a:solidFill>
                </a:rPr>
                <a:t>nd</a:t>
              </a:r>
              <a:r>
                <a:rPr lang="fr-FR" sz="2000" b="1" dirty="0">
                  <a:solidFill>
                    <a:srgbClr val="002060"/>
                  </a:solidFill>
                </a:rPr>
                <a:t> </a:t>
              </a:r>
              <a:r>
                <a:rPr lang="fr-FR" sz="2000" b="1" dirty="0" err="1">
                  <a:solidFill>
                    <a:srgbClr val="002060"/>
                  </a:solidFill>
                </a:rPr>
                <a:t>gen</a:t>
              </a:r>
              <a:r>
                <a:rPr lang="fr-FR" sz="2000" b="1" dirty="0">
                  <a:solidFill>
                    <a:srgbClr val="002060"/>
                  </a:solidFill>
                </a:rPr>
                <a:t> INSTI-R</a:t>
              </a:r>
            </a:p>
            <a:p>
              <a:pPr algn="ctr">
                <a:lnSpc>
                  <a:spcPts val="2800"/>
                </a:lnSpc>
              </a:pPr>
              <a:r>
                <a:rPr lang="fr-FR" sz="2000" b="1" dirty="0">
                  <a:solidFill>
                    <a:srgbClr val="FF6600"/>
                  </a:solidFill>
                </a:rPr>
                <a:t>Limited-</a:t>
              </a:r>
              <a:r>
                <a:rPr lang="fr-FR" sz="2000" b="1" dirty="0" err="1">
                  <a:solidFill>
                    <a:srgbClr val="FF6600"/>
                  </a:solidFill>
                </a:rPr>
                <a:t>resources</a:t>
              </a:r>
              <a:endParaRPr lang="fr-FR" sz="2000" b="1" dirty="0">
                <a:solidFill>
                  <a:srgbClr val="FF6600"/>
                </a:solidFill>
              </a:endParaRPr>
            </a:p>
            <a:p>
              <a:pPr algn="ctr">
                <a:lnSpc>
                  <a:spcPts val="2800"/>
                </a:lnSpc>
              </a:pPr>
              <a:r>
                <a:rPr lang="fr-FR" sz="2000" b="1" dirty="0">
                  <a:solidFill>
                    <a:srgbClr val="FF6600"/>
                  </a:solidFill>
                </a:rPr>
                <a:t>countries</a:t>
              </a:r>
              <a:endParaRPr lang="en-US" sz="2000" b="1" dirty="0">
                <a:solidFill>
                  <a:srgbClr val="002060"/>
                </a:solidFill>
              </a:endParaRPr>
            </a:p>
          </p:txBody>
        </p:sp>
      </p:grpSp>
    </p:spTree>
    <p:extLst>
      <p:ext uri="{BB962C8B-B14F-4D97-AF65-F5344CB8AC3E}">
        <p14:creationId xmlns:p14="http://schemas.microsoft.com/office/powerpoint/2010/main" val="188743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602DC-82A1-C5BE-E46F-A0C6EA1A8AF2}"/>
              </a:ext>
            </a:extLst>
          </p:cNvPr>
          <p:cNvSpPr>
            <a:spLocks noGrp="1"/>
          </p:cNvSpPr>
          <p:nvPr>
            <p:ph type="title"/>
          </p:nvPr>
        </p:nvSpPr>
        <p:spPr>
          <a:xfrm>
            <a:off x="357417" y="190264"/>
            <a:ext cx="8690911" cy="1143000"/>
          </a:xfrm>
        </p:spPr>
        <p:txBody>
          <a:bodyPr/>
          <a:lstStyle/>
          <a:p>
            <a:r>
              <a:rPr lang="fr-FR" dirty="0"/>
              <a:t>DTG for </a:t>
            </a:r>
            <a:r>
              <a:rPr lang="fr-FR" dirty="0" err="1"/>
              <a:t>children</a:t>
            </a:r>
            <a:r>
              <a:rPr lang="fr-FR" dirty="0"/>
              <a:t> on 1st or 2</a:t>
            </a:r>
            <a:r>
              <a:rPr lang="fr-FR" baseline="30000" dirty="0"/>
              <a:t>nd</a:t>
            </a:r>
            <a:r>
              <a:rPr lang="fr-FR" dirty="0"/>
              <a:t> line ART: ODYSSEY</a:t>
            </a:r>
          </a:p>
        </p:txBody>
      </p:sp>
      <p:sp>
        <p:nvSpPr>
          <p:cNvPr id="5" name="Text Placeholder 22">
            <a:extLst>
              <a:ext uri="{FF2B5EF4-FFF2-40B4-BE49-F238E27FC236}">
                <a16:creationId xmlns:a16="http://schemas.microsoft.com/office/drawing/2014/main" id="{B5D4A799-254A-0B35-513F-B13D71823484}"/>
              </a:ext>
            </a:extLst>
          </p:cNvPr>
          <p:cNvSpPr txBox="1">
            <a:spLocks/>
          </p:cNvSpPr>
          <p:nvPr/>
        </p:nvSpPr>
        <p:spPr bwMode="auto">
          <a:xfrm>
            <a:off x="9555846" y="6574009"/>
            <a:ext cx="26332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Mujuru HA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186LB</a:t>
            </a:r>
          </a:p>
        </p:txBody>
      </p:sp>
      <p:sp>
        <p:nvSpPr>
          <p:cNvPr id="9" name="ZoneTexte 8">
            <a:extLst>
              <a:ext uri="{FF2B5EF4-FFF2-40B4-BE49-F238E27FC236}">
                <a16:creationId xmlns:a16="http://schemas.microsoft.com/office/drawing/2014/main" id="{4D26E203-F15D-4863-C609-B9F6036DFDCF}"/>
              </a:ext>
            </a:extLst>
          </p:cNvPr>
          <p:cNvSpPr txBox="1"/>
          <p:nvPr/>
        </p:nvSpPr>
        <p:spPr>
          <a:xfrm>
            <a:off x="6579367" y="5282406"/>
            <a:ext cx="5464188" cy="307777"/>
          </a:xfrm>
          <a:prstGeom prst="rect">
            <a:avLst/>
          </a:prstGeom>
          <a:noFill/>
        </p:spPr>
        <p:txBody>
          <a:bodyPr wrap="none" rtlCol="0">
            <a:spAutoFit/>
          </a:bodyPr>
          <a:lstStyle/>
          <a:p>
            <a:r>
              <a:rPr lang="en-US" sz="1400"/>
              <a:t>13% of SOC had switched to DTG before W192 without treatment failure</a:t>
            </a:r>
          </a:p>
        </p:txBody>
      </p:sp>
      <p:sp>
        <p:nvSpPr>
          <p:cNvPr id="10" name="ZoneTexte 9">
            <a:extLst>
              <a:ext uri="{FF2B5EF4-FFF2-40B4-BE49-F238E27FC236}">
                <a16:creationId xmlns:a16="http://schemas.microsoft.com/office/drawing/2014/main" id="{DE9337BB-84E5-E326-F71E-6E9247F698DB}"/>
              </a:ext>
            </a:extLst>
          </p:cNvPr>
          <p:cNvSpPr txBox="1"/>
          <p:nvPr/>
        </p:nvSpPr>
        <p:spPr>
          <a:xfrm>
            <a:off x="6312024" y="5807005"/>
            <a:ext cx="5743093" cy="646331"/>
          </a:xfrm>
          <a:prstGeom prst="rect">
            <a:avLst/>
          </a:prstGeom>
          <a:noFill/>
        </p:spPr>
        <p:txBody>
          <a:bodyPr wrap="square" rtlCol="0">
            <a:spAutoFit/>
          </a:bodyPr>
          <a:lstStyle/>
          <a:p>
            <a:r>
              <a:rPr lang="en-US" dirty="0"/>
              <a:t>At the end of FU (median 5.5 years), 99% of SOC switched to DTG and 90% virologically suppressed &lt; 400 c/mL</a:t>
            </a:r>
          </a:p>
        </p:txBody>
      </p:sp>
      <p:grpSp>
        <p:nvGrpSpPr>
          <p:cNvPr id="29" name="Groupe 28">
            <a:extLst>
              <a:ext uri="{FF2B5EF4-FFF2-40B4-BE49-F238E27FC236}">
                <a16:creationId xmlns:a16="http://schemas.microsoft.com/office/drawing/2014/main" id="{E0CEBFDE-CCD8-6756-DEFF-7E0D070ECD11}"/>
              </a:ext>
            </a:extLst>
          </p:cNvPr>
          <p:cNvGrpSpPr/>
          <p:nvPr/>
        </p:nvGrpSpPr>
        <p:grpSpPr>
          <a:xfrm>
            <a:off x="193877" y="1628800"/>
            <a:ext cx="5109064" cy="4945209"/>
            <a:chOff x="193877" y="1628800"/>
            <a:chExt cx="5109064" cy="4945209"/>
          </a:xfrm>
        </p:grpSpPr>
        <p:sp>
          <p:nvSpPr>
            <p:cNvPr id="11" name="ZoneTexte 10">
              <a:extLst>
                <a:ext uri="{FF2B5EF4-FFF2-40B4-BE49-F238E27FC236}">
                  <a16:creationId xmlns:a16="http://schemas.microsoft.com/office/drawing/2014/main" id="{AD9EFC1A-A3D8-B74C-BB5B-A304DDE27AE2}"/>
                </a:ext>
              </a:extLst>
            </p:cNvPr>
            <p:cNvSpPr txBox="1"/>
            <p:nvPr/>
          </p:nvSpPr>
          <p:spPr>
            <a:xfrm>
              <a:off x="1072033" y="1628800"/>
              <a:ext cx="3422007" cy="953453"/>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fr-FR" sz="1600" dirty="0"/>
                <a:t>3 months to &lt; 18 years </a:t>
              </a:r>
              <a:r>
                <a:rPr lang="fr-FR" sz="1600" dirty="0" err="1"/>
                <a:t>old</a:t>
              </a:r>
              <a:r>
                <a:rPr lang="fr-FR" sz="1600" dirty="0"/>
                <a:t>, </a:t>
              </a:r>
              <a:br>
                <a:rPr lang="fr-FR" sz="1600" dirty="0"/>
              </a:br>
              <a:r>
                <a:rPr lang="fr-FR" sz="1600" dirty="0" err="1"/>
                <a:t>Starting</a:t>
              </a:r>
              <a:r>
                <a:rPr lang="fr-FR" sz="1600" dirty="0"/>
                <a:t> 1</a:t>
              </a:r>
              <a:r>
                <a:rPr lang="fr-FR" sz="1600" baseline="30000" dirty="0"/>
                <a:t>st</a:t>
              </a:r>
              <a:r>
                <a:rPr lang="fr-FR" sz="1600" dirty="0"/>
                <a:t> line or switching to 2</a:t>
              </a:r>
              <a:r>
                <a:rPr lang="fr-FR" sz="1600" baseline="30000" dirty="0"/>
                <a:t>nd</a:t>
              </a:r>
              <a:r>
                <a:rPr lang="fr-FR" sz="1600" dirty="0"/>
                <a:t> line</a:t>
              </a:r>
            </a:p>
            <a:p>
              <a:pPr algn="ctr"/>
              <a:r>
                <a:rPr lang="fr-FR" sz="1600" dirty="0"/>
                <a:t>N = 792</a:t>
              </a:r>
              <a:endParaRPr lang="es-419" sz="1600" dirty="0"/>
            </a:p>
          </p:txBody>
        </p:sp>
        <p:sp>
          <p:nvSpPr>
            <p:cNvPr id="12" name="ZoneTexte 11">
              <a:extLst>
                <a:ext uri="{FF2B5EF4-FFF2-40B4-BE49-F238E27FC236}">
                  <a16:creationId xmlns:a16="http://schemas.microsoft.com/office/drawing/2014/main" id="{DED3D24E-BBA5-1B66-3DA4-2D481E769CFE}"/>
                </a:ext>
              </a:extLst>
            </p:cNvPr>
            <p:cNvSpPr txBox="1"/>
            <p:nvPr/>
          </p:nvSpPr>
          <p:spPr>
            <a:xfrm>
              <a:off x="696474" y="3212976"/>
              <a:ext cx="1368055" cy="953453"/>
            </a:xfrm>
            <a:prstGeom prst="roundRect">
              <a:avLst/>
            </a:prstGeom>
            <a:solidFill>
              <a:srgbClr val="7030A0"/>
            </a:solidFill>
            <a:ln>
              <a:solidFill>
                <a:srgbClr val="7030A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fr-FR" sz="1600" dirty="0">
                  <a:solidFill>
                    <a:schemeClr val="bg1"/>
                  </a:solidFill>
                </a:rPr>
                <a:t>ODYSSEY A:</a:t>
              </a:r>
              <a:br>
                <a:rPr lang="fr-FR" sz="1600" dirty="0">
                  <a:solidFill>
                    <a:schemeClr val="bg1"/>
                  </a:solidFill>
                </a:rPr>
              </a:br>
              <a:r>
                <a:rPr lang="fr-FR" sz="1600" dirty="0">
                  <a:solidFill>
                    <a:schemeClr val="bg1"/>
                  </a:solidFill>
                </a:rPr>
                <a:t>First-line ART</a:t>
              </a:r>
            </a:p>
            <a:p>
              <a:pPr algn="ctr"/>
              <a:r>
                <a:rPr lang="fr-FR" sz="1600" dirty="0">
                  <a:solidFill>
                    <a:schemeClr val="bg1"/>
                  </a:solidFill>
                </a:rPr>
                <a:t>N = 383</a:t>
              </a:r>
              <a:endParaRPr lang="es-419" sz="1600" dirty="0">
                <a:solidFill>
                  <a:schemeClr val="bg1"/>
                </a:solidFill>
              </a:endParaRPr>
            </a:p>
          </p:txBody>
        </p:sp>
        <p:sp>
          <p:nvSpPr>
            <p:cNvPr id="13" name="ZoneTexte 12">
              <a:extLst>
                <a:ext uri="{FF2B5EF4-FFF2-40B4-BE49-F238E27FC236}">
                  <a16:creationId xmlns:a16="http://schemas.microsoft.com/office/drawing/2014/main" id="{E9648B63-57DE-BDE9-1B7D-1BCCC0ABB272}"/>
                </a:ext>
              </a:extLst>
            </p:cNvPr>
            <p:cNvSpPr txBox="1"/>
            <p:nvPr/>
          </p:nvSpPr>
          <p:spPr>
            <a:xfrm>
              <a:off x="3314112" y="3212976"/>
              <a:ext cx="1619496" cy="953453"/>
            </a:xfrm>
            <a:prstGeom prst="roundRect">
              <a:avLst/>
            </a:prstGeom>
            <a:solidFill>
              <a:srgbClr val="00B050"/>
            </a:solidFill>
            <a:ln>
              <a:solidFill>
                <a:srgbClr val="00B05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fr-FR" sz="1600" dirty="0">
                  <a:solidFill>
                    <a:schemeClr val="bg1"/>
                  </a:solidFill>
                </a:rPr>
                <a:t>ODYSSEY B:</a:t>
              </a:r>
              <a:br>
                <a:rPr lang="fr-FR" sz="1600" dirty="0">
                  <a:solidFill>
                    <a:schemeClr val="bg1"/>
                  </a:solidFill>
                </a:rPr>
              </a:br>
              <a:r>
                <a:rPr lang="fr-FR" sz="1600" dirty="0">
                  <a:solidFill>
                    <a:schemeClr val="bg1"/>
                  </a:solidFill>
                </a:rPr>
                <a:t>Second-line ART</a:t>
              </a:r>
            </a:p>
            <a:p>
              <a:pPr algn="ctr"/>
              <a:r>
                <a:rPr lang="fr-FR" sz="1600" dirty="0">
                  <a:solidFill>
                    <a:schemeClr val="bg1"/>
                  </a:solidFill>
                </a:rPr>
                <a:t>N = 409</a:t>
              </a:r>
              <a:endParaRPr lang="es-419" sz="1600" dirty="0">
                <a:solidFill>
                  <a:schemeClr val="bg1"/>
                </a:solidFill>
              </a:endParaRPr>
            </a:p>
          </p:txBody>
        </p:sp>
        <p:sp>
          <p:nvSpPr>
            <p:cNvPr id="14" name="ZoneTexte 13">
              <a:extLst>
                <a:ext uri="{FF2B5EF4-FFF2-40B4-BE49-F238E27FC236}">
                  <a16:creationId xmlns:a16="http://schemas.microsoft.com/office/drawing/2014/main" id="{7A2397C8-8D4D-6F05-0F80-2DA91ED6C7C4}"/>
                </a:ext>
              </a:extLst>
            </p:cNvPr>
            <p:cNvSpPr txBox="1"/>
            <p:nvPr/>
          </p:nvSpPr>
          <p:spPr>
            <a:xfrm>
              <a:off x="234132" y="4869159"/>
              <a:ext cx="881777" cy="919401"/>
            </a:xfrm>
            <a:prstGeom prst="roundRect">
              <a:avLst/>
            </a:prstGeom>
            <a:solidFill>
              <a:schemeClr val="tx2">
                <a:lumMod val="60000"/>
                <a:lumOff val="4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fr-FR" sz="1600" dirty="0">
                  <a:solidFill>
                    <a:schemeClr val="bg1"/>
                  </a:solidFill>
                </a:rPr>
                <a:t>DTG</a:t>
              </a:r>
            </a:p>
            <a:p>
              <a:pPr algn="ctr"/>
              <a:r>
                <a:rPr lang="fr-FR" sz="1600" dirty="0">
                  <a:solidFill>
                    <a:schemeClr val="bg1"/>
                  </a:solidFill>
                </a:rPr>
                <a:t>N = 189</a:t>
              </a:r>
              <a:endParaRPr lang="es-419" sz="1600" dirty="0">
                <a:solidFill>
                  <a:schemeClr val="bg1"/>
                </a:solidFill>
              </a:endParaRPr>
            </a:p>
          </p:txBody>
        </p:sp>
        <p:sp>
          <p:nvSpPr>
            <p:cNvPr id="15" name="ZoneTexte 14">
              <a:extLst>
                <a:ext uri="{FF2B5EF4-FFF2-40B4-BE49-F238E27FC236}">
                  <a16:creationId xmlns:a16="http://schemas.microsoft.com/office/drawing/2014/main" id="{DBBC62CE-9ADD-075D-B46B-D88B99375EDF}"/>
                </a:ext>
              </a:extLst>
            </p:cNvPr>
            <p:cNvSpPr txBox="1"/>
            <p:nvPr/>
          </p:nvSpPr>
          <p:spPr>
            <a:xfrm>
              <a:off x="2956850" y="4869160"/>
              <a:ext cx="881777" cy="919400"/>
            </a:xfrm>
            <a:prstGeom prst="roundRect">
              <a:avLst/>
            </a:prstGeom>
            <a:solidFill>
              <a:schemeClr val="tx2">
                <a:lumMod val="60000"/>
                <a:lumOff val="4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fr-FR" sz="1600" dirty="0">
                  <a:solidFill>
                    <a:schemeClr val="bg1"/>
                  </a:solidFill>
                </a:rPr>
                <a:t>DTG</a:t>
              </a:r>
            </a:p>
            <a:p>
              <a:pPr algn="ctr"/>
              <a:r>
                <a:rPr lang="fr-FR" sz="1600" dirty="0">
                  <a:solidFill>
                    <a:schemeClr val="bg1"/>
                  </a:solidFill>
                </a:rPr>
                <a:t>N = 203</a:t>
              </a:r>
              <a:endParaRPr lang="es-419" sz="1600" dirty="0">
                <a:solidFill>
                  <a:schemeClr val="bg1"/>
                </a:solidFill>
              </a:endParaRPr>
            </a:p>
          </p:txBody>
        </p:sp>
        <p:sp>
          <p:nvSpPr>
            <p:cNvPr id="16" name="ZoneTexte 15">
              <a:extLst>
                <a:ext uri="{FF2B5EF4-FFF2-40B4-BE49-F238E27FC236}">
                  <a16:creationId xmlns:a16="http://schemas.microsoft.com/office/drawing/2014/main" id="{C79D1418-2AD8-25C9-5173-D19B1D759938}"/>
                </a:ext>
              </a:extLst>
            </p:cNvPr>
            <p:cNvSpPr txBox="1"/>
            <p:nvPr/>
          </p:nvSpPr>
          <p:spPr>
            <a:xfrm>
              <a:off x="1362075" y="4869160"/>
              <a:ext cx="1348613" cy="919401"/>
            </a:xfrm>
            <a:prstGeom prst="roundRect">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fr-FR" sz="1600" dirty="0">
                  <a:solidFill>
                    <a:schemeClr val="bg1"/>
                  </a:solidFill>
                </a:rPr>
                <a:t>SOC</a:t>
              </a:r>
            </a:p>
            <a:p>
              <a:pPr algn="ctr"/>
              <a:r>
                <a:rPr lang="fr-FR" sz="1600" dirty="0">
                  <a:solidFill>
                    <a:schemeClr val="bg1"/>
                  </a:solidFill>
                </a:rPr>
                <a:t>N = 194</a:t>
              </a:r>
            </a:p>
            <a:p>
              <a:pPr algn="ctr"/>
              <a:r>
                <a:rPr lang="fr-FR" sz="1600" dirty="0">
                  <a:solidFill>
                    <a:schemeClr val="bg1"/>
                  </a:solidFill>
                </a:rPr>
                <a:t>NNRTI = 81%</a:t>
              </a:r>
              <a:endParaRPr lang="es-419" sz="1600" dirty="0">
                <a:solidFill>
                  <a:schemeClr val="bg1"/>
                </a:solidFill>
              </a:endParaRPr>
            </a:p>
          </p:txBody>
        </p:sp>
        <p:sp>
          <p:nvSpPr>
            <p:cNvPr id="17" name="ZoneTexte 16">
              <a:extLst>
                <a:ext uri="{FF2B5EF4-FFF2-40B4-BE49-F238E27FC236}">
                  <a16:creationId xmlns:a16="http://schemas.microsoft.com/office/drawing/2014/main" id="{19114BEB-5CBE-2A5E-138A-5A3AC0E778D3}"/>
                </a:ext>
              </a:extLst>
            </p:cNvPr>
            <p:cNvSpPr txBox="1"/>
            <p:nvPr/>
          </p:nvSpPr>
          <p:spPr>
            <a:xfrm>
              <a:off x="4215254" y="4869160"/>
              <a:ext cx="1087687" cy="919401"/>
            </a:xfrm>
            <a:prstGeom prst="roundRect">
              <a:avLst/>
            </a:prstGeom>
            <a:solidFill>
              <a:srgbClr val="C00000"/>
            </a:solidFill>
            <a:ln>
              <a:solidFill>
                <a:srgbClr val="C00000"/>
              </a:solidFill>
            </a:ln>
          </p:spPr>
          <p:style>
            <a:lnRef idx="2">
              <a:schemeClr val="accent1"/>
            </a:lnRef>
            <a:fillRef idx="1">
              <a:schemeClr val="lt1"/>
            </a:fillRef>
            <a:effectRef idx="0">
              <a:schemeClr val="accent1"/>
            </a:effectRef>
            <a:fontRef idx="minor">
              <a:schemeClr val="dk1"/>
            </a:fontRef>
          </p:style>
          <p:txBody>
            <a:bodyPr wrap="none" rtlCol="0" anchor="ctr">
              <a:noAutofit/>
            </a:bodyPr>
            <a:lstStyle/>
            <a:p>
              <a:pPr algn="ctr"/>
              <a:r>
                <a:rPr lang="fr-FR" sz="1600" dirty="0">
                  <a:solidFill>
                    <a:schemeClr val="bg1"/>
                  </a:solidFill>
                </a:rPr>
                <a:t>SOC</a:t>
              </a:r>
            </a:p>
            <a:p>
              <a:pPr algn="ctr"/>
              <a:r>
                <a:rPr lang="fr-FR" sz="1600" dirty="0">
                  <a:solidFill>
                    <a:schemeClr val="bg1"/>
                  </a:solidFill>
                </a:rPr>
                <a:t>N = 206</a:t>
              </a:r>
            </a:p>
            <a:p>
              <a:pPr algn="ctr"/>
              <a:r>
                <a:rPr lang="fr-FR" sz="1600" dirty="0" err="1">
                  <a:solidFill>
                    <a:schemeClr val="bg1"/>
                  </a:solidFill>
                </a:rPr>
                <a:t>bPI</a:t>
              </a:r>
              <a:r>
                <a:rPr lang="fr-FR" sz="1600" dirty="0">
                  <a:solidFill>
                    <a:schemeClr val="bg1"/>
                  </a:solidFill>
                </a:rPr>
                <a:t> = 96%</a:t>
              </a:r>
              <a:endParaRPr lang="es-419" sz="1600" dirty="0">
                <a:solidFill>
                  <a:schemeClr val="bg1"/>
                </a:solidFill>
              </a:endParaRPr>
            </a:p>
          </p:txBody>
        </p:sp>
        <p:sp>
          <p:nvSpPr>
            <p:cNvPr id="18" name="ZoneTexte 17">
              <a:extLst>
                <a:ext uri="{FF2B5EF4-FFF2-40B4-BE49-F238E27FC236}">
                  <a16:creationId xmlns:a16="http://schemas.microsoft.com/office/drawing/2014/main" id="{F332280C-17EB-3BD9-32C7-136F8EFD8A02}"/>
                </a:ext>
              </a:extLst>
            </p:cNvPr>
            <p:cNvSpPr txBox="1"/>
            <p:nvPr/>
          </p:nvSpPr>
          <p:spPr>
            <a:xfrm>
              <a:off x="193877" y="6165386"/>
              <a:ext cx="5033622" cy="408623"/>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t>Primary endpoint: virological or clinical failure</a:t>
              </a:r>
            </a:p>
          </p:txBody>
        </p:sp>
        <p:cxnSp>
          <p:nvCxnSpPr>
            <p:cNvPr id="19" name="Connecteur : en angle 13">
              <a:extLst>
                <a:ext uri="{FF2B5EF4-FFF2-40B4-BE49-F238E27FC236}">
                  <a16:creationId xmlns:a16="http://schemas.microsoft.com/office/drawing/2014/main" id="{B0B9295B-C49D-87CF-38B3-BC37D13B4CDA}"/>
                </a:ext>
              </a:extLst>
            </p:cNvPr>
            <p:cNvCxnSpPr>
              <a:stCxn id="11" idx="2"/>
              <a:endCxn id="12" idx="0"/>
            </p:cNvCxnSpPr>
            <p:nvPr/>
          </p:nvCxnSpPr>
          <p:spPr>
            <a:xfrm rot="5400000">
              <a:off x="1766409" y="2196347"/>
              <a:ext cx="630723" cy="1402535"/>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0" name="Connecteur : en angle 15">
              <a:extLst>
                <a:ext uri="{FF2B5EF4-FFF2-40B4-BE49-F238E27FC236}">
                  <a16:creationId xmlns:a16="http://schemas.microsoft.com/office/drawing/2014/main" id="{09446C1B-5871-6D4C-3254-BE7D9643E21F}"/>
                </a:ext>
              </a:extLst>
            </p:cNvPr>
            <p:cNvCxnSpPr>
              <a:stCxn id="11" idx="2"/>
              <a:endCxn id="13" idx="0"/>
            </p:cNvCxnSpPr>
            <p:nvPr/>
          </p:nvCxnSpPr>
          <p:spPr>
            <a:xfrm rot="16200000" flipH="1">
              <a:off x="3138087" y="2227202"/>
              <a:ext cx="630723" cy="1340823"/>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1" name="Connecteur : en angle 17">
              <a:extLst>
                <a:ext uri="{FF2B5EF4-FFF2-40B4-BE49-F238E27FC236}">
                  <a16:creationId xmlns:a16="http://schemas.microsoft.com/office/drawing/2014/main" id="{A909C613-15D9-F329-2F99-7BF822EB1006}"/>
                </a:ext>
              </a:extLst>
            </p:cNvPr>
            <p:cNvCxnSpPr>
              <a:cxnSpLocks/>
              <a:stCxn id="12" idx="2"/>
              <a:endCxn id="14" idx="0"/>
            </p:cNvCxnSpPr>
            <p:nvPr/>
          </p:nvCxnSpPr>
          <p:spPr>
            <a:xfrm rot="5400000">
              <a:off x="676397" y="4165054"/>
              <a:ext cx="702730" cy="705481"/>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2" name="Connecteur : en angle 19">
              <a:extLst>
                <a:ext uri="{FF2B5EF4-FFF2-40B4-BE49-F238E27FC236}">
                  <a16:creationId xmlns:a16="http://schemas.microsoft.com/office/drawing/2014/main" id="{27797F9C-5986-9F48-2B29-8BF8CD47FC9D}"/>
                </a:ext>
              </a:extLst>
            </p:cNvPr>
            <p:cNvCxnSpPr>
              <a:stCxn id="12" idx="2"/>
              <a:endCxn id="16" idx="0"/>
            </p:cNvCxnSpPr>
            <p:nvPr/>
          </p:nvCxnSpPr>
          <p:spPr>
            <a:xfrm rot="16200000" flipH="1">
              <a:off x="1357077" y="4189854"/>
              <a:ext cx="702731" cy="655880"/>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3" name="Connecteur : en angle 21">
              <a:extLst>
                <a:ext uri="{FF2B5EF4-FFF2-40B4-BE49-F238E27FC236}">
                  <a16:creationId xmlns:a16="http://schemas.microsoft.com/office/drawing/2014/main" id="{56CF5DFD-0C7C-5181-1488-D54B5412346D}"/>
                </a:ext>
              </a:extLst>
            </p:cNvPr>
            <p:cNvCxnSpPr>
              <a:cxnSpLocks/>
              <a:stCxn id="13" idx="2"/>
              <a:endCxn id="15" idx="0"/>
            </p:cNvCxnSpPr>
            <p:nvPr/>
          </p:nvCxnSpPr>
          <p:spPr>
            <a:xfrm rot="5400000">
              <a:off x="3409435" y="4154734"/>
              <a:ext cx="702731" cy="726121"/>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4" name="Connecteur : en angle 23">
              <a:extLst>
                <a:ext uri="{FF2B5EF4-FFF2-40B4-BE49-F238E27FC236}">
                  <a16:creationId xmlns:a16="http://schemas.microsoft.com/office/drawing/2014/main" id="{5FF4AC50-D100-4FB2-838B-8C408924F479}"/>
                </a:ext>
              </a:extLst>
            </p:cNvPr>
            <p:cNvCxnSpPr>
              <a:stCxn id="13" idx="2"/>
              <a:endCxn id="17" idx="0"/>
            </p:cNvCxnSpPr>
            <p:nvPr/>
          </p:nvCxnSpPr>
          <p:spPr>
            <a:xfrm rot="16200000" flipH="1">
              <a:off x="4090114" y="4200175"/>
              <a:ext cx="702731" cy="635238"/>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5" name="Connecteur droit avec flèche 24">
              <a:extLst>
                <a:ext uri="{FF2B5EF4-FFF2-40B4-BE49-F238E27FC236}">
                  <a16:creationId xmlns:a16="http://schemas.microsoft.com/office/drawing/2014/main" id="{71F6C4D9-B84F-AC73-3BF4-553249AFE5E5}"/>
                </a:ext>
              </a:extLst>
            </p:cNvPr>
            <p:cNvCxnSpPr>
              <a:cxnSpLocks/>
            </p:cNvCxnSpPr>
            <p:nvPr/>
          </p:nvCxnSpPr>
          <p:spPr>
            <a:xfrm>
              <a:off x="675021" y="5857629"/>
              <a:ext cx="0" cy="307675"/>
            </a:xfrm>
            <a:prstGeom prst="straightConnector1">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6" name="Connecteur droit avec flèche 25">
              <a:extLst>
                <a:ext uri="{FF2B5EF4-FFF2-40B4-BE49-F238E27FC236}">
                  <a16:creationId xmlns:a16="http://schemas.microsoft.com/office/drawing/2014/main" id="{644B7B17-3CF0-BC66-723B-1CDB4A419522}"/>
                </a:ext>
              </a:extLst>
            </p:cNvPr>
            <p:cNvCxnSpPr>
              <a:cxnSpLocks/>
            </p:cNvCxnSpPr>
            <p:nvPr/>
          </p:nvCxnSpPr>
          <p:spPr>
            <a:xfrm>
              <a:off x="2053675" y="5857629"/>
              <a:ext cx="0" cy="307675"/>
            </a:xfrm>
            <a:prstGeom prst="straightConnector1">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7" name="Connecteur droit avec flèche 26">
              <a:extLst>
                <a:ext uri="{FF2B5EF4-FFF2-40B4-BE49-F238E27FC236}">
                  <a16:creationId xmlns:a16="http://schemas.microsoft.com/office/drawing/2014/main" id="{9A430739-C119-6B4B-5948-6E17D22BF753}"/>
                </a:ext>
              </a:extLst>
            </p:cNvPr>
            <p:cNvCxnSpPr>
              <a:cxnSpLocks/>
            </p:cNvCxnSpPr>
            <p:nvPr/>
          </p:nvCxnSpPr>
          <p:spPr>
            <a:xfrm>
              <a:off x="3397739" y="5857629"/>
              <a:ext cx="0" cy="307675"/>
            </a:xfrm>
            <a:prstGeom prst="straightConnector1">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8" name="Connecteur droit avec flèche 27">
              <a:extLst>
                <a:ext uri="{FF2B5EF4-FFF2-40B4-BE49-F238E27FC236}">
                  <a16:creationId xmlns:a16="http://schemas.microsoft.com/office/drawing/2014/main" id="{E09AD08C-5C80-8722-2A57-3B55800235AE}"/>
                </a:ext>
              </a:extLst>
            </p:cNvPr>
            <p:cNvCxnSpPr>
              <a:cxnSpLocks/>
            </p:cNvCxnSpPr>
            <p:nvPr/>
          </p:nvCxnSpPr>
          <p:spPr>
            <a:xfrm>
              <a:off x="4735932" y="5857629"/>
              <a:ext cx="0" cy="307675"/>
            </a:xfrm>
            <a:prstGeom prst="straightConnector1">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7" name="Groupe 6">
            <a:extLst>
              <a:ext uri="{FF2B5EF4-FFF2-40B4-BE49-F238E27FC236}">
                <a16:creationId xmlns:a16="http://schemas.microsoft.com/office/drawing/2014/main" id="{CB01A9CA-2215-8D52-25CD-306520EA5ADA}"/>
              </a:ext>
            </a:extLst>
          </p:cNvPr>
          <p:cNvGrpSpPr/>
          <p:nvPr/>
        </p:nvGrpSpPr>
        <p:grpSpPr>
          <a:xfrm>
            <a:off x="6472336" y="1794465"/>
            <a:ext cx="5202037" cy="3550895"/>
            <a:chOff x="6472336" y="1794465"/>
            <a:chExt cx="5202037" cy="3550895"/>
          </a:xfrm>
        </p:grpSpPr>
        <p:sp>
          <p:nvSpPr>
            <p:cNvPr id="8" name="ZoneTexte 7">
              <a:extLst>
                <a:ext uri="{FF2B5EF4-FFF2-40B4-BE49-F238E27FC236}">
                  <a16:creationId xmlns:a16="http://schemas.microsoft.com/office/drawing/2014/main" id="{578AA83D-F7F4-F70A-6311-3F21FC940CA1}"/>
                </a:ext>
              </a:extLst>
            </p:cNvPr>
            <p:cNvSpPr txBox="1"/>
            <p:nvPr/>
          </p:nvSpPr>
          <p:spPr>
            <a:xfrm>
              <a:off x="6773076" y="1794465"/>
              <a:ext cx="4761688" cy="338554"/>
            </a:xfrm>
            <a:prstGeom prst="rect">
              <a:avLst/>
            </a:prstGeom>
            <a:noFill/>
          </p:spPr>
          <p:txBody>
            <a:bodyPr wrap="none" rtlCol="0">
              <a:spAutoFit/>
            </a:bodyPr>
            <a:lstStyle/>
            <a:p>
              <a:r>
                <a:rPr lang="en-US" sz="1600" b="1" dirty="0"/>
                <a:t>Difference in % with virological or clinical failure (ITT)</a:t>
              </a:r>
            </a:p>
          </p:txBody>
        </p:sp>
        <p:sp>
          <p:nvSpPr>
            <p:cNvPr id="99" name="Ellipse 98">
              <a:extLst>
                <a:ext uri="{FF2B5EF4-FFF2-40B4-BE49-F238E27FC236}">
                  <a16:creationId xmlns:a16="http://schemas.microsoft.com/office/drawing/2014/main" id="{AD18E12D-ECEA-A19E-10B5-3E22E666BEDB}"/>
                </a:ext>
              </a:extLst>
            </p:cNvPr>
            <p:cNvSpPr/>
            <p:nvPr/>
          </p:nvSpPr>
          <p:spPr>
            <a:xfrm flipH="1">
              <a:off x="10021333" y="2434142"/>
              <a:ext cx="69011" cy="74549"/>
            </a:xfrm>
            <a:prstGeom prst="ellipse">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00" name="ZoneTexte 99">
              <a:extLst>
                <a:ext uri="{FF2B5EF4-FFF2-40B4-BE49-F238E27FC236}">
                  <a16:creationId xmlns:a16="http://schemas.microsoft.com/office/drawing/2014/main" id="{22422B99-C123-B288-A3AD-03459A62D8DA}"/>
                </a:ext>
              </a:extLst>
            </p:cNvPr>
            <p:cNvSpPr txBox="1"/>
            <p:nvPr/>
          </p:nvSpPr>
          <p:spPr>
            <a:xfrm>
              <a:off x="6472336" y="2194718"/>
              <a:ext cx="441430" cy="274482"/>
            </a:xfrm>
            <a:prstGeom prst="rect">
              <a:avLst/>
            </a:prstGeom>
            <a:noFill/>
          </p:spPr>
          <p:txBody>
            <a:bodyPr wrap="none" rtlCol="0">
              <a:spAutoFit/>
            </a:bodyPr>
            <a:lstStyle/>
            <a:p>
              <a:r>
                <a:rPr lang="fr-FR" sz="1200" b="1" dirty="0"/>
                <a:t>W48</a:t>
              </a:r>
              <a:endParaRPr lang="es-419" sz="1200" b="1" dirty="0"/>
            </a:p>
          </p:txBody>
        </p:sp>
        <p:sp>
          <p:nvSpPr>
            <p:cNvPr id="101" name="ZoneTexte 100">
              <a:extLst>
                <a:ext uri="{FF2B5EF4-FFF2-40B4-BE49-F238E27FC236}">
                  <a16:creationId xmlns:a16="http://schemas.microsoft.com/office/drawing/2014/main" id="{1753B3E5-4276-1E24-C808-1ABBD23B55F1}"/>
                </a:ext>
              </a:extLst>
            </p:cNvPr>
            <p:cNvSpPr txBox="1"/>
            <p:nvPr/>
          </p:nvSpPr>
          <p:spPr>
            <a:xfrm>
              <a:off x="6472336" y="2977438"/>
              <a:ext cx="441430" cy="274482"/>
            </a:xfrm>
            <a:prstGeom prst="rect">
              <a:avLst/>
            </a:prstGeom>
            <a:noFill/>
          </p:spPr>
          <p:txBody>
            <a:bodyPr wrap="none" rtlCol="0">
              <a:spAutoFit/>
            </a:bodyPr>
            <a:lstStyle/>
            <a:p>
              <a:r>
                <a:rPr lang="fr-FR" sz="1200" b="1" dirty="0"/>
                <a:t>W96</a:t>
              </a:r>
              <a:endParaRPr lang="es-419" sz="1200" b="1" dirty="0"/>
            </a:p>
          </p:txBody>
        </p:sp>
        <p:sp>
          <p:nvSpPr>
            <p:cNvPr id="102" name="ZoneTexte 101">
              <a:extLst>
                <a:ext uri="{FF2B5EF4-FFF2-40B4-BE49-F238E27FC236}">
                  <a16:creationId xmlns:a16="http://schemas.microsoft.com/office/drawing/2014/main" id="{BC67DFA9-ED81-1597-3723-DDC25AB8AB21}"/>
                </a:ext>
              </a:extLst>
            </p:cNvPr>
            <p:cNvSpPr txBox="1"/>
            <p:nvPr/>
          </p:nvSpPr>
          <p:spPr>
            <a:xfrm>
              <a:off x="6472336" y="3750197"/>
              <a:ext cx="513482" cy="274482"/>
            </a:xfrm>
            <a:prstGeom prst="rect">
              <a:avLst/>
            </a:prstGeom>
            <a:noFill/>
          </p:spPr>
          <p:txBody>
            <a:bodyPr wrap="none" rtlCol="0">
              <a:spAutoFit/>
            </a:bodyPr>
            <a:lstStyle/>
            <a:p>
              <a:r>
                <a:rPr lang="fr-FR" sz="1200" b="1" dirty="0"/>
                <a:t>W144</a:t>
              </a:r>
              <a:endParaRPr lang="es-419" sz="1200" b="1" dirty="0"/>
            </a:p>
          </p:txBody>
        </p:sp>
        <p:sp>
          <p:nvSpPr>
            <p:cNvPr id="103" name="ZoneTexte 102">
              <a:extLst>
                <a:ext uri="{FF2B5EF4-FFF2-40B4-BE49-F238E27FC236}">
                  <a16:creationId xmlns:a16="http://schemas.microsoft.com/office/drawing/2014/main" id="{03ED8749-D2F0-F36E-B982-553063BDCB2F}"/>
                </a:ext>
              </a:extLst>
            </p:cNvPr>
            <p:cNvSpPr txBox="1"/>
            <p:nvPr/>
          </p:nvSpPr>
          <p:spPr>
            <a:xfrm>
              <a:off x="6472336" y="4603846"/>
              <a:ext cx="513482" cy="274482"/>
            </a:xfrm>
            <a:prstGeom prst="rect">
              <a:avLst/>
            </a:prstGeom>
            <a:noFill/>
          </p:spPr>
          <p:txBody>
            <a:bodyPr wrap="none" rtlCol="0">
              <a:spAutoFit/>
            </a:bodyPr>
            <a:lstStyle/>
            <a:p>
              <a:r>
                <a:rPr lang="fr-FR" sz="1200" b="1" dirty="0"/>
                <a:t>W192</a:t>
              </a:r>
              <a:endParaRPr lang="es-419" sz="1200" b="1" dirty="0"/>
            </a:p>
          </p:txBody>
        </p:sp>
        <p:cxnSp>
          <p:nvCxnSpPr>
            <p:cNvPr id="104" name="Connecteur droit 103">
              <a:extLst>
                <a:ext uri="{FF2B5EF4-FFF2-40B4-BE49-F238E27FC236}">
                  <a16:creationId xmlns:a16="http://schemas.microsoft.com/office/drawing/2014/main" id="{E08B74EB-FE5C-4385-A3D5-799EEDD47CEF}"/>
                </a:ext>
              </a:extLst>
            </p:cNvPr>
            <p:cNvCxnSpPr>
              <a:cxnSpLocks/>
            </p:cNvCxnSpPr>
            <p:nvPr/>
          </p:nvCxnSpPr>
          <p:spPr>
            <a:xfrm>
              <a:off x="7811898" y="4822228"/>
              <a:ext cx="0" cy="7135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16" name="ZoneTexte 115">
              <a:extLst>
                <a:ext uri="{FF2B5EF4-FFF2-40B4-BE49-F238E27FC236}">
                  <a16:creationId xmlns:a16="http://schemas.microsoft.com/office/drawing/2014/main" id="{36F1CDD1-1839-D8B7-8647-22EDE15664A9}"/>
                </a:ext>
              </a:extLst>
            </p:cNvPr>
            <p:cNvSpPr txBox="1"/>
            <p:nvPr/>
          </p:nvSpPr>
          <p:spPr>
            <a:xfrm>
              <a:off x="7631945" y="4880171"/>
              <a:ext cx="341440" cy="259233"/>
            </a:xfrm>
            <a:prstGeom prst="rect">
              <a:avLst/>
            </a:prstGeom>
            <a:noFill/>
          </p:spPr>
          <p:txBody>
            <a:bodyPr wrap="none" rtlCol="0">
              <a:spAutoFit/>
            </a:bodyPr>
            <a:lstStyle/>
            <a:p>
              <a:r>
                <a:rPr lang="fr-FR" sz="1100" b="1" dirty="0"/>
                <a:t>-</a:t>
              </a:r>
              <a:r>
                <a:rPr lang="fr-FR" sz="1100" dirty="0"/>
                <a:t>28</a:t>
              </a:r>
              <a:endParaRPr lang="es-419" sz="1100" dirty="0"/>
            </a:p>
          </p:txBody>
        </p:sp>
        <p:sp>
          <p:nvSpPr>
            <p:cNvPr id="117" name="ZoneTexte 116">
              <a:extLst>
                <a:ext uri="{FF2B5EF4-FFF2-40B4-BE49-F238E27FC236}">
                  <a16:creationId xmlns:a16="http://schemas.microsoft.com/office/drawing/2014/main" id="{D4D58819-D17D-9073-4144-721A2A79FDD7}"/>
                </a:ext>
              </a:extLst>
            </p:cNvPr>
            <p:cNvSpPr txBox="1"/>
            <p:nvPr/>
          </p:nvSpPr>
          <p:spPr>
            <a:xfrm>
              <a:off x="8070120" y="4870103"/>
              <a:ext cx="341440" cy="259233"/>
            </a:xfrm>
            <a:prstGeom prst="rect">
              <a:avLst/>
            </a:prstGeom>
            <a:noFill/>
          </p:spPr>
          <p:txBody>
            <a:bodyPr wrap="none" rtlCol="0">
              <a:spAutoFit/>
            </a:bodyPr>
            <a:lstStyle/>
            <a:p>
              <a:r>
                <a:rPr lang="fr-FR" sz="1100" dirty="0"/>
                <a:t>-24</a:t>
              </a:r>
              <a:endParaRPr lang="es-419" sz="1100" dirty="0"/>
            </a:p>
          </p:txBody>
        </p:sp>
        <p:sp>
          <p:nvSpPr>
            <p:cNvPr id="118" name="ZoneTexte 117">
              <a:extLst>
                <a:ext uri="{FF2B5EF4-FFF2-40B4-BE49-F238E27FC236}">
                  <a16:creationId xmlns:a16="http://schemas.microsoft.com/office/drawing/2014/main" id="{53DA1279-7442-7661-B823-4826636D2B86}"/>
                </a:ext>
              </a:extLst>
            </p:cNvPr>
            <p:cNvSpPr txBox="1"/>
            <p:nvPr/>
          </p:nvSpPr>
          <p:spPr>
            <a:xfrm>
              <a:off x="8474234" y="4880171"/>
              <a:ext cx="341440" cy="259233"/>
            </a:xfrm>
            <a:prstGeom prst="rect">
              <a:avLst/>
            </a:prstGeom>
            <a:noFill/>
          </p:spPr>
          <p:txBody>
            <a:bodyPr wrap="none" rtlCol="0">
              <a:spAutoFit/>
            </a:bodyPr>
            <a:lstStyle/>
            <a:p>
              <a:r>
                <a:rPr lang="fr-FR" sz="1100" dirty="0"/>
                <a:t>-20</a:t>
              </a:r>
              <a:endParaRPr lang="es-419" sz="1100" dirty="0"/>
            </a:p>
          </p:txBody>
        </p:sp>
        <p:sp>
          <p:nvSpPr>
            <p:cNvPr id="119" name="ZoneTexte 118">
              <a:extLst>
                <a:ext uri="{FF2B5EF4-FFF2-40B4-BE49-F238E27FC236}">
                  <a16:creationId xmlns:a16="http://schemas.microsoft.com/office/drawing/2014/main" id="{4F786E48-BC77-F630-F2FF-5EA8E5003706}"/>
                </a:ext>
              </a:extLst>
            </p:cNvPr>
            <p:cNvSpPr txBox="1"/>
            <p:nvPr/>
          </p:nvSpPr>
          <p:spPr>
            <a:xfrm>
              <a:off x="8915162" y="4901570"/>
              <a:ext cx="341440" cy="259233"/>
            </a:xfrm>
            <a:prstGeom prst="rect">
              <a:avLst/>
            </a:prstGeom>
            <a:noFill/>
          </p:spPr>
          <p:txBody>
            <a:bodyPr wrap="none" rtlCol="0">
              <a:spAutoFit/>
            </a:bodyPr>
            <a:lstStyle/>
            <a:p>
              <a:r>
                <a:rPr lang="fr-FR" sz="1100" dirty="0"/>
                <a:t>-16</a:t>
              </a:r>
              <a:endParaRPr lang="es-419" sz="1100" dirty="0"/>
            </a:p>
          </p:txBody>
        </p:sp>
        <p:sp>
          <p:nvSpPr>
            <p:cNvPr id="120" name="ZoneTexte 119">
              <a:extLst>
                <a:ext uri="{FF2B5EF4-FFF2-40B4-BE49-F238E27FC236}">
                  <a16:creationId xmlns:a16="http://schemas.microsoft.com/office/drawing/2014/main" id="{E0E96ECB-2555-C9AA-CE25-0FF7D0D52FFB}"/>
                </a:ext>
              </a:extLst>
            </p:cNvPr>
            <p:cNvSpPr txBox="1"/>
            <p:nvPr/>
          </p:nvSpPr>
          <p:spPr>
            <a:xfrm>
              <a:off x="9345640" y="4891851"/>
              <a:ext cx="341440" cy="259233"/>
            </a:xfrm>
            <a:prstGeom prst="rect">
              <a:avLst/>
            </a:prstGeom>
            <a:noFill/>
          </p:spPr>
          <p:txBody>
            <a:bodyPr wrap="none" rtlCol="0">
              <a:spAutoFit/>
            </a:bodyPr>
            <a:lstStyle/>
            <a:p>
              <a:r>
                <a:rPr lang="fr-FR" sz="1100" dirty="0"/>
                <a:t>-12</a:t>
              </a:r>
              <a:endParaRPr lang="es-419" sz="1100" dirty="0"/>
            </a:p>
          </p:txBody>
        </p:sp>
        <p:sp>
          <p:nvSpPr>
            <p:cNvPr id="121" name="ZoneTexte 120">
              <a:extLst>
                <a:ext uri="{FF2B5EF4-FFF2-40B4-BE49-F238E27FC236}">
                  <a16:creationId xmlns:a16="http://schemas.microsoft.com/office/drawing/2014/main" id="{734E2C9F-CB2C-A7D4-9BEE-0DD4E1C63BC9}"/>
                </a:ext>
              </a:extLst>
            </p:cNvPr>
            <p:cNvSpPr txBox="1"/>
            <p:nvPr/>
          </p:nvSpPr>
          <p:spPr>
            <a:xfrm>
              <a:off x="9814875" y="4875137"/>
              <a:ext cx="275269" cy="259233"/>
            </a:xfrm>
            <a:prstGeom prst="rect">
              <a:avLst/>
            </a:prstGeom>
            <a:noFill/>
          </p:spPr>
          <p:txBody>
            <a:bodyPr wrap="none" rtlCol="0">
              <a:spAutoFit/>
            </a:bodyPr>
            <a:lstStyle/>
            <a:p>
              <a:r>
                <a:rPr lang="fr-FR" sz="1100" dirty="0"/>
                <a:t>-8</a:t>
              </a:r>
              <a:endParaRPr lang="es-419" sz="1100" dirty="0"/>
            </a:p>
          </p:txBody>
        </p:sp>
        <p:sp>
          <p:nvSpPr>
            <p:cNvPr id="122" name="ZoneTexte 121">
              <a:extLst>
                <a:ext uri="{FF2B5EF4-FFF2-40B4-BE49-F238E27FC236}">
                  <a16:creationId xmlns:a16="http://schemas.microsoft.com/office/drawing/2014/main" id="{F29BB74F-F7A7-6304-E2B7-2D23D2F5BD6E}"/>
                </a:ext>
              </a:extLst>
            </p:cNvPr>
            <p:cNvSpPr txBox="1"/>
            <p:nvPr/>
          </p:nvSpPr>
          <p:spPr>
            <a:xfrm>
              <a:off x="10242669" y="4870103"/>
              <a:ext cx="275269" cy="259233"/>
            </a:xfrm>
            <a:prstGeom prst="rect">
              <a:avLst/>
            </a:prstGeom>
            <a:noFill/>
          </p:spPr>
          <p:txBody>
            <a:bodyPr wrap="none" rtlCol="0">
              <a:spAutoFit/>
            </a:bodyPr>
            <a:lstStyle/>
            <a:p>
              <a:r>
                <a:rPr lang="fr-FR" sz="1100" dirty="0"/>
                <a:t>-4</a:t>
              </a:r>
              <a:endParaRPr lang="es-419" sz="1100" dirty="0"/>
            </a:p>
          </p:txBody>
        </p:sp>
        <p:sp>
          <p:nvSpPr>
            <p:cNvPr id="123" name="ZoneTexte 122">
              <a:extLst>
                <a:ext uri="{FF2B5EF4-FFF2-40B4-BE49-F238E27FC236}">
                  <a16:creationId xmlns:a16="http://schemas.microsoft.com/office/drawing/2014/main" id="{B2ACDAF8-C435-0281-0963-2F7AB0B9766E}"/>
                </a:ext>
              </a:extLst>
            </p:cNvPr>
            <p:cNvSpPr txBox="1"/>
            <p:nvPr/>
          </p:nvSpPr>
          <p:spPr>
            <a:xfrm>
              <a:off x="10694111" y="4875137"/>
              <a:ext cx="235567" cy="259233"/>
            </a:xfrm>
            <a:prstGeom prst="rect">
              <a:avLst/>
            </a:prstGeom>
            <a:noFill/>
          </p:spPr>
          <p:txBody>
            <a:bodyPr wrap="none" rtlCol="0">
              <a:spAutoFit/>
            </a:bodyPr>
            <a:lstStyle/>
            <a:p>
              <a:r>
                <a:rPr lang="fr-FR" sz="1100" dirty="0"/>
                <a:t>0</a:t>
              </a:r>
              <a:endParaRPr lang="es-419" sz="1100" dirty="0"/>
            </a:p>
          </p:txBody>
        </p:sp>
        <p:sp>
          <p:nvSpPr>
            <p:cNvPr id="124" name="ZoneTexte 123">
              <a:extLst>
                <a:ext uri="{FF2B5EF4-FFF2-40B4-BE49-F238E27FC236}">
                  <a16:creationId xmlns:a16="http://schemas.microsoft.com/office/drawing/2014/main" id="{A0F13F0F-3050-9877-EE4F-66143CFDEF93}"/>
                </a:ext>
              </a:extLst>
            </p:cNvPr>
            <p:cNvSpPr txBox="1"/>
            <p:nvPr/>
          </p:nvSpPr>
          <p:spPr>
            <a:xfrm>
              <a:off x="11114114" y="4896536"/>
              <a:ext cx="235567" cy="259233"/>
            </a:xfrm>
            <a:prstGeom prst="rect">
              <a:avLst/>
            </a:prstGeom>
            <a:noFill/>
          </p:spPr>
          <p:txBody>
            <a:bodyPr wrap="none" rtlCol="0">
              <a:spAutoFit/>
            </a:bodyPr>
            <a:lstStyle/>
            <a:p>
              <a:r>
                <a:rPr lang="fr-FR" sz="1100" dirty="0"/>
                <a:t>4</a:t>
              </a:r>
              <a:endParaRPr lang="es-419" sz="1100" dirty="0"/>
            </a:p>
          </p:txBody>
        </p:sp>
        <p:sp>
          <p:nvSpPr>
            <p:cNvPr id="125" name="ZoneTexte 124">
              <a:extLst>
                <a:ext uri="{FF2B5EF4-FFF2-40B4-BE49-F238E27FC236}">
                  <a16:creationId xmlns:a16="http://schemas.microsoft.com/office/drawing/2014/main" id="{245B6A9D-E347-5A75-5F38-1B009D55B485}"/>
                </a:ext>
              </a:extLst>
            </p:cNvPr>
            <p:cNvSpPr txBox="1"/>
            <p:nvPr/>
          </p:nvSpPr>
          <p:spPr>
            <a:xfrm>
              <a:off x="9984432" y="5086127"/>
              <a:ext cx="761989" cy="259233"/>
            </a:xfrm>
            <a:prstGeom prst="rect">
              <a:avLst/>
            </a:prstGeom>
            <a:noFill/>
          </p:spPr>
          <p:txBody>
            <a:bodyPr wrap="none" rtlCol="0">
              <a:spAutoFit/>
            </a:bodyPr>
            <a:lstStyle/>
            <a:p>
              <a:r>
                <a:rPr lang="fr-FR" sz="1100" b="1" dirty="0"/>
                <a:t>DTG </a:t>
              </a:r>
              <a:r>
                <a:rPr lang="fr-FR" sz="1100" b="1" dirty="0" err="1"/>
                <a:t>better</a:t>
              </a:r>
              <a:endParaRPr lang="es-419" sz="1100" b="1" dirty="0"/>
            </a:p>
          </p:txBody>
        </p:sp>
        <p:sp>
          <p:nvSpPr>
            <p:cNvPr id="126" name="ZoneTexte 125">
              <a:extLst>
                <a:ext uri="{FF2B5EF4-FFF2-40B4-BE49-F238E27FC236}">
                  <a16:creationId xmlns:a16="http://schemas.microsoft.com/office/drawing/2014/main" id="{57FFD369-F0D0-E2C4-EF37-25D6D41DB8AD}"/>
                </a:ext>
              </a:extLst>
            </p:cNvPr>
            <p:cNvSpPr txBox="1"/>
            <p:nvPr/>
          </p:nvSpPr>
          <p:spPr>
            <a:xfrm>
              <a:off x="10921206" y="5086127"/>
              <a:ext cx="753167" cy="259233"/>
            </a:xfrm>
            <a:prstGeom prst="rect">
              <a:avLst/>
            </a:prstGeom>
            <a:noFill/>
          </p:spPr>
          <p:txBody>
            <a:bodyPr wrap="none" rtlCol="0">
              <a:spAutoFit/>
            </a:bodyPr>
            <a:lstStyle/>
            <a:p>
              <a:r>
                <a:rPr lang="fr-FR" sz="1100" b="1" dirty="0"/>
                <a:t>SOC </a:t>
              </a:r>
              <a:r>
                <a:rPr lang="fr-FR" sz="1100" b="1" dirty="0" err="1"/>
                <a:t>better</a:t>
              </a:r>
              <a:endParaRPr lang="es-419" sz="1100" b="1" dirty="0"/>
            </a:p>
          </p:txBody>
        </p:sp>
        <p:cxnSp>
          <p:nvCxnSpPr>
            <p:cNvPr id="127" name="Connecteur droit 126">
              <a:extLst>
                <a:ext uri="{FF2B5EF4-FFF2-40B4-BE49-F238E27FC236}">
                  <a16:creationId xmlns:a16="http://schemas.microsoft.com/office/drawing/2014/main" id="{677CB2BB-3962-1EA9-F102-6A8E66522216}"/>
                </a:ext>
              </a:extLst>
            </p:cNvPr>
            <p:cNvCxnSpPr>
              <a:cxnSpLocks/>
              <a:endCxn id="123" idx="0"/>
            </p:cNvCxnSpPr>
            <p:nvPr/>
          </p:nvCxnSpPr>
          <p:spPr>
            <a:xfrm>
              <a:off x="10811895" y="2273470"/>
              <a:ext cx="0" cy="2601667"/>
            </a:xfrm>
            <a:prstGeom prst="line">
              <a:avLst/>
            </a:prstGeom>
            <a:ln>
              <a:solidFill>
                <a:schemeClr val="tx1"/>
              </a:solidFill>
              <a:prstDash val="sysDash"/>
            </a:ln>
          </p:spPr>
          <p:style>
            <a:lnRef idx="1">
              <a:schemeClr val="accent6"/>
            </a:lnRef>
            <a:fillRef idx="0">
              <a:schemeClr val="accent6"/>
            </a:fillRef>
            <a:effectRef idx="0">
              <a:schemeClr val="accent6"/>
            </a:effectRef>
            <a:fontRef idx="minor">
              <a:schemeClr val="tx1"/>
            </a:fontRef>
          </p:style>
        </p:cxnSp>
        <p:grpSp>
          <p:nvGrpSpPr>
            <p:cNvPr id="128" name="Groupe 127">
              <a:extLst>
                <a:ext uri="{FF2B5EF4-FFF2-40B4-BE49-F238E27FC236}">
                  <a16:creationId xmlns:a16="http://schemas.microsoft.com/office/drawing/2014/main" id="{98B8F6CD-D95F-1065-8A65-912C3AEA339B}"/>
                </a:ext>
              </a:extLst>
            </p:cNvPr>
            <p:cNvGrpSpPr/>
            <p:nvPr/>
          </p:nvGrpSpPr>
          <p:grpSpPr>
            <a:xfrm>
              <a:off x="6993890" y="2132856"/>
              <a:ext cx="4238008" cy="2750946"/>
              <a:chOff x="6889631" y="2412882"/>
              <a:chExt cx="4771305" cy="3139910"/>
            </a:xfrm>
          </p:grpSpPr>
          <p:cxnSp>
            <p:nvCxnSpPr>
              <p:cNvPr id="129" name="Connecteur droit 128">
                <a:extLst>
                  <a:ext uri="{FF2B5EF4-FFF2-40B4-BE49-F238E27FC236}">
                    <a16:creationId xmlns:a16="http://schemas.microsoft.com/office/drawing/2014/main" id="{6C71DFC7-ADFF-B61D-D82E-B6C4CF0233BF}"/>
                  </a:ext>
                </a:extLst>
              </p:cNvPr>
              <p:cNvCxnSpPr>
                <a:cxnSpLocks/>
              </p:cNvCxnSpPr>
              <p:nvPr/>
            </p:nvCxnSpPr>
            <p:spPr>
              <a:xfrm flipV="1">
                <a:off x="9984432" y="2638766"/>
                <a:ext cx="936104" cy="11590"/>
              </a:xfrm>
              <a:prstGeom prst="line">
                <a:avLst/>
              </a:prstGeom>
              <a:ln w="19050">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30" name="Ellipse 129">
                <a:extLst>
                  <a:ext uri="{FF2B5EF4-FFF2-40B4-BE49-F238E27FC236}">
                    <a16:creationId xmlns:a16="http://schemas.microsoft.com/office/drawing/2014/main" id="{073E4728-3E4C-8EB9-C271-770618623000}"/>
                  </a:ext>
                </a:extLst>
              </p:cNvPr>
              <p:cNvSpPr/>
              <p:nvPr/>
            </p:nvSpPr>
            <p:spPr>
              <a:xfrm flipH="1">
                <a:off x="10435632" y="2606090"/>
                <a:ext cx="75232" cy="75232"/>
              </a:xfrm>
              <a:prstGeom prst="ellipse">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cxnSp>
            <p:nvCxnSpPr>
              <p:cNvPr id="131" name="Connecteur droit 130">
                <a:extLst>
                  <a:ext uri="{FF2B5EF4-FFF2-40B4-BE49-F238E27FC236}">
                    <a16:creationId xmlns:a16="http://schemas.microsoft.com/office/drawing/2014/main" id="{DCADE4AD-3B52-F5FF-75CA-70E529F2095E}"/>
                  </a:ext>
                </a:extLst>
              </p:cNvPr>
              <p:cNvCxnSpPr>
                <a:cxnSpLocks/>
              </p:cNvCxnSpPr>
              <p:nvPr/>
            </p:nvCxnSpPr>
            <p:spPr>
              <a:xfrm flipV="1">
                <a:off x="9563248" y="3429000"/>
                <a:ext cx="1285280" cy="11590"/>
              </a:xfrm>
              <a:prstGeom prst="line">
                <a:avLst/>
              </a:prstGeom>
              <a:ln w="19050">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132" name="Connecteur droit 131">
                <a:extLst>
                  <a:ext uri="{FF2B5EF4-FFF2-40B4-BE49-F238E27FC236}">
                    <a16:creationId xmlns:a16="http://schemas.microsoft.com/office/drawing/2014/main" id="{05D5DBD9-FCC6-AB12-AE4D-8DC0C3F317E3}"/>
                  </a:ext>
                </a:extLst>
              </p:cNvPr>
              <p:cNvCxnSpPr>
                <a:cxnSpLocks/>
              </p:cNvCxnSpPr>
              <p:nvPr/>
            </p:nvCxnSpPr>
            <p:spPr>
              <a:xfrm flipV="1">
                <a:off x="9341792" y="4234531"/>
                <a:ext cx="1362720" cy="11591"/>
              </a:xfrm>
              <a:prstGeom prst="line">
                <a:avLst/>
              </a:prstGeom>
              <a:ln w="19050">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133" name="Connecteur droit 132">
                <a:extLst>
                  <a:ext uri="{FF2B5EF4-FFF2-40B4-BE49-F238E27FC236}">
                    <a16:creationId xmlns:a16="http://schemas.microsoft.com/office/drawing/2014/main" id="{0165CEFC-66D5-5D34-E36B-BCEF6D5DDF34}"/>
                  </a:ext>
                </a:extLst>
              </p:cNvPr>
              <p:cNvCxnSpPr>
                <a:cxnSpLocks/>
              </p:cNvCxnSpPr>
              <p:nvPr/>
            </p:nvCxnSpPr>
            <p:spPr>
              <a:xfrm flipV="1">
                <a:off x="9001720" y="5043656"/>
                <a:ext cx="1414760" cy="11590"/>
              </a:xfrm>
              <a:prstGeom prst="line">
                <a:avLst/>
              </a:prstGeom>
              <a:ln w="19050">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cxnSp>
            <p:nvCxnSpPr>
              <p:cNvPr id="134" name="Connecteur droit 133">
                <a:extLst>
                  <a:ext uri="{FF2B5EF4-FFF2-40B4-BE49-F238E27FC236}">
                    <a16:creationId xmlns:a16="http://schemas.microsoft.com/office/drawing/2014/main" id="{34B5B340-2DE8-58B4-2F9B-35170091C873}"/>
                  </a:ext>
                </a:extLst>
              </p:cNvPr>
              <p:cNvCxnSpPr>
                <a:cxnSpLocks/>
              </p:cNvCxnSpPr>
              <p:nvPr/>
            </p:nvCxnSpPr>
            <p:spPr>
              <a:xfrm flipV="1">
                <a:off x="9628320" y="2794816"/>
                <a:ext cx="1508240" cy="11590"/>
              </a:xfrm>
              <a:prstGeom prst="line">
                <a:avLst/>
              </a:prstGeom>
              <a:ln w="19050">
                <a:solidFill>
                  <a:srgbClr val="7030A0"/>
                </a:solidFill>
              </a:ln>
            </p:spPr>
            <p:style>
              <a:lnRef idx="1">
                <a:schemeClr val="accent6"/>
              </a:lnRef>
              <a:fillRef idx="0">
                <a:schemeClr val="accent6"/>
              </a:fillRef>
              <a:effectRef idx="0">
                <a:schemeClr val="accent6"/>
              </a:effectRef>
              <a:fontRef idx="minor">
                <a:schemeClr val="tx1"/>
              </a:fontRef>
            </p:style>
          </p:cxnSp>
          <p:cxnSp>
            <p:nvCxnSpPr>
              <p:cNvPr id="135" name="Connecteur droit 134">
                <a:extLst>
                  <a:ext uri="{FF2B5EF4-FFF2-40B4-BE49-F238E27FC236}">
                    <a16:creationId xmlns:a16="http://schemas.microsoft.com/office/drawing/2014/main" id="{2772884C-754C-C3CF-5EB7-32796EA975D6}"/>
                  </a:ext>
                </a:extLst>
              </p:cNvPr>
              <p:cNvCxnSpPr>
                <a:cxnSpLocks/>
              </p:cNvCxnSpPr>
              <p:nvPr/>
            </p:nvCxnSpPr>
            <p:spPr>
              <a:xfrm>
                <a:off x="8809128" y="3625246"/>
                <a:ext cx="0" cy="0"/>
              </a:xfrm>
              <a:prstGeom prst="line">
                <a:avLst/>
              </a:prstGeom>
              <a:ln w="19050">
                <a:solidFill>
                  <a:srgbClr val="7030A0"/>
                </a:solidFill>
              </a:ln>
            </p:spPr>
            <p:style>
              <a:lnRef idx="1">
                <a:schemeClr val="accent6"/>
              </a:lnRef>
              <a:fillRef idx="0">
                <a:schemeClr val="accent6"/>
              </a:fillRef>
              <a:effectRef idx="0">
                <a:schemeClr val="accent6"/>
              </a:effectRef>
              <a:fontRef idx="minor">
                <a:schemeClr val="tx1"/>
              </a:fontRef>
            </p:style>
          </p:cxnSp>
          <p:cxnSp>
            <p:nvCxnSpPr>
              <p:cNvPr id="136" name="Connecteur droit 135">
                <a:extLst>
                  <a:ext uri="{FF2B5EF4-FFF2-40B4-BE49-F238E27FC236}">
                    <a16:creationId xmlns:a16="http://schemas.microsoft.com/office/drawing/2014/main" id="{14634134-9B79-8958-0B16-BA5558EC240B}"/>
                  </a:ext>
                </a:extLst>
              </p:cNvPr>
              <p:cNvCxnSpPr>
                <a:cxnSpLocks/>
              </p:cNvCxnSpPr>
              <p:nvPr/>
            </p:nvCxnSpPr>
            <p:spPr>
              <a:xfrm flipV="1">
                <a:off x="8739976" y="4420984"/>
                <a:ext cx="1508240" cy="11590"/>
              </a:xfrm>
              <a:prstGeom prst="line">
                <a:avLst/>
              </a:prstGeom>
              <a:ln w="19050">
                <a:solidFill>
                  <a:srgbClr val="7030A0"/>
                </a:solidFill>
              </a:ln>
            </p:spPr>
            <p:style>
              <a:lnRef idx="1">
                <a:schemeClr val="accent6"/>
              </a:lnRef>
              <a:fillRef idx="0">
                <a:schemeClr val="accent6"/>
              </a:fillRef>
              <a:effectRef idx="0">
                <a:schemeClr val="accent6"/>
              </a:effectRef>
              <a:fontRef idx="minor">
                <a:schemeClr val="tx1"/>
              </a:fontRef>
            </p:style>
          </p:cxnSp>
          <p:cxnSp>
            <p:nvCxnSpPr>
              <p:cNvPr id="137" name="Connecteur droit 136">
                <a:extLst>
                  <a:ext uri="{FF2B5EF4-FFF2-40B4-BE49-F238E27FC236}">
                    <a16:creationId xmlns:a16="http://schemas.microsoft.com/office/drawing/2014/main" id="{6B474EF2-F024-E205-504A-22FF652179AE}"/>
                  </a:ext>
                </a:extLst>
              </p:cNvPr>
              <p:cNvCxnSpPr>
                <a:cxnSpLocks/>
              </p:cNvCxnSpPr>
              <p:nvPr/>
            </p:nvCxnSpPr>
            <p:spPr>
              <a:xfrm>
                <a:off x="8400256" y="5240790"/>
                <a:ext cx="2016224" cy="0"/>
              </a:xfrm>
              <a:prstGeom prst="line">
                <a:avLst/>
              </a:prstGeom>
              <a:ln w="19050">
                <a:solidFill>
                  <a:srgbClr val="7030A0"/>
                </a:solidFill>
              </a:ln>
            </p:spPr>
            <p:style>
              <a:lnRef idx="1">
                <a:schemeClr val="accent6"/>
              </a:lnRef>
              <a:fillRef idx="0">
                <a:schemeClr val="accent6"/>
              </a:fillRef>
              <a:effectRef idx="0">
                <a:schemeClr val="accent6"/>
              </a:effectRef>
              <a:fontRef idx="minor">
                <a:schemeClr val="tx1"/>
              </a:fontRef>
            </p:style>
          </p:cxnSp>
          <p:cxnSp>
            <p:nvCxnSpPr>
              <p:cNvPr id="138" name="Connecteur droit 137">
                <a:extLst>
                  <a:ext uri="{FF2B5EF4-FFF2-40B4-BE49-F238E27FC236}">
                    <a16:creationId xmlns:a16="http://schemas.microsoft.com/office/drawing/2014/main" id="{B9BF7D91-6A8B-3511-943D-0DE97897325B}"/>
                  </a:ext>
                </a:extLst>
              </p:cNvPr>
              <p:cNvCxnSpPr>
                <a:cxnSpLocks/>
              </p:cNvCxnSpPr>
              <p:nvPr/>
            </p:nvCxnSpPr>
            <p:spPr>
              <a:xfrm>
                <a:off x="9124096" y="5393190"/>
                <a:ext cx="1940456" cy="0"/>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39" name="Connecteur droit 138">
                <a:extLst>
                  <a:ext uri="{FF2B5EF4-FFF2-40B4-BE49-F238E27FC236}">
                    <a16:creationId xmlns:a16="http://schemas.microsoft.com/office/drawing/2014/main" id="{50502A7B-AF5D-A8B8-7413-1A32D3F28DA5}"/>
                  </a:ext>
                </a:extLst>
              </p:cNvPr>
              <p:cNvCxnSpPr>
                <a:cxnSpLocks/>
              </p:cNvCxnSpPr>
              <p:nvPr/>
            </p:nvCxnSpPr>
            <p:spPr>
              <a:xfrm>
                <a:off x="9418736" y="4581128"/>
                <a:ext cx="1861840" cy="0"/>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40" name="Connecteur droit 139">
                <a:extLst>
                  <a:ext uri="{FF2B5EF4-FFF2-40B4-BE49-F238E27FC236}">
                    <a16:creationId xmlns:a16="http://schemas.microsoft.com/office/drawing/2014/main" id="{8ED0F4AD-908A-02CB-886E-0DCEFF08511B}"/>
                  </a:ext>
                </a:extLst>
              </p:cNvPr>
              <p:cNvCxnSpPr>
                <a:cxnSpLocks/>
              </p:cNvCxnSpPr>
              <p:nvPr/>
            </p:nvCxnSpPr>
            <p:spPr>
              <a:xfrm>
                <a:off x="9773592" y="3789040"/>
                <a:ext cx="1723008" cy="0"/>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cxnSp>
            <p:nvCxnSpPr>
              <p:cNvPr id="141" name="Connecteur droit 140">
                <a:extLst>
                  <a:ext uri="{FF2B5EF4-FFF2-40B4-BE49-F238E27FC236}">
                    <a16:creationId xmlns:a16="http://schemas.microsoft.com/office/drawing/2014/main" id="{3462004C-D636-D587-03A0-FC3E188BE2B0}"/>
                  </a:ext>
                </a:extLst>
              </p:cNvPr>
              <p:cNvCxnSpPr>
                <a:cxnSpLocks/>
              </p:cNvCxnSpPr>
              <p:nvPr/>
            </p:nvCxnSpPr>
            <p:spPr>
              <a:xfrm>
                <a:off x="9976864" y="2975744"/>
                <a:ext cx="1159696" cy="0"/>
              </a:xfrm>
              <a:prstGeom prst="line">
                <a:avLst/>
              </a:prstGeom>
              <a:ln w="19050">
                <a:solidFill>
                  <a:srgbClr val="00B050"/>
                </a:solidFill>
              </a:ln>
            </p:spPr>
            <p:style>
              <a:lnRef idx="1">
                <a:schemeClr val="accent6"/>
              </a:lnRef>
              <a:fillRef idx="0">
                <a:schemeClr val="accent6"/>
              </a:fillRef>
              <a:effectRef idx="0">
                <a:schemeClr val="accent6"/>
              </a:effectRef>
              <a:fontRef idx="minor">
                <a:schemeClr val="tx1"/>
              </a:fontRef>
            </p:style>
          </p:cxnSp>
          <p:sp>
            <p:nvSpPr>
              <p:cNvPr id="142" name="Ellipse 141">
                <a:extLst>
                  <a:ext uri="{FF2B5EF4-FFF2-40B4-BE49-F238E27FC236}">
                    <a16:creationId xmlns:a16="http://schemas.microsoft.com/office/drawing/2014/main" id="{089D420A-A29F-0897-FD8F-9B247CE49228}"/>
                  </a:ext>
                </a:extLst>
              </p:cNvPr>
              <p:cNvSpPr/>
              <p:nvPr/>
            </p:nvSpPr>
            <p:spPr>
              <a:xfrm flipH="1">
                <a:off x="10553984" y="2938486"/>
                <a:ext cx="75232" cy="75232"/>
              </a:xfrm>
              <a:prstGeom prst="ellipse">
                <a:avLst/>
              </a:prstGeom>
              <a:solidFill>
                <a:srgbClr val="00B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3" name="Ellipse 142">
                <a:extLst>
                  <a:ext uri="{FF2B5EF4-FFF2-40B4-BE49-F238E27FC236}">
                    <a16:creationId xmlns:a16="http://schemas.microsoft.com/office/drawing/2014/main" id="{F8E862E2-9139-EACE-9D63-D4EBD3382144}"/>
                  </a:ext>
                </a:extLst>
              </p:cNvPr>
              <p:cNvSpPr/>
              <p:nvPr/>
            </p:nvSpPr>
            <p:spPr>
              <a:xfrm flipH="1">
                <a:off x="9720737" y="3595597"/>
                <a:ext cx="75232" cy="75231"/>
              </a:xfrm>
              <a:prstGeom prst="ellipse">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4" name="Ellipse 143">
                <a:extLst>
                  <a:ext uri="{FF2B5EF4-FFF2-40B4-BE49-F238E27FC236}">
                    <a16:creationId xmlns:a16="http://schemas.microsoft.com/office/drawing/2014/main" id="{1DE98AC0-763C-885C-264E-159D81645FCA}"/>
                  </a:ext>
                </a:extLst>
              </p:cNvPr>
              <p:cNvSpPr/>
              <p:nvPr/>
            </p:nvSpPr>
            <p:spPr>
              <a:xfrm flipH="1">
                <a:off x="9768856" y="4383368"/>
                <a:ext cx="75232" cy="75232"/>
              </a:xfrm>
              <a:prstGeom prst="ellipse">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5" name="Ellipse 144">
                <a:extLst>
                  <a:ext uri="{FF2B5EF4-FFF2-40B4-BE49-F238E27FC236}">
                    <a16:creationId xmlns:a16="http://schemas.microsoft.com/office/drawing/2014/main" id="{A9EE5015-3448-FE70-4E90-4CC761B82CF3}"/>
                  </a:ext>
                </a:extLst>
              </p:cNvPr>
              <p:cNvSpPr/>
              <p:nvPr/>
            </p:nvSpPr>
            <p:spPr>
              <a:xfrm flipH="1">
                <a:off x="9321472" y="5203174"/>
                <a:ext cx="75232" cy="75232"/>
              </a:xfrm>
              <a:prstGeom prst="ellipse">
                <a:avLst/>
              </a:prstGeom>
              <a:solidFill>
                <a:srgbClr val="7030A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6" name="Ellipse 145">
                <a:extLst>
                  <a:ext uri="{FF2B5EF4-FFF2-40B4-BE49-F238E27FC236}">
                    <a16:creationId xmlns:a16="http://schemas.microsoft.com/office/drawing/2014/main" id="{06D5A8BF-6EE8-7A64-05BE-F3841A75A26C}"/>
                  </a:ext>
                </a:extLst>
              </p:cNvPr>
              <p:cNvSpPr/>
              <p:nvPr/>
            </p:nvSpPr>
            <p:spPr>
              <a:xfrm flipH="1">
                <a:off x="10210600" y="3402974"/>
                <a:ext cx="75232" cy="75232"/>
              </a:xfrm>
              <a:prstGeom prst="ellipse">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7" name="Ellipse 146">
                <a:extLst>
                  <a:ext uri="{FF2B5EF4-FFF2-40B4-BE49-F238E27FC236}">
                    <a16:creationId xmlns:a16="http://schemas.microsoft.com/office/drawing/2014/main" id="{8D89CED4-810D-7D7A-136C-6FD6FF201780}"/>
                  </a:ext>
                </a:extLst>
              </p:cNvPr>
              <p:cNvSpPr/>
              <p:nvPr/>
            </p:nvSpPr>
            <p:spPr>
              <a:xfrm flipH="1">
                <a:off x="10056440" y="4208506"/>
                <a:ext cx="75232" cy="75232"/>
              </a:xfrm>
              <a:prstGeom prst="ellipse">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8" name="Ellipse 147">
                <a:extLst>
                  <a:ext uri="{FF2B5EF4-FFF2-40B4-BE49-F238E27FC236}">
                    <a16:creationId xmlns:a16="http://schemas.microsoft.com/office/drawing/2014/main" id="{24C74DA8-49A3-41DD-1F47-0C38907E17E4}"/>
                  </a:ext>
                </a:extLst>
              </p:cNvPr>
              <p:cNvSpPr/>
              <p:nvPr/>
            </p:nvSpPr>
            <p:spPr>
              <a:xfrm flipH="1">
                <a:off x="9758352" y="5017630"/>
                <a:ext cx="75232" cy="75232"/>
              </a:xfrm>
              <a:prstGeom prst="ellipse">
                <a:avLst/>
              </a:prstGeom>
              <a:solidFill>
                <a:schemeClr val="bg1">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49" name="Ellipse 148">
                <a:extLst>
                  <a:ext uri="{FF2B5EF4-FFF2-40B4-BE49-F238E27FC236}">
                    <a16:creationId xmlns:a16="http://schemas.microsoft.com/office/drawing/2014/main" id="{E7B17A6F-DC5D-EB2A-D72C-8350C10D0887}"/>
                  </a:ext>
                </a:extLst>
              </p:cNvPr>
              <p:cNvSpPr/>
              <p:nvPr/>
            </p:nvSpPr>
            <p:spPr>
              <a:xfrm flipH="1">
                <a:off x="10629280" y="3745566"/>
                <a:ext cx="75232" cy="75232"/>
              </a:xfrm>
              <a:prstGeom prst="ellipse">
                <a:avLst/>
              </a:prstGeom>
              <a:solidFill>
                <a:srgbClr val="00B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50" name="Ellipse 149">
                <a:extLst>
                  <a:ext uri="{FF2B5EF4-FFF2-40B4-BE49-F238E27FC236}">
                    <a16:creationId xmlns:a16="http://schemas.microsoft.com/office/drawing/2014/main" id="{37C55577-5AB6-BE34-8876-2216B18DFB1A}"/>
                  </a:ext>
                </a:extLst>
              </p:cNvPr>
              <p:cNvSpPr/>
              <p:nvPr/>
            </p:nvSpPr>
            <p:spPr>
              <a:xfrm flipH="1">
                <a:off x="10285832" y="4556864"/>
                <a:ext cx="75232" cy="75232"/>
              </a:xfrm>
              <a:prstGeom prst="ellipse">
                <a:avLst/>
              </a:prstGeom>
              <a:solidFill>
                <a:srgbClr val="00B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51" name="Ellipse 150">
                <a:extLst>
                  <a:ext uri="{FF2B5EF4-FFF2-40B4-BE49-F238E27FC236}">
                    <a16:creationId xmlns:a16="http://schemas.microsoft.com/office/drawing/2014/main" id="{0B50667F-867B-2D98-4973-0D0CB3A8B577}"/>
                  </a:ext>
                </a:extLst>
              </p:cNvPr>
              <p:cNvSpPr/>
              <p:nvPr/>
            </p:nvSpPr>
            <p:spPr>
              <a:xfrm flipH="1">
                <a:off x="10076760" y="5355574"/>
                <a:ext cx="75232" cy="75232"/>
              </a:xfrm>
              <a:prstGeom prst="ellipse">
                <a:avLst/>
              </a:prstGeom>
              <a:solidFill>
                <a:srgbClr val="00B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152" name="ZoneTexte 151">
                <a:extLst>
                  <a:ext uri="{FF2B5EF4-FFF2-40B4-BE49-F238E27FC236}">
                    <a16:creationId xmlns:a16="http://schemas.microsoft.com/office/drawing/2014/main" id="{CE755A29-F017-D60B-924D-7085F9B7F94F}"/>
                  </a:ext>
                </a:extLst>
              </p:cNvPr>
              <p:cNvSpPr txBox="1"/>
              <p:nvPr/>
            </p:nvSpPr>
            <p:spPr>
              <a:xfrm>
                <a:off x="6889631" y="2412882"/>
                <a:ext cx="888448" cy="646331"/>
              </a:xfrm>
              <a:prstGeom prst="rect">
                <a:avLst/>
              </a:prstGeom>
              <a:noFill/>
            </p:spPr>
            <p:txBody>
              <a:bodyPr wrap="none" rtlCol="0">
                <a:spAutoFit/>
              </a:bodyPr>
              <a:lstStyle/>
              <a:p>
                <a:pPr algn="r"/>
                <a:r>
                  <a:rPr lang="fr-FR" sz="1200" b="1" dirty="0">
                    <a:solidFill>
                      <a:schemeClr val="bg1">
                        <a:lumMod val="50000"/>
                      </a:schemeClr>
                    </a:solidFill>
                  </a:rPr>
                  <a:t>Total</a:t>
                </a:r>
              </a:p>
              <a:p>
                <a:pPr algn="r"/>
                <a:r>
                  <a:rPr lang="fr-FR" sz="1200" b="1" dirty="0">
                    <a:solidFill>
                      <a:srgbClr val="7030A0"/>
                    </a:solidFill>
                  </a:rPr>
                  <a:t>ODYSSEY A</a:t>
                </a:r>
              </a:p>
              <a:p>
                <a:pPr algn="r"/>
                <a:r>
                  <a:rPr lang="fr-FR" sz="1200" b="1" dirty="0">
                    <a:solidFill>
                      <a:srgbClr val="00B050"/>
                    </a:solidFill>
                  </a:rPr>
                  <a:t>ODYSSEY B</a:t>
                </a:r>
                <a:endParaRPr lang="es-419" sz="1200" b="1" dirty="0">
                  <a:solidFill>
                    <a:srgbClr val="00B050"/>
                  </a:solidFill>
                </a:endParaRPr>
              </a:p>
            </p:txBody>
          </p:sp>
          <p:sp>
            <p:nvSpPr>
              <p:cNvPr id="153" name="ZoneTexte 152">
                <a:extLst>
                  <a:ext uri="{FF2B5EF4-FFF2-40B4-BE49-F238E27FC236}">
                    <a16:creationId xmlns:a16="http://schemas.microsoft.com/office/drawing/2014/main" id="{920914EA-A792-132F-660D-77406C2158AB}"/>
                  </a:ext>
                </a:extLst>
              </p:cNvPr>
              <p:cNvSpPr txBox="1"/>
              <p:nvPr/>
            </p:nvSpPr>
            <p:spPr>
              <a:xfrm>
                <a:off x="6889631" y="3244293"/>
                <a:ext cx="888448" cy="646331"/>
              </a:xfrm>
              <a:prstGeom prst="rect">
                <a:avLst/>
              </a:prstGeom>
              <a:noFill/>
            </p:spPr>
            <p:txBody>
              <a:bodyPr wrap="none" rtlCol="0">
                <a:spAutoFit/>
              </a:bodyPr>
              <a:lstStyle/>
              <a:p>
                <a:pPr algn="r"/>
                <a:r>
                  <a:rPr lang="fr-FR" sz="1200" b="1" dirty="0">
                    <a:solidFill>
                      <a:schemeClr val="bg1">
                        <a:lumMod val="50000"/>
                      </a:schemeClr>
                    </a:solidFill>
                  </a:rPr>
                  <a:t>Total</a:t>
                </a:r>
              </a:p>
              <a:p>
                <a:pPr algn="r"/>
                <a:r>
                  <a:rPr lang="fr-FR" sz="1200" b="1" dirty="0">
                    <a:solidFill>
                      <a:srgbClr val="7030A0"/>
                    </a:solidFill>
                  </a:rPr>
                  <a:t>ODYSSEY A</a:t>
                </a:r>
              </a:p>
              <a:p>
                <a:pPr algn="r"/>
                <a:r>
                  <a:rPr lang="fr-FR" sz="1200" b="1" dirty="0">
                    <a:solidFill>
                      <a:srgbClr val="00B050"/>
                    </a:solidFill>
                  </a:rPr>
                  <a:t>ODYSSEY B</a:t>
                </a:r>
                <a:endParaRPr lang="es-419" sz="1200" b="1" dirty="0">
                  <a:solidFill>
                    <a:srgbClr val="00B050"/>
                  </a:solidFill>
                </a:endParaRPr>
              </a:p>
            </p:txBody>
          </p:sp>
          <p:sp>
            <p:nvSpPr>
              <p:cNvPr id="154" name="ZoneTexte 153">
                <a:extLst>
                  <a:ext uri="{FF2B5EF4-FFF2-40B4-BE49-F238E27FC236}">
                    <a16:creationId xmlns:a16="http://schemas.microsoft.com/office/drawing/2014/main" id="{20C2FD75-795D-26E3-244D-26AE116BDA56}"/>
                  </a:ext>
                </a:extLst>
              </p:cNvPr>
              <p:cNvSpPr txBox="1"/>
              <p:nvPr/>
            </p:nvSpPr>
            <p:spPr>
              <a:xfrm>
                <a:off x="6889631" y="4052860"/>
                <a:ext cx="888448" cy="646331"/>
              </a:xfrm>
              <a:prstGeom prst="rect">
                <a:avLst/>
              </a:prstGeom>
              <a:noFill/>
            </p:spPr>
            <p:txBody>
              <a:bodyPr wrap="none" rtlCol="0">
                <a:spAutoFit/>
              </a:bodyPr>
              <a:lstStyle/>
              <a:p>
                <a:pPr algn="r"/>
                <a:r>
                  <a:rPr lang="fr-FR" sz="1200" b="1" dirty="0">
                    <a:solidFill>
                      <a:schemeClr val="bg1">
                        <a:lumMod val="50000"/>
                      </a:schemeClr>
                    </a:solidFill>
                  </a:rPr>
                  <a:t>Total</a:t>
                </a:r>
              </a:p>
              <a:p>
                <a:pPr algn="r"/>
                <a:r>
                  <a:rPr lang="fr-FR" sz="1200" b="1" dirty="0">
                    <a:solidFill>
                      <a:srgbClr val="7030A0"/>
                    </a:solidFill>
                  </a:rPr>
                  <a:t>ODYSSEY A</a:t>
                </a:r>
              </a:p>
              <a:p>
                <a:pPr algn="r"/>
                <a:r>
                  <a:rPr lang="fr-FR" sz="1200" b="1" dirty="0">
                    <a:solidFill>
                      <a:srgbClr val="00B050"/>
                    </a:solidFill>
                  </a:rPr>
                  <a:t>ODYSSEY B</a:t>
                </a:r>
                <a:endParaRPr lang="es-419" sz="1200" b="1" dirty="0">
                  <a:solidFill>
                    <a:srgbClr val="00B050"/>
                  </a:solidFill>
                </a:endParaRPr>
              </a:p>
            </p:txBody>
          </p:sp>
          <p:sp>
            <p:nvSpPr>
              <p:cNvPr id="155" name="ZoneTexte 154">
                <a:extLst>
                  <a:ext uri="{FF2B5EF4-FFF2-40B4-BE49-F238E27FC236}">
                    <a16:creationId xmlns:a16="http://schemas.microsoft.com/office/drawing/2014/main" id="{8658B1C8-C087-2541-2AC8-0AC87B0501D3}"/>
                  </a:ext>
                </a:extLst>
              </p:cNvPr>
              <p:cNvSpPr txBox="1"/>
              <p:nvPr/>
            </p:nvSpPr>
            <p:spPr>
              <a:xfrm>
                <a:off x="6889631" y="4835050"/>
                <a:ext cx="888448" cy="646331"/>
              </a:xfrm>
              <a:prstGeom prst="rect">
                <a:avLst/>
              </a:prstGeom>
              <a:noFill/>
            </p:spPr>
            <p:txBody>
              <a:bodyPr wrap="none" rtlCol="0">
                <a:spAutoFit/>
              </a:bodyPr>
              <a:lstStyle/>
              <a:p>
                <a:pPr algn="r"/>
                <a:r>
                  <a:rPr lang="fr-FR" sz="1200" b="1" dirty="0">
                    <a:solidFill>
                      <a:schemeClr val="bg1">
                        <a:lumMod val="50000"/>
                      </a:schemeClr>
                    </a:solidFill>
                  </a:rPr>
                  <a:t>Total</a:t>
                </a:r>
              </a:p>
              <a:p>
                <a:pPr algn="r"/>
                <a:r>
                  <a:rPr lang="fr-FR" sz="1200" b="1" dirty="0">
                    <a:solidFill>
                      <a:srgbClr val="7030A0"/>
                    </a:solidFill>
                  </a:rPr>
                  <a:t>ODYSSEY A</a:t>
                </a:r>
              </a:p>
              <a:p>
                <a:pPr algn="r"/>
                <a:r>
                  <a:rPr lang="fr-FR" sz="1200" b="1" dirty="0">
                    <a:solidFill>
                      <a:srgbClr val="00B050"/>
                    </a:solidFill>
                  </a:rPr>
                  <a:t>ODYSSEY B</a:t>
                </a:r>
                <a:endParaRPr lang="es-419" sz="1200" b="1" dirty="0">
                  <a:solidFill>
                    <a:srgbClr val="00B050"/>
                  </a:solidFill>
                </a:endParaRPr>
              </a:p>
            </p:txBody>
          </p:sp>
          <p:cxnSp>
            <p:nvCxnSpPr>
              <p:cNvPr id="156" name="Connecteur droit 155">
                <a:extLst>
                  <a:ext uri="{FF2B5EF4-FFF2-40B4-BE49-F238E27FC236}">
                    <a16:creationId xmlns:a16="http://schemas.microsoft.com/office/drawing/2014/main" id="{F11CD57E-A3BA-A2B9-A818-8D7B6C800E87}"/>
                  </a:ext>
                </a:extLst>
              </p:cNvPr>
              <p:cNvCxnSpPr>
                <a:cxnSpLocks/>
              </p:cNvCxnSpPr>
              <p:nvPr/>
            </p:nvCxnSpPr>
            <p:spPr>
              <a:xfrm>
                <a:off x="8872056"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57" name="Connecteur droit 156">
                <a:extLst>
                  <a:ext uri="{FF2B5EF4-FFF2-40B4-BE49-F238E27FC236}">
                    <a16:creationId xmlns:a16="http://schemas.microsoft.com/office/drawing/2014/main" id="{93229EEE-D493-2269-DD2B-ACF3A1DDCA1A}"/>
                  </a:ext>
                </a:extLst>
              </p:cNvPr>
              <p:cNvCxnSpPr>
                <a:cxnSpLocks/>
              </p:cNvCxnSpPr>
              <p:nvPr/>
            </p:nvCxnSpPr>
            <p:spPr>
              <a:xfrm>
                <a:off x="8400256"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58" name="Connecteur droit 157">
                <a:extLst>
                  <a:ext uri="{FF2B5EF4-FFF2-40B4-BE49-F238E27FC236}">
                    <a16:creationId xmlns:a16="http://schemas.microsoft.com/office/drawing/2014/main" id="{23A5B953-9D1E-82D2-A780-F3FD9DFCE8A7}"/>
                  </a:ext>
                </a:extLst>
              </p:cNvPr>
              <p:cNvCxnSpPr>
                <a:cxnSpLocks/>
              </p:cNvCxnSpPr>
              <p:nvPr/>
            </p:nvCxnSpPr>
            <p:spPr>
              <a:xfrm>
                <a:off x="9799776"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59" name="Connecteur droit 158">
                <a:extLst>
                  <a:ext uri="{FF2B5EF4-FFF2-40B4-BE49-F238E27FC236}">
                    <a16:creationId xmlns:a16="http://schemas.microsoft.com/office/drawing/2014/main" id="{E177D3E3-4B51-9EDF-042A-234C4408018B}"/>
                  </a:ext>
                </a:extLst>
              </p:cNvPr>
              <p:cNvCxnSpPr>
                <a:cxnSpLocks/>
              </p:cNvCxnSpPr>
              <p:nvPr/>
            </p:nvCxnSpPr>
            <p:spPr>
              <a:xfrm>
                <a:off x="9326840"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60" name="Connecteur droit 159">
                <a:extLst>
                  <a:ext uri="{FF2B5EF4-FFF2-40B4-BE49-F238E27FC236}">
                    <a16:creationId xmlns:a16="http://schemas.microsoft.com/office/drawing/2014/main" id="{1F8BFF1B-BD34-C66C-96B0-40FD86D2AE55}"/>
                  </a:ext>
                </a:extLst>
              </p:cNvPr>
              <p:cNvCxnSpPr>
                <a:cxnSpLocks/>
              </p:cNvCxnSpPr>
              <p:nvPr/>
            </p:nvCxnSpPr>
            <p:spPr>
              <a:xfrm>
                <a:off x="10732576"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61" name="Connecteur droit 160">
                <a:extLst>
                  <a:ext uri="{FF2B5EF4-FFF2-40B4-BE49-F238E27FC236}">
                    <a16:creationId xmlns:a16="http://schemas.microsoft.com/office/drawing/2014/main" id="{CF5F0D57-8CEE-AEAF-D30F-A3007611ACF9}"/>
                  </a:ext>
                </a:extLst>
              </p:cNvPr>
              <p:cNvCxnSpPr>
                <a:cxnSpLocks/>
              </p:cNvCxnSpPr>
              <p:nvPr/>
            </p:nvCxnSpPr>
            <p:spPr>
              <a:xfrm>
                <a:off x="11194216"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62" name="Connecteur droit 161">
                <a:extLst>
                  <a:ext uri="{FF2B5EF4-FFF2-40B4-BE49-F238E27FC236}">
                    <a16:creationId xmlns:a16="http://schemas.microsoft.com/office/drawing/2014/main" id="{877C2E5B-9497-44DE-150A-0E181C77B15B}"/>
                  </a:ext>
                </a:extLst>
              </p:cNvPr>
              <p:cNvCxnSpPr>
                <a:cxnSpLocks/>
              </p:cNvCxnSpPr>
              <p:nvPr/>
            </p:nvCxnSpPr>
            <p:spPr>
              <a:xfrm>
                <a:off x="11660936" y="548078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63" name="Connecteur droit 162">
                <a:extLst>
                  <a:ext uri="{FF2B5EF4-FFF2-40B4-BE49-F238E27FC236}">
                    <a16:creationId xmlns:a16="http://schemas.microsoft.com/office/drawing/2014/main" id="{7F18E3AD-DF07-684D-AFA8-00EEAF587F25}"/>
                  </a:ext>
                </a:extLst>
              </p:cNvPr>
              <p:cNvCxnSpPr>
                <a:cxnSpLocks/>
              </p:cNvCxnSpPr>
              <p:nvPr/>
            </p:nvCxnSpPr>
            <p:spPr>
              <a:xfrm>
                <a:off x="8654689" y="3632305"/>
                <a:ext cx="1631143" cy="0"/>
              </a:xfrm>
              <a:prstGeom prst="line">
                <a:avLst/>
              </a:prstGeom>
              <a:ln w="19050">
                <a:solidFill>
                  <a:srgbClr val="7030A0"/>
                </a:solidFill>
              </a:ln>
            </p:spPr>
            <p:style>
              <a:lnRef idx="1">
                <a:schemeClr val="accent6"/>
              </a:lnRef>
              <a:fillRef idx="0">
                <a:schemeClr val="accent6"/>
              </a:fillRef>
              <a:effectRef idx="0">
                <a:schemeClr val="accent6"/>
              </a:effectRef>
              <a:fontRef idx="minor">
                <a:schemeClr val="tx1"/>
              </a:fontRef>
            </p:style>
          </p:cxnSp>
        </p:grpSp>
        <p:cxnSp>
          <p:nvCxnSpPr>
            <p:cNvPr id="165" name="Connecteur droit 164">
              <a:extLst>
                <a:ext uri="{FF2B5EF4-FFF2-40B4-BE49-F238E27FC236}">
                  <a16:creationId xmlns:a16="http://schemas.microsoft.com/office/drawing/2014/main" id="{5A2172EA-383C-2F4F-1B15-9670B817D8C7}"/>
                </a:ext>
              </a:extLst>
            </p:cNvPr>
            <p:cNvCxnSpPr>
              <a:cxnSpLocks/>
            </p:cNvCxnSpPr>
            <p:nvPr/>
          </p:nvCxnSpPr>
          <p:spPr>
            <a:xfrm flipV="1">
              <a:off x="7731864" y="4878328"/>
              <a:ext cx="3085480" cy="15254"/>
            </a:xfrm>
            <a:prstGeom prst="line">
              <a:avLst/>
            </a:prstGeo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3646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CARES Study: CAB + RPV LA IM as switch strategy in Africa</a:t>
            </a:r>
          </a:p>
        </p:txBody>
      </p:sp>
      <p:sp>
        <p:nvSpPr>
          <p:cNvPr id="5" name="Text Placeholder 22">
            <a:extLst>
              <a:ext uri="{FF2B5EF4-FFF2-40B4-BE49-F238E27FC236}">
                <a16:creationId xmlns:a16="http://schemas.microsoft.com/office/drawing/2014/main" id="{7D07A1D8-BD18-DF79-6209-ED4D9E5D5F81}"/>
              </a:ext>
            </a:extLst>
          </p:cNvPr>
          <p:cNvSpPr txBox="1">
            <a:spLocks/>
          </p:cNvSpPr>
          <p:nvPr/>
        </p:nvSpPr>
        <p:spPr bwMode="auto">
          <a:xfrm>
            <a:off x="9820342" y="6574009"/>
            <a:ext cx="236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Kityo</a:t>
            </a:r>
            <a:r>
              <a:rPr lang="en-US" sz="1200" i="1" kern="0" dirty="0">
                <a:solidFill>
                  <a:schemeClr val="tx1"/>
                </a:solidFill>
                <a:latin typeface="+mn-lt"/>
              </a:rPr>
              <a:t> CM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122</a:t>
            </a:r>
          </a:p>
        </p:txBody>
      </p:sp>
      <p:grpSp>
        <p:nvGrpSpPr>
          <p:cNvPr id="3" name="Groupe 2">
            <a:extLst>
              <a:ext uri="{FF2B5EF4-FFF2-40B4-BE49-F238E27FC236}">
                <a16:creationId xmlns:a16="http://schemas.microsoft.com/office/drawing/2014/main" id="{8CFE4C3D-681B-E53B-2161-ACFE5057069C}"/>
              </a:ext>
            </a:extLst>
          </p:cNvPr>
          <p:cNvGrpSpPr/>
          <p:nvPr/>
        </p:nvGrpSpPr>
        <p:grpSpPr>
          <a:xfrm>
            <a:off x="1271464" y="2499058"/>
            <a:ext cx="10427067" cy="3355849"/>
            <a:chOff x="1271464" y="2499058"/>
            <a:chExt cx="10427067" cy="3355849"/>
          </a:xfrm>
        </p:grpSpPr>
        <p:sp>
          <p:nvSpPr>
            <p:cNvPr id="40" name="Rectangle 39">
              <a:extLst>
                <a:ext uri="{FF2B5EF4-FFF2-40B4-BE49-F238E27FC236}">
                  <a16:creationId xmlns:a16="http://schemas.microsoft.com/office/drawing/2014/main" id="{8DE892CA-4002-97F3-576B-EBCDB1896BD2}"/>
                </a:ext>
              </a:extLst>
            </p:cNvPr>
            <p:cNvSpPr/>
            <p:nvPr/>
          </p:nvSpPr>
          <p:spPr>
            <a:xfrm>
              <a:off x="1271464" y="2656901"/>
              <a:ext cx="3102607" cy="1564187"/>
            </a:xfrm>
            <a:prstGeom prst="rect">
              <a:avLst/>
            </a:prstGeom>
            <a:no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lèche : pentagone 36">
              <a:extLst>
                <a:ext uri="{FF2B5EF4-FFF2-40B4-BE49-F238E27FC236}">
                  <a16:creationId xmlns:a16="http://schemas.microsoft.com/office/drawing/2014/main" id="{D4F574E2-1A1F-9CC0-01A7-6CCED4B5E8C0}"/>
                </a:ext>
              </a:extLst>
            </p:cNvPr>
            <p:cNvSpPr/>
            <p:nvPr/>
          </p:nvSpPr>
          <p:spPr>
            <a:xfrm>
              <a:off x="4443912" y="2515242"/>
              <a:ext cx="7214688" cy="786860"/>
            </a:xfrm>
            <a:prstGeom prst="homePlate">
              <a:avLst>
                <a:gd name="adj" fmla="val 33860"/>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èche : pentagone 37">
              <a:extLst>
                <a:ext uri="{FF2B5EF4-FFF2-40B4-BE49-F238E27FC236}">
                  <a16:creationId xmlns:a16="http://schemas.microsoft.com/office/drawing/2014/main" id="{1EDF9735-4F82-B48B-F25F-156D303B942F}"/>
                </a:ext>
              </a:extLst>
            </p:cNvPr>
            <p:cNvSpPr/>
            <p:nvPr/>
          </p:nvSpPr>
          <p:spPr>
            <a:xfrm>
              <a:off x="5372100" y="3422447"/>
              <a:ext cx="6286500" cy="865546"/>
            </a:xfrm>
            <a:prstGeom prst="homePlate">
              <a:avLst>
                <a:gd name="adj" fmla="val 33860"/>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lèche : pentagone 38">
              <a:extLst>
                <a:ext uri="{FF2B5EF4-FFF2-40B4-BE49-F238E27FC236}">
                  <a16:creationId xmlns:a16="http://schemas.microsoft.com/office/drawing/2014/main" id="{9A84056F-D313-B6A1-EDAC-C81F7FA22261}"/>
                </a:ext>
              </a:extLst>
            </p:cNvPr>
            <p:cNvSpPr/>
            <p:nvPr/>
          </p:nvSpPr>
          <p:spPr>
            <a:xfrm>
              <a:off x="4443912" y="3422447"/>
              <a:ext cx="934538" cy="865546"/>
            </a:xfrm>
            <a:prstGeom prst="homePlate">
              <a:avLst>
                <a:gd name="adj" fmla="val 33860"/>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58F1947D-F6F4-321E-C36F-3D13B458C6AB}"/>
                </a:ext>
              </a:extLst>
            </p:cNvPr>
            <p:cNvSpPr txBox="1"/>
            <p:nvPr/>
          </p:nvSpPr>
          <p:spPr>
            <a:xfrm>
              <a:off x="1673179" y="4695760"/>
              <a:ext cx="486030" cy="276999"/>
            </a:xfrm>
            <a:prstGeom prst="rect">
              <a:avLst/>
            </a:prstGeom>
            <a:noFill/>
          </p:spPr>
          <p:txBody>
            <a:bodyPr wrap="none" rtlCol="0">
              <a:spAutoFit/>
            </a:bodyPr>
            <a:lstStyle/>
            <a:p>
              <a:pPr algn="ctr"/>
              <a:r>
                <a:rPr lang="en-US" sz="1200" b="1"/>
                <a:t>D-28</a:t>
              </a:r>
            </a:p>
          </p:txBody>
        </p:sp>
        <p:sp>
          <p:nvSpPr>
            <p:cNvPr id="10" name="ZoneTexte 9">
              <a:extLst>
                <a:ext uri="{FF2B5EF4-FFF2-40B4-BE49-F238E27FC236}">
                  <a16:creationId xmlns:a16="http://schemas.microsoft.com/office/drawing/2014/main" id="{DA84D53D-A2E9-9442-3550-065C3D2BE291}"/>
                </a:ext>
              </a:extLst>
            </p:cNvPr>
            <p:cNvSpPr txBox="1"/>
            <p:nvPr/>
          </p:nvSpPr>
          <p:spPr>
            <a:xfrm>
              <a:off x="2440632" y="4695760"/>
              <a:ext cx="407484" cy="276999"/>
            </a:xfrm>
            <a:prstGeom prst="rect">
              <a:avLst/>
            </a:prstGeom>
            <a:noFill/>
          </p:spPr>
          <p:txBody>
            <a:bodyPr wrap="none" rtlCol="0">
              <a:spAutoFit/>
            </a:bodyPr>
            <a:lstStyle/>
            <a:p>
              <a:pPr algn="ctr"/>
              <a:r>
                <a:rPr lang="en-US" sz="1200" b="1"/>
                <a:t>D-1</a:t>
              </a:r>
            </a:p>
          </p:txBody>
        </p:sp>
        <p:sp>
          <p:nvSpPr>
            <p:cNvPr id="11" name="ZoneTexte 10">
              <a:extLst>
                <a:ext uri="{FF2B5EF4-FFF2-40B4-BE49-F238E27FC236}">
                  <a16:creationId xmlns:a16="http://schemas.microsoft.com/office/drawing/2014/main" id="{09392140-A5CB-20AB-C0C3-E7965E2B4355}"/>
                </a:ext>
              </a:extLst>
            </p:cNvPr>
            <p:cNvSpPr txBox="1"/>
            <p:nvPr/>
          </p:nvSpPr>
          <p:spPr>
            <a:xfrm>
              <a:off x="4241776" y="4695760"/>
              <a:ext cx="360996" cy="276999"/>
            </a:xfrm>
            <a:prstGeom prst="rect">
              <a:avLst/>
            </a:prstGeom>
            <a:noFill/>
          </p:spPr>
          <p:txBody>
            <a:bodyPr wrap="none" rtlCol="0">
              <a:spAutoFit/>
            </a:bodyPr>
            <a:lstStyle/>
            <a:p>
              <a:pPr algn="ctr"/>
              <a:r>
                <a:rPr lang="en-US" sz="1200" b="1"/>
                <a:t>D1</a:t>
              </a:r>
            </a:p>
          </p:txBody>
        </p:sp>
        <p:sp>
          <p:nvSpPr>
            <p:cNvPr id="12" name="ZoneTexte 11">
              <a:extLst>
                <a:ext uri="{FF2B5EF4-FFF2-40B4-BE49-F238E27FC236}">
                  <a16:creationId xmlns:a16="http://schemas.microsoft.com/office/drawing/2014/main" id="{823BDC82-C715-8C08-31FC-03EBBF291771}"/>
                </a:ext>
              </a:extLst>
            </p:cNvPr>
            <p:cNvSpPr txBox="1"/>
            <p:nvPr/>
          </p:nvSpPr>
          <p:spPr>
            <a:xfrm>
              <a:off x="5011988" y="4695760"/>
              <a:ext cx="402674" cy="276999"/>
            </a:xfrm>
            <a:prstGeom prst="rect">
              <a:avLst/>
            </a:prstGeom>
            <a:noFill/>
          </p:spPr>
          <p:txBody>
            <a:bodyPr wrap="none" rtlCol="0">
              <a:spAutoFit/>
            </a:bodyPr>
            <a:lstStyle/>
            <a:p>
              <a:pPr algn="ctr"/>
              <a:r>
                <a:rPr lang="en-US" sz="1200" b="1"/>
                <a:t>W4</a:t>
              </a:r>
            </a:p>
          </p:txBody>
        </p:sp>
        <p:sp>
          <p:nvSpPr>
            <p:cNvPr id="13" name="ZoneTexte 12">
              <a:extLst>
                <a:ext uri="{FF2B5EF4-FFF2-40B4-BE49-F238E27FC236}">
                  <a16:creationId xmlns:a16="http://schemas.microsoft.com/office/drawing/2014/main" id="{0BCBDB5E-11B7-6602-EB9E-04B3AD4F0FF7}"/>
                </a:ext>
              </a:extLst>
            </p:cNvPr>
            <p:cNvSpPr txBox="1"/>
            <p:nvPr/>
          </p:nvSpPr>
          <p:spPr>
            <a:xfrm>
              <a:off x="6332033" y="4695760"/>
              <a:ext cx="481222" cy="276999"/>
            </a:xfrm>
            <a:prstGeom prst="rect">
              <a:avLst/>
            </a:prstGeom>
            <a:noFill/>
          </p:spPr>
          <p:txBody>
            <a:bodyPr wrap="none" rtlCol="0">
              <a:spAutoFit/>
            </a:bodyPr>
            <a:lstStyle/>
            <a:p>
              <a:pPr algn="ctr"/>
              <a:r>
                <a:rPr lang="en-US" sz="1200" b="1"/>
                <a:t>W24</a:t>
              </a:r>
            </a:p>
          </p:txBody>
        </p:sp>
        <p:sp>
          <p:nvSpPr>
            <p:cNvPr id="14" name="ZoneTexte 13">
              <a:extLst>
                <a:ext uri="{FF2B5EF4-FFF2-40B4-BE49-F238E27FC236}">
                  <a16:creationId xmlns:a16="http://schemas.microsoft.com/office/drawing/2014/main" id="{C7531248-337D-ADFB-F1A2-AC3F6E3F67E5}"/>
                </a:ext>
              </a:extLst>
            </p:cNvPr>
            <p:cNvSpPr txBox="1"/>
            <p:nvPr/>
          </p:nvSpPr>
          <p:spPr>
            <a:xfrm>
              <a:off x="7765024" y="4695760"/>
              <a:ext cx="481221" cy="276999"/>
            </a:xfrm>
            <a:prstGeom prst="rect">
              <a:avLst/>
            </a:prstGeom>
            <a:noFill/>
          </p:spPr>
          <p:txBody>
            <a:bodyPr wrap="none" rtlCol="0">
              <a:spAutoFit/>
            </a:bodyPr>
            <a:lstStyle/>
            <a:p>
              <a:pPr algn="ctr"/>
              <a:r>
                <a:rPr lang="en-US" sz="1200" b="1"/>
                <a:t>W48</a:t>
              </a:r>
            </a:p>
          </p:txBody>
        </p:sp>
        <p:sp>
          <p:nvSpPr>
            <p:cNvPr id="15" name="ZoneTexte 14">
              <a:extLst>
                <a:ext uri="{FF2B5EF4-FFF2-40B4-BE49-F238E27FC236}">
                  <a16:creationId xmlns:a16="http://schemas.microsoft.com/office/drawing/2014/main" id="{357D06C4-3C1A-6E94-CBDD-324A551D6177}"/>
                </a:ext>
              </a:extLst>
            </p:cNvPr>
            <p:cNvSpPr txBox="1"/>
            <p:nvPr/>
          </p:nvSpPr>
          <p:spPr>
            <a:xfrm>
              <a:off x="9531508" y="4695760"/>
              <a:ext cx="481221" cy="276999"/>
            </a:xfrm>
            <a:prstGeom prst="rect">
              <a:avLst/>
            </a:prstGeom>
            <a:noFill/>
          </p:spPr>
          <p:txBody>
            <a:bodyPr wrap="none" rtlCol="0">
              <a:spAutoFit/>
            </a:bodyPr>
            <a:lstStyle/>
            <a:p>
              <a:pPr algn="ctr"/>
              <a:r>
                <a:rPr lang="en-US" sz="1200" b="1"/>
                <a:t>W72</a:t>
              </a:r>
            </a:p>
          </p:txBody>
        </p:sp>
        <p:sp>
          <p:nvSpPr>
            <p:cNvPr id="16" name="ZoneTexte 15">
              <a:extLst>
                <a:ext uri="{FF2B5EF4-FFF2-40B4-BE49-F238E27FC236}">
                  <a16:creationId xmlns:a16="http://schemas.microsoft.com/office/drawing/2014/main" id="{50895529-5CF9-D70F-0358-E6C45D0A8F22}"/>
                </a:ext>
              </a:extLst>
            </p:cNvPr>
            <p:cNvSpPr txBox="1"/>
            <p:nvPr/>
          </p:nvSpPr>
          <p:spPr>
            <a:xfrm>
              <a:off x="11217310" y="4695760"/>
              <a:ext cx="481221" cy="276999"/>
            </a:xfrm>
            <a:prstGeom prst="rect">
              <a:avLst/>
            </a:prstGeom>
            <a:noFill/>
          </p:spPr>
          <p:txBody>
            <a:bodyPr wrap="none" rtlCol="0">
              <a:spAutoFit/>
            </a:bodyPr>
            <a:lstStyle/>
            <a:p>
              <a:pPr algn="ctr"/>
              <a:r>
                <a:rPr lang="en-US" sz="1200" b="1"/>
                <a:t>W96</a:t>
              </a:r>
            </a:p>
          </p:txBody>
        </p:sp>
        <p:sp>
          <p:nvSpPr>
            <p:cNvPr id="17" name="ZoneTexte 16">
              <a:extLst>
                <a:ext uri="{FF2B5EF4-FFF2-40B4-BE49-F238E27FC236}">
                  <a16:creationId xmlns:a16="http://schemas.microsoft.com/office/drawing/2014/main" id="{901AEDC2-CE11-15CD-C249-CA22F0BD5C84}"/>
                </a:ext>
              </a:extLst>
            </p:cNvPr>
            <p:cNvSpPr txBox="1"/>
            <p:nvPr/>
          </p:nvSpPr>
          <p:spPr>
            <a:xfrm>
              <a:off x="8044856" y="5577908"/>
              <a:ext cx="1810752" cy="276999"/>
            </a:xfrm>
            <a:prstGeom prst="rect">
              <a:avLst/>
            </a:prstGeom>
            <a:noFill/>
          </p:spPr>
          <p:txBody>
            <a:bodyPr wrap="none" rtlCol="0">
              <a:spAutoFit/>
            </a:bodyPr>
            <a:lstStyle/>
            <a:p>
              <a:pPr algn="ctr"/>
              <a:r>
                <a:rPr lang="en-US" sz="1200" b="1"/>
                <a:t>Viral load every 24 weeks</a:t>
              </a:r>
            </a:p>
          </p:txBody>
        </p:sp>
        <p:sp>
          <p:nvSpPr>
            <p:cNvPr id="18" name="ZoneTexte 17">
              <a:extLst>
                <a:ext uri="{FF2B5EF4-FFF2-40B4-BE49-F238E27FC236}">
                  <a16:creationId xmlns:a16="http://schemas.microsoft.com/office/drawing/2014/main" id="{9D5F7233-CFF8-D2FC-C35A-F9F1410B801F}"/>
                </a:ext>
              </a:extLst>
            </p:cNvPr>
            <p:cNvSpPr txBox="1"/>
            <p:nvPr/>
          </p:nvSpPr>
          <p:spPr>
            <a:xfrm>
              <a:off x="3823482" y="5292384"/>
              <a:ext cx="1481368" cy="276999"/>
            </a:xfrm>
            <a:prstGeom prst="rect">
              <a:avLst/>
            </a:prstGeom>
            <a:noFill/>
          </p:spPr>
          <p:txBody>
            <a:bodyPr wrap="none" rtlCol="0">
              <a:spAutoFit/>
            </a:bodyPr>
            <a:lstStyle/>
            <a:p>
              <a:pPr algn="ctr"/>
              <a:r>
                <a:rPr lang="en-US" sz="1200" b="1"/>
                <a:t>Randomization (1:1)</a:t>
              </a:r>
            </a:p>
          </p:txBody>
        </p:sp>
        <p:sp>
          <p:nvSpPr>
            <p:cNvPr id="19" name="ZoneTexte 18">
              <a:extLst>
                <a:ext uri="{FF2B5EF4-FFF2-40B4-BE49-F238E27FC236}">
                  <a16:creationId xmlns:a16="http://schemas.microsoft.com/office/drawing/2014/main" id="{3B0684FC-6774-738B-1471-4AB7EE48EACF}"/>
                </a:ext>
              </a:extLst>
            </p:cNvPr>
            <p:cNvSpPr txBox="1"/>
            <p:nvPr/>
          </p:nvSpPr>
          <p:spPr>
            <a:xfrm>
              <a:off x="1355413" y="5292384"/>
              <a:ext cx="2024080" cy="276999"/>
            </a:xfrm>
            <a:prstGeom prst="rect">
              <a:avLst/>
            </a:prstGeom>
            <a:noFill/>
          </p:spPr>
          <p:txBody>
            <a:bodyPr wrap="none" rtlCol="0">
              <a:spAutoFit/>
            </a:bodyPr>
            <a:lstStyle/>
            <a:p>
              <a:pPr algn="ctr"/>
              <a:r>
                <a:rPr lang="en-US" sz="1200" b="1"/>
                <a:t>Confirm HIV-1 RNA &lt;50 c/mL</a:t>
              </a:r>
            </a:p>
          </p:txBody>
        </p:sp>
        <p:sp>
          <p:nvSpPr>
            <p:cNvPr id="20" name="ZoneTexte 19">
              <a:extLst>
                <a:ext uri="{FF2B5EF4-FFF2-40B4-BE49-F238E27FC236}">
                  <a16:creationId xmlns:a16="http://schemas.microsoft.com/office/drawing/2014/main" id="{0995D681-214D-AF8C-7491-D00A6060983C}"/>
                </a:ext>
              </a:extLst>
            </p:cNvPr>
            <p:cNvSpPr txBox="1"/>
            <p:nvPr/>
          </p:nvSpPr>
          <p:spPr>
            <a:xfrm>
              <a:off x="1343472" y="2656364"/>
              <a:ext cx="2906546" cy="1492716"/>
            </a:xfrm>
            <a:prstGeom prst="rect">
              <a:avLst/>
            </a:prstGeom>
            <a:noFill/>
          </p:spPr>
          <p:txBody>
            <a:bodyPr wrap="square" rtlCol="0">
              <a:spAutoFit/>
            </a:bodyPr>
            <a:lstStyle/>
            <a:p>
              <a:pPr marL="171450" indent="-171450">
                <a:buFont typeface="Arial" panose="020B0604020202020204" pitchFamily="34" charset="0"/>
                <a:buChar char="•"/>
              </a:pPr>
              <a:r>
                <a:rPr lang="en-US" sz="1300" b="1" u="sng"/>
                <a:t>&gt;</a:t>
              </a:r>
              <a:r>
                <a:rPr lang="en-US" sz="1300" b="1"/>
                <a:t> 18 years of age</a:t>
              </a:r>
            </a:p>
            <a:p>
              <a:pPr marL="171450" indent="-171450">
                <a:buFont typeface="Arial" panose="020B0604020202020204" pitchFamily="34" charset="0"/>
                <a:buChar char="•"/>
              </a:pPr>
              <a:r>
                <a:rPr lang="en-US" sz="1300" b="1"/>
                <a:t>On stable oral therapy:</a:t>
              </a:r>
              <a:br>
                <a:rPr lang="en-US" sz="1300" b="1"/>
              </a:br>
              <a:r>
                <a:rPr lang="en-US" sz="1300" b="1"/>
                <a:t>TDF + 3TC/FTC + DTG/NVP/EFV</a:t>
              </a:r>
            </a:p>
            <a:p>
              <a:pPr marL="171450" indent="-171450">
                <a:buFont typeface="Arial" panose="020B0604020202020204" pitchFamily="34" charset="0"/>
                <a:buChar char="•"/>
              </a:pPr>
              <a:r>
                <a:rPr lang="en-US" sz="1300" b="1"/>
                <a:t>HIV-1 RNA &lt;50 c/mL at </a:t>
              </a:r>
              <a:r>
                <a:rPr lang="en-US" sz="1300" b="1" u="sng"/>
                <a:t>&gt;</a:t>
              </a:r>
              <a:r>
                <a:rPr lang="en-US" sz="1300" b="1"/>
                <a:t> 4-12m prior to and at screening</a:t>
              </a:r>
            </a:p>
            <a:p>
              <a:pPr marL="171450" indent="-171450">
                <a:buFont typeface="Arial" panose="020B0604020202020204" pitchFamily="34" charset="0"/>
                <a:buChar char="•"/>
              </a:pPr>
              <a:r>
                <a:rPr lang="en-US" sz="1300" b="1"/>
                <a:t>No history of treatment failure</a:t>
              </a:r>
            </a:p>
            <a:p>
              <a:pPr marL="171450" indent="-171450">
                <a:buFont typeface="Arial" panose="020B0604020202020204" pitchFamily="34" charset="0"/>
                <a:buChar char="•"/>
              </a:pPr>
              <a:r>
                <a:rPr lang="en-US" sz="1300" b="1"/>
                <a:t>No HBV infection</a:t>
              </a:r>
            </a:p>
          </p:txBody>
        </p:sp>
        <p:sp>
          <p:nvSpPr>
            <p:cNvPr id="21" name="ZoneTexte 20">
              <a:extLst>
                <a:ext uri="{FF2B5EF4-FFF2-40B4-BE49-F238E27FC236}">
                  <a16:creationId xmlns:a16="http://schemas.microsoft.com/office/drawing/2014/main" id="{3C1AB419-C608-A4B2-D493-B1FF6FFEC5F2}"/>
                </a:ext>
              </a:extLst>
            </p:cNvPr>
            <p:cNvSpPr txBox="1"/>
            <p:nvPr/>
          </p:nvSpPr>
          <p:spPr>
            <a:xfrm>
              <a:off x="6555659" y="2499058"/>
              <a:ext cx="2801986" cy="830997"/>
            </a:xfrm>
            <a:prstGeom prst="rect">
              <a:avLst/>
            </a:prstGeom>
            <a:noFill/>
          </p:spPr>
          <p:txBody>
            <a:bodyPr wrap="none" rtlCol="0">
              <a:spAutoFit/>
            </a:bodyPr>
            <a:lstStyle/>
            <a:p>
              <a:pPr algn="ctr"/>
              <a:r>
                <a:rPr lang="en-US" sz="1600" b="1"/>
                <a:t>Oral ART (SOC)</a:t>
              </a:r>
            </a:p>
            <a:p>
              <a:pPr algn="ctr"/>
              <a:r>
                <a:rPr lang="en-US" sz="1600" b="1"/>
                <a:t>TDF + 3TC/FTC + DTG/NVP/EFV</a:t>
              </a:r>
            </a:p>
            <a:p>
              <a:pPr algn="ctr"/>
              <a:r>
                <a:rPr lang="en-US" sz="1600" b="1"/>
                <a:t>N = 256</a:t>
              </a:r>
            </a:p>
          </p:txBody>
        </p:sp>
        <p:sp>
          <p:nvSpPr>
            <p:cNvPr id="22" name="ZoneTexte 21">
              <a:extLst>
                <a:ext uri="{FF2B5EF4-FFF2-40B4-BE49-F238E27FC236}">
                  <a16:creationId xmlns:a16="http://schemas.microsoft.com/office/drawing/2014/main" id="{6234580C-628B-747D-2FF6-3DD1F3752C90}"/>
                </a:ext>
              </a:extLst>
            </p:cNvPr>
            <p:cNvSpPr txBox="1"/>
            <p:nvPr/>
          </p:nvSpPr>
          <p:spPr>
            <a:xfrm>
              <a:off x="6504208" y="3560273"/>
              <a:ext cx="3687804" cy="584775"/>
            </a:xfrm>
            <a:prstGeom prst="rect">
              <a:avLst/>
            </a:prstGeom>
            <a:noFill/>
          </p:spPr>
          <p:txBody>
            <a:bodyPr wrap="none" rtlCol="0">
              <a:spAutoFit/>
            </a:bodyPr>
            <a:lstStyle/>
            <a:p>
              <a:pPr algn="ctr"/>
              <a:r>
                <a:rPr lang="en-US" sz="1600" b="1">
                  <a:solidFill>
                    <a:schemeClr val="bg1"/>
                  </a:solidFill>
                </a:rPr>
                <a:t>CAB (600 mg) + RPV (900 mg) LA IM Q8W</a:t>
              </a:r>
            </a:p>
            <a:p>
              <a:pPr algn="ctr"/>
              <a:r>
                <a:rPr lang="en-US" sz="1600" b="1">
                  <a:solidFill>
                    <a:schemeClr val="bg1"/>
                  </a:solidFill>
                </a:rPr>
                <a:t>N = 256</a:t>
              </a:r>
            </a:p>
          </p:txBody>
        </p:sp>
        <p:sp>
          <p:nvSpPr>
            <p:cNvPr id="23" name="Forme libre : forme 22">
              <a:extLst>
                <a:ext uri="{FF2B5EF4-FFF2-40B4-BE49-F238E27FC236}">
                  <a16:creationId xmlns:a16="http://schemas.microsoft.com/office/drawing/2014/main" id="{FB547467-85C9-AA99-68B3-9AF23BA89E36}"/>
                </a:ext>
              </a:extLst>
            </p:cNvPr>
            <p:cNvSpPr/>
            <p:nvPr/>
          </p:nvSpPr>
          <p:spPr>
            <a:xfrm>
              <a:off x="2041338" y="4527176"/>
              <a:ext cx="9610165" cy="152400"/>
            </a:xfrm>
            <a:custGeom>
              <a:avLst/>
              <a:gdLst>
                <a:gd name="connsiteX0" fmla="*/ 0 w 9610165"/>
                <a:gd name="connsiteY0" fmla="*/ 152400 h 152400"/>
                <a:gd name="connsiteX1" fmla="*/ 0 w 9610165"/>
                <a:gd name="connsiteY1" fmla="*/ 0 h 152400"/>
                <a:gd name="connsiteX2" fmla="*/ 9610165 w 9610165"/>
                <a:gd name="connsiteY2" fmla="*/ 0 h 152400"/>
              </a:gdLst>
              <a:ahLst/>
              <a:cxnLst>
                <a:cxn ang="0">
                  <a:pos x="connsiteX0" y="connsiteY0"/>
                </a:cxn>
                <a:cxn ang="0">
                  <a:pos x="connsiteX1" y="connsiteY1"/>
                </a:cxn>
                <a:cxn ang="0">
                  <a:pos x="connsiteX2" y="connsiteY2"/>
                </a:cxn>
              </a:cxnLst>
              <a:rect l="l" t="t" r="r" b="b"/>
              <a:pathLst>
                <a:path w="9610165" h="152400">
                  <a:moveTo>
                    <a:pt x="0" y="152400"/>
                  </a:moveTo>
                  <a:lnTo>
                    <a:pt x="0" y="0"/>
                  </a:lnTo>
                  <a:lnTo>
                    <a:pt x="9610165" y="0"/>
                  </a:lnTo>
                </a:path>
              </a:pathLst>
            </a:custGeom>
            <a:noFill/>
            <a:ln w="1905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lèche : bas 23">
              <a:extLst>
                <a:ext uri="{FF2B5EF4-FFF2-40B4-BE49-F238E27FC236}">
                  <a16:creationId xmlns:a16="http://schemas.microsoft.com/office/drawing/2014/main" id="{0E5FA21B-E046-C228-C1D0-8AC5F4741056}"/>
                </a:ext>
              </a:extLst>
            </p:cNvPr>
            <p:cNvSpPr/>
            <p:nvPr/>
          </p:nvSpPr>
          <p:spPr>
            <a:xfrm rot="10800000">
              <a:off x="6632857" y="4988866"/>
              <a:ext cx="177757" cy="29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èche : bas 24">
              <a:extLst>
                <a:ext uri="{FF2B5EF4-FFF2-40B4-BE49-F238E27FC236}">
                  <a16:creationId xmlns:a16="http://schemas.microsoft.com/office/drawing/2014/main" id="{0D384870-AF88-C7F3-7F97-DC842EB8CFDC}"/>
                </a:ext>
              </a:extLst>
            </p:cNvPr>
            <p:cNvSpPr/>
            <p:nvPr/>
          </p:nvSpPr>
          <p:spPr>
            <a:xfrm rot="10800000">
              <a:off x="7955977" y="4988866"/>
              <a:ext cx="177757" cy="29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èche : bas 25">
              <a:extLst>
                <a:ext uri="{FF2B5EF4-FFF2-40B4-BE49-F238E27FC236}">
                  <a16:creationId xmlns:a16="http://schemas.microsoft.com/office/drawing/2014/main" id="{E9A21BF5-BBF5-89CE-7CA6-35BAC8A3AC5E}"/>
                </a:ext>
              </a:extLst>
            </p:cNvPr>
            <p:cNvSpPr/>
            <p:nvPr/>
          </p:nvSpPr>
          <p:spPr>
            <a:xfrm rot="10800000">
              <a:off x="9758825" y="4988866"/>
              <a:ext cx="177757" cy="29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lèche : bas 26">
              <a:extLst>
                <a:ext uri="{FF2B5EF4-FFF2-40B4-BE49-F238E27FC236}">
                  <a16:creationId xmlns:a16="http://schemas.microsoft.com/office/drawing/2014/main" id="{9CF674F8-AFE8-F3EA-DA88-4D3D0455A582}"/>
                </a:ext>
              </a:extLst>
            </p:cNvPr>
            <p:cNvSpPr/>
            <p:nvPr/>
          </p:nvSpPr>
          <p:spPr>
            <a:xfrm rot="10800000">
              <a:off x="11383916" y="4988866"/>
              <a:ext cx="177757" cy="29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Parenthèse ouvrante 27">
              <a:extLst>
                <a:ext uri="{FF2B5EF4-FFF2-40B4-BE49-F238E27FC236}">
                  <a16:creationId xmlns:a16="http://schemas.microsoft.com/office/drawing/2014/main" id="{F40F740B-B437-AA01-5DBA-A5A851354A86}"/>
                </a:ext>
              </a:extLst>
            </p:cNvPr>
            <p:cNvSpPr/>
            <p:nvPr/>
          </p:nvSpPr>
          <p:spPr>
            <a:xfrm rot="16200000">
              <a:off x="8974265" y="2831502"/>
              <a:ext cx="201578" cy="5141691"/>
            </a:xfrm>
            <a:prstGeom prst="leftBracket">
              <a:avLst>
                <a:gd name="adj"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Parenthèse ouvrante 28">
              <a:extLst>
                <a:ext uri="{FF2B5EF4-FFF2-40B4-BE49-F238E27FC236}">
                  <a16:creationId xmlns:a16="http://schemas.microsoft.com/office/drawing/2014/main" id="{2F740FCC-B7D4-DF70-DD08-D9CED94630C3}"/>
                </a:ext>
              </a:extLst>
            </p:cNvPr>
            <p:cNvSpPr/>
            <p:nvPr/>
          </p:nvSpPr>
          <p:spPr>
            <a:xfrm rot="16200000">
              <a:off x="2306373" y="4717695"/>
              <a:ext cx="105637" cy="514026"/>
            </a:xfrm>
            <a:prstGeom prst="leftBracket">
              <a:avLst>
                <a:gd name="adj"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1" name="Connecteur droit avec flèche 30">
              <a:extLst>
                <a:ext uri="{FF2B5EF4-FFF2-40B4-BE49-F238E27FC236}">
                  <a16:creationId xmlns:a16="http://schemas.microsoft.com/office/drawing/2014/main" id="{EB23230D-7D7E-1BEE-D8FD-9DB2F72BFD1C}"/>
                </a:ext>
              </a:extLst>
            </p:cNvPr>
            <p:cNvCxnSpPr>
              <a:cxnSpLocks/>
            </p:cNvCxnSpPr>
            <p:nvPr/>
          </p:nvCxnSpPr>
          <p:spPr>
            <a:xfrm rot="10800000">
              <a:off x="2376943" y="5054496"/>
              <a:ext cx="0" cy="27246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57290152-AF17-52AC-8CFC-7EAAFADB6E0B}"/>
                </a:ext>
              </a:extLst>
            </p:cNvPr>
            <p:cNvCxnSpPr>
              <a:cxnSpLocks/>
            </p:cNvCxnSpPr>
            <p:nvPr/>
          </p:nvCxnSpPr>
          <p:spPr>
            <a:xfrm flipV="1">
              <a:off x="4431212" y="4959350"/>
              <a:ext cx="0" cy="36760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FD827630-F6DE-C2B6-84FF-82BE20E2618D}"/>
                </a:ext>
              </a:extLst>
            </p:cNvPr>
            <p:cNvCxnSpPr/>
            <p:nvPr/>
          </p:nvCxnSpPr>
          <p:spPr>
            <a:xfrm>
              <a:off x="11491268"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ZoneTexte 35">
              <a:extLst>
                <a:ext uri="{FF2B5EF4-FFF2-40B4-BE49-F238E27FC236}">
                  <a16:creationId xmlns:a16="http://schemas.microsoft.com/office/drawing/2014/main" id="{C78D2D1D-CBC9-4019-BE0D-8D7517856108}"/>
                </a:ext>
              </a:extLst>
            </p:cNvPr>
            <p:cNvSpPr txBox="1"/>
            <p:nvPr/>
          </p:nvSpPr>
          <p:spPr>
            <a:xfrm>
              <a:off x="4393669" y="3478840"/>
              <a:ext cx="906787" cy="692497"/>
            </a:xfrm>
            <a:prstGeom prst="rect">
              <a:avLst/>
            </a:prstGeom>
            <a:noFill/>
          </p:spPr>
          <p:txBody>
            <a:bodyPr wrap="none" rtlCol="0">
              <a:spAutoFit/>
            </a:bodyPr>
            <a:lstStyle/>
            <a:p>
              <a:pPr algn="ctr"/>
              <a:r>
                <a:rPr lang="en-US" sz="1300" b="1">
                  <a:solidFill>
                    <a:schemeClr val="bg1"/>
                  </a:solidFill>
                </a:rPr>
                <a:t>Optional</a:t>
              </a:r>
            </a:p>
            <a:p>
              <a:pPr algn="ctr"/>
              <a:r>
                <a:rPr lang="en-US" sz="1300" b="1">
                  <a:solidFill>
                    <a:schemeClr val="bg1"/>
                  </a:solidFill>
                </a:rPr>
                <a:t>Oral</a:t>
              </a:r>
            </a:p>
            <a:p>
              <a:pPr algn="ctr"/>
              <a:r>
                <a:rPr lang="en-US" sz="1300" b="1">
                  <a:solidFill>
                    <a:schemeClr val="bg1"/>
                  </a:solidFill>
                </a:rPr>
                <a:t>CAB + RPV</a:t>
              </a:r>
            </a:p>
          </p:txBody>
        </p:sp>
        <p:cxnSp>
          <p:nvCxnSpPr>
            <p:cNvPr id="41" name="Connecteur droit 40">
              <a:extLst>
                <a:ext uri="{FF2B5EF4-FFF2-40B4-BE49-F238E27FC236}">
                  <a16:creationId xmlns:a16="http://schemas.microsoft.com/office/drawing/2014/main" id="{77DFD05B-463B-F2BC-66C5-F86641B4B7FA}"/>
                </a:ext>
              </a:extLst>
            </p:cNvPr>
            <p:cNvCxnSpPr/>
            <p:nvPr/>
          </p:nvCxnSpPr>
          <p:spPr>
            <a:xfrm>
              <a:off x="9823270"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41">
              <a:extLst>
                <a:ext uri="{FF2B5EF4-FFF2-40B4-BE49-F238E27FC236}">
                  <a16:creationId xmlns:a16="http://schemas.microsoft.com/office/drawing/2014/main" id="{D8E50B83-82D3-29A8-BD94-3CC859786A94}"/>
                </a:ext>
              </a:extLst>
            </p:cNvPr>
            <p:cNvCxnSpPr/>
            <p:nvPr/>
          </p:nvCxnSpPr>
          <p:spPr>
            <a:xfrm>
              <a:off x="8044856"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Connecteur droit 42">
              <a:extLst>
                <a:ext uri="{FF2B5EF4-FFF2-40B4-BE49-F238E27FC236}">
                  <a16:creationId xmlns:a16="http://schemas.microsoft.com/office/drawing/2014/main" id="{FF7B7D5B-D03F-5A17-BF3E-77DDD3C6E5D4}"/>
                </a:ext>
              </a:extLst>
            </p:cNvPr>
            <p:cNvCxnSpPr/>
            <p:nvPr/>
          </p:nvCxnSpPr>
          <p:spPr>
            <a:xfrm>
              <a:off x="6622152"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21A10E62-7C8D-693E-F208-0F99EF7D91EC}"/>
                </a:ext>
              </a:extLst>
            </p:cNvPr>
            <p:cNvCxnSpPr/>
            <p:nvPr/>
          </p:nvCxnSpPr>
          <p:spPr>
            <a:xfrm>
              <a:off x="5231904"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0B804D37-CC97-63CC-8185-5BD2971B5038}"/>
                </a:ext>
              </a:extLst>
            </p:cNvPr>
            <p:cNvCxnSpPr/>
            <p:nvPr/>
          </p:nvCxnSpPr>
          <p:spPr>
            <a:xfrm>
              <a:off x="4431212"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45">
              <a:extLst>
                <a:ext uri="{FF2B5EF4-FFF2-40B4-BE49-F238E27FC236}">
                  <a16:creationId xmlns:a16="http://schemas.microsoft.com/office/drawing/2014/main" id="{D1BEF020-3E53-3587-A779-72A019B58B3A}"/>
                </a:ext>
              </a:extLst>
            </p:cNvPr>
            <p:cNvCxnSpPr/>
            <p:nvPr/>
          </p:nvCxnSpPr>
          <p:spPr>
            <a:xfrm>
              <a:off x="2669545" y="4527176"/>
              <a:ext cx="0" cy="1524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ZoneTexte 3">
            <a:extLst>
              <a:ext uri="{FF2B5EF4-FFF2-40B4-BE49-F238E27FC236}">
                <a16:creationId xmlns:a16="http://schemas.microsoft.com/office/drawing/2014/main" id="{C922637F-C23B-4ACA-3BE9-2E38CA011172}"/>
              </a:ext>
            </a:extLst>
          </p:cNvPr>
          <p:cNvSpPr txBox="1"/>
          <p:nvPr/>
        </p:nvSpPr>
        <p:spPr>
          <a:xfrm>
            <a:off x="629862" y="1750550"/>
            <a:ext cx="8296117" cy="707886"/>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sz="2000" dirty="0"/>
              <a:t>Randomized, open-label, active-controlled, multi-centre, non-inferior study</a:t>
            </a:r>
          </a:p>
          <a:p>
            <a:pPr marL="285750" indent="-285750">
              <a:buClr>
                <a:schemeClr val="accent1"/>
              </a:buClr>
              <a:buFont typeface="Arial" panose="020B0604020202020204" pitchFamily="34" charset="0"/>
              <a:buChar char="•"/>
            </a:pPr>
            <a:r>
              <a:rPr lang="en-US" sz="2000" dirty="0"/>
              <a:t>Kenya, South Africa, Uganda</a:t>
            </a:r>
          </a:p>
        </p:txBody>
      </p:sp>
    </p:spTree>
    <p:extLst>
      <p:ext uri="{BB962C8B-B14F-4D97-AF65-F5344CB8AC3E}">
        <p14:creationId xmlns:p14="http://schemas.microsoft.com/office/powerpoint/2010/main" val="2404599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2623E5D-0423-3090-81E9-F9E60F8EB065}"/>
              </a:ext>
            </a:extLst>
          </p:cNvPr>
          <p:cNvSpPr>
            <a:spLocks noGrp="1"/>
          </p:cNvSpPr>
          <p:nvPr>
            <p:ph sz="quarter" idx="13"/>
          </p:nvPr>
        </p:nvSpPr>
        <p:spPr>
          <a:xfrm>
            <a:off x="5087888" y="1966128"/>
            <a:ext cx="2822104" cy="394343"/>
          </a:xfrm>
        </p:spPr>
        <p:txBody>
          <a:bodyPr>
            <a:normAutofit fontScale="85000" lnSpcReduction="10000"/>
          </a:bodyPr>
          <a:lstStyle/>
          <a:p>
            <a:pPr marL="0" indent="0">
              <a:buNone/>
            </a:pPr>
            <a:r>
              <a:rPr lang="en-US" b="1"/>
              <a:t>Baseline characteristics</a:t>
            </a:r>
          </a:p>
        </p:txBody>
      </p:sp>
      <p:sp>
        <p:nvSpPr>
          <p:cNvPr id="6" name="Text Placeholder 22">
            <a:extLst>
              <a:ext uri="{FF2B5EF4-FFF2-40B4-BE49-F238E27FC236}">
                <a16:creationId xmlns:a16="http://schemas.microsoft.com/office/drawing/2014/main" id="{34D7AD5A-1429-F378-CBB3-370430356980}"/>
              </a:ext>
            </a:extLst>
          </p:cNvPr>
          <p:cNvSpPr txBox="1">
            <a:spLocks/>
          </p:cNvSpPr>
          <p:nvPr/>
        </p:nvSpPr>
        <p:spPr bwMode="auto">
          <a:xfrm>
            <a:off x="9820342" y="6574009"/>
            <a:ext cx="236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Kityo</a:t>
            </a:r>
            <a:r>
              <a:rPr lang="en-US" sz="1200" i="1" kern="0" dirty="0">
                <a:solidFill>
                  <a:schemeClr val="tx1"/>
                </a:solidFill>
                <a:latin typeface="+mn-lt"/>
              </a:rPr>
              <a:t> CM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122</a:t>
            </a:r>
          </a:p>
        </p:txBody>
      </p:sp>
      <p:graphicFrame>
        <p:nvGraphicFramePr>
          <p:cNvPr id="3" name="Tableau 13">
            <a:extLst>
              <a:ext uri="{FF2B5EF4-FFF2-40B4-BE49-F238E27FC236}">
                <a16:creationId xmlns:a16="http://schemas.microsoft.com/office/drawing/2014/main" id="{DBC0A7BA-B86C-3FDF-62B8-7628AC557A22}"/>
              </a:ext>
            </a:extLst>
          </p:cNvPr>
          <p:cNvGraphicFramePr>
            <a:graphicFrameLocks noGrp="1"/>
          </p:cNvGraphicFramePr>
          <p:nvPr>
            <p:extLst>
              <p:ext uri="{D42A27DB-BD31-4B8C-83A1-F6EECF244321}">
                <p14:modId xmlns:p14="http://schemas.microsoft.com/office/powerpoint/2010/main" val="4023271057"/>
              </p:ext>
            </p:extLst>
          </p:nvPr>
        </p:nvGraphicFramePr>
        <p:xfrm>
          <a:off x="1775520" y="2471103"/>
          <a:ext cx="8490166" cy="3931920"/>
        </p:xfrm>
        <a:graphic>
          <a:graphicData uri="http://schemas.openxmlformats.org/drawingml/2006/table">
            <a:tbl>
              <a:tblPr firstRow="1" bandRow="1">
                <a:tableStyleId>{5C22544A-7EE6-4342-B048-85BDC9FD1C3A}</a:tableStyleId>
              </a:tblPr>
              <a:tblGrid>
                <a:gridCol w="4097679">
                  <a:extLst>
                    <a:ext uri="{9D8B030D-6E8A-4147-A177-3AD203B41FA5}">
                      <a16:colId xmlns:a16="http://schemas.microsoft.com/office/drawing/2014/main" val="1151073159"/>
                    </a:ext>
                  </a:extLst>
                </a:gridCol>
                <a:gridCol w="2160240">
                  <a:extLst>
                    <a:ext uri="{9D8B030D-6E8A-4147-A177-3AD203B41FA5}">
                      <a16:colId xmlns:a16="http://schemas.microsoft.com/office/drawing/2014/main" val="566972662"/>
                    </a:ext>
                  </a:extLst>
                </a:gridCol>
                <a:gridCol w="2232247">
                  <a:extLst>
                    <a:ext uri="{9D8B030D-6E8A-4147-A177-3AD203B41FA5}">
                      <a16:colId xmlns:a16="http://schemas.microsoft.com/office/drawing/2014/main" val="3221371887"/>
                    </a:ext>
                  </a:extLst>
                </a:gridCol>
              </a:tblGrid>
              <a:tr h="286240">
                <a:tc>
                  <a:txBody>
                    <a:bodyPr/>
                    <a:lstStyle/>
                    <a:p>
                      <a:endParaRPr lang="en-US" sz="1600" noProof="0" dirty="0"/>
                    </a:p>
                  </a:txBody>
                  <a:tcPr anchor="ctr"/>
                </a:tc>
                <a:tc>
                  <a:txBody>
                    <a:bodyPr/>
                    <a:lstStyle/>
                    <a:p>
                      <a:pPr algn="ctr"/>
                      <a:r>
                        <a:rPr lang="fr-FR" sz="1600" b="1" i="0" u="none" strike="noStrike" kern="1200" baseline="0" dirty="0">
                          <a:solidFill>
                            <a:schemeClr val="lt1"/>
                          </a:solidFill>
                          <a:latin typeface="+mn-lt"/>
                          <a:ea typeface="+mn-ea"/>
                          <a:cs typeface="+mn-cs"/>
                        </a:rPr>
                        <a:t>CAB + RPV LA </a:t>
                      </a:r>
                      <a:br>
                        <a:rPr lang="fr-FR" sz="1600" b="1" i="0" u="none" strike="noStrike" kern="1200" baseline="0" dirty="0">
                          <a:solidFill>
                            <a:schemeClr val="lt1"/>
                          </a:solidFill>
                          <a:latin typeface="+mn-lt"/>
                          <a:ea typeface="+mn-ea"/>
                          <a:cs typeface="+mn-cs"/>
                        </a:rPr>
                      </a:br>
                      <a:r>
                        <a:rPr lang="fr-FR" sz="1600" b="1" i="0" u="none" strike="noStrike" kern="1200" baseline="0" dirty="0">
                          <a:solidFill>
                            <a:schemeClr val="lt1"/>
                          </a:solidFill>
                          <a:latin typeface="+mn-lt"/>
                          <a:ea typeface="+mn-ea"/>
                          <a:cs typeface="+mn-cs"/>
                        </a:rPr>
                        <a:t>N = 256</a:t>
                      </a:r>
                      <a:endParaRPr lang="fr-FR" sz="1600" dirty="0"/>
                    </a:p>
                  </a:txBody>
                  <a:tcPr anchor="ctr">
                    <a:solidFill>
                      <a:srgbClr val="0070C0"/>
                    </a:solidFill>
                  </a:tcPr>
                </a:tc>
                <a:tc>
                  <a:txBody>
                    <a:bodyPr/>
                    <a:lstStyle/>
                    <a:p>
                      <a:pPr algn="ctr"/>
                      <a:r>
                        <a:rPr lang="fr-FR" sz="1600" b="1" i="0" u="none" strike="noStrike" kern="1200" baseline="0" dirty="0">
                          <a:solidFill>
                            <a:schemeClr val="lt1"/>
                          </a:solidFill>
                          <a:latin typeface="+mn-lt"/>
                          <a:ea typeface="+mn-ea"/>
                          <a:cs typeface="+mn-cs"/>
                        </a:rPr>
                        <a:t>Oral ART (SOC) </a:t>
                      </a:r>
                      <a:br>
                        <a:rPr lang="fr-FR" sz="1600" b="1" i="0" u="none" strike="noStrike" kern="1200" baseline="0" dirty="0">
                          <a:solidFill>
                            <a:schemeClr val="lt1"/>
                          </a:solidFill>
                          <a:latin typeface="+mn-lt"/>
                          <a:ea typeface="+mn-ea"/>
                          <a:cs typeface="+mn-cs"/>
                        </a:rPr>
                      </a:br>
                      <a:r>
                        <a:rPr lang="fr-FR" sz="1600" b="1" i="0" u="none" strike="noStrike" kern="1200" baseline="0" dirty="0">
                          <a:solidFill>
                            <a:schemeClr val="lt1"/>
                          </a:solidFill>
                          <a:latin typeface="+mn-lt"/>
                          <a:ea typeface="+mn-ea"/>
                          <a:cs typeface="+mn-cs"/>
                        </a:rPr>
                        <a:t>N = 257</a:t>
                      </a:r>
                      <a:endParaRPr lang="fr-FR" sz="1600" dirty="0"/>
                    </a:p>
                  </a:txBody>
                  <a:tcPr anchor="ctr">
                    <a:solidFill>
                      <a:srgbClr val="FF9933"/>
                    </a:solidFill>
                  </a:tcPr>
                </a:tc>
                <a:extLst>
                  <a:ext uri="{0D108BD9-81ED-4DB2-BD59-A6C34878D82A}">
                    <a16:rowId xmlns:a16="http://schemas.microsoft.com/office/drawing/2014/main" val="1816080180"/>
                  </a:ext>
                </a:extLst>
              </a:tr>
              <a:tr h="286240">
                <a:tc>
                  <a:txBody>
                    <a:bodyPr/>
                    <a:lstStyle/>
                    <a:p>
                      <a:r>
                        <a:rPr lang="en-US" sz="1600" b="0" i="0" u="none" strike="noStrike" kern="1200" baseline="0" dirty="0">
                          <a:solidFill>
                            <a:schemeClr val="dk1"/>
                          </a:solidFill>
                          <a:latin typeface="+mn-lt"/>
                          <a:ea typeface="+mn-ea"/>
                          <a:cs typeface="+mn-cs"/>
                        </a:rPr>
                        <a:t>Female</a:t>
                      </a:r>
                      <a:endParaRPr lang="en-US" sz="1600" b="0" noProof="0" dirty="0"/>
                    </a:p>
                  </a:txBody>
                  <a:tcPr/>
                </a:tc>
                <a:tc>
                  <a:txBody>
                    <a:bodyPr/>
                    <a:lstStyle/>
                    <a:p>
                      <a:pPr algn="ctr"/>
                      <a:r>
                        <a:rPr lang="fr-FR" sz="1600" b="0" i="0" u="none" strike="noStrike" kern="1200" baseline="0" dirty="0">
                          <a:solidFill>
                            <a:schemeClr val="dk1"/>
                          </a:solidFill>
                          <a:latin typeface="+mn-lt"/>
                          <a:ea typeface="+mn-ea"/>
                          <a:cs typeface="+mn-cs"/>
                        </a:rPr>
                        <a:t>57 %</a:t>
                      </a:r>
                      <a:endParaRPr lang="fr-FR" sz="1600" b="0" dirty="0"/>
                    </a:p>
                  </a:txBody>
                  <a:tcPr/>
                </a:tc>
                <a:tc>
                  <a:txBody>
                    <a:bodyPr/>
                    <a:lstStyle/>
                    <a:p>
                      <a:pPr algn="ctr"/>
                      <a:r>
                        <a:rPr lang="fr-FR" sz="1600" b="0" i="0" u="none" strike="noStrike" kern="1200" baseline="0" dirty="0">
                          <a:solidFill>
                            <a:schemeClr val="dk1"/>
                          </a:solidFill>
                          <a:latin typeface="+mn-lt"/>
                          <a:ea typeface="+mn-ea"/>
                          <a:cs typeface="+mn-cs"/>
                        </a:rPr>
                        <a:t>58 %</a:t>
                      </a:r>
                      <a:endParaRPr lang="fr-FR" sz="1600" b="0" dirty="0"/>
                    </a:p>
                  </a:txBody>
                  <a:tcPr/>
                </a:tc>
                <a:extLst>
                  <a:ext uri="{0D108BD9-81ED-4DB2-BD59-A6C34878D82A}">
                    <a16:rowId xmlns:a16="http://schemas.microsoft.com/office/drawing/2014/main" val="2728981486"/>
                  </a:ext>
                </a:extLst>
              </a:tr>
              <a:tr h="286240">
                <a:tc>
                  <a:txBody>
                    <a:bodyPr/>
                    <a:lstStyle/>
                    <a:p>
                      <a:r>
                        <a:rPr lang="en-US" sz="1600" b="0" i="0" u="none" strike="noStrike" kern="1200" baseline="0" dirty="0">
                          <a:solidFill>
                            <a:schemeClr val="dk1"/>
                          </a:solidFill>
                          <a:latin typeface="+mn-lt"/>
                          <a:ea typeface="+mn-ea"/>
                          <a:cs typeface="+mn-cs"/>
                        </a:rPr>
                        <a:t>BMI ≥ 30 kg/m2</a:t>
                      </a:r>
                      <a:endParaRPr lang="en-US" sz="1600" b="0" noProof="0" dirty="0"/>
                    </a:p>
                  </a:txBody>
                  <a:tcPr/>
                </a:tc>
                <a:tc>
                  <a:txBody>
                    <a:bodyPr/>
                    <a:lstStyle/>
                    <a:p>
                      <a:pPr algn="ctr"/>
                      <a:r>
                        <a:rPr lang="fr-FR" sz="1600" b="0" i="0" u="none" strike="noStrike" kern="1200" baseline="0" dirty="0">
                          <a:solidFill>
                            <a:schemeClr val="dk1"/>
                          </a:solidFill>
                          <a:latin typeface="+mn-lt"/>
                          <a:ea typeface="+mn-ea"/>
                          <a:cs typeface="+mn-cs"/>
                        </a:rPr>
                        <a:t>22.4 %</a:t>
                      </a:r>
                      <a:endParaRPr lang="fr-FR" sz="1600" b="0" dirty="0"/>
                    </a:p>
                  </a:txBody>
                  <a:tcPr/>
                </a:tc>
                <a:tc>
                  <a:txBody>
                    <a:bodyPr/>
                    <a:lstStyle/>
                    <a:p>
                      <a:pPr algn="ctr"/>
                      <a:r>
                        <a:rPr lang="fr-FR" sz="1600" b="0" i="0" u="none" strike="noStrike" kern="1200" baseline="0" dirty="0">
                          <a:solidFill>
                            <a:schemeClr val="dk1"/>
                          </a:solidFill>
                          <a:latin typeface="+mn-lt"/>
                          <a:ea typeface="+mn-ea"/>
                          <a:cs typeface="+mn-cs"/>
                        </a:rPr>
                        <a:t>19.8 %</a:t>
                      </a:r>
                      <a:endParaRPr lang="fr-FR" sz="1600" b="0" dirty="0"/>
                    </a:p>
                  </a:txBody>
                  <a:tcPr/>
                </a:tc>
                <a:extLst>
                  <a:ext uri="{0D108BD9-81ED-4DB2-BD59-A6C34878D82A}">
                    <a16:rowId xmlns:a16="http://schemas.microsoft.com/office/drawing/2014/main" val="2274052850"/>
                  </a:ext>
                </a:extLst>
              </a:tr>
              <a:tr h="2862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Time on ART, years</a:t>
                      </a:r>
                      <a:endParaRPr lang="fr-FR" sz="1600" b="0" dirty="0"/>
                    </a:p>
                  </a:txBody>
                  <a:tcPr/>
                </a:tc>
                <a:tc>
                  <a:txBody>
                    <a:bodyPr/>
                    <a:lstStyle/>
                    <a:p>
                      <a:pPr algn="ctr"/>
                      <a:r>
                        <a:rPr lang="fr-FR" sz="1600" b="0" dirty="0"/>
                        <a:t>8</a:t>
                      </a:r>
                    </a:p>
                  </a:txBody>
                  <a:tcPr/>
                </a:tc>
                <a:tc>
                  <a:txBody>
                    <a:bodyPr/>
                    <a:lstStyle/>
                    <a:p>
                      <a:pPr algn="ctr"/>
                      <a:r>
                        <a:rPr lang="fr-FR" sz="1600" b="0" dirty="0"/>
                        <a:t>7</a:t>
                      </a:r>
                    </a:p>
                  </a:txBody>
                  <a:tcPr/>
                </a:tc>
                <a:extLst>
                  <a:ext uri="{0D108BD9-81ED-4DB2-BD59-A6C34878D82A}">
                    <a16:rowId xmlns:a16="http://schemas.microsoft.com/office/drawing/2014/main" val="1782126467"/>
                  </a:ext>
                </a:extLst>
              </a:tr>
              <a:tr h="286240">
                <a:tc>
                  <a:txBody>
                    <a:bodyPr/>
                    <a:lstStyle/>
                    <a:p>
                      <a:r>
                        <a:rPr lang="en-US" sz="1600" b="0" noProof="0" dirty="0"/>
                        <a:t>Prior exposure to NNRTI</a:t>
                      </a:r>
                    </a:p>
                  </a:txBody>
                  <a:tcPr/>
                </a:tc>
                <a:tc>
                  <a:txBody>
                    <a:bodyPr/>
                    <a:lstStyle/>
                    <a:p>
                      <a:pPr algn="ctr"/>
                      <a:r>
                        <a:rPr lang="fr-FR" sz="1600" b="0" dirty="0"/>
                        <a:t>73.7 %</a:t>
                      </a:r>
                    </a:p>
                  </a:txBody>
                  <a:tcPr/>
                </a:tc>
                <a:tc>
                  <a:txBody>
                    <a:bodyPr/>
                    <a:lstStyle/>
                    <a:p>
                      <a:pPr algn="ctr"/>
                      <a:r>
                        <a:rPr lang="fr-FR" sz="1600" b="0" dirty="0"/>
                        <a:t>74.3 %</a:t>
                      </a:r>
                    </a:p>
                  </a:txBody>
                  <a:tcPr/>
                </a:tc>
                <a:extLst>
                  <a:ext uri="{0D108BD9-81ED-4DB2-BD59-A6C34878D82A}">
                    <a16:rowId xmlns:a16="http://schemas.microsoft.com/office/drawing/2014/main" val="2034654633"/>
                  </a:ext>
                </a:extLst>
              </a:tr>
              <a:tr h="286240">
                <a:tc>
                  <a:txBody>
                    <a:bodyPr/>
                    <a:lstStyle/>
                    <a:p>
                      <a:r>
                        <a:rPr lang="en-US" sz="1600" b="0" noProof="0" dirty="0"/>
                        <a:t>INSTI at screening</a:t>
                      </a:r>
                    </a:p>
                  </a:txBody>
                  <a:tcPr/>
                </a:tc>
                <a:tc>
                  <a:txBody>
                    <a:bodyPr/>
                    <a:lstStyle/>
                    <a:p>
                      <a:pPr algn="ctr"/>
                      <a:r>
                        <a:rPr lang="fr-FR" sz="1600" b="0" dirty="0"/>
                        <a:t>90.6 %</a:t>
                      </a:r>
                    </a:p>
                  </a:txBody>
                  <a:tcPr/>
                </a:tc>
                <a:tc>
                  <a:txBody>
                    <a:bodyPr/>
                    <a:lstStyle/>
                    <a:p>
                      <a:pPr algn="ctr"/>
                      <a:r>
                        <a:rPr lang="fr-FR" sz="1600" b="0" dirty="0"/>
                        <a:t>93.4 %</a:t>
                      </a:r>
                    </a:p>
                  </a:txBody>
                  <a:tcPr/>
                </a:tc>
                <a:extLst>
                  <a:ext uri="{0D108BD9-81ED-4DB2-BD59-A6C34878D82A}">
                    <a16:rowId xmlns:a16="http://schemas.microsoft.com/office/drawing/2014/main" val="1452576636"/>
                  </a:ext>
                </a:extLst>
              </a:tr>
              <a:tr h="286240">
                <a:tc>
                  <a:txBody>
                    <a:bodyPr/>
                    <a:lstStyle/>
                    <a:p>
                      <a:r>
                        <a:rPr lang="en-US" sz="1600" b="0" noProof="0" dirty="0"/>
                        <a:t>NNRTI at screening</a:t>
                      </a:r>
                    </a:p>
                  </a:txBody>
                  <a:tcPr/>
                </a:tc>
                <a:tc>
                  <a:txBody>
                    <a:bodyPr/>
                    <a:lstStyle/>
                    <a:p>
                      <a:pPr algn="ctr"/>
                      <a:r>
                        <a:rPr lang="fr-FR" sz="1600" b="0" dirty="0"/>
                        <a:t>9.4 %</a:t>
                      </a:r>
                    </a:p>
                  </a:txBody>
                  <a:tcPr/>
                </a:tc>
                <a:tc>
                  <a:txBody>
                    <a:bodyPr/>
                    <a:lstStyle/>
                    <a:p>
                      <a:pPr algn="ctr"/>
                      <a:r>
                        <a:rPr lang="fr-FR" sz="1600" b="0" dirty="0"/>
                        <a:t>6.6 %</a:t>
                      </a:r>
                    </a:p>
                  </a:txBody>
                  <a:tcPr/>
                </a:tc>
                <a:extLst>
                  <a:ext uri="{0D108BD9-81ED-4DB2-BD59-A6C34878D82A}">
                    <a16:rowId xmlns:a16="http://schemas.microsoft.com/office/drawing/2014/main" val="725801067"/>
                  </a:ext>
                </a:extLst>
              </a:tr>
              <a:tr h="286240">
                <a:tc>
                  <a:txBody>
                    <a:bodyPr/>
                    <a:lstStyle/>
                    <a:p>
                      <a:r>
                        <a:rPr lang="en-US" sz="1600" b="1" noProof="0" dirty="0"/>
                        <a:t>Archived DNA analysis (baseline stored PBMC)</a:t>
                      </a:r>
                    </a:p>
                  </a:txBody>
                  <a:tcPr/>
                </a:tc>
                <a:tc>
                  <a:txBody>
                    <a:bodyPr/>
                    <a:lstStyle/>
                    <a:p>
                      <a:pPr algn="ctr"/>
                      <a:endParaRPr lang="fr-FR" sz="1600" b="0" dirty="0"/>
                    </a:p>
                  </a:txBody>
                  <a:tcPr/>
                </a:tc>
                <a:tc>
                  <a:txBody>
                    <a:bodyPr/>
                    <a:lstStyle/>
                    <a:p>
                      <a:pPr algn="ctr"/>
                      <a:endParaRPr lang="fr-FR" sz="1600" b="0" dirty="0"/>
                    </a:p>
                  </a:txBody>
                  <a:tcPr/>
                </a:tc>
                <a:extLst>
                  <a:ext uri="{0D108BD9-81ED-4DB2-BD59-A6C34878D82A}">
                    <a16:rowId xmlns:a16="http://schemas.microsoft.com/office/drawing/2014/main" val="1194065299"/>
                  </a:ext>
                </a:extLst>
              </a:tr>
              <a:tr h="286240">
                <a:tc>
                  <a:txBody>
                    <a:bodyPr/>
                    <a:lstStyle/>
                    <a:p>
                      <a:pPr lvl="1"/>
                      <a:r>
                        <a:rPr lang="en-US" sz="1600" b="0" noProof="0" dirty="0"/>
                        <a:t>Viral sub-type A1</a:t>
                      </a:r>
                    </a:p>
                  </a:txBody>
                  <a:tcPr/>
                </a:tc>
                <a:tc>
                  <a:txBody>
                    <a:bodyPr/>
                    <a:lstStyle/>
                    <a:p>
                      <a:pPr algn="ctr"/>
                      <a:r>
                        <a:rPr lang="fr-FR" sz="1600" b="0" dirty="0"/>
                        <a:t>55.9 %</a:t>
                      </a:r>
                    </a:p>
                  </a:txBody>
                  <a:tcPr/>
                </a:tc>
                <a:tc>
                  <a:txBody>
                    <a:bodyPr/>
                    <a:lstStyle/>
                    <a:p>
                      <a:pPr algn="ctr"/>
                      <a:r>
                        <a:rPr lang="fr-FR" sz="1600" b="0" dirty="0"/>
                        <a:t>57.2 %</a:t>
                      </a:r>
                    </a:p>
                  </a:txBody>
                  <a:tcPr/>
                </a:tc>
                <a:extLst>
                  <a:ext uri="{0D108BD9-81ED-4DB2-BD59-A6C34878D82A}">
                    <a16:rowId xmlns:a16="http://schemas.microsoft.com/office/drawing/2014/main" val="3523631691"/>
                  </a:ext>
                </a:extLst>
              </a:tr>
              <a:tr h="286240">
                <a:tc>
                  <a:txBody>
                    <a:bodyPr/>
                    <a:lstStyle/>
                    <a:p>
                      <a:pPr lvl="1"/>
                      <a:r>
                        <a:rPr lang="fr-FR" sz="1600" b="0" dirty="0"/>
                        <a:t>RPV </a:t>
                      </a:r>
                      <a:r>
                        <a:rPr lang="en-US" sz="1600" b="0" noProof="0" dirty="0"/>
                        <a:t>resistance</a:t>
                      </a:r>
                      <a:r>
                        <a:rPr lang="fr-FR" sz="1600" b="0" dirty="0"/>
                        <a:t> mutations</a:t>
                      </a:r>
                    </a:p>
                  </a:txBody>
                  <a:tcPr/>
                </a:tc>
                <a:tc>
                  <a:txBody>
                    <a:bodyPr/>
                    <a:lstStyle/>
                    <a:p>
                      <a:pPr algn="ctr"/>
                      <a:r>
                        <a:rPr lang="fr-FR" sz="1600" b="0" i="0" u="none" strike="noStrike" kern="1200" baseline="0" dirty="0">
                          <a:solidFill>
                            <a:schemeClr val="dk1"/>
                          </a:solidFill>
                          <a:latin typeface="+mn-lt"/>
                          <a:ea typeface="+mn-ea"/>
                          <a:cs typeface="+mn-cs"/>
                        </a:rPr>
                        <a:t>12.5 %</a:t>
                      </a:r>
                      <a:endParaRPr lang="fr-FR" sz="1600" b="0" dirty="0"/>
                    </a:p>
                  </a:txBody>
                  <a:tcPr/>
                </a:tc>
                <a:tc>
                  <a:txBody>
                    <a:bodyPr/>
                    <a:lstStyle/>
                    <a:p>
                      <a:pPr algn="ctr"/>
                      <a:r>
                        <a:rPr lang="fr-FR" sz="1600" b="0" i="0" u="none" strike="noStrike" kern="1200" baseline="0" dirty="0">
                          <a:solidFill>
                            <a:schemeClr val="dk1"/>
                          </a:solidFill>
                          <a:latin typeface="+mn-lt"/>
                          <a:ea typeface="+mn-ea"/>
                          <a:cs typeface="+mn-cs"/>
                        </a:rPr>
                        <a:t>14.7 %</a:t>
                      </a:r>
                      <a:endParaRPr lang="fr-FR" sz="1600" b="0" dirty="0"/>
                    </a:p>
                  </a:txBody>
                  <a:tcPr/>
                </a:tc>
                <a:extLst>
                  <a:ext uri="{0D108BD9-81ED-4DB2-BD59-A6C34878D82A}">
                    <a16:rowId xmlns:a16="http://schemas.microsoft.com/office/drawing/2014/main" val="3617478431"/>
                  </a:ext>
                </a:extLst>
              </a:tr>
              <a:tr h="286240">
                <a:tc>
                  <a:txBody>
                    <a:bodyPr/>
                    <a:lstStyle/>
                    <a:p>
                      <a:pPr lvl="1"/>
                      <a:r>
                        <a:rPr lang="fr-FR" sz="1600" b="0" dirty="0"/>
                        <a:t>CAB </a:t>
                      </a:r>
                      <a:r>
                        <a:rPr lang="fr-FR" sz="1600" b="0" dirty="0" err="1"/>
                        <a:t>resistance</a:t>
                      </a:r>
                      <a:r>
                        <a:rPr lang="fr-FR" sz="1600" b="0" dirty="0"/>
                        <a:t> mutations</a:t>
                      </a:r>
                    </a:p>
                  </a:txBody>
                  <a:tcPr/>
                </a:tc>
                <a:tc>
                  <a:txBody>
                    <a:bodyPr/>
                    <a:lstStyle/>
                    <a:p>
                      <a:pPr algn="ctr"/>
                      <a:r>
                        <a:rPr lang="fr-FR" sz="1600" b="0" dirty="0"/>
                        <a:t>15.8 %</a:t>
                      </a:r>
                    </a:p>
                  </a:txBody>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1600" b="0" dirty="0"/>
                        <a:t>16.5 %</a:t>
                      </a:r>
                    </a:p>
                  </a:txBody>
                  <a:tcPr/>
                </a:tc>
                <a:extLst>
                  <a:ext uri="{0D108BD9-81ED-4DB2-BD59-A6C34878D82A}">
                    <a16:rowId xmlns:a16="http://schemas.microsoft.com/office/drawing/2014/main" val="354216965"/>
                  </a:ext>
                </a:extLst>
              </a:tr>
            </a:tbl>
          </a:graphicData>
        </a:graphic>
      </p:graphicFrame>
      <p:sp>
        <p:nvSpPr>
          <p:cNvPr id="4" name="Titre 1">
            <a:extLst>
              <a:ext uri="{FF2B5EF4-FFF2-40B4-BE49-F238E27FC236}">
                <a16:creationId xmlns:a16="http://schemas.microsoft.com/office/drawing/2014/main" id="{0062872E-BB36-1F6D-D02A-ED6878F99A18}"/>
              </a:ext>
            </a:extLst>
          </p:cNvPr>
          <p:cNvSpPr>
            <a:spLocks noGrp="1"/>
          </p:cNvSpPr>
          <p:nvPr>
            <p:ph type="title"/>
          </p:nvPr>
        </p:nvSpPr>
        <p:spPr>
          <a:xfrm>
            <a:off x="609600" y="258820"/>
            <a:ext cx="8490167" cy="1143000"/>
          </a:xfrm>
        </p:spPr>
        <p:txBody>
          <a:bodyPr/>
          <a:lstStyle/>
          <a:p>
            <a:r>
              <a:rPr lang="en-US"/>
              <a:t>CARES Study: CAB + RPV LA IM as switch strategy in Africa</a:t>
            </a:r>
          </a:p>
        </p:txBody>
      </p:sp>
    </p:spTree>
    <p:extLst>
      <p:ext uri="{BB962C8B-B14F-4D97-AF65-F5344CB8AC3E}">
        <p14:creationId xmlns:p14="http://schemas.microsoft.com/office/powerpoint/2010/main" val="2230386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2">
            <a:extLst>
              <a:ext uri="{FF2B5EF4-FFF2-40B4-BE49-F238E27FC236}">
                <a16:creationId xmlns:a16="http://schemas.microsoft.com/office/drawing/2014/main" id="{31C4CECE-494F-B9CE-EEFB-5E01C945E091}"/>
              </a:ext>
            </a:extLst>
          </p:cNvPr>
          <p:cNvSpPr txBox="1">
            <a:spLocks/>
          </p:cNvSpPr>
          <p:nvPr/>
        </p:nvSpPr>
        <p:spPr bwMode="auto">
          <a:xfrm>
            <a:off x="9820342" y="6574009"/>
            <a:ext cx="236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Kityo</a:t>
            </a:r>
            <a:r>
              <a:rPr lang="en-US" sz="1200" i="1" kern="0" dirty="0">
                <a:solidFill>
                  <a:schemeClr val="tx1"/>
                </a:solidFill>
                <a:latin typeface="+mn-lt"/>
              </a:rPr>
              <a:t> CM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122</a:t>
            </a:r>
          </a:p>
        </p:txBody>
      </p:sp>
      <p:sp>
        <p:nvSpPr>
          <p:cNvPr id="8" name="Rectangle 7">
            <a:extLst>
              <a:ext uri="{FF2B5EF4-FFF2-40B4-BE49-F238E27FC236}">
                <a16:creationId xmlns:a16="http://schemas.microsoft.com/office/drawing/2014/main" id="{5DA98AA2-930C-EECA-6C11-3501620989FC}"/>
              </a:ext>
            </a:extLst>
          </p:cNvPr>
          <p:cNvSpPr>
            <a:spLocks noChangeArrowheads="1"/>
          </p:cNvSpPr>
          <p:nvPr/>
        </p:nvSpPr>
        <p:spPr bwMode="auto">
          <a:xfrm>
            <a:off x="4476771" y="3523149"/>
            <a:ext cx="146549" cy="134620"/>
          </a:xfrm>
          <a:prstGeom prst="rect">
            <a:avLst/>
          </a:prstGeom>
          <a:solidFill>
            <a:srgbClr val="0162AF"/>
          </a:solidFill>
          <a:ln>
            <a:noFill/>
          </a:ln>
        </p:spPr>
        <p:txBody>
          <a:bodyPr vert="horz" wrap="square" lIns="68580" tIns="34290" rIns="68580" bIns="34290" numCol="1" anchor="t" anchorCtr="0" compatLnSpc="1">
            <a:prstTxWarp prst="textNoShape">
              <a:avLst/>
            </a:prstTxWarp>
          </a:bodyPr>
          <a:lstStyle/>
          <a:p>
            <a:endParaRPr lang="fr-FR" sz="1200" b="1" baseline="0"/>
          </a:p>
        </p:txBody>
      </p:sp>
      <p:sp>
        <p:nvSpPr>
          <p:cNvPr id="9" name="Rectangle 8">
            <a:extLst>
              <a:ext uri="{FF2B5EF4-FFF2-40B4-BE49-F238E27FC236}">
                <a16:creationId xmlns:a16="http://schemas.microsoft.com/office/drawing/2014/main" id="{95BC5245-E6F0-C577-2085-15BFD09A4AF1}"/>
              </a:ext>
            </a:extLst>
          </p:cNvPr>
          <p:cNvSpPr>
            <a:spLocks noChangeArrowheads="1"/>
          </p:cNvSpPr>
          <p:nvPr/>
        </p:nvSpPr>
        <p:spPr bwMode="auto">
          <a:xfrm>
            <a:off x="4476771" y="3769394"/>
            <a:ext cx="146549" cy="134620"/>
          </a:xfrm>
          <a:prstGeom prst="rect">
            <a:avLst/>
          </a:prstGeom>
          <a:solidFill>
            <a:srgbClr val="FF9933"/>
          </a:solidFill>
          <a:ln>
            <a:noFill/>
          </a:ln>
        </p:spPr>
        <p:txBody>
          <a:bodyPr vert="horz" wrap="square" lIns="68580" tIns="34290" rIns="68580" bIns="34290" numCol="1" anchor="t" anchorCtr="0" compatLnSpc="1">
            <a:prstTxWarp prst="textNoShape">
              <a:avLst/>
            </a:prstTxWarp>
          </a:bodyPr>
          <a:lstStyle/>
          <a:p>
            <a:endParaRPr lang="fr-FR" sz="1200" b="1" baseline="0"/>
          </a:p>
        </p:txBody>
      </p:sp>
      <p:sp>
        <p:nvSpPr>
          <p:cNvPr id="10" name="ZoneTexte 9">
            <a:extLst>
              <a:ext uri="{FF2B5EF4-FFF2-40B4-BE49-F238E27FC236}">
                <a16:creationId xmlns:a16="http://schemas.microsoft.com/office/drawing/2014/main" id="{1342C44F-9D92-9B79-8CDD-E7FE94E18FD6}"/>
              </a:ext>
            </a:extLst>
          </p:cNvPr>
          <p:cNvSpPr txBox="1"/>
          <p:nvPr/>
        </p:nvSpPr>
        <p:spPr>
          <a:xfrm>
            <a:off x="4602333" y="3438225"/>
            <a:ext cx="2016129" cy="276999"/>
          </a:xfrm>
          <a:prstGeom prst="rect">
            <a:avLst/>
          </a:prstGeom>
          <a:noFill/>
        </p:spPr>
        <p:txBody>
          <a:bodyPr wrap="none" rtlCol="0">
            <a:spAutoFit/>
          </a:bodyPr>
          <a:lstStyle/>
          <a:p>
            <a:r>
              <a:rPr lang="fr-FR" sz="1200" b="1" baseline="0" dirty="0"/>
              <a:t>CAB + RPV LA Q2M (N = 255)</a:t>
            </a:r>
          </a:p>
        </p:txBody>
      </p:sp>
      <p:sp>
        <p:nvSpPr>
          <p:cNvPr id="11" name="ZoneTexte 10">
            <a:extLst>
              <a:ext uri="{FF2B5EF4-FFF2-40B4-BE49-F238E27FC236}">
                <a16:creationId xmlns:a16="http://schemas.microsoft.com/office/drawing/2014/main" id="{96FBFAC4-5F68-1E65-B67A-A00388FDBF8A}"/>
              </a:ext>
            </a:extLst>
          </p:cNvPr>
          <p:cNvSpPr txBox="1"/>
          <p:nvPr/>
        </p:nvSpPr>
        <p:spPr>
          <a:xfrm>
            <a:off x="4608065" y="3711124"/>
            <a:ext cx="1362681" cy="276999"/>
          </a:xfrm>
          <a:prstGeom prst="rect">
            <a:avLst/>
          </a:prstGeom>
          <a:noFill/>
        </p:spPr>
        <p:txBody>
          <a:bodyPr wrap="none" rtlCol="0">
            <a:spAutoFit/>
          </a:bodyPr>
          <a:lstStyle/>
          <a:p>
            <a:r>
              <a:rPr lang="fr-FR" sz="1200" b="1" baseline="0" dirty="0"/>
              <a:t>Oral SOC (N = 257)</a:t>
            </a:r>
          </a:p>
        </p:txBody>
      </p:sp>
      <p:grpSp>
        <p:nvGrpSpPr>
          <p:cNvPr id="27" name="Groupe 26">
            <a:extLst>
              <a:ext uri="{FF2B5EF4-FFF2-40B4-BE49-F238E27FC236}">
                <a16:creationId xmlns:a16="http://schemas.microsoft.com/office/drawing/2014/main" id="{804444A9-790B-46E3-EF98-200D6F1E5C78}"/>
              </a:ext>
            </a:extLst>
          </p:cNvPr>
          <p:cNvGrpSpPr/>
          <p:nvPr/>
        </p:nvGrpSpPr>
        <p:grpSpPr>
          <a:xfrm>
            <a:off x="1289884" y="1961052"/>
            <a:ext cx="4196159" cy="3657638"/>
            <a:chOff x="6784702" y="2154963"/>
            <a:chExt cx="3136658" cy="3657638"/>
          </a:xfrm>
        </p:grpSpPr>
        <p:graphicFrame>
          <p:nvGraphicFramePr>
            <p:cNvPr id="13" name="Graphique 12">
              <a:extLst>
                <a:ext uri="{FF2B5EF4-FFF2-40B4-BE49-F238E27FC236}">
                  <a16:creationId xmlns:a16="http://schemas.microsoft.com/office/drawing/2014/main" id="{78FD5787-2698-3CE9-6A84-D73A8463DED6}"/>
                </a:ext>
              </a:extLst>
            </p:cNvPr>
            <p:cNvGraphicFramePr/>
            <p:nvPr>
              <p:extLst>
                <p:ext uri="{D42A27DB-BD31-4B8C-83A1-F6EECF244321}">
                  <p14:modId xmlns:p14="http://schemas.microsoft.com/office/powerpoint/2010/main" val="543322800"/>
                </p:ext>
              </p:extLst>
            </p:nvPr>
          </p:nvGraphicFramePr>
          <p:xfrm>
            <a:off x="6784702" y="2154963"/>
            <a:ext cx="3136658" cy="2994592"/>
          </p:xfrm>
          <a:graphic>
            <a:graphicData uri="http://schemas.openxmlformats.org/drawingml/2006/chart">
              <c:chart xmlns:c="http://schemas.openxmlformats.org/drawingml/2006/chart" xmlns:r="http://schemas.openxmlformats.org/officeDocument/2006/relationships" r:id="rId2"/>
            </a:graphicData>
          </a:graphic>
        </p:graphicFrame>
        <p:sp>
          <p:nvSpPr>
            <p:cNvPr id="15" name="ZoneTexte 14">
              <a:extLst>
                <a:ext uri="{FF2B5EF4-FFF2-40B4-BE49-F238E27FC236}">
                  <a16:creationId xmlns:a16="http://schemas.microsoft.com/office/drawing/2014/main" id="{C02D011F-5A5E-9F9A-49C7-782702881F88}"/>
                </a:ext>
              </a:extLst>
            </p:cNvPr>
            <p:cNvSpPr txBox="1"/>
            <p:nvPr/>
          </p:nvSpPr>
          <p:spPr>
            <a:xfrm>
              <a:off x="8979039" y="5166270"/>
              <a:ext cx="942321" cy="276999"/>
            </a:xfrm>
            <a:prstGeom prst="rect">
              <a:avLst/>
            </a:prstGeom>
            <a:noFill/>
          </p:spPr>
          <p:txBody>
            <a:bodyPr wrap="square" rtlCol="0">
              <a:spAutoFit/>
            </a:bodyPr>
            <a:lstStyle/>
            <a:p>
              <a:pPr algn="ctr"/>
              <a:r>
                <a:rPr lang="en-US" sz="1200" b="1" baseline="0"/>
                <a:t>No virologic data</a:t>
              </a:r>
            </a:p>
          </p:txBody>
        </p:sp>
        <p:sp>
          <p:nvSpPr>
            <p:cNvPr id="16" name="ZoneTexte 15">
              <a:extLst>
                <a:ext uri="{FF2B5EF4-FFF2-40B4-BE49-F238E27FC236}">
                  <a16:creationId xmlns:a16="http://schemas.microsoft.com/office/drawing/2014/main" id="{9DEF9B95-298F-0D74-868B-3987961F89E0}"/>
                </a:ext>
              </a:extLst>
            </p:cNvPr>
            <p:cNvSpPr txBox="1"/>
            <p:nvPr/>
          </p:nvSpPr>
          <p:spPr>
            <a:xfrm>
              <a:off x="7125843" y="5157571"/>
              <a:ext cx="932558" cy="646331"/>
            </a:xfrm>
            <a:prstGeom prst="rect">
              <a:avLst/>
            </a:prstGeom>
            <a:noFill/>
          </p:spPr>
          <p:txBody>
            <a:bodyPr wrap="square" rtlCol="0">
              <a:spAutoFit/>
            </a:bodyPr>
            <a:lstStyle/>
            <a:p>
              <a:pPr algn="ctr"/>
              <a:r>
                <a:rPr lang="en-US" sz="1200" b="1" baseline="0"/>
                <a:t>Virologic</a:t>
              </a:r>
              <a:br>
                <a:rPr lang="en-US" sz="1200" b="1"/>
              </a:br>
              <a:r>
                <a:rPr lang="en-US" sz="1200" b="1" baseline="0"/>
                <a:t>non-response </a:t>
              </a:r>
              <a:br>
                <a:rPr lang="en-US" sz="1200" b="1" baseline="0"/>
              </a:br>
              <a:r>
                <a:rPr lang="en-US" sz="1200" b="1" baseline="0"/>
                <a:t>(≥ 50 copies/mL)</a:t>
              </a:r>
            </a:p>
          </p:txBody>
        </p:sp>
        <p:sp>
          <p:nvSpPr>
            <p:cNvPr id="17" name="ZoneTexte 16">
              <a:extLst>
                <a:ext uri="{FF2B5EF4-FFF2-40B4-BE49-F238E27FC236}">
                  <a16:creationId xmlns:a16="http://schemas.microsoft.com/office/drawing/2014/main" id="{E83DA632-1441-11B0-071C-36967B2BFCD1}"/>
                </a:ext>
              </a:extLst>
            </p:cNvPr>
            <p:cNvSpPr txBox="1"/>
            <p:nvPr/>
          </p:nvSpPr>
          <p:spPr>
            <a:xfrm>
              <a:off x="8064746" y="5166270"/>
              <a:ext cx="914293" cy="646331"/>
            </a:xfrm>
            <a:prstGeom prst="rect">
              <a:avLst/>
            </a:prstGeom>
            <a:noFill/>
          </p:spPr>
          <p:txBody>
            <a:bodyPr wrap="square" rtlCol="0">
              <a:spAutoFit/>
            </a:bodyPr>
            <a:lstStyle/>
            <a:p>
              <a:pPr algn="ctr"/>
              <a:r>
                <a:rPr lang="en-US" sz="1200" b="1" baseline="0"/>
                <a:t>Virologic success </a:t>
              </a:r>
              <a:br>
                <a:rPr lang="en-US" sz="1200" b="1" baseline="0"/>
              </a:br>
              <a:r>
                <a:rPr lang="en-US" sz="1200" b="1" baseline="0"/>
                <a:t>&lt; 50 copies/mL</a:t>
              </a:r>
            </a:p>
          </p:txBody>
        </p:sp>
        <p:sp>
          <p:nvSpPr>
            <p:cNvPr id="18" name="ZoneTexte 17">
              <a:extLst>
                <a:ext uri="{FF2B5EF4-FFF2-40B4-BE49-F238E27FC236}">
                  <a16:creationId xmlns:a16="http://schemas.microsoft.com/office/drawing/2014/main" id="{9FFBC3D6-D54E-BE65-8FB3-B09744053395}"/>
                </a:ext>
              </a:extLst>
            </p:cNvPr>
            <p:cNvSpPr txBox="1"/>
            <p:nvPr/>
          </p:nvSpPr>
          <p:spPr>
            <a:xfrm>
              <a:off x="7143816" y="5052137"/>
              <a:ext cx="367665" cy="184666"/>
            </a:xfrm>
            <a:prstGeom prst="rect">
              <a:avLst/>
            </a:prstGeom>
            <a:noFill/>
          </p:spPr>
          <p:txBody>
            <a:bodyPr wrap="square" lIns="0" tIns="0" rIns="0" bIns="0" rtlCol="0">
              <a:spAutoFit/>
            </a:bodyPr>
            <a:lstStyle/>
            <a:p>
              <a:pPr algn="ctr"/>
              <a:r>
                <a:rPr lang="en-US" sz="1200" baseline="0"/>
                <a:t>6</a:t>
              </a:r>
            </a:p>
          </p:txBody>
        </p:sp>
        <p:sp>
          <p:nvSpPr>
            <p:cNvPr id="19" name="ZoneTexte 18">
              <a:extLst>
                <a:ext uri="{FF2B5EF4-FFF2-40B4-BE49-F238E27FC236}">
                  <a16:creationId xmlns:a16="http://schemas.microsoft.com/office/drawing/2014/main" id="{22C613A2-0784-E69B-AB44-44E6CA5B9651}"/>
                </a:ext>
              </a:extLst>
            </p:cNvPr>
            <p:cNvSpPr txBox="1"/>
            <p:nvPr/>
          </p:nvSpPr>
          <p:spPr>
            <a:xfrm>
              <a:off x="7553497" y="5052137"/>
              <a:ext cx="367665" cy="184666"/>
            </a:xfrm>
            <a:prstGeom prst="rect">
              <a:avLst/>
            </a:prstGeom>
            <a:noFill/>
          </p:spPr>
          <p:txBody>
            <a:bodyPr wrap="square" lIns="0" tIns="0" rIns="0" bIns="0" rtlCol="0">
              <a:spAutoFit/>
            </a:bodyPr>
            <a:lstStyle/>
            <a:p>
              <a:pPr algn="ctr"/>
              <a:r>
                <a:rPr lang="en-US" sz="1200" baseline="0"/>
                <a:t>5</a:t>
              </a:r>
            </a:p>
          </p:txBody>
        </p:sp>
        <p:sp>
          <p:nvSpPr>
            <p:cNvPr id="20" name="ZoneTexte 19">
              <a:extLst>
                <a:ext uri="{FF2B5EF4-FFF2-40B4-BE49-F238E27FC236}">
                  <a16:creationId xmlns:a16="http://schemas.microsoft.com/office/drawing/2014/main" id="{0DFE2CA6-0E30-7B49-45B3-91439ED7B9FF}"/>
                </a:ext>
              </a:extLst>
            </p:cNvPr>
            <p:cNvSpPr txBox="1"/>
            <p:nvPr/>
          </p:nvSpPr>
          <p:spPr>
            <a:xfrm>
              <a:off x="8097978" y="5052137"/>
              <a:ext cx="367665" cy="184666"/>
            </a:xfrm>
            <a:prstGeom prst="rect">
              <a:avLst/>
            </a:prstGeom>
            <a:noFill/>
          </p:spPr>
          <p:txBody>
            <a:bodyPr wrap="square" lIns="0" tIns="0" rIns="0" bIns="0" rtlCol="0">
              <a:spAutoFit/>
            </a:bodyPr>
            <a:lstStyle/>
            <a:p>
              <a:pPr algn="ctr"/>
              <a:r>
                <a:rPr lang="en-US" sz="1200" baseline="0"/>
                <a:t>247</a:t>
              </a:r>
            </a:p>
          </p:txBody>
        </p:sp>
        <p:sp>
          <p:nvSpPr>
            <p:cNvPr id="21" name="ZoneTexte 20">
              <a:extLst>
                <a:ext uri="{FF2B5EF4-FFF2-40B4-BE49-F238E27FC236}">
                  <a16:creationId xmlns:a16="http://schemas.microsoft.com/office/drawing/2014/main" id="{38998F3D-2363-9D5D-DB96-61B76B36B844}"/>
                </a:ext>
              </a:extLst>
            </p:cNvPr>
            <p:cNvSpPr txBox="1"/>
            <p:nvPr/>
          </p:nvSpPr>
          <p:spPr>
            <a:xfrm>
              <a:off x="8512783" y="5052137"/>
              <a:ext cx="367665" cy="184666"/>
            </a:xfrm>
            <a:prstGeom prst="rect">
              <a:avLst/>
            </a:prstGeom>
            <a:noFill/>
          </p:spPr>
          <p:txBody>
            <a:bodyPr wrap="square" lIns="0" tIns="0" rIns="0" bIns="0" rtlCol="0">
              <a:spAutoFit/>
            </a:bodyPr>
            <a:lstStyle/>
            <a:p>
              <a:pPr algn="ctr"/>
              <a:r>
                <a:rPr lang="en-US" sz="1200" baseline="0"/>
                <a:t>250</a:t>
              </a:r>
            </a:p>
          </p:txBody>
        </p:sp>
        <p:sp>
          <p:nvSpPr>
            <p:cNvPr id="22" name="ZoneTexte 21">
              <a:extLst>
                <a:ext uri="{FF2B5EF4-FFF2-40B4-BE49-F238E27FC236}">
                  <a16:creationId xmlns:a16="http://schemas.microsoft.com/office/drawing/2014/main" id="{D76667BE-0B3B-79F8-79DB-CAF2CBE9BBDC}"/>
                </a:ext>
              </a:extLst>
            </p:cNvPr>
            <p:cNvSpPr txBox="1"/>
            <p:nvPr/>
          </p:nvSpPr>
          <p:spPr>
            <a:xfrm>
              <a:off x="9066389" y="5052137"/>
              <a:ext cx="367665" cy="184666"/>
            </a:xfrm>
            <a:prstGeom prst="rect">
              <a:avLst/>
            </a:prstGeom>
            <a:noFill/>
          </p:spPr>
          <p:txBody>
            <a:bodyPr wrap="square" lIns="0" tIns="0" rIns="0" bIns="0" rtlCol="0">
              <a:spAutoFit/>
            </a:bodyPr>
            <a:lstStyle/>
            <a:p>
              <a:pPr algn="ctr"/>
              <a:r>
                <a:rPr lang="en-US" sz="1200" baseline="0"/>
                <a:t>2</a:t>
              </a:r>
            </a:p>
          </p:txBody>
        </p:sp>
        <p:sp>
          <p:nvSpPr>
            <p:cNvPr id="23" name="ZoneTexte 22">
              <a:extLst>
                <a:ext uri="{FF2B5EF4-FFF2-40B4-BE49-F238E27FC236}">
                  <a16:creationId xmlns:a16="http://schemas.microsoft.com/office/drawing/2014/main" id="{18D5D7F6-9BF7-2BA4-961B-690C59BC252F}"/>
                </a:ext>
              </a:extLst>
            </p:cNvPr>
            <p:cNvSpPr txBox="1"/>
            <p:nvPr/>
          </p:nvSpPr>
          <p:spPr>
            <a:xfrm>
              <a:off x="9467523" y="5052137"/>
              <a:ext cx="367665" cy="184666"/>
            </a:xfrm>
            <a:prstGeom prst="rect">
              <a:avLst/>
            </a:prstGeom>
            <a:noFill/>
          </p:spPr>
          <p:txBody>
            <a:bodyPr wrap="square" lIns="0" tIns="0" rIns="0" bIns="0" rtlCol="0">
              <a:spAutoFit/>
            </a:bodyPr>
            <a:lstStyle/>
            <a:p>
              <a:pPr algn="ctr"/>
              <a:r>
                <a:rPr lang="en-US" sz="1200" baseline="0"/>
                <a:t>2</a:t>
              </a:r>
            </a:p>
          </p:txBody>
        </p:sp>
      </p:grpSp>
      <p:grpSp>
        <p:nvGrpSpPr>
          <p:cNvPr id="28" name="Groupe 27">
            <a:extLst>
              <a:ext uri="{FF2B5EF4-FFF2-40B4-BE49-F238E27FC236}">
                <a16:creationId xmlns:a16="http://schemas.microsoft.com/office/drawing/2014/main" id="{BE875CB8-FE7F-4753-6D9C-A68DDF9AC486}"/>
              </a:ext>
            </a:extLst>
          </p:cNvPr>
          <p:cNvGrpSpPr/>
          <p:nvPr/>
        </p:nvGrpSpPr>
        <p:grpSpPr>
          <a:xfrm>
            <a:off x="6888088" y="2204864"/>
            <a:ext cx="4194293" cy="3661375"/>
            <a:chOff x="4689517" y="2561200"/>
            <a:chExt cx="3579105" cy="3124352"/>
          </a:xfrm>
        </p:grpSpPr>
        <p:sp>
          <p:nvSpPr>
            <p:cNvPr id="29" name="ZoneTexte 28">
              <a:extLst>
                <a:ext uri="{FF2B5EF4-FFF2-40B4-BE49-F238E27FC236}">
                  <a16:creationId xmlns:a16="http://schemas.microsoft.com/office/drawing/2014/main" id="{77FFA766-65CA-6444-FDE8-9C1442B32B48}"/>
                </a:ext>
              </a:extLst>
            </p:cNvPr>
            <p:cNvSpPr txBox="1"/>
            <p:nvPr/>
          </p:nvSpPr>
          <p:spPr>
            <a:xfrm>
              <a:off x="4689517" y="3216284"/>
              <a:ext cx="934281" cy="3939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a:ln>
                    <a:noFill/>
                  </a:ln>
                  <a:solidFill>
                    <a:prstClr val="black"/>
                  </a:solidFill>
                  <a:effectLst/>
                  <a:uLnTx/>
                  <a:uFillTx/>
                  <a:latin typeface="Calibri"/>
                  <a:ea typeface="+mn-ea"/>
                  <a:cs typeface="+mn-cs"/>
                </a:rPr>
                <a:t>-10% NI margin</a:t>
              </a:r>
            </a:p>
          </p:txBody>
        </p:sp>
        <p:grpSp>
          <p:nvGrpSpPr>
            <p:cNvPr id="30" name="Groupe 29">
              <a:extLst>
                <a:ext uri="{FF2B5EF4-FFF2-40B4-BE49-F238E27FC236}">
                  <a16:creationId xmlns:a16="http://schemas.microsoft.com/office/drawing/2014/main" id="{6471D2A5-7764-8ACE-282F-6A58DCC6E55A}"/>
                </a:ext>
              </a:extLst>
            </p:cNvPr>
            <p:cNvGrpSpPr/>
            <p:nvPr/>
          </p:nvGrpSpPr>
          <p:grpSpPr>
            <a:xfrm>
              <a:off x="5003113" y="2561200"/>
              <a:ext cx="3265509" cy="3124352"/>
              <a:chOff x="5003113" y="2561200"/>
              <a:chExt cx="3265509" cy="3124352"/>
            </a:xfrm>
          </p:grpSpPr>
          <p:sp>
            <p:nvSpPr>
              <p:cNvPr id="31" name="ZoneTexte 30">
                <a:extLst>
                  <a:ext uri="{FF2B5EF4-FFF2-40B4-BE49-F238E27FC236}">
                    <a16:creationId xmlns:a16="http://schemas.microsoft.com/office/drawing/2014/main" id="{FA37B9E8-04B9-F223-CE80-985C54A4208F}"/>
                  </a:ext>
                </a:extLst>
              </p:cNvPr>
              <p:cNvSpPr txBox="1"/>
              <p:nvPr/>
            </p:nvSpPr>
            <p:spPr>
              <a:xfrm>
                <a:off x="5003113" y="2561200"/>
                <a:ext cx="3208476" cy="236371"/>
              </a:xfrm>
              <a:prstGeom prst="rect">
                <a:avLst/>
              </a:prstGeom>
              <a:noFill/>
            </p:spPr>
            <p:txBody>
              <a:bodyPr wrap="square" rtlCol="0">
                <a:spAutoFit/>
              </a:bodyPr>
              <a:lstStyle/>
              <a:p>
                <a:pPr algn="ctr"/>
                <a:r>
                  <a:rPr lang="en-US" sz="1200" b="1" baseline="0" dirty="0">
                    <a:solidFill>
                      <a:srgbClr val="00B0F0"/>
                    </a:solidFill>
                  </a:rPr>
                  <a:t>Proportion with plasma HIV-1 RNA &lt; 50 copies/mL</a:t>
                </a:r>
              </a:p>
            </p:txBody>
          </p:sp>
          <p:sp>
            <p:nvSpPr>
              <p:cNvPr id="32" name="ZoneTexte 31">
                <a:extLst>
                  <a:ext uri="{FF2B5EF4-FFF2-40B4-BE49-F238E27FC236}">
                    <a16:creationId xmlns:a16="http://schemas.microsoft.com/office/drawing/2014/main" id="{8C800C2D-E49B-E51D-72A9-565BCC6A4BBD}"/>
                  </a:ext>
                </a:extLst>
              </p:cNvPr>
              <p:cNvSpPr txBox="1"/>
              <p:nvPr/>
            </p:nvSpPr>
            <p:spPr>
              <a:xfrm>
                <a:off x="5060146" y="4171455"/>
                <a:ext cx="3208476" cy="236371"/>
              </a:xfrm>
              <a:prstGeom prst="rect">
                <a:avLst/>
              </a:prstGeom>
              <a:noFill/>
            </p:spPr>
            <p:txBody>
              <a:bodyPr wrap="square" rtlCol="0">
                <a:spAutoFit/>
              </a:bodyPr>
              <a:lstStyle/>
              <a:p>
                <a:pPr algn="ctr"/>
                <a:r>
                  <a:rPr lang="en-US" sz="1200" b="1" baseline="0" dirty="0">
                    <a:solidFill>
                      <a:srgbClr val="00B0F0"/>
                    </a:solidFill>
                  </a:rPr>
                  <a:t>Proportion with plasma HIV-1 RNA </a:t>
                </a:r>
                <a:r>
                  <a:rPr lang="en-US" sz="1200" b="1" u="sng" baseline="0" dirty="0">
                    <a:solidFill>
                      <a:srgbClr val="00B0F0"/>
                    </a:solidFill>
                  </a:rPr>
                  <a:t>&gt; </a:t>
                </a:r>
                <a:r>
                  <a:rPr lang="en-US" sz="1200" b="1" baseline="0" dirty="0">
                    <a:solidFill>
                      <a:srgbClr val="00B0F0"/>
                    </a:solidFill>
                  </a:rPr>
                  <a:t>50 copies/mL</a:t>
                </a:r>
              </a:p>
            </p:txBody>
          </p:sp>
          <p:graphicFrame>
            <p:nvGraphicFramePr>
              <p:cNvPr id="33" name="Graphique 32">
                <a:extLst>
                  <a:ext uri="{FF2B5EF4-FFF2-40B4-BE49-F238E27FC236}">
                    <a16:creationId xmlns:a16="http://schemas.microsoft.com/office/drawing/2014/main" id="{6544F300-5913-9F74-BDA3-44942FD20B7C}"/>
                  </a:ext>
                </a:extLst>
              </p:cNvPr>
              <p:cNvGraphicFramePr/>
              <p:nvPr>
                <p:extLst>
                  <p:ext uri="{D42A27DB-BD31-4B8C-83A1-F6EECF244321}">
                    <p14:modId xmlns:p14="http://schemas.microsoft.com/office/powerpoint/2010/main" val="709372903"/>
                  </p:ext>
                </p:extLst>
              </p:nvPr>
            </p:nvGraphicFramePr>
            <p:xfrm>
              <a:off x="5202301" y="3125567"/>
              <a:ext cx="2702412" cy="803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aphique 33">
                <a:extLst>
                  <a:ext uri="{FF2B5EF4-FFF2-40B4-BE49-F238E27FC236}">
                    <a16:creationId xmlns:a16="http://schemas.microsoft.com/office/drawing/2014/main" id="{7A739E95-F97A-0D4C-3C07-097DBD4FC9A1}"/>
                  </a:ext>
                </a:extLst>
              </p:cNvPr>
              <p:cNvGraphicFramePr/>
              <p:nvPr>
                <p:extLst>
                  <p:ext uri="{D42A27DB-BD31-4B8C-83A1-F6EECF244321}">
                    <p14:modId xmlns:p14="http://schemas.microsoft.com/office/powerpoint/2010/main" val="3165254265"/>
                  </p:ext>
                </p:extLst>
              </p:nvPr>
            </p:nvGraphicFramePr>
            <p:xfrm>
              <a:off x="5251846" y="4695471"/>
              <a:ext cx="2702412" cy="803199"/>
            </p:xfrm>
            <a:graphic>
              <a:graphicData uri="http://schemas.openxmlformats.org/drawingml/2006/chart">
                <c:chart xmlns:c="http://schemas.openxmlformats.org/drawingml/2006/chart" xmlns:r="http://schemas.openxmlformats.org/officeDocument/2006/relationships" r:id="rId4"/>
              </a:graphicData>
            </a:graphic>
          </p:graphicFrame>
          <p:sp>
            <p:nvSpPr>
              <p:cNvPr id="35" name="ZoneTexte 34">
                <a:extLst>
                  <a:ext uri="{FF2B5EF4-FFF2-40B4-BE49-F238E27FC236}">
                    <a16:creationId xmlns:a16="http://schemas.microsoft.com/office/drawing/2014/main" id="{5DCF788B-F6DE-0B29-9CC7-1DD495A22FF6}"/>
                  </a:ext>
                </a:extLst>
              </p:cNvPr>
              <p:cNvSpPr txBox="1"/>
              <p:nvPr/>
            </p:nvSpPr>
            <p:spPr>
              <a:xfrm>
                <a:off x="6263352" y="3191541"/>
                <a:ext cx="364132" cy="236371"/>
              </a:xfrm>
              <a:prstGeom prst="rect">
                <a:avLst/>
              </a:prstGeom>
              <a:noFill/>
            </p:spPr>
            <p:txBody>
              <a:bodyPr wrap="none" rtlCol="0">
                <a:spAutoFit/>
              </a:bodyPr>
              <a:lstStyle/>
              <a:p>
                <a:pPr algn="ctr"/>
                <a:r>
                  <a:rPr lang="en-US" sz="1200" baseline="0"/>
                  <a:t>-0.5</a:t>
                </a:r>
              </a:p>
            </p:txBody>
          </p:sp>
          <p:sp>
            <p:nvSpPr>
              <p:cNvPr id="36" name="ZoneTexte 35">
                <a:extLst>
                  <a:ext uri="{FF2B5EF4-FFF2-40B4-BE49-F238E27FC236}">
                    <a16:creationId xmlns:a16="http://schemas.microsoft.com/office/drawing/2014/main" id="{71194528-BAA1-13B4-7AFB-A425D09BF97F}"/>
                  </a:ext>
                </a:extLst>
              </p:cNvPr>
              <p:cNvSpPr txBox="1"/>
              <p:nvPr/>
            </p:nvSpPr>
            <p:spPr>
              <a:xfrm>
                <a:off x="6802397" y="3326828"/>
                <a:ext cx="324463" cy="236371"/>
              </a:xfrm>
              <a:prstGeom prst="rect">
                <a:avLst/>
              </a:prstGeom>
              <a:noFill/>
            </p:spPr>
            <p:txBody>
              <a:bodyPr wrap="none" rtlCol="0">
                <a:spAutoFit/>
              </a:bodyPr>
              <a:lstStyle/>
              <a:p>
                <a:pPr algn="ctr"/>
                <a:r>
                  <a:rPr lang="en-US" sz="1200" baseline="0"/>
                  <a:t>2.4</a:t>
                </a:r>
              </a:p>
            </p:txBody>
          </p:sp>
          <p:sp>
            <p:nvSpPr>
              <p:cNvPr id="37" name="ZoneTexte 36">
                <a:extLst>
                  <a:ext uri="{FF2B5EF4-FFF2-40B4-BE49-F238E27FC236}">
                    <a16:creationId xmlns:a16="http://schemas.microsoft.com/office/drawing/2014/main" id="{3A31E778-D349-52AD-3320-F3B60BB87CFA}"/>
                  </a:ext>
                </a:extLst>
              </p:cNvPr>
              <p:cNvSpPr txBox="1"/>
              <p:nvPr/>
            </p:nvSpPr>
            <p:spPr>
              <a:xfrm>
                <a:off x="5949400" y="3331244"/>
                <a:ext cx="364132" cy="236371"/>
              </a:xfrm>
              <a:prstGeom prst="rect">
                <a:avLst/>
              </a:prstGeom>
              <a:noFill/>
            </p:spPr>
            <p:txBody>
              <a:bodyPr wrap="none" rtlCol="0">
                <a:spAutoFit/>
              </a:bodyPr>
              <a:lstStyle/>
              <a:p>
                <a:pPr algn="ctr"/>
                <a:r>
                  <a:rPr lang="en-US" sz="1200" baseline="0"/>
                  <a:t>-3.4</a:t>
                </a:r>
              </a:p>
            </p:txBody>
          </p:sp>
          <p:sp>
            <p:nvSpPr>
              <p:cNvPr id="38" name="ZoneTexte 37">
                <a:extLst>
                  <a:ext uri="{FF2B5EF4-FFF2-40B4-BE49-F238E27FC236}">
                    <a16:creationId xmlns:a16="http://schemas.microsoft.com/office/drawing/2014/main" id="{077D6579-440C-5D5F-8487-C684113764D8}"/>
                  </a:ext>
                </a:extLst>
              </p:cNvPr>
              <p:cNvSpPr txBox="1"/>
              <p:nvPr/>
            </p:nvSpPr>
            <p:spPr>
              <a:xfrm>
                <a:off x="6605005" y="4740109"/>
                <a:ext cx="324463" cy="236371"/>
              </a:xfrm>
              <a:prstGeom prst="rect">
                <a:avLst/>
              </a:prstGeom>
              <a:noFill/>
            </p:spPr>
            <p:txBody>
              <a:bodyPr wrap="none" rtlCol="0">
                <a:spAutoFit/>
              </a:bodyPr>
              <a:lstStyle/>
              <a:p>
                <a:pPr algn="ctr"/>
                <a:r>
                  <a:rPr lang="en-US" sz="1200" baseline="0"/>
                  <a:t>0.3</a:t>
                </a:r>
              </a:p>
            </p:txBody>
          </p:sp>
          <p:sp>
            <p:nvSpPr>
              <p:cNvPr id="39" name="ZoneTexte 38">
                <a:extLst>
                  <a:ext uri="{FF2B5EF4-FFF2-40B4-BE49-F238E27FC236}">
                    <a16:creationId xmlns:a16="http://schemas.microsoft.com/office/drawing/2014/main" id="{413075B9-917F-31BA-9E04-8AB42D53FDC2}"/>
                  </a:ext>
                </a:extLst>
              </p:cNvPr>
              <p:cNvSpPr txBox="1"/>
              <p:nvPr/>
            </p:nvSpPr>
            <p:spPr>
              <a:xfrm>
                <a:off x="6748896" y="5024540"/>
                <a:ext cx="324463" cy="236371"/>
              </a:xfrm>
              <a:prstGeom prst="rect">
                <a:avLst/>
              </a:prstGeom>
              <a:noFill/>
            </p:spPr>
            <p:txBody>
              <a:bodyPr wrap="none" rtlCol="0">
                <a:spAutoFit/>
              </a:bodyPr>
              <a:lstStyle/>
              <a:p>
                <a:pPr algn="ctr"/>
                <a:r>
                  <a:rPr lang="en-US" sz="1200" baseline="0"/>
                  <a:t>2.8</a:t>
                </a:r>
              </a:p>
            </p:txBody>
          </p:sp>
          <p:sp>
            <p:nvSpPr>
              <p:cNvPr id="40" name="ZoneTexte 39">
                <a:extLst>
                  <a:ext uri="{FF2B5EF4-FFF2-40B4-BE49-F238E27FC236}">
                    <a16:creationId xmlns:a16="http://schemas.microsoft.com/office/drawing/2014/main" id="{7D5A6270-B4FA-FC29-A1A4-83A8B4969A41}"/>
                  </a:ext>
                </a:extLst>
              </p:cNvPr>
              <p:cNvSpPr txBox="1"/>
              <p:nvPr/>
            </p:nvSpPr>
            <p:spPr>
              <a:xfrm>
                <a:off x="6213871" y="4750540"/>
                <a:ext cx="364132" cy="236371"/>
              </a:xfrm>
              <a:prstGeom prst="rect">
                <a:avLst/>
              </a:prstGeom>
              <a:noFill/>
            </p:spPr>
            <p:txBody>
              <a:bodyPr wrap="none" rtlCol="0">
                <a:spAutoFit/>
              </a:bodyPr>
              <a:lstStyle/>
              <a:p>
                <a:pPr algn="ctr"/>
                <a:r>
                  <a:rPr lang="en-US" sz="1200" baseline="0"/>
                  <a:t>-2.2</a:t>
                </a:r>
              </a:p>
            </p:txBody>
          </p:sp>
          <p:sp>
            <p:nvSpPr>
              <p:cNvPr id="41" name="Flèche : droite 40">
                <a:extLst>
                  <a:ext uri="{FF2B5EF4-FFF2-40B4-BE49-F238E27FC236}">
                    <a16:creationId xmlns:a16="http://schemas.microsoft.com/office/drawing/2014/main" id="{22F9DCF8-FD3F-6613-27C6-48F51F89D401}"/>
                  </a:ext>
                </a:extLst>
              </p:cNvPr>
              <p:cNvSpPr/>
              <p:nvPr/>
            </p:nvSpPr>
            <p:spPr>
              <a:xfrm>
                <a:off x="6603829" y="2811805"/>
                <a:ext cx="1223129" cy="342938"/>
              </a:xfrm>
              <a:prstGeom prst="right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200" b="1" baseline="0"/>
                  <a:t>Oral SOC</a:t>
                </a:r>
                <a:endParaRPr lang="en-US" sz="1200" b="1" baseline="0">
                  <a:solidFill>
                    <a:schemeClr val="bg1"/>
                  </a:solidFill>
                </a:endParaRPr>
              </a:p>
            </p:txBody>
          </p:sp>
          <p:sp>
            <p:nvSpPr>
              <p:cNvPr id="42" name="Flèche : droite 41">
                <a:extLst>
                  <a:ext uri="{FF2B5EF4-FFF2-40B4-BE49-F238E27FC236}">
                    <a16:creationId xmlns:a16="http://schemas.microsoft.com/office/drawing/2014/main" id="{4679612F-60A0-EE51-4B87-8CB0CB8753CD}"/>
                  </a:ext>
                </a:extLst>
              </p:cNvPr>
              <p:cNvSpPr/>
              <p:nvPr/>
            </p:nvSpPr>
            <p:spPr>
              <a:xfrm flipH="1">
                <a:off x="5178460" y="2811805"/>
                <a:ext cx="1425370" cy="342938"/>
              </a:xfrm>
              <a:prstGeom prst="rightArrow">
                <a:avLst/>
              </a:prstGeom>
              <a:solidFill>
                <a:srgbClr val="0162A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200" b="1" baseline="0"/>
                  <a:t>CAB + RPV LA</a:t>
                </a:r>
                <a:endParaRPr lang="en-US" sz="1200" b="1" baseline="0">
                  <a:solidFill>
                    <a:schemeClr val="bg1"/>
                  </a:solidFill>
                </a:endParaRPr>
              </a:p>
            </p:txBody>
          </p:sp>
          <p:sp>
            <p:nvSpPr>
              <p:cNvPr id="43" name="Flèche : droite 42">
                <a:extLst>
                  <a:ext uri="{FF2B5EF4-FFF2-40B4-BE49-F238E27FC236}">
                    <a16:creationId xmlns:a16="http://schemas.microsoft.com/office/drawing/2014/main" id="{AAE5257D-AC15-23AB-F8C2-DC2310E42FC4}"/>
                  </a:ext>
                </a:extLst>
              </p:cNvPr>
              <p:cNvSpPr/>
              <p:nvPr/>
            </p:nvSpPr>
            <p:spPr>
              <a:xfrm flipH="1">
                <a:off x="5253215" y="4446036"/>
                <a:ext cx="1394342" cy="342938"/>
              </a:xfrm>
              <a:prstGeom prst="right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200" b="1" baseline="0"/>
                  <a:t>Oral SOC</a:t>
                </a:r>
                <a:endParaRPr lang="en-US" sz="1200" b="1" baseline="0">
                  <a:solidFill>
                    <a:schemeClr val="bg1"/>
                  </a:solidFill>
                </a:endParaRPr>
              </a:p>
            </p:txBody>
          </p:sp>
          <p:sp>
            <p:nvSpPr>
              <p:cNvPr id="44" name="Flèche : droite 43">
                <a:extLst>
                  <a:ext uri="{FF2B5EF4-FFF2-40B4-BE49-F238E27FC236}">
                    <a16:creationId xmlns:a16="http://schemas.microsoft.com/office/drawing/2014/main" id="{4CE580B7-FF95-3168-87B7-CBAD9422E3A4}"/>
                  </a:ext>
                </a:extLst>
              </p:cNvPr>
              <p:cNvSpPr/>
              <p:nvPr/>
            </p:nvSpPr>
            <p:spPr>
              <a:xfrm>
                <a:off x="6647557" y="4446036"/>
                <a:ext cx="1230317" cy="342938"/>
              </a:xfrm>
              <a:prstGeom prst="rightArrow">
                <a:avLst/>
              </a:prstGeom>
              <a:solidFill>
                <a:srgbClr val="0162A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200" b="1" baseline="0"/>
                  <a:t>CAB + RPV LA</a:t>
                </a:r>
                <a:endParaRPr lang="en-US" sz="1200" b="1" baseline="0">
                  <a:solidFill>
                    <a:schemeClr val="bg1"/>
                  </a:solidFill>
                </a:endParaRPr>
              </a:p>
            </p:txBody>
          </p:sp>
          <p:sp>
            <p:nvSpPr>
              <p:cNvPr id="45" name="ZoneTexte 44">
                <a:extLst>
                  <a:ext uri="{FF2B5EF4-FFF2-40B4-BE49-F238E27FC236}">
                    <a16:creationId xmlns:a16="http://schemas.microsoft.com/office/drawing/2014/main" id="{6A7E9C32-791F-22E6-2690-D549C8CF196C}"/>
                  </a:ext>
                </a:extLst>
              </p:cNvPr>
              <p:cNvSpPr txBox="1"/>
              <p:nvPr/>
            </p:nvSpPr>
            <p:spPr>
              <a:xfrm>
                <a:off x="6132586" y="3851574"/>
                <a:ext cx="959491" cy="236371"/>
              </a:xfrm>
              <a:prstGeom prst="rect">
                <a:avLst/>
              </a:prstGeom>
              <a:noFill/>
            </p:spPr>
            <p:txBody>
              <a:bodyPr wrap="none" rtlCol="0">
                <a:spAutoFit/>
              </a:bodyPr>
              <a:lstStyle/>
              <a:p>
                <a:pPr algn="ctr"/>
                <a:r>
                  <a:rPr lang="en-US" sz="1200" b="1" baseline="0"/>
                  <a:t>Difference (%) </a:t>
                </a:r>
              </a:p>
            </p:txBody>
          </p:sp>
          <p:sp>
            <p:nvSpPr>
              <p:cNvPr id="46" name="ZoneTexte 45">
                <a:extLst>
                  <a:ext uri="{FF2B5EF4-FFF2-40B4-BE49-F238E27FC236}">
                    <a16:creationId xmlns:a16="http://schemas.microsoft.com/office/drawing/2014/main" id="{CD54039A-E6A2-3484-48F9-D3C3CD16BEBB}"/>
                  </a:ext>
                </a:extLst>
              </p:cNvPr>
              <p:cNvSpPr txBox="1"/>
              <p:nvPr/>
            </p:nvSpPr>
            <p:spPr>
              <a:xfrm>
                <a:off x="6199327" y="5449181"/>
                <a:ext cx="959491" cy="236371"/>
              </a:xfrm>
              <a:prstGeom prst="rect">
                <a:avLst/>
              </a:prstGeom>
              <a:noFill/>
            </p:spPr>
            <p:txBody>
              <a:bodyPr wrap="none" rtlCol="0">
                <a:spAutoFit/>
              </a:bodyPr>
              <a:lstStyle/>
              <a:p>
                <a:pPr algn="ctr"/>
                <a:r>
                  <a:rPr lang="en-US" sz="1200" b="1" baseline="0"/>
                  <a:t>Difference (%) </a:t>
                </a:r>
              </a:p>
            </p:txBody>
          </p:sp>
          <p:grpSp>
            <p:nvGrpSpPr>
              <p:cNvPr id="47" name="Groupe 46">
                <a:extLst>
                  <a:ext uri="{FF2B5EF4-FFF2-40B4-BE49-F238E27FC236}">
                    <a16:creationId xmlns:a16="http://schemas.microsoft.com/office/drawing/2014/main" id="{4D09CCE9-43C5-BB85-6934-D4EAEE5FAFE1}"/>
                  </a:ext>
                </a:extLst>
              </p:cNvPr>
              <p:cNvGrpSpPr/>
              <p:nvPr/>
            </p:nvGrpSpPr>
            <p:grpSpPr>
              <a:xfrm>
                <a:off x="6280767" y="3403773"/>
                <a:ext cx="558832" cy="101164"/>
                <a:chOff x="6235689" y="3403773"/>
                <a:chExt cx="386472" cy="55862"/>
              </a:xfrm>
            </p:grpSpPr>
            <p:sp>
              <p:nvSpPr>
                <p:cNvPr id="57" name="Line 6">
                  <a:extLst>
                    <a:ext uri="{FF2B5EF4-FFF2-40B4-BE49-F238E27FC236}">
                      <a16:creationId xmlns:a16="http://schemas.microsoft.com/office/drawing/2014/main" id="{16A04684-C413-4A3D-A6BD-D9EA75D48281}"/>
                    </a:ext>
                  </a:extLst>
                </p:cNvPr>
                <p:cNvSpPr>
                  <a:spLocks noChangeShapeType="1"/>
                </p:cNvSpPr>
                <p:nvPr/>
              </p:nvSpPr>
              <p:spPr bwMode="auto">
                <a:xfrm>
                  <a:off x="6622161" y="3403773"/>
                  <a:ext cx="0" cy="558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sp>
              <p:nvSpPr>
                <p:cNvPr id="58" name="Line 7">
                  <a:extLst>
                    <a:ext uri="{FF2B5EF4-FFF2-40B4-BE49-F238E27FC236}">
                      <a16:creationId xmlns:a16="http://schemas.microsoft.com/office/drawing/2014/main" id="{6DA246A3-A5B7-82EB-0A3F-FC867232C9EC}"/>
                    </a:ext>
                  </a:extLst>
                </p:cNvPr>
                <p:cNvSpPr>
                  <a:spLocks noChangeShapeType="1"/>
                </p:cNvSpPr>
                <p:nvPr/>
              </p:nvSpPr>
              <p:spPr bwMode="auto">
                <a:xfrm>
                  <a:off x="6235689" y="3403773"/>
                  <a:ext cx="0" cy="558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sp>
              <p:nvSpPr>
                <p:cNvPr id="59" name="Line 8">
                  <a:extLst>
                    <a:ext uri="{FF2B5EF4-FFF2-40B4-BE49-F238E27FC236}">
                      <a16:creationId xmlns:a16="http://schemas.microsoft.com/office/drawing/2014/main" id="{2FA599F6-C547-3C16-1EE9-370FB8B695F1}"/>
                    </a:ext>
                  </a:extLst>
                </p:cNvPr>
                <p:cNvSpPr>
                  <a:spLocks noChangeShapeType="1"/>
                </p:cNvSpPr>
                <p:nvPr/>
              </p:nvSpPr>
              <p:spPr bwMode="auto">
                <a:xfrm>
                  <a:off x="6237961" y="3431704"/>
                  <a:ext cx="3842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grpSp>
          <p:sp>
            <p:nvSpPr>
              <p:cNvPr id="48" name="Freeform 5">
                <a:extLst>
                  <a:ext uri="{FF2B5EF4-FFF2-40B4-BE49-F238E27FC236}">
                    <a16:creationId xmlns:a16="http://schemas.microsoft.com/office/drawing/2014/main" id="{90FB5D7D-4246-8F3B-64A8-9F56D6ECA3AD}"/>
                  </a:ext>
                </a:extLst>
              </p:cNvPr>
              <p:cNvSpPr>
                <a:spLocks/>
              </p:cNvSpPr>
              <p:nvPr/>
            </p:nvSpPr>
            <p:spPr bwMode="auto">
              <a:xfrm>
                <a:off x="6478795" y="3399035"/>
                <a:ext cx="125035" cy="111724"/>
              </a:xfrm>
              <a:custGeom>
                <a:avLst/>
                <a:gdLst>
                  <a:gd name="T0" fmla="*/ 28 w 55"/>
                  <a:gd name="T1" fmla="*/ 56 h 56"/>
                  <a:gd name="T2" fmla="*/ 0 w 55"/>
                  <a:gd name="T3" fmla="*/ 28 h 56"/>
                  <a:gd name="T4" fmla="*/ 28 w 55"/>
                  <a:gd name="T5" fmla="*/ 0 h 56"/>
                  <a:gd name="T6" fmla="*/ 55 w 55"/>
                  <a:gd name="T7" fmla="*/ 28 h 56"/>
                  <a:gd name="T8" fmla="*/ 28 w 55"/>
                  <a:gd name="T9" fmla="*/ 56 h 56"/>
                </a:gdLst>
                <a:ahLst/>
                <a:cxnLst>
                  <a:cxn ang="0">
                    <a:pos x="T0" y="T1"/>
                  </a:cxn>
                  <a:cxn ang="0">
                    <a:pos x="T2" y="T3"/>
                  </a:cxn>
                  <a:cxn ang="0">
                    <a:pos x="T4" y="T5"/>
                  </a:cxn>
                  <a:cxn ang="0">
                    <a:pos x="T6" y="T7"/>
                  </a:cxn>
                  <a:cxn ang="0">
                    <a:pos x="T8" y="T9"/>
                  </a:cxn>
                </a:cxnLst>
                <a:rect l="0" t="0" r="r" b="b"/>
                <a:pathLst>
                  <a:path w="55" h="56">
                    <a:moveTo>
                      <a:pt x="28" y="56"/>
                    </a:moveTo>
                    <a:lnTo>
                      <a:pt x="0" y="28"/>
                    </a:lnTo>
                    <a:lnTo>
                      <a:pt x="28" y="0"/>
                    </a:lnTo>
                    <a:lnTo>
                      <a:pt x="55" y="28"/>
                    </a:lnTo>
                    <a:lnTo>
                      <a:pt x="28" y="56"/>
                    </a:lnTo>
                    <a:close/>
                  </a:path>
                </a:pathLst>
              </a:cu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200" baseline="0"/>
              </a:p>
            </p:txBody>
          </p:sp>
          <p:sp>
            <p:nvSpPr>
              <p:cNvPr id="49" name="Line 13">
                <a:extLst>
                  <a:ext uri="{FF2B5EF4-FFF2-40B4-BE49-F238E27FC236}">
                    <a16:creationId xmlns:a16="http://schemas.microsoft.com/office/drawing/2014/main" id="{F05D6E5F-7024-2660-97FB-F96627A3BA09}"/>
                  </a:ext>
                </a:extLst>
              </p:cNvPr>
              <p:cNvSpPr>
                <a:spLocks noChangeShapeType="1"/>
              </p:cNvSpPr>
              <p:nvPr/>
            </p:nvSpPr>
            <p:spPr bwMode="auto">
              <a:xfrm flipV="1">
                <a:off x="5627325" y="3072765"/>
                <a:ext cx="0" cy="623991"/>
              </a:xfrm>
              <a:prstGeom prst="line">
                <a:avLst/>
              </a:prstGeom>
              <a:noFill/>
              <a:ln w="12700" cap="flat">
                <a:solidFill>
                  <a:srgbClr val="000000"/>
                </a:solidFill>
                <a:prstDash val="dash"/>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grpSp>
            <p:nvGrpSpPr>
              <p:cNvPr id="50" name="Groupe 49">
                <a:extLst>
                  <a:ext uri="{FF2B5EF4-FFF2-40B4-BE49-F238E27FC236}">
                    <a16:creationId xmlns:a16="http://schemas.microsoft.com/office/drawing/2014/main" id="{1FD53A1B-826C-94EB-8506-2003F654F8A0}"/>
                  </a:ext>
                </a:extLst>
              </p:cNvPr>
              <p:cNvGrpSpPr/>
              <p:nvPr/>
            </p:nvGrpSpPr>
            <p:grpSpPr>
              <a:xfrm>
                <a:off x="6426652" y="4930043"/>
                <a:ext cx="491239" cy="101164"/>
                <a:chOff x="6239511" y="3403773"/>
                <a:chExt cx="386487" cy="55862"/>
              </a:xfrm>
            </p:grpSpPr>
            <p:sp>
              <p:nvSpPr>
                <p:cNvPr id="54" name="Line 6">
                  <a:extLst>
                    <a:ext uri="{FF2B5EF4-FFF2-40B4-BE49-F238E27FC236}">
                      <a16:creationId xmlns:a16="http://schemas.microsoft.com/office/drawing/2014/main" id="{0C4447BD-6149-E2CA-3FB5-DA598495926E}"/>
                    </a:ext>
                  </a:extLst>
                </p:cNvPr>
                <p:cNvSpPr>
                  <a:spLocks noChangeShapeType="1"/>
                </p:cNvSpPr>
                <p:nvPr/>
              </p:nvSpPr>
              <p:spPr bwMode="auto">
                <a:xfrm>
                  <a:off x="6625998" y="3403773"/>
                  <a:ext cx="0" cy="558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sp>
              <p:nvSpPr>
                <p:cNvPr id="55" name="Line 7">
                  <a:extLst>
                    <a:ext uri="{FF2B5EF4-FFF2-40B4-BE49-F238E27FC236}">
                      <a16:creationId xmlns:a16="http://schemas.microsoft.com/office/drawing/2014/main" id="{B294E563-C1A8-38C9-49E5-0E9B2571E2D8}"/>
                    </a:ext>
                  </a:extLst>
                </p:cNvPr>
                <p:cNvSpPr>
                  <a:spLocks noChangeShapeType="1"/>
                </p:cNvSpPr>
                <p:nvPr/>
              </p:nvSpPr>
              <p:spPr bwMode="auto">
                <a:xfrm>
                  <a:off x="6239511" y="3403773"/>
                  <a:ext cx="0" cy="55862"/>
                </a:xfrm>
                <a:prstGeom prst="line">
                  <a:avLst/>
                </a:prstGeom>
                <a:noFill/>
                <a:ln w="1270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sp>
              <p:nvSpPr>
                <p:cNvPr id="56" name="Line 8">
                  <a:extLst>
                    <a:ext uri="{FF2B5EF4-FFF2-40B4-BE49-F238E27FC236}">
                      <a16:creationId xmlns:a16="http://schemas.microsoft.com/office/drawing/2014/main" id="{EA35AA66-83B6-7BC6-AEEB-79189E01F09E}"/>
                    </a:ext>
                  </a:extLst>
                </p:cNvPr>
                <p:cNvSpPr>
                  <a:spLocks noChangeShapeType="1"/>
                </p:cNvSpPr>
                <p:nvPr/>
              </p:nvSpPr>
              <p:spPr bwMode="auto">
                <a:xfrm>
                  <a:off x="6241798" y="3431704"/>
                  <a:ext cx="384200" cy="0"/>
                </a:xfrm>
                <a:prstGeom prst="line">
                  <a:avLst/>
                </a:prstGeom>
                <a:noFill/>
                <a:ln w="19050" cap="flat">
                  <a:solidFill>
                    <a:srgbClr val="000000"/>
                  </a:solidFill>
                  <a:prstDash val="solid"/>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grpSp>
          <p:sp>
            <p:nvSpPr>
              <p:cNvPr id="51" name="Freeform 5">
                <a:extLst>
                  <a:ext uri="{FF2B5EF4-FFF2-40B4-BE49-F238E27FC236}">
                    <a16:creationId xmlns:a16="http://schemas.microsoft.com/office/drawing/2014/main" id="{A39E9402-569C-35DE-42C0-4D37D0CB3C2F}"/>
                  </a:ext>
                </a:extLst>
              </p:cNvPr>
              <p:cNvSpPr>
                <a:spLocks/>
              </p:cNvSpPr>
              <p:nvPr/>
            </p:nvSpPr>
            <p:spPr bwMode="auto">
              <a:xfrm>
                <a:off x="6615660" y="4925305"/>
                <a:ext cx="125035" cy="111724"/>
              </a:xfrm>
              <a:custGeom>
                <a:avLst/>
                <a:gdLst>
                  <a:gd name="T0" fmla="*/ 28 w 55"/>
                  <a:gd name="T1" fmla="*/ 56 h 56"/>
                  <a:gd name="T2" fmla="*/ 0 w 55"/>
                  <a:gd name="T3" fmla="*/ 28 h 56"/>
                  <a:gd name="T4" fmla="*/ 28 w 55"/>
                  <a:gd name="T5" fmla="*/ 0 h 56"/>
                  <a:gd name="T6" fmla="*/ 55 w 55"/>
                  <a:gd name="T7" fmla="*/ 28 h 56"/>
                  <a:gd name="T8" fmla="*/ 28 w 55"/>
                  <a:gd name="T9" fmla="*/ 56 h 56"/>
                </a:gdLst>
                <a:ahLst/>
                <a:cxnLst>
                  <a:cxn ang="0">
                    <a:pos x="T0" y="T1"/>
                  </a:cxn>
                  <a:cxn ang="0">
                    <a:pos x="T2" y="T3"/>
                  </a:cxn>
                  <a:cxn ang="0">
                    <a:pos x="T4" y="T5"/>
                  </a:cxn>
                  <a:cxn ang="0">
                    <a:pos x="T6" y="T7"/>
                  </a:cxn>
                  <a:cxn ang="0">
                    <a:pos x="T8" y="T9"/>
                  </a:cxn>
                </a:cxnLst>
                <a:rect l="0" t="0" r="r" b="b"/>
                <a:pathLst>
                  <a:path w="55" h="56">
                    <a:moveTo>
                      <a:pt x="28" y="56"/>
                    </a:moveTo>
                    <a:lnTo>
                      <a:pt x="0" y="28"/>
                    </a:lnTo>
                    <a:lnTo>
                      <a:pt x="28" y="0"/>
                    </a:lnTo>
                    <a:lnTo>
                      <a:pt x="55" y="28"/>
                    </a:lnTo>
                    <a:lnTo>
                      <a:pt x="28" y="56"/>
                    </a:lnTo>
                    <a:close/>
                  </a:path>
                </a:pathLst>
              </a:cu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US" sz="1200" baseline="0"/>
              </a:p>
            </p:txBody>
          </p:sp>
          <p:sp>
            <p:nvSpPr>
              <p:cNvPr id="52" name="Line 13">
                <a:extLst>
                  <a:ext uri="{FF2B5EF4-FFF2-40B4-BE49-F238E27FC236}">
                    <a16:creationId xmlns:a16="http://schemas.microsoft.com/office/drawing/2014/main" id="{F3CE700E-D9B2-33A2-29D2-86ED43E92D39}"/>
                  </a:ext>
                </a:extLst>
              </p:cNvPr>
              <p:cNvSpPr>
                <a:spLocks noChangeShapeType="1"/>
              </p:cNvSpPr>
              <p:nvPr/>
            </p:nvSpPr>
            <p:spPr bwMode="auto">
              <a:xfrm flipV="1">
                <a:off x="7048337" y="4721480"/>
                <a:ext cx="0" cy="551738"/>
              </a:xfrm>
              <a:prstGeom prst="line">
                <a:avLst/>
              </a:prstGeom>
              <a:noFill/>
              <a:ln w="12700" cap="flat">
                <a:solidFill>
                  <a:srgbClr val="000000"/>
                </a:solidFill>
                <a:prstDash val="dash"/>
                <a:miter lim="800000"/>
                <a:headEnd/>
                <a:tailEnd/>
              </a:ln>
              <a:extLst>
                <a:ext uri="{909E8E84-426E-40dd-AFC4-6F175D3DCCD1}">
                  <a14:hiddenFill xmlns=""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200" baseline="0"/>
              </a:p>
            </p:txBody>
          </p:sp>
          <p:sp>
            <p:nvSpPr>
              <p:cNvPr id="53" name="ZoneTexte 52">
                <a:extLst>
                  <a:ext uri="{FF2B5EF4-FFF2-40B4-BE49-F238E27FC236}">
                    <a16:creationId xmlns:a16="http://schemas.microsoft.com/office/drawing/2014/main" id="{44C04970-19A3-E9CA-9C18-84164FBE9591}"/>
                  </a:ext>
                </a:extLst>
              </p:cNvPr>
              <p:cNvSpPr txBox="1"/>
              <p:nvPr/>
            </p:nvSpPr>
            <p:spPr>
              <a:xfrm>
                <a:off x="7075068" y="4861824"/>
                <a:ext cx="907183" cy="236371"/>
              </a:xfrm>
              <a:prstGeom prst="rect">
                <a:avLst/>
              </a:prstGeom>
              <a:noFill/>
            </p:spPr>
            <p:txBody>
              <a:bodyPr wrap="none" rtlCol="0">
                <a:spAutoFit/>
              </a:bodyPr>
              <a:lstStyle/>
              <a:p>
                <a:r>
                  <a:rPr lang="en-US" sz="1200" i="1" baseline="0"/>
                  <a:t>4% NI margin</a:t>
                </a:r>
              </a:p>
            </p:txBody>
          </p:sp>
        </p:grpSp>
      </p:grpSp>
      <p:sp>
        <p:nvSpPr>
          <p:cNvPr id="3" name="ZoneTexte 2">
            <a:extLst>
              <a:ext uri="{FF2B5EF4-FFF2-40B4-BE49-F238E27FC236}">
                <a16:creationId xmlns:a16="http://schemas.microsoft.com/office/drawing/2014/main" id="{5C0C4DA3-64CE-3A41-52DE-2922BC1944CD}"/>
              </a:ext>
            </a:extLst>
          </p:cNvPr>
          <p:cNvSpPr txBox="1"/>
          <p:nvPr/>
        </p:nvSpPr>
        <p:spPr>
          <a:xfrm>
            <a:off x="1589803" y="2084010"/>
            <a:ext cx="312906" cy="307777"/>
          </a:xfrm>
          <a:prstGeom prst="rect">
            <a:avLst/>
          </a:prstGeom>
          <a:noFill/>
        </p:spPr>
        <p:txBody>
          <a:bodyPr wrap="none" rtlCol="0">
            <a:spAutoFit/>
          </a:bodyPr>
          <a:lstStyle/>
          <a:p>
            <a:r>
              <a:rPr lang="fr-FR" sz="1400" dirty="0"/>
              <a:t>%</a:t>
            </a:r>
          </a:p>
        </p:txBody>
      </p:sp>
      <p:sp>
        <p:nvSpPr>
          <p:cNvPr id="4" name="ZoneTexte 3">
            <a:extLst>
              <a:ext uri="{FF2B5EF4-FFF2-40B4-BE49-F238E27FC236}">
                <a16:creationId xmlns:a16="http://schemas.microsoft.com/office/drawing/2014/main" id="{05B2E9D9-A5AB-A8AA-D415-A3C22216D5E9}"/>
              </a:ext>
            </a:extLst>
          </p:cNvPr>
          <p:cNvSpPr txBox="1"/>
          <p:nvPr/>
        </p:nvSpPr>
        <p:spPr>
          <a:xfrm>
            <a:off x="2259724" y="1859936"/>
            <a:ext cx="2660215" cy="369332"/>
          </a:xfrm>
          <a:prstGeom prst="rect">
            <a:avLst/>
          </a:prstGeom>
          <a:noFill/>
        </p:spPr>
        <p:txBody>
          <a:bodyPr wrap="none" rtlCol="0">
            <a:spAutoFit/>
          </a:bodyPr>
          <a:lstStyle/>
          <a:p>
            <a:r>
              <a:rPr lang="en-US" b="1"/>
              <a:t>Virologic outcome at W48</a:t>
            </a:r>
          </a:p>
        </p:txBody>
      </p:sp>
      <p:sp>
        <p:nvSpPr>
          <p:cNvPr id="7" name="ZoneTexte 6">
            <a:extLst>
              <a:ext uri="{FF2B5EF4-FFF2-40B4-BE49-F238E27FC236}">
                <a16:creationId xmlns:a16="http://schemas.microsoft.com/office/drawing/2014/main" id="{69ECFA21-EDAA-019C-C612-ED9382A7305A}"/>
              </a:ext>
            </a:extLst>
          </p:cNvPr>
          <p:cNvSpPr txBox="1"/>
          <p:nvPr/>
        </p:nvSpPr>
        <p:spPr>
          <a:xfrm>
            <a:off x="7119425" y="1859936"/>
            <a:ext cx="4037178" cy="369332"/>
          </a:xfrm>
          <a:prstGeom prst="rect">
            <a:avLst/>
          </a:prstGeom>
          <a:noFill/>
        </p:spPr>
        <p:txBody>
          <a:bodyPr wrap="square">
            <a:spAutoFit/>
          </a:bodyPr>
          <a:lstStyle/>
          <a:p>
            <a:pPr algn="ctr"/>
            <a:r>
              <a:rPr lang="en-US" sz="1800" b="1" baseline="0"/>
              <a:t>Adjusted Treatment Difference (IC 95%)</a:t>
            </a:r>
          </a:p>
        </p:txBody>
      </p:sp>
      <p:sp>
        <p:nvSpPr>
          <p:cNvPr id="12" name="ZoneTexte 11">
            <a:extLst>
              <a:ext uri="{FF2B5EF4-FFF2-40B4-BE49-F238E27FC236}">
                <a16:creationId xmlns:a16="http://schemas.microsoft.com/office/drawing/2014/main" id="{5A75FA0B-DC7A-E335-EE5D-39056FB4E9E1}"/>
              </a:ext>
            </a:extLst>
          </p:cNvPr>
          <p:cNvSpPr txBox="1"/>
          <p:nvPr/>
        </p:nvSpPr>
        <p:spPr>
          <a:xfrm>
            <a:off x="572757" y="5752331"/>
            <a:ext cx="11046486" cy="769441"/>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sz="1600" dirty="0"/>
              <a:t>2 virologic failures in the CAB + RPV LA arm, 0 in SOC</a:t>
            </a:r>
          </a:p>
          <a:p>
            <a:pPr marL="742950" lvl="1" indent="-285750">
              <a:buClr>
                <a:schemeClr val="accent1"/>
              </a:buClr>
              <a:buFont typeface="Calibri" panose="020F0502020204030204" pitchFamily="34" charset="0"/>
              <a:buChar char="–"/>
            </a:pPr>
            <a:r>
              <a:rPr lang="en-US" sz="1400" dirty="0"/>
              <a:t>1 confirmed HIV-1 RNA ≥ 200 c/mL (W48), no delayed injections, subtype A1, BMI 26 kg/m</a:t>
            </a:r>
            <a:r>
              <a:rPr lang="en-US" sz="1400" baseline="30000" dirty="0"/>
              <a:t>2</a:t>
            </a:r>
            <a:r>
              <a:rPr lang="en-US" sz="1400" dirty="0"/>
              <a:t>, no baseline R, emergence of R to RPV and CAB</a:t>
            </a:r>
          </a:p>
          <a:p>
            <a:pPr marL="742950" lvl="1" indent="-285750">
              <a:buClr>
                <a:schemeClr val="accent1"/>
              </a:buClr>
              <a:buFont typeface="Calibri" panose="020F0502020204030204" pitchFamily="34" charset="0"/>
              <a:buChar char="–"/>
            </a:pPr>
            <a:r>
              <a:rPr lang="en-US" sz="1400" dirty="0"/>
              <a:t>1 unconfirmed (died before retest) (W48), no delayed injections, subtype D, BMI 22 kg/m</a:t>
            </a:r>
            <a:r>
              <a:rPr lang="en-US" sz="1400" baseline="30000" dirty="0"/>
              <a:t>2</a:t>
            </a:r>
            <a:r>
              <a:rPr lang="en-US" sz="1400" dirty="0"/>
              <a:t>, baseline R to RPV, R to RPV and CAB at failure</a:t>
            </a:r>
          </a:p>
        </p:txBody>
      </p:sp>
      <p:sp>
        <p:nvSpPr>
          <p:cNvPr id="24" name="Titre 1">
            <a:extLst>
              <a:ext uri="{FF2B5EF4-FFF2-40B4-BE49-F238E27FC236}">
                <a16:creationId xmlns:a16="http://schemas.microsoft.com/office/drawing/2014/main" id="{45669B89-2EB2-0EFF-9DD7-D0C4ABC06C8F}"/>
              </a:ext>
            </a:extLst>
          </p:cNvPr>
          <p:cNvSpPr>
            <a:spLocks noGrp="1"/>
          </p:cNvSpPr>
          <p:nvPr>
            <p:ph type="title"/>
          </p:nvPr>
        </p:nvSpPr>
        <p:spPr>
          <a:xfrm>
            <a:off x="609600" y="258820"/>
            <a:ext cx="8490167" cy="1143000"/>
          </a:xfrm>
        </p:spPr>
        <p:txBody>
          <a:bodyPr/>
          <a:lstStyle/>
          <a:p>
            <a:r>
              <a:rPr lang="en-US" dirty="0"/>
              <a:t>CARES Study: CAB + RPV LA IM as switch strategy in Africa</a:t>
            </a:r>
          </a:p>
        </p:txBody>
      </p:sp>
    </p:spTree>
    <p:extLst>
      <p:ext uri="{BB962C8B-B14F-4D97-AF65-F5344CB8AC3E}">
        <p14:creationId xmlns:p14="http://schemas.microsoft.com/office/powerpoint/2010/main" val="88284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602DC-82A1-C5BE-E46F-A0C6EA1A8AF2}"/>
              </a:ext>
            </a:extLst>
          </p:cNvPr>
          <p:cNvSpPr>
            <a:spLocks noGrp="1"/>
          </p:cNvSpPr>
          <p:nvPr>
            <p:ph type="title"/>
          </p:nvPr>
        </p:nvSpPr>
        <p:spPr/>
        <p:txBody>
          <a:bodyPr/>
          <a:lstStyle/>
          <a:p>
            <a:r>
              <a:rPr lang="en-US"/>
              <a:t>LATITUDE (ACTG A5359): CAB + RPV LA in PWH with adherence challenges</a:t>
            </a:r>
          </a:p>
        </p:txBody>
      </p:sp>
      <p:sp>
        <p:nvSpPr>
          <p:cNvPr id="4" name="Espace réservé du contenu 2">
            <a:extLst>
              <a:ext uri="{FF2B5EF4-FFF2-40B4-BE49-F238E27FC236}">
                <a16:creationId xmlns:a16="http://schemas.microsoft.com/office/drawing/2014/main" id="{918E9737-D5DD-ADAE-6504-DC5600B83019}"/>
              </a:ext>
            </a:extLst>
          </p:cNvPr>
          <p:cNvSpPr>
            <a:spLocks noGrp="1"/>
          </p:cNvSpPr>
          <p:nvPr>
            <p:ph sz="quarter" idx="13"/>
          </p:nvPr>
        </p:nvSpPr>
        <p:spPr>
          <a:xfrm>
            <a:off x="609600" y="1720074"/>
            <a:ext cx="11031016" cy="1143000"/>
          </a:xfrm>
        </p:spPr>
        <p:txBody>
          <a:bodyPr>
            <a:normAutofit/>
          </a:bodyPr>
          <a:lstStyle/>
          <a:p>
            <a:r>
              <a:rPr lang="en-US" sz="1800" dirty="0"/>
              <a:t>Phase 3, randomized, open-label trial</a:t>
            </a:r>
          </a:p>
          <a:p>
            <a:r>
              <a:rPr lang="en-US" sz="1800" dirty="0"/>
              <a:t>PWH with barriers to adherence (poor viral response after oral ART ≥ 6 months or loss to clinical FU </a:t>
            </a:r>
            <a:br>
              <a:rPr lang="en-US" sz="1800" dirty="0"/>
            </a:br>
            <a:r>
              <a:rPr lang="en-US" sz="1800" dirty="0"/>
              <a:t>with ART non-adherence ≥ 6 months, no Hep B co-infection, no INSTI or NNRTI RAMs</a:t>
            </a:r>
          </a:p>
        </p:txBody>
      </p:sp>
      <p:sp>
        <p:nvSpPr>
          <p:cNvPr id="5" name="Espace réservé du contenu 2">
            <a:extLst>
              <a:ext uri="{FF2B5EF4-FFF2-40B4-BE49-F238E27FC236}">
                <a16:creationId xmlns:a16="http://schemas.microsoft.com/office/drawing/2014/main" id="{2E125A3F-591B-212B-926D-FF26A349CCA3}"/>
              </a:ext>
            </a:extLst>
          </p:cNvPr>
          <p:cNvSpPr txBox="1">
            <a:spLocks/>
          </p:cNvSpPr>
          <p:nvPr/>
        </p:nvSpPr>
        <p:spPr>
          <a:xfrm>
            <a:off x="767408" y="4798980"/>
            <a:ext cx="5040560" cy="18002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pPr>
            <a:r>
              <a:rPr lang="en-US" sz="1800" dirty="0"/>
              <a:t>Baseline characteristics</a:t>
            </a:r>
          </a:p>
          <a:p>
            <a:pPr lvl="1">
              <a:spcBef>
                <a:spcPts val="0"/>
              </a:spcBef>
            </a:pPr>
            <a:r>
              <a:rPr lang="en-US" sz="1800" dirty="0"/>
              <a:t>Median age 40 years</a:t>
            </a:r>
          </a:p>
          <a:p>
            <a:pPr lvl="1">
              <a:spcBef>
                <a:spcPts val="0"/>
              </a:spcBef>
            </a:pPr>
            <a:r>
              <a:rPr lang="en-US" sz="1800" dirty="0"/>
              <a:t>30% Female, 64% Black/African American</a:t>
            </a:r>
          </a:p>
          <a:p>
            <a:pPr lvl="1">
              <a:spcBef>
                <a:spcPts val="0"/>
              </a:spcBef>
            </a:pPr>
            <a:r>
              <a:rPr lang="en-US" sz="1800" dirty="0"/>
              <a:t>Time since HIV diagnosis: 13 years</a:t>
            </a:r>
          </a:p>
          <a:p>
            <a:pPr lvl="1">
              <a:spcBef>
                <a:spcPts val="0"/>
              </a:spcBef>
            </a:pPr>
            <a:r>
              <a:rPr lang="en-US" sz="1800" dirty="0"/>
              <a:t>VL &gt; 100 000 c/mL: 14%, &lt; 200 c/mL : 32%</a:t>
            </a:r>
          </a:p>
          <a:p>
            <a:pPr lvl="1">
              <a:spcBef>
                <a:spcPts val="0"/>
              </a:spcBef>
            </a:pPr>
            <a:r>
              <a:rPr lang="en-US" sz="1800" dirty="0"/>
              <a:t>CD4: 270/mm</a:t>
            </a:r>
            <a:r>
              <a:rPr lang="en-US" sz="1800" baseline="30000" dirty="0"/>
              <a:t>3</a:t>
            </a:r>
          </a:p>
        </p:txBody>
      </p:sp>
      <p:sp>
        <p:nvSpPr>
          <p:cNvPr id="6" name="Text Placeholder 22">
            <a:extLst>
              <a:ext uri="{FF2B5EF4-FFF2-40B4-BE49-F238E27FC236}">
                <a16:creationId xmlns:a16="http://schemas.microsoft.com/office/drawing/2014/main" id="{317174E5-4D0B-8851-F1B3-93718A79DB15}"/>
              </a:ext>
            </a:extLst>
          </p:cNvPr>
          <p:cNvSpPr txBox="1">
            <a:spLocks/>
          </p:cNvSpPr>
          <p:nvPr/>
        </p:nvSpPr>
        <p:spPr bwMode="auto">
          <a:xfrm>
            <a:off x="9751414" y="6574009"/>
            <a:ext cx="24377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Rana AI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212LB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7" name="Groupe 6">
            <a:extLst>
              <a:ext uri="{FF2B5EF4-FFF2-40B4-BE49-F238E27FC236}">
                <a16:creationId xmlns:a16="http://schemas.microsoft.com/office/drawing/2014/main" id="{FCCD1928-ABF3-CB29-6A1D-7DFF4861488C}"/>
              </a:ext>
            </a:extLst>
          </p:cNvPr>
          <p:cNvGrpSpPr/>
          <p:nvPr/>
        </p:nvGrpSpPr>
        <p:grpSpPr>
          <a:xfrm>
            <a:off x="839422" y="3068960"/>
            <a:ext cx="10513162" cy="2048796"/>
            <a:chOff x="335363" y="3344271"/>
            <a:chExt cx="10513162" cy="2048796"/>
          </a:xfrm>
        </p:grpSpPr>
        <p:sp>
          <p:nvSpPr>
            <p:cNvPr id="8" name="Rectangle : coins arrondis 7">
              <a:extLst>
                <a:ext uri="{FF2B5EF4-FFF2-40B4-BE49-F238E27FC236}">
                  <a16:creationId xmlns:a16="http://schemas.microsoft.com/office/drawing/2014/main" id="{DC28CB78-4242-1F3D-0648-D7C226ED5048}"/>
                </a:ext>
              </a:extLst>
            </p:cNvPr>
            <p:cNvSpPr/>
            <p:nvPr/>
          </p:nvSpPr>
          <p:spPr>
            <a:xfrm>
              <a:off x="335363" y="3368225"/>
              <a:ext cx="3591695" cy="1119046"/>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tx1"/>
                  </a:solidFill>
                  <a:effectLst/>
                  <a:latin typeface="+mj-lt"/>
                  <a:cs typeface="Arial" panose="020B0604020202020204" pitchFamily="34" charset="0"/>
                </a:rPr>
                <a:t>Step 1 </a:t>
              </a:r>
              <a:r>
                <a:rPr lang="en-US" sz="1600">
                  <a:solidFill>
                    <a:schemeClr val="tx1"/>
                  </a:solidFill>
                  <a:effectLst/>
                  <a:latin typeface="+mj-lt"/>
                  <a:cs typeface="Arial" panose="020B0604020202020204" pitchFamily="34" charset="0"/>
                </a:rPr>
                <a:t>(max 24 weeks)</a:t>
              </a:r>
            </a:p>
            <a:p>
              <a:pPr algn="ctr"/>
              <a:r>
                <a:rPr lang="en-US" sz="1600">
                  <a:solidFill>
                    <a:schemeClr val="tx1"/>
                  </a:solidFill>
                  <a:effectLst/>
                  <a:latin typeface="+mj-lt"/>
                  <a:cs typeface="Arial" panose="020B0604020202020204" pitchFamily="34" charset="0"/>
                </a:rPr>
                <a:t>SOC ART (≥ 2 active ARVs)</a:t>
              </a:r>
            </a:p>
            <a:p>
              <a:pPr algn="ctr"/>
              <a:r>
                <a:rPr lang="en-US" sz="1600">
                  <a:solidFill>
                    <a:schemeClr val="tx1"/>
                  </a:solidFill>
                  <a:effectLst/>
                  <a:latin typeface="+mj-lt"/>
                  <a:cs typeface="Arial" panose="020B0604020202020204" pitchFamily="34" charset="0"/>
                </a:rPr>
                <a:t>+</a:t>
              </a:r>
            </a:p>
            <a:p>
              <a:pPr algn="ctr"/>
              <a:r>
                <a:rPr lang="en-US" sz="1600">
                  <a:solidFill>
                    <a:schemeClr val="tx1"/>
                  </a:solidFill>
                  <a:latin typeface="+mj-lt"/>
                  <a:cs typeface="Arial" panose="020B0604020202020204" pitchFamily="34" charset="0"/>
                </a:rPr>
                <a:t>Conditional economic incentives</a:t>
              </a:r>
              <a:endParaRPr lang="en-US" sz="1600">
                <a:solidFill>
                  <a:schemeClr val="tx1"/>
                </a:solidFill>
                <a:effectLst/>
                <a:latin typeface="+mj-lt"/>
                <a:cs typeface="Arial" panose="020B0604020202020204" pitchFamily="34" charset="0"/>
              </a:endParaRPr>
            </a:p>
          </p:txBody>
        </p:sp>
        <p:sp>
          <p:nvSpPr>
            <p:cNvPr id="9" name="Rectangle : coins arrondis 8">
              <a:extLst>
                <a:ext uri="{FF2B5EF4-FFF2-40B4-BE49-F238E27FC236}">
                  <a16:creationId xmlns:a16="http://schemas.microsoft.com/office/drawing/2014/main" id="{94D9E06A-20FA-3A5C-9B7E-AA6F22A6FCFE}"/>
                </a:ext>
              </a:extLst>
            </p:cNvPr>
            <p:cNvSpPr/>
            <p:nvPr/>
          </p:nvSpPr>
          <p:spPr>
            <a:xfrm>
              <a:off x="4905273" y="3368225"/>
              <a:ext cx="2717107" cy="1119046"/>
            </a:xfrm>
            <a:prstGeom prst="round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chemeClr val="tx1"/>
                  </a:solidFill>
                  <a:latin typeface="+mj-lt"/>
                  <a:cs typeface="Arial" panose="020B0604020202020204" pitchFamily="34" charset="0"/>
                </a:rPr>
                <a:t>Step 2 </a:t>
              </a:r>
              <a:r>
                <a:rPr lang="en-US" sz="1600">
                  <a:solidFill>
                    <a:schemeClr val="tx1"/>
                  </a:solidFill>
                  <a:effectLst/>
                  <a:latin typeface="+mj-lt"/>
                  <a:cs typeface="Arial" panose="020B0604020202020204" pitchFamily="34" charset="0"/>
                </a:rPr>
                <a:t>(52 weeks)</a:t>
              </a:r>
            </a:p>
            <a:p>
              <a:pPr algn="ctr"/>
              <a:r>
                <a:rPr lang="en-US" sz="1600">
                  <a:solidFill>
                    <a:schemeClr val="tx1"/>
                  </a:solidFill>
                  <a:effectLst/>
                  <a:latin typeface="+mj-lt"/>
                  <a:cs typeface="Arial" panose="020B0604020202020204" pitchFamily="34" charset="0"/>
                </a:rPr>
                <a:t>Arm A: CAB/RPV-LA (Q4W)</a:t>
              </a:r>
            </a:p>
            <a:p>
              <a:pPr algn="ctr"/>
              <a:r>
                <a:rPr lang="en-US" sz="1600">
                  <a:solidFill>
                    <a:schemeClr val="tx1"/>
                  </a:solidFill>
                  <a:effectLst/>
                  <a:latin typeface="+mj-lt"/>
                  <a:cs typeface="Arial" panose="020B0604020202020204" pitchFamily="34" charset="0"/>
                </a:rPr>
                <a:t>Arm B: SOC ART</a:t>
              </a:r>
            </a:p>
          </p:txBody>
        </p:sp>
        <p:sp>
          <p:nvSpPr>
            <p:cNvPr id="10" name="Rectangle : coins arrondis 9">
              <a:extLst>
                <a:ext uri="{FF2B5EF4-FFF2-40B4-BE49-F238E27FC236}">
                  <a16:creationId xmlns:a16="http://schemas.microsoft.com/office/drawing/2014/main" id="{8DEB690A-D833-7605-066C-0D3F86D50E72}"/>
                </a:ext>
              </a:extLst>
            </p:cNvPr>
            <p:cNvSpPr/>
            <p:nvPr/>
          </p:nvSpPr>
          <p:spPr>
            <a:xfrm>
              <a:off x="8131419" y="3344271"/>
              <a:ext cx="2717106" cy="1143000"/>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cs typeface="Arial" panose="020B0604020202020204" pitchFamily="34" charset="0"/>
                </a:rPr>
                <a:t>Step 3 </a:t>
              </a:r>
              <a:r>
                <a:rPr lang="en-US" sz="1600" dirty="0">
                  <a:solidFill>
                    <a:schemeClr val="bg1"/>
                  </a:solidFill>
                  <a:effectLst/>
                  <a:latin typeface="+mj-lt"/>
                  <a:cs typeface="Arial" panose="020B0604020202020204" pitchFamily="34" charset="0"/>
                </a:rPr>
                <a:t>(52 weeks)</a:t>
              </a:r>
            </a:p>
            <a:p>
              <a:pPr algn="ctr"/>
              <a:r>
                <a:rPr lang="en-US" sz="1600" dirty="0">
                  <a:solidFill>
                    <a:schemeClr val="bg1"/>
                  </a:solidFill>
                  <a:effectLst/>
                  <a:latin typeface="+mj-lt"/>
                  <a:cs typeface="Arial" panose="020B0604020202020204" pitchFamily="34" charset="0"/>
                </a:rPr>
                <a:t>CAB/RPV-LA (Q4W)</a:t>
              </a:r>
            </a:p>
          </p:txBody>
        </p:sp>
        <p:sp>
          <p:nvSpPr>
            <p:cNvPr id="11" name="Rectangle : coins arrondis 10">
              <a:extLst>
                <a:ext uri="{FF2B5EF4-FFF2-40B4-BE49-F238E27FC236}">
                  <a16:creationId xmlns:a16="http://schemas.microsoft.com/office/drawing/2014/main" id="{46D055EA-1713-B445-B84B-D1E23F359715}"/>
                </a:ext>
              </a:extLst>
            </p:cNvPr>
            <p:cNvSpPr/>
            <p:nvPr/>
          </p:nvSpPr>
          <p:spPr>
            <a:xfrm>
              <a:off x="6550818" y="4842998"/>
              <a:ext cx="2414588" cy="550069"/>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latin typeface="+mj-lt"/>
                  <a:cs typeface="Arial" panose="020B0604020202020204" pitchFamily="34" charset="0"/>
                </a:rPr>
                <a:t>Step 4</a:t>
              </a:r>
            </a:p>
            <a:p>
              <a:pPr algn="ctr"/>
              <a:r>
                <a:rPr lang="en-US" sz="1600">
                  <a:effectLst/>
                  <a:latin typeface="+mj-lt"/>
                  <a:cs typeface="Arial" panose="020B0604020202020204" pitchFamily="34" charset="0"/>
                </a:rPr>
                <a:t>(max 52 weeks)</a:t>
              </a:r>
            </a:p>
          </p:txBody>
        </p:sp>
        <p:sp>
          <p:nvSpPr>
            <p:cNvPr id="12" name="Ellipse 11">
              <a:extLst>
                <a:ext uri="{FF2B5EF4-FFF2-40B4-BE49-F238E27FC236}">
                  <a16:creationId xmlns:a16="http://schemas.microsoft.com/office/drawing/2014/main" id="{EBDAF5E2-4EFC-898B-6AF7-7298E8E0B972}"/>
                </a:ext>
              </a:extLst>
            </p:cNvPr>
            <p:cNvSpPr/>
            <p:nvPr/>
          </p:nvSpPr>
          <p:spPr>
            <a:xfrm>
              <a:off x="3930113" y="3671121"/>
              <a:ext cx="523874" cy="523874"/>
            </a:xfrm>
            <a:prstGeom prst="ellipse">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cs typeface="Arial" panose="020B0604020202020204" pitchFamily="34" charset="0"/>
              </a:endParaRPr>
            </a:p>
          </p:txBody>
        </p:sp>
        <p:sp>
          <p:nvSpPr>
            <p:cNvPr id="13" name="ZoneTexte 12">
              <a:extLst>
                <a:ext uri="{FF2B5EF4-FFF2-40B4-BE49-F238E27FC236}">
                  <a16:creationId xmlns:a16="http://schemas.microsoft.com/office/drawing/2014/main" id="{B7F3E12F-74C3-41DD-03D3-50978C6311B4}"/>
                </a:ext>
              </a:extLst>
            </p:cNvPr>
            <p:cNvSpPr txBox="1"/>
            <p:nvPr/>
          </p:nvSpPr>
          <p:spPr>
            <a:xfrm>
              <a:off x="4456366" y="3481263"/>
              <a:ext cx="415498" cy="307777"/>
            </a:xfrm>
            <a:prstGeom prst="rect">
              <a:avLst/>
            </a:prstGeom>
            <a:noFill/>
          </p:spPr>
          <p:txBody>
            <a:bodyPr wrap="none" rtlCol="0">
              <a:spAutoFit/>
            </a:bodyPr>
            <a:lstStyle/>
            <a:p>
              <a:pPr algn="ctr"/>
              <a:r>
                <a:rPr lang="en-US" sz="1400">
                  <a:latin typeface="+mj-lt"/>
                  <a:cs typeface="Arial" panose="020B0604020202020204" pitchFamily="34" charset="0"/>
                </a:rPr>
                <a:t>1:1</a:t>
              </a:r>
            </a:p>
          </p:txBody>
        </p:sp>
        <p:sp>
          <p:nvSpPr>
            <p:cNvPr id="14" name="ZoneTexte 13">
              <a:extLst>
                <a:ext uri="{FF2B5EF4-FFF2-40B4-BE49-F238E27FC236}">
                  <a16:creationId xmlns:a16="http://schemas.microsoft.com/office/drawing/2014/main" id="{79BC1EB8-0BD1-050F-5579-688A4D1F553A}"/>
                </a:ext>
              </a:extLst>
            </p:cNvPr>
            <p:cNvSpPr txBox="1"/>
            <p:nvPr/>
          </p:nvSpPr>
          <p:spPr>
            <a:xfrm>
              <a:off x="4045605" y="3748392"/>
              <a:ext cx="309700" cy="369332"/>
            </a:xfrm>
            <a:prstGeom prst="rect">
              <a:avLst/>
            </a:prstGeom>
            <a:noFill/>
          </p:spPr>
          <p:txBody>
            <a:bodyPr wrap="none" rtlCol="0">
              <a:spAutoFit/>
            </a:bodyPr>
            <a:lstStyle/>
            <a:p>
              <a:pPr algn="ctr"/>
              <a:r>
                <a:rPr lang="en-US" dirty="0">
                  <a:latin typeface="+mj-lt"/>
                  <a:cs typeface="Arial" panose="020B0604020202020204" pitchFamily="34" charset="0"/>
                </a:rPr>
                <a:t>R</a:t>
              </a:r>
            </a:p>
          </p:txBody>
        </p:sp>
        <p:cxnSp>
          <p:nvCxnSpPr>
            <p:cNvPr id="15" name="Connecteur droit avec flèche 14">
              <a:extLst>
                <a:ext uri="{FF2B5EF4-FFF2-40B4-BE49-F238E27FC236}">
                  <a16:creationId xmlns:a16="http://schemas.microsoft.com/office/drawing/2014/main" id="{56CCB5D8-3C06-1F21-05BC-6529B4B6D359}"/>
                </a:ext>
              </a:extLst>
            </p:cNvPr>
            <p:cNvCxnSpPr>
              <a:cxnSpLocks/>
            </p:cNvCxnSpPr>
            <p:nvPr/>
          </p:nvCxnSpPr>
          <p:spPr>
            <a:xfrm>
              <a:off x="7685941" y="3933058"/>
              <a:ext cx="390769" cy="0"/>
            </a:xfrm>
            <a:prstGeom prst="straightConnector1">
              <a:avLst/>
            </a:prstGeom>
            <a:noFill/>
            <a:ln w="762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cxnSp>
          <p:nvCxnSpPr>
            <p:cNvPr id="16" name="Connecteur droit avec flèche 15">
              <a:extLst>
                <a:ext uri="{FF2B5EF4-FFF2-40B4-BE49-F238E27FC236}">
                  <a16:creationId xmlns:a16="http://schemas.microsoft.com/office/drawing/2014/main" id="{0BB1BE00-3211-51F4-2195-9DCE26EB81F4}"/>
                </a:ext>
              </a:extLst>
            </p:cNvPr>
            <p:cNvCxnSpPr>
              <a:cxnSpLocks/>
            </p:cNvCxnSpPr>
            <p:nvPr/>
          </p:nvCxnSpPr>
          <p:spPr>
            <a:xfrm>
              <a:off x="8608156" y="4424391"/>
              <a:ext cx="0" cy="373945"/>
            </a:xfrm>
            <a:prstGeom prst="straightConnector1">
              <a:avLst/>
            </a:prstGeom>
            <a:noFill/>
            <a:ln w="762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cxnSp>
          <p:nvCxnSpPr>
            <p:cNvPr id="17" name="Connecteur droit avec flèche 16">
              <a:extLst>
                <a:ext uri="{FF2B5EF4-FFF2-40B4-BE49-F238E27FC236}">
                  <a16:creationId xmlns:a16="http://schemas.microsoft.com/office/drawing/2014/main" id="{72D73978-13A8-C132-DD73-76C7FC5E573F}"/>
                </a:ext>
              </a:extLst>
            </p:cNvPr>
            <p:cNvCxnSpPr>
              <a:cxnSpLocks/>
            </p:cNvCxnSpPr>
            <p:nvPr/>
          </p:nvCxnSpPr>
          <p:spPr>
            <a:xfrm>
              <a:off x="7170125" y="4424391"/>
              <a:ext cx="0" cy="373945"/>
            </a:xfrm>
            <a:prstGeom prst="straightConnector1">
              <a:avLst/>
            </a:prstGeom>
            <a:noFill/>
            <a:ln w="762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cxnSp>
          <p:nvCxnSpPr>
            <p:cNvPr id="18" name="Connecteur droit avec flèche 17">
              <a:extLst>
                <a:ext uri="{FF2B5EF4-FFF2-40B4-BE49-F238E27FC236}">
                  <a16:creationId xmlns:a16="http://schemas.microsoft.com/office/drawing/2014/main" id="{74891F0B-F87B-F9BC-145F-512A74DDADF3}"/>
                </a:ext>
              </a:extLst>
            </p:cNvPr>
            <p:cNvCxnSpPr>
              <a:cxnSpLocks/>
            </p:cNvCxnSpPr>
            <p:nvPr/>
          </p:nvCxnSpPr>
          <p:spPr>
            <a:xfrm>
              <a:off x="4481095" y="3933058"/>
              <a:ext cx="390769" cy="0"/>
            </a:xfrm>
            <a:prstGeom prst="straightConnector1">
              <a:avLst/>
            </a:prstGeom>
            <a:noFill/>
            <a:ln w="762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grpSp>
      <p:sp>
        <p:nvSpPr>
          <p:cNvPr id="19" name="ZoneTexte 18">
            <a:extLst>
              <a:ext uri="{FF2B5EF4-FFF2-40B4-BE49-F238E27FC236}">
                <a16:creationId xmlns:a16="http://schemas.microsoft.com/office/drawing/2014/main" id="{93ACDBD9-3E51-8103-11A3-38DF5E0DD1AA}"/>
              </a:ext>
            </a:extLst>
          </p:cNvPr>
          <p:cNvSpPr txBox="1"/>
          <p:nvPr/>
        </p:nvSpPr>
        <p:spPr>
          <a:xfrm>
            <a:off x="6473960" y="5443290"/>
            <a:ext cx="5276509" cy="646331"/>
          </a:xfrm>
          <a:prstGeom prst="rect">
            <a:avLst/>
          </a:prstGeom>
          <a:noFill/>
        </p:spPr>
        <p:txBody>
          <a:bodyPr wrap="none" rtlCol="0">
            <a:spAutoFit/>
          </a:bodyPr>
          <a:lstStyle/>
          <a:p>
            <a:r>
              <a:rPr lang="en-US" dirty="0"/>
              <a:t>Outcome: regimen failure (confirmed virologic failure </a:t>
            </a:r>
          </a:p>
          <a:p>
            <a:r>
              <a:rPr lang="en-US" dirty="0"/>
              <a:t>or treatment discontinuation in Step 2)</a:t>
            </a:r>
          </a:p>
        </p:txBody>
      </p:sp>
    </p:spTree>
    <p:extLst>
      <p:ext uri="{BB962C8B-B14F-4D97-AF65-F5344CB8AC3E}">
        <p14:creationId xmlns:p14="http://schemas.microsoft.com/office/powerpoint/2010/main" val="4144257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ZoneTexte 62">
            <a:extLst>
              <a:ext uri="{FF2B5EF4-FFF2-40B4-BE49-F238E27FC236}">
                <a16:creationId xmlns:a16="http://schemas.microsoft.com/office/drawing/2014/main" id="{8DF71671-0D3E-EE8C-3291-FB045FC9E4DC}"/>
              </a:ext>
            </a:extLst>
          </p:cNvPr>
          <p:cNvSpPr txBox="1"/>
          <p:nvPr/>
        </p:nvSpPr>
        <p:spPr>
          <a:xfrm>
            <a:off x="6245216" y="3212976"/>
            <a:ext cx="498856" cy="307777"/>
          </a:xfrm>
          <a:prstGeom prst="rect">
            <a:avLst/>
          </a:prstGeom>
          <a:noFill/>
        </p:spPr>
        <p:txBody>
          <a:bodyPr wrap="none" rtlCol="0">
            <a:spAutoFit/>
          </a:bodyPr>
          <a:lstStyle/>
          <a:p>
            <a:pPr algn="r"/>
            <a:r>
              <a:rPr lang="fr-FR" sz="1400" dirty="0">
                <a:latin typeface="+mj-lt"/>
                <a:cs typeface="Arial" panose="020B0604020202020204" pitchFamily="34" charset="0"/>
              </a:rPr>
              <a:t>100 </a:t>
            </a:r>
          </a:p>
        </p:txBody>
      </p:sp>
      <p:grpSp>
        <p:nvGrpSpPr>
          <p:cNvPr id="25" name="Groupe 24">
            <a:extLst>
              <a:ext uri="{FF2B5EF4-FFF2-40B4-BE49-F238E27FC236}">
                <a16:creationId xmlns:a16="http://schemas.microsoft.com/office/drawing/2014/main" id="{EAFA263B-E266-D0FB-1BBF-690ED1687E0C}"/>
              </a:ext>
            </a:extLst>
          </p:cNvPr>
          <p:cNvGrpSpPr/>
          <p:nvPr/>
        </p:nvGrpSpPr>
        <p:grpSpPr>
          <a:xfrm>
            <a:off x="453316" y="2843644"/>
            <a:ext cx="2834372" cy="2605511"/>
            <a:chOff x="660847" y="2843644"/>
            <a:chExt cx="2439541" cy="2050005"/>
          </a:xfrm>
        </p:grpSpPr>
        <p:sp>
          <p:nvSpPr>
            <p:cNvPr id="4" name="Forme libre 3">
              <a:extLst>
                <a:ext uri="{FF2B5EF4-FFF2-40B4-BE49-F238E27FC236}">
                  <a16:creationId xmlns:a16="http://schemas.microsoft.com/office/drawing/2014/main" id="{FD943913-9AB0-052B-1CAF-06D2DD56006A}"/>
                </a:ext>
              </a:extLst>
            </p:cNvPr>
            <p:cNvSpPr/>
            <p:nvPr/>
          </p:nvSpPr>
          <p:spPr>
            <a:xfrm>
              <a:off x="1171575" y="3221831"/>
              <a:ext cx="1928813" cy="1350169"/>
            </a:xfrm>
            <a:custGeom>
              <a:avLst/>
              <a:gdLst>
                <a:gd name="connsiteX0" fmla="*/ 0 w 1928813"/>
                <a:gd name="connsiteY0" fmla="*/ 0 h 1350169"/>
                <a:gd name="connsiteX1" fmla="*/ 0 w 1928813"/>
                <a:gd name="connsiteY1" fmla="*/ 1350169 h 1350169"/>
                <a:gd name="connsiteX2" fmla="*/ 1928813 w 1928813"/>
                <a:gd name="connsiteY2" fmla="*/ 1350169 h 1350169"/>
              </a:gdLst>
              <a:ahLst/>
              <a:cxnLst>
                <a:cxn ang="0">
                  <a:pos x="connsiteX0" y="connsiteY0"/>
                </a:cxn>
                <a:cxn ang="0">
                  <a:pos x="connsiteX1" y="connsiteY1"/>
                </a:cxn>
                <a:cxn ang="0">
                  <a:pos x="connsiteX2" y="connsiteY2"/>
                </a:cxn>
              </a:cxnLst>
              <a:rect l="l" t="t" r="r" b="b"/>
              <a:pathLst>
                <a:path w="1928813" h="1350169">
                  <a:moveTo>
                    <a:pt x="0" y="0"/>
                  </a:moveTo>
                  <a:lnTo>
                    <a:pt x="0" y="1350169"/>
                  </a:lnTo>
                  <a:lnTo>
                    <a:pt x="1928813" y="1350169"/>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5" name="ZoneTexte 4">
              <a:extLst>
                <a:ext uri="{FF2B5EF4-FFF2-40B4-BE49-F238E27FC236}">
                  <a16:creationId xmlns:a16="http://schemas.microsoft.com/office/drawing/2014/main" id="{40CFB49C-FBDF-3AD5-6C0D-7FEA4FC88A27}"/>
                </a:ext>
              </a:extLst>
            </p:cNvPr>
            <p:cNvSpPr txBox="1"/>
            <p:nvPr/>
          </p:nvSpPr>
          <p:spPr>
            <a:xfrm>
              <a:off x="660847" y="3116337"/>
              <a:ext cx="498856" cy="307777"/>
            </a:xfrm>
            <a:prstGeom prst="rect">
              <a:avLst/>
            </a:prstGeom>
            <a:noFill/>
          </p:spPr>
          <p:txBody>
            <a:bodyPr wrap="none" rtlCol="0">
              <a:spAutoFit/>
            </a:bodyPr>
            <a:lstStyle/>
            <a:p>
              <a:pPr algn="r"/>
              <a:r>
                <a:rPr lang="fr-FR" sz="1400" dirty="0">
                  <a:latin typeface="+mj-lt"/>
                  <a:cs typeface="Arial" panose="020B0604020202020204" pitchFamily="34" charset="0"/>
                </a:rPr>
                <a:t>100 </a:t>
              </a:r>
            </a:p>
          </p:txBody>
        </p:sp>
        <p:cxnSp>
          <p:nvCxnSpPr>
            <p:cNvPr id="7" name="Connecteur droit 6">
              <a:extLst>
                <a:ext uri="{FF2B5EF4-FFF2-40B4-BE49-F238E27FC236}">
                  <a16:creationId xmlns:a16="http://schemas.microsoft.com/office/drawing/2014/main" id="{67652F66-4A7E-4F98-837F-68B4A2E2249E}"/>
                </a:ext>
              </a:extLst>
            </p:cNvPr>
            <p:cNvCxnSpPr>
              <a:cxnSpLocks/>
            </p:cNvCxnSpPr>
            <p:nvPr/>
          </p:nvCxnSpPr>
          <p:spPr>
            <a:xfrm>
              <a:off x="1108075" y="325889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2" name="ZoneTexte 21">
              <a:extLst>
                <a:ext uri="{FF2B5EF4-FFF2-40B4-BE49-F238E27FC236}">
                  <a16:creationId xmlns:a16="http://schemas.microsoft.com/office/drawing/2014/main" id="{5AC4C0AA-E74D-AEC5-6D8F-7828522AC0F7}"/>
                </a:ext>
              </a:extLst>
            </p:cNvPr>
            <p:cNvSpPr txBox="1"/>
            <p:nvPr/>
          </p:nvSpPr>
          <p:spPr>
            <a:xfrm>
              <a:off x="792295" y="3370337"/>
              <a:ext cx="367408" cy="307777"/>
            </a:xfrm>
            <a:prstGeom prst="rect">
              <a:avLst/>
            </a:prstGeom>
            <a:noFill/>
          </p:spPr>
          <p:txBody>
            <a:bodyPr wrap="none" rtlCol="0">
              <a:spAutoFit/>
            </a:bodyPr>
            <a:lstStyle/>
            <a:p>
              <a:pPr algn="r"/>
              <a:r>
                <a:rPr lang="fr-FR" sz="1400" dirty="0">
                  <a:latin typeface="+mj-lt"/>
                  <a:cs typeface="Arial" panose="020B0604020202020204" pitchFamily="34" charset="0"/>
                </a:rPr>
                <a:t>80</a:t>
              </a:r>
            </a:p>
          </p:txBody>
        </p:sp>
        <p:cxnSp>
          <p:nvCxnSpPr>
            <p:cNvPr id="23" name="Connecteur droit 22">
              <a:extLst>
                <a:ext uri="{FF2B5EF4-FFF2-40B4-BE49-F238E27FC236}">
                  <a16:creationId xmlns:a16="http://schemas.microsoft.com/office/drawing/2014/main" id="{F9EB68C0-3235-0F91-D93F-0B42F6C8B67D}"/>
                </a:ext>
              </a:extLst>
            </p:cNvPr>
            <p:cNvCxnSpPr>
              <a:cxnSpLocks/>
            </p:cNvCxnSpPr>
            <p:nvPr/>
          </p:nvCxnSpPr>
          <p:spPr>
            <a:xfrm>
              <a:off x="1108075" y="351289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6" name="ZoneTexte 25">
              <a:extLst>
                <a:ext uri="{FF2B5EF4-FFF2-40B4-BE49-F238E27FC236}">
                  <a16:creationId xmlns:a16="http://schemas.microsoft.com/office/drawing/2014/main" id="{B9D4C67A-8513-9049-0F72-0E5ECFD5C48D}"/>
                </a:ext>
              </a:extLst>
            </p:cNvPr>
            <p:cNvSpPr txBox="1"/>
            <p:nvPr/>
          </p:nvSpPr>
          <p:spPr>
            <a:xfrm>
              <a:off x="792295" y="3646562"/>
              <a:ext cx="367408" cy="307777"/>
            </a:xfrm>
            <a:prstGeom prst="rect">
              <a:avLst/>
            </a:prstGeom>
            <a:noFill/>
          </p:spPr>
          <p:txBody>
            <a:bodyPr wrap="none" rtlCol="0">
              <a:spAutoFit/>
            </a:bodyPr>
            <a:lstStyle/>
            <a:p>
              <a:pPr algn="r"/>
              <a:r>
                <a:rPr lang="fr-FR" sz="1400" dirty="0">
                  <a:latin typeface="+mj-lt"/>
                  <a:cs typeface="Arial" panose="020B0604020202020204" pitchFamily="34" charset="0"/>
                </a:rPr>
                <a:t>60</a:t>
              </a:r>
            </a:p>
          </p:txBody>
        </p:sp>
        <p:cxnSp>
          <p:nvCxnSpPr>
            <p:cNvPr id="27" name="Connecteur droit 26">
              <a:extLst>
                <a:ext uri="{FF2B5EF4-FFF2-40B4-BE49-F238E27FC236}">
                  <a16:creationId xmlns:a16="http://schemas.microsoft.com/office/drawing/2014/main" id="{2536B57B-DC5A-ACA4-12EF-95A066681325}"/>
                </a:ext>
              </a:extLst>
            </p:cNvPr>
            <p:cNvCxnSpPr>
              <a:cxnSpLocks/>
            </p:cNvCxnSpPr>
            <p:nvPr/>
          </p:nvCxnSpPr>
          <p:spPr>
            <a:xfrm>
              <a:off x="1108075" y="37891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9" name="ZoneTexte 28">
              <a:extLst>
                <a:ext uri="{FF2B5EF4-FFF2-40B4-BE49-F238E27FC236}">
                  <a16:creationId xmlns:a16="http://schemas.microsoft.com/office/drawing/2014/main" id="{38487B70-F908-FD8A-6CC8-A89808EBEC20}"/>
                </a:ext>
              </a:extLst>
            </p:cNvPr>
            <p:cNvSpPr txBox="1"/>
            <p:nvPr/>
          </p:nvSpPr>
          <p:spPr>
            <a:xfrm>
              <a:off x="792295" y="3900562"/>
              <a:ext cx="367408" cy="307777"/>
            </a:xfrm>
            <a:prstGeom prst="rect">
              <a:avLst/>
            </a:prstGeom>
            <a:noFill/>
          </p:spPr>
          <p:txBody>
            <a:bodyPr wrap="none" rtlCol="0">
              <a:spAutoFit/>
            </a:bodyPr>
            <a:lstStyle/>
            <a:p>
              <a:pPr algn="r"/>
              <a:r>
                <a:rPr lang="fr-FR" sz="1400" dirty="0">
                  <a:latin typeface="+mj-lt"/>
                  <a:cs typeface="Arial" panose="020B0604020202020204" pitchFamily="34" charset="0"/>
                </a:rPr>
                <a:t>40</a:t>
              </a:r>
            </a:p>
          </p:txBody>
        </p:sp>
        <p:cxnSp>
          <p:nvCxnSpPr>
            <p:cNvPr id="30" name="Connecteur droit 29">
              <a:extLst>
                <a:ext uri="{FF2B5EF4-FFF2-40B4-BE49-F238E27FC236}">
                  <a16:creationId xmlns:a16="http://schemas.microsoft.com/office/drawing/2014/main" id="{77B0B317-1A83-CB43-305A-4C769DCA16B4}"/>
                </a:ext>
              </a:extLst>
            </p:cNvPr>
            <p:cNvCxnSpPr>
              <a:cxnSpLocks/>
            </p:cNvCxnSpPr>
            <p:nvPr/>
          </p:nvCxnSpPr>
          <p:spPr>
            <a:xfrm>
              <a:off x="1108075" y="40431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1" name="ZoneTexte 30">
              <a:extLst>
                <a:ext uri="{FF2B5EF4-FFF2-40B4-BE49-F238E27FC236}">
                  <a16:creationId xmlns:a16="http://schemas.microsoft.com/office/drawing/2014/main" id="{D3FE2D34-D135-A0D9-AE95-6A24F5640F12}"/>
                </a:ext>
              </a:extLst>
            </p:cNvPr>
            <p:cNvSpPr txBox="1"/>
            <p:nvPr/>
          </p:nvSpPr>
          <p:spPr>
            <a:xfrm>
              <a:off x="792295" y="4167262"/>
              <a:ext cx="367408" cy="307777"/>
            </a:xfrm>
            <a:prstGeom prst="rect">
              <a:avLst/>
            </a:prstGeom>
            <a:noFill/>
          </p:spPr>
          <p:txBody>
            <a:bodyPr wrap="none" rtlCol="0">
              <a:spAutoFit/>
            </a:bodyPr>
            <a:lstStyle/>
            <a:p>
              <a:pPr algn="r"/>
              <a:r>
                <a:rPr lang="fr-FR" sz="1400" dirty="0">
                  <a:latin typeface="+mj-lt"/>
                  <a:cs typeface="Arial" panose="020B0604020202020204" pitchFamily="34" charset="0"/>
                </a:rPr>
                <a:t>20</a:t>
              </a:r>
            </a:p>
          </p:txBody>
        </p:sp>
        <p:cxnSp>
          <p:nvCxnSpPr>
            <p:cNvPr id="32" name="Connecteur droit 31">
              <a:extLst>
                <a:ext uri="{FF2B5EF4-FFF2-40B4-BE49-F238E27FC236}">
                  <a16:creationId xmlns:a16="http://schemas.microsoft.com/office/drawing/2014/main" id="{76EF382A-B0C9-4030-403B-812D3EC53A4F}"/>
                </a:ext>
              </a:extLst>
            </p:cNvPr>
            <p:cNvCxnSpPr>
              <a:cxnSpLocks/>
            </p:cNvCxnSpPr>
            <p:nvPr/>
          </p:nvCxnSpPr>
          <p:spPr>
            <a:xfrm>
              <a:off x="1108075" y="43098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3" name="ZoneTexte 32">
              <a:extLst>
                <a:ext uri="{FF2B5EF4-FFF2-40B4-BE49-F238E27FC236}">
                  <a16:creationId xmlns:a16="http://schemas.microsoft.com/office/drawing/2014/main" id="{78A40625-21BB-4A6D-C157-4695072492B6}"/>
                </a:ext>
              </a:extLst>
            </p:cNvPr>
            <p:cNvSpPr txBox="1"/>
            <p:nvPr/>
          </p:nvSpPr>
          <p:spPr>
            <a:xfrm>
              <a:off x="883665" y="4421262"/>
              <a:ext cx="276038" cy="307777"/>
            </a:xfrm>
            <a:prstGeom prst="rect">
              <a:avLst/>
            </a:prstGeom>
            <a:noFill/>
          </p:spPr>
          <p:txBody>
            <a:bodyPr wrap="none" rtlCol="0">
              <a:spAutoFit/>
            </a:bodyPr>
            <a:lstStyle/>
            <a:p>
              <a:pPr algn="r"/>
              <a:r>
                <a:rPr lang="fr-FR" sz="1400" dirty="0">
                  <a:latin typeface="+mj-lt"/>
                  <a:cs typeface="Arial" panose="020B0604020202020204" pitchFamily="34" charset="0"/>
                </a:rPr>
                <a:t>0</a:t>
              </a:r>
            </a:p>
          </p:txBody>
        </p:sp>
        <p:cxnSp>
          <p:nvCxnSpPr>
            <p:cNvPr id="34" name="Connecteur droit 33">
              <a:extLst>
                <a:ext uri="{FF2B5EF4-FFF2-40B4-BE49-F238E27FC236}">
                  <a16:creationId xmlns:a16="http://schemas.microsoft.com/office/drawing/2014/main" id="{75A3785F-92A2-15DC-66D4-3618921E7B6E}"/>
                </a:ext>
              </a:extLst>
            </p:cNvPr>
            <p:cNvCxnSpPr>
              <a:cxnSpLocks/>
            </p:cNvCxnSpPr>
            <p:nvPr/>
          </p:nvCxnSpPr>
          <p:spPr>
            <a:xfrm>
              <a:off x="1108075" y="45638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6" name="ZoneTexte 35">
              <a:extLst>
                <a:ext uri="{FF2B5EF4-FFF2-40B4-BE49-F238E27FC236}">
                  <a16:creationId xmlns:a16="http://schemas.microsoft.com/office/drawing/2014/main" id="{F40919B3-175E-E0D0-C516-32C66E56B392}"/>
                </a:ext>
              </a:extLst>
            </p:cNvPr>
            <p:cNvSpPr txBox="1"/>
            <p:nvPr/>
          </p:nvSpPr>
          <p:spPr>
            <a:xfrm>
              <a:off x="1401287" y="3978018"/>
              <a:ext cx="506870" cy="307777"/>
            </a:xfrm>
            <a:prstGeom prst="rect">
              <a:avLst/>
            </a:prstGeom>
            <a:noFill/>
          </p:spPr>
          <p:txBody>
            <a:bodyPr wrap="none" rtlCol="0">
              <a:spAutoFit/>
            </a:bodyPr>
            <a:lstStyle/>
            <a:p>
              <a:pPr algn="ctr"/>
              <a:r>
                <a:rPr lang="fr-FR" sz="1400" b="1" dirty="0">
                  <a:latin typeface="+mj-lt"/>
                  <a:cs typeface="Arial" panose="020B0604020202020204" pitchFamily="34" charset="0"/>
                </a:rPr>
                <a:t>24.1</a:t>
              </a:r>
            </a:p>
          </p:txBody>
        </p:sp>
        <p:sp>
          <p:nvSpPr>
            <p:cNvPr id="37" name="ZoneTexte 36">
              <a:extLst>
                <a:ext uri="{FF2B5EF4-FFF2-40B4-BE49-F238E27FC236}">
                  <a16:creationId xmlns:a16="http://schemas.microsoft.com/office/drawing/2014/main" id="{27E23356-CFBA-F37E-CF8F-D775FE5ABA0D}"/>
                </a:ext>
              </a:extLst>
            </p:cNvPr>
            <p:cNvSpPr txBox="1"/>
            <p:nvPr/>
          </p:nvSpPr>
          <p:spPr>
            <a:xfrm>
              <a:off x="2350612" y="3785061"/>
              <a:ext cx="506870" cy="307777"/>
            </a:xfrm>
            <a:prstGeom prst="rect">
              <a:avLst/>
            </a:prstGeom>
            <a:noFill/>
          </p:spPr>
          <p:txBody>
            <a:bodyPr wrap="none" rtlCol="0">
              <a:spAutoFit/>
            </a:bodyPr>
            <a:lstStyle/>
            <a:p>
              <a:pPr algn="ctr"/>
              <a:r>
                <a:rPr lang="fr-FR" sz="1400" b="1" dirty="0">
                  <a:latin typeface="+mj-lt"/>
                  <a:cs typeface="Arial" panose="020B0604020202020204" pitchFamily="34" charset="0"/>
                </a:rPr>
                <a:t>38.5</a:t>
              </a:r>
            </a:p>
          </p:txBody>
        </p:sp>
        <p:sp>
          <p:nvSpPr>
            <p:cNvPr id="38" name="Rectangle 37">
              <a:extLst>
                <a:ext uri="{FF2B5EF4-FFF2-40B4-BE49-F238E27FC236}">
                  <a16:creationId xmlns:a16="http://schemas.microsoft.com/office/drawing/2014/main" id="{F0738FB4-6353-6A43-2CEB-1E4AFD93671F}"/>
                </a:ext>
              </a:extLst>
            </p:cNvPr>
            <p:cNvSpPr/>
            <p:nvPr/>
          </p:nvSpPr>
          <p:spPr>
            <a:xfrm>
              <a:off x="1387475" y="4236809"/>
              <a:ext cx="569574" cy="33076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39" name="Rectangle 38">
              <a:extLst>
                <a:ext uri="{FF2B5EF4-FFF2-40B4-BE49-F238E27FC236}">
                  <a16:creationId xmlns:a16="http://schemas.microsoft.com/office/drawing/2014/main" id="{7947FE9B-AA25-D97E-1137-FF6CD14697BB}"/>
                </a:ext>
              </a:extLst>
            </p:cNvPr>
            <p:cNvSpPr/>
            <p:nvPr/>
          </p:nvSpPr>
          <p:spPr>
            <a:xfrm>
              <a:off x="2319260" y="4069875"/>
              <a:ext cx="569574" cy="497701"/>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40" name="ZoneTexte 39">
              <a:extLst>
                <a:ext uri="{FF2B5EF4-FFF2-40B4-BE49-F238E27FC236}">
                  <a16:creationId xmlns:a16="http://schemas.microsoft.com/office/drawing/2014/main" id="{D990983A-B65F-8E59-6E4E-AF6BACBA9132}"/>
                </a:ext>
              </a:extLst>
            </p:cNvPr>
            <p:cNvSpPr txBox="1"/>
            <p:nvPr/>
          </p:nvSpPr>
          <p:spPr>
            <a:xfrm>
              <a:off x="1104895" y="4585872"/>
              <a:ext cx="1099661" cy="307777"/>
            </a:xfrm>
            <a:prstGeom prst="rect">
              <a:avLst/>
            </a:prstGeom>
            <a:noFill/>
          </p:spPr>
          <p:txBody>
            <a:bodyPr wrap="none" rtlCol="0">
              <a:spAutoFit/>
            </a:bodyPr>
            <a:lstStyle/>
            <a:p>
              <a:pPr algn="ctr"/>
              <a:r>
                <a:rPr lang="fr-FR" sz="1400" b="1" dirty="0">
                  <a:latin typeface="+mj-lt"/>
                  <a:cs typeface="Arial" panose="020B0604020202020204" pitchFamily="34" charset="0"/>
                </a:rPr>
                <a:t>CAB/RPV-LA</a:t>
              </a:r>
            </a:p>
          </p:txBody>
        </p:sp>
        <p:sp>
          <p:nvSpPr>
            <p:cNvPr id="41" name="ZoneTexte 40">
              <a:extLst>
                <a:ext uri="{FF2B5EF4-FFF2-40B4-BE49-F238E27FC236}">
                  <a16:creationId xmlns:a16="http://schemas.microsoft.com/office/drawing/2014/main" id="{CF0A82D2-D3F1-E9B0-CD44-B4115A8C3D58}"/>
                </a:ext>
              </a:extLst>
            </p:cNvPr>
            <p:cNvSpPr txBox="1"/>
            <p:nvPr/>
          </p:nvSpPr>
          <p:spPr>
            <a:xfrm>
              <a:off x="2373736" y="4585872"/>
              <a:ext cx="486030" cy="307777"/>
            </a:xfrm>
            <a:prstGeom prst="rect">
              <a:avLst/>
            </a:prstGeom>
            <a:noFill/>
          </p:spPr>
          <p:txBody>
            <a:bodyPr wrap="none" rtlCol="0">
              <a:spAutoFit/>
            </a:bodyPr>
            <a:lstStyle/>
            <a:p>
              <a:pPr algn="ctr"/>
              <a:r>
                <a:rPr lang="fr-FR" sz="1400" b="1" dirty="0">
                  <a:latin typeface="+mj-lt"/>
                  <a:cs typeface="Arial" panose="020B0604020202020204" pitchFamily="34" charset="0"/>
                </a:rPr>
                <a:t>SOC</a:t>
              </a:r>
            </a:p>
          </p:txBody>
        </p:sp>
        <p:sp>
          <p:nvSpPr>
            <p:cNvPr id="3" name="ZoneTexte 2">
              <a:extLst>
                <a:ext uri="{FF2B5EF4-FFF2-40B4-BE49-F238E27FC236}">
                  <a16:creationId xmlns:a16="http://schemas.microsoft.com/office/drawing/2014/main" id="{223434B3-9C55-13B9-1365-E469A4B1D61B}"/>
                </a:ext>
              </a:extLst>
            </p:cNvPr>
            <p:cNvSpPr txBox="1"/>
            <p:nvPr/>
          </p:nvSpPr>
          <p:spPr>
            <a:xfrm>
              <a:off x="1005840" y="2843644"/>
              <a:ext cx="312906" cy="307777"/>
            </a:xfrm>
            <a:prstGeom prst="rect">
              <a:avLst/>
            </a:prstGeom>
            <a:noFill/>
          </p:spPr>
          <p:txBody>
            <a:bodyPr wrap="none" rtlCol="0">
              <a:spAutoFit/>
            </a:bodyPr>
            <a:lstStyle/>
            <a:p>
              <a:r>
                <a:rPr lang="fr-FR" sz="1400" dirty="0"/>
                <a:t>%</a:t>
              </a:r>
            </a:p>
          </p:txBody>
        </p:sp>
      </p:grpSp>
      <p:grpSp>
        <p:nvGrpSpPr>
          <p:cNvPr id="28" name="Groupe 27">
            <a:extLst>
              <a:ext uri="{FF2B5EF4-FFF2-40B4-BE49-F238E27FC236}">
                <a16:creationId xmlns:a16="http://schemas.microsoft.com/office/drawing/2014/main" id="{CCB54B6C-4D9F-A30F-21EB-08B7B4E360F7}"/>
              </a:ext>
            </a:extLst>
          </p:cNvPr>
          <p:cNvGrpSpPr/>
          <p:nvPr/>
        </p:nvGrpSpPr>
        <p:grpSpPr>
          <a:xfrm>
            <a:off x="3191761" y="2852936"/>
            <a:ext cx="2886778" cy="2593701"/>
            <a:chOff x="3638997" y="2852936"/>
            <a:chExt cx="2439541" cy="2040713"/>
          </a:xfrm>
        </p:grpSpPr>
        <p:sp>
          <p:nvSpPr>
            <p:cNvPr id="42" name="Forme libre 41">
              <a:extLst>
                <a:ext uri="{FF2B5EF4-FFF2-40B4-BE49-F238E27FC236}">
                  <a16:creationId xmlns:a16="http://schemas.microsoft.com/office/drawing/2014/main" id="{C750E74B-C5D6-079A-B313-5C646C25C2A6}"/>
                </a:ext>
              </a:extLst>
            </p:cNvPr>
            <p:cNvSpPr/>
            <p:nvPr/>
          </p:nvSpPr>
          <p:spPr>
            <a:xfrm>
              <a:off x="4149725" y="3221831"/>
              <a:ext cx="1928813" cy="1350169"/>
            </a:xfrm>
            <a:custGeom>
              <a:avLst/>
              <a:gdLst>
                <a:gd name="connsiteX0" fmla="*/ 0 w 1928813"/>
                <a:gd name="connsiteY0" fmla="*/ 0 h 1350169"/>
                <a:gd name="connsiteX1" fmla="*/ 0 w 1928813"/>
                <a:gd name="connsiteY1" fmla="*/ 1350169 h 1350169"/>
                <a:gd name="connsiteX2" fmla="*/ 1928813 w 1928813"/>
                <a:gd name="connsiteY2" fmla="*/ 1350169 h 1350169"/>
              </a:gdLst>
              <a:ahLst/>
              <a:cxnLst>
                <a:cxn ang="0">
                  <a:pos x="connsiteX0" y="connsiteY0"/>
                </a:cxn>
                <a:cxn ang="0">
                  <a:pos x="connsiteX1" y="connsiteY1"/>
                </a:cxn>
                <a:cxn ang="0">
                  <a:pos x="connsiteX2" y="connsiteY2"/>
                </a:cxn>
              </a:cxnLst>
              <a:rect l="l" t="t" r="r" b="b"/>
              <a:pathLst>
                <a:path w="1928813" h="1350169">
                  <a:moveTo>
                    <a:pt x="0" y="0"/>
                  </a:moveTo>
                  <a:lnTo>
                    <a:pt x="0" y="1350169"/>
                  </a:lnTo>
                  <a:lnTo>
                    <a:pt x="1928813" y="1350169"/>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43" name="ZoneTexte 42">
              <a:extLst>
                <a:ext uri="{FF2B5EF4-FFF2-40B4-BE49-F238E27FC236}">
                  <a16:creationId xmlns:a16="http://schemas.microsoft.com/office/drawing/2014/main" id="{8A520185-D60B-2198-F2F6-194291D74807}"/>
                </a:ext>
              </a:extLst>
            </p:cNvPr>
            <p:cNvSpPr txBox="1"/>
            <p:nvPr/>
          </p:nvSpPr>
          <p:spPr>
            <a:xfrm>
              <a:off x="3638997" y="3116337"/>
              <a:ext cx="498856" cy="307777"/>
            </a:xfrm>
            <a:prstGeom prst="rect">
              <a:avLst/>
            </a:prstGeom>
            <a:noFill/>
          </p:spPr>
          <p:txBody>
            <a:bodyPr wrap="none" rtlCol="0">
              <a:spAutoFit/>
            </a:bodyPr>
            <a:lstStyle/>
            <a:p>
              <a:pPr algn="r"/>
              <a:r>
                <a:rPr lang="fr-FR" sz="1400" dirty="0">
                  <a:latin typeface="+mj-lt"/>
                  <a:cs typeface="Arial" panose="020B0604020202020204" pitchFamily="34" charset="0"/>
                </a:rPr>
                <a:t>100 </a:t>
              </a:r>
            </a:p>
          </p:txBody>
        </p:sp>
        <p:cxnSp>
          <p:nvCxnSpPr>
            <p:cNvPr id="44" name="Connecteur droit 43">
              <a:extLst>
                <a:ext uri="{FF2B5EF4-FFF2-40B4-BE49-F238E27FC236}">
                  <a16:creationId xmlns:a16="http://schemas.microsoft.com/office/drawing/2014/main" id="{30B7551B-F053-9168-8399-6962DE8128B5}"/>
                </a:ext>
              </a:extLst>
            </p:cNvPr>
            <p:cNvCxnSpPr>
              <a:cxnSpLocks/>
            </p:cNvCxnSpPr>
            <p:nvPr/>
          </p:nvCxnSpPr>
          <p:spPr>
            <a:xfrm>
              <a:off x="4086225" y="325889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5" name="ZoneTexte 44">
              <a:extLst>
                <a:ext uri="{FF2B5EF4-FFF2-40B4-BE49-F238E27FC236}">
                  <a16:creationId xmlns:a16="http://schemas.microsoft.com/office/drawing/2014/main" id="{858D64B4-9181-FDF5-B3F4-5DB50FEA41C5}"/>
                </a:ext>
              </a:extLst>
            </p:cNvPr>
            <p:cNvSpPr txBox="1"/>
            <p:nvPr/>
          </p:nvSpPr>
          <p:spPr>
            <a:xfrm>
              <a:off x="3730369" y="3370337"/>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80 </a:t>
              </a:r>
            </a:p>
          </p:txBody>
        </p:sp>
        <p:cxnSp>
          <p:nvCxnSpPr>
            <p:cNvPr id="46" name="Connecteur droit 45">
              <a:extLst>
                <a:ext uri="{FF2B5EF4-FFF2-40B4-BE49-F238E27FC236}">
                  <a16:creationId xmlns:a16="http://schemas.microsoft.com/office/drawing/2014/main" id="{85B0B376-11EF-C9BE-4460-A275E9B64A38}"/>
                </a:ext>
              </a:extLst>
            </p:cNvPr>
            <p:cNvCxnSpPr>
              <a:cxnSpLocks/>
            </p:cNvCxnSpPr>
            <p:nvPr/>
          </p:nvCxnSpPr>
          <p:spPr>
            <a:xfrm>
              <a:off x="4086225" y="351289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7" name="ZoneTexte 46">
              <a:extLst>
                <a:ext uri="{FF2B5EF4-FFF2-40B4-BE49-F238E27FC236}">
                  <a16:creationId xmlns:a16="http://schemas.microsoft.com/office/drawing/2014/main" id="{093F30DE-F3B5-F014-9A43-4778D5E0E70A}"/>
                </a:ext>
              </a:extLst>
            </p:cNvPr>
            <p:cNvSpPr txBox="1"/>
            <p:nvPr/>
          </p:nvSpPr>
          <p:spPr>
            <a:xfrm>
              <a:off x="3730369" y="3646562"/>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60 </a:t>
              </a:r>
            </a:p>
          </p:txBody>
        </p:sp>
        <p:cxnSp>
          <p:nvCxnSpPr>
            <p:cNvPr id="48" name="Connecteur droit 47">
              <a:extLst>
                <a:ext uri="{FF2B5EF4-FFF2-40B4-BE49-F238E27FC236}">
                  <a16:creationId xmlns:a16="http://schemas.microsoft.com/office/drawing/2014/main" id="{501146A3-FA76-81D3-3E1A-28798AD48086}"/>
                </a:ext>
              </a:extLst>
            </p:cNvPr>
            <p:cNvCxnSpPr>
              <a:cxnSpLocks/>
            </p:cNvCxnSpPr>
            <p:nvPr/>
          </p:nvCxnSpPr>
          <p:spPr>
            <a:xfrm>
              <a:off x="4086225" y="37891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9" name="ZoneTexte 48">
              <a:extLst>
                <a:ext uri="{FF2B5EF4-FFF2-40B4-BE49-F238E27FC236}">
                  <a16:creationId xmlns:a16="http://schemas.microsoft.com/office/drawing/2014/main" id="{0E7BA2D5-9BBC-153A-3271-021AEFB80C54}"/>
                </a:ext>
              </a:extLst>
            </p:cNvPr>
            <p:cNvSpPr txBox="1"/>
            <p:nvPr/>
          </p:nvSpPr>
          <p:spPr>
            <a:xfrm>
              <a:off x="3730369" y="3900562"/>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40 </a:t>
              </a:r>
            </a:p>
          </p:txBody>
        </p:sp>
        <p:cxnSp>
          <p:nvCxnSpPr>
            <p:cNvPr id="50" name="Connecteur droit 49">
              <a:extLst>
                <a:ext uri="{FF2B5EF4-FFF2-40B4-BE49-F238E27FC236}">
                  <a16:creationId xmlns:a16="http://schemas.microsoft.com/office/drawing/2014/main" id="{BD6FF225-687E-6B1A-C5D9-A08855C01DC9}"/>
                </a:ext>
              </a:extLst>
            </p:cNvPr>
            <p:cNvCxnSpPr>
              <a:cxnSpLocks/>
            </p:cNvCxnSpPr>
            <p:nvPr/>
          </p:nvCxnSpPr>
          <p:spPr>
            <a:xfrm>
              <a:off x="4086225" y="40431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51" name="ZoneTexte 50">
              <a:extLst>
                <a:ext uri="{FF2B5EF4-FFF2-40B4-BE49-F238E27FC236}">
                  <a16:creationId xmlns:a16="http://schemas.microsoft.com/office/drawing/2014/main" id="{1D404DCD-BCC7-D30B-77C4-AE44A5AFEE33}"/>
                </a:ext>
              </a:extLst>
            </p:cNvPr>
            <p:cNvSpPr txBox="1"/>
            <p:nvPr/>
          </p:nvSpPr>
          <p:spPr>
            <a:xfrm>
              <a:off x="3730369" y="4167262"/>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20 </a:t>
              </a:r>
            </a:p>
          </p:txBody>
        </p:sp>
        <p:cxnSp>
          <p:nvCxnSpPr>
            <p:cNvPr id="52" name="Connecteur droit 51">
              <a:extLst>
                <a:ext uri="{FF2B5EF4-FFF2-40B4-BE49-F238E27FC236}">
                  <a16:creationId xmlns:a16="http://schemas.microsoft.com/office/drawing/2014/main" id="{8C05972B-4C4F-A834-AEA6-6ED463EEB997}"/>
                </a:ext>
              </a:extLst>
            </p:cNvPr>
            <p:cNvCxnSpPr>
              <a:cxnSpLocks/>
            </p:cNvCxnSpPr>
            <p:nvPr/>
          </p:nvCxnSpPr>
          <p:spPr>
            <a:xfrm>
              <a:off x="4086225" y="43098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53" name="ZoneTexte 52">
              <a:extLst>
                <a:ext uri="{FF2B5EF4-FFF2-40B4-BE49-F238E27FC236}">
                  <a16:creationId xmlns:a16="http://schemas.microsoft.com/office/drawing/2014/main" id="{DA0FE94F-42ED-0E1B-841F-F682EA030C84}"/>
                </a:ext>
              </a:extLst>
            </p:cNvPr>
            <p:cNvSpPr txBox="1"/>
            <p:nvPr/>
          </p:nvSpPr>
          <p:spPr>
            <a:xfrm>
              <a:off x="3821741" y="4421262"/>
              <a:ext cx="316112" cy="307777"/>
            </a:xfrm>
            <a:prstGeom prst="rect">
              <a:avLst/>
            </a:prstGeom>
            <a:noFill/>
          </p:spPr>
          <p:txBody>
            <a:bodyPr wrap="none" rtlCol="0">
              <a:spAutoFit/>
            </a:bodyPr>
            <a:lstStyle/>
            <a:p>
              <a:pPr algn="r"/>
              <a:r>
                <a:rPr lang="fr-FR" sz="1400" dirty="0">
                  <a:latin typeface="+mj-lt"/>
                  <a:cs typeface="Arial" panose="020B0604020202020204" pitchFamily="34" charset="0"/>
                </a:rPr>
                <a:t>0 </a:t>
              </a:r>
            </a:p>
          </p:txBody>
        </p:sp>
        <p:cxnSp>
          <p:nvCxnSpPr>
            <p:cNvPr id="54" name="Connecteur droit 53">
              <a:extLst>
                <a:ext uri="{FF2B5EF4-FFF2-40B4-BE49-F238E27FC236}">
                  <a16:creationId xmlns:a16="http://schemas.microsoft.com/office/drawing/2014/main" id="{F1AED8AC-B636-F8D8-DE4A-0C9AE3839C92}"/>
                </a:ext>
              </a:extLst>
            </p:cNvPr>
            <p:cNvCxnSpPr>
              <a:cxnSpLocks/>
            </p:cNvCxnSpPr>
            <p:nvPr/>
          </p:nvCxnSpPr>
          <p:spPr>
            <a:xfrm>
              <a:off x="4086225" y="45638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56" name="ZoneTexte 55">
              <a:extLst>
                <a:ext uri="{FF2B5EF4-FFF2-40B4-BE49-F238E27FC236}">
                  <a16:creationId xmlns:a16="http://schemas.microsoft.com/office/drawing/2014/main" id="{8990A403-B4D7-2CEE-CAB2-DB41C2912559}"/>
                </a:ext>
              </a:extLst>
            </p:cNvPr>
            <p:cNvSpPr txBox="1"/>
            <p:nvPr/>
          </p:nvSpPr>
          <p:spPr>
            <a:xfrm>
              <a:off x="4425123" y="4194490"/>
              <a:ext cx="415498" cy="307777"/>
            </a:xfrm>
            <a:prstGeom prst="rect">
              <a:avLst/>
            </a:prstGeom>
            <a:noFill/>
          </p:spPr>
          <p:txBody>
            <a:bodyPr wrap="none" rtlCol="0">
              <a:spAutoFit/>
            </a:bodyPr>
            <a:lstStyle/>
            <a:p>
              <a:pPr algn="ctr"/>
              <a:r>
                <a:rPr lang="fr-FR" sz="1400" b="1" dirty="0">
                  <a:latin typeface="+mj-lt"/>
                  <a:cs typeface="Arial" panose="020B0604020202020204" pitchFamily="34" charset="0"/>
                </a:rPr>
                <a:t>7.2</a:t>
              </a:r>
            </a:p>
          </p:txBody>
        </p:sp>
        <p:sp>
          <p:nvSpPr>
            <p:cNvPr id="57" name="ZoneTexte 56">
              <a:extLst>
                <a:ext uri="{FF2B5EF4-FFF2-40B4-BE49-F238E27FC236}">
                  <a16:creationId xmlns:a16="http://schemas.microsoft.com/office/drawing/2014/main" id="{7C65F0AD-1E15-D78B-D982-B94428820827}"/>
                </a:ext>
              </a:extLst>
            </p:cNvPr>
            <p:cNvSpPr txBox="1"/>
            <p:nvPr/>
          </p:nvSpPr>
          <p:spPr>
            <a:xfrm>
              <a:off x="5328762" y="3945059"/>
              <a:ext cx="506870" cy="307777"/>
            </a:xfrm>
            <a:prstGeom prst="rect">
              <a:avLst/>
            </a:prstGeom>
            <a:noFill/>
          </p:spPr>
          <p:txBody>
            <a:bodyPr wrap="none" rtlCol="0">
              <a:spAutoFit/>
            </a:bodyPr>
            <a:lstStyle/>
            <a:p>
              <a:pPr algn="ctr"/>
              <a:r>
                <a:rPr lang="fr-FR" sz="1400" b="1" dirty="0">
                  <a:latin typeface="+mj-lt"/>
                  <a:cs typeface="Arial" panose="020B0604020202020204" pitchFamily="34" charset="0"/>
                </a:rPr>
                <a:t>25.4</a:t>
              </a:r>
            </a:p>
          </p:txBody>
        </p:sp>
        <p:sp>
          <p:nvSpPr>
            <p:cNvPr id="58" name="Rectangle 57">
              <a:extLst>
                <a:ext uri="{FF2B5EF4-FFF2-40B4-BE49-F238E27FC236}">
                  <a16:creationId xmlns:a16="http://schemas.microsoft.com/office/drawing/2014/main" id="{2B3CB8EB-1811-05ED-2A9B-8188BF59B727}"/>
                </a:ext>
              </a:extLst>
            </p:cNvPr>
            <p:cNvSpPr/>
            <p:nvPr/>
          </p:nvSpPr>
          <p:spPr>
            <a:xfrm>
              <a:off x="4365625" y="4452076"/>
              <a:ext cx="569574" cy="1155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latin typeface="+mj-lt"/>
                <a:cs typeface="Arial" panose="020B0604020202020204" pitchFamily="34" charset="0"/>
              </a:endParaRPr>
            </a:p>
          </p:txBody>
        </p:sp>
        <p:sp>
          <p:nvSpPr>
            <p:cNvPr id="59" name="Rectangle 58">
              <a:extLst>
                <a:ext uri="{FF2B5EF4-FFF2-40B4-BE49-F238E27FC236}">
                  <a16:creationId xmlns:a16="http://schemas.microsoft.com/office/drawing/2014/main" id="{7293DCE2-3CAF-43C9-BD92-61CCDE586C0F}"/>
                </a:ext>
              </a:extLst>
            </p:cNvPr>
            <p:cNvSpPr/>
            <p:nvPr/>
          </p:nvSpPr>
          <p:spPr>
            <a:xfrm>
              <a:off x="5297410" y="4236809"/>
              <a:ext cx="569574" cy="330767"/>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60" name="ZoneTexte 59">
              <a:extLst>
                <a:ext uri="{FF2B5EF4-FFF2-40B4-BE49-F238E27FC236}">
                  <a16:creationId xmlns:a16="http://schemas.microsoft.com/office/drawing/2014/main" id="{F143162E-A78A-8538-3E54-396B4FBFCA7A}"/>
                </a:ext>
              </a:extLst>
            </p:cNvPr>
            <p:cNvSpPr txBox="1"/>
            <p:nvPr/>
          </p:nvSpPr>
          <p:spPr>
            <a:xfrm>
              <a:off x="4083045" y="4585872"/>
              <a:ext cx="1099661" cy="307777"/>
            </a:xfrm>
            <a:prstGeom prst="rect">
              <a:avLst/>
            </a:prstGeom>
            <a:noFill/>
          </p:spPr>
          <p:txBody>
            <a:bodyPr wrap="none" rtlCol="0">
              <a:spAutoFit/>
            </a:bodyPr>
            <a:lstStyle/>
            <a:p>
              <a:pPr algn="ctr"/>
              <a:r>
                <a:rPr lang="fr-FR" sz="1400" b="1" dirty="0">
                  <a:latin typeface="+mj-lt"/>
                  <a:cs typeface="Arial" panose="020B0604020202020204" pitchFamily="34" charset="0"/>
                </a:rPr>
                <a:t>CAB/RPV-LA</a:t>
              </a:r>
            </a:p>
          </p:txBody>
        </p:sp>
        <p:sp>
          <p:nvSpPr>
            <p:cNvPr id="61" name="ZoneTexte 60">
              <a:extLst>
                <a:ext uri="{FF2B5EF4-FFF2-40B4-BE49-F238E27FC236}">
                  <a16:creationId xmlns:a16="http://schemas.microsoft.com/office/drawing/2014/main" id="{9C41F636-1041-E548-19C5-4A319D9DF2AA}"/>
                </a:ext>
              </a:extLst>
            </p:cNvPr>
            <p:cNvSpPr txBox="1"/>
            <p:nvPr/>
          </p:nvSpPr>
          <p:spPr>
            <a:xfrm>
              <a:off x="5351886" y="4585872"/>
              <a:ext cx="486030" cy="307777"/>
            </a:xfrm>
            <a:prstGeom prst="rect">
              <a:avLst/>
            </a:prstGeom>
            <a:noFill/>
          </p:spPr>
          <p:txBody>
            <a:bodyPr wrap="none" rtlCol="0">
              <a:spAutoFit/>
            </a:bodyPr>
            <a:lstStyle/>
            <a:p>
              <a:pPr algn="ctr"/>
              <a:r>
                <a:rPr lang="fr-FR" sz="1400" b="1" dirty="0">
                  <a:latin typeface="+mj-lt"/>
                  <a:cs typeface="Arial" panose="020B0604020202020204" pitchFamily="34" charset="0"/>
                </a:rPr>
                <a:t>SOC</a:t>
              </a:r>
            </a:p>
          </p:txBody>
        </p:sp>
        <p:sp>
          <p:nvSpPr>
            <p:cNvPr id="6" name="ZoneTexte 5">
              <a:extLst>
                <a:ext uri="{FF2B5EF4-FFF2-40B4-BE49-F238E27FC236}">
                  <a16:creationId xmlns:a16="http://schemas.microsoft.com/office/drawing/2014/main" id="{A1FC03BB-F590-BB61-C2C6-BC933D14D2EA}"/>
                </a:ext>
              </a:extLst>
            </p:cNvPr>
            <p:cNvSpPr txBox="1"/>
            <p:nvPr/>
          </p:nvSpPr>
          <p:spPr>
            <a:xfrm>
              <a:off x="3946024" y="2852936"/>
              <a:ext cx="312906" cy="307777"/>
            </a:xfrm>
            <a:prstGeom prst="rect">
              <a:avLst/>
            </a:prstGeom>
            <a:noFill/>
          </p:spPr>
          <p:txBody>
            <a:bodyPr wrap="none" rtlCol="0">
              <a:spAutoFit/>
            </a:bodyPr>
            <a:lstStyle/>
            <a:p>
              <a:r>
                <a:rPr lang="fr-FR" sz="1400" dirty="0"/>
                <a:t>%</a:t>
              </a:r>
            </a:p>
          </p:txBody>
        </p:sp>
      </p:grpSp>
      <p:grpSp>
        <p:nvGrpSpPr>
          <p:cNvPr id="102" name="Groupe 101">
            <a:extLst>
              <a:ext uri="{FF2B5EF4-FFF2-40B4-BE49-F238E27FC236}">
                <a16:creationId xmlns:a16="http://schemas.microsoft.com/office/drawing/2014/main" id="{327A0180-BD56-AC05-9056-1A20CAC3B25A}"/>
              </a:ext>
            </a:extLst>
          </p:cNvPr>
          <p:cNvGrpSpPr/>
          <p:nvPr/>
        </p:nvGrpSpPr>
        <p:grpSpPr>
          <a:xfrm>
            <a:off x="6213742" y="2852936"/>
            <a:ext cx="2750872" cy="2593701"/>
            <a:chOff x="6616444" y="2852936"/>
            <a:chExt cx="2348169" cy="2040713"/>
          </a:xfrm>
        </p:grpSpPr>
        <p:sp>
          <p:nvSpPr>
            <p:cNvPr id="62" name="Forme libre 61">
              <a:extLst>
                <a:ext uri="{FF2B5EF4-FFF2-40B4-BE49-F238E27FC236}">
                  <a16:creationId xmlns:a16="http://schemas.microsoft.com/office/drawing/2014/main" id="{6025A9B7-C20D-A680-1B4B-8912CFB902F1}"/>
                </a:ext>
              </a:extLst>
            </p:cNvPr>
            <p:cNvSpPr/>
            <p:nvPr/>
          </p:nvSpPr>
          <p:spPr>
            <a:xfrm>
              <a:off x="7035800" y="3221831"/>
              <a:ext cx="1928813" cy="1350169"/>
            </a:xfrm>
            <a:custGeom>
              <a:avLst/>
              <a:gdLst>
                <a:gd name="connsiteX0" fmla="*/ 0 w 1928813"/>
                <a:gd name="connsiteY0" fmla="*/ 0 h 1350169"/>
                <a:gd name="connsiteX1" fmla="*/ 0 w 1928813"/>
                <a:gd name="connsiteY1" fmla="*/ 1350169 h 1350169"/>
                <a:gd name="connsiteX2" fmla="*/ 1928813 w 1928813"/>
                <a:gd name="connsiteY2" fmla="*/ 1350169 h 1350169"/>
              </a:gdLst>
              <a:ahLst/>
              <a:cxnLst>
                <a:cxn ang="0">
                  <a:pos x="connsiteX0" y="connsiteY0"/>
                </a:cxn>
                <a:cxn ang="0">
                  <a:pos x="connsiteX1" y="connsiteY1"/>
                </a:cxn>
                <a:cxn ang="0">
                  <a:pos x="connsiteX2" y="connsiteY2"/>
                </a:cxn>
              </a:cxnLst>
              <a:rect l="l" t="t" r="r" b="b"/>
              <a:pathLst>
                <a:path w="1928813" h="1350169">
                  <a:moveTo>
                    <a:pt x="0" y="0"/>
                  </a:moveTo>
                  <a:lnTo>
                    <a:pt x="0" y="1350169"/>
                  </a:lnTo>
                  <a:lnTo>
                    <a:pt x="1928813" y="1350169"/>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cxnSp>
          <p:nvCxnSpPr>
            <p:cNvPr id="64" name="Connecteur droit 63">
              <a:extLst>
                <a:ext uri="{FF2B5EF4-FFF2-40B4-BE49-F238E27FC236}">
                  <a16:creationId xmlns:a16="http://schemas.microsoft.com/office/drawing/2014/main" id="{DE935FB5-A6CA-B907-B7E8-E1EFC0F2C63D}"/>
                </a:ext>
              </a:extLst>
            </p:cNvPr>
            <p:cNvCxnSpPr>
              <a:cxnSpLocks/>
            </p:cNvCxnSpPr>
            <p:nvPr/>
          </p:nvCxnSpPr>
          <p:spPr>
            <a:xfrm>
              <a:off x="6972300" y="325889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5" name="ZoneTexte 64">
              <a:extLst>
                <a:ext uri="{FF2B5EF4-FFF2-40B4-BE49-F238E27FC236}">
                  <a16:creationId xmlns:a16="http://schemas.microsoft.com/office/drawing/2014/main" id="{47774008-26FB-77AF-9126-02736289A199}"/>
                </a:ext>
              </a:extLst>
            </p:cNvPr>
            <p:cNvSpPr txBox="1"/>
            <p:nvPr/>
          </p:nvSpPr>
          <p:spPr>
            <a:xfrm>
              <a:off x="6616444" y="3370337"/>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80 </a:t>
              </a:r>
            </a:p>
          </p:txBody>
        </p:sp>
        <p:cxnSp>
          <p:nvCxnSpPr>
            <p:cNvPr id="66" name="Connecteur droit 65">
              <a:extLst>
                <a:ext uri="{FF2B5EF4-FFF2-40B4-BE49-F238E27FC236}">
                  <a16:creationId xmlns:a16="http://schemas.microsoft.com/office/drawing/2014/main" id="{C59C6833-41AD-A335-8E69-91C57B8EA201}"/>
                </a:ext>
              </a:extLst>
            </p:cNvPr>
            <p:cNvCxnSpPr>
              <a:cxnSpLocks/>
            </p:cNvCxnSpPr>
            <p:nvPr/>
          </p:nvCxnSpPr>
          <p:spPr>
            <a:xfrm>
              <a:off x="6972300" y="351289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7" name="ZoneTexte 66">
              <a:extLst>
                <a:ext uri="{FF2B5EF4-FFF2-40B4-BE49-F238E27FC236}">
                  <a16:creationId xmlns:a16="http://schemas.microsoft.com/office/drawing/2014/main" id="{4D9C6DCD-B1E1-DA55-9295-2F8F0E7086AC}"/>
                </a:ext>
              </a:extLst>
            </p:cNvPr>
            <p:cNvSpPr txBox="1"/>
            <p:nvPr/>
          </p:nvSpPr>
          <p:spPr>
            <a:xfrm>
              <a:off x="6616444" y="3646562"/>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60 </a:t>
              </a:r>
            </a:p>
          </p:txBody>
        </p:sp>
        <p:cxnSp>
          <p:nvCxnSpPr>
            <p:cNvPr id="68" name="Connecteur droit 67">
              <a:extLst>
                <a:ext uri="{FF2B5EF4-FFF2-40B4-BE49-F238E27FC236}">
                  <a16:creationId xmlns:a16="http://schemas.microsoft.com/office/drawing/2014/main" id="{2824442D-E207-C231-E6D1-1C47B65F824F}"/>
                </a:ext>
              </a:extLst>
            </p:cNvPr>
            <p:cNvCxnSpPr>
              <a:cxnSpLocks/>
            </p:cNvCxnSpPr>
            <p:nvPr/>
          </p:nvCxnSpPr>
          <p:spPr>
            <a:xfrm>
              <a:off x="6972300" y="37891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69" name="ZoneTexte 68">
              <a:extLst>
                <a:ext uri="{FF2B5EF4-FFF2-40B4-BE49-F238E27FC236}">
                  <a16:creationId xmlns:a16="http://schemas.microsoft.com/office/drawing/2014/main" id="{3155744E-4003-42EC-6DF3-7D2F4CC5C109}"/>
                </a:ext>
              </a:extLst>
            </p:cNvPr>
            <p:cNvSpPr txBox="1"/>
            <p:nvPr/>
          </p:nvSpPr>
          <p:spPr>
            <a:xfrm>
              <a:off x="6616444" y="3900562"/>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40 </a:t>
              </a:r>
            </a:p>
          </p:txBody>
        </p:sp>
        <p:cxnSp>
          <p:nvCxnSpPr>
            <p:cNvPr id="70" name="Connecteur droit 69">
              <a:extLst>
                <a:ext uri="{FF2B5EF4-FFF2-40B4-BE49-F238E27FC236}">
                  <a16:creationId xmlns:a16="http://schemas.microsoft.com/office/drawing/2014/main" id="{5BB8B3CC-065C-72E1-0DFB-171674F625C5}"/>
                </a:ext>
              </a:extLst>
            </p:cNvPr>
            <p:cNvCxnSpPr>
              <a:cxnSpLocks/>
            </p:cNvCxnSpPr>
            <p:nvPr/>
          </p:nvCxnSpPr>
          <p:spPr>
            <a:xfrm>
              <a:off x="6972300" y="40431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1" name="ZoneTexte 70">
              <a:extLst>
                <a:ext uri="{FF2B5EF4-FFF2-40B4-BE49-F238E27FC236}">
                  <a16:creationId xmlns:a16="http://schemas.microsoft.com/office/drawing/2014/main" id="{23A632F4-EA80-8174-39FE-95DC2D9EE394}"/>
                </a:ext>
              </a:extLst>
            </p:cNvPr>
            <p:cNvSpPr txBox="1"/>
            <p:nvPr/>
          </p:nvSpPr>
          <p:spPr>
            <a:xfrm>
              <a:off x="6616444" y="4167262"/>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20 </a:t>
              </a:r>
            </a:p>
          </p:txBody>
        </p:sp>
        <p:cxnSp>
          <p:nvCxnSpPr>
            <p:cNvPr id="72" name="Connecteur droit 71">
              <a:extLst>
                <a:ext uri="{FF2B5EF4-FFF2-40B4-BE49-F238E27FC236}">
                  <a16:creationId xmlns:a16="http://schemas.microsoft.com/office/drawing/2014/main" id="{6CDEFA10-BE14-090D-1724-958CA5EC5BFE}"/>
                </a:ext>
              </a:extLst>
            </p:cNvPr>
            <p:cNvCxnSpPr>
              <a:cxnSpLocks/>
            </p:cNvCxnSpPr>
            <p:nvPr/>
          </p:nvCxnSpPr>
          <p:spPr>
            <a:xfrm>
              <a:off x="6972300" y="43098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3" name="ZoneTexte 72">
              <a:extLst>
                <a:ext uri="{FF2B5EF4-FFF2-40B4-BE49-F238E27FC236}">
                  <a16:creationId xmlns:a16="http://schemas.microsoft.com/office/drawing/2014/main" id="{D85814ED-81C6-8A52-C1AE-D5531FBFCB2F}"/>
                </a:ext>
              </a:extLst>
            </p:cNvPr>
            <p:cNvSpPr txBox="1"/>
            <p:nvPr/>
          </p:nvSpPr>
          <p:spPr>
            <a:xfrm>
              <a:off x="6707816" y="4421262"/>
              <a:ext cx="316112" cy="307777"/>
            </a:xfrm>
            <a:prstGeom prst="rect">
              <a:avLst/>
            </a:prstGeom>
            <a:noFill/>
          </p:spPr>
          <p:txBody>
            <a:bodyPr wrap="none" rtlCol="0">
              <a:spAutoFit/>
            </a:bodyPr>
            <a:lstStyle/>
            <a:p>
              <a:pPr algn="r"/>
              <a:r>
                <a:rPr lang="fr-FR" sz="1400" dirty="0">
                  <a:latin typeface="+mj-lt"/>
                  <a:cs typeface="Arial" panose="020B0604020202020204" pitchFamily="34" charset="0"/>
                </a:rPr>
                <a:t>0 </a:t>
              </a:r>
            </a:p>
          </p:txBody>
        </p:sp>
        <p:cxnSp>
          <p:nvCxnSpPr>
            <p:cNvPr id="74" name="Connecteur droit 73">
              <a:extLst>
                <a:ext uri="{FF2B5EF4-FFF2-40B4-BE49-F238E27FC236}">
                  <a16:creationId xmlns:a16="http://schemas.microsoft.com/office/drawing/2014/main" id="{2C46BD18-F231-6F51-EF27-50EFBF235D62}"/>
                </a:ext>
              </a:extLst>
            </p:cNvPr>
            <p:cNvCxnSpPr>
              <a:cxnSpLocks/>
            </p:cNvCxnSpPr>
            <p:nvPr/>
          </p:nvCxnSpPr>
          <p:spPr>
            <a:xfrm>
              <a:off x="6972300" y="4563819"/>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76" name="ZoneTexte 75">
              <a:extLst>
                <a:ext uri="{FF2B5EF4-FFF2-40B4-BE49-F238E27FC236}">
                  <a16:creationId xmlns:a16="http://schemas.microsoft.com/office/drawing/2014/main" id="{C78F5A7B-1DDA-E34F-9A3F-32CD60B1BFF1}"/>
                </a:ext>
              </a:extLst>
            </p:cNvPr>
            <p:cNvSpPr txBox="1"/>
            <p:nvPr/>
          </p:nvSpPr>
          <p:spPr>
            <a:xfrm>
              <a:off x="7311199" y="4167261"/>
              <a:ext cx="415498" cy="307777"/>
            </a:xfrm>
            <a:prstGeom prst="rect">
              <a:avLst/>
            </a:prstGeom>
            <a:noFill/>
          </p:spPr>
          <p:txBody>
            <a:bodyPr wrap="none" rtlCol="0">
              <a:spAutoFit/>
            </a:bodyPr>
            <a:lstStyle/>
            <a:p>
              <a:pPr algn="ctr"/>
              <a:r>
                <a:rPr lang="fr-FR" sz="1400" b="1" dirty="0">
                  <a:latin typeface="+mj-lt"/>
                  <a:cs typeface="Arial" panose="020B0604020202020204" pitchFamily="34" charset="0"/>
                </a:rPr>
                <a:t>9.6</a:t>
              </a:r>
            </a:p>
          </p:txBody>
        </p:sp>
        <p:sp>
          <p:nvSpPr>
            <p:cNvPr id="77" name="ZoneTexte 76">
              <a:extLst>
                <a:ext uri="{FF2B5EF4-FFF2-40B4-BE49-F238E27FC236}">
                  <a16:creationId xmlns:a16="http://schemas.microsoft.com/office/drawing/2014/main" id="{691B3D69-1B8B-274E-DB26-518C4F5D5A8B}"/>
                </a:ext>
              </a:extLst>
            </p:cNvPr>
            <p:cNvSpPr txBox="1"/>
            <p:nvPr/>
          </p:nvSpPr>
          <p:spPr>
            <a:xfrm>
              <a:off x="8214837" y="3955045"/>
              <a:ext cx="506870" cy="307777"/>
            </a:xfrm>
            <a:prstGeom prst="rect">
              <a:avLst/>
            </a:prstGeom>
            <a:noFill/>
          </p:spPr>
          <p:txBody>
            <a:bodyPr wrap="none" rtlCol="0">
              <a:spAutoFit/>
            </a:bodyPr>
            <a:lstStyle/>
            <a:p>
              <a:pPr algn="ctr"/>
              <a:r>
                <a:rPr lang="fr-FR" sz="1400" b="1" dirty="0">
                  <a:latin typeface="+mj-lt"/>
                  <a:cs typeface="Arial" panose="020B0604020202020204" pitchFamily="34" charset="0"/>
                </a:rPr>
                <a:t>26.2</a:t>
              </a:r>
            </a:p>
          </p:txBody>
        </p:sp>
        <p:sp>
          <p:nvSpPr>
            <p:cNvPr id="78" name="Rectangle 77">
              <a:extLst>
                <a:ext uri="{FF2B5EF4-FFF2-40B4-BE49-F238E27FC236}">
                  <a16:creationId xmlns:a16="http://schemas.microsoft.com/office/drawing/2014/main" id="{B5D62C67-8BE6-BCB5-7462-B688C583BEE7}"/>
                </a:ext>
              </a:extLst>
            </p:cNvPr>
            <p:cNvSpPr/>
            <p:nvPr/>
          </p:nvSpPr>
          <p:spPr>
            <a:xfrm>
              <a:off x="7251700" y="4429077"/>
              <a:ext cx="569574" cy="138499"/>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79" name="Rectangle 78">
              <a:extLst>
                <a:ext uri="{FF2B5EF4-FFF2-40B4-BE49-F238E27FC236}">
                  <a16:creationId xmlns:a16="http://schemas.microsoft.com/office/drawing/2014/main" id="{1E20B808-3FD7-61CB-2E2D-6705409B0946}"/>
                </a:ext>
              </a:extLst>
            </p:cNvPr>
            <p:cNvSpPr/>
            <p:nvPr/>
          </p:nvSpPr>
          <p:spPr>
            <a:xfrm>
              <a:off x="8183485" y="4202305"/>
              <a:ext cx="569574" cy="365271"/>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80" name="ZoneTexte 79">
              <a:extLst>
                <a:ext uri="{FF2B5EF4-FFF2-40B4-BE49-F238E27FC236}">
                  <a16:creationId xmlns:a16="http://schemas.microsoft.com/office/drawing/2014/main" id="{BFC27A43-E1C0-358B-0F9D-C2490805EE73}"/>
                </a:ext>
              </a:extLst>
            </p:cNvPr>
            <p:cNvSpPr txBox="1"/>
            <p:nvPr/>
          </p:nvSpPr>
          <p:spPr>
            <a:xfrm>
              <a:off x="6969120" y="4585872"/>
              <a:ext cx="1099661" cy="307777"/>
            </a:xfrm>
            <a:prstGeom prst="rect">
              <a:avLst/>
            </a:prstGeom>
            <a:noFill/>
          </p:spPr>
          <p:txBody>
            <a:bodyPr wrap="none" rtlCol="0">
              <a:spAutoFit/>
            </a:bodyPr>
            <a:lstStyle/>
            <a:p>
              <a:pPr algn="ctr"/>
              <a:r>
                <a:rPr lang="fr-FR" sz="1400" b="1" dirty="0">
                  <a:latin typeface="+mj-lt"/>
                  <a:cs typeface="Arial" panose="020B0604020202020204" pitchFamily="34" charset="0"/>
                </a:rPr>
                <a:t>CAB/RPV-LA</a:t>
              </a:r>
            </a:p>
          </p:txBody>
        </p:sp>
        <p:sp>
          <p:nvSpPr>
            <p:cNvPr id="81" name="ZoneTexte 80">
              <a:extLst>
                <a:ext uri="{FF2B5EF4-FFF2-40B4-BE49-F238E27FC236}">
                  <a16:creationId xmlns:a16="http://schemas.microsoft.com/office/drawing/2014/main" id="{6E96CB87-D233-F0F3-D582-806AE5072856}"/>
                </a:ext>
              </a:extLst>
            </p:cNvPr>
            <p:cNvSpPr txBox="1"/>
            <p:nvPr/>
          </p:nvSpPr>
          <p:spPr>
            <a:xfrm>
              <a:off x="8237961" y="4585872"/>
              <a:ext cx="486030" cy="307777"/>
            </a:xfrm>
            <a:prstGeom prst="rect">
              <a:avLst/>
            </a:prstGeom>
            <a:noFill/>
          </p:spPr>
          <p:txBody>
            <a:bodyPr wrap="none" rtlCol="0">
              <a:spAutoFit/>
            </a:bodyPr>
            <a:lstStyle/>
            <a:p>
              <a:pPr algn="ctr"/>
              <a:r>
                <a:rPr lang="fr-FR" sz="1400" b="1" dirty="0">
                  <a:latin typeface="+mj-lt"/>
                  <a:cs typeface="Arial" panose="020B0604020202020204" pitchFamily="34" charset="0"/>
                </a:rPr>
                <a:t>SOC</a:t>
              </a:r>
            </a:p>
          </p:txBody>
        </p:sp>
        <p:sp>
          <p:nvSpPr>
            <p:cNvPr id="8" name="ZoneTexte 7">
              <a:extLst>
                <a:ext uri="{FF2B5EF4-FFF2-40B4-BE49-F238E27FC236}">
                  <a16:creationId xmlns:a16="http://schemas.microsoft.com/office/drawing/2014/main" id="{265147E2-B8F8-D03B-2545-E0DD72DD483E}"/>
                </a:ext>
              </a:extLst>
            </p:cNvPr>
            <p:cNvSpPr txBox="1"/>
            <p:nvPr/>
          </p:nvSpPr>
          <p:spPr>
            <a:xfrm>
              <a:off x="6816080" y="2852936"/>
              <a:ext cx="312906" cy="307777"/>
            </a:xfrm>
            <a:prstGeom prst="rect">
              <a:avLst/>
            </a:prstGeom>
            <a:noFill/>
          </p:spPr>
          <p:txBody>
            <a:bodyPr wrap="none" rtlCol="0">
              <a:spAutoFit/>
            </a:bodyPr>
            <a:lstStyle/>
            <a:p>
              <a:r>
                <a:rPr lang="fr-FR" sz="1400" dirty="0"/>
                <a:t>%</a:t>
              </a:r>
            </a:p>
          </p:txBody>
        </p:sp>
      </p:grpSp>
      <p:grpSp>
        <p:nvGrpSpPr>
          <p:cNvPr id="103" name="Groupe 102">
            <a:extLst>
              <a:ext uri="{FF2B5EF4-FFF2-40B4-BE49-F238E27FC236}">
                <a16:creationId xmlns:a16="http://schemas.microsoft.com/office/drawing/2014/main" id="{0B6551B9-7C6B-24AF-AE96-D5C6DAE1A35E}"/>
              </a:ext>
            </a:extLst>
          </p:cNvPr>
          <p:cNvGrpSpPr/>
          <p:nvPr/>
        </p:nvGrpSpPr>
        <p:grpSpPr>
          <a:xfrm>
            <a:off x="9010978" y="2852936"/>
            <a:ext cx="2884161" cy="2593703"/>
            <a:chOff x="9455598" y="2852936"/>
            <a:chExt cx="2439541" cy="2040714"/>
          </a:xfrm>
        </p:grpSpPr>
        <p:sp>
          <p:nvSpPr>
            <p:cNvPr id="82" name="Forme libre 81">
              <a:extLst>
                <a:ext uri="{FF2B5EF4-FFF2-40B4-BE49-F238E27FC236}">
                  <a16:creationId xmlns:a16="http://schemas.microsoft.com/office/drawing/2014/main" id="{0EC4D538-E18F-4543-1C4D-0EF0F4608F9C}"/>
                </a:ext>
              </a:extLst>
            </p:cNvPr>
            <p:cNvSpPr/>
            <p:nvPr/>
          </p:nvSpPr>
          <p:spPr>
            <a:xfrm>
              <a:off x="9966326" y="3221832"/>
              <a:ext cx="1928813" cy="1350169"/>
            </a:xfrm>
            <a:custGeom>
              <a:avLst/>
              <a:gdLst>
                <a:gd name="connsiteX0" fmla="*/ 0 w 1928813"/>
                <a:gd name="connsiteY0" fmla="*/ 0 h 1350169"/>
                <a:gd name="connsiteX1" fmla="*/ 0 w 1928813"/>
                <a:gd name="connsiteY1" fmla="*/ 1350169 h 1350169"/>
                <a:gd name="connsiteX2" fmla="*/ 1928813 w 1928813"/>
                <a:gd name="connsiteY2" fmla="*/ 1350169 h 1350169"/>
              </a:gdLst>
              <a:ahLst/>
              <a:cxnLst>
                <a:cxn ang="0">
                  <a:pos x="connsiteX0" y="connsiteY0"/>
                </a:cxn>
                <a:cxn ang="0">
                  <a:pos x="connsiteX1" y="connsiteY1"/>
                </a:cxn>
                <a:cxn ang="0">
                  <a:pos x="connsiteX2" y="connsiteY2"/>
                </a:cxn>
              </a:cxnLst>
              <a:rect l="l" t="t" r="r" b="b"/>
              <a:pathLst>
                <a:path w="1928813" h="1350169">
                  <a:moveTo>
                    <a:pt x="0" y="0"/>
                  </a:moveTo>
                  <a:lnTo>
                    <a:pt x="0" y="1350169"/>
                  </a:lnTo>
                  <a:lnTo>
                    <a:pt x="1928813" y="1350169"/>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83" name="ZoneTexte 82">
              <a:extLst>
                <a:ext uri="{FF2B5EF4-FFF2-40B4-BE49-F238E27FC236}">
                  <a16:creationId xmlns:a16="http://schemas.microsoft.com/office/drawing/2014/main" id="{0B00A25A-B350-8C88-8D7B-EADF51024A49}"/>
                </a:ext>
              </a:extLst>
            </p:cNvPr>
            <p:cNvSpPr txBox="1"/>
            <p:nvPr/>
          </p:nvSpPr>
          <p:spPr>
            <a:xfrm>
              <a:off x="9455598" y="3116338"/>
              <a:ext cx="498856" cy="307777"/>
            </a:xfrm>
            <a:prstGeom prst="rect">
              <a:avLst/>
            </a:prstGeom>
            <a:noFill/>
          </p:spPr>
          <p:txBody>
            <a:bodyPr wrap="none" rtlCol="0">
              <a:spAutoFit/>
            </a:bodyPr>
            <a:lstStyle/>
            <a:p>
              <a:pPr algn="r"/>
              <a:r>
                <a:rPr lang="fr-FR" sz="1400" dirty="0">
                  <a:latin typeface="+mj-lt"/>
                  <a:cs typeface="Arial" panose="020B0604020202020204" pitchFamily="34" charset="0"/>
                </a:rPr>
                <a:t>100 </a:t>
              </a:r>
            </a:p>
          </p:txBody>
        </p:sp>
        <p:cxnSp>
          <p:nvCxnSpPr>
            <p:cNvPr id="84" name="Connecteur droit 83">
              <a:extLst>
                <a:ext uri="{FF2B5EF4-FFF2-40B4-BE49-F238E27FC236}">
                  <a16:creationId xmlns:a16="http://schemas.microsoft.com/office/drawing/2014/main" id="{C3F9A950-8654-B741-8A26-BB105979E4F0}"/>
                </a:ext>
              </a:extLst>
            </p:cNvPr>
            <p:cNvCxnSpPr>
              <a:cxnSpLocks/>
            </p:cNvCxnSpPr>
            <p:nvPr/>
          </p:nvCxnSpPr>
          <p:spPr>
            <a:xfrm>
              <a:off x="9902826" y="3258895"/>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5" name="ZoneTexte 84">
              <a:extLst>
                <a:ext uri="{FF2B5EF4-FFF2-40B4-BE49-F238E27FC236}">
                  <a16:creationId xmlns:a16="http://schemas.microsoft.com/office/drawing/2014/main" id="{EB9C3365-FF1C-4C6D-E207-87513224EDD8}"/>
                </a:ext>
              </a:extLst>
            </p:cNvPr>
            <p:cNvSpPr txBox="1"/>
            <p:nvPr/>
          </p:nvSpPr>
          <p:spPr>
            <a:xfrm>
              <a:off x="9546970" y="3370338"/>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80 </a:t>
              </a:r>
            </a:p>
          </p:txBody>
        </p:sp>
        <p:cxnSp>
          <p:nvCxnSpPr>
            <p:cNvPr id="86" name="Connecteur droit 85">
              <a:extLst>
                <a:ext uri="{FF2B5EF4-FFF2-40B4-BE49-F238E27FC236}">
                  <a16:creationId xmlns:a16="http://schemas.microsoft.com/office/drawing/2014/main" id="{549313E8-CAB3-4871-0393-4515E2B68CB0}"/>
                </a:ext>
              </a:extLst>
            </p:cNvPr>
            <p:cNvCxnSpPr>
              <a:cxnSpLocks/>
            </p:cNvCxnSpPr>
            <p:nvPr/>
          </p:nvCxnSpPr>
          <p:spPr>
            <a:xfrm>
              <a:off x="9902826" y="3512895"/>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7" name="ZoneTexte 86">
              <a:extLst>
                <a:ext uri="{FF2B5EF4-FFF2-40B4-BE49-F238E27FC236}">
                  <a16:creationId xmlns:a16="http://schemas.microsoft.com/office/drawing/2014/main" id="{9E46F7CF-F7EB-41F5-5F81-5D3B889A4C6A}"/>
                </a:ext>
              </a:extLst>
            </p:cNvPr>
            <p:cNvSpPr txBox="1"/>
            <p:nvPr/>
          </p:nvSpPr>
          <p:spPr>
            <a:xfrm>
              <a:off x="9546970" y="3646563"/>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60 </a:t>
              </a:r>
            </a:p>
          </p:txBody>
        </p:sp>
        <p:cxnSp>
          <p:nvCxnSpPr>
            <p:cNvPr id="88" name="Connecteur droit 87">
              <a:extLst>
                <a:ext uri="{FF2B5EF4-FFF2-40B4-BE49-F238E27FC236}">
                  <a16:creationId xmlns:a16="http://schemas.microsoft.com/office/drawing/2014/main" id="{0DBDE5C5-8C4B-6192-0599-C26BD258132B}"/>
                </a:ext>
              </a:extLst>
            </p:cNvPr>
            <p:cNvCxnSpPr>
              <a:cxnSpLocks/>
            </p:cNvCxnSpPr>
            <p:nvPr/>
          </p:nvCxnSpPr>
          <p:spPr>
            <a:xfrm>
              <a:off x="9902826" y="3789120"/>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89" name="ZoneTexte 88">
              <a:extLst>
                <a:ext uri="{FF2B5EF4-FFF2-40B4-BE49-F238E27FC236}">
                  <a16:creationId xmlns:a16="http://schemas.microsoft.com/office/drawing/2014/main" id="{038A6E9D-E01D-7666-C887-240991C4A4E8}"/>
                </a:ext>
              </a:extLst>
            </p:cNvPr>
            <p:cNvSpPr txBox="1"/>
            <p:nvPr/>
          </p:nvSpPr>
          <p:spPr>
            <a:xfrm>
              <a:off x="9546970" y="3900563"/>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40 </a:t>
              </a:r>
            </a:p>
          </p:txBody>
        </p:sp>
        <p:cxnSp>
          <p:nvCxnSpPr>
            <p:cNvPr id="90" name="Connecteur droit 89">
              <a:extLst>
                <a:ext uri="{FF2B5EF4-FFF2-40B4-BE49-F238E27FC236}">
                  <a16:creationId xmlns:a16="http://schemas.microsoft.com/office/drawing/2014/main" id="{DC8354C0-EDAD-D736-3BE7-7D0C5BCD763B}"/>
                </a:ext>
              </a:extLst>
            </p:cNvPr>
            <p:cNvCxnSpPr>
              <a:cxnSpLocks/>
            </p:cNvCxnSpPr>
            <p:nvPr/>
          </p:nvCxnSpPr>
          <p:spPr>
            <a:xfrm>
              <a:off x="9902826" y="4043120"/>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1" name="ZoneTexte 90">
              <a:extLst>
                <a:ext uri="{FF2B5EF4-FFF2-40B4-BE49-F238E27FC236}">
                  <a16:creationId xmlns:a16="http://schemas.microsoft.com/office/drawing/2014/main" id="{734CE3A2-238D-5221-5A06-FEAF7B200332}"/>
                </a:ext>
              </a:extLst>
            </p:cNvPr>
            <p:cNvSpPr txBox="1"/>
            <p:nvPr/>
          </p:nvSpPr>
          <p:spPr>
            <a:xfrm>
              <a:off x="9546970" y="4167263"/>
              <a:ext cx="407484" cy="307777"/>
            </a:xfrm>
            <a:prstGeom prst="rect">
              <a:avLst/>
            </a:prstGeom>
            <a:noFill/>
          </p:spPr>
          <p:txBody>
            <a:bodyPr wrap="none" rtlCol="0">
              <a:spAutoFit/>
            </a:bodyPr>
            <a:lstStyle/>
            <a:p>
              <a:pPr algn="r"/>
              <a:r>
                <a:rPr lang="fr-FR" sz="1400" dirty="0">
                  <a:latin typeface="+mj-lt"/>
                  <a:cs typeface="Arial" panose="020B0604020202020204" pitchFamily="34" charset="0"/>
                </a:rPr>
                <a:t>20 </a:t>
              </a:r>
            </a:p>
          </p:txBody>
        </p:sp>
        <p:cxnSp>
          <p:nvCxnSpPr>
            <p:cNvPr id="92" name="Connecteur droit 91">
              <a:extLst>
                <a:ext uri="{FF2B5EF4-FFF2-40B4-BE49-F238E27FC236}">
                  <a16:creationId xmlns:a16="http://schemas.microsoft.com/office/drawing/2014/main" id="{3F454968-532D-B6C7-D134-BF011BC1E3AB}"/>
                </a:ext>
              </a:extLst>
            </p:cNvPr>
            <p:cNvCxnSpPr>
              <a:cxnSpLocks/>
            </p:cNvCxnSpPr>
            <p:nvPr/>
          </p:nvCxnSpPr>
          <p:spPr>
            <a:xfrm>
              <a:off x="9902826" y="4309820"/>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3" name="ZoneTexte 92">
              <a:extLst>
                <a:ext uri="{FF2B5EF4-FFF2-40B4-BE49-F238E27FC236}">
                  <a16:creationId xmlns:a16="http://schemas.microsoft.com/office/drawing/2014/main" id="{5975EE74-9EAF-79DE-FFC9-9733A652D466}"/>
                </a:ext>
              </a:extLst>
            </p:cNvPr>
            <p:cNvSpPr txBox="1"/>
            <p:nvPr/>
          </p:nvSpPr>
          <p:spPr>
            <a:xfrm>
              <a:off x="9638342" y="4421263"/>
              <a:ext cx="316112" cy="307777"/>
            </a:xfrm>
            <a:prstGeom prst="rect">
              <a:avLst/>
            </a:prstGeom>
            <a:noFill/>
          </p:spPr>
          <p:txBody>
            <a:bodyPr wrap="none" rtlCol="0">
              <a:spAutoFit/>
            </a:bodyPr>
            <a:lstStyle/>
            <a:p>
              <a:pPr algn="r"/>
              <a:r>
                <a:rPr lang="fr-FR" sz="1400" dirty="0">
                  <a:latin typeface="+mj-lt"/>
                  <a:cs typeface="Arial" panose="020B0604020202020204" pitchFamily="34" charset="0"/>
                </a:rPr>
                <a:t>0 </a:t>
              </a:r>
            </a:p>
          </p:txBody>
        </p:sp>
        <p:cxnSp>
          <p:nvCxnSpPr>
            <p:cNvPr id="94" name="Connecteur droit 93">
              <a:extLst>
                <a:ext uri="{FF2B5EF4-FFF2-40B4-BE49-F238E27FC236}">
                  <a16:creationId xmlns:a16="http://schemas.microsoft.com/office/drawing/2014/main" id="{A7612033-E66E-2E82-7F77-5935621AF918}"/>
                </a:ext>
              </a:extLst>
            </p:cNvPr>
            <p:cNvCxnSpPr>
              <a:cxnSpLocks/>
            </p:cNvCxnSpPr>
            <p:nvPr/>
          </p:nvCxnSpPr>
          <p:spPr>
            <a:xfrm>
              <a:off x="9902826" y="4563820"/>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96" name="ZoneTexte 95">
              <a:extLst>
                <a:ext uri="{FF2B5EF4-FFF2-40B4-BE49-F238E27FC236}">
                  <a16:creationId xmlns:a16="http://schemas.microsoft.com/office/drawing/2014/main" id="{2847B9AA-7096-71FE-DF29-072544C722F6}"/>
                </a:ext>
              </a:extLst>
            </p:cNvPr>
            <p:cNvSpPr txBox="1"/>
            <p:nvPr/>
          </p:nvSpPr>
          <p:spPr>
            <a:xfrm>
              <a:off x="10196040" y="4024847"/>
              <a:ext cx="506870" cy="307777"/>
            </a:xfrm>
            <a:prstGeom prst="rect">
              <a:avLst/>
            </a:prstGeom>
            <a:noFill/>
          </p:spPr>
          <p:txBody>
            <a:bodyPr wrap="none" rtlCol="0">
              <a:spAutoFit/>
            </a:bodyPr>
            <a:lstStyle/>
            <a:p>
              <a:pPr algn="ctr"/>
              <a:r>
                <a:rPr lang="fr-FR" sz="1400" b="1" dirty="0">
                  <a:latin typeface="+mj-lt"/>
                  <a:cs typeface="Arial" panose="020B0604020202020204" pitchFamily="34" charset="0"/>
                </a:rPr>
                <a:t>20.9</a:t>
              </a:r>
            </a:p>
          </p:txBody>
        </p:sp>
        <p:sp>
          <p:nvSpPr>
            <p:cNvPr id="97" name="ZoneTexte 96">
              <a:extLst>
                <a:ext uri="{FF2B5EF4-FFF2-40B4-BE49-F238E27FC236}">
                  <a16:creationId xmlns:a16="http://schemas.microsoft.com/office/drawing/2014/main" id="{73D119D6-9225-3AB2-B3F0-5A7CCD9308B2}"/>
                </a:ext>
              </a:extLst>
            </p:cNvPr>
            <p:cNvSpPr txBox="1"/>
            <p:nvPr/>
          </p:nvSpPr>
          <p:spPr>
            <a:xfrm>
              <a:off x="11145362" y="3951995"/>
              <a:ext cx="506870" cy="307777"/>
            </a:xfrm>
            <a:prstGeom prst="rect">
              <a:avLst/>
            </a:prstGeom>
            <a:noFill/>
          </p:spPr>
          <p:txBody>
            <a:bodyPr wrap="none" rtlCol="0">
              <a:spAutoFit/>
            </a:bodyPr>
            <a:lstStyle/>
            <a:p>
              <a:pPr algn="ctr"/>
              <a:r>
                <a:rPr lang="fr-FR" sz="1400" b="1" dirty="0">
                  <a:latin typeface="+mj-lt"/>
                  <a:cs typeface="Arial" panose="020B0604020202020204" pitchFamily="34" charset="0"/>
                </a:rPr>
                <a:t>24.9</a:t>
              </a:r>
            </a:p>
          </p:txBody>
        </p:sp>
        <p:sp>
          <p:nvSpPr>
            <p:cNvPr id="98" name="Rectangle 97">
              <a:extLst>
                <a:ext uri="{FF2B5EF4-FFF2-40B4-BE49-F238E27FC236}">
                  <a16:creationId xmlns:a16="http://schemas.microsoft.com/office/drawing/2014/main" id="{C9A42ECC-653F-1EBA-F8B4-E462ADB709D8}"/>
                </a:ext>
              </a:extLst>
            </p:cNvPr>
            <p:cNvSpPr/>
            <p:nvPr/>
          </p:nvSpPr>
          <p:spPr>
            <a:xfrm>
              <a:off x="10182226" y="4290580"/>
              <a:ext cx="569574" cy="27699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99" name="Rectangle 98">
              <a:extLst>
                <a:ext uri="{FF2B5EF4-FFF2-40B4-BE49-F238E27FC236}">
                  <a16:creationId xmlns:a16="http://schemas.microsoft.com/office/drawing/2014/main" id="{CEAC5311-429A-0169-84F4-F0770E4711D6}"/>
                </a:ext>
              </a:extLst>
            </p:cNvPr>
            <p:cNvSpPr/>
            <p:nvPr/>
          </p:nvSpPr>
          <p:spPr>
            <a:xfrm>
              <a:off x="11114011" y="4236809"/>
              <a:ext cx="569574" cy="330768"/>
            </a:xfrm>
            <a:prstGeom prst="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latin typeface="+mj-lt"/>
                <a:cs typeface="Arial" panose="020B0604020202020204" pitchFamily="34" charset="0"/>
              </a:endParaRPr>
            </a:p>
          </p:txBody>
        </p:sp>
        <p:sp>
          <p:nvSpPr>
            <p:cNvPr id="100" name="ZoneTexte 99">
              <a:extLst>
                <a:ext uri="{FF2B5EF4-FFF2-40B4-BE49-F238E27FC236}">
                  <a16:creationId xmlns:a16="http://schemas.microsoft.com/office/drawing/2014/main" id="{8B6C20AB-BAE7-EA9B-D75E-3E1E4FFC290E}"/>
                </a:ext>
              </a:extLst>
            </p:cNvPr>
            <p:cNvSpPr txBox="1"/>
            <p:nvPr/>
          </p:nvSpPr>
          <p:spPr>
            <a:xfrm>
              <a:off x="9899646" y="4585873"/>
              <a:ext cx="1099661" cy="307777"/>
            </a:xfrm>
            <a:prstGeom prst="rect">
              <a:avLst/>
            </a:prstGeom>
            <a:noFill/>
          </p:spPr>
          <p:txBody>
            <a:bodyPr wrap="none" rtlCol="0">
              <a:spAutoFit/>
            </a:bodyPr>
            <a:lstStyle/>
            <a:p>
              <a:pPr algn="ctr"/>
              <a:r>
                <a:rPr lang="fr-FR" sz="1400" b="1" dirty="0">
                  <a:latin typeface="+mj-lt"/>
                  <a:cs typeface="Arial" panose="020B0604020202020204" pitchFamily="34" charset="0"/>
                </a:rPr>
                <a:t>CAB/RPV-LA</a:t>
              </a:r>
            </a:p>
          </p:txBody>
        </p:sp>
        <p:sp>
          <p:nvSpPr>
            <p:cNvPr id="101" name="ZoneTexte 100">
              <a:extLst>
                <a:ext uri="{FF2B5EF4-FFF2-40B4-BE49-F238E27FC236}">
                  <a16:creationId xmlns:a16="http://schemas.microsoft.com/office/drawing/2014/main" id="{EC328C12-24D1-DE26-8C37-A48839798611}"/>
                </a:ext>
              </a:extLst>
            </p:cNvPr>
            <p:cNvSpPr txBox="1"/>
            <p:nvPr/>
          </p:nvSpPr>
          <p:spPr>
            <a:xfrm>
              <a:off x="11168487" y="4585873"/>
              <a:ext cx="486030" cy="307777"/>
            </a:xfrm>
            <a:prstGeom prst="rect">
              <a:avLst/>
            </a:prstGeom>
            <a:noFill/>
          </p:spPr>
          <p:txBody>
            <a:bodyPr wrap="none" rtlCol="0">
              <a:spAutoFit/>
            </a:bodyPr>
            <a:lstStyle/>
            <a:p>
              <a:pPr algn="ctr"/>
              <a:r>
                <a:rPr lang="fr-FR" sz="1400" b="1" dirty="0">
                  <a:latin typeface="+mj-lt"/>
                  <a:cs typeface="Arial" panose="020B0604020202020204" pitchFamily="34" charset="0"/>
                </a:rPr>
                <a:t>SOC</a:t>
              </a:r>
            </a:p>
          </p:txBody>
        </p:sp>
        <p:sp>
          <p:nvSpPr>
            <p:cNvPr id="9" name="ZoneTexte 8">
              <a:extLst>
                <a:ext uri="{FF2B5EF4-FFF2-40B4-BE49-F238E27FC236}">
                  <a16:creationId xmlns:a16="http://schemas.microsoft.com/office/drawing/2014/main" id="{8CDE246D-FD8E-7648-1126-0DCCFCECCA92}"/>
                </a:ext>
              </a:extLst>
            </p:cNvPr>
            <p:cNvSpPr txBox="1"/>
            <p:nvPr/>
          </p:nvSpPr>
          <p:spPr>
            <a:xfrm>
              <a:off x="9778672" y="2852936"/>
              <a:ext cx="312906" cy="307777"/>
            </a:xfrm>
            <a:prstGeom prst="rect">
              <a:avLst/>
            </a:prstGeom>
            <a:noFill/>
          </p:spPr>
          <p:txBody>
            <a:bodyPr wrap="none" rtlCol="0">
              <a:spAutoFit/>
            </a:bodyPr>
            <a:lstStyle/>
            <a:p>
              <a:r>
                <a:rPr lang="fr-FR" sz="1400" dirty="0"/>
                <a:t>%</a:t>
              </a:r>
            </a:p>
          </p:txBody>
        </p:sp>
      </p:grpSp>
      <p:sp>
        <p:nvSpPr>
          <p:cNvPr id="10" name="ZoneTexte 9">
            <a:extLst>
              <a:ext uri="{FF2B5EF4-FFF2-40B4-BE49-F238E27FC236}">
                <a16:creationId xmlns:a16="http://schemas.microsoft.com/office/drawing/2014/main" id="{2A6299A3-3DBF-32A0-D927-50BA794719FB}"/>
              </a:ext>
            </a:extLst>
          </p:cNvPr>
          <p:cNvSpPr txBox="1"/>
          <p:nvPr/>
        </p:nvSpPr>
        <p:spPr>
          <a:xfrm>
            <a:off x="1038384" y="1918573"/>
            <a:ext cx="1869486" cy="646331"/>
          </a:xfrm>
          <a:prstGeom prst="rect">
            <a:avLst/>
          </a:prstGeom>
          <a:noFill/>
        </p:spPr>
        <p:txBody>
          <a:bodyPr wrap="none" rtlCol="0">
            <a:spAutoFit/>
          </a:bodyPr>
          <a:lstStyle/>
          <a:p>
            <a:pPr algn="ctr"/>
            <a:r>
              <a:rPr lang="en-US" b="1"/>
              <a:t>Primary Outcome</a:t>
            </a:r>
          </a:p>
          <a:p>
            <a:pPr algn="ctr"/>
            <a:r>
              <a:rPr lang="en-US" b="1"/>
              <a:t>Regimen failure</a:t>
            </a:r>
          </a:p>
        </p:txBody>
      </p:sp>
      <p:sp>
        <p:nvSpPr>
          <p:cNvPr id="11" name="ZoneTexte 10">
            <a:extLst>
              <a:ext uri="{FF2B5EF4-FFF2-40B4-BE49-F238E27FC236}">
                <a16:creationId xmlns:a16="http://schemas.microsoft.com/office/drawing/2014/main" id="{50FC079B-BA1D-C770-67A1-EFE3D4291B40}"/>
              </a:ext>
            </a:extLst>
          </p:cNvPr>
          <p:cNvSpPr txBox="1"/>
          <p:nvPr/>
        </p:nvSpPr>
        <p:spPr>
          <a:xfrm>
            <a:off x="365760" y="5446637"/>
            <a:ext cx="843949" cy="523220"/>
          </a:xfrm>
          <a:prstGeom prst="rect">
            <a:avLst/>
          </a:prstGeom>
          <a:noFill/>
        </p:spPr>
        <p:txBody>
          <a:bodyPr wrap="none" rtlCol="0">
            <a:spAutoFit/>
          </a:bodyPr>
          <a:lstStyle/>
          <a:p>
            <a:r>
              <a:rPr lang="fr-FR" sz="1400" b="1" dirty="0"/>
              <a:t>VF</a:t>
            </a:r>
          </a:p>
          <a:p>
            <a:r>
              <a:rPr lang="fr-FR" sz="1400" b="1" dirty="0"/>
              <a:t>TRT-DISC</a:t>
            </a:r>
          </a:p>
        </p:txBody>
      </p:sp>
      <p:sp>
        <p:nvSpPr>
          <p:cNvPr id="12" name="ZoneTexte 11">
            <a:extLst>
              <a:ext uri="{FF2B5EF4-FFF2-40B4-BE49-F238E27FC236}">
                <a16:creationId xmlns:a16="http://schemas.microsoft.com/office/drawing/2014/main" id="{1983B01F-039E-BAF7-B283-EA4A167D6273}"/>
              </a:ext>
            </a:extLst>
          </p:cNvPr>
          <p:cNvSpPr txBox="1"/>
          <p:nvPr/>
        </p:nvSpPr>
        <p:spPr>
          <a:xfrm>
            <a:off x="1487488" y="5446637"/>
            <a:ext cx="367408" cy="523220"/>
          </a:xfrm>
          <a:prstGeom prst="rect">
            <a:avLst/>
          </a:prstGeom>
          <a:noFill/>
        </p:spPr>
        <p:txBody>
          <a:bodyPr wrap="none" rtlCol="0">
            <a:spAutoFit/>
          </a:bodyPr>
          <a:lstStyle/>
          <a:p>
            <a:r>
              <a:rPr lang="fr-FR" sz="1400" b="1" dirty="0">
                <a:solidFill>
                  <a:srgbClr val="0070C0"/>
                </a:solidFill>
              </a:rPr>
              <a:t>5</a:t>
            </a:r>
            <a:br>
              <a:rPr lang="fr-FR" sz="1400" b="1" dirty="0">
                <a:solidFill>
                  <a:srgbClr val="0070C0"/>
                </a:solidFill>
              </a:rPr>
            </a:br>
            <a:r>
              <a:rPr lang="fr-FR" sz="1400" b="1" dirty="0">
                <a:solidFill>
                  <a:srgbClr val="0070C0"/>
                </a:solidFill>
              </a:rPr>
              <a:t>23</a:t>
            </a:r>
          </a:p>
        </p:txBody>
      </p:sp>
      <p:sp>
        <p:nvSpPr>
          <p:cNvPr id="13" name="ZoneTexte 12">
            <a:extLst>
              <a:ext uri="{FF2B5EF4-FFF2-40B4-BE49-F238E27FC236}">
                <a16:creationId xmlns:a16="http://schemas.microsoft.com/office/drawing/2014/main" id="{A026D6E2-2E1D-5251-7AA5-658E9868A57C}"/>
              </a:ext>
            </a:extLst>
          </p:cNvPr>
          <p:cNvSpPr txBox="1"/>
          <p:nvPr/>
        </p:nvSpPr>
        <p:spPr>
          <a:xfrm>
            <a:off x="2560240" y="5446637"/>
            <a:ext cx="367408" cy="523220"/>
          </a:xfrm>
          <a:prstGeom prst="rect">
            <a:avLst/>
          </a:prstGeom>
          <a:noFill/>
        </p:spPr>
        <p:txBody>
          <a:bodyPr wrap="none" rtlCol="0">
            <a:spAutoFit/>
          </a:bodyPr>
          <a:lstStyle/>
          <a:p>
            <a:r>
              <a:rPr lang="fr-FR" sz="1400" b="1" dirty="0">
                <a:solidFill>
                  <a:srgbClr val="FF9933"/>
                </a:solidFill>
              </a:rPr>
              <a:t>28</a:t>
            </a:r>
            <a:br>
              <a:rPr lang="fr-FR" sz="1400" b="1" dirty="0">
                <a:solidFill>
                  <a:srgbClr val="FF9933"/>
                </a:solidFill>
              </a:rPr>
            </a:br>
            <a:r>
              <a:rPr lang="fr-FR" sz="1400" b="1" dirty="0">
                <a:solidFill>
                  <a:srgbClr val="FF9933"/>
                </a:solidFill>
              </a:rPr>
              <a:t>19</a:t>
            </a:r>
          </a:p>
        </p:txBody>
      </p:sp>
      <p:sp>
        <p:nvSpPr>
          <p:cNvPr id="14" name="ZoneTexte 13">
            <a:extLst>
              <a:ext uri="{FF2B5EF4-FFF2-40B4-BE49-F238E27FC236}">
                <a16:creationId xmlns:a16="http://schemas.microsoft.com/office/drawing/2014/main" id="{7128868B-D78B-45A4-8B58-C17B2D58643B}"/>
              </a:ext>
            </a:extLst>
          </p:cNvPr>
          <p:cNvSpPr txBox="1"/>
          <p:nvPr/>
        </p:nvSpPr>
        <p:spPr>
          <a:xfrm>
            <a:off x="4174879" y="2074412"/>
            <a:ext cx="1687193" cy="369332"/>
          </a:xfrm>
          <a:prstGeom prst="rect">
            <a:avLst/>
          </a:prstGeom>
          <a:noFill/>
        </p:spPr>
        <p:txBody>
          <a:bodyPr wrap="none" rtlCol="0">
            <a:spAutoFit/>
          </a:bodyPr>
          <a:lstStyle/>
          <a:p>
            <a:r>
              <a:rPr lang="en-US" b="1"/>
              <a:t>Virologic failure</a:t>
            </a:r>
          </a:p>
        </p:txBody>
      </p:sp>
      <p:sp>
        <p:nvSpPr>
          <p:cNvPr id="15" name="ZoneTexte 14">
            <a:extLst>
              <a:ext uri="{FF2B5EF4-FFF2-40B4-BE49-F238E27FC236}">
                <a16:creationId xmlns:a16="http://schemas.microsoft.com/office/drawing/2014/main" id="{1834FC81-2A73-557B-970F-018EF769010A}"/>
              </a:ext>
            </a:extLst>
          </p:cNvPr>
          <p:cNvSpPr txBox="1"/>
          <p:nvPr/>
        </p:nvSpPr>
        <p:spPr>
          <a:xfrm>
            <a:off x="9696400" y="1918573"/>
            <a:ext cx="2279150" cy="646331"/>
          </a:xfrm>
          <a:prstGeom prst="rect">
            <a:avLst/>
          </a:prstGeom>
          <a:noFill/>
        </p:spPr>
        <p:txBody>
          <a:bodyPr wrap="none" rtlCol="0">
            <a:spAutoFit/>
          </a:bodyPr>
          <a:lstStyle/>
          <a:p>
            <a:pPr algn="ctr"/>
            <a:r>
              <a:rPr lang="en-US" b="1" dirty="0"/>
              <a:t>Permanent-treatment</a:t>
            </a:r>
          </a:p>
          <a:p>
            <a:pPr algn="ctr"/>
            <a:r>
              <a:rPr lang="en-US" b="1" dirty="0"/>
              <a:t>discontinuation</a:t>
            </a:r>
          </a:p>
        </p:txBody>
      </p:sp>
      <p:sp>
        <p:nvSpPr>
          <p:cNvPr id="16" name="ZoneTexte 15">
            <a:extLst>
              <a:ext uri="{FF2B5EF4-FFF2-40B4-BE49-F238E27FC236}">
                <a16:creationId xmlns:a16="http://schemas.microsoft.com/office/drawing/2014/main" id="{5EBE2F3D-3259-88CF-4866-E68382C44CD7}"/>
              </a:ext>
            </a:extLst>
          </p:cNvPr>
          <p:cNvSpPr txBox="1"/>
          <p:nvPr/>
        </p:nvSpPr>
        <p:spPr>
          <a:xfrm>
            <a:off x="6600056" y="1918573"/>
            <a:ext cx="1920975" cy="646331"/>
          </a:xfrm>
          <a:prstGeom prst="rect">
            <a:avLst/>
          </a:prstGeom>
          <a:noFill/>
        </p:spPr>
        <p:txBody>
          <a:bodyPr wrap="none" rtlCol="0">
            <a:spAutoFit/>
          </a:bodyPr>
          <a:lstStyle/>
          <a:p>
            <a:pPr algn="ctr"/>
            <a:r>
              <a:rPr lang="en-US" b="1"/>
              <a:t>Treatment-related</a:t>
            </a:r>
          </a:p>
          <a:p>
            <a:pPr algn="ctr"/>
            <a:r>
              <a:rPr lang="en-US" b="1"/>
              <a:t>failure</a:t>
            </a:r>
          </a:p>
        </p:txBody>
      </p:sp>
      <p:sp>
        <p:nvSpPr>
          <p:cNvPr id="17" name="ZoneTexte 16">
            <a:extLst>
              <a:ext uri="{FF2B5EF4-FFF2-40B4-BE49-F238E27FC236}">
                <a16:creationId xmlns:a16="http://schemas.microsoft.com/office/drawing/2014/main" id="{219DA8E2-659D-4376-1CC5-AA9263960369}"/>
              </a:ext>
            </a:extLst>
          </p:cNvPr>
          <p:cNvSpPr txBox="1"/>
          <p:nvPr/>
        </p:nvSpPr>
        <p:spPr>
          <a:xfrm>
            <a:off x="4223792" y="5446637"/>
            <a:ext cx="276038" cy="307777"/>
          </a:xfrm>
          <a:prstGeom prst="rect">
            <a:avLst/>
          </a:prstGeom>
          <a:noFill/>
        </p:spPr>
        <p:txBody>
          <a:bodyPr wrap="none" rtlCol="0">
            <a:spAutoFit/>
          </a:bodyPr>
          <a:lstStyle/>
          <a:p>
            <a:r>
              <a:rPr lang="fr-FR" sz="1400" b="1" dirty="0">
                <a:solidFill>
                  <a:srgbClr val="0070C0"/>
                </a:solidFill>
              </a:rPr>
              <a:t>6</a:t>
            </a:r>
          </a:p>
        </p:txBody>
      </p:sp>
      <p:sp>
        <p:nvSpPr>
          <p:cNvPr id="18" name="ZoneTexte 17">
            <a:extLst>
              <a:ext uri="{FF2B5EF4-FFF2-40B4-BE49-F238E27FC236}">
                <a16:creationId xmlns:a16="http://schemas.microsoft.com/office/drawing/2014/main" id="{2A22AF6B-8D8E-4E58-ECF7-2DB33BA7EA40}"/>
              </a:ext>
            </a:extLst>
          </p:cNvPr>
          <p:cNvSpPr txBox="1"/>
          <p:nvPr/>
        </p:nvSpPr>
        <p:spPr>
          <a:xfrm>
            <a:off x="5296544" y="5446637"/>
            <a:ext cx="367408" cy="307777"/>
          </a:xfrm>
          <a:prstGeom prst="rect">
            <a:avLst/>
          </a:prstGeom>
          <a:noFill/>
        </p:spPr>
        <p:txBody>
          <a:bodyPr wrap="none" rtlCol="0">
            <a:spAutoFit/>
          </a:bodyPr>
          <a:lstStyle/>
          <a:p>
            <a:r>
              <a:rPr lang="fr-FR" sz="1400" b="1" dirty="0">
                <a:solidFill>
                  <a:srgbClr val="FF9933"/>
                </a:solidFill>
              </a:rPr>
              <a:t>28</a:t>
            </a:r>
          </a:p>
        </p:txBody>
      </p:sp>
      <p:sp>
        <p:nvSpPr>
          <p:cNvPr id="19" name="ZoneTexte 18">
            <a:extLst>
              <a:ext uri="{FF2B5EF4-FFF2-40B4-BE49-F238E27FC236}">
                <a16:creationId xmlns:a16="http://schemas.microsoft.com/office/drawing/2014/main" id="{D224E93F-F71B-3D5C-F35E-9143BCD8C72A}"/>
              </a:ext>
            </a:extLst>
          </p:cNvPr>
          <p:cNvSpPr txBox="1"/>
          <p:nvPr/>
        </p:nvSpPr>
        <p:spPr>
          <a:xfrm>
            <a:off x="7104112" y="5446637"/>
            <a:ext cx="276038" cy="523220"/>
          </a:xfrm>
          <a:prstGeom prst="rect">
            <a:avLst/>
          </a:prstGeom>
          <a:noFill/>
        </p:spPr>
        <p:txBody>
          <a:bodyPr wrap="none" rtlCol="0">
            <a:spAutoFit/>
          </a:bodyPr>
          <a:lstStyle/>
          <a:p>
            <a:r>
              <a:rPr lang="fr-FR" sz="1400" b="1" dirty="0">
                <a:solidFill>
                  <a:srgbClr val="0070C0"/>
                </a:solidFill>
              </a:rPr>
              <a:t>6</a:t>
            </a:r>
            <a:br>
              <a:rPr lang="fr-FR" sz="1400" b="1" dirty="0">
                <a:solidFill>
                  <a:srgbClr val="0070C0"/>
                </a:solidFill>
              </a:rPr>
            </a:br>
            <a:r>
              <a:rPr lang="fr-FR" sz="1400" b="1" dirty="0">
                <a:solidFill>
                  <a:srgbClr val="0070C0"/>
                </a:solidFill>
              </a:rPr>
              <a:t>3</a:t>
            </a:r>
          </a:p>
        </p:txBody>
      </p:sp>
      <p:sp>
        <p:nvSpPr>
          <p:cNvPr id="20" name="ZoneTexte 19">
            <a:extLst>
              <a:ext uri="{FF2B5EF4-FFF2-40B4-BE49-F238E27FC236}">
                <a16:creationId xmlns:a16="http://schemas.microsoft.com/office/drawing/2014/main" id="{6AAD4428-4A97-521C-8658-473CAA0065F9}"/>
              </a:ext>
            </a:extLst>
          </p:cNvPr>
          <p:cNvSpPr txBox="1"/>
          <p:nvPr/>
        </p:nvSpPr>
        <p:spPr>
          <a:xfrm>
            <a:off x="8176864" y="5446637"/>
            <a:ext cx="367408" cy="523220"/>
          </a:xfrm>
          <a:prstGeom prst="rect">
            <a:avLst/>
          </a:prstGeom>
          <a:noFill/>
        </p:spPr>
        <p:txBody>
          <a:bodyPr wrap="none" rtlCol="0">
            <a:spAutoFit/>
          </a:bodyPr>
          <a:lstStyle/>
          <a:p>
            <a:r>
              <a:rPr lang="fr-FR" sz="1400" b="1" dirty="0">
                <a:solidFill>
                  <a:srgbClr val="FF9933"/>
                </a:solidFill>
              </a:rPr>
              <a:t>28</a:t>
            </a:r>
            <a:br>
              <a:rPr lang="fr-FR" sz="1400" b="1" dirty="0">
                <a:solidFill>
                  <a:srgbClr val="FF9933"/>
                </a:solidFill>
              </a:rPr>
            </a:br>
            <a:r>
              <a:rPr lang="fr-FR" sz="1400" b="1" dirty="0">
                <a:solidFill>
                  <a:srgbClr val="FF9933"/>
                </a:solidFill>
              </a:rPr>
              <a:t>1</a:t>
            </a:r>
          </a:p>
        </p:txBody>
      </p:sp>
      <p:sp>
        <p:nvSpPr>
          <p:cNvPr id="21" name="ZoneTexte 20">
            <a:extLst>
              <a:ext uri="{FF2B5EF4-FFF2-40B4-BE49-F238E27FC236}">
                <a16:creationId xmlns:a16="http://schemas.microsoft.com/office/drawing/2014/main" id="{30B41F90-F7F0-6F95-6D15-4AC5F4847F0D}"/>
              </a:ext>
            </a:extLst>
          </p:cNvPr>
          <p:cNvSpPr txBox="1"/>
          <p:nvPr/>
        </p:nvSpPr>
        <p:spPr>
          <a:xfrm>
            <a:off x="10056440" y="5662080"/>
            <a:ext cx="434370" cy="307777"/>
          </a:xfrm>
          <a:prstGeom prst="rect">
            <a:avLst/>
          </a:prstGeom>
          <a:noFill/>
        </p:spPr>
        <p:txBody>
          <a:bodyPr wrap="square" rtlCol="0">
            <a:spAutoFit/>
          </a:bodyPr>
          <a:lstStyle/>
          <a:p>
            <a:r>
              <a:rPr lang="fr-FR" sz="1400" b="1" dirty="0">
                <a:solidFill>
                  <a:srgbClr val="0070C0"/>
                </a:solidFill>
              </a:rPr>
              <a:t>25</a:t>
            </a:r>
          </a:p>
        </p:txBody>
      </p:sp>
      <p:sp>
        <p:nvSpPr>
          <p:cNvPr id="24" name="ZoneTexte 23">
            <a:extLst>
              <a:ext uri="{FF2B5EF4-FFF2-40B4-BE49-F238E27FC236}">
                <a16:creationId xmlns:a16="http://schemas.microsoft.com/office/drawing/2014/main" id="{53260D52-CA18-FF3D-5F7A-4DAB28722626}"/>
              </a:ext>
            </a:extLst>
          </p:cNvPr>
          <p:cNvSpPr txBox="1"/>
          <p:nvPr/>
        </p:nvSpPr>
        <p:spPr>
          <a:xfrm>
            <a:off x="11062230" y="5662080"/>
            <a:ext cx="434370" cy="307777"/>
          </a:xfrm>
          <a:prstGeom prst="rect">
            <a:avLst/>
          </a:prstGeom>
          <a:noFill/>
        </p:spPr>
        <p:txBody>
          <a:bodyPr wrap="square" rtlCol="0">
            <a:spAutoFit/>
          </a:bodyPr>
          <a:lstStyle/>
          <a:p>
            <a:r>
              <a:rPr lang="fr-FR" sz="1400" b="1" dirty="0">
                <a:solidFill>
                  <a:srgbClr val="FF9933"/>
                </a:solidFill>
              </a:rPr>
              <a:t>30</a:t>
            </a:r>
          </a:p>
        </p:txBody>
      </p:sp>
      <p:sp>
        <p:nvSpPr>
          <p:cNvPr id="107" name="Titre 1">
            <a:extLst>
              <a:ext uri="{FF2B5EF4-FFF2-40B4-BE49-F238E27FC236}">
                <a16:creationId xmlns:a16="http://schemas.microsoft.com/office/drawing/2014/main" id="{E35CDC36-016E-5BAB-36FD-151BAB0C262E}"/>
              </a:ext>
            </a:extLst>
          </p:cNvPr>
          <p:cNvSpPr>
            <a:spLocks noGrp="1"/>
          </p:cNvSpPr>
          <p:nvPr>
            <p:ph type="title"/>
          </p:nvPr>
        </p:nvSpPr>
        <p:spPr>
          <a:xfrm>
            <a:off x="609600" y="258820"/>
            <a:ext cx="8490167" cy="1143000"/>
          </a:xfrm>
        </p:spPr>
        <p:txBody>
          <a:bodyPr/>
          <a:lstStyle/>
          <a:p>
            <a:r>
              <a:rPr lang="en-US" dirty="0"/>
              <a:t>LATITUDE (ACTG A5359): CAB + RPV LA in PWH with adherence challenges</a:t>
            </a:r>
          </a:p>
        </p:txBody>
      </p:sp>
      <p:sp>
        <p:nvSpPr>
          <p:cNvPr id="108" name="Text Placeholder 22">
            <a:extLst>
              <a:ext uri="{FF2B5EF4-FFF2-40B4-BE49-F238E27FC236}">
                <a16:creationId xmlns:a16="http://schemas.microsoft.com/office/drawing/2014/main" id="{7D71DD4A-F004-4261-C8F7-C868C73B9CE5}"/>
              </a:ext>
            </a:extLst>
          </p:cNvPr>
          <p:cNvSpPr txBox="1">
            <a:spLocks/>
          </p:cNvSpPr>
          <p:nvPr/>
        </p:nvSpPr>
        <p:spPr bwMode="auto">
          <a:xfrm>
            <a:off x="9751414" y="6574009"/>
            <a:ext cx="24377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Rana AI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212LB</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53061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fr-FR" dirty="0"/>
              <a:t>ARTISTRY-1: simplification to BIC + LEN qd</a:t>
            </a:r>
          </a:p>
        </p:txBody>
      </p:sp>
      <p:sp>
        <p:nvSpPr>
          <p:cNvPr id="4" name="Rectangle : coins arrondis 3">
            <a:extLst>
              <a:ext uri="{FF2B5EF4-FFF2-40B4-BE49-F238E27FC236}">
                <a16:creationId xmlns:a16="http://schemas.microsoft.com/office/drawing/2014/main" id="{8797DDC7-5D5D-6659-63EA-306EDC320D59}"/>
              </a:ext>
            </a:extLst>
          </p:cNvPr>
          <p:cNvSpPr/>
          <p:nvPr/>
        </p:nvSpPr>
        <p:spPr>
          <a:xfrm>
            <a:off x="6113373" y="2905082"/>
            <a:ext cx="2054671" cy="514375"/>
          </a:xfrm>
          <a:prstGeom prst="roundRect">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BIC 75 mg +</a:t>
            </a:r>
            <a:br>
              <a:rPr lang="en-US" sz="1400" b="1" dirty="0"/>
            </a:br>
            <a:r>
              <a:rPr lang="en-US" sz="1400" b="1" dirty="0"/>
              <a:t>LEN 25 mg QD *, N = 51</a:t>
            </a:r>
          </a:p>
        </p:txBody>
      </p:sp>
      <p:sp>
        <p:nvSpPr>
          <p:cNvPr id="5" name="Rectangle : coins arrondis 4">
            <a:extLst>
              <a:ext uri="{FF2B5EF4-FFF2-40B4-BE49-F238E27FC236}">
                <a16:creationId xmlns:a16="http://schemas.microsoft.com/office/drawing/2014/main" id="{4C52B488-45B0-4F6C-EA35-27A1F69901FB}"/>
              </a:ext>
            </a:extLst>
          </p:cNvPr>
          <p:cNvSpPr/>
          <p:nvPr/>
        </p:nvSpPr>
        <p:spPr>
          <a:xfrm>
            <a:off x="6113373" y="3530254"/>
            <a:ext cx="2054671" cy="514375"/>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BIC 75 mg +</a:t>
            </a:r>
            <a:br>
              <a:rPr lang="en-US" sz="1400" b="1" dirty="0"/>
            </a:br>
            <a:r>
              <a:rPr lang="en-US" sz="1400" b="1" dirty="0"/>
              <a:t>LEN 50 mg QD *, N = 52</a:t>
            </a:r>
          </a:p>
        </p:txBody>
      </p:sp>
      <p:sp>
        <p:nvSpPr>
          <p:cNvPr id="7" name="Rectangle : coins arrondis 6">
            <a:extLst>
              <a:ext uri="{FF2B5EF4-FFF2-40B4-BE49-F238E27FC236}">
                <a16:creationId xmlns:a16="http://schemas.microsoft.com/office/drawing/2014/main" id="{3E314B54-2F26-0BB8-D32C-BE168E8A91A0}"/>
              </a:ext>
            </a:extLst>
          </p:cNvPr>
          <p:cNvSpPr/>
          <p:nvPr/>
        </p:nvSpPr>
        <p:spPr>
          <a:xfrm>
            <a:off x="6113373" y="4127874"/>
            <a:ext cx="2054671" cy="475802"/>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Continue Baseline ART,   N </a:t>
            </a:r>
            <a:r>
              <a:rPr lang="en-US" sz="1400" b="1"/>
              <a:t>= 25</a:t>
            </a:r>
            <a:endParaRPr lang="en-US" sz="1400" b="1" dirty="0"/>
          </a:p>
        </p:txBody>
      </p:sp>
      <p:sp>
        <p:nvSpPr>
          <p:cNvPr id="9" name="Rectangle : coins arrondis 8">
            <a:extLst>
              <a:ext uri="{FF2B5EF4-FFF2-40B4-BE49-F238E27FC236}">
                <a16:creationId xmlns:a16="http://schemas.microsoft.com/office/drawing/2014/main" id="{D2E7DAFC-29D2-F8EE-E5EE-86BBFDB1DB0E}"/>
              </a:ext>
            </a:extLst>
          </p:cNvPr>
          <p:cNvSpPr/>
          <p:nvPr/>
        </p:nvSpPr>
        <p:spPr>
          <a:xfrm>
            <a:off x="8945567" y="3530254"/>
            <a:ext cx="2054671" cy="514375"/>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BIC/LEN FDC QD</a:t>
            </a:r>
            <a:br>
              <a:rPr lang="en-US" sz="1400" b="1" dirty="0"/>
            </a:br>
            <a:r>
              <a:rPr lang="en-US" sz="1400" b="1" dirty="0"/>
              <a:t> 75 mg/50 mg</a:t>
            </a:r>
          </a:p>
        </p:txBody>
      </p:sp>
      <p:sp>
        <p:nvSpPr>
          <p:cNvPr id="10" name="ZoneTexte 9">
            <a:extLst>
              <a:ext uri="{FF2B5EF4-FFF2-40B4-BE49-F238E27FC236}">
                <a16:creationId xmlns:a16="http://schemas.microsoft.com/office/drawing/2014/main" id="{7BCA9BED-F5DE-21D7-5924-764E07EFB68F}"/>
              </a:ext>
            </a:extLst>
          </p:cNvPr>
          <p:cNvSpPr txBox="1"/>
          <p:nvPr/>
        </p:nvSpPr>
        <p:spPr>
          <a:xfrm>
            <a:off x="9203717" y="3012852"/>
            <a:ext cx="1522981" cy="307777"/>
          </a:xfrm>
          <a:prstGeom prst="rect">
            <a:avLst/>
          </a:prstGeom>
          <a:noFill/>
        </p:spPr>
        <p:txBody>
          <a:bodyPr wrap="none" rtlCol="0">
            <a:spAutoFit/>
          </a:bodyPr>
          <a:lstStyle/>
          <a:p>
            <a:pPr algn="ctr"/>
            <a:r>
              <a:rPr lang="en-US" sz="1400" b="1" dirty="0"/>
              <a:t>Phase 2 extension</a:t>
            </a:r>
          </a:p>
        </p:txBody>
      </p:sp>
      <p:sp>
        <p:nvSpPr>
          <p:cNvPr id="12" name="ZoneTexte 11">
            <a:extLst>
              <a:ext uri="{FF2B5EF4-FFF2-40B4-BE49-F238E27FC236}">
                <a16:creationId xmlns:a16="http://schemas.microsoft.com/office/drawing/2014/main" id="{4AF390AE-5755-F8DF-B1EA-46D094817959}"/>
              </a:ext>
            </a:extLst>
          </p:cNvPr>
          <p:cNvSpPr txBox="1"/>
          <p:nvPr/>
        </p:nvSpPr>
        <p:spPr>
          <a:xfrm>
            <a:off x="6453063" y="2276872"/>
            <a:ext cx="1306063" cy="461665"/>
          </a:xfrm>
          <a:prstGeom prst="rect">
            <a:avLst/>
          </a:prstGeom>
          <a:noFill/>
        </p:spPr>
        <p:txBody>
          <a:bodyPr wrap="none" rtlCol="0">
            <a:spAutoFit/>
          </a:bodyPr>
          <a:lstStyle/>
          <a:p>
            <a:pPr algn="ctr"/>
            <a:r>
              <a:rPr lang="en-US" sz="1200" b="1" dirty="0">
                <a:solidFill>
                  <a:srgbClr val="FF0000"/>
                </a:solidFill>
              </a:rPr>
              <a:t>Primary endpoint</a:t>
            </a:r>
            <a:br>
              <a:rPr lang="en-US" sz="1200" b="1" dirty="0">
                <a:solidFill>
                  <a:srgbClr val="FF0000"/>
                </a:solidFill>
              </a:rPr>
            </a:br>
            <a:r>
              <a:rPr lang="en-US" sz="1200" b="1" dirty="0">
                <a:solidFill>
                  <a:srgbClr val="FF0000"/>
                </a:solidFill>
              </a:rPr>
              <a:t>W24</a:t>
            </a:r>
          </a:p>
        </p:txBody>
      </p:sp>
      <p:sp>
        <p:nvSpPr>
          <p:cNvPr id="13" name="ZoneTexte 12">
            <a:extLst>
              <a:ext uri="{FF2B5EF4-FFF2-40B4-BE49-F238E27FC236}">
                <a16:creationId xmlns:a16="http://schemas.microsoft.com/office/drawing/2014/main" id="{B30AA767-B0D7-ED86-34E6-DB8A666C735A}"/>
              </a:ext>
            </a:extLst>
          </p:cNvPr>
          <p:cNvSpPr txBox="1"/>
          <p:nvPr/>
        </p:nvSpPr>
        <p:spPr>
          <a:xfrm>
            <a:off x="5882956" y="2276872"/>
            <a:ext cx="402674" cy="276999"/>
          </a:xfrm>
          <a:prstGeom prst="rect">
            <a:avLst/>
          </a:prstGeom>
          <a:noFill/>
        </p:spPr>
        <p:txBody>
          <a:bodyPr wrap="none" rtlCol="0">
            <a:spAutoFit/>
          </a:bodyPr>
          <a:lstStyle/>
          <a:p>
            <a:pPr algn="ctr"/>
            <a:r>
              <a:rPr lang="en-US" sz="1200" b="1" dirty="0"/>
              <a:t>W0</a:t>
            </a:r>
          </a:p>
        </p:txBody>
      </p:sp>
      <p:sp>
        <p:nvSpPr>
          <p:cNvPr id="14" name="ZoneTexte 13">
            <a:extLst>
              <a:ext uri="{FF2B5EF4-FFF2-40B4-BE49-F238E27FC236}">
                <a16:creationId xmlns:a16="http://schemas.microsoft.com/office/drawing/2014/main" id="{FDB1B87A-BC49-8278-1F10-9EE588A7F1BF}"/>
              </a:ext>
            </a:extLst>
          </p:cNvPr>
          <p:cNvSpPr txBox="1"/>
          <p:nvPr/>
        </p:nvSpPr>
        <p:spPr>
          <a:xfrm>
            <a:off x="4727848" y="3312860"/>
            <a:ext cx="1121653" cy="461665"/>
          </a:xfrm>
          <a:prstGeom prst="rect">
            <a:avLst/>
          </a:prstGeom>
          <a:noFill/>
        </p:spPr>
        <p:txBody>
          <a:bodyPr wrap="none" rtlCol="0">
            <a:spAutoFit/>
          </a:bodyPr>
          <a:lstStyle/>
          <a:p>
            <a:pPr algn="ctr"/>
            <a:r>
              <a:rPr lang="en-US" sz="1200" dirty="0"/>
              <a:t>Randomization</a:t>
            </a:r>
          </a:p>
          <a:p>
            <a:pPr algn="ctr"/>
            <a:r>
              <a:rPr lang="en-US" sz="1200" dirty="0"/>
              <a:t>2:2:1</a:t>
            </a:r>
          </a:p>
        </p:txBody>
      </p:sp>
      <p:sp>
        <p:nvSpPr>
          <p:cNvPr id="15" name="Parenthèse ouvrante 14">
            <a:extLst>
              <a:ext uri="{FF2B5EF4-FFF2-40B4-BE49-F238E27FC236}">
                <a16:creationId xmlns:a16="http://schemas.microsoft.com/office/drawing/2014/main" id="{5C3EE55E-1294-0377-3E3B-564421FD6421}"/>
              </a:ext>
            </a:extLst>
          </p:cNvPr>
          <p:cNvSpPr/>
          <p:nvPr/>
        </p:nvSpPr>
        <p:spPr>
          <a:xfrm rot="5400000">
            <a:off x="9920639" y="2534708"/>
            <a:ext cx="105636" cy="1769499"/>
          </a:xfrm>
          <a:prstGeom prst="leftBracket">
            <a:avLst>
              <a:gd name="adj"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Parenthèse ouvrante 15">
            <a:extLst>
              <a:ext uri="{FF2B5EF4-FFF2-40B4-BE49-F238E27FC236}">
                <a16:creationId xmlns:a16="http://schemas.microsoft.com/office/drawing/2014/main" id="{7C7875C9-FE85-DECC-C90F-C7C1F0D16253}"/>
              </a:ext>
            </a:extLst>
          </p:cNvPr>
          <p:cNvSpPr/>
          <p:nvPr/>
        </p:nvSpPr>
        <p:spPr>
          <a:xfrm rot="16200000">
            <a:off x="7052977" y="1735512"/>
            <a:ext cx="135683" cy="2117169"/>
          </a:xfrm>
          <a:prstGeom prst="leftBracket">
            <a:avLst>
              <a:gd name="adj"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8" name="Connecteur : en angle 17">
            <a:extLst>
              <a:ext uri="{FF2B5EF4-FFF2-40B4-BE49-F238E27FC236}">
                <a16:creationId xmlns:a16="http://schemas.microsoft.com/office/drawing/2014/main" id="{88AF159C-3355-7533-8DD1-587CAE30A2B7}"/>
              </a:ext>
            </a:extLst>
          </p:cNvPr>
          <p:cNvCxnSpPr>
            <a:cxnSpLocks/>
          </p:cNvCxnSpPr>
          <p:nvPr/>
        </p:nvCxnSpPr>
        <p:spPr>
          <a:xfrm>
            <a:off x="8168044" y="3162270"/>
            <a:ext cx="12700" cy="1203505"/>
          </a:xfrm>
          <a:prstGeom prst="bentConnector3">
            <a:avLst>
              <a:gd name="adj1" fmla="val 180000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79DC1E00-5FF2-A1A8-EB30-1C8C23A33374}"/>
              </a:ext>
            </a:extLst>
          </p:cNvPr>
          <p:cNvCxnSpPr>
            <a:cxnSpLocks/>
          </p:cNvCxnSpPr>
          <p:nvPr/>
        </p:nvCxnSpPr>
        <p:spPr>
          <a:xfrm rot="10800000" flipV="1">
            <a:off x="6113373" y="3162269"/>
            <a:ext cx="12700" cy="1203505"/>
          </a:xfrm>
          <a:prstGeom prst="bentConnector3">
            <a:avLst>
              <a:gd name="adj1" fmla="val 1800000"/>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95193B13-0C33-DCF7-8ABC-203687893FE1}"/>
              </a:ext>
            </a:extLst>
          </p:cNvPr>
          <p:cNvCxnSpPr>
            <a:cxnSpLocks/>
          </p:cNvCxnSpPr>
          <p:nvPr/>
        </p:nvCxnSpPr>
        <p:spPr>
          <a:xfrm flipH="1" flipV="1">
            <a:off x="4580625" y="3761154"/>
            <a:ext cx="1532748" cy="2628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662C01DA-2F4F-45FA-1FB6-62B9D597BA75}"/>
              </a:ext>
            </a:extLst>
          </p:cNvPr>
          <p:cNvCxnSpPr>
            <a:cxnSpLocks/>
          </p:cNvCxnSpPr>
          <p:nvPr/>
        </p:nvCxnSpPr>
        <p:spPr>
          <a:xfrm flipH="1">
            <a:off x="8168044" y="3787442"/>
            <a:ext cx="77752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72716C88-B742-240D-3441-133BB3679BA0}"/>
              </a:ext>
            </a:extLst>
          </p:cNvPr>
          <p:cNvCxnSpPr>
            <a:cxnSpLocks/>
          </p:cNvCxnSpPr>
          <p:nvPr/>
        </p:nvCxnSpPr>
        <p:spPr>
          <a:xfrm rot="5400000" flipH="1">
            <a:off x="7055970" y="2791102"/>
            <a:ext cx="12969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ext Placeholder 22">
            <a:extLst>
              <a:ext uri="{FF2B5EF4-FFF2-40B4-BE49-F238E27FC236}">
                <a16:creationId xmlns:a16="http://schemas.microsoft.com/office/drawing/2014/main" id="{74717DC0-CF2B-6F1B-01DF-61DAA43B350B}"/>
              </a:ext>
            </a:extLst>
          </p:cNvPr>
          <p:cNvSpPr txBox="1">
            <a:spLocks/>
          </p:cNvSpPr>
          <p:nvPr/>
        </p:nvSpPr>
        <p:spPr bwMode="auto">
          <a:xfrm>
            <a:off x="9711338" y="6574009"/>
            <a:ext cx="2477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Mounzer K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642</a:t>
            </a:r>
          </a:p>
        </p:txBody>
      </p:sp>
      <p:sp>
        <p:nvSpPr>
          <p:cNvPr id="6" name="Espace réservé du contenu 4">
            <a:extLst>
              <a:ext uri="{FF2B5EF4-FFF2-40B4-BE49-F238E27FC236}">
                <a16:creationId xmlns:a16="http://schemas.microsoft.com/office/drawing/2014/main" id="{4D839E67-0912-90F8-6680-F814AC58CD79}"/>
              </a:ext>
            </a:extLst>
          </p:cNvPr>
          <p:cNvSpPr>
            <a:spLocks noGrp="1"/>
          </p:cNvSpPr>
          <p:nvPr>
            <p:ph sz="quarter" idx="13"/>
          </p:nvPr>
        </p:nvSpPr>
        <p:spPr>
          <a:xfrm>
            <a:off x="240168" y="2473464"/>
            <a:ext cx="4343664" cy="2755736"/>
          </a:xfrm>
          <a:prstGeom prst="roundRect">
            <a:avLst/>
          </a:prstGeom>
          <a:ln w="19050">
            <a:solidFill>
              <a:srgbClr val="00B0F0"/>
            </a:solidFill>
          </a:ln>
        </p:spPr>
        <p:txBody>
          <a:bodyPr>
            <a:normAutofit lnSpcReduction="10000"/>
          </a:bodyPr>
          <a:lstStyle/>
          <a:p>
            <a:pPr>
              <a:spcBef>
                <a:spcPts val="0"/>
              </a:spcBef>
            </a:pPr>
            <a:r>
              <a:rPr lang="en-US" sz="1600" dirty="0"/>
              <a:t>128 adults on a complex ART regimen </a:t>
            </a:r>
          </a:p>
          <a:p>
            <a:pPr lvl="1">
              <a:spcBef>
                <a:spcPts val="0"/>
              </a:spcBef>
            </a:pPr>
            <a:r>
              <a:rPr lang="en-US" sz="1600" dirty="0" err="1"/>
              <a:t>bPI</a:t>
            </a:r>
            <a:r>
              <a:rPr lang="en-US" sz="1600" dirty="0"/>
              <a:t> or NNRTI + ≥ 1 third agent other than NRTI</a:t>
            </a:r>
          </a:p>
          <a:p>
            <a:pPr lvl="1">
              <a:spcBef>
                <a:spcPts val="0"/>
              </a:spcBef>
            </a:pPr>
            <a:r>
              <a:rPr lang="en-US" sz="1600" dirty="0"/>
              <a:t>Or regimen of ≥ 2 pills/day or requiring ≥ 2 dosing/day</a:t>
            </a:r>
          </a:p>
          <a:p>
            <a:pPr lvl="1">
              <a:spcBef>
                <a:spcPts val="0"/>
              </a:spcBef>
            </a:pPr>
            <a:r>
              <a:rPr lang="en-US" sz="1600" dirty="0"/>
              <a:t>Or regimen with parenteral agents (excluding CAB/RPV) + oral agents</a:t>
            </a:r>
          </a:p>
          <a:p>
            <a:pPr>
              <a:spcBef>
                <a:spcPts val="0"/>
              </a:spcBef>
            </a:pPr>
            <a:r>
              <a:rPr lang="en-US" sz="1600" dirty="0"/>
              <a:t>HIV-1 RNA &lt; 50 c/mL for ≥ 6 months</a:t>
            </a:r>
          </a:p>
          <a:p>
            <a:pPr>
              <a:spcBef>
                <a:spcPts val="0"/>
              </a:spcBef>
            </a:pPr>
            <a:r>
              <a:rPr lang="en-US" sz="1600" dirty="0"/>
              <a:t>No prior exposure to LEN, no R to BIC, no HBV infection, eGFR ≥ 15 mL/min</a:t>
            </a:r>
          </a:p>
        </p:txBody>
      </p:sp>
      <p:sp>
        <p:nvSpPr>
          <p:cNvPr id="22" name="ZoneTexte 21">
            <a:extLst>
              <a:ext uri="{FF2B5EF4-FFF2-40B4-BE49-F238E27FC236}">
                <a16:creationId xmlns:a16="http://schemas.microsoft.com/office/drawing/2014/main" id="{1A20EA92-2155-D904-7781-003ED40EB9F5}"/>
              </a:ext>
            </a:extLst>
          </p:cNvPr>
          <p:cNvSpPr txBox="1"/>
          <p:nvPr/>
        </p:nvSpPr>
        <p:spPr>
          <a:xfrm>
            <a:off x="6066471" y="4592161"/>
            <a:ext cx="2045753" cy="276999"/>
          </a:xfrm>
          <a:prstGeom prst="rect">
            <a:avLst/>
          </a:prstGeom>
          <a:noFill/>
        </p:spPr>
        <p:txBody>
          <a:bodyPr wrap="none" rtlCol="0">
            <a:spAutoFit/>
          </a:bodyPr>
          <a:lstStyle/>
          <a:p>
            <a:r>
              <a:rPr lang="fr-FR" sz="1200" dirty="0"/>
              <a:t>* LEN </a:t>
            </a:r>
            <a:r>
              <a:rPr lang="fr-FR" sz="1200" dirty="0" err="1"/>
              <a:t>loading</a:t>
            </a:r>
            <a:r>
              <a:rPr lang="fr-FR" sz="1200" dirty="0"/>
              <a:t> dose D1 and D2</a:t>
            </a:r>
          </a:p>
        </p:txBody>
      </p:sp>
    </p:spTree>
    <p:extLst>
      <p:ext uri="{BB962C8B-B14F-4D97-AF65-F5344CB8AC3E}">
        <p14:creationId xmlns:p14="http://schemas.microsoft.com/office/powerpoint/2010/main" val="183080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fr-FR" dirty="0"/>
              <a:t>ARTISTRY-1: simplification to BIC + LEN qd</a:t>
            </a:r>
          </a:p>
        </p:txBody>
      </p:sp>
      <p:sp>
        <p:nvSpPr>
          <p:cNvPr id="35" name="ZoneTexte 34">
            <a:extLst>
              <a:ext uri="{FF2B5EF4-FFF2-40B4-BE49-F238E27FC236}">
                <a16:creationId xmlns:a16="http://schemas.microsoft.com/office/drawing/2014/main" id="{FDC5CEAA-EB5F-73B7-639F-EFFD909D3D07}"/>
              </a:ext>
            </a:extLst>
          </p:cNvPr>
          <p:cNvSpPr txBox="1"/>
          <p:nvPr/>
        </p:nvSpPr>
        <p:spPr>
          <a:xfrm>
            <a:off x="1961799" y="3211849"/>
            <a:ext cx="2858026" cy="369332"/>
          </a:xfrm>
          <a:prstGeom prst="rect">
            <a:avLst/>
          </a:prstGeom>
          <a:noFill/>
        </p:spPr>
        <p:txBody>
          <a:bodyPr wrap="none" rtlCol="0">
            <a:spAutoFit/>
          </a:bodyPr>
          <a:lstStyle/>
          <a:p>
            <a:pPr algn="ctr"/>
            <a:r>
              <a:rPr lang="en-US" b="1" dirty="0"/>
              <a:t>HIV-1 RNA&lt; 50 c/mL at W24</a:t>
            </a:r>
          </a:p>
        </p:txBody>
      </p:sp>
      <p:sp>
        <p:nvSpPr>
          <p:cNvPr id="3" name="Text Placeholder 22">
            <a:extLst>
              <a:ext uri="{FF2B5EF4-FFF2-40B4-BE49-F238E27FC236}">
                <a16:creationId xmlns:a16="http://schemas.microsoft.com/office/drawing/2014/main" id="{74717DC0-CF2B-6F1B-01DF-61DAA43B350B}"/>
              </a:ext>
            </a:extLst>
          </p:cNvPr>
          <p:cNvSpPr txBox="1">
            <a:spLocks/>
          </p:cNvSpPr>
          <p:nvPr/>
        </p:nvSpPr>
        <p:spPr bwMode="auto">
          <a:xfrm>
            <a:off x="9711338" y="6574009"/>
            <a:ext cx="24777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Mounzer K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642</a:t>
            </a:r>
          </a:p>
        </p:txBody>
      </p:sp>
      <p:grpSp>
        <p:nvGrpSpPr>
          <p:cNvPr id="5" name="Groupe 4">
            <a:extLst>
              <a:ext uri="{FF2B5EF4-FFF2-40B4-BE49-F238E27FC236}">
                <a16:creationId xmlns:a16="http://schemas.microsoft.com/office/drawing/2014/main" id="{D8094BF9-2404-7848-70D8-59D16B08892E}"/>
              </a:ext>
            </a:extLst>
          </p:cNvPr>
          <p:cNvGrpSpPr/>
          <p:nvPr/>
        </p:nvGrpSpPr>
        <p:grpSpPr>
          <a:xfrm>
            <a:off x="1034491" y="3517160"/>
            <a:ext cx="4480586" cy="3059628"/>
            <a:chOff x="1034491" y="3517160"/>
            <a:chExt cx="4480586" cy="3059628"/>
          </a:xfrm>
        </p:grpSpPr>
        <p:graphicFrame>
          <p:nvGraphicFramePr>
            <p:cNvPr id="33" name="Graphique 32">
              <a:extLst>
                <a:ext uri="{FF2B5EF4-FFF2-40B4-BE49-F238E27FC236}">
                  <a16:creationId xmlns:a16="http://schemas.microsoft.com/office/drawing/2014/main" id="{887E2E1B-B9D4-EE08-ED90-BF62BD6C1672}"/>
                </a:ext>
              </a:extLst>
            </p:cNvPr>
            <p:cNvGraphicFramePr/>
            <p:nvPr>
              <p:extLst>
                <p:ext uri="{D42A27DB-BD31-4B8C-83A1-F6EECF244321}">
                  <p14:modId xmlns:p14="http://schemas.microsoft.com/office/powerpoint/2010/main" val="4051908744"/>
                </p:ext>
              </p:extLst>
            </p:nvPr>
          </p:nvGraphicFramePr>
          <p:xfrm>
            <a:off x="1034491" y="3702649"/>
            <a:ext cx="4480586" cy="2874139"/>
          </p:xfrm>
          <a:graphic>
            <a:graphicData uri="http://schemas.openxmlformats.org/drawingml/2006/chart">
              <c:chart xmlns:c="http://schemas.openxmlformats.org/drawingml/2006/chart" xmlns:r="http://schemas.openxmlformats.org/officeDocument/2006/relationships" r:id="rId2"/>
            </a:graphicData>
          </a:graphic>
        </p:graphicFrame>
        <p:sp>
          <p:nvSpPr>
            <p:cNvPr id="34" name="ZoneTexte 33">
              <a:extLst>
                <a:ext uri="{FF2B5EF4-FFF2-40B4-BE49-F238E27FC236}">
                  <a16:creationId xmlns:a16="http://schemas.microsoft.com/office/drawing/2014/main" id="{15E3FA03-E428-193F-56E8-0E6BC90A22BD}"/>
                </a:ext>
              </a:extLst>
            </p:cNvPr>
            <p:cNvSpPr txBox="1"/>
            <p:nvPr/>
          </p:nvSpPr>
          <p:spPr>
            <a:xfrm>
              <a:off x="4477176" y="3524778"/>
              <a:ext cx="458780" cy="307777"/>
            </a:xfrm>
            <a:prstGeom prst="rect">
              <a:avLst/>
            </a:prstGeom>
            <a:noFill/>
          </p:spPr>
          <p:txBody>
            <a:bodyPr wrap="none" rtlCol="0">
              <a:spAutoFit/>
            </a:bodyPr>
            <a:lstStyle/>
            <a:p>
              <a:pPr algn="ctr"/>
              <a:r>
                <a:rPr lang="en-US" sz="1400" b="1" dirty="0"/>
                <a:t>100</a:t>
              </a:r>
            </a:p>
          </p:txBody>
        </p:sp>
        <p:sp>
          <p:nvSpPr>
            <p:cNvPr id="23" name="ZoneTexte 22">
              <a:extLst>
                <a:ext uri="{FF2B5EF4-FFF2-40B4-BE49-F238E27FC236}">
                  <a16:creationId xmlns:a16="http://schemas.microsoft.com/office/drawing/2014/main" id="{68732F52-779B-751C-6978-24B2A055231A}"/>
                </a:ext>
              </a:extLst>
            </p:cNvPr>
            <p:cNvSpPr txBox="1"/>
            <p:nvPr/>
          </p:nvSpPr>
          <p:spPr>
            <a:xfrm>
              <a:off x="1341692" y="3517160"/>
              <a:ext cx="312906" cy="307777"/>
            </a:xfrm>
            <a:prstGeom prst="rect">
              <a:avLst/>
            </a:prstGeom>
            <a:noFill/>
          </p:spPr>
          <p:txBody>
            <a:bodyPr wrap="none" rtlCol="0">
              <a:spAutoFit/>
            </a:bodyPr>
            <a:lstStyle/>
            <a:p>
              <a:r>
                <a:rPr lang="fr-FR" sz="1400" dirty="0"/>
                <a:t>%</a:t>
              </a:r>
            </a:p>
          </p:txBody>
        </p:sp>
      </p:grpSp>
      <p:sp>
        <p:nvSpPr>
          <p:cNvPr id="25" name="ZoneTexte 24">
            <a:extLst>
              <a:ext uri="{FF2B5EF4-FFF2-40B4-BE49-F238E27FC236}">
                <a16:creationId xmlns:a16="http://schemas.microsoft.com/office/drawing/2014/main" id="{91A0EA01-40EF-1DD6-4131-6B47139A4D2D}"/>
              </a:ext>
            </a:extLst>
          </p:cNvPr>
          <p:cNvSpPr txBox="1"/>
          <p:nvPr/>
        </p:nvSpPr>
        <p:spPr>
          <a:xfrm>
            <a:off x="585524" y="1551563"/>
            <a:ext cx="7640927" cy="138499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Participants characteristics</a:t>
            </a:r>
          </a:p>
          <a:p>
            <a:pPr marL="742950" lvl="1" indent="-285750">
              <a:buClr>
                <a:schemeClr val="accent1"/>
              </a:buClr>
              <a:buFont typeface="Calibri" panose="020F0502020204030204" pitchFamily="34" charset="0"/>
              <a:buChar char="–"/>
            </a:pPr>
            <a:r>
              <a:rPr lang="en-US" dirty="0"/>
              <a:t>	</a:t>
            </a:r>
            <a:r>
              <a:rPr lang="en-US" sz="1600" dirty="0"/>
              <a:t>Median age 60 years</a:t>
            </a:r>
          </a:p>
          <a:p>
            <a:pPr marL="742950" lvl="1" indent="-285750">
              <a:buClr>
                <a:schemeClr val="accent1"/>
              </a:buClr>
              <a:buFont typeface="Calibri" panose="020F0502020204030204" pitchFamily="34" charset="0"/>
              <a:buChar char="–"/>
            </a:pPr>
            <a:r>
              <a:rPr lang="en-US" sz="1600" dirty="0"/>
              <a:t>	27 years of HIV infection</a:t>
            </a:r>
          </a:p>
          <a:p>
            <a:pPr marL="742950" lvl="1" indent="-285750">
              <a:buClr>
                <a:schemeClr val="accent1"/>
              </a:buClr>
              <a:buFont typeface="Calibri" panose="020F0502020204030204" pitchFamily="34" charset="0"/>
              <a:buChar char="–"/>
            </a:pPr>
            <a:r>
              <a:rPr lang="en-US" sz="1600" dirty="0"/>
              <a:t>	81% on a complex regimen because history of resistance</a:t>
            </a:r>
          </a:p>
          <a:p>
            <a:pPr marL="742950" lvl="1" indent="-285750">
              <a:buClr>
                <a:schemeClr val="accent1"/>
              </a:buClr>
              <a:buFont typeface="Calibri" panose="020F0502020204030204" pitchFamily="34" charset="0"/>
              <a:buChar char="–"/>
            </a:pPr>
            <a:r>
              <a:rPr lang="en-US" sz="1600" dirty="0"/>
              <a:t>	Median number of pills = 3 (63% on DRV/b + DTG ± TAF/FTC or NNRTI)</a:t>
            </a:r>
          </a:p>
        </p:txBody>
      </p:sp>
      <p:graphicFrame>
        <p:nvGraphicFramePr>
          <p:cNvPr id="31" name="Tableau 13">
            <a:extLst>
              <a:ext uri="{FF2B5EF4-FFF2-40B4-BE49-F238E27FC236}">
                <a16:creationId xmlns:a16="http://schemas.microsoft.com/office/drawing/2014/main" id="{85BB042D-FC0C-F447-1F3A-307AEBA7CC72}"/>
              </a:ext>
            </a:extLst>
          </p:cNvPr>
          <p:cNvGraphicFramePr>
            <a:graphicFrameLocks noGrp="1"/>
          </p:cNvGraphicFramePr>
          <p:nvPr>
            <p:extLst>
              <p:ext uri="{D42A27DB-BD31-4B8C-83A1-F6EECF244321}">
                <p14:modId xmlns:p14="http://schemas.microsoft.com/office/powerpoint/2010/main" val="1183338700"/>
              </p:ext>
            </p:extLst>
          </p:nvPr>
        </p:nvGraphicFramePr>
        <p:xfrm>
          <a:off x="6129866" y="3948648"/>
          <a:ext cx="5798781" cy="2072640"/>
        </p:xfrm>
        <a:graphic>
          <a:graphicData uri="http://schemas.openxmlformats.org/drawingml/2006/table">
            <a:tbl>
              <a:tblPr firstRow="1" bandRow="1">
                <a:tableStyleId>{5C22544A-7EE6-4342-B048-85BDC9FD1C3A}</a:tableStyleId>
              </a:tblPr>
              <a:tblGrid>
                <a:gridCol w="2201675">
                  <a:extLst>
                    <a:ext uri="{9D8B030D-6E8A-4147-A177-3AD203B41FA5}">
                      <a16:colId xmlns:a16="http://schemas.microsoft.com/office/drawing/2014/main" val="1151073159"/>
                    </a:ext>
                  </a:extLst>
                </a:gridCol>
                <a:gridCol w="1290208">
                  <a:extLst>
                    <a:ext uri="{9D8B030D-6E8A-4147-A177-3AD203B41FA5}">
                      <a16:colId xmlns:a16="http://schemas.microsoft.com/office/drawing/2014/main" val="566972662"/>
                    </a:ext>
                  </a:extLst>
                </a:gridCol>
                <a:gridCol w="1393882">
                  <a:extLst>
                    <a:ext uri="{9D8B030D-6E8A-4147-A177-3AD203B41FA5}">
                      <a16:colId xmlns:a16="http://schemas.microsoft.com/office/drawing/2014/main" val="3221371887"/>
                    </a:ext>
                  </a:extLst>
                </a:gridCol>
                <a:gridCol w="913016">
                  <a:extLst>
                    <a:ext uri="{9D8B030D-6E8A-4147-A177-3AD203B41FA5}">
                      <a16:colId xmlns:a16="http://schemas.microsoft.com/office/drawing/2014/main" val="531798615"/>
                    </a:ext>
                  </a:extLst>
                </a:gridCol>
              </a:tblGrid>
              <a:tr h="611705">
                <a:tc>
                  <a:txBody>
                    <a:bodyPr/>
                    <a:lstStyle/>
                    <a:p>
                      <a:endParaRPr lang="en-US" sz="1600" noProof="0"/>
                    </a:p>
                  </a:txBody>
                  <a:tcPr anchor="ctr"/>
                </a:tc>
                <a:tc>
                  <a:txBody>
                    <a:bodyPr/>
                    <a:lstStyle/>
                    <a:p>
                      <a:pPr algn="ctr"/>
                      <a:r>
                        <a:rPr lang="en-US" sz="1600" b="1" i="0" u="none" strike="noStrike" kern="1200" baseline="0" noProof="0">
                          <a:solidFill>
                            <a:schemeClr val="lt1"/>
                          </a:solidFill>
                          <a:latin typeface="+mn-lt"/>
                          <a:ea typeface="+mn-ea"/>
                          <a:cs typeface="+mn-cs"/>
                        </a:rPr>
                        <a:t>BIC 75 mg +</a:t>
                      </a:r>
                    </a:p>
                    <a:p>
                      <a:pPr algn="ctr"/>
                      <a:r>
                        <a:rPr lang="en-US" sz="1600" b="1" i="0" u="none" strike="noStrike" kern="1200" baseline="0" noProof="0">
                          <a:solidFill>
                            <a:schemeClr val="lt1"/>
                          </a:solidFill>
                          <a:latin typeface="+mn-lt"/>
                          <a:ea typeface="+mn-ea"/>
                          <a:cs typeface="+mn-cs"/>
                        </a:rPr>
                        <a:t> LEN 25 mg </a:t>
                      </a:r>
                    </a:p>
                    <a:p>
                      <a:pPr algn="ctr"/>
                      <a:r>
                        <a:rPr lang="en-US" sz="1600" b="1" i="0" u="none" strike="noStrike" kern="1200" baseline="0" noProof="0">
                          <a:solidFill>
                            <a:schemeClr val="lt1"/>
                          </a:solidFill>
                          <a:latin typeface="+mn-lt"/>
                          <a:ea typeface="+mn-ea"/>
                          <a:cs typeface="+mn-cs"/>
                        </a:rPr>
                        <a:t>N = 51</a:t>
                      </a:r>
                      <a:endParaRPr lang="en-US" sz="1600" noProof="0"/>
                    </a:p>
                  </a:txBody>
                  <a:tcPr anchor="ctr"/>
                </a:tc>
                <a:tc>
                  <a:txBody>
                    <a:bodyPr/>
                    <a:lstStyle/>
                    <a:p>
                      <a:pPr algn="ctr"/>
                      <a:r>
                        <a:rPr lang="en-US" sz="1600" b="1" i="0" u="none" strike="noStrike" kern="1200" baseline="0" noProof="0" dirty="0">
                          <a:solidFill>
                            <a:schemeClr val="lt1"/>
                          </a:solidFill>
                          <a:latin typeface="+mn-lt"/>
                          <a:ea typeface="+mn-ea"/>
                          <a:cs typeface="+mn-cs"/>
                        </a:rPr>
                        <a:t>BIC 75 mg + </a:t>
                      </a:r>
                    </a:p>
                    <a:p>
                      <a:pPr algn="ctr"/>
                      <a:r>
                        <a:rPr lang="en-US" sz="1600" b="1" i="0" u="none" strike="noStrike" kern="1200" baseline="0" noProof="0" dirty="0">
                          <a:solidFill>
                            <a:schemeClr val="lt1"/>
                          </a:solidFill>
                          <a:latin typeface="+mn-lt"/>
                          <a:ea typeface="+mn-ea"/>
                          <a:cs typeface="+mn-cs"/>
                        </a:rPr>
                        <a:t>LEN 50 mg </a:t>
                      </a:r>
                    </a:p>
                    <a:p>
                      <a:pPr algn="ctr"/>
                      <a:r>
                        <a:rPr lang="en-US" sz="1600" b="1" i="0" u="none" strike="noStrike" kern="1200" baseline="0" noProof="0" dirty="0">
                          <a:solidFill>
                            <a:schemeClr val="lt1"/>
                          </a:solidFill>
                          <a:latin typeface="+mn-lt"/>
                          <a:ea typeface="+mn-ea"/>
                          <a:cs typeface="+mn-cs"/>
                        </a:rPr>
                        <a:t>N = 52</a:t>
                      </a:r>
                      <a:endParaRPr lang="en-US" sz="1600" noProof="0" dirty="0"/>
                    </a:p>
                  </a:txBody>
                  <a:tcPr anchor="ctr">
                    <a:solidFill>
                      <a:srgbClr val="00B0F0"/>
                    </a:solidFill>
                  </a:tcPr>
                </a:tc>
                <a:tc>
                  <a:txBody>
                    <a:bodyPr/>
                    <a:lstStyle/>
                    <a:p>
                      <a:pPr algn="ctr"/>
                      <a:r>
                        <a:rPr lang="en-US" sz="1600" noProof="0" dirty="0"/>
                        <a:t>SBR</a:t>
                      </a:r>
                    </a:p>
                    <a:p>
                      <a:pPr algn="ctr"/>
                      <a:r>
                        <a:rPr lang="en-US" sz="1600" noProof="0" dirty="0"/>
                        <a:t>N = 25</a:t>
                      </a:r>
                    </a:p>
                  </a:txBody>
                  <a:tcPr anchor="ctr">
                    <a:solidFill>
                      <a:srgbClr val="C00000"/>
                    </a:solidFill>
                  </a:tcPr>
                </a:tc>
                <a:extLst>
                  <a:ext uri="{0D108BD9-81ED-4DB2-BD59-A6C34878D82A}">
                    <a16:rowId xmlns:a16="http://schemas.microsoft.com/office/drawing/2014/main" val="1816080180"/>
                  </a:ext>
                </a:extLst>
              </a:tr>
              <a:tr h="249213">
                <a:tc>
                  <a:txBody>
                    <a:bodyPr/>
                    <a:lstStyle/>
                    <a:p>
                      <a:r>
                        <a:rPr lang="en-US" sz="1600" b="0" i="0" u="none" strike="noStrike" kern="1200" baseline="0" noProof="0">
                          <a:solidFill>
                            <a:schemeClr val="dk1"/>
                          </a:solidFill>
                          <a:latin typeface="+mn-lt"/>
                          <a:ea typeface="+mn-ea"/>
                          <a:cs typeface="+mn-cs"/>
                        </a:rPr>
                        <a:t>AE related to treatment</a:t>
                      </a:r>
                      <a:endParaRPr lang="en-US" sz="1600" b="0" noProof="0"/>
                    </a:p>
                  </a:txBody>
                  <a:tcPr/>
                </a:tc>
                <a:tc>
                  <a:txBody>
                    <a:bodyPr/>
                    <a:lstStyle/>
                    <a:p>
                      <a:pPr algn="ctr"/>
                      <a:r>
                        <a:rPr lang="en-US" sz="1600" b="0" i="0" u="none" strike="noStrike" kern="1200" baseline="0" noProof="0">
                          <a:solidFill>
                            <a:schemeClr val="dk1"/>
                          </a:solidFill>
                          <a:latin typeface="+mn-lt"/>
                          <a:ea typeface="+mn-ea"/>
                          <a:cs typeface="+mn-cs"/>
                        </a:rPr>
                        <a:t>9 (18 %)</a:t>
                      </a:r>
                      <a:endParaRPr lang="en-US" sz="1600" b="0" noProof="0"/>
                    </a:p>
                  </a:txBody>
                  <a:tcPr/>
                </a:tc>
                <a:tc>
                  <a:txBody>
                    <a:bodyPr/>
                    <a:lstStyle/>
                    <a:p>
                      <a:pPr algn="ctr"/>
                      <a:r>
                        <a:rPr lang="en-US" sz="1600" b="0" i="0" u="none" strike="noStrike" kern="1200" baseline="0" noProof="0">
                          <a:solidFill>
                            <a:schemeClr val="dk1"/>
                          </a:solidFill>
                          <a:latin typeface="+mn-lt"/>
                          <a:ea typeface="+mn-ea"/>
                          <a:cs typeface="+mn-cs"/>
                        </a:rPr>
                        <a:t>3 (6 %)</a:t>
                      </a:r>
                      <a:endParaRPr lang="en-US" sz="1600" b="0" noProof="0"/>
                    </a:p>
                  </a:txBody>
                  <a:tcPr/>
                </a:tc>
                <a:tc>
                  <a:txBody>
                    <a:bodyPr/>
                    <a:lstStyle/>
                    <a:p>
                      <a:pPr algn="ctr"/>
                      <a:r>
                        <a:rPr lang="en-US" sz="1600" b="0" noProof="0"/>
                        <a:t>0</a:t>
                      </a:r>
                    </a:p>
                  </a:txBody>
                  <a:tcPr/>
                </a:tc>
                <a:extLst>
                  <a:ext uri="{0D108BD9-81ED-4DB2-BD59-A6C34878D82A}">
                    <a16:rowId xmlns:a16="http://schemas.microsoft.com/office/drawing/2014/main" val="2728981486"/>
                  </a:ext>
                </a:extLst>
              </a:tr>
              <a:tr h="249213">
                <a:tc>
                  <a:txBody>
                    <a:bodyPr/>
                    <a:lstStyle/>
                    <a:p>
                      <a:r>
                        <a:rPr lang="en-US" sz="1600" b="0" i="0" u="none" strike="noStrike" kern="1200" baseline="0" noProof="0">
                          <a:solidFill>
                            <a:schemeClr val="dk1"/>
                          </a:solidFill>
                          <a:latin typeface="+mn-lt"/>
                          <a:ea typeface="+mn-ea"/>
                          <a:cs typeface="+mn-cs"/>
                        </a:rPr>
                        <a:t>Serious AE</a:t>
                      </a:r>
                      <a:endParaRPr lang="en-US" sz="1600" b="0" noProof="0"/>
                    </a:p>
                  </a:txBody>
                  <a:tcPr/>
                </a:tc>
                <a:tc>
                  <a:txBody>
                    <a:bodyPr/>
                    <a:lstStyle/>
                    <a:p>
                      <a:pPr algn="ctr"/>
                      <a:r>
                        <a:rPr lang="en-US" sz="1600" b="0" i="0" u="none" strike="noStrike" kern="1200" baseline="0" noProof="0">
                          <a:solidFill>
                            <a:schemeClr val="dk1"/>
                          </a:solidFill>
                          <a:latin typeface="+mn-lt"/>
                          <a:ea typeface="+mn-ea"/>
                          <a:cs typeface="+mn-cs"/>
                        </a:rPr>
                        <a:t>2 (3.9 %)</a:t>
                      </a:r>
                      <a:endParaRPr lang="en-US" sz="1600" b="0" noProof="0"/>
                    </a:p>
                  </a:txBody>
                  <a:tcPr/>
                </a:tc>
                <a:tc>
                  <a:txBody>
                    <a:bodyPr/>
                    <a:lstStyle/>
                    <a:p>
                      <a:pPr algn="ctr"/>
                      <a:r>
                        <a:rPr lang="en-US" sz="1600" b="0" i="0" u="none" strike="noStrike" kern="1200" baseline="0" noProof="0">
                          <a:solidFill>
                            <a:schemeClr val="dk1"/>
                          </a:solidFill>
                          <a:latin typeface="+mn-lt"/>
                          <a:ea typeface="+mn-ea"/>
                          <a:cs typeface="+mn-cs"/>
                        </a:rPr>
                        <a:t>1 (1.9 %)</a:t>
                      </a:r>
                      <a:endParaRPr lang="en-US" sz="1600" b="0" noProof="0"/>
                    </a:p>
                  </a:txBody>
                  <a:tcPr/>
                </a:tc>
                <a:tc>
                  <a:txBody>
                    <a:bodyPr/>
                    <a:lstStyle/>
                    <a:p>
                      <a:pPr algn="ctr"/>
                      <a:r>
                        <a:rPr lang="en-US" sz="1600" b="0" noProof="0"/>
                        <a:t>2 (8 %)</a:t>
                      </a:r>
                    </a:p>
                  </a:txBody>
                  <a:tcPr/>
                </a:tc>
                <a:extLst>
                  <a:ext uri="{0D108BD9-81ED-4DB2-BD59-A6C34878D82A}">
                    <a16:rowId xmlns:a16="http://schemas.microsoft.com/office/drawing/2014/main" val="2274052850"/>
                  </a:ext>
                </a:extLst>
              </a:tr>
              <a:tr h="43045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a:solidFill>
                            <a:schemeClr val="dk1"/>
                          </a:solidFill>
                          <a:latin typeface="+mn-lt"/>
                          <a:ea typeface="+mn-ea"/>
                          <a:cs typeface="+mn-cs"/>
                        </a:rPr>
                        <a:t>AE leading to treatment discontinuation</a:t>
                      </a:r>
                      <a:endParaRPr lang="en-US" sz="1600" b="0" noProof="0"/>
                    </a:p>
                  </a:txBody>
                  <a:tcPr/>
                </a:tc>
                <a:tc>
                  <a:txBody>
                    <a:bodyPr/>
                    <a:lstStyle/>
                    <a:p>
                      <a:pPr algn="ctr"/>
                      <a:r>
                        <a:rPr lang="en-US" sz="1600" b="0" noProof="0"/>
                        <a:t>1 (2 %)</a:t>
                      </a:r>
                    </a:p>
                    <a:p>
                      <a:pPr algn="ctr"/>
                      <a:r>
                        <a:rPr lang="en-US" sz="1600" b="0" noProof="0"/>
                        <a:t>Nausea</a:t>
                      </a:r>
                    </a:p>
                  </a:txBody>
                  <a:tcPr/>
                </a:tc>
                <a:tc>
                  <a:txBody>
                    <a:bodyPr/>
                    <a:lstStyle/>
                    <a:p>
                      <a:pPr algn="ctr"/>
                      <a:r>
                        <a:rPr lang="en-US" sz="1600" b="0" noProof="0"/>
                        <a:t>1 (1.9 %)</a:t>
                      </a:r>
                    </a:p>
                    <a:p>
                      <a:pPr algn="ctr"/>
                      <a:r>
                        <a:rPr lang="en-US" sz="1600" b="0" noProof="0"/>
                        <a:t>Vomiting</a:t>
                      </a:r>
                    </a:p>
                  </a:txBody>
                  <a:tcPr/>
                </a:tc>
                <a:tc>
                  <a:txBody>
                    <a:bodyPr/>
                    <a:lstStyle/>
                    <a:p>
                      <a:pPr algn="ctr"/>
                      <a:r>
                        <a:rPr lang="en-US" sz="1600" b="0" noProof="0" dirty="0"/>
                        <a:t>0</a:t>
                      </a:r>
                    </a:p>
                  </a:txBody>
                  <a:tcPr/>
                </a:tc>
                <a:extLst>
                  <a:ext uri="{0D108BD9-81ED-4DB2-BD59-A6C34878D82A}">
                    <a16:rowId xmlns:a16="http://schemas.microsoft.com/office/drawing/2014/main" val="1782126467"/>
                  </a:ext>
                </a:extLst>
              </a:tr>
            </a:tbl>
          </a:graphicData>
        </a:graphic>
      </p:graphicFrame>
      <p:sp>
        <p:nvSpPr>
          <p:cNvPr id="32" name="ZoneTexte 31">
            <a:extLst>
              <a:ext uri="{FF2B5EF4-FFF2-40B4-BE49-F238E27FC236}">
                <a16:creationId xmlns:a16="http://schemas.microsoft.com/office/drawing/2014/main" id="{1883A058-A8F2-FCA5-DAAA-4CD6BCAFEE34}"/>
              </a:ext>
            </a:extLst>
          </p:cNvPr>
          <p:cNvSpPr txBox="1"/>
          <p:nvPr/>
        </p:nvSpPr>
        <p:spPr>
          <a:xfrm>
            <a:off x="7001323" y="3211261"/>
            <a:ext cx="3613297" cy="369332"/>
          </a:xfrm>
          <a:prstGeom prst="rect">
            <a:avLst/>
          </a:prstGeom>
          <a:noFill/>
        </p:spPr>
        <p:txBody>
          <a:bodyPr wrap="none" rtlCol="0">
            <a:spAutoFit/>
          </a:bodyPr>
          <a:lstStyle/>
          <a:p>
            <a:pPr algn="ctr"/>
            <a:r>
              <a:rPr lang="en-US" b="1" dirty="0"/>
              <a:t>Treatment-emergent AEs up to W24</a:t>
            </a:r>
          </a:p>
        </p:txBody>
      </p:sp>
    </p:spTree>
    <p:extLst>
      <p:ext uri="{BB962C8B-B14F-4D97-AF65-F5344CB8AC3E}">
        <p14:creationId xmlns:p14="http://schemas.microsoft.com/office/powerpoint/2010/main" val="3042389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A0F88DF-2C83-7C5E-F7C8-8EA14CCAFBA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E03D508-37FF-754B-951B-226E43153FF5}"/>
              </a:ext>
            </a:extLst>
          </p:cNvPr>
          <p:cNvSpPr>
            <a:spLocks noGrp="1"/>
          </p:cNvSpPr>
          <p:nvPr>
            <p:ph idx="1"/>
          </p:nvPr>
        </p:nvSpPr>
        <p:spPr/>
        <p:txBody>
          <a:bodyPr>
            <a:normAutofit/>
          </a:bodyPr>
          <a:lstStyle/>
          <a:p>
            <a:r>
              <a:rPr lang="en-US" sz="2800" dirty="0">
                <a:solidFill>
                  <a:srgbClr val="000000"/>
                </a:solidFill>
              </a:rPr>
              <a:t>This presentation is made in complete editorial freedom </a:t>
            </a:r>
          </a:p>
          <a:p>
            <a:endParaRPr lang="en-US" sz="2800" dirty="0">
              <a:solidFill>
                <a:srgbClr val="000000"/>
              </a:solidFill>
            </a:endParaRPr>
          </a:p>
          <a:p>
            <a:r>
              <a:rPr lang="en-US" sz="2800" dirty="0">
                <a:solidFill>
                  <a:srgbClr val="000000"/>
                </a:solidFill>
              </a:rPr>
              <a:t>Thanks to </a:t>
            </a:r>
            <a:r>
              <a:rPr lang="en-US" sz="2800" dirty="0" err="1">
                <a:solidFill>
                  <a:srgbClr val="000000"/>
                </a:solidFill>
              </a:rPr>
              <a:t>ViiV</a:t>
            </a:r>
            <a:r>
              <a:rPr lang="en-US" sz="2800" dirty="0">
                <a:solidFill>
                  <a:srgbClr val="000000"/>
                </a:solidFill>
              </a:rPr>
              <a:t> Healthcare for their institutional support</a:t>
            </a:r>
          </a:p>
          <a:p>
            <a:endParaRPr lang="en-US" sz="2800" dirty="0">
              <a:solidFill>
                <a:srgbClr val="000000"/>
              </a:solidFill>
            </a:endParaRPr>
          </a:p>
        </p:txBody>
      </p:sp>
    </p:spTree>
    <p:extLst>
      <p:ext uri="{BB962C8B-B14F-4D97-AF65-F5344CB8AC3E}">
        <p14:creationId xmlns:p14="http://schemas.microsoft.com/office/powerpoint/2010/main" val="102844423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602DC-82A1-C5BE-E46F-A0C6EA1A8AF2}"/>
              </a:ext>
            </a:extLst>
          </p:cNvPr>
          <p:cNvSpPr>
            <a:spLocks noGrp="1"/>
          </p:cNvSpPr>
          <p:nvPr>
            <p:ph type="title"/>
          </p:nvPr>
        </p:nvSpPr>
        <p:spPr>
          <a:xfrm>
            <a:off x="479376" y="258820"/>
            <a:ext cx="8620391" cy="1143000"/>
          </a:xfrm>
        </p:spPr>
        <p:txBody>
          <a:bodyPr/>
          <a:lstStyle/>
          <a:p>
            <a:r>
              <a:rPr lang="fr-FR" dirty="0"/>
              <a:t>ISL + LEN QW as maintenance therapy: Phase 2</a:t>
            </a:r>
          </a:p>
        </p:txBody>
      </p:sp>
      <p:sp>
        <p:nvSpPr>
          <p:cNvPr id="6" name="Text Placeholder 22">
            <a:extLst>
              <a:ext uri="{FF2B5EF4-FFF2-40B4-BE49-F238E27FC236}">
                <a16:creationId xmlns:a16="http://schemas.microsoft.com/office/drawing/2014/main" id="{57E32C9A-1953-84CC-2CCB-7A5166001F43}"/>
              </a:ext>
            </a:extLst>
          </p:cNvPr>
          <p:cNvSpPr txBox="1">
            <a:spLocks/>
          </p:cNvSpPr>
          <p:nvPr/>
        </p:nvSpPr>
        <p:spPr bwMode="auto">
          <a:xfrm>
            <a:off x="9698514" y="6574009"/>
            <a:ext cx="2490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Colson A</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208</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LB</a:t>
            </a:r>
          </a:p>
        </p:txBody>
      </p:sp>
      <p:graphicFrame>
        <p:nvGraphicFramePr>
          <p:cNvPr id="7" name="Tableau 13">
            <a:extLst>
              <a:ext uri="{FF2B5EF4-FFF2-40B4-BE49-F238E27FC236}">
                <a16:creationId xmlns:a16="http://schemas.microsoft.com/office/drawing/2014/main" id="{B9D63658-1613-F9EA-846F-AFEB44EB1E13}"/>
              </a:ext>
            </a:extLst>
          </p:cNvPr>
          <p:cNvGraphicFramePr>
            <a:graphicFrameLocks noGrp="1"/>
          </p:cNvGraphicFramePr>
          <p:nvPr>
            <p:extLst>
              <p:ext uri="{D42A27DB-BD31-4B8C-83A1-F6EECF244321}">
                <p14:modId xmlns:p14="http://schemas.microsoft.com/office/powerpoint/2010/main" val="2305073963"/>
              </p:ext>
            </p:extLst>
          </p:nvPr>
        </p:nvGraphicFramePr>
        <p:xfrm>
          <a:off x="5519936" y="3685683"/>
          <a:ext cx="6552728" cy="2347606"/>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1151073159"/>
                    </a:ext>
                  </a:extLst>
                </a:gridCol>
                <a:gridCol w="1728192">
                  <a:extLst>
                    <a:ext uri="{9D8B030D-6E8A-4147-A177-3AD203B41FA5}">
                      <a16:colId xmlns:a16="http://schemas.microsoft.com/office/drawing/2014/main" val="531798615"/>
                    </a:ext>
                  </a:extLst>
                </a:gridCol>
                <a:gridCol w="1152128">
                  <a:extLst>
                    <a:ext uri="{9D8B030D-6E8A-4147-A177-3AD203B41FA5}">
                      <a16:colId xmlns:a16="http://schemas.microsoft.com/office/drawing/2014/main" val="2353481914"/>
                    </a:ext>
                  </a:extLst>
                </a:gridCol>
              </a:tblGrid>
              <a:tr h="359771">
                <a:tc>
                  <a:txBody>
                    <a:bodyPr/>
                    <a:lstStyle/>
                    <a:p>
                      <a:endParaRPr lang="en-US" sz="1400" noProof="0"/>
                    </a:p>
                  </a:txBody>
                  <a:tcPr anchor="ctr"/>
                </a:tc>
                <a:tc>
                  <a:txBody>
                    <a:bodyPr/>
                    <a:lstStyle/>
                    <a:p>
                      <a:pPr algn="ctr"/>
                      <a:r>
                        <a:rPr lang="en-US" sz="1400" noProof="0" dirty="0"/>
                        <a:t>ISL + LEN </a:t>
                      </a:r>
                    </a:p>
                    <a:p>
                      <a:pPr algn="ctr"/>
                      <a:r>
                        <a:rPr lang="en-US" sz="1400" noProof="0" dirty="0"/>
                        <a:t>N = 52</a:t>
                      </a:r>
                    </a:p>
                  </a:txBody>
                  <a:tcPr anchor="ctr">
                    <a:solidFill>
                      <a:srgbClr val="002060"/>
                    </a:solidFill>
                  </a:tcPr>
                </a:tc>
                <a:tc>
                  <a:txBody>
                    <a:bodyPr/>
                    <a:lstStyle/>
                    <a:p>
                      <a:pPr algn="ctr"/>
                      <a:r>
                        <a:rPr lang="en-US" sz="1400" noProof="0" dirty="0"/>
                        <a:t>B/F/TAF </a:t>
                      </a:r>
                    </a:p>
                    <a:p>
                      <a:pPr algn="ctr"/>
                      <a:r>
                        <a:rPr lang="en-US" sz="1400" noProof="0" dirty="0"/>
                        <a:t>N = 52</a:t>
                      </a:r>
                    </a:p>
                  </a:txBody>
                  <a:tcPr anchor="ctr">
                    <a:solidFill>
                      <a:srgbClr val="00B0F0"/>
                    </a:solidFill>
                  </a:tcPr>
                </a:tc>
                <a:extLst>
                  <a:ext uri="{0D108BD9-81ED-4DB2-BD59-A6C34878D82A}">
                    <a16:rowId xmlns:a16="http://schemas.microsoft.com/office/drawing/2014/main" val="1816080180"/>
                  </a:ext>
                </a:extLst>
              </a:tr>
              <a:tr h="229589">
                <a:tc>
                  <a:txBody>
                    <a:bodyPr/>
                    <a:lstStyle/>
                    <a:p>
                      <a:r>
                        <a:rPr lang="en-US" sz="1400" b="0" i="0" u="none" strike="noStrike" kern="1200" baseline="0" noProof="0">
                          <a:solidFill>
                            <a:schemeClr val="dk1"/>
                          </a:solidFill>
                          <a:latin typeface="+mn-lt"/>
                          <a:ea typeface="+mn-ea"/>
                          <a:cs typeface="+mn-cs"/>
                        </a:rPr>
                        <a:t>Treatment-related AEs (all grade 1 and 2)</a:t>
                      </a:r>
                      <a:endParaRPr lang="en-US" sz="1400" b="0" noProof="0"/>
                    </a:p>
                  </a:txBody>
                  <a:tcPr/>
                </a:tc>
                <a:tc>
                  <a:txBody>
                    <a:bodyPr/>
                    <a:lstStyle/>
                    <a:p>
                      <a:pPr algn="ctr"/>
                      <a:r>
                        <a:rPr lang="en-US" sz="1400" b="0" noProof="0"/>
                        <a:t>9 (17.3 %)</a:t>
                      </a:r>
                    </a:p>
                    <a:p>
                      <a:pPr algn="ctr"/>
                      <a:r>
                        <a:rPr lang="en-US" sz="1400" b="0" noProof="0"/>
                        <a:t>Dry mouth 3.8 %</a:t>
                      </a:r>
                    </a:p>
                    <a:p>
                      <a:pPr algn="ctr"/>
                      <a:r>
                        <a:rPr lang="en-US" sz="1400" b="0" noProof="0"/>
                        <a:t>Nausea 3.8 %</a:t>
                      </a:r>
                    </a:p>
                  </a:txBody>
                  <a:tcPr/>
                </a:tc>
                <a:tc>
                  <a:txBody>
                    <a:bodyPr/>
                    <a:lstStyle/>
                    <a:p>
                      <a:pPr algn="ctr"/>
                      <a:r>
                        <a:rPr lang="en-US" sz="1400" b="0" noProof="0"/>
                        <a:t>3 (5.8%)</a:t>
                      </a:r>
                    </a:p>
                  </a:txBody>
                  <a:tcPr/>
                </a:tc>
                <a:extLst>
                  <a:ext uri="{0D108BD9-81ED-4DB2-BD59-A6C34878D82A}">
                    <a16:rowId xmlns:a16="http://schemas.microsoft.com/office/drawing/2014/main" val="2728981486"/>
                  </a:ext>
                </a:extLst>
              </a:tr>
              <a:tr h="229589">
                <a:tc>
                  <a:txBody>
                    <a:bodyPr/>
                    <a:lstStyle/>
                    <a:p>
                      <a:r>
                        <a:rPr lang="en-US" sz="1400" b="0" noProof="0"/>
                        <a:t>Grade 3-4 laboratory abnormalities</a:t>
                      </a:r>
                    </a:p>
                  </a:txBody>
                  <a:tcPr/>
                </a:tc>
                <a:tc>
                  <a:txBody>
                    <a:bodyPr/>
                    <a:lstStyle/>
                    <a:p>
                      <a:pPr algn="ctr"/>
                      <a:r>
                        <a:rPr lang="en-US" sz="1400" b="0" noProof="0"/>
                        <a:t>6 (11.5 %)</a:t>
                      </a:r>
                    </a:p>
                  </a:txBody>
                  <a:tcPr/>
                </a:tc>
                <a:tc>
                  <a:txBody>
                    <a:bodyPr/>
                    <a:lstStyle/>
                    <a:p>
                      <a:pPr algn="ctr"/>
                      <a:r>
                        <a:rPr lang="en-US" sz="1400" b="0" noProof="0"/>
                        <a:t>4 (7.8 %)</a:t>
                      </a:r>
                    </a:p>
                  </a:txBody>
                  <a:tcPr/>
                </a:tc>
                <a:extLst>
                  <a:ext uri="{0D108BD9-81ED-4DB2-BD59-A6C34878D82A}">
                    <a16:rowId xmlns:a16="http://schemas.microsoft.com/office/drawing/2014/main" val="282196676"/>
                  </a:ext>
                </a:extLst>
              </a:tr>
              <a:tr h="396563">
                <a:tc>
                  <a:txBody>
                    <a:bodyPr/>
                    <a:lstStyle/>
                    <a:p>
                      <a:r>
                        <a:rPr lang="en-US" sz="1400" b="0" noProof="0"/>
                        <a:t>Mean change in lymphocytes</a:t>
                      </a:r>
                    </a:p>
                  </a:txBody>
                  <a:tcPr/>
                </a:tc>
                <a:tc>
                  <a:txBody>
                    <a:bodyPr/>
                    <a:lstStyle/>
                    <a:p>
                      <a:pPr algn="ctr"/>
                      <a:r>
                        <a:rPr lang="en-US" sz="1400" b="0" noProof="0"/>
                        <a:t>- 0.04</a:t>
                      </a:r>
                    </a:p>
                  </a:txBody>
                  <a:tcPr/>
                </a:tc>
                <a:tc>
                  <a:txBody>
                    <a:bodyPr/>
                    <a:lstStyle/>
                    <a:p>
                      <a:pPr algn="ctr"/>
                      <a:r>
                        <a:rPr lang="en-US" sz="1400" b="0" noProof="0"/>
                        <a:t>- 0.01</a:t>
                      </a:r>
                    </a:p>
                  </a:txBody>
                  <a:tcPr/>
                </a:tc>
                <a:extLst>
                  <a:ext uri="{0D108BD9-81ED-4DB2-BD59-A6C34878D82A}">
                    <a16:rowId xmlns:a16="http://schemas.microsoft.com/office/drawing/2014/main" val="1451235689"/>
                  </a:ext>
                </a:extLst>
              </a:tr>
              <a:tr h="396563">
                <a:tc>
                  <a:txBody>
                    <a:bodyPr/>
                    <a:lstStyle/>
                    <a:p>
                      <a:r>
                        <a:rPr lang="en-US" sz="1400" b="0" noProof="0"/>
                        <a:t>Mean change in CD4</a:t>
                      </a:r>
                    </a:p>
                  </a:txBody>
                  <a:tcPr/>
                </a:tc>
                <a:tc>
                  <a:txBody>
                    <a:bodyPr/>
                    <a:lstStyle/>
                    <a:p>
                      <a:pPr algn="ctr"/>
                      <a:r>
                        <a:rPr lang="en-US" sz="1400" b="0" noProof="0"/>
                        <a:t>- 4</a:t>
                      </a:r>
                    </a:p>
                  </a:txBody>
                  <a:tcPr/>
                </a:tc>
                <a:tc>
                  <a:txBody>
                    <a:bodyPr/>
                    <a:lstStyle/>
                    <a:p>
                      <a:pPr algn="ctr"/>
                      <a:r>
                        <a:rPr lang="en-US" sz="1400" b="0" noProof="0" dirty="0"/>
                        <a:t>- 57</a:t>
                      </a:r>
                    </a:p>
                  </a:txBody>
                  <a:tcPr/>
                </a:tc>
                <a:extLst>
                  <a:ext uri="{0D108BD9-81ED-4DB2-BD59-A6C34878D82A}">
                    <a16:rowId xmlns:a16="http://schemas.microsoft.com/office/drawing/2014/main" val="2274052850"/>
                  </a:ext>
                </a:extLst>
              </a:tr>
            </a:tbl>
          </a:graphicData>
        </a:graphic>
      </p:graphicFrame>
      <p:sp>
        <p:nvSpPr>
          <p:cNvPr id="8" name="ZoneTexte 7">
            <a:extLst>
              <a:ext uri="{FF2B5EF4-FFF2-40B4-BE49-F238E27FC236}">
                <a16:creationId xmlns:a16="http://schemas.microsoft.com/office/drawing/2014/main" id="{106024E3-DAC9-7E14-89A8-8B52B5C0911D}"/>
              </a:ext>
            </a:extLst>
          </p:cNvPr>
          <p:cNvSpPr txBox="1"/>
          <p:nvPr/>
        </p:nvSpPr>
        <p:spPr>
          <a:xfrm>
            <a:off x="7834150" y="3103034"/>
            <a:ext cx="1520609" cy="369332"/>
          </a:xfrm>
          <a:prstGeom prst="rect">
            <a:avLst/>
          </a:prstGeom>
          <a:noFill/>
        </p:spPr>
        <p:txBody>
          <a:bodyPr wrap="none" rtlCol="0">
            <a:spAutoFit/>
          </a:bodyPr>
          <a:lstStyle/>
          <a:p>
            <a:pPr algn="ctr"/>
            <a:r>
              <a:rPr lang="en-US" b="1" dirty="0"/>
              <a:t>Safety at W24</a:t>
            </a:r>
          </a:p>
        </p:txBody>
      </p:sp>
      <p:sp>
        <p:nvSpPr>
          <p:cNvPr id="9" name="ZoneTexte 8">
            <a:extLst>
              <a:ext uri="{FF2B5EF4-FFF2-40B4-BE49-F238E27FC236}">
                <a16:creationId xmlns:a16="http://schemas.microsoft.com/office/drawing/2014/main" id="{480BE63D-2654-BC47-0C8C-7F86F2EB0B98}"/>
              </a:ext>
            </a:extLst>
          </p:cNvPr>
          <p:cNvSpPr txBox="1"/>
          <p:nvPr/>
        </p:nvSpPr>
        <p:spPr>
          <a:xfrm>
            <a:off x="335360" y="6325205"/>
            <a:ext cx="8525924" cy="307777"/>
          </a:xfrm>
          <a:prstGeom prst="rect">
            <a:avLst/>
          </a:prstGeom>
          <a:noFill/>
        </p:spPr>
        <p:txBody>
          <a:bodyPr wrap="none" rtlCol="0">
            <a:spAutoFit/>
          </a:bodyPr>
          <a:lstStyle/>
          <a:p>
            <a:r>
              <a:rPr lang="en-US" sz="1400"/>
              <a:t>1 patient with VL at 64 c/mL at W24, ≤ 50 c/mL at W30 (without change in regimen, adequate levels of ISL and LEN)</a:t>
            </a:r>
          </a:p>
        </p:txBody>
      </p:sp>
      <p:grpSp>
        <p:nvGrpSpPr>
          <p:cNvPr id="3" name="Groupe 2">
            <a:extLst>
              <a:ext uri="{FF2B5EF4-FFF2-40B4-BE49-F238E27FC236}">
                <a16:creationId xmlns:a16="http://schemas.microsoft.com/office/drawing/2014/main" id="{2A780697-90BC-F738-8649-CF80F649E536}"/>
              </a:ext>
            </a:extLst>
          </p:cNvPr>
          <p:cNvGrpSpPr/>
          <p:nvPr/>
        </p:nvGrpSpPr>
        <p:grpSpPr>
          <a:xfrm>
            <a:off x="215587" y="1444286"/>
            <a:ext cx="8472701" cy="1490669"/>
            <a:chOff x="215587" y="1444286"/>
            <a:chExt cx="8472701" cy="1490669"/>
          </a:xfrm>
        </p:grpSpPr>
        <p:sp>
          <p:nvSpPr>
            <p:cNvPr id="11" name="Rectangle : coins arrondis 10">
              <a:extLst>
                <a:ext uri="{FF2B5EF4-FFF2-40B4-BE49-F238E27FC236}">
                  <a16:creationId xmlns:a16="http://schemas.microsoft.com/office/drawing/2014/main" id="{53F19D01-754F-5D39-7263-5C73054C6415}"/>
                </a:ext>
              </a:extLst>
            </p:cNvPr>
            <p:cNvSpPr/>
            <p:nvPr/>
          </p:nvSpPr>
          <p:spPr>
            <a:xfrm>
              <a:off x="215587" y="1444286"/>
              <a:ext cx="2208631" cy="1289681"/>
            </a:xfrm>
            <a:prstGeom prst="roundRect">
              <a:avLst>
                <a:gd name="adj" fmla="val 9666"/>
              </a:avLst>
            </a:prstGeom>
            <a:solidFill>
              <a:schemeClr val="bg1"/>
            </a:solid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5888" indent="-115888">
                <a:buFont typeface="Arial" panose="020B0604020202020204" pitchFamily="34" charset="0"/>
                <a:buChar char="•"/>
              </a:pPr>
              <a:r>
                <a:rPr lang="en-US" sz="1200" dirty="0">
                  <a:solidFill>
                    <a:schemeClr val="tx1"/>
                  </a:solidFill>
                  <a:effectLst/>
                  <a:latin typeface="+mj-lt"/>
                  <a:cs typeface="Arial" panose="020B0604020202020204" pitchFamily="34" charset="0"/>
                </a:rPr>
                <a:t>Adults &gt; 18 years</a:t>
              </a:r>
            </a:p>
            <a:p>
              <a:pPr marL="115888" indent="-115888">
                <a:buFont typeface="Arial" panose="020B0604020202020204" pitchFamily="34" charset="0"/>
                <a:buChar char="•"/>
              </a:pPr>
              <a:r>
                <a:rPr lang="en-US" sz="1200" dirty="0">
                  <a:solidFill>
                    <a:schemeClr val="tx1"/>
                  </a:solidFill>
                  <a:latin typeface="+mj-lt"/>
                  <a:cs typeface="Arial" panose="020B0604020202020204" pitchFamily="34" charset="0"/>
                </a:rPr>
                <a:t>VL &lt; 50 c/ml on B/F/TAF</a:t>
              </a:r>
            </a:p>
            <a:p>
              <a:pPr marL="115888" indent="-115888">
                <a:buFont typeface="Arial" panose="020B0604020202020204" pitchFamily="34" charset="0"/>
                <a:buChar char="•"/>
              </a:pPr>
              <a:r>
                <a:rPr lang="en-US" sz="1200" dirty="0">
                  <a:solidFill>
                    <a:schemeClr val="tx1"/>
                  </a:solidFill>
                  <a:effectLst/>
                  <a:latin typeface="+mj-lt"/>
                  <a:cs typeface="Arial" panose="020B0604020202020204" pitchFamily="34" charset="0"/>
                </a:rPr>
                <a:t>No history of virologic failure</a:t>
              </a:r>
              <a:endParaRPr lang="en-US" sz="1200" dirty="0">
                <a:solidFill>
                  <a:schemeClr val="tx1"/>
                </a:solidFill>
                <a:latin typeface="+mj-lt"/>
                <a:cs typeface="Arial" panose="020B0604020202020204" pitchFamily="34" charset="0"/>
              </a:endParaRPr>
            </a:p>
            <a:p>
              <a:pPr marL="115888" indent="-115888">
                <a:buFont typeface="Arial" panose="020B0604020202020204" pitchFamily="34" charset="0"/>
                <a:buChar char="•"/>
              </a:pPr>
              <a:r>
                <a:rPr lang="en-US" sz="1200" dirty="0">
                  <a:solidFill>
                    <a:schemeClr val="tx1"/>
                  </a:solidFill>
                  <a:effectLst/>
                  <a:latin typeface="+mj-lt"/>
                  <a:cs typeface="Arial" panose="020B0604020202020204" pitchFamily="34" charset="0"/>
                </a:rPr>
                <a:t>CD4 count &gt; 350 cells</a:t>
              </a:r>
              <a:r>
                <a:rPr lang="en-US" sz="1200" dirty="0">
                  <a:solidFill>
                    <a:schemeClr val="tx1"/>
                  </a:solidFill>
                  <a:latin typeface="+mj-lt"/>
                  <a:cs typeface="Arial" panose="020B0604020202020204" pitchFamily="34" charset="0"/>
                </a:rPr>
                <a:t>/µl</a:t>
              </a:r>
              <a:endParaRPr lang="en-US" sz="1200" dirty="0">
                <a:solidFill>
                  <a:schemeClr val="tx1"/>
                </a:solidFill>
                <a:effectLst/>
                <a:latin typeface="+mj-lt"/>
                <a:cs typeface="Arial" panose="020B0604020202020204" pitchFamily="34" charset="0"/>
              </a:endParaRPr>
            </a:p>
            <a:p>
              <a:pPr marL="115888" indent="-115888">
                <a:buFont typeface="Arial" panose="020B0604020202020204" pitchFamily="34" charset="0"/>
                <a:buChar char="•"/>
              </a:pPr>
              <a:r>
                <a:rPr lang="en-US" sz="1200" dirty="0">
                  <a:solidFill>
                    <a:schemeClr val="tx1"/>
                  </a:solidFill>
                  <a:effectLst/>
                  <a:latin typeface="+mj-lt"/>
                  <a:cs typeface="Arial" panose="020B0604020202020204" pitchFamily="34" charset="0"/>
                </a:rPr>
                <a:t>﻿Lymphocytes ≥ 900 cells/</a:t>
              </a:r>
              <a:r>
                <a:rPr lang="en-US" sz="1200" dirty="0">
                  <a:solidFill>
                    <a:schemeClr val="tx1"/>
                  </a:solidFill>
                  <a:latin typeface="+mj-lt"/>
                  <a:cs typeface="Arial" panose="020B0604020202020204" pitchFamily="34" charset="0"/>
                </a:rPr>
                <a:t>µ</a:t>
              </a:r>
              <a:r>
                <a:rPr lang="en-US" sz="1200" dirty="0">
                  <a:solidFill>
                    <a:schemeClr val="tx1"/>
                  </a:solidFill>
                  <a:effectLst/>
                  <a:latin typeface="+mj-lt"/>
                  <a:cs typeface="Arial" panose="020B0604020202020204" pitchFamily="34" charset="0"/>
                </a:rPr>
                <a:t>l</a:t>
              </a:r>
            </a:p>
            <a:p>
              <a:pPr marL="115888" indent="-115888">
                <a:buFont typeface="Arial" panose="020B0604020202020204" pitchFamily="34" charset="0"/>
                <a:buChar char="•"/>
              </a:pPr>
              <a:r>
                <a:rPr lang="en-US" sz="1200" dirty="0">
                  <a:solidFill>
                    <a:schemeClr val="tx1"/>
                  </a:solidFill>
                  <a:effectLst/>
                  <a:latin typeface="+mj-lt"/>
                  <a:cs typeface="Arial" panose="020B0604020202020204" pitchFamily="34" charset="0"/>
                </a:rPr>
                <a:t>﻿No HBV infection</a:t>
              </a:r>
            </a:p>
          </p:txBody>
        </p:sp>
        <p:sp>
          <p:nvSpPr>
            <p:cNvPr id="12" name="Rectangle : coins arrondis 11">
              <a:extLst>
                <a:ext uri="{FF2B5EF4-FFF2-40B4-BE49-F238E27FC236}">
                  <a16:creationId xmlns:a16="http://schemas.microsoft.com/office/drawing/2014/main" id="{DF346795-1B3D-C665-B399-F53AFD191C49}"/>
                </a:ext>
              </a:extLst>
            </p:cNvPr>
            <p:cNvSpPr/>
            <p:nvPr/>
          </p:nvSpPr>
          <p:spPr>
            <a:xfrm>
              <a:off x="3827547" y="1718570"/>
              <a:ext cx="2208631" cy="289169"/>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b="1" dirty="0">
                  <a:effectLst/>
                  <a:latin typeface="+mj-lt"/>
                </a:rPr>
                <a:t>ISL 2 mg + LEN 300 mg oral QW</a:t>
              </a:r>
              <a:endParaRPr lang="fr-FR" sz="1200" b="1" baseline="30000" dirty="0">
                <a:effectLst/>
                <a:latin typeface="+mj-lt"/>
              </a:endParaRPr>
            </a:p>
          </p:txBody>
        </p:sp>
        <p:sp>
          <p:nvSpPr>
            <p:cNvPr id="13" name="ZoneTexte 12">
              <a:extLst>
                <a:ext uri="{FF2B5EF4-FFF2-40B4-BE49-F238E27FC236}">
                  <a16:creationId xmlns:a16="http://schemas.microsoft.com/office/drawing/2014/main" id="{6E63CF95-1815-6828-79F6-22DFB5842AF0}"/>
                </a:ext>
              </a:extLst>
            </p:cNvPr>
            <p:cNvSpPr txBox="1"/>
            <p:nvPr/>
          </p:nvSpPr>
          <p:spPr>
            <a:xfrm>
              <a:off x="6544178" y="1496618"/>
              <a:ext cx="1372683" cy="307777"/>
            </a:xfrm>
            <a:prstGeom prst="rect">
              <a:avLst/>
            </a:prstGeom>
            <a:noFill/>
          </p:spPr>
          <p:txBody>
            <a:bodyPr wrap="none" rtlCol="0">
              <a:spAutoFit/>
            </a:bodyPr>
            <a:lstStyle/>
            <a:p>
              <a:r>
                <a:rPr lang="fr-FR" sz="1400" dirty="0">
                  <a:latin typeface="+mj-lt"/>
                </a:rPr>
                <a:t>Extension phase</a:t>
              </a:r>
            </a:p>
          </p:txBody>
        </p:sp>
        <p:sp>
          <p:nvSpPr>
            <p:cNvPr id="14" name="ZoneTexte 13">
              <a:extLst>
                <a:ext uri="{FF2B5EF4-FFF2-40B4-BE49-F238E27FC236}">
                  <a16:creationId xmlns:a16="http://schemas.microsoft.com/office/drawing/2014/main" id="{BCF4EB4B-BA7A-92B5-49D6-C37F24299691}"/>
                </a:ext>
              </a:extLst>
            </p:cNvPr>
            <p:cNvSpPr txBox="1"/>
            <p:nvPr/>
          </p:nvSpPr>
          <p:spPr>
            <a:xfrm>
              <a:off x="6544178" y="2636912"/>
              <a:ext cx="1514132" cy="276999"/>
            </a:xfrm>
            <a:prstGeom prst="rect">
              <a:avLst/>
            </a:prstGeom>
            <a:noFill/>
          </p:spPr>
          <p:txBody>
            <a:bodyPr wrap="none" rtlCol="0">
              <a:spAutoFit/>
            </a:bodyPr>
            <a:lstStyle/>
            <a:p>
              <a:r>
                <a:rPr lang="en-US" sz="1200">
                  <a:latin typeface="+mj-lt"/>
                </a:rPr>
                <a:t>Visits every 12 weeks</a:t>
              </a:r>
            </a:p>
          </p:txBody>
        </p:sp>
        <p:sp>
          <p:nvSpPr>
            <p:cNvPr id="15" name="Rectangle : coins arrondis 14">
              <a:extLst>
                <a:ext uri="{FF2B5EF4-FFF2-40B4-BE49-F238E27FC236}">
                  <a16:creationId xmlns:a16="http://schemas.microsoft.com/office/drawing/2014/main" id="{6024DAEC-F513-83D8-20BF-53DEB8F4E86A}"/>
                </a:ext>
              </a:extLst>
            </p:cNvPr>
            <p:cNvSpPr/>
            <p:nvPr/>
          </p:nvSpPr>
          <p:spPr>
            <a:xfrm>
              <a:off x="3827547" y="2191535"/>
              <a:ext cx="2208631" cy="289169"/>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b="1" dirty="0">
                  <a:effectLst/>
                  <a:latin typeface="+mj-lt"/>
                </a:rPr>
                <a:t>B/F/TAF QD</a:t>
              </a:r>
            </a:p>
          </p:txBody>
        </p:sp>
        <p:sp>
          <p:nvSpPr>
            <p:cNvPr id="16" name="Rectangle : coins arrondis 15">
              <a:extLst>
                <a:ext uri="{FF2B5EF4-FFF2-40B4-BE49-F238E27FC236}">
                  <a16:creationId xmlns:a16="http://schemas.microsoft.com/office/drawing/2014/main" id="{C956527A-2474-4E94-FD7A-8676B290A5FF}"/>
                </a:ext>
              </a:extLst>
            </p:cNvPr>
            <p:cNvSpPr/>
            <p:nvPr/>
          </p:nvSpPr>
          <p:spPr>
            <a:xfrm>
              <a:off x="6313244" y="1944542"/>
              <a:ext cx="2208631" cy="289169"/>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200" b="1" dirty="0">
                  <a:effectLst/>
                  <a:latin typeface="+mj-lt"/>
                </a:rPr>
                <a:t>ISL 2 mg + LEN 300 mg oral QW</a:t>
              </a:r>
            </a:p>
          </p:txBody>
        </p:sp>
        <p:cxnSp>
          <p:nvCxnSpPr>
            <p:cNvPr id="17" name="Connecteur en angle 16">
              <a:extLst>
                <a:ext uri="{FF2B5EF4-FFF2-40B4-BE49-F238E27FC236}">
                  <a16:creationId xmlns:a16="http://schemas.microsoft.com/office/drawing/2014/main" id="{B3482928-1ED2-ECB2-0F46-3B44C27C20B4}"/>
                </a:ext>
              </a:extLst>
            </p:cNvPr>
            <p:cNvCxnSpPr>
              <a:stCxn id="12" idx="3"/>
              <a:endCxn id="16" idx="1"/>
            </p:cNvCxnSpPr>
            <p:nvPr/>
          </p:nvCxnSpPr>
          <p:spPr>
            <a:xfrm>
              <a:off x="6036178" y="1863155"/>
              <a:ext cx="277066" cy="225972"/>
            </a:xfrm>
            <a:prstGeom prst="bentConnector3">
              <a:avLst/>
            </a:prstGeom>
            <a:noFill/>
            <a:ln w="127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cxnSp>
          <p:nvCxnSpPr>
            <p:cNvPr id="18" name="Connecteur en angle 17">
              <a:extLst>
                <a:ext uri="{FF2B5EF4-FFF2-40B4-BE49-F238E27FC236}">
                  <a16:creationId xmlns:a16="http://schemas.microsoft.com/office/drawing/2014/main" id="{3B146AE4-1D3F-E0B5-D0A6-17C39B430E85}"/>
                </a:ext>
              </a:extLst>
            </p:cNvPr>
            <p:cNvCxnSpPr>
              <a:cxnSpLocks/>
              <a:stCxn id="15" idx="3"/>
              <a:endCxn id="16" idx="1"/>
            </p:cNvCxnSpPr>
            <p:nvPr/>
          </p:nvCxnSpPr>
          <p:spPr>
            <a:xfrm flipV="1">
              <a:off x="6036178" y="2089127"/>
              <a:ext cx="277066" cy="246993"/>
            </a:xfrm>
            <a:prstGeom prst="bentConnector3">
              <a:avLst>
                <a:gd name="adj1" fmla="val 50000"/>
              </a:avLst>
            </a:prstGeom>
            <a:noFill/>
            <a:ln w="127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grpSp>
          <p:nvGrpSpPr>
            <p:cNvPr id="19" name="Groupe 18">
              <a:extLst>
                <a:ext uri="{FF2B5EF4-FFF2-40B4-BE49-F238E27FC236}">
                  <a16:creationId xmlns:a16="http://schemas.microsoft.com/office/drawing/2014/main" id="{212FB97A-D673-CC38-BD4D-11744AB5557A}"/>
                </a:ext>
              </a:extLst>
            </p:cNvPr>
            <p:cNvGrpSpPr/>
            <p:nvPr/>
          </p:nvGrpSpPr>
          <p:grpSpPr>
            <a:xfrm>
              <a:off x="4106457" y="2564904"/>
              <a:ext cx="478016" cy="370051"/>
              <a:chOff x="3903145" y="4631634"/>
              <a:chExt cx="478016" cy="370051"/>
            </a:xfrm>
          </p:grpSpPr>
          <p:cxnSp>
            <p:nvCxnSpPr>
              <p:cNvPr id="20" name="Connecteur droit 19">
                <a:extLst>
                  <a:ext uri="{FF2B5EF4-FFF2-40B4-BE49-F238E27FC236}">
                    <a16:creationId xmlns:a16="http://schemas.microsoft.com/office/drawing/2014/main" id="{7BBE143F-293A-5B26-ADE7-9E8A8DBE7787}"/>
                  </a:ext>
                </a:extLst>
              </p:cNvPr>
              <p:cNvCxnSpPr>
                <a:cxnSpLocks/>
              </p:cNvCxnSpPr>
              <p:nvPr/>
            </p:nvCxnSpPr>
            <p:spPr>
              <a:xfrm>
                <a:off x="4142153"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1" name="ZoneTexte 20">
                <a:extLst>
                  <a:ext uri="{FF2B5EF4-FFF2-40B4-BE49-F238E27FC236}">
                    <a16:creationId xmlns:a16="http://schemas.microsoft.com/office/drawing/2014/main" id="{34EABAB6-8245-95C5-D440-CE76CC41B719}"/>
                  </a:ext>
                </a:extLst>
              </p:cNvPr>
              <p:cNvSpPr txBox="1"/>
              <p:nvPr/>
            </p:nvSpPr>
            <p:spPr>
              <a:xfrm>
                <a:off x="3903145" y="4724686"/>
                <a:ext cx="478016" cy="276999"/>
              </a:xfrm>
              <a:prstGeom prst="rect">
                <a:avLst/>
              </a:prstGeom>
              <a:noFill/>
            </p:spPr>
            <p:txBody>
              <a:bodyPr wrap="none" rtlCol="0">
                <a:spAutoFit/>
              </a:bodyPr>
              <a:lstStyle/>
              <a:p>
                <a:pPr algn="ctr"/>
                <a:r>
                  <a:rPr lang="fr-FR" sz="1200" dirty="0">
                    <a:latin typeface="+mj-lt"/>
                    <a:cs typeface="Arial" panose="020B0604020202020204" pitchFamily="34" charset="0"/>
                  </a:rPr>
                  <a:t>W12</a:t>
                </a:r>
              </a:p>
            </p:txBody>
          </p:sp>
        </p:grpSp>
        <p:grpSp>
          <p:nvGrpSpPr>
            <p:cNvPr id="22" name="Groupe 21">
              <a:extLst>
                <a:ext uri="{FF2B5EF4-FFF2-40B4-BE49-F238E27FC236}">
                  <a16:creationId xmlns:a16="http://schemas.microsoft.com/office/drawing/2014/main" id="{AE0CE3F4-AC14-4007-C845-233D0AFE60F6}"/>
                </a:ext>
              </a:extLst>
            </p:cNvPr>
            <p:cNvGrpSpPr/>
            <p:nvPr/>
          </p:nvGrpSpPr>
          <p:grpSpPr>
            <a:xfrm>
              <a:off x="4658250" y="2564904"/>
              <a:ext cx="478016" cy="370051"/>
              <a:chOff x="3903145" y="4631634"/>
              <a:chExt cx="478016" cy="370051"/>
            </a:xfrm>
          </p:grpSpPr>
          <p:cxnSp>
            <p:nvCxnSpPr>
              <p:cNvPr id="23" name="Connecteur droit 22">
                <a:extLst>
                  <a:ext uri="{FF2B5EF4-FFF2-40B4-BE49-F238E27FC236}">
                    <a16:creationId xmlns:a16="http://schemas.microsoft.com/office/drawing/2014/main" id="{59D522E4-E21B-7C40-8D2E-D4701C21446C}"/>
                  </a:ext>
                </a:extLst>
              </p:cNvPr>
              <p:cNvCxnSpPr>
                <a:cxnSpLocks/>
              </p:cNvCxnSpPr>
              <p:nvPr/>
            </p:nvCxnSpPr>
            <p:spPr>
              <a:xfrm>
                <a:off x="4142153"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4" name="ZoneTexte 23">
                <a:extLst>
                  <a:ext uri="{FF2B5EF4-FFF2-40B4-BE49-F238E27FC236}">
                    <a16:creationId xmlns:a16="http://schemas.microsoft.com/office/drawing/2014/main" id="{DB1BE9DA-452F-762A-BBBC-8E58013B1D62}"/>
                  </a:ext>
                </a:extLst>
              </p:cNvPr>
              <p:cNvSpPr txBox="1"/>
              <p:nvPr/>
            </p:nvSpPr>
            <p:spPr>
              <a:xfrm>
                <a:off x="3903145" y="4724686"/>
                <a:ext cx="478016" cy="276999"/>
              </a:xfrm>
              <a:prstGeom prst="rect">
                <a:avLst/>
              </a:prstGeom>
              <a:noFill/>
            </p:spPr>
            <p:txBody>
              <a:bodyPr wrap="none" rtlCol="0">
                <a:spAutoFit/>
              </a:bodyPr>
              <a:lstStyle/>
              <a:p>
                <a:pPr algn="ctr"/>
                <a:r>
                  <a:rPr lang="fr-FR" sz="1200" dirty="0">
                    <a:latin typeface="+mj-lt"/>
                    <a:cs typeface="Arial" panose="020B0604020202020204" pitchFamily="34" charset="0"/>
                  </a:rPr>
                  <a:t>W24</a:t>
                </a:r>
              </a:p>
            </p:txBody>
          </p:sp>
        </p:grpSp>
        <p:grpSp>
          <p:nvGrpSpPr>
            <p:cNvPr id="25" name="Groupe 24">
              <a:extLst>
                <a:ext uri="{FF2B5EF4-FFF2-40B4-BE49-F238E27FC236}">
                  <a16:creationId xmlns:a16="http://schemas.microsoft.com/office/drawing/2014/main" id="{F373BA8A-A14C-E773-FAC6-8C9BD8BDEC07}"/>
                </a:ext>
              </a:extLst>
            </p:cNvPr>
            <p:cNvGrpSpPr/>
            <p:nvPr/>
          </p:nvGrpSpPr>
          <p:grpSpPr>
            <a:xfrm>
              <a:off x="5777601" y="2564904"/>
              <a:ext cx="478016" cy="370051"/>
              <a:chOff x="3903145" y="4631634"/>
              <a:chExt cx="478016" cy="370051"/>
            </a:xfrm>
          </p:grpSpPr>
          <p:cxnSp>
            <p:nvCxnSpPr>
              <p:cNvPr id="26" name="Connecteur droit 25">
                <a:extLst>
                  <a:ext uri="{FF2B5EF4-FFF2-40B4-BE49-F238E27FC236}">
                    <a16:creationId xmlns:a16="http://schemas.microsoft.com/office/drawing/2014/main" id="{D1A3F91A-4CD4-6EC4-1F2C-1A0F3477C759}"/>
                  </a:ext>
                </a:extLst>
              </p:cNvPr>
              <p:cNvCxnSpPr>
                <a:cxnSpLocks/>
              </p:cNvCxnSpPr>
              <p:nvPr/>
            </p:nvCxnSpPr>
            <p:spPr>
              <a:xfrm>
                <a:off x="4142153"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7" name="ZoneTexte 26">
                <a:extLst>
                  <a:ext uri="{FF2B5EF4-FFF2-40B4-BE49-F238E27FC236}">
                    <a16:creationId xmlns:a16="http://schemas.microsoft.com/office/drawing/2014/main" id="{A4A302E3-ACDF-825D-2A88-EF969DCB936B}"/>
                  </a:ext>
                </a:extLst>
              </p:cNvPr>
              <p:cNvSpPr txBox="1"/>
              <p:nvPr/>
            </p:nvSpPr>
            <p:spPr>
              <a:xfrm>
                <a:off x="3903145" y="4724686"/>
                <a:ext cx="478016" cy="276999"/>
              </a:xfrm>
              <a:prstGeom prst="rect">
                <a:avLst/>
              </a:prstGeom>
              <a:noFill/>
            </p:spPr>
            <p:txBody>
              <a:bodyPr wrap="none" rtlCol="0">
                <a:spAutoFit/>
              </a:bodyPr>
              <a:lstStyle/>
              <a:p>
                <a:pPr algn="ctr"/>
                <a:r>
                  <a:rPr lang="fr-FR" sz="1200" dirty="0">
                    <a:latin typeface="+mj-lt"/>
                    <a:cs typeface="Arial" panose="020B0604020202020204" pitchFamily="34" charset="0"/>
                  </a:rPr>
                  <a:t>W48</a:t>
                </a:r>
              </a:p>
            </p:txBody>
          </p:sp>
        </p:grpSp>
        <p:grpSp>
          <p:nvGrpSpPr>
            <p:cNvPr id="28" name="Groupe 27">
              <a:extLst>
                <a:ext uri="{FF2B5EF4-FFF2-40B4-BE49-F238E27FC236}">
                  <a16:creationId xmlns:a16="http://schemas.microsoft.com/office/drawing/2014/main" id="{32EB4572-C771-FE84-161E-C1FEF1F9BC45}"/>
                </a:ext>
              </a:extLst>
            </p:cNvPr>
            <p:cNvGrpSpPr/>
            <p:nvPr/>
          </p:nvGrpSpPr>
          <p:grpSpPr>
            <a:xfrm>
              <a:off x="3625286" y="2564904"/>
              <a:ext cx="357791" cy="370051"/>
              <a:chOff x="3963258" y="4631634"/>
              <a:chExt cx="357791" cy="370051"/>
            </a:xfrm>
          </p:grpSpPr>
          <p:cxnSp>
            <p:nvCxnSpPr>
              <p:cNvPr id="29" name="Connecteur droit 28">
                <a:extLst>
                  <a:ext uri="{FF2B5EF4-FFF2-40B4-BE49-F238E27FC236}">
                    <a16:creationId xmlns:a16="http://schemas.microsoft.com/office/drawing/2014/main" id="{12BAA1FF-CE84-479F-8956-0304AA9310D8}"/>
                  </a:ext>
                </a:extLst>
              </p:cNvPr>
              <p:cNvCxnSpPr>
                <a:cxnSpLocks/>
              </p:cNvCxnSpPr>
              <p:nvPr/>
            </p:nvCxnSpPr>
            <p:spPr>
              <a:xfrm>
                <a:off x="4142153"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30" name="ZoneTexte 29">
                <a:extLst>
                  <a:ext uri="{FF2B5EF4-FFF2-40B4-BE49-F238E27FC236}">
                    <a16:creationId xmlns:a16="http://schemas.microsoft.com/office/drawing/2014/main" id="{F719BCE0-F01B-03C2-47F3-E2F1986A2017}"/>
                  </a:ext>
                </a:extLst>
              </p:cNvPr>
              <p:cNvSpPr txBox="1"/>
              <p:nvPr/>
            </p:nvSpPr>
            <p:spPr>
              <a:xfrm>
                <a:off x="3963258" y="4724686"/>
                <a:ext cx="357791" cy="276999"/>
              </a:xfrm>
              <a:prstGeom prst="rect">
                <a:avLst/>
              </a:prstGeom>
              <a:noFill/>
            </p:spPr>
            <p:txBody>
              <a:bodyPr wrap="none" rtlCol="0">
                <a:spAutoFit/>
              </a:bodyPr>
              <a:lstStyle/>
              <a:p>
                <a:pPr algn="ctr"/>
                <a:r>
                  <a:rPr lang="fr-FR" sz="1200" dirty="0">
                    <a:latin typeface="+mj-lt"/>
                    <a:cs typeface="Arial" panose="020B0604020202020204" pitchFamily="34" charset="0"/>
                  </a:rPr>
                  <a:t>D1</a:t>
                </a:r>
              </a:p>
            </p:txBody>
          </p:sp>
        </p:grpSp>
        <p:cxnSp>
          <p:nvCxnSpPr>
            <p:cNvPr id="31" name="Connecteur droit avec flèche 30">
              <a:extLst>
                <a:ext uri="{FF2B5EF4-FFF2-40B4-BE49-F238E27FC236}">
                  <a16:creationId xmlns:a16="http://schemas.microsoft.com/office/drawing/2014/main" id="{ECC55735-711A-1E40-A30D-0B9DEA302A47}"/>
                </a:ext>
              </a:extLst>
            </p:cNvPr>
            <p:cNvCxnSpPr>
              <a:cxnSpLocks/>
            </p:cNvCxnSpPr>
            <p:nvPr/>
          </p:nvCxnSpPr>
          <p:spPr>
            <a:xfrm>
              <a:off x="3827547" y="2571718"/>
              <a:ext cx="4860741" cy="0"/>
            </a:xfrm>
            <a:prstGeom prst="straightConnector1">
              <a:avLst/>
            </a:prstGeom>
            <a:noFill/>
            <a:ln w="12700">
              <a:solidFill>
                <a:schemeClr val="tx1"/>
              </a:solidFill>
              <a:tailEnd type="triangle"/>
            </a:ln>
            <a:effectLst/>
          </p:spPr>
          <p:style>
            <a:lnRef idx="1">
              <a:schemeClr val="accent1"/>
            </a:lnRef>
            <a:fillRef idx="3">
              <a:schemeClr val="accent1"/>
            </a:fillRef>
            <a:effectRef idx="2">
              <a:schemeClr val="accent1"/>
            </a:effectRef>
            <a:fontRef idx="minor">
              <a:schemeClr val="lt1"/>
            </a:fontRef>
          </p:style>
        </p:cxnSp>
        <p:sp>
          <p:nvSpPr>
            <p:cNvPr id="32" name="ZoneTexte 31">
              <a:extLst>
                <a:ext uri="{FF2B5EF4-FFF2-40B4-BE49-F238E27FC236}">
                  <a16:creationId xmlns:a16="http://schemas.microsoft.com/office/drawing/2014/main" id="{7A7FAC07-2FE8-D2BA-7AB1-2BB7DFE5510A}"/>
                </a:ext>
              </a:extLst>
            </p:cNvPr>
            <p:cNvSpPr txBox="1"/>
            <p:nvPr/>
          </p:nvSpPr>
          <p:spPr>
            <a:xfrm>
              <a:off x="2495600" y="1628800"/>
              <a:ext cx="596637" cy="461665"/>
            </a:xfrm>
            <a:prstGeom prst="rect">
              <a:avLst/>
            </a:prstGeom>
            <a:noFill/>
          </p:spPr>
          <p:txBody>
            <a:bodyPr wrap="none" rtlCol="0">
              <a:spAutoFit/>
            </a:bodyPr>
            <a:lstStyle/>
            <a:p>
              <a:pPr algn="ctr"/>
              <a:r>
                <a:rPr lang="fr-FR" sz="1200" dirty="0">
                  <a:latin typeface="+mj-lt"/>
                </a:rPr>
                <a:t>N=106</a:t>
              </a:r>
              <a:br>
                <a:rPr lang="fr-FR" sz="1200" dirty="0">
                  <a:latin typeface="+mj-lt"/>
                </a:rPr>
              </a:br>
              <a:r>
                <a:rPr lang="fr-FR" sz="1200" dirty="0">
                  <a:latin typeface="+mj-lt"/>
                </a:rPr>
                <a:t>1:1</a:t>
              </a:r>
            </a:p>
          </p:txBody>
        </p:sp>
        <p:grpSp>
          <p:nvGrpSpPr>
            <p:cNvPr id="90" name="Groupe 89">
              <a:extLst>
                <a:ext uri="{FF2B5EF4-FFF2-40B4-BE49-F238E27FC236}">
                  <a16:creationId xmlns:a16="http://schemas.microsoft.com/office/drawing/2014/main" id="{5CB48CB4-65D2-A6C6-F3BA-3C3F07FF7233}"/>
                </a:ext>
              </a:extLst>
            </p:cNvPr>
            <p:cNvGrpSpPr/>
            <p:nvPr/>
          </p:nvGrpSpPr>
          <p:grpSpPr>
            <a:xfrm>
              <a:off x="2398656" y="1863155"/>
              <a:ext cx="1428891" cy="472965"/>
              <a:chOff x="2928297" y="1863155"/>
              <a:chExt cx="899250" cy="472965"/>
            </a:xfrm>
          </p:grpSpPr>
          <p:cxnSp>
            <p:nvCxnSpPr>
              <p:cNvPr id="33" name="Connecteur en angle 32">
                <a:extLst>
                  <a:ext uri="{FF2B5EF4-FFF2-40B4-BE49-F238E27FC236}">
                    <a16:creationId xmlns:a16="http://schemas.microsoft.com/office/drawing/2014/main" id="{D187075A-E3FB-B688-B5C4-E562A8E1191B}"/>
                  </a:ext>
                </a:extLst>
              </p:cNvPr>
              <p:cNvCxnSpPr>
                <a:cxnSpLocks/>
                <a:endCxn id="12" idx="1"/>
              </p:cNvCxnSpPr>
              <p:nvPr/>
            </p:nvCxnSpPr>
            <p:spPr>
              <a:xfrm flipV="1">
                <a:off x="2928297" y="1863155"/>
                <a:ext cx="899250" cy="194462"/>
              </a:xfrm>
              <a:prstGeom prst="bentConnector3">
                <a:avLst>
                  <a:gd name="adj1" fmla="val 50000"/>
                </a:avLst>
              </a:prstGeom>
              <a:noFill/>
              <a:ln w="127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cxnSp>
            <p:nvCxnSpPr>
              <p:cNvPr id="34" name="Connecteur en angle 33">
                <a:extLst>
                  <a:ext uri="{FF2B5EF4-FFF2-40B4-BE49-F238E27FC236}">
                    <a16:creationId xmlns:a16="http://schemas.microsoft.com/office/drawing/2014/main" id="{A4EC9B55-FDB8-672C-EDC4-833E271AACE5}"/>
                  </a:ext>
                </a:extLst>
              </p:cNvPr>
              <p:cNvCxnSpPr>
                <a:cxnSpLocks/>
                <a:endCxn id="15" idx="1"/>
              </p:cNvCxnSpPr>
              <p:nvPr/>
            </p:nvCxnSpPr>
            <p:spPr>
              <a:xfrm>
                <a:off x="2928297" y="2057617"/>
                <a:ext cx="899250" cy="278503"/>
              </a:xfrm>
              <a:prstGeom prst="bentConnector3">
                <a:avLst>
                  <a:gd name="adj1" fmla="val 50000"/>
                </a:avLst>
              </a:prstGeom>
              <a:noFill/>
              <a:ln w="12700">
                <a:solidFill>
                  <a:srgbClr val="00B0F0"/>
                </a:solidFill>
                <a:tailEnd type="triangle"/>
              </a:ln>
              <a:effectLst/>
            </p:spPr>
            <p:style>
              <a:lnRef idx="1">
                <a:schemeClr val="accent1"/>
              </a:lnRef>
              <a:fillRef idx="3">
                <a:schemeClr val="accent1"/>
              </a:fillRef>
              <a:effectRef idx="2">
                <a:schemeClr val="accent1"/>
              </a:effectRef>
              <a:fontRef idx="minor">
                <a:schemeClr val="lt1"/>
              </a:fontRef>
            </p:style>
          </p:cxnSp>
        </p:grpSp>
      </p:grpSp>
      <p:grpSp>
        <p:nvGrpSpPr>
          <p:cNvPr id="4" name="Groupe 3">
            <a:extLst>
              <a:ext uri="{FF2B5EF4-FFF2-40B4-BE49-F238E27FC236}">
                <a16:creationId xmlns:a16="http://schemas.microsoft.com/office/drawing/2014/main" id="{E4521DB0-C063-3EC0-7BB4-F8C185E58EF0}"/>
              </a:ext>
            </a:extLst>
          </p:cNvPr>
          <p:cNvGrpSpPr/>
          <p:nvPr/>
        </p:nvGrpSpPr>
        <p:grpSpPr>
          <a:xfrm>
            <a:off x="491345" y="3381747"/>
            <a:ext cx="4676115" cy="2986832"/>
            <a:chOff x="491345" y="3381747"/>
            <a:chExt cx="4676115" cy="2986832"/>
          </a:xfrm>
        </p:grpSpPr>
        <p:grpSp>
          <p:nvGrpSpPr>
            <p:cNvPr id="35" name="Groupe 34">
              <a:extLst>
                <a:ext uri="{FF2B5EF4-FFF2-40B4-BE49-F238E27FC236}">
                  <a16:creationId xmlns:a16="http://schemas.microsoft.com/office/drawing/2014/main" id="{59E6ACFD-C345-8BAC-3F9F-97B77579B895}"/>
                </a:ext>
              </a:extLst>
            </p:cNvPr>
            <p:cNvGrpSpPr/>
            <p:nvPr/>
          </p:nvGrpSpPr>
          <p:grpSpPr>
            <a:xfrm>
              <a:off x="648440" y="5452756"/>
              <a:ext cx="275085" cy="276999"/>
              <a:chOff x="5695136" y="5567177"/>
              <a:chExt cx="275085" cy="276999"/>
            </a:xfrm>
          </p:grpSpPr>
          <p:sp>
            <p:nvSpPr>
              <p:cNvPr id="36" name="ZoneTexte 35">
                <a:extLst>
                  <a:ext uri="{FF2B5EF4-FFF2-40B4-BE49-F238E27FC236}">
                    <a16:creationId xmlns:a16="http://schemas.microsoft.com/office/drawing/2014/main" id="{AADEF6D1-942F-F791-83BE-8F9F23B66E33}"/>
                  </a:ext>
                </a:extLst>
              </p:cNvPr>
              <p:cNvSpPr txBox="1"/>
              <p:nvPr/>
            </p:nvSpPr>
            <p:spPr>
              <a:xfrm>
                <a:off x="5695136" y="5567177"/>
                <a:ext cx="263213" cy="276999"/>
              </a:xfrm>
              <a:prstGeom prst="rect">
                <a:avLst/>
              </a:prstGeom>
              <a:noFill/>
            </p:spPr>
            <p:txBody>
              <a:bodyPr wrap="none" rtlCol="0">
                <a:spAutoFit/>
              </a:bodyPr>
              <a:lstStyle/>
              <a:p>
                <a:pPr algn="r"/>
                <a:r>
                  <a:rPr lang="fr-FR" sz="1200" dirty="0">
                    <a:latin typeface="+mj-lt"/>
                    <a:cs typeface="Arial" panose="020B0604020202020204" pitchFamily="34" charset="0"/>
                  </a:rPr>
                  <a:t>0</a:t>
                </a:r>
              </a:p>
            </p:txBody>
          </p:sp>
          <p:cxnSp>
            <p:nvCxnSpPr>
              <p:cNvPr id="37" name="Connecteur droit 36">
                <a:extLst>
                  <a:ext uri="{FF2B5EF4-FFF2-40B4-BE49-F238E27FC236}">
                    <a16:creationId xmlns:a16="http://schemas.microsoft.com/office/drawing/2014/main" id="{8E9956C8-EFC7-9A9A-EA1A-C5E482564DCC}"/>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39" name="Groupe 38">
              <a:extLst>
                <a:ext uri="{FF2B5EF4-FFF2-40B4-BE49-F238E27FC236}">
                  <a16:creationId xmlns:a16="http://schemas.microsoft.com/office/drawing/2014/main" id="{57C64796-6982-2C35-8455-7E9A5CB875C5}"/>
                </a:ext>
              </a:extLst>
            </p:cNvPr>
            <p:cNvGrpSpPr/>
            <p:nvPr/>
          </p:nvGrpSpPr>
          <p:grpSpPr>
            <a:xfrm>
              <a:off x="569893" y="5043181"/>
              <a:ext cx="353632" cy="276999"/>
              <a:chOff x="5616589" y="5567177"/>
              <a:chExt cx="353632" cy="276999"/>
            </a:xfrm>
          </p:grpSpPr>
          <p:sp>
            <p:nvSpPr>
              <p:cNvPr id="40" name="ZoneTexte 39">
                <a:extLst>
                  <a:ext uri="{FF2B5EF4-FFF2-40B4-BE49-F238E27FC236}">
                    <a16:creationId xmlns:a16="http://schemas.microsoft.com/office/drawing/2014/main" id="{C2E3E0E8-D3AA-2065-7926-84BC9DC125C1}"/>
                  </a:ext>
                </a:extLst>
              </p:cNvPr>
              <p:cNvSpPr txBox="1"/>
              <p:nvPr/>
            </p:nvSpPr>
            <p:spPr>
              <a:xfrm>
                <a:off x="5616589" y="5567177"/>
                <a:ext cx="341760" cy="276999"/>
              </a:xfrm>
              <a:prstGeom prst="rect">
                <a:avLst/>
              </a:prstGeom>
              <a:noFill/>
            </p:spPr>
            <p:txBody>
              <a:bodyPr wrap="none" rtlCol="0">
                <a:spAutoFit/>
              </a:bodyPr>
              <a:lstStyle/>
              <a:p>
                <a:pPr algn="r"/>
                <a:r>
                  <a:rPr lang="fr-FR" sz="1200" dirty="0">
                    <a:latin typeface="+mj-lt"/>
                    <a:cs typeface="Arial" panose="020B0604020202020204" pitchFamily="34" charset="0"/>
                  </a:rPr>
                  <a:t>20</a:t>
                </a:r>
              </a:p>
            </p:txBody>
          </p:sp>
          <p:cxnSp>
            <p:nvCxnSpPr>
              <p:cNvPr id="41" name="Connecteur droit 40">
                <a:extLst>
                  <a:ext uri="{FF2B5EF4-FFF2-40B4-BE49-F238E27FC236}">
                    <a16:creationId xmlns:a16="http://schemas.microsoft.com/office/drawing/2014/main" id="{E763FEBA-467B-4584-3FBC-774DD32D9881}"/>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42" name="Groupe 41">
              <a:extLst>
                <a:ext uri="{FF2B5EF4-FFF2-40B4-BE49-F238E27FC236}">
                  <a16:creationId xmlns:a16="http://schemas.microsoft.com/office/drawing/2014/main" id="{D5630988-3E2E-E2CD-833C-A44219B1D375}"/>
                </a:ext>
              </a:extLst>
            </p:cNvPr>
            <p:cNvGrpSpPr/>
            <p:nvPr/>
          </p:nvGrpSpPr>
          <p:grpSpPr>
            <a:xfrm>
              <a:off x="569893" y="4627256"/>
              <a:ext cx="353632" cy="276999"/>
              <a:chOff x="5616589" y="5567177"/>
              <a:chExt cx="353632" cy="276999"/>
            </a:xfrm>
          </p:grpSpPr>
          <p:sp>
            <p:nvSpPr>
              <p:cNvPr id="43" name="ZoneTexte 42">
                <a:extLst>
                  <a:ext uri="{FF2B5EF4-FFF2-40B4-BE49-F238E27FC236}">
                    <a16:creationId xmlns:a16="http://schemas.microsoft.com/office/drawing/2014/main" id="{3E16ED7B-68F6-122A-F2F4-3667A1E413D6}"/>
                  </a:ext>
                </a:extLst>
              </p:cNvPr>
              <p:cNvSpPr txBox="1"/>
              <p:nvPr/>
            </p:nvSpPr>
            <p:spPr>
              <a:xfrm>
                <a:off x="5616589" y="5567177"/>
                <a:ext cx="341760" cy="276999"/>
              </a:xfrm>
              <a:prstGeom prst="rect">
                <a:avLst/>
              </a:prstGeom>
              <a:noFill/>
            </p:spPr>
            <p:txBody>
              <a:bodyPr wrap="none" rtlCol="0">
                <a:spAutoFit/>
              </a:bodyPr>
              <a:lstStyle/>
              <a:p>
                <a:pPr algn="r"/>
                <a:r>
                  <a:rPr lang="fr-FR" sz="1200" dirty="0">
                    <a:latin typeface="+mj-lt"/>
                    <a:cs typeface="Arial" panose="020B0604020202020204" pitchFamily="34" charset="0"/>
                  </a:rPr>
                  <a:t>40</a:t>
                </a:r>
              </a:p>
            </p:txBody>
          </p:sp>
          <p:cxnSp>
            <p:nvCxnSpPr>
              <p:cNvPr id="44" name="Connecteur droit 43">
                <a:extLst>
                  <a:ext uri="{FF2B5EF4-FFF2-40B4-BE49-F238E27FC236}">
                    <a16:creationId xmlns:a16="http://schemas.microsoft.com/office/drawing/2014/main" id="{251ACE98-DC22-A72B-CBE2-4C20AD22B8D3}"/>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45" name="Groupe 44">
              <a:extLst>
                <a:ext uri="{FF2B5EF4-FFF2-40B4-BE49-F238E27FC236}">
                  <a16:creationId xmlns:a16="http://schemas.microsoft.com/office/drawing/2014/main" id="{EC92440A-E1AB-521E-0FB3-4E71DFD99788}"/>
                </a:ext>
              </a:extLst>
            </p:cNvPr>
            <p:cNvGrpSpPr/>
            <p:nvPr/>
          </p:nvGrpSpPr>
          <p:grpSpPr>
            <a:xfrm>
              <a:off x="569893" y="4220856"/>
              <a:ext cx="353632" cy="276999"/>
              <a:chOff x="5616589" y="5567177"/>
              <a:chExt cx="353632" cy="276999"/>
            </a:xfrm>
          </p:grpSpPr>
          <p:sp>
            <p:nvSpPr>
              <p:cNvPr id="46" name="ZoneTexte 45">
                <a:extLst>
                  <a:ext uri="{FF2B5EF4-FFF2-40B4-BE49-F238E27FC236}">
                    <a16:creationId xmlns:a16="http://schemas.microsoft.com/office/drawing/2014/main" id="{344C608B-54AB-B001-6198-D14907821FF7}"/>
                  </a:ext>
                </a:extLst>
              </p:cNvPr>
              <p:cNvSpPr txBox="1"/>
              <p:nvPr/>
            </p:nvSpPr>
            <p:spPr>
              <a:xfrm>
                <a:off x="5616589" y="5567177"/>
                <a:ext cx="341760" cy="276999"/>
              </a:xfrm>
              <a:prstGeom prst="rect">
                <a:avLst/>
              </a:prstGeom>
              <a:noFill/>
            </p:spPr>
            <p:txBody>
              <a:bodyPr wrap="none" rtlCol="0">
                <a:spAutoFit/>
              </a:bodyPr>
              <a:lstStyle/>
              <a:p>
                <a:pPr algn="r"/>
                <a:r>
                  <a:rPr lang="fr-FR" sz="1200" dirty="0">
                    <a:latin typeface="+mj-lt"/>
                    <a:cs typeface="Arial" panose="020B0604020202020204" pitchFamily="34" charset="0"/>
                  </a:rPr>
                  <a:t>60</a:t>
                </a:r>
              </a:p>
            </p:txBody>
          </p:sp>
          <p:cxnSp>
            <p:nvCxnSpPr>
              <p:cNvPr id="47" name="Connecteur droit 46">
                <a:extLst>
                  <a:ext uri="{FF2B5EF4-FFF2-40B4-BE49-F238E27FC236}">
                    <a16:creationId xmlns:a16="http://schemas.microsoft.com/office/drawing/2014/main" id="{4808B400-8691-15F3-F055-C5E3BBEDBEEF}"/>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48" name="Groupe 47">
              <a:extLst>
                <a:ext uri="{FF2B5EF4-FFF2-40B4-BE49-F238E27FC236}">
                  <a16:creationId xmlns:a16="http://schemas.microsoft.com/office/drawing/2014/main" id="{902F3D16-CB32-53BB-D778-932633BDD6E1}"/>
                </a:ext>
              </a:extLst>
            </p:cNvPr>
            <p:cNvGrpSpPr/>
            <p:nvPr/>
          </p:nvGrpSpPr>
          <p:grpSpPr>
            <a:xfrm>
              <a:off x="569893" y="3808106"/>
              <a:ext cx="353632" cy="276999"/>
              <a:chOff x="5616589" y="5567177"/>
              <a:chExt cx="353632" cy="276999"/>
            </a:xfrm>
          </p:grpSpPr>
          <p:sp>
            <p:nvSpPr>
              <p:cNvPr id="49" name="ZoneTexte 48">
                <a:extLst>
                  <a:ext uri="{FF2B5EF4-FFF2-40B4-BE49-F238E27FC236}">
                    <a16:creationId xmlns:a16="http://schemas.microsoft.com/office/drawing/2014/main" id="{D258DC3A-FB4A-E7AD-E9D1-CEF920AAFEE0}"/>
                  </a:ext>
                </a:extLst>
              </p:cNvPr>
              <p:cNvSpPr txBox="1"/>
              <p:nvPr/>
            </p:nvSpPr>
            <p:spPr>
              <a:xfrm>
                <a:off x="5616589" y="5567177"/>
                <a:ext cx="341760" cy="276999"/>
              </a:xfrm>
              <a:prstGeom prst="rect">
                <a:avLst/>
              </a:prstGeom>
              <a:noFill/>
            </p:spPr>
            <p:txBody>
              <a:bodyPr wrap="none" rtlCol="0">
                <a:spAutoFit/>
              </a:bodyPr>
              <a:lstStyle/>
              <a:p>
                <a:pPr algn="r"/>
                <a:r>
                  <a:rPr lang="fr-FR" sz="1200" dirty="0">
                    <a:latin typeface="+mj-lt"/>
                    <a:cs typeface="Arial" panose="020B0604020202020204" pitchFamily="34" charset="0"/>
                  </a:rPr>
                  <a:t>80</a:t>
                </a:r>
              </a:p>
            </p:txBody>
          </p:sp>
          <p:cxnSp>
            <p:nvCxnSpPr>
              <p:cNvPr id="50" name="Connecteur droit 49">
                <a:extLst>
                  <a:ext uri="{FF2B5EF4-FFF2-40B4-BE49-F238E27FC236}">
                    <a16:creationId xmlns:a16="http://schemas.microsoft.com/office/drawing/2014/main" id="{F6764331-C950-4E45-9B28-7E3B04F0359D}"/>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grpSp>
          <p:nvGrpSpPr>
            <p:cNvPr id="51" name="Groupe 50">
              <a:extLst>
                <a:ext uri="{FF2B5EF4-FFF2-40B4-BE49-F238E27FC236}">
                  <a16:creationId xmlns:a16="http://schemas.microsoft.com/office/drawing/2014/main" id="{AD52C633-002B-57A0-574E-6F5E281D9112}"/>
                </a:ext>
              </a:extLst>
            </p:cNvPr>
            <p:cNvGrpSpPr/>
            <p:nvPr/>
          </p:nvGrpSpPr>
          <p:grpSpPr>
            <a:xfrm>
              <a:off x="491345" y="3398531"/>
              <a:ext cx="432180" cy="276999"/>
              <a:chOff x="5538041" y="5567177"/>
              <a:chExt cx="432180" cy="276999"/>
            </a:xfrm>
          </p:grpSpPr>
          <p:sp>
            <p:nvSpPr>
              <p:cNvPr id="52" name="ZoneTexte 51">
                <a:extLst>
                  <a:ext uri="{FF2B5EF4-FFF2-40B4-BE49-F238E27FC236}">
                    <a16:creationId xmlns:a16="http://schemas.microsoft.com/office/drawing/2014/main" id="{26EB3B4D-AC01-4131-C07C-B7F39EB9FD0B}"/>
                  </a:ext>
                </a:extLst>
              </p:cNvPr>
              <p:cNvSpPr txBox="1"/>
              <p:nvPr/>
            </p:nvSpPr>
            <p:spPr>
              <a:xfrm>
                <a:off x="5538041" y="5567177"/>
                <a:ext cx="420308" cy="276999"/>
              </a:xfrm>
              <a:prstGeom prst="rect">
                <a:avLst/>
              </a:prstGeom>
              <a:noFill/>
            </p:spPr>
            <p:txBody>
              <a:bodyPr wrap="none" rtlCol="0">
                <a:spAutoFit/>
              </a:bodyPr>
              <a:lstStyle/>
              <a:p>
                <a:pPr algn="r"/>
                <a:r>
                  <a:rPr lang="fr-FR" sz="1200" dirty="0">
                    <a:latin typeface="+mj-lt"/>
                    <a:cs typeface="Arial" panose="020B0604020202020204" pitchFamily="34" charset="0"/>
                  </a:rPr>
                  <a:t>100</a:t>
                </a:r>
              </a:p>
            </p:txBody>
          </p:sp>
          <p:cxnSp>
            <p:nvCxnSpPr>
              <p:cNvPr id="53" name="Connecteur droit 52">
                <a:extLst>
                  <a:ext uri="{FF2B5EF4-FFF2-40B4-BE49-F238E27FC236}">
                    <a16:creationId xmlns:a16="http://schemas.microsoft.com/office/drawing/2014/main" id="{EB385B62-F001-AE5C-2C55-BC87F6EC7AD1}"/>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sp>
          <p:nvSpPr>
            <p:cNvPr id="54" name="Forme libre 53">
              <a:extLst>
                <a:ext uri="{FF2B5EF4-FFF2-40B4-BE49-F238E27FC236}">
                  <a16:creationId xmlns:a16="http://schemas.microsoft.com/office/drawing/2014/main" id="{4C754A5C-6B8C-2F06-1D41-89699F2BFAE4}"/>
                </a:ext>
              </a:extLst>
            </p:cNvPr>
            <p:cNvSpPr/>
            <p:nvPr/>
          </p:nvSpPr>
          <p:spPr>
            <a:xfrm>
              <a:off x="927100" y="3498850"/>
              <a:ext cx="3717925" cy="2105025"/>
            </a:xfrm>
            <a:custGeom>
              <a:avLst/>
              <a:gdLst>
                <a:gd name="connsiteX0" fmla="*/ 0 w 3717925"/>
                <a:gd name="connsiteY0" fmla="*/ 0 h 2105025"/>
                <a:gd name="connsiteX1" fmla="*/ 0 w 3717925"/>
                <a:gd name="connsiteY1" fmla="*/ 2105025 h 2105025"/>
                <a:gd name="connsiteX2" fmla="*/ 3717925 w 3717925"/>
                <a:gd name="connsiteY2" fmla="*/ 2105025 h 2105025"/>
              </a:gdLst>
              <a:ahLst/>
              <a:cxnLst>
                <a:cxn ang="0">
                  <a:pos x="connsiteX0" y="connsiteY0"/>
                </a:cxn>
                <a:cxn ang="0">
                  <a:pos x="connsiteX1" y="connsiteY1"/>
                </a:cxn>
                <a:cxn ang="0">
                  <a:pos x="connsiteX2" y="connsiteY2"/>
                </a:cxn>
              </a:cxnLst>
              <a:rect l="l" t="t" r="r" b="b"/>
              <a:pathLst>
                <a:path w="3717925" h="2105025">
                  <a:moveTo>
                    <a:pt x="0" y="0"/>
                  </a:moveTo>
                  <a:lnTo>
                    <a:pt x="0" y="2105025"/>
                  </a:lnTo>
                  <a:lnTo>
                    <a:pt x="3717925" y="2105025"/>
                  </a:ln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endParaRPr>
            </a:p>
          </p:txBody>
        </p:sp>
        <p:sp>
          <p:nvSpPr>
            <p:cNvPr id="55" name="Rectangle 54">
              <a:extLst>
                <a:ext uri="{FF2B5EF4-FFF2-40B4-BE49-F238E27FC236}">
                  <a16:creationId xmlns:a16="http://schemas.microsoft.com/office/drawing/2014/main" id="{086B4725-9504-C725-0C43-0397A8F7528B}"/>
                </a:ext>
              </a:extLst>
            </p:cNvPr>
            <p:cNvSpPr/>
            <p:nvPr/>
          </p:nvSpPr>
          <p:spPr>
            <a:xfrm>
              <a:off x="1149350" y="5546725"/>
              <a:ext cx="307975" cy="508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b="1">
                <a:solidFill>
                  <a:schemeClr val="tx1"/>
                </a:solidFill>
                <a:latin typeface="+mj-lt"/>
                <a:cs typeface="Arial" panose="020B0604020202020204" pitchFamily="34" charset="0"/>
              </a:endParaRPr>
            </a:p>
          </p:txBody>
        </p:sp>
        <p:sp>
          <p:nvSpPr>
            <p:cNvPr id="56" name="Rectangle 55">
              <a:extLst>
                <a:ext uri="{FF2B5EF4-FFF2-40B4-BE49-F238E27FC236}">
                  <a16:creationId xmlns:a16="http://schemas.microsoft.com/office/drawing/2014/main" id="{4247A58B-BF8A-128E-BDF6-2384AC5F4001}"/>
                </a:ext>
              </a:extLst>
            </p:cNvPr>
            <p:cNvSpPr/>
            <p:nvPr/>
          </p:nvSpPr>
          <p:spPr>
            <a:xfrm>
              <a:off x="2398656" y="3663950"/>
              <a:ext cx="307975" cy="193365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b="1">
                <a:solidFill>
                  <a:schemeClr val="tx1"/>
                </a:solidFill>
                <a:latin typeface="+mj-lt"/>
                <a:cs typeface="Arial" panose="020B0604020202020204" pitchFamily="34" charset="0"/>
              </a:endParaRPr>
            </a:p>
          </p:txBody>
        </p:sp>
        <p:sp>
          <p:nvSpPr>
            <p:cNvPr id="57" name="Rectangle 56">
              <a:extLst>
                <a:ext uri="{FF2B5EF4-FFF2-40B4-BE49-F238E27FC236}">
                  <a16:creationId xmlns:a16="http://schemas.microsoft.com/office/drawing/2014/main" id="{4DB9555E-03E3-40CB-7CDE-87AF8D2C983A}"/>
                </a:ext>
              </a:extLst>
            </p:cNvPr>
            <p:cNvSpPr/>
            <p:nvPr/>
          </p:nvSpPr>
          <p:spPr>
            <a:xfrm>
              <a:off x="2855640" y="3663950"/>
              <a:ext cx="307975" cy="1933655"/>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b="1">
                <a:solidFill>
                  <a:schemeClr val="tx1"/>
                </a:solidFill>
                <a:latin typeface="+mj-lt"/>
                <a:cs typeface="Arial" panose="020B0604020202020204" pitchFamily="34" charset="0"/>
              </a:endParaRPr>
            </a:p>
          </p:txBody>
        </p:sp>
        <p:sp>
          <p:nvSpPr>
            <p:cNvPr id="58" name="Rectangle 57">
              <a:extLst>
                <a:ext uri="{FF2B5EF4-FFF2-40B4-BE49-F238E27FC236}">
                  <a16:creationId xmlns:a16="http://schemas.microsoft.com/office/drawing/2014/main" id="{E40ECFF6-A2D9-02ED-BA2A-07056142BC6A}"/>
                </a:ext>
              </a:extLst>
            </p:cNvPr>
            <p:cNvSpPr/>
            <p:nvPr/>
          </p:nvSpPr>
          <p:spPr>
            <a:xfrm>
              <a:off x="3632317" y="5521325"/>
              <a:ext cx="307975" cy="7628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b="1">
                <a:solidFill>
                  <a:schemeClr val="tx1"/>
                </a:solidFill>
                <a:latin typeface="+mj-lt"/>
                <a:cs typeface="Arial" panose="020B0604020202020204" pitchFamily="34" charset="0"/>
              </a:endParaRPr>
            </a:p>
          </p:txBody>
        </p:sp>
        <p:sp>
          <p:nvSpPr>
            <p:cNvPr id="59" name="Rectangle 58">
              <a:extLst>
                <a:ext uri="{FF2B5EF4-FFF2-40B4-BE49-F238E27FC236}">
                  <a16:creationId xmlns:a16="http://schemas.microsoft.com/office/drawing/2014/main" id="{0D03DA0F-7A47-7756-FA4A-A2273796D31D}"/>
                </a:ext>
              </a:extLst>
            </p:cNvPr>
            <p:cNvSpPr/>
            <p:nvPr/>
          </p:nvSpPr>
          <p:spPr>
            <a:xfrm>
              <a:off x="4089301" y="5476875"/>
              <a:ext cx="307975" cy="12073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r-FR" sz="1200" b="1">
                <a:solidFill>
                  <a:schemeClr val="tx1"/>
                </a:solidFill>
                <a:latin typeface="+mj-lt"/>
                <a:cs typeface="Arial" panose="020B0604020202020204" pitchFamily="34" charset="0"/>
              </a:endParaRPr>
            </a:p>
          </p:txBody>
        </p:sp>
        <p:sp>
          <p:nvSpPr>
            <p:cNvPr id="60" name="ZoneTexte 59">
              <a:extLst>
                <a:ext uri="{FF2B5EF4-FFF2-40B4-BE49-F238E27FC236}">
                  <a16:creationId xmlns:a16="http://schemas.microsoft.com/office/drawing/2014/main" id="{5B334446-C1D2-D242-E0FA-1CCBE0B6326F}"/>
                </a:ext>
              </a:extLst>
            </p:cNvPr>
            <p:cNvSpPr txBox="1"/>
            <p:nvPr/>
          </p:nvSpPr>
          <p:spPr>
            <a:xfrm>
              <a:off x="3705200" y="3478014"/>
              <a:ext cx="1462260" cy="523220"/>
            </a:xfrm>
            <a:prstGeom prst="rect">
              <a:avLst/>
            </a:prstGeom>
            <a:noFill/>
          </p:spPr>
          <p:txBody>
            <a:bodyPr wrap="none" rtlCol="0">
              <a:spAutoFit/>
            </a:bodyPr>
            <a:lstStyle/>
            <a:p>
              <a:r>
                <a:rPr lang="fr-FR" sz="1400" b="1" dirty="0">
                  <a:latin typeface="+mj-lt"/>
                </a:rPr>
                <a:t>ISL + LEN </a:t>
              </a:r>
              <a:r>
                <a:rPr lang="fr-FR" sz="1400" dirty="0">
                  <a:latin typeface="+mj-lt"/>
                </a:rPr>
                <a:t>(N = 52)</a:t>
              </a:r>
            </a:p>
            <a:p>
              <a:r>
                <a:rPr lang="fr-FR" sz="1400" b="1" dirty="0">
                  <a:latin typeface="+mj-lt"/>
                </a:rPr>
                <a:t>B/F/TAF </a:t>
              </a:r>
              <a:r>
                <a:rPr lang="fr-FR" sz="1400" dirty="0">
                  <a:latin typeface="+mj-lt"/>
                </a:rPr>
                <a:t>(N = 52)</a:t>
              </a:r>
            </a:p>
          </p:txBody>
        </p:sp>
        <p:sp>
          <p:nvSpPr>
            <p:cNvPr id="61" name="Rectangle 60">
              <a:extLst>
                <a:ext uri="{FF2B5EF4-FFF2-40B4-BE49-F238E27FC236}">
                  <a16:creationId xmlns:a16="http://schemas.microsoft.com/office/drawing/2014/main" id="{28ABC02A-2FA8-A83D-65FD-7B51CFC5E0A9}"/>
                </a:ext>
              </a:extLst>
            </p:cNvPr>
            <p:cNvSpPr/>
            <p:nvPr/>
          </p:nvSpPr>
          <p:spPr>
            <a:xfrm>
              <a:off x="3581400" y="3559175"/>
              <a:ext cx="180000" cy="18000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fr-FR" sz="1200" b="1">
                <a:solidFill>
                  <a:schemeClr val="tx1"/>
                </a:solidFill>
                <a:latin typeface="+mj-lt"/>
                <a:cs typeface="Arial" panose="020B0604020202020204" pitchFamily="34" charset="0"/>
              </a:endParaRPr>
            </a:p>
          </p:txBody>
        </p:sp>
        <p:sp>
          <p:nvSpPr>
            <p:cNvPr id="62" name="Rectangle 61">
              <a:extLst>
                <a:ext uri="{FF2B5EF4-FFF2-40B4-BE49-F238E27FC236}">
                  <a16:creationId xmlns:a16="http://schemas.microsoft.com/office/drawing/2014/main" id="{4CCEA776-CB75-34E9-F2BC-3BC75A6F372C}"/>
                </a:ext>
              </a:extLst>
            </p:cNvPr>
            <p:cNvSpPr/>
            <p:nvPr/>
          </p:nvSpPr>
          <p:spPr>
            <a:xfrm>
              <a:off x="3581400" y="3789040"/>
              <a:ext cx="180000" cy="18000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fr-FR" sz="1200" b="1">
                <a:solidFill>
                  <a:schemeClr val="tx1"/>
                </a:solidFill>
                <a:latin typeface="+mj-lt"/>
                <a:cs typeface="Arial" panose="020B0604020202020204" pitchFamily="34" charset="0"/>
              </a:endParaRPr>
            </a:p>
          </p:txBody>
        </p:sp>
        <p:sp>
          <p:nvSpPr>
            <p:cNvPr id="63" name="ZoneTexte 62">
              <a:extLst>
                <a:ext uri="{FF2B5EF4-FFF2-40B4-BE49-F238E27FC236}">
                  <a16:creationId xmlns:a16="http://schemas.microsoft.com/office/drawing/2014/main" id="{639F5AB5-1EAA-66E8-6824-4BA228638821}"/>
                </a:ext>
              </a:extLst>
            </p:cNvPr>
            <p:cNvSpPr txBox="1"/>
            <p:nvPr/>
          </p:nvSpPr>
          <p:spPr>
            <a:xfrm>
              <a:off x="1098079" y="5265663"/>
              <a:ext cx="412292" cy="307777"/>
            </a:xfrm>
            <a:prstGeom prst="rect">
              <a:avLst/>
            </a:prstGeom>
            <a:noFill/>
          </p:spPr>
          <p:txBody>
            <a:bodyPr wrap="none" rtlCol="0">
              <a:spAutoFit/>
            </a:bodyPr>
            <a:lstStyle/>
            <a:p>
              <a:r>
                <a:rPr lang="fr-FR" sz="1400" dirty="0">
                  <a:latin typeface="+mj-lt"/>
                </a:rPr>
                <a:t>1.9</a:t>
              </a:r>
            </a:p>
          </p:txBody>
        </p:sp>
        <p:sp>
          <p:nvSpPr>
            <p:cNvPr id="64" name="ZoneTexte 63">
              <a:extLst>
                <a:ext uri="{FF2B5EF4-FFF2-40B4-BE49-F238E27FC236}">
                  <a16:creationId xmlns:a16="http://schemas.microsoft.com/office/drawing/2014/main" id="{2640D886-DB86-604A-7CB8-8A694EC896DF}"/>
                </a:ext>
              </a:extLst>
            </p:cNvPr>
            <p:cNvSpPr txBox="1"/>
            <p:nvPr/>
          </p:nvSpPr>
          <p:spPr>
            <a:xfrm>
              <a:off x="2298130" y="3381747"/>
              <a:ext cx="503664" cy="307777"/>
            </a:xfrm>
            <a:prstGeom prst="rect">
              <a:avLst/>
            </a:prstGeom>
            <a:noFill/>
          </p:spPr>
          <p:txBody>
            <a:bodyPr wrap="none" rtlCol="0">
              <a:spAutoFit/>
            </a:bodyPr>
            <a:lstStyle/>
            <a:p>
              <a:r>
                <a:rPr lang="fr-FR" sz="1400" dirty="0">
                  <a:latin typeface="+mj-lt"/>
                </a:rPr>
                <a:t>94.2</a:t>
              </a:r>
            </a:p>
          </p:txBody>
        </p:sp>
        <p:sp>
          <p:nvSpPr>
            <p:cNvPr id="65" name="ZoneTexte 64">
              <a:extLst>
                <a:ext uri="{FF2B5EF4-FFF2-40B4-BE49-F238E27FC236}">
                  <a16:creationId xmlns:a16="http://schemas.microsoft.com/office/drawing/2014/main" id="{E0901B19-5E6A-D266-C0F3-471505B1E6CD}"/>
                </a:ext>
              </a:extLst>
            </p:cNvPr>
            <p:cNvSpPr txBox="1"/>
            <p:nvPr/>
          </p:nvSpPr>
          <p:spPr>
            <a:xfrm>
              <a:off x="2783632" y="3381747"/>
              <a:ext cx="503664" cy="307777"/>
            </a:xfrm>
            <a:prstGeom prst="rect">
              <a:avLst/>
            </a:prstGeom>
            <a:noFill/>
          </p:spPr>
          <p:txBody>
            <a:bodyPr wrap="none" rtlCol="0">
              <a:spAutoFit/>
            </a:bodyPr>
            <a:lstStyle/>
            <a:p>
              <a:r>
                <a:rPr lang="fr-FR" sz="1400" dirty="0">
                  <a:latin typeface="+mj-lt"/>
                </a:rPr>
                <a:t>94.2</a:t>
              </a:r>
            </a:p>
          </p:txBody>
        </p:sp>
        <p:sp>
          <p:nvSpPr>
            <p:cNvPr id="66" name="ZoneTexte 65">
              <a:extLst>
                <a:ext uri="{FF2B5EF4-FFF2-40B4-BE49-F238E27FC236}">
                  <a16:creationId xmlns:a16="http://schemas.microsoft.com/office/drawing/2014/main" id="{34B02D07-D385-1889-5F5E-AD196C3220EA}"/>
                </a:ext>
              </a:extLst>
            </p:cNvPr>
            <p:cNvSpPr txBox="1"/>
            <p:nvPr/>
          </p:nvSpPr>
          <p:spPr>
            <a:xfrm>
              <a:off x="3579912" y="5209778"/>
              <a:ext cx="412292" cy="307777"/>
            </a:xfrm>
            <a:prstGeom prst="rect">
              <a:avLst/>
            </a:prstGeom>
            <a:noFill/>
          </p:spPr>
          <p:txBody>
            <a:bodyPr wrap="none" rtlCol="0">
              <a:spAutoFit/>
            </a:bodyPr>
            <a:lstStyle/>
            <a:p>
              <a:r>
                <a:rPr lang="fr-FR" sz="1400" dirty="0">
                  <a:latin typeface="+mj-lt"/>
                </a:rPr>
                <a:t>3.8</a:t>
              </a:r>
            </a:p>
          </p:txBody>
        </p:sp>
        <p:sp>
          <p:nvSpPr>
            <p:cNvPr id="67" name="ZoneTexte 66">
              <a:extLst>
                <a:ext uri="{FF2B5EF4-FFF2-40B4-BE49-F238E27FC236}">
                  <a16:creationId xmlns:a16="http://schemas.microsoft.com/office/drawing/2014/main" id="{586885C9-78BD-1BDE-11CA-B11062873B73}"/>
                </a:ext>
              </a:extLst>
            </p:cNvPr>
            <p:cNvSpPr txBox="1"/>
            <p:nvPr/>
          </p:nvSpPr>
          <p:spPr>
            <a:xfrm>
              <a:off x="4035202" y="5153893"/>
              <a:ext cx="412292" cy="307777"/>
            </a:xfrm>
            <a:prstGeom prst="rect">
              <a:avLst/>
            </a:prstGeom>
            <a:noFill/>
          </p:spPr>
          <p:txBody>
            <a:bodyPr wrap="none" rtlCol="0">
              <a:spAutoFit/>
            </a:bodyPr>
            <a:lstStyle/>
            <a:p>
              <a:r>
                <a:rPr lang="fr-FR" sz="1400" dirty="0">
                  <a:latin typeface="+mj-lt"/>
                </a:rPr>
                <a:t>5.8</a:t>
              </a:r>
            </a:p>
          </p:txBody>
        </p:sp>
        <p:sp>
          <p:nvSpPr>
            <p:cNvPr id="68" name="ZoneTexte 67">
              <a:extLst>
                <a:ext uri="{FF2B5EF4-FFF2-40B4-BE49-F238E27FC236}">
                  <a16:creationId xmlns:a16="http://schemas.microsoft.com/office/drawing/2014/main" id="{BAE7F106-585D-2222-C4ED-06CA540EA086}"/>
                </a:ext>
              </a:extLst>
            </p:cNvPr>
            <p:cNvSpPr txBox="1"/>
            <p:nvPr/>
          </p:nvSpPr>
          <p:spPr>
            <a:xfrm>
              <a:off x="1073940" y="5611093"/>
              <a:ext cx="959493" cy="523220"/>
            </a:xfrm>
            <a:prstGeom prst="rect">
              <a:avLst/>
            </a:prstGeom>
            <a:noFill/>
          </p:spPr>
          <p:txBody>
            <a:bodyPr wrap="none" rtlCol="0">
              <a:spAutoFit/>
            </a:bodyPr>
            <a:lstStyle/>
            <a:p>
              <a:pPr algn="ctr"/>
              <a:r>
                <a:rPr lang="fr-FR" sz="1400" b="1" dirty="0">
                  <a:latin typeface="+mj-lt"/>
                </a:rPr>
                <a:t>HIV-1 RNA</a:t>
              </a:r>
            </a:p>
            <a:p>
              <a:pPr algn="ctr"/>
              <a:r>
                <a:rPr lang="fr-FR" sz="1400" b="1" u="sng" dirty="0">
                  <a:latin typeface="+mj-lt"/>
                </a:rPr>
                <a:t>&gt;</a:t>
              </a:r>
              <a:r>
                <a:rPr lang="fr-FR" sz="1400" b="1" dirty="0">
                  <a:latin typeface="+mj-lt"/>
                </a:rPr>
                <a:t> 50 c/ml</a:t>
              </a:r>
            </a:p>
          </p:txBody>
        </p:sp>
        <p:sp>
          <p:nvSpPr>
            <p:cNvPr id="69" name="ZoneTexte 68">
              <a:extLst>
                <a:ext uri="{FF2B5EF4-FFF2-40B4-BE49-F238E27FC236}">
                  <a16:creationId xmlns:a16="http://schemas.microsoft.com/office/drawing/2014/main" id="{EFA16C02-683C-F5C8-62B5-A1C83920AFD8}"/>
                </a:ext>
              </a:extLst>
            </p:cNvPr>
            <p:cNvSpPr txBox="1"/>
            <p:nvPr/>
          </p:nvSpPr>
          <p:spPr>
            <a:xfrm>
              <a:off x="2292276" y="5611093"/>
              <a:ext cx="959493" cy="523220"/>
            </a:xfrm>
            <a:prstGeom prst="rect">
              <a:avLst/>
            </a:prstGeom>
            <a:noFill/>
          </p:spPr>
          <p:txBody>
            <a:bodyPr wrap="none" rtlCol="0">
              <a:spAutoFit/>
            </a:bodyPr>
            <a:lstStyle/>
            <a:p>
              <a:pPr algn="ctr"/>
              <a:r>
                <a:rPr lang="fr-FR" sz="1400" b="1" dirty="0">
                  <a:latin typeface="+mj-lt"/>
                </a:rPr>
                <a:t>HIV-1 RNA</a:t>
              </a:r>
            </a:p>
            <a:p>
              <a:pPr algn="ctr"/>
              <a:r>
                <a:rPr lang="fr-FR" sz="1400" b="1" dirty="0">
                  <a:latin typeface="+mj-lt"/>
                </a:rPr>
                <a:t>&lt; 50 c/ml</a:t>
              </a:r>
            </a:p>
          </p:txBody>
        </p:sp>
        <p:sp>
          <p:nvSpPr>
            <p:cNvPr id="70" name="ZoneTexte 69">
              <a:extLst>
                <a:ext uri="{FF2B5EF4-FFF2-40B4-BE49-F238E27FC236}">
                  <a16:creationId xmlns:a16="http://schemas.microsoft.com/office/drawing/2014/main" id="{120C5CE2-5F84-E784-C0B5-1B375A1D15A8}"/>
                </a:ext>
              </a:extLst>
            </p:cNvPr>
            <p:cNvSpPr txBox="1"/>
            <p:nvPr/>
          </p:nvSpPr>
          <p:spPr>
            <a:xfrm>
              <a:off x="3529530" y="5611093"/>
              <a:ext cx="965008" cy="523220"/>
            </a:xfrm>
            <a:prstGeom prst="rect">
              <a:avLst/>
            </a:prstGeom>
            <a:noFill/>
          </p:spPr>
          <p:txBody>
            <a:bodyPr wrap="none" rtlCol="0">
              <a:spAutoFit/>
            </a:bodyPr>
            <a:lstStyle/>
            <a:p>
              <a:pPr algn="ctr"/>
              <a:r>
                <a:rPr lang="en-US" sz="1400" b="1">
                  <a:latin typeface="+mj-lt"/>
                </a:rPr>
                <a:t>No data</a:t>
              </a:r>
              <a:br>
                <a:rPr lang="en-US" sz="1400" b="1">
                  <a:latin typeface="+mj-lt"/>
                </a:rPr>
              </a:br>
              <a:r>
                <a:rPr lang="en-US" sz="1400" b="1">
                  <a:latin typeface="+mj-lt"/>
                </a:rPr>
                <a:t>in window</a:t>
              </a:r>
            </a:p>
          </p:txBody>
        </p:sp>
        <p:sp>
          <p:nvSpPr>
            <p:cNvPr id="71" name="ZoneTexte 70">
              <a:extLst>
                <a:ext uri="{FF2B5EF4-FFF2-40B4-BE49-F238E27FC236}">
                  <a16:creationId xmlns:a16="http://schemas.microsoft.com/office/drawing/2014/main" id="{834EBDE7-BCAB-60CB-05C5-EE8224FBAE63}"/>
                </a:ext>
              </a:extLst>
            </p:cNvPr>
            <p:cNvSpPr txBox="1"/>
            <p:nvPr/>
          </p:nvSpPr>
          <p:spPr>
            <a:xfrm>
              <a:off x="558845" y="6060802"/>
              <a:ext cx="280846" cy="307777"/>
            </a:xfrm>
            <a:prstGeom prst="rect">
              <a:avLst/>
            </a:prstGeom>
            <a:noFill/>
          </p:spPr>
          <p:txBody>
            <a:bodyPr wrap="none" rtlCol="0">
              <a:spAutoFit/>
            </a:bodyPr>
            <a:lstStyle/>
            <a:p>
              <a:pPr algn="ctr"/>
              <a:r>
                <a:rPr lang="fr-FR" sz="1400" dirty="0">
                  <a:latin typeface="+mj-lt"/>
                </a:rPr>
                <a:t>n</a:t>
              </a:r>
            </a:p>
          </p:txBody>
        </p:sp>
        <p:sp>
          <p:nvSpPr>
            <p:cNvPr id="72" name="ZoneTexte 71">
              <a:extLst>
                <a:ext uri="{FF2B5EF4-FFF2-40B4-BE49-F238E27FC236}">
                  <a16:creationId xmlns:a16="http://schemas.microsoft.com/office/drawing/2014/main" id="{676CE0E7-411F-850F-65CC-A46D47849D90}"/>
                </a:ext>
              </a:extLst>
            </p:cNvPr>
            <p:cNvSpPr txBox="1"/>
            <p:nvPr/>
          </p:nvSpPr>
          <p:spPr>
            <a:xfrm>
              <a:off x="1127448" y="6060802"/>
              <a:ext cx="280846" cy="307777"/>
            </a:xfrm>
            <a:prstGeom prst="rect">
              <a:avLst/>
            </a:prstGeom>
            <a:noFill/>
          </p:spPr>
          <p:txBody>
            <a:bodyPr wrap="none" rtlCol="0">
              <a:spAutoFit/>
            </a:bodyPr>
            <a:lstStyle/>
            <a:p>
              <a:pPr algn="ctr"/>
              <a:r>
                <a:rPr lang="fr-FR" sz="1400" dirty="0">
                  <a:latin typeface="+mj-lt"/>
                </a:rPr>
                <a:t>1</a:t>
              </a:r>
            </a:p>
          </p:txBody>
        </p:sp>
        <p:sp>
          <p:nvSpPr>
            <p:cNvPr id="73" name="ZoneTexte 72">
              <a:extLst>
                <a:ext uri="{FF2B5EF4-FFF2-40B4-BE49-F238E27FC236}">
                  <a16:creationId xmlns:a16="http://schemas.microsoft.com/office/drawing/2014/main" id="{027C7E2F-5253-3FC9-3E5C-940E1A3607A5}"/>
                </a:ext>
              </a:extLst>
            </p:cNvPr>
            <p:cNvSpPr txBox="1"/>
            <p:nvPr/>
          </p:nvSpPr>
          <p:spPr>
            <a:xfrm>
              <a:off x="1631504" y="6060802"/>
              <a:ext cx="280846" cy="307777"/>
            </a:xfrm>
            <a:prstGeom prst="rect">
              <a:avLst/>
            </a:prstGeom>
            <a:noFill/>
          </p:spPr>
          <p:txBody>
            <a:bodyPr wrap="none" rtlCol="0">
              <a:spAutoFit/>
            </a:bodyPr>
            <a:lstStyle/>
            <a:p>
              <a:pPr algn="ctr"/>
              <a:r>
                <a:rPr lang="fr-FR" sz="1400" dirty="0">
                  <a:latin typeface="+mj-lt"/>
                </a:rPr>
                <a:t>0</a:t>
              </a:r>
            </a:p>
          </p:txBody>
        </p:sp>
        <p:sp>
          <p:nvSpPr>
            <p:cNvPr id="74" name="ZoneTexte 73">
              <a:extLst>
                <a:ext uri="{FF2B5EF4-FFF2-40B4-BE49-F238E27FC236}">
                  <a16:creationId xmlns:a16="http://schemas.microsoft.com/office/drawing/2014/main" id="{DBF78ADF-F1D9-F90D-69D0-472F9F09CC5C}"/>
                </a:ext>
              </a:extLst>
            </p:cNvPr>
            <p:cNvSpPr txBox="1"/>
            <p:nvPr/>
          </p:nvSpPr>
          <p:spPr>
            <a:xfrm>
              <a:off x="2380311" y="6060802"/>
              <a:ext cx="367408" cy="307777"/>
            </a:xfrm>
            <a:prstGeom prst="rect">
              <a:avLst/>
            </a:prstGeom>
            <a:noFill/>
          </p:spPr>
          <p:txBody>
            <a:bodyPr wrap="none" rtlCol="0">
              <a:spAutoFit/>
            </a:bodyPr>
            <a:lstStyle/>
            <a:p>
              <a:pPr algn="ctr"/>
              <a:r>
                <a:rPr lang="fr-FR" sz="1400" dirty="0">
                  <a:latin typeface="+mj-lt"/>
                </a:rPr>
                <a:t>49</a:t>
              </a:r>
            </a:p>
          </p:txBody>
        </p:sp>
        <p:sp>
          <p:nvSpPr>
            <p:cNvPr id="75" name="ZoneTexte 74">
              <a:extLst>
                <a:ext uri="{FF2B5EF4-FFF2-40B4-BE49-F238E27FC236}">
                  <a16:creationId xmlns:a16="http://schemas.microsoft.com/office/drawing/2014/main" id="{D747A410-6A44-7B49-8279-AE0E4FB38F42}"/>
                </a:ext>
              </a:extLst>
            </p:cNvPr>
            <p:cNvSpPr txBox="1"/>
            <p:nvPr/>
          </p:nvSpPr>
          <p:spPr>
            <a:xfrm>
              <a:off x="2812359" y="6060802"/>
              <a:ext cx="367408" cy="307777"/>
            </a:xfrm>
            <a:prstGeom prst="rect">
              <a:avLst/>
            </a:prstGeom>
            <a:noFill/>
          </p:spPr>
          <p:txBody>
            <a:bodyPr wrap="none" rtlCol="0">
              <a:spAutoFit/>
            </a:bodyPr>
            <a:lstStyle/>
            <a:p>
              <a:pPr algn="ctr"/>
              <a:r>
                <a:rPr lang="fr-FR" sz="1400" dirty="0">
                  <a:latin typeface="+mj-lt"/>
                </a:rPr>
                <a:t>49</a:t>
              </a:r>
            </a:p>
          </p:txBody>
        </p:sp>
        <p:sp>
          <p:nvSpPr>
            <p:cNvPr id="76" name="ZoneTexte 75">
              <a:extLst>
                <a:ext uri="{FF2B5EF4-FFF2-40B4-BE49-F238E27FC236}">
                  <a16:creationId xmlns:a16="http://schemas.microsoft.com/office/drawing/2014/main" id="{B4A2A757-1402-75EA-E285-6A05D6BE23C4}"/>
                </a:ext>
              </a:extLst>
            </p:cNvPr>
            <p:cNvSpPr txBox="1"/>
            <p:nvPr/>
          </p:nvSpPr>
          <p:spPr>
            <a:xfrm>
              <a:off x="3647728" y="6060802"/>
              <a:ext cx="280846" cy="307777"/>
            </a:xfrm>
            <a:prstGeom prst="rect">
              <a:avLst/>
            </a:prstGeom>
            <a:noFill/>
          </p:spPr>
          <p:txBody>
            <a:bodyPr wrap="square" rtlCol="0">
              <a:spAutoFit/>
            </a:bodyPr>
            <a:lstStyle/>
            <a:p>
              <a:pPr algn="ctr"/>
              <a:r>
                <a:rPr lang="fr-FR" sz="1400" dirty="0">
                  <a:latin typeface="+mj-lt"/>
                </a:rPr>
                <a:t>2</a:t>
              </a:r>
            </a:p>
          </p:txBody>
        </p:sp>
        <p:sp>
          <p:nvSpPr>
            <p:cNvPr id="77" name="ZoneTexte 76">
              <a:extLst>
                <a:ext uri="{FF2B5EF4-FFF2-40B4-BE49-F238E27FC236}">
                  <a16:creationId xmlns:a16="http://schemas.microsoft.com/office/drawing/2014/main" id="{411C4AB9-A1BA-7D03-26C9-E11067AF1290}"/>
                </a:ext>
              </a:extLst>
            </p:cNvPr>
            <p:cNvSpPr txBox="1"/>
            <p:nvPr/>
          </p:nvSpPr>
          <p:spPr>
            <a:xfrm>
              <a:off x="4079776" y="6060802"/>
              <a:ext cx="280846" cy="307777"/>
            </a:xfrm>
            <a:prstGeom prst="rect">
              <a:avLst/>
            </a:prstGeom>
            <a:noFill/>
          </p:spPr>
          <p:txBody>
            <a:bodyPr wrap="square" rtlCol="0">
              <a:spAutoFit/>
            </a:bodyPr>
            <a:lstStyle/>
            <a:p>
              <a:pPr algn="ctr"/>
              <a:r>
                <a:rPr lang="fr-FR" sz="1400" dirty="0">
                  <a:latin typeface="+mj-lt"/>
                </a:rPr>
                <a:t>3</a:t>
              </a:r>
            </a:p>
          </p:txBody>
        </p:sp>
      </p:grpSp>
      <p:sp>
        <p:nvSpPr>
          <p:cNvPr id="88" name="ZoneTexte 87">
            <a:extLst>
              <a:ext uri="{FF2B5EF4-FFF2-40B4-BE49-F238E27FC236}">
                <a16:creationId xmlns:a16="http://schemas.microsoft.com/office/drawing/2014/main" id="{CFC37B54-6983-DB10-B057-850B1E810D12}"/>
              </a:ext>
            </a:extLst>
          </p:cNvPr>
          <p:cNvSpPr txBox="1"/>
          <p:nvPr/>
        </p:nvSpPr>
        <p:spPr>
          <a:xfrm>
            <a:off x="1183494" y="3103034"/>
            <a:ext cx="2660215" cy="369332"/>
          </a:xfrm>
          <a:prstGeom prst="rect">
            <a:avLst/>
          </a:prstGeom>
          <a:noFill/>
        </p:spPr>
        <p:txBody>
          <a:bodyPr wrap="none" rtlCol="0">
            <a:spAutoFit/>
          </a:bodyPr>
          <a:lstStyle/>
          <a:p>
            <a:pPr algn="ctr"/>
            <a:r>
              <a:rPr lang="en-US" b="1" dirty="0"/>
              <a:t>Virologic outcome at W24</a:t>
            </a:r>
          </a:p>
        </p:txBody>
      </p:sp>
    </p:spTree>
    <p:extLst>
      <p:ext uri="{BB962C8B-B14F-4D97-AF65-F5344CB8AC3E}">
        <p14:creationId xmlns:p14="http://schemas.microsoft.com/office/powerpoint/2010/main" val="388280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602DC-82A1-C5BE-E46F-A0C6EA1A8AF2}"/>
              </a:ext>
            </a:extLst>
          </p:cNvPr>
          <p:cNvSpPr>
            <a:spLocks noGrp="1"/>
          </p:cNvSpPr>
          <p:nvPr>
            <p:ph type="title"/>
          </p:nvPr>
        </p:nvSpPr>
        <p:spPr>
          <a:xfrm>
            <a:off x="528776" y="73741"/>
            <a:ext cx="8490167" cy="1143000"/>
          </a:xfrm>
        </p:spPr>
        <p:txBody>
          <a:bodyPr/>
          <a:lstStyle/>
          <a:p>
            <a:r>
              <a:rPr lang="en-US"/>
              <a:t>B/F/TAF in tuberculosis treated with rifampicin</a:t>
            </a:r>
          </a:p>
        </p:txBody>
      </p:sp>
      <p:sp>
        <p:nvSpPr>
          <p:cNvPr id="4" name="Text Placeholder 22">
            <a:extLst>
              <a:ext uri="{FF2B5EF4-FFF2-40B4-BE49-F238E27FC236}">
                <a16:creationId xmlns:a16="http://schemas.microsoft.com/office/drawing/2014/main" id="{B3EF44CF-AF0E-75C1-B39D-9AFCF94501BD}"/>
              </a:ext>
            </a:extLst>
          </p:cNvPr>
          <p:cNvSpPr txBox="1">
            <a:spLocks/>
          </p:cNvSpPr>
          <p:nvPr/>
        </p:nvSpPr>
        <p:spPr bwMode="auto">
          <a:xfrm>
            <a:off x="9660042" y="6574009"/>
            <a:ext cx="2529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1200" b="0" i="1" u="none" strike="noStrike" kern="0" cap="none" spc="0" normalizeH="0" baseline="0" noProof="0" dirty="0" err="1">
                <a:ln>
                  <a:noFill/>
                </a:ln>
                <a:solidFill>
                  <a:schemeClr val="tx1"/>
                </a:solidFill>
                <a:effectLst/>
                <a:uLnTx/>
                <a:uFillTx/>
                <a:latin typeface="+mn-lt"/>
                <a:ea typeface="+mn-ea"/>
                <a:cs typeface="Arial" panose="020B0604020202020204" pitchFamily="34" charset="0"/>
              </a:rPr>
              <a:t>Naid</a:t>
            </a:r>
            <a:r>
              <a:rPr lang="en-US" sz="1200" i="1" kern="0" dirty="0" err="1">
                <a:solidFill>
                  <a:schemeClr val="tx1"/>
                </a:solidFill>
                <a:latin typeface="+mn-lt"/>
              </a:rPr>
              <a:t>oo</a:t>
            </a:r>
            <a:r>
              <a:rPr lang="en-US" sz="1200" i="1" kern="0" dirty="0">
                <a:solidFill>
                  <a:schemeClr val="tx1"/>
                </a:solidFill>
                <a:latin typeface="+mn-lt"/>
              </a:rPr>
              <a:t> A</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211</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LB</a:t>
            </a:r>
          </a:p>
        </p:txBody>
      </p:sp>
      <p:grpSp>
        <p:nvGrpSpPr>
          <p:cNvPr id="28" name="Groupe 27">
            <a:extLst>
              <a:ext uri="{FF2B5EF4-FFF2-40B4-BE49-F238E27FC236}">
                <a16:creationId xmlns:a16="http://schemas.microsoft.com/office/drawing/2014/main" id="{31D0D43A-741E-18E8-DD92-BD0B0883F718}"/>
              </a:ext>
            </a:extLst>
          </p:cNvPr>
          <p:cNvGrpSpPr/>
          <p:nvPr/>
        </p:nvGrpSpPr>
        <p:grpSpPr>
          <a:xfrm>
            <a:off x="5622902" y="4066381"/>
            <a:ext cx="5513658" cy="2488940"/>
            <a:chOff x="5421022" y="2584687"/>
            <a:chExt cx="6271634" cy="4003166"/>
          </a:xfrm>
        </p:grpSpPr>
        <p:pic>
          <p:nvPicPr>
            <p:cNvPr id="29" name="Image 28" descr="Une image contenant Caractère coloré, Dessin d’enfant, ligne, art&#10;&#10;Description générée automatiquement">
              <a:extLst>
                <a:ext uri="{FF2B5EF4-FFF2-40B4-BE49-F238E27FC236}">
                  <a16:creationId xmlns:a16="http://schemas.microsoft.com/office/drawing/2014/main" id="{47C22FA9-3841-7667-A763-83E56A8AEF7C}"/>
                </a:ext>
              </a:extLst>
            </p:cNvPr>
            <p:cNvPicPr>
              <a:picLocks noChangeAspect="1"/>
            </p:cNvPicPr>
            <p:nvPr/>
          </p:nvPicPr>
          <p:blipFill>
            <a:blip r:embed="rId2"/>
            <a:stretch>
              <a:fillRect/>
            </a:stretch>
          </p:blipFill>
          <p:spPr>
            <a:xfrm>
              <a:off x="5997289" y="2981323"/>
              <a:ext cx="1168400" cy="2781300"/>
            </a:xfrm>
            <a:prstGeom prst="rect">
              <a:avLst/>
            </a:prstGeom>
          </p:spPr>
        </p:pic>
        <p:pic>
          <p:nvPicPr>
            <p:cNvPr id="30" name="Image 29" descr="Une image contenant ligne, Parallèle, art&#10;&#10;Description générée automatiquement">
              <a:extLst>
                <a:ext uri="{FF2B5EF4-FFF2-40B4-BE49-F238E27FC236}">
                  <a16:creationId xmlns:a16="http://schemas.microsoft.com/office/drawing/2014/main" id="{0725DFDB-A06E-5AE4-54C7-F10404673700}"/>
                </a:ext>
              </a:extLst>
            </p:cNvPr>
            <p:cNvPicPr>
              <a:picLocks noChangeAspect="1"/>
            </p:cNvPicPr>
            <p:nvPr/>
          </p:nvPicPr>
          <p:blipFill>
            <a:blip r:embed="rId3"/>
            <a:stretch>
              <a:fillRect/>
            </a:stretch>
          </p:blipFill>
          <p:spPr>
            <a:xfrm>
              <a:off x="8895155" y="3064738"/>
              <a:ext cx="2616200" cy="1625600"/>
            </a:xfrm>
            <a:prstGeom prst="rect">
              <a:avLst/>
            </a:prstGeom>
          </p:spPr>
        </p:pic>
        <p:sp>
          <p:nvSpPr>
            <p:cNvPr id="31" name="ZoneTexte 30">
              <a:extLst>
                <a:ext uri="{FF2B5EF4-FFF2-40B4-BE49-F238E27FC236}">
                  <a16:creationId xmlns:a16="http://schemas.microsoft.com/office/drawing/2014/main" id="{512BA908-DD17-C429-FDD4-7ECAF3D8C71F}"/>
                </a:ext>
              </a:extLst>
            </p:cNvPr>
            <p:cNvSpPr txBox="1"/>
            <p:nvPr/>
          </p:nvSpPr>
          <p:spPr>
            <a:xfrm>
              <a:off x="5499570" y="5567177"/>
              <a:ext cx="458779" cy="276999"/>
            </a:xfrm>
            <a:prstGeom prst="rect">
              <a:avLst/>
            </a:prstGeom>
            <a:noFill/>
          </p:spPr>
          <p:txBody>
            <a:bodyPr wrap="none" rtlCol="0">
              <a:spAutoFit/>
            </a:bodyPr>
            <a:lstStyle/>
            <a:p>
              <a:pPr algn="r"/>
              <a:r>
                <a:rPr lang="fr-FR" sz="1200" dirty="0">
                  <a:latin typeface="+mj-lt"/>
                  <a:cs typeface="Arial" panose="020B0604020202020204" pitchFamily="34" charset="0"/>
                </a:rPr>
                <a:t>0,01</a:t>
              </a:r>
            </a:p>
          </p:txBody>
        </p:sp>
        <p:cxnSp>
          <p:nvCxnSpPr>
            <p:cNvPr id="32" name="Connecteur droit 31">
              <a:extLst>
                <a:ext uri="{FF2B5EF4-FFF2-40B4-BE49-F238E27FC236}">
                  <a16:creationId xmlns:a16="http://schemas.microsoft.com/office/drawing/2014/main" id="{47D4B442-A682-B30E-5CEB-F3192A23F75A}"/>
                </a:ext>
              </a:extLst>
            </p:cNvPr>
            <p:cNvCxnSpPr>
              <a:cxnSpLocks/>
            </p:cNvCxnSpPr>
            <p:nvPr/>
          </p:nvCxnSpPr>
          <p:spPr>
            <a:xfrm>
              <a:off x="5906721" y="570973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nvGrpSpPr>
            <p:cNvPr id="34" name="Groupe 33">
              <a:extLst>
                <a:ext uri="{FF2B5EF4-FFF2-40B4-BE49-F238E27FC236}">
                  <a16:creationId xmlns:a16="http://schemas.microsoft.com/office/drawing/2014/main" id="{453F0893-3FC1-EB1C-D3E9-E25AC9ADF41E}"/>
                </a:ext>
              </a:extLst>
            </p:cNvPr>
            <p:cNvGrpSpPr/>
            <p:nvPr/>
          </p:nvGrpSpPr>
          <p:grpSpPr>
            <a:xfrm>
              <a:off x="5991894" y="6081841"/>
              <a:ext cx="255198" cy="327501"/>
              <a:chOff x="7325306" y="5933440"/>
              <a:chExt cx="255198" cy="327501"/>
            </a:xfrm>
          </p:grpSpPr>
          <p:cxnSp>
            <p:nvCxnSpPr>
              <p:cNvPr id="81" name="Connecteur droit 80">
                <a:extLst>
                  <a:ext uri="{FF2B5EF4-FFF2-40B4-BE49-F238E27FC236}">
                    <a16:creationId xmlns:a16="http://schemas.microsoft.com/office/drawing/2014/main" id="{9F80422A-4D20-E179-725E-A565F97AC9E0}"/>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ZoneTexte 81">
                <a:extLst>
                  <a:ext uri="{FF2B5EF4-FFF2-40B4-BE49-F238E27FC236}">
                    <a16:creationId xmlns:a16="http://schemas.microsoft.com/office/drawing/2014/main" id="{14DAC413-7B41-F7FF-966A-A89A045C30C2}"/>
                  </a:ext>
                </a:extLst>
              </p:cNvPr>
              <p:cNvSpPr txBox="1"/>
              <p:nvPr/>
            </p:nvSpPr>
            <p:spPr>
              <a:xfrm>
                <a:off x="7325306" y="6014720"/>
                <a:ext cx="255198" cy="246221"/>
              </a:xfrm>
              <a:prstGeom prst="rect">
                <a:avLst/>
              </a:prstGeom>
              <a:noFill/>
            </p:spPr>
            <p:txBody>
              <a:bodyPr wrap="none" rtlCol="0">
                <a:spAutoFit/>
              </a:bodyPr>
              <a:lstStyle/>
              <a:p>
                <a:pPr algn="ctr"/>
                <a:r>
                  <a:rPr lang="fr-FR" sz="1000" dirty="0">
                    <a:latin typeface="+mj-lt"/>
                    <a:cs typeface="Arial" panose="020B0604020202020204" pitchFamily="34" charset="0"/>
                  </a:rPr>
                  <a:t>0</a:t>
                </a:r>
                <a:endParaRPr lang="fr-FR" sz="1000" dirty="0">
                  <a:effectLst/>
                  <a:latin typeface="+mj-lt"/>
                  <a:cs typeface="Arial" panose="020B0604020202020204" pitchFamily="34" charset="0"/>
                </a:endParaRPr>
              </a:p>
            </p:txBody>
          </p:sp>
        </p:grpSp>
        <p:grpSp>
          <p:nvGrpSpPr>
            <p:cNvPr id="35" name="Groupe 34">
              <a:extLst>
                <a:ext uri="{FF2B5EF4-FFF2-40B4-BE49-F238E27FC236}">
                  <a16:creationId xmlns:a16="http://schemas.microsoft.com/office/drawing/2014/main" id="{A7B3CDE8-26C9-6A7E-52BC-214B28A43200}"/>
                </a:ext>
              </a:extLst>
            </p:cNvPr>
            <p:cNvGrpSpPr/>
            <p:nvPr/>
          </p:nvGrpSpPr>
          <p:grpSpPr>
            <a:xfrm>
              <a:off x="6554878" y="6081841"/>
              <a:ext cx="255198" cy="327501"/>
              <a:chOff x="7325306" y="5933440"/>
              <a:chExt cx="255198" cy="327501"/>
            </a:xfrm>
          </p:grpSpPr>
          <p:cxnSp>
            <p:nvCxnSpPr>
              <p:cNvPr id="79" name="Connecteur droit 78">
                <a:extLst>
                  <a:ext uri="{FF2B5EF4-FFF2-40B4-BE49-F238E27FC236}">
                    <a16:creationId xmlns:a16="http://schemas.microsoft.com/office/drawing/2014/main" id="{A5A633A3-4FDF-07A3-F752-098739E39DC7}"/>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0" name="ZoneTexte 79">
                <a:extLst>
                  <a:ext uri="{FF2B5EF4-FFF2-40B4-BE49-F238E27FC236}">
                    <a16:creationId xmlns:a16="http://schemas.microsoft.com/office/drawing/2014/main" id="{144ECE4C-15E9-AD97-5B1E-B8993B015AA0}"/>
                  </a:ext>
                </a:extLst>
              </p:cNvPr>
              <p:cNvSpPr txBox="1"/>
              <p:nvPr/>
            </p:nvSpPr>
            <p:spPr>
              <a:xfrm>
                <a:off x="7325306" y="6014720"/>
                <a:ext cx="255198" cy="246221"/>
              </a:xfrm>
              <a:prstGeom prst="rect">
                <a:avLst/>
              </a:prstGeom>
              <a:noFill/>
            </p:spPr>
            <p:txBody>
              <a:bodyPr wrap="none" rtlCol="0">
                <a:spAutoFit/>
              </a:bodyPr>
              <a:lstStyle/>
              <a:p>
                <a:pPr algn="ctr"/>
                <a:r>
                  <a:rPr lang="fr-FR" sz="1000" dirty="0">
                    <a:latin typeface="+mj-lt"/>
                    <a:cs typeface="Arial" panose="020B0604020202020204" pitchFamily="34" charset="0"/>
                  </a:rPr>
                  <a:t>6</a:t>
                </a:r>
                <a:endParaRPr lang="fr-FR" sz="1000" dirty="0">
                  <a:effectLst/>
                  <a:latin typeface="+mj-lt"/>
                  <a:cs typeface="Arial" panose="020B0604020202020204" pitchFamily="34" charset="0"/>
                </a:endParaRPr>
              </a:p>
            </p:txBody>
          </p:sp>
        </p:grpSp>
        <p:grpSp>
          <p:nvGrpSpPr>
            <p:cNvPr id="36" name="Groupe 35">
              <a:extLst>
                <a:ext uri="{FF2B5EF4-FFF2-40B4-BE49-F238E27FC236}">
                  <a16:creationId xmlns:a16="http://schemas.microsoft.com/office/drawing/2014/main" id="{B1A79998-7E1C-2182-4344-C344D50FD18F}"/>
                </a:ext>
              </a:extLst>
            </p:cNvPr>
            <p:cNvGrpSpPr/>
            <p:nvPr/>
          </p:nvGrpSpPr>
          <p:grpSpPr>
            <a:xfrm>
              <a:off x="7089767" y="6081841"/>
              <a:ext cx="325731" cy="327501"/>
              <a:chOff x="7290040" y="5933440"/>
              <a:chExt cx="325731" cy="327501"/>
            </a:xfrm>
          </p:grpSpPr>
          <p:cxnSp>
            <p:nvCxnSpPr>
              <p:cNvPr id="77" name="Connecteur droit 76">
                <a:extLst>
                  <a:ext uri="{FF2B5EF4-FFF2-40B4-BE49-F238E27FC236}">
                    <a16:creationId xmlns:a16="http://schemas.microsoft.com/office/drawing/2014/main" id="{35CE97FC-58AA-D4B4-A2AE-FC400BA93FED}"/>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8" name="ZoneTexte 77">
                <a:extLst>
                  <a:ext uri="{FF2B5EF4-FFF2-40B4-BE49-F238E27FC236}">
                    <a16:creationId xmlns:a16="http://schemas.microsoft.com/office/drawing/2014/main" id="{82E65C3A-E2E2-68D4-3537-8549B9ADAC49}"/>
                  </a:ext>
                </a:extLst>
              </p:cNvPr>
              <p:cNvSpPr txBox="1"/>
              <p:nvPr/>
            </p:nvSpPr>
            <p:spPr>
              <a:xfrm>
                <a:off x="7290040" y="6014720"/>
                <a:ext cx="325731" cy="246221"/>
              </a:xfrm>
              <a:prstGeom prst="rect">
                <a:avLst/>
              </a:prstGeom>
              <a:noFill/>
            </p:spPr>
            <p:txBody>
              <a:bodyPr wrap="none" rtlCol="0">
                <a:spAutoFit/>
              </a:bodyPr>
              <a:lstStyle/>
              <a:p>
                <a:pPr algn="ctr"/>
                <a:r>
                  <a:rPr lang="fr-FR" sz="1000" dirty="0">
                    <a:latin typeface="+mj-lt"/>
                    <a:cs typeface="Arial" panose="020B0604020202020204" pitchFamily="34" charset="0"/>
                  </a:rPr>
                  <a:t>12</a:t>
                </a:r>
                <a:endParaRPr lang="fr-FR" sz="1000" dirty="0">
                  <a:effectLst/>
                  <a:latin typeface="+mj-lt"/>
                  <a:cs typeface="Arial" panose="020B0604020202020204" pitchFamily="34" charset="0"/>
                </a:endParaRPr>
              </a:p>
            </p:txBody>
          </p:sp>
        </p:grpSp>
        <p:grpSp>
          <p:nvGrpSpPr>
            <p:cNvPr id="37" name="Groupe 36">
              <a:extLst>
                <a:ext uri="{FF2B5EF4-FFF2-40B4-BE49-F238E27FC236}">
                  <a16:creationId xmlns:a16="http://schemas.microsoft.com/office/drawing/2014/main" id="{786793EF-5B91-BAA3-0046-263D30AA1E26}"/>
                </a:ext>
              </a:extLst>
            </p:cNvPr>
            <p:cNvGrpSpPr/>
            <p:nvPr/>
          </p:nvGrpSpPr>
          <p:grpSpPr>
            <a:xfrm>
              <a:off x="7652750" y="6081841"/>
              <a:ext cx="325731" cy="327501"/>
              <a:chOff x="7290040" y="5933440"/>
              <a:chExt cx="325731" cy="327501"/>
            </a:xfrm>
          </p:grpSpPr>
          <p:cxnSp>
            <p:nvCxnSpPr>
              <p:cNvPr id="75" name="Connecteur droit 74">
                <a:extLst>
                  <a:ext uri="{FF2B5EF4-FFF2-40B4-BE49-F238E27FC236}">
                    <a16:creationId xmlns:a16="http://schemas.microsoft.com/office/drawing/2014/main" id="{C7E04080-9690-ED37-E019-ECF9E1EFA3B5}"/>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6" name="ZoneTexte 75">
                <a:extLst>
                  <a:ext uri="{FF2B5EF4-FFF2-40B4-BE49-F238E27FC236}">
                    <a16:creationId xmlns:a16="http://schemas.microsoft.com/office/drawing/2014/main" id="{59308381-29D9-A658-85BF-23AA051A17D3}"/>
                  </a:ext>
                </a:extLst>
              </p:cNvPr>
              <p:cNvSpPr txBox="1"/>
              <p:nvPr/>
            </p:nvSpPr>
            <p:spPr>
              <a:xfrm>
                <a:off x="7290040" y="6014720"/>
                <a:ext cx="325731" cy="246221"/>
              </a:xfrm>
              <a:prstGeom prst="rect">
                <a:avLst/>
              </a:prstGeom>
              <a:noFill/>
            </p:spPr>
            <p:txBody>
              <a:bodyPr wrap="none" rtlCol="0">
                <a:spAutoFit/>
              </a:bodyPr>
              <a:lstStyle/>
              <a:p>
                <a:pPr algn="ctr"/>
                <a:r>
                  <a:rPr lang="fr-FR" sz="1000" dirty="0">
                    <a:latin typeface="+mj-lt"/>
                    <a:cs typeface="Arial" panose="020B0604020202020204" pitchFamily="34" charset="0"/>
                  </a:rPr>
                  <a:t>18</a:t>
                </a:r>
                <a:endParaRPr lang="fr-FR" sz="1000" dirty="0">
                  <a:effectLst/>
                  <a:latin typeface="+mj-lt"/>
                  <a:cs typeface="Arial" panose="020B0604020202020204" pitchFamily="34" charset="0"/>
                </a:endParaRPr>
              </a:p>
            </p:txBody>
          </p:sp>
        </p:grpSp>
        <p:grpSp>
          <p:nvGrpSpPr>
            <p:cNvPr id="38" name="Groupe 37">
              <a:extLst>
                <a:ext uri="{FF2B5EF4-FFF2-40B4-BE49-F238E27FC236}">
                  <a16:creationId xmlns:a16="http://schemas.microsoft.com/office/drawing/2014/main" id="{B237270E-FF28-6DF2-BA83-F85D952356A1}"/>
                </a:ext>
              </a:extLst>
            </p:cNvPr>
            <p:cNvGrpSpPr/>
            <p:nvPr/>
          </p:nvGrpSpPr>
          <p:grpSpPr>
            <a:xfrm>
              <a:off x="8233663" y="6081841"/>
              <a:ext cx="325731" cy="327501"/>
              <a:chOff x="7290040" y="5933440"/>
              <a:chExt cx="325731" cy="327501"/>
            </a:xfrm>
          </p:grpSpPr>
          <p:cxnSp>
            <p:nvCxnSpPr>
              <p:cNvPr id="73" name="Connecteur droit 72">
                <a:extLst>
                  <a:ext uri="{FF2B5EF4-FFF2-40B4-BE49-F238E27FC236}">
                    <a16:creationId xmlns:a16="http://schemas.microsoft.com/office/drawing/2014/main" id="{C4761E91-5743-9B60-322C-A7EAF70B711B}"/>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4" name="ZoneTexte 73">
                <a:extLst>
                  <a:ext uri="{FF2B5EF4-FFF2-40B4-BE49-F238E27FC236}">
                    <a16:creationId xmlns:a16="http://schemas.microsoft.com/office/drawing/2014/main" id="{B1CFD4D5-26CC-36D3-5B22-C22A44B64CC0}"/>
                  </a:ext>
                </a:extLst>
              </p:cNvPr>
              <p:cNvSpPr txBox="1"/>
              <p:nvPr/>
            </p:nvSpPr>
            <p:spPr>
              <a:xfrm>
                <a:off x="7290040" y="6014720"/>
                <a:ext cx="325731" cy="246221"/>
              </a:xfrm>
              <a:prstGeom prst="rect">
                <a:avLst/>
              </a:prstGeom>
              <a:noFill/>
            </p:spPr>
            <p:txBody>
              <a:bodyPr wrap="none" rtlCol="0">
                <a:spAutoFit/>
              </a:bodyPr>
              <a:lstStyle/>
              <a:p>
                <a:pPr algn="ctr"/>
                <a:r>
                  <a:rPr lang="fr-FR" sz="1000" dirty="0">
                    <a:latin typeface="+mj-lt"/>
                    <a:cs typeface="Arial" panose="020B0604020202020204" pitchFamily="34" charset="0"/>
                  </a:rPr>
                  <a:t>24</a:t>
                </a:r>
                <a:endParaRPr lang="fr-FR" sz="1000" dirty="0">
                  <a:effectLst/>
                  <a:latin typeface="+mj-lt"/>
                  <a:cs typeface="Arial" panose="020B0604020202020204" pitchFamily="34" charset="0"/>
                </a:endParaRPr>
              </a:p>
            </p:txBody>
          </p:sp>
        </p:grpSp>
        <p:sp>
          <p:nvSpPr>
            <p:cNvPr id="39" name="ZoneTexte 38">
              <a:extLst>
                <a:ext uri="{FF2B5EF4-FFF2-40B4-BE49-F238E27FC236}">
                  <a16:creationId xmlns:a16="http://schemas.microsoft.com/office/drawing/2014/main" id="{3A0EA8C5-425D-1FE6-6182-35F5444FA501}"/>
                </a:ext>
              </a:extLst>
            </p:cNvPr>
            <p:cNvSpPr txBox="1"/>
            <p:nvPr/>
          </p:nvSpPr>
          <p:spPr>
            <a:xfrm>
              <a:off x="5499570" y="5183488"/>
              <a:ext cx="458779" cy="276999"/>
            </a:xfrm>
            <a:prstGeom prst="rect">
              <a:avLst/>
            </a:prstGeom>
            <a:noFill/>
          </p:spPr>
          <p:txBody>
            <a:bodyPr wrap="none" rtlCol="0">
              <a:spAutoFit/>
            </a:bodyPr>
            <a:lstStyle/>
            <a:p>
              <a:pPr algn="r"/>
              <a:r>
                <a:rPr lang="fr-FR" sz="1200" dirty="0">
                  <a:latin typeface="+mj-lt"/>
                  <a:cs typeface="Arial" panose="020B0604020202020204" pitchFamily="34" charset="0"/>
                </a:rPr>
                <a:t>0,03</a:t>
              </a:r>
            </a:p>
          </p:txBody>
        </p:sp>
        <p:cxnSp>
          <p:nvCxnSpPr>
            <p:cNvPr id="40" name="Connecteur droit 39">
              <a:extLst>
                <a:ext uri="{FF2B5EF4-FFF2-40B4-BE49-F238E27FC236}">
                  <a16:creationId xmlns:a16="http://schemas.microsoft.com/office/drawing/2014/main" id="{8D6A72DF-6C2D-0AD1-4A7A-4C5D01C0A50D}"/>
                </a:ext>
              </a:extLst>
            </p:cNvPr>
            <p:cNvCxnSpPr>
              <a:cxnSpLocks/>
            </p:cNvCxnSpPr>
            <p:nvPr/>
          </p:nvCxnSpPr>
          <p:spPr>
            <a:xfrm>
              <a:off x="5906721" y="5326045"/>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1" name="ZoneTexte 40">
              <a:extLst>
                <a:ext uri="{FF2B5EF4-FFF2-40B4-BE49-F238E27FC236}">
                  <a16:creationId xmlns:a16="http://schemas.microsoft.com/office/drawing/2014/main" id="{2474352F-7CD0-4A68-3223-17F6988A8E3B}"/>
                </a:ext>
              </a:extLst>
            </p:cNvPr>
            <p:cNvSpPr txBox="1"/>
            <p:nvPr/>
          </p:nvSpPr>
          <p:spPr>
            <a:xfrm>
              <a:off x="5499570" y="4763940"/>
              <a:ext cx="458779" cy="276999"/>
            </a:xfrm>
            <a:prstGeom prst="rect">
              <a:avLst/>
            </a:prstGeom>
            <a:noFill/>
          </p:spPr>
          <p:txBody>
            <a:bodyPr wrap="none" rtlCol="0">
              <a:spAutoFit/>
            </a:bodyPr>
            <a:lstStyle/>
            <a:p>
              <a:pPr algn="r"/>
              <a:r>
                <a:rPr lang="fr-FR" sz="1200" dirty="0">
                  <a:latin typeface="+mj-lt"/>
                  <a:cs typeface="Arial" panose="020B0604020202020204" pitchFamily="34" charset="0"/>
                </a:rPr>
                <a:t>0,10</a:t>
              </a:r>
            </a:p>
          </p:txBody>
        </p:sp>
        <p:cxnSp>
          <p:nvCxnSpPr>
            <p:cNvPr id="42" name="Connecteur droit 41">
              <a:extLst>
                <a:ext uri="{FF2B5EF4-FFF2-40B4-BE49-F238E27FC236}">
                  <a16:creationId xmlns:a16="http://schemas.microsoft.com/office/drawing/2014/main" id="{09E5D282-62F7-1129-50CA-B95774C0BB67}"/>
                </a:ext>
              </a:extLst>
            </p:cNvPr>
            <p:cNvCxnSpPr>
              <a:cxnSpLocks/>
            </p:cNvCxnSpPr>
            <p:nvPr/>
          </p:nvCxnSpPr>
          <p:spPr>
            <a:xfrm>
              <a:off x="5906721" y="4906497"/>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3" name="ZoneTexte 42">
              <a:extLst>
                <a:ext uri="{FF2B5EF4-FFF2-40B4-BE49-F238E27FC236}">
                  <a16:creationId xmlns:a16="http://schemas.microsoft.com/office/drawing/2014/main" id="{6788D5F6-831E-E35A-1F0E-F4A8AAB8377F}"/>
                </a:ext>
              </a:extLst>
            </p:cNvPr>
            <p:cNvSpPr txBox="1"/>
            <p:nvPr/>
          </p:nvSpPr>
          <p:spPr>
            <a:xfrm>
              <a:off x="5499570" y="4376665"/>
              <a:ext cx="458779" cy="276999"/>
            </a:xfrm>
            <a:prstGeom prst="rect">
              <a:avLst/>
            </a:prstGeom>
            <a:noFill/>
          </p:spPr>
          <p:txBody>
            <a:bodyPr wrap="none" rtlCol="0">
              <a:spAutoFit/>
            </a:bodyPr>
            <a:lstStyle/>
            <a:p>
              <a:pPr algn="r"/>
              <a:r>
                <a:rPr lang="fr-FR" sz="1200" dirty="0">
                  <a:latin typeface="+mj-lt"/>
                  <a:cs typeface="Arial" panose="020B0604020202020204" pitchFamily="34" charset="0"/>
                </a:rPr>
                <a:t>0,30</a:t>
              </a:r>
            </a:p>
          </p:txBody>
        </p:sp>
        <p:cxnSp>
          <p:nvCxnSpPr>
            <p:cNvPr id="44" name="Connecteur droit 43">
              <a:extLst>
                <a:ext uri="{FF2B5EF4-FFF2-40B4-BE49-F238E27FC236}">
                  <a16:creationId xmlns:a16="http://schemas.microsoft.com/office/drawing/2014/main" id="{0534CAB4-F50C-D7F7-227E-9EFB23350CE6}"/>
                </a:ext>
              </a:extLst>
            </p:cNvPr>
            <p:cNvCxnSpPr>
              <a:cxnSpLocks/>
            </p:cNvCxnSpPr>
            <p:nvPr/>
          </p:nvCxnSpPr>
          <p:spPr>
            <a:xfrm>
              <a:off x="5906721" y="4519222"/>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5" name="ZoneTexte 44">
              <a:extLst>
                <a:ext uri="{FF2B5EF4-FFF2-40B4-BE49-F238E27FC236}">
                  <a16:creationId xmlns:a16="http://schemas.microsoft.com/office/drawing/2014/main" id="{0A6CDB44-F990-A09F-8FF8-4D4D14428FDC}"/>
                </a:ext>
              </a:extLst>
            </p:cNvPr>
            <p:cNvSpPr txBox="1"/>
            <p:nvPr/>
          </p:nvSpPr>
          <p:spPr>
            <a:xfrm>
              <a:off x="5499570" y="3957117"/>
              <a:ext cx="458779" cy="276999"/>
            </a:xfrm>
            <a:prstGeom prst="rect">
              <a:avLst/>
            </a:prstGeom>
            <a:noFill/>
          </p:spPr>
          <p:txBody>
            <a:bodyPr wrap="none" rtlCol="0">
              <a:spAutoFit/>
            </a:bodyPr>
            <a:lstStyle/>
            <a:p>
              <a:pPr algn="r"/>
              <a:r>
                <a:rPr lang="fr-FR" sz="1200" dirty="0">
                  <a:latin typeface="+mj-lt"/>
                  <a:cs typeface="Arial" panose="020B0604020202020204" pitchFamily="34" charset="0"/>
                </a:rPr>
                <a:t>1,00</a:t>
              </a:r>
            </a:p>
          </p:txBody>
        </p:sp>
        <p:cxnSp>
          <p:nvCxnSpPr>
            <p:cNvPr id="46" name="Connecteur droit 45">
              <a:extLst>
                <a:ext uri="{FF2B5EF4-FFF2-40B4-BE49-F238E27FC236}">
                  <a16:creationId xmlns:a16="http://schemas.microsoft.com/office/drawing/2014/main" id="{7EEBC82A-EF57-9806-4161-01FD5681834B}"/>
                </a:ext>
              </a:extLst>
            </p:cNvPr>
            <p:cNvCxnSpPr>
              <a:cxnSpLocks/>
            </p:cNvCxnSpPr>
            <p:nvPr/>
          </p:nvCxnSpPr>
          <p:spPr>
            <a:xfrm>
              <a:off x="5906721" y="4099674"/>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7" name="ZoneTexte 46">
              <a:extLst>
                <a:ext uri="{FF2B5EF4-FFF2-40B4-BE49-F238E27FC236}">
                  <a16:creationId xmlns:a16="http://schemas.microsoft.com/office/drawing/2014/main" id="{121AD1C3-E41A-C9DB-B955-377C839077C6}"/>
                </a:ext>
              </a:extLst>
            </p:cNvPr>
            <p:cNvSpPr txBox="1"/>
            <p:nvPr/>
          </p:nvSpPr>
          <p:spPr>
            <a:xfrm>
              <a:off x="5499570" y="3562670"/>
              <a:ext cx="458779" cy="276999"/>
            </a:xfrm>
            <a:prstGeom prst="rect">
              <a:avLst/>
            </a:prstGeom>
            <a:noFill/>
          </p:spPr>
          <p:txBody>
            <a:bodyPr wrap="none" rtlCol="0">
              <a:spAutoFit/>
            </a:bodyPr>
            <a:lstStyle/>
            <a:p>
              <a:pPr algn="r"/>
              <a:r>
                <a:rPr lang="fr-FR" sz="1200" dirty="0">
                  <a:latin typeface="+mj-lt"/>
                  <a:cs typeface="Arial" panose="020B0604020202020204" pitchFamily="34" charset="0"/>
                </a:rPr>
                <a:t>3,00</a:t>
              </a:r>
            </a:p>
          </p:txBody>
        </p:sp>
        <p:cxnSp>
          <p:nvCxnSpPr>
            <p:cNvPr id="48" name="Connecteur droit 47">
              <a:extLst>
                <a:ext uri="{FF2B5EF4-FFF2-40B4-BE49-F238E27FC236}">
                  <a16:creationId xmlns:a16="http://schemas.microsoft.com/office/drawing/2014/main" id="{DF962E58-7A21-131A-D9D0-2BBB5FFB7BD6}"/>
                </a:ext>
              </a:extLst>
            </p:cNvPr>
            <p:cNvCxnSpPr>
              <a:cxnSpLocks/>
            </p:cNvCxnSpPr>
            <p:nvPr/>
          </p:nvCxnSpPr>
          <p:spPr>
            <a:xfrm>
              <a:off x="5906721" y="3705227"/>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49" name="ZoneTexte 48">
              <a:extLst>
                <a:ext uri="{FF2B5EF4-FFF2-40B4-BE49-F238E27FC236}">
                  <a16:creationId xmlns:a16="http://schemas.microsoft.com/office/drawing/2014/main" id="{8DEC4DCD-FEB3-769F-7BC1-CEC2B469C471}"/>
                </a:ext>
              </a:extLst>
            </p:cNvPr>
            <p:cNvSpPr txBox="1"/>
            <p:nvPr/>
          </p:nvSpPr>
          <p:spPr>
            <a:xfrm>
              <a:off x="5421022" y="3118020"/>
              <a:ext cx="537327" cy="276999"/>
            </a:xfrm>
            <a:prstGeom prst="rect">
              <a:avLst/>
            </a:prstGeom>
            <a:noFill/>
          </p:spPr>
          <p:txBody>
            <a:bodyPr wrap="none" rtlCol="0">
              <a:spAutoFit/>
            </a:bodyPr>
            <a:lstStyle/>
            <a:p>
              <a:pPr algn="r"/>
              <a:r>
                <a:rPr lang="fr-FR" sz="1200" dirty="0">
                  <a:latin typeface="+mj-lt"/>
                  <a:cs typeface="Arial" panose="020B0604020202020204" pitchFamily="34" charset="0"/>
                </a:rPr>
                <a:t>10,00</a:t>
              </a:r>
            </a:p>
          </p:txBody>
        </p:sp>
        <p:cxnSp>
          <p:nvCxnSpPr>
            <p:cNvPr id="50" name="Connecteur droit 49">
              <a:extLst>
                <a:ext uri="{FF2B5EF4-FFF2-40B4-BE49-F238E27FC236}">
                  <a16:creationId xmlns:a16="http://schemas.microsoft.com/office/drawing/2014/main" id="{38A1B094-32B2-B666-CE8B-13269DE6DD63}"/>
                </a:ext>
              </a:extLst>
            </p:cNvPr>
            <p:cNvCxnSpPr>
              <a:cxnSpLocks/>
            </p:cNvCxnSpPr>
            <p:nvPr/>
          </p:nvCxnSpPr>
          <p:spPr>
            <a:xfrm>
              <a:off x="5906721" y="3260577"/>
              <a:ext cx="6350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51" name="Rectangle 50">
              <a:extLst>
                <a:ext uri="{FF2B5EF4-FFF2-40B4-BE49-F238E27FC236}">
                  <a16:creationId xmlns:a16="http://schemas.microsoft.com/office/drawing/2014/main" id="{8B1664A9-D014-9DF7-694A-875AE28CF05C}"/>
                </a:ext>
              </a:extLst>
            </p:cNvPr>
            <p:cNvSpPr/>
            <p:nvPr/>
          </p:nvSpPr>
          <p:spPr>
            <a:xfrm>
              <a:off x="5970221" y="2976282"/>
              <a:ext cx="2833120" cy="310555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cs typeface="Arial" panose="020B0604020202020204" pitchFamily="34" charset="0"/>
              </a:endParaRPr>
            </a:p>
          </p:txBody>
        </p:sp>
        <p:sp>
          <p:nvSpPr>
            <p:cNvPr id="52" name="ZoneTexte 51">
              <a:extLst>
                <a:ext uri="{FF2B5EF4-FFF2-40B4-BE49-F238E27FC236}">
                  <a16:creationId xmlns:a16="http://schemas.microsoft.com/office/drawing/2014/main" id="{B1D6DE63-DDE6-8DDA-36EE-BEB99BCF498A}"/>
                </a:ext>
              </a:extLst>
            </p:cNvPr>
            <p:cNvSpPr txBox="1"/>
            <p:nvPr/>
          </p:nvSpPr>
          <p:spPr>
            <a:xfrm>
              <a:off x="6698653" y="2584687"/>
              <a:ext cx="1402948" cy="276999"/>
            </a:xfrm>
            <a:prstGeom prst="rect">
              <a:avLst/>
            </a:prstGeom>
            <a:noFill/>
          </p:spPr>
          <p:txBody>
            <a:bodyPr wrap="none" rtlCol="0">
              <a:spAutoFit/>
            </a:bodyPr>
            <a:lstStyle/>
            <a:p>
              <a:pPr algn="r"/>
              <a:r>
                <a:rPr lang="fr-FR" sz="1200" dirty="0">
                  <a:latin typeface="+mj-lt"/>
                  <a:cs typeface="Arial" panose="020B0604020202020204" pitchFamily="34" charset="0"/>
                </a:rPr>
                <a:t>BIC 50 mg BID + RIF</a:t>
              </a:r>
            </a:p>
          </p:txBody>
        </p:sp>
        <p:sp>
          <p:nvSpPr>
            <p:cNvPr id="53" name="ZoneTexte 52">
              <a:extLst>
                <a:ext uri="{FF2B5EF4-FFF2-40B4-BE49-F238E27FC236}">
                  <a16:creationId xmlns:a16="http://schemas.microsoft.com/office/drawing/2014/main" id="{E239C020-19D6-CFE8-08FD-F06E23B933E3}"/>
                </a:ext>
              </a:extLst>
            </p:cNvPr>
            <p:cNvSpPr txBox="1"/>
            <p:nvPr/>
          </p:nvSpPr>
          <p:spPr>
            <a:xfrm>
              <a:off x="7072207" y="4463462"/>
              <a:ext cx="1812547" cy="276999"/>
            </a:xfrm>
            <a:prstGeom prst="rect">
              <a:avLst/>
            </a:prstGeom>
            <a:noFill/>
          </p:spPr>
          <p:txBody>
            <a:bodyPr wrap="none" rtlCol="0">
              <a:spAutoFit/>
            </a:bodyPr>
            <a:lstStyle/>
            <a:p>
              <a:pPr algn="r"/>
              <a:r>
                <a:rPr lang="fr-FR" sz="1200" dirty="0">
                  <a:latin typeface="+mj-lt"/>
                  <a:cs typeface="Arial" panose="020B0604020202020204" pitchFamily="34" charset="0"/>
                </a:rPr>
                <a:t>PA-EC95/IQ1 = 0,162 mg/l</a:t>
              </a:r>
            </a:p>
          </p:txBody>
        </p:sp>
        <p:sp>
          <p:nvSpPr>
            <p:cNvPr id="54" name="ZoneTexte 53">
              <a:extLst>
                <a:ext uri="{FF2B5EF4-FFF2-40B4-BE49-F238E27FC236}">
                  <a16:creationId xmlns:a16="http://schemas.microsoft.com/office/drawing/2014/main" id="{3D6BBD6C-C066-CBAC-66AA-55A71BBC97B8}"/>
                </a:ext>
              </a:extLst>
            </p:cNvPr>
            <p:cNvSpPr txBox="1"/>
            <p:nvPr/>
          </p:nvSpPr>
          <p:spPr>
            <a:xfrm>
              <a:off x="9783134" y="4463462"/>
              <a:ext cx="1812547" cy="276999"/>
            </a:xfrm>
            <a:prstGeom prst="rect">
              <a:avLst/>
            </a:prstGeom>
            <a:noFill/>
          </p:spPr>
          <p:txBody>
            <a:bodyPr wrap="none" rtlCol="0">
              <a:spAutoFit/>
            </a:bodyPr>
            <a:lstStyle/>
            <a:p>
              <a:pPr algn="r"/>
              <a:r>
                <a:rPr lang="fr-FR" sz="1200" dirty="0">
                  <a:latin typeface="+mj-lt"/>
                  <a:cs typeface="Arial" panose="020B0604020202020204" pitchFamily="34" charset="0"/>
                </a:rPr>
                <a:t>PA-EC95/IQ1 = 0,162 mg/l</a:t>
              </a:r>
            </a:p>
          </p:txBody>
        </p:sp>
        <p:sp>
          <p:nvSpPr>
            <p:cNvPr id="55" name="ZoneTexte 54">
              <a:extLst>
                <a:ext uri="{FF2B5EF4-FFF2-40B4-BE49-F238E27FC236}">
                  <a16:creationId xmlns:a16="http://schemas.microsoft.com/office/drawing/2014/main" id="{1CA0ADBF-7338-4B68-D7F1-22B75287E300}"/>
                </a:ext>
              </a:extLst>
            </p:cNvPr>
            <p:cNvSpPr txBox="1"/>
            <p:nvPr/>
          </p:nvSpPr>
          <p:spPr>
            <a:xfrm>
              <a:off x="8449733" y="6310854"/>
              <a:ext cx="716863" cy="276999"/>
            </a:xfrm>
            <a:prstGeom prst="rect">
              <a:avLst/>
            </a:prstGeom>
            <a:noFill/>
          </p:spPr>
          <p:txBody>
            <a:bodyPr wrap="none" rtlCol="0">
              <a:spAutoFit/>
            </a:bodyPr>
            <a:lstStyle/>
            <a:p>
              <a:pPr algn="r"/>
              <a:r>
                <a:rPr lang="fr-FR" sz="1200" b="1" dirty="0">
                  <a:latin typeface="+mj-lt"/>
                  <a:cs typeface="Arial" panose="020B0604020202020204" pitchFamily="34" charset="0"/>
                </a:rPr>
                <a:t>Time (h)</a:t>
              </a:r>
            </a:p>
          </p:txBody>
        </p:sp>
        <p:grpSp>
          <p:nvGrpSpPr>
            <p:cNvPr id="56" name="Groupe 55">
              <a:extLst>
                <a:ext uri="{FF2B5EF4-FFF2-40B4-BE49-F238E27FC236}">
                  <a16:creationId xmlns:a16="http://schemas.microsoft.com/office/drawing/2014/main" id="{A04FC6A7-7C83-7FA7-AE36-3964ECF43A7C}"/>
                </a:ext>
              </a:extLst>
            </p:cNvPr>
            <p:cNvGrpSpPr/>
            <p:nvPr/>
          </p:nvGrpSpPr>
          <p:grpSpPr>
            <a:xfrm>
              <a:off x="8881209" y="6081841"/>
              <a:ext cx="255198" cy="327501"/>
              <a:chOff x="7325306" y="5933440"/>
              <a:chExt cx="255198" cy="327501"/>
            </a:xfrm>
          </p:grpSpPr>
          <p:cxnSp>
            <p:nvCxnSpPr>
              <p:cNvPr id="71" name="Connecteur droit 70">
                <a:extLst>
                  <a:ext uri="{FF2B5EF4-FFF2-40B4-BE49-F238E27FC236}">
                    <a16:creationId xmlns:a16="http://schemas.microsoft.com/office/drawing/2014/main" id="{04A37B7D-C99C-B617-7082-D25AB384F28E}"/>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2" name="ZoneTexte 71">
                <a:extLst>
                  <a:ext uri="{FF2B5EF4-FFF2-40B4-BE49-F238E27FC236}">
                    <a16:creationId xmlns:a16="http://schemas.microsoft.com/office/drawing/2014/main" id="{6E853C25-2AF4-D0C7-BA20-FABB40F7DE65}"/>
                  </a:ext>
                </a:extLst>
              </p:cNvPr>
              <p:cNvSpPr txBox="1"/>
              <p:nvPr/>
            </p:nvSpPr>
            <p:spPr>
              <a:xfrm>
                <a:off x="7325306" y="6014720"/>
                <a:ext cx="255198" cy="246221"/>
              </a:xfrm>
              <a:prstGeom prst="rect">
                <a:avLst/>
              </a:prstGeom>
              <a:noFill/>
            </p:spPr>
            <p:txBody>
              <a:bodyPr wrap="none" rtlCol="0">
                <a:spAutoFit/>
              </a:bodyPr>
              <a:lstStyle/>
              <a:p>
                <a:pPr algn="ctr"/>
                <a:r>
                  <a:rPr lang="fr-FR" sz="1000" dirty="0">
                    <a:latin typeface="+mj-lt"/>
                    <a:cs typeface="Arial" panose="020B0604020202020204" pitchFamily="34" charset="0"/>
                  </a:rPr>
                  <a:t>0</a:t>
                </a:r>
                <a:endParaRPr lang="fr-FR" sz="1000" dirty="0">
                  <a:effectLst/>
                  <a:latin typeface="+mj-lt"/>
                  <a:cs typeface="Arial" panose="020B0604020202020204" pitchFamily="34" charset="0"/>
                </a:endParaRPr>
              </a:p>
            </p:txBody>
          </p:sp>
        </p:grpSp>
        <p:grpSp>
          <p:nvGrpSpPr>
            <p:cNvPr id="57" name="Groupe 56">
              <a:extLst>
                <a:ext uri="{FF2B5EF4-FFF2-40B4-BE49-F238E27FC236}">
                  <a16:creationId xmlns:a16="http://schemas.microsoft.com/office/drawing/2014/main" id="{89936027-4006-A4E7-B044-5471EEC1C88F}"/>
                </a:ext>
              </a:extLst>
            </p:cNvPr>
            <p:cNvGrpSpPr/>
            <p:nvPr/>
          </p:nvGrpSpPr>
          <p:grpSpPr>
            <a:xfrm>
              <a:off x="9444193" y="6081841"/>
              <a:ext cx="255198" cy="327501"/>
              <a:chOff x="7325306" y="5933440"/>
              <a:chExt cx="255198" cy="327501"/>
            </a:xfrm>
          </p:grpSpPr>
          <p:cxnSp>
            <p:nvCxnSpPr>
              <p:cNvPr id="69" name="Connecteur droit 68">
                <a:extLst>
                  <a:ext uri="{FF2B5EF4-FFF2-40B4-BE49-F238E27FC236}">
                    <a16:creationId xmlns:a16="http://schemas.microsoft.com/office/drawing/2014/main" id="{0CA64872-B345-6A7F-D179-BC663ACB7563}"/>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ZoneTexte 69">
                <a:extLst>
                  <a:ext uri="{FF2B5EF4-FFF2-40B4-BE49-F238E27FC236}">
                    <a16:creationId xmlns:a16="http://schemas.microsoft.com/office/drawing/2014/main" id="{CD9C9662-9975-B371-5FC6-CB9355EE7360}"/>
                  </a:ext>
                </a:extLst>
              </p:cNvPr>
              <p:cNvSpPr txBox="1"/>
              <p:nvPr/>
            </p:nvSpPr>
            <p:spPr>
              <a:xfrm>
                <a:off x="7325306" y="6014720"/>
                <a:ext cx="255198" cy="246221"/>
              </a:xfrm>
              <a:prstGeom prst="rect">
                <a:avLst/>
              </a:prstGeom>
              <a:noFill/>
            </p:spPr>
            <p:txBody>
              <a:bodyPr wrap="none" rtlCol="0">
                <a:spAutoFit/>
              </a:bodyPr>
              <a:lstStyle/>
              <a:p>
                <a:pPr algn="ctr"/>
                <a:r>
                  <a:rPr lang="fr-FR" sz="1000" dirty="0">
                    <a:latin typeface="+mj-lt"/>
                    <a:cs typeface="Arial" panose="020B0604020202020204" pitchFamily="34" charset="0"/>
                  </a:rPr>
                  <a:t>6</a:t>
                </a:r>
                <a:endParaRPr lang="fr-FR" sz="1000" dirty="0">
                  <a:effectLst/>
                  <a:latin typeface="+mj-lt"/>
                  <a:cs typeface="Arial" panose="020B0604020202020204" pitchFamily="34" charset="0"/>
                </a:endParaRPr>
              </a:p>
            </p:txBody>
          </p:sp>
        </p:grpSp>
        <p:grpSp>
          <p:nvGrpSpPr>
            <p:cNvPr id="58" name="Groupe 57">
              <a:extLst>
                <a:ext uri="{FF2B5EF4-FFF2-40B4-BE49-F238E27FC236}">
                  <a16:creationId xmlns:a16="http://schemas.microsoft.com/office/drawing/2014/main" id="{5E293046-6B9C-3A40-A179-5698228511B7}"/>
                </a:ext>
              </a:extLst>
            </p:cNvPr>
            <p:cNvGrpSpPr/>
            <p:nvPr/>
          </p:nvGrpSpPr>
          <p:grpSpPr>
            <a:xfrm>
              <a:off x="9979082" y="6081841"/>
              <a:ext cx="325731" cy="327501"/>
              <a:chOff x="7290040" y="5933440"/>
              <a:chExt cx="325731" cy="327501"/>
            </a:xfrm>
          </p:grpSpPr>
          <p:cxnSp>
            <p:nvCxnSpPr>
              <p:cNvPr id="67" name="Connecteur droit 66">
                <a:extLst>
                  <a:ext uri="{FF2B5EF4-FFF2-40B4-BE49-F238E27FC236}">
                    <a16:creationId xmlns:a16="http://schemas.microsoft.com/office/drawing/2014/main" id="{09BCE1A6-4058-84CC-11AB-FC996796997F}"/>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8" name="ZoneTexte 67">
                <a:extLst>
                  <a:ext uri="{FF2B5EF4-FFF2-40B4-BE49-F238E27FC236}">
                    <a16:creationId xmlns:a16="http://schemas.microsoft.com/office/drawing/2014/main" id="{DAECC030-B25C-0E18-90BD-E962BC12E3DC}"/>
                  </a:ext>
                </a:extLst>
              </p:cNvPr>
              <p:cNvSpPr txBox="1"/>
              <p:nvPr/>
            </p:nvSpPr>
            <p:spPr>
              <a:xfrm>
                <a:off x="7290040" y="6014720"/>
                <a:ext cx="325731" cy="246221"/>
              </a:xfrm>
              <a:prstGeom prst="rect">
                <a:avLst/>
              </a:prstGeom>
              <a:noFill/>
            </p:spPr>
            <p:txBody>
              <a:bodyPr wrap="none" rtlCol="0">
                <a:spAutoFit/>
              </a:bodyPr>
              <a:lstStyle/>
              <a:p>
                <a:pPr algn="ctr"/>
                <a:r>
                  <a:rPr lang="fr-FR" sz="1000" dirty="0">
                    <a:latin typeface="+mj-lt"/>
                    <a:cs typeface="Arial" panose="020B0604020202020204" pitchFamily="34" charset="0"/>
                  </a:rPr>
                  <a:t>12</a:t>
                </a:r>
                <a:endParaRPr lang="fr-FR" sz="1000" dirty="0">
                  <a:effectLst/>
                  <a:latin typeface="+mj-lt"/>
                  <a:cs typeface="Arial" panose="020B0604020202020204" pitchFamily="34" charset="0"/>
                </a:endParaRPr>
              </a:p>
            </p:txBody>
          </p:sp>
        </p:grpSp>
        <p:grpSp>
          <p:nvGrpSpPr>
            <p:cNvPr id="59" name="Groupe 58">
              <a:extLst>
                <a:ext uri="{FF2B5EF4-FFF2-40B4-BE49-F238E27FC236}">
                  <a16:creationId xmlns:a16="http://schemas.microsoft.com/office/drawing/2014/main" id="{3750C794-6A7C-A072-5073-AE5B651ACFCD}"/>
                </a:ext>
              </a:extLst>
            </p:cNvPr>
            <p:cNvGrpSpPr/>
            <p:nvPr/>
          </p:nvGrpSpPr>
          <p:grpSpPr>
            <a:xfrm>
              <a:off x="10542065" y="6081841"/>
              <a:ext cx="325731" cy="327501"/>
              <a:chOff x="7290040" y="5933440"/>
              <a:chExt cx="325731" cy="327501"/>
            </a:xfrm>
          </p:grpSpPr>
          <p:cxnSp>
            <p:nvCxnSpPr>
              <p:cNvPr id="65" name="Connecteur droit 64">
                <a:extLst>
                  <a:ext uri="{FF2B5EF4-FFF2-40B4-BE49-F238E27FC236}">
                    <a16:creationId xmlns:a16="http://schemas.microsoft.com/office/drawing/2014/main" id="{5BCDAA74-B925-F8A2-3B42-98D380C1E46C}"/>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6" name="ZoneTexte 65">
                <a:extLst>
                  <a:ext uri="{FF2B5EF4-FFF2-40B4-BE49-F238E27FC236}">
                    <a16:creationId xmlns:a16="http://schemas.microsoft.com/office/drawing/2014/main" id="{F040FB96-868D-7553-5908-8C5C1FA303F6}"/>
                  </a:ext>
                </a:extLst>
              </p:cNvPr>
              <p:cNvSpPr txBox="1"/>
              <p:nvPr/>
            </p:nvSpPr>
            <p:spPr>
              <a:xfrm>
                <a:off x="7290040" y="6014720"/>
                <a:ext cx="325731" cy="246221"/>
              </a:xfrm>
              <a:prstGeom prst="rect">
                <a:avLst/>
              </a:prstGeom>
              <a:noFill/>
            </p:spPr>
            <p:txBody>
              <a:bodyPr wrap="none" rtlCol="0">
                <a:spAutoFit/>
              </a:bodyPr>
              <a:lstStyle/>
              <a:p>
                <a:pPr algn="ctr"/>
                <a:r>
                  <a:rPr lang="fr-FR" sz="1000" dirty="0">
                    <a:latin typeface="+mj-lt"/>
                    <a:cs typeface="Arial" panose="020B0604020202020204" pitchFamily="34" charset="0"/>
                  </a:rPr>
                  <a:t>18</a:t>
                </a:r>
                <a:endParaRPr lang="fr-FR" sz="1000" dirty="0">
                  <a:effectLst/>
                  <a:latin typeface="+mj-lt"/>
                  <a:cs typeface="Arial" panose="020B0604020202020204" pitchFamily="34" charset="0"/>
                </a:endParaRPr>
              </a:p>
            </p:txBody>
          </p:sp>
        </p:grpSp>
        <p:grpSp>
          <p:nvGrpSpPr>
            <p:cNvPr id="60" name="Groupe 59">
              <a:extLst>
                <a:ext uri="{FF2B5EF4-FFF2-40B4-BE49-F238E27FC236}">
                  <a16:creationId xmlns:a16="http://schemas.microsoft.com/office/drawing/2014/main" id="{8C08B78E-3264-A652-6985-E2521845FC78}"/>
                </a:ext>
              </a:extLst>
            </p:cNvPr>
            <p:cNvGrpSpPr/>
            <p:nvPr/>
          </p:nvGrpSpPr>
          <p:grpSpPr>
            <a:xfrm>
              <a:off x="11122978" y="6081841"/>
              <a:ext cx="325731" cy="327501"/>
              <a:chOff x="7290040" y="5933440"/>
              <a:chExt cx="325731" cy="327501"/>
            </a:xfrm>
          </p:grpSpPr>
          <p:cxnSp>
            <p:nvCxnSpPr>
              <p:cNvPr id="63" name="Connecteur droit 62">
                <a:extLst>
                  <a:ext uri="{FF2B5EF4-FFF2-40B4-BE49-F238E27FC236}">
                    <a16:creationId xmlns:a16="http://schemas.microsoft.com/office/drawing/2014/main" id="{103437E4-CA41-542F-E87E-C51EADA171EC}"/>
                  </a:ext>
                </a:extLst>
              </p:cNvPr>
              <p:cNvCxnSpPr/>
              <p:nvPr/>
            </p:nvCxnSpPr>
            <p:spPr bwMode="auto">
              <a:xfrm>
                <a:off x="7452360" y="5933440"/>
                <a:ext cx="0" cy="8128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4" name="ZoneTexte 63">
                <a:extLst>
                  <a:ext uri="{FF2B5EF4-FFF2-40B4-BE49-F238E27FC236}">
                    <a16:creationId xmlns:a16="http://schemas.microsoft.com/office/drawing/2014/main" id="{49EB7CB2-FB6A-CC8C-DB09-98FC3BA363F9}"/>
                  </a:ext>
                </a:extLst>
              </p:cNvPr>
              <p:cNvSpPr txBox="1"/>
              <p:nvPr/>
            </p:nvSpPr>
            <p:spPr>
              <a:xfrm>
                <a:off x="7290040" y="6014720"/>
                <a:ext cx="325731" cy="246221"/>
              </a:xfrm>
              <a:prstGeom prst="rect">
                <a:avLst/>
              </a:prstGeom>
              <a:noFill/>
            </p:spPr>
            <p:txBody>
              <a:bodyPr wrap="none" rtlCol="0">
                <a:spAutoFit/>
              </a:bodyPr>
              <a:lstStyle/>
              <a:p>
                <a:pPr algn="ctr"/>
                <a:r>
                  <a:rPr lang="fr-FR" sz="1000" dirty="0">
                    <a:latin typeface="+mj-lt"/>
                    <a:cs typeface="Arial" panose="020B0604020202020204" pitchFamily="34" charset="0"/>
                  </a:rPr>
                  <a:t>24</a:t>
                </a:r>
                <a:endParaRPr lang="fr-FR" sz="1000" dirty="0">
                  <a:effectLst/>
                  <a:latin typeface="+mj-lt"/>
                  <a:cs typeface="Arial" panose="020B0604020202020204" pitchFamily="34" charset="0"/>
                </a:endParaRPr>
              </a:p>
            </p:txBody>
          </p:sp>
        </p:grpSp>
        <p:sp>
          <p:nvSpPr>
            <p:cNvPr id="61" name="Rectangle 60">
              <a:extLst>
                <a:ext uri="{FF2B5EF4-FFF2-40B4-BE49-F238E27FC236}">
                  <a16:creationId xmlns:a16="http://schemas.microsoft.com/office/drawing/2014/main" id="{07E2679C-1EFA-7500-E8F2-42126B28B7B6}"/>
                </a:ext>
              </a:extLst>
            </p:cNvPr>
            <p:cNvSpPr/>
            <p:nvPr/>
          </p:nvSpPr>
          <p:spPr>
            <a:xfrm>
              <a:off x="8859536" y="2976282"/>
              <a:ext cx="2833120" cy="310555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mj-lt"/>
                <a:cs typeface="Arial" panose="020B0604020202020204" pitchFamily="34" charset="0"/>
              </a:endParaRPr>
            </a:p>
          </p:txBody>
        </p:sp>
        <p:sp>
          <p:nvSpPr>
            <p:cNvPr id="62" name="ZoneTexte 61">
              <a:extLst>
                <a:ext uri="{FF2B5EF4-FFF2-40B4-BE49-F238E27FC236}">
                  <a16:creationId xmlns:a16="http://schemas.microsoft.com/office/drawing/2014/main" id="{491013BB-554D-F502-9316-83D4F32EFE88}"/>
                </a:ext>
              </a:extLst>
            </p:cNvPr>
            <p:cNvSpPr txBox="1"/>
            <p:nvPr/>
          </p:nvSpPr>
          <p:spPr>
            <a:xfrm>
              <a:off x="9782074" y="2584687"/>
              <a:ext cx="1045479" cy="276999"/>
            </a:xfrm>
            <a:prstGeom prst="rect">
              <a:avLst/>
            </a:prstGeom>
            <a:noFill/>
          </p:spPr>
          <p:txBody>
            <a:bodyPr wrap="none" rtlCol="0">
              <a:spAutoFit/>
            </a:bodyPr>
            <a:lstStyle/>
            <a:p>
              <a:pPr algn="r"/>
              <a:r>
                <a:rPr lang="fr-FR" sz="1200" dirty="0">
                  <a:latin typeface="+mj-lt"/>
                  <a:cs typeface="Arial" panose="020B0604020202020204" pitchFamily="34" charset="0"/>
                </a:rPr>
                <a:t>BIC 50 mg QD</a:t>
              </a:r>
            </a:p>
          </p:txBody>
        </p:sp>
      </p:grpSp>
      <p:sp>
        <p:nvSpPr>
          <p:cNvPr id="84" name="ZoneTexte 83">
            <a:extLst>
              <a:ext uri="{FF2B5EF4-FFF2-40B4-BE49-F238E27FC236}">
                <a16:creationId xmlns:a16="http://schemas.microsoft.com/office/drawing/2014/main" id="{A2392A3D-FE40-1C6C-8115-0DED5E531997}"/>
              </a:ext>
            </a:extLst>
          </p:cNvPr>
          <p:cNvSpPr txBox="1"/>
          <p:nvPr/>
        </p:nvSpPr>
        <p:spPr>
          <a:xfrm>
            <a:off x="6811811" y="3668770"/>
            <a:ext cx="3313216" cy="369332"/>
          </a:xfrm>
          <a:prstGeom prst="rect">
            <a:avLst/>
          </a:prstGeom>
          <a:noFill/>
        </p:spPr>
        <p:txBody>
          <a:bodyPr wrap="none" rtlCol="0">
            <a:spAutoFit/>
          </a:bodyPr>
          <a:lstStyle/>
          <a:p>
            <a:pPr algn="ctr"/>
            <a:r>
              <a:rPr lang="fr-FR" b="1" dirty="0">
                <a:latin typeface="+mj-lt"/>
                <a:cs typeface="Arial" panose="020B0604020202020204" pitchFamily="34" charset="0"/>
              </a:rPr>
              <a:t>BIC plasma concentration (mg/L)</a:t>
            </a:r>
          </a:p>
        </p:txBody>
      </p:sp>
      <p:sp>
        <p:nvSpPr>
          <p:cNvPr id="90" name="ZoneTexte 89">
            <a:extLst>
              <a:ext uri="{FF2B5EF4-FFF2-40B4-BE49-F238E27FC236}">
                <a16:creationId xmlns:a16="http://schemas.microsoft.com/office/drawing/2014/main" id="{9387153F-5326-6194-60B2-BB1E9B243482}"/>
              </a:ext>
            </a:extLst>
          </p:cNvPr>
          <p:cNvSpPr txBox="1"/>
          <p:nvPr/>
        </p:nvSpPr>
        <p:spPr>
          <a:xfrm>
            <a:off x="436808" y="1052736"/>
            <a:ext cx="5613588" cy="369332"/>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dirty="0"/>
              <a:t>Open-label, non-comparative, randomized clinical trial </a:t>
            </a:r>
          </a:p>
        </p:txBody>
      </p:sp>
      <p:sp>
        <p:nvSpPr>
          <p:cNvPr id="92" name="ZoneTexte 91">
            <a:extLst>
              <a:ext uri="{FF2B5EF4-FFF2-40B4-BE49-F238E27FC236}">
                <a16:creationId xmlns:a16="http://schemas.microsoft.com/office/drawing/2014/main" id="{5410CC0E-8EE2-EF2B-F7E5-BEDC773C92FF}"/>
              </a:ext>
            </a:extLst>
          </p:cNvPr>
          <p:cNvSpPr txBox="1"/>
          <p:nvPr/>
        </p:nvSpPr>
        <p:spPr>
          <a:xfrm>
            <a:off x="783412" y="3735625"/>
            <a:ext cx="4065280" cy="369332"/>
          </a:xfrm>
          <a:prstGeom prst="rect">
            <a:avLst/>
          </a:prstGeom>
          <a:noFill/>
        </p:spPr>
        <p:txBody>
          <a:bodyPr wrap="none" rtlCol="0">
            <a:spAutoFit/>
          </a:bodyPr>
          <a:lstStyle/>
          <a:p>
            <a:r>
              <a:rPr lang="fr-FR" b="1" dirty="0"/>
              <a:t>Viral suppression at W24 (FDA snapshot)</a:t>
            </a:r>
          </a:p>
        </p:txBody>
      </p:sp>
      <p:sp>
        <p:nvSpPr>
          <p:cNvPr id="93" name="ZoneTexte 92">
            <a:extLst>
              <a:ext uri="{FF2B5EF4-FFF2-40B4-BE49-F238E27FC236}">
                <a16:creationId xmlns:a16="http://schemas.microsoft.com/office/drawing/2014/main" id="{3B6ABD79-6534-1AB1-FA5D-078F8362251C}"/>
              </a:ext>
            </a:extLst>
          </p:cNvPr>
          <p:cNvSpPr txBox="1"/>
          <p:nvPr/>
        </p:nvSpPr>
        <p:spPr>
          <a:xfrm>
            <a:off x="6775419" y="5579351"/>
            <a:ext cx="1782989" cy="523220"/>
          </a:xfrm>
          <a:prstGeom prst="rect">
            <a:avLst/>
          </a:prstGeom>
          <a:noFill/>
        </p:spPr>
        <p:txBody>
          <a:bodyPr wrap="none" rtlCol="0">
            <a:spAutoFit/>
          </a:bodyPr>
          <a:lstStyle/>
          <a:p>
            <a:r>
              <a:rPr lang="fr-FR" sz="1400" b="1" dirty="0" err="1"/>
              <a:t>Ctau</a:t>
            </a:r>
            <a:r>
              <a:rPr lang="fr-FR" sz="1400" b="1" dirty="0"/>
              <a:t> : 0.397 mg/L</a:t>
            </a:r>
          </a:p>
          <a:p>
            <a:r>
              <a:rPr lang="fr-FR" sz="1400" b="1" dirty="0"/>
              <a:t>AUC</a:t>
            </a:r>
            <a:r>
              <a:rPr lang="fr-FR" sz="1400" b="1" baseline="-25000" dirty="0"/>
              <a:t>0-24</a:t>
            </a:r>
            <a:r>
              <a:rPr lang="fr-FR" sz="1400" b="1" dirty="0"/>
              <a:t> : 30.0 mg*h/L</a:t>
            </a:r>
          </a:p>
        </p:txBody>
      </p:sp>
      <p:sp>
        <p:nvSpPr>
          <p:cNvPr id="94" name="ZoneTexte 93">
            <a:extLst>
              <a:ext uri="{FF2B5EF4-FFF2-40B4-BE49-F238E27FC236}">
                <a16:creationId xmlns:a16="http://schemas.microsoft.com/office/drawing/2014/main" id="{7205B49E-350F-2F7D-D23D-6368729D2EE7}"/>
              </a:ext>
            </a:extLst>
          </p:cNvPr>
          <p:cNvSpPr txBox="1"/>
          <p:nvPr/>
        </p:nvSpPr>
        <p:spPr>
          <a:xfrm>
            <a:off x="9290503" y="5564406"/>
            <a:ext cx="1782989" cy="523220"/>
          </a:xfrm>
          <a:prstGeom prst="rect">
            <a:avLst/>
          </a:prstGeom>
          <a:noFill/>
        </p:spPr>
        <p:txBody>
          <a:bodyPr wrap="none" rtlCol="0">
            <a:spAutoFit/>
          </a:bodyPr>
          <a:lstStyle/>
          <a:p>
            <a:r>
              <a:rPr lang="fr-FR" sz="1400" b="1" dirty="0" err="1"/>
              <a:t>Ctau</a:t>
            </a:r>
            <a:r>
              <a:rPr lang="fr-FR" sz="1400" b="1" dirty="0"/>
              <a:t> : 2.29 mg/L</a:t>
            </a:r>
          </a:p>
          <a:p>
            <a:r>
              <a:rPr lang="fr-FR" sz="1400" b="1" dirty="0"/>
              <a:t>AUC</a:t>
            </a:r>
            <a:r>
              <a:rPr lang="fr-FR" sz="1400" b="1" baseline="-25000" dirty="0"/>
              <a:t>0-24</a:t>
            </a:r>
            <a:r>
              <a:rPr lang="fr-FR" sz="1400" b="1" dirty="0"/>
              <a:t> : 94.9 mg*h/L</a:t>
            </a:r>
          </a:p>
        </p:txBody>
      </p:sp>
      <p:grpSp>
        <p:nvGrpSpPr>
          <p:cNvPr id="85" name="Groupe 84">
            <a:extLst>
              <a:ext uri="{FF2B5EF4-FFF2-40B4-BE49-F238E27FC236}">
                <a16:creationId xmlns:a16="http://schemas.microsoft.com/office/drawing/2014/main" id="{7C2B7702-6586-7403-CD75-7D1F82CBA633}"/>
              </a:ext>
            </a:extLst>
          </p:cNvPr>
          <p:cNvGrpSpPr/>
          <p:nvPr/>
        </p:nvGrpSpPr>
        <p:grpSpPr>
          <a:xfrm>
            <a:off x="498037" y="4206889"/>
            <a:ext cx="4413692" cy="2428853"/>
            <a:chOff x="498037" y="4206889"/>
            <a:chExt cx="4413692" cy="2428853"/>
          </a:xfrm>
        </p:grpSpPr>
        <p:pic>
          <p:nvPicPr>
            <p:cNvPr id="91" name="Image 90">
              <a:extLst>
                <a:ext uri="{FF2B5EF4-FFF2-40B4-BE49-F238E27FC236}">
                  <a16:creationId xmlns:a16="http://schemas.microsoft.com/office/drawing/2014/main" id="{C7016E47-6DEA-0475-7999-5D0FA81DFB3C}"/>
                </a:ext>
              </a:extLst>
            </p:cNvPr>
            <p:cNvPicPr>
              <a:picLocks noChangeAspect="1"/>
            </p:cNvPicPr>
            <p:nvPr/>
          </p:nvPicPr>
          <p:blipFill>
            <a:blip r:embed="rId4"/>
            <a:stretch>
              <a:fillRect/>
            </a:stretch>
          </p:blipFill>
          <p:spPr>
            <a:xfrm>
              <a:off x="498037" y="4206889"/>
              <a:ext cx="3626412" cy="2428853"/>
            </a:xfrm>
            <a:prstGeom prst="rect">
              <a:avLst/>
            </a:prstGeom>
          </p:spPr>
        </p:pic>
        <p:sp>
          <p:nvSpPr>
            <p:cNvPr id="95" name="ZoneTexte 94">
              <a:extLst>
                <a:ext uri="{FF2B5EF4-FFF2-40B4-BE49-F238E27FC236}">
                  <a16:creationId xmlns:a16="http://schemas.microsoft.com/office/drawing/2014/main" id="{C69F49CD-08A6-73C5-1630-1519A93B7C0E}"/>
                </a:ext>
              </a:extLst>
            </p:cNvPr>
            <p:cNvSpPr txBox="1"/>
            <p:nvPr/>
          </p:nvSpPr>
          <p:spPr>
            <a:xfrm>
              <a:off x="1527918" y="5717491"/>
              <a:ext cx="3383811" cy="523220"/>
            </a:xfrm>
            <a:prstGeom prst="rect">
              <a:avLst/>
            </a:prstGeom>
            <a:noFill/>
          </p:spPr>
          <p:txBody>
            <a:bodyPr wrap="none" rtlCol="0">
              <a:spAutoFit/>
            </a:bodyPr>
            <a:lstStyle/>
            <a:p>
              <a:r>
                <a:rPr lang="en-US" sz="1400"/>
                <a:t>No treatment </a:t>
              </a:r>
              <a:r>
                <a:rPr lang="en-US" sz="1400" dirty="0" err="1"/>
                <a:t>faiure</a:t>
              </a:r>
              <a:r>
                <a:rPr lang="en-US" sz="1400" dirty="0"/>
                <a:t> (VL &gt; 400 c/mL) at W48</a:t>
              </a:r>
            </a:p>
            <a:p>
              <a:r>
                <a:rPr lang="en-US" sz="1400" dirty="0"/>
                <a:t>Good tolerability </a:t>
              </a:r>
            </a:p>
          </p:txBody>
        </p:sp>
      </p:grpSp>
      <p:grpSp>
        <p:nvGrpSpPr>
          <p:cNvPr id="83" name="Groupe 82">
            <a:extLst>
              <a:ext uri="{FF2B5EF4-FFF2-40B4-BE49-F238E27FC236}">
                <a16:creationId xmlns:a16="http://schemas.microsoft.com/office/drawing/2014/main" id="{315B6665-5A5A-ADC7-956C-C0306B8D9301}"/>
              </a:ext>
            </a:extLst>
          </p:cNvPr>
          <p:cNvGrpSpPr/>
          <p:nvPr/>
        </p:nvGrpSpPr>
        <p:grpSpPr>
          <a:xfrm>
            <a:off x="1703512" y="1556360"/>
            <a:ext cx="9937104" cy="2016656"/>
            <a:chOff x="1703512" y="1556360"/>
            <a:chExt cx="9937104" cy="2016656"/>
          </a:xfrm>
        </p:grpSpPr>
        <p:sp>
          <p:nvSpPr>
            <p:cNvPr id="5" name="Rectangle : coins arrondis 4">
              <a:extLst>
                <a:ext uri="{FF2B5EF4-FFF2-40B4-BE49-F238E27FC236}">
                  <a16:creationId xmlns:a16="http://schemas.microsoft.com/office/drawing/2014/main" id="{5FD2E379-057D-0354-16C0-137B35B3D2F1}"/>
                </a:ext>
              </a:extLst>
            </p:cNvPr>
            <p:cNvSpPr/>
            <p:nvPr/>
          </p:nvSpPr>
          <p:spPr>
            <a:xfrm>
              <a:off x="1703512" y="2064898"/>
              <a:ext cx="2555412" cy="1078408"/>
            </a:xfrm>
            <a:prstGeom prst="roundRect">
              <a:avLst/>
            </a:prstGeom>
            <a:solidFill>
              <a:schemeClr val="bg1"/>
            </a:solidFill>
            <a:ln w="190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effectLst/>
                  <a:latin typeface="+mj-lt"/>
                  <a:cs typeface="Arial" panose="020B0604020202020204" pitchFamily="34" charset="0"/>
                </a:rPr>
                <a:t>ART-naïve and non-naive </a:t>
              </a:r>
              <a:r>
                <a:rPr lang="en-US" sz="1400" dirty="0">
                  <a:solidFill>
                    <a:schemeClr val="tx1"/>
                  </a:solidFill>
                  <a:latin typeface="+mj-lt"/>
                  <a:cs typeface="Arial" panose="020B0604020202020204" pitchFamily="34" charset="0"/>
                </a:rPr>
                <a:t>a</a:t>
              </a:r>
              <a:r>
                <a:rPr lang="en-US" sz="1400" dirty="0">
                  <a:solidFill>
                    <a:schemeClr val="tx1"/>
                  </a:solidFill>
                  <a:effectLst/>
                  <a:latin typeface="+mj-lt"/>
                  <a:cs typeface="Arial" panose="020B0604020202020204" pitchFamily="34" charset="0"/>
                </a:rPr>
                <a:t>dults with</a:t>
              </a:r>
            </a:p>
            <a:p>
              <a:pPr algn="ctr"/>
              <a:r>
                <a:rPr lang="en-US" sz="1400" dirty="0">
                  <a:solidFill>
                    <a:schemeClr val="tx1"/>
                  </a:solidFill>
                  <a:effectLst/>
                  <a:latin typeface="+mj-lt"/>
                  <a:cs typeface="Arial" panose="020B0604020202020204" pitchFamily="34" charset="0"/>
                </a:rPr>
                <a:t>HIV and Tuberculosis </a:t>
              </a:r>
              <a:br>
                <a:rPr lang="en-US" sz="1400" dirty="0">
                  <a:solidFill>
                    <a:schemeClr val="tx1"/>
                  </a:solidFill>
                  <a:effectLst/>
                  <a:latin typeface="+mj-lt"/>
                  <a:cs typeface="Arial" panose="020B0604020202020204" pitchFamily="34" charset="0"/>
                </a:rPr>
              </a:br>
              <a:r>
                <a:rPr lang="en-US" sz="1400" dirty="0">
                  <a:solidFill>
                    <a:schemeClr val="tx1"/>
                  </a:solidFill>
                  <a:effectLst/>
                  <a:latin typeface="+mj-lt"/>
                  <a:cs typeface="Arial" panose="020B0604020202020204" pitchFamily="34" charset="0"/>
                </a:rPr>
                <a:t>(Rx with rifampicin &lt; 8 weeks)</a:t>
              </a:r>
            </a:p>
          </p:txBody>
        </p:sp>
        <p:sp>
          <p:nvSpPr>
            <p:cNvPr id="7" name="Rectangle : coins arrondis 6">
              <a:extLst>
                <a:ext uri="{FF2B5EF4-FFF2-40B4-BE49-F238E27FC236}">
                  <a16:creationId xmlns:a16="http://schemas.microsoft.com/office/drawing/2014/main" id="{0E7426F8-303F-6B25-2AF7-524A1AD2B122}"/>
                </a:ext>
              </a:extLst>
            </p:cNvPr>
            <p:cNvSpPr/>
            <p:nvPr/>
          </p:nvSpPr>
          <p:spPr>
            <a:xfrm>
              <a:off x="4753669" y="2063450"/>
              <a:ext cx="3163078" cy="444125"/>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400" dirty="0">
                  <a:effectLst/>
                  <a:latin typeface="+mj-lt"/>
                  <a:cs typeface="Arial" panose="020B0604020202020204" pitchFamily="34" charset="0"/>
                </a:rPr>
                <a:t>BIC/FTC/TAF (BID) , N = 80</a:t>
              </a:r>
            </a:p>
          </p:txBody>
        </p:sp>
        <p:sp>
          <p:nvSpPr>
            <p:cNvPr id="8" name="Rectangle : coins arrondis 7">
              <a:extLst>
                <a:ext uri="{FF2B5EF4-FFF2-40B4-BE49-F238E27FC236}">
                  <a16:creationId xmlns:a16="http://schemas.microsoft.com/office/drawing/2014/main" id="{510D8582-E56C-8ED0-B85F-9CBF5B8E878B}"/>
                </a:ext>
              </a:extLst>
            </p:cNvPr>
            <p:cNvSpPr/>
            <p:nvPr/>
          </p:nvSpPr>
          <p:spPr>
            <a:xfrm>
              <a:off x="8007761" y="2063450"/>
              <a:ext cx="3298855" cy="444125"/>
            </a:xfrm>
            <a:prstGeom prst="round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effectLst/>
                  <a:latin typeface="+mj-lt"/>
                  <a:cs typeface="Arial" panose="020B0604020202020204" pitchFamily="34" charset="0"/>
                </a:rPr>
                <a:t>BIC/FTC/TAF (QD)</a:t>
              </a:r>
            </a:p>
            <a:p>
              <a:r>
                <a:rPr lang="en-US" sz="1400" dirty="0">
                  <a:effectLst/>
                  <a:latin typeface="+mj-lt"/>
                  <a:cs typeface="Arial" panose="020B0604020202020204" pitchFamily="34" charset="0"/>
                </a:rPr>
                <a:t>2 weeks post RIF stop</a:t>
              </a:r>
            </a:p>
          </p:txBody>
        </p:sp>
        <p:sp>
          <p:nvSpPr>
            <p:cNvPr id="9" name="Rectangle : coins arrondis 8">
              <a:extLst>
                <a:ext uri="{FF2B5EF4-FFF2-40B4-BE49-F238E27FC236}">
                  <a16:creationId xmlns:a16="http://schemas.microsoft.com/office/drawing/2014/main" id="{52822675-1EE7-96D4-8D3B-4F6AD82BEA44}"/>
                </a:ext>
              </a:extLst>
            </p:cNvPr>
            <p:cNvSpPr/>
            <p:nvPr/>
          </p:nvSpPr>
          <p:spPr>
            <a:xfrm>
              <a:off x="4753669" y="2640962"/>
              <a:ext cx="3163078" cy="444125"/>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effectLst/>
                  <a:latin typeface="+mj-lt"/>
                  <a:cs typeface="Arial" panose="020B0604020202020204" pitchFamily="34" charset="0"/>
                </a:rPr>
                <a:t>DTG/TDF/3TC (QD) + DTG (50mg Nocte) N = 42</a:t>
              </a:r>
            </a:p>
          </p:txBody>
        </p:sp>
        <p:sp>
          <p:nvSpPr>
            <p:cNvPr id="10" name="Rectangle : coins arrondis 9">
              <a:extLst>
                <a:ext uri="{FF2B5EF4-FFF2-40B4-BE49-F238E27FC236}">
                  <a16:creationId xmlns:a16="http://schemas.microsoft.com/office/drawing/2014/main" id="{24723E53-4B81-2204-F40D-121053995D30}"/>
                </a:ext>
              </a:extLst>
            </p:cNvPr>
            <p:cNvSpPr/>
            <p:nvPr/>
          </p:nvSpPr>
          <p:spPr>
            <a:xfrm>
              <a:off x="8007761" y="2640962"/>
              <a:ext cx="3298855" cy="444125"/>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a:effectLst/>
                  <a:latin typeface="+mj-lt"/>
                  <a:cs typeface="Arial" panose="020B0604020202020204" pitchFamily="34" charset="0"/>
                </a:rPr>
                <a:t>DTG/TDF/3TC (QD)</a:t>
              </a:r>
            </a:p>
            <a:p>
              <a:r>
                <a:rPr lang="en-US" sz="1400">
                  <a:effectLst/>
                  <a:latin typeface="+mj-lt"/>
                  <a:cs typeface="Arial" panose="020B0604020202020204" pitchFamily="34" charset="0"/>
                </a:rPr>
                <a:t>2 weeks post RIF stop</a:t>
              </a:r>
            </a:p>
          </p:txBody>
        </p:sp>
        <p:sp>
          <p:nvSpPr>
            <p:cNvPr id="11" name="ZoneTexte 10">
              <a:extLst>
                <a:ext uri="{FF2B5EF4-FFF2-40B4-BE49-F238E27FC236}">
                  <a16:creationId xmlns:a16="http://schemas.microsoft.com/office/drawing/2014/main" id="{BBF6FA39-EBAA-06F1-4120-6FC16444DB26}"/>
                </a:ext>
              </a:extLst>
            </p:cNvPr>
            <p:cNvSpPr txBox="1"/>
            <p:nvPr/>
          </p:nvSpPr>
          <p:spPr>
            <a:xfrm>
              <a:off x="2156448" y="1636878"/>
              <a:ext cx="1172308" cy="307777"/>
            </a:xfrm>
            <a:prstGeom prst="rect">
              <a:avLst/>
            </a:prstGeom>
            <a:noFill/>
          </p:spPr>
          <p:txBody>
            <a:bodyPr wrap="square">
              <a:spAutoFit/>
            </a:bodyPr>
            <a:lstStyle/>
            <a:p>
              <a:pPr algn="ctr"/>
              <a:r>
                <a:rPr lang="en-US" sz="1400">
                  <a:effectLst/>
                  <a:latin typeface="+mj-lt"/>
                  <a:cs typeface="Arial" panose="020B0604020202020204" pitchFamily="34" charset="0"/>
                </a:rPr>
                <a:t>TB treatment</a:t>
              </a:r>
            </a:p>
          </p:txBody>
        </p:sp>
        <p:sp>
          <p:nvSpPr>
            <p:cNvPr id="12" name="ZoneTexte 11">
              <a:extLst>
                <a:ext uri="{FF2B5EF4-FFF2-40B4-BE49-F238E27FC236}">
                  <a16:creationId xmlns:a16="http://schemas.microsoft.com/office/drawing/2014/main" id="{D7C41A57-8C10-8FDC-D4C2-E0B18893564D}"/>
                </a:ext>
              </a:extLst>
            </p:cNvPr>
            <p:cNvSpPr txBox="1"/>
            <p:nvPr/>
          </p:nvSpPr>
          <p:spPr>
            <a:xfrm>
              <a:off x="2156447" y="3247621"/>
              <a:ext cx="1396027" cy="307777"/>
            </a:xfrm>
            <a:prstGeom prst="rect">
              <a:avLst/>
            </a:prstGeom>
            <a:noFill/>
          </p:spPr>
          <p:txBody>
            <a:bodyPr wrap="square">
              <a:spAutoFit/>
            </a:bodyPr>
            <a:lstStyle/>
            <a:p>
              <a:pPr algn="ctr"/>
              <a:r>
                <a:rPr lang="en-US" sz="1400">
                  <a:effectLst/>
                  <a:latin typeface="+mj-lt"/>
                  <a:cs typeface="Arial" panose="020B0604020202020204" pitchFamily="34" charset="0"/>
                </a:rPr>
                <a:t>HIV treatment</a:t>
              </a:r>
            </a:p>
          </p:txBody>
        </p:sp>
        <p:sp>
          <p:nvSpPr>
            <p:cNvPr id="13" name="Signalisation droite 12">
              <a:extLst>
                <a:ext uri="{FF2B5EF4-FFF2-40B4-BE49-F238E27FC236}">
                  <a16:creationId xmlns:a16="http://schemas.microsoft.com/office/drawing/2014/main" id="{B626A5F1-EE78-ADDD-375C-66552296C944}"/>
                </a:ext>
              </a:extLst>
            </p:cNvPr>
            <p:cNvSpPr/>
            <p:nvPr/>
          </p:nvSpPr>
          <p:spPr>
            <a:xfrm>
              <a:off x="5761855" y="1556360"/>
              <a:ext cx="2016369" cy="419100"/>
            </a:xfrm>
            <a:prstGeom prst="homePlate">
              <a:avLst/>
            </a:prstGeom>
            <a:solidFill>
              <a:srgbClr val="98D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effectLst/>
                  <a:latin typeface="+mj-lt"/>
                  <a:cs typeface="Arial" panose="020B0604020202020204" pitchFamily="34" charset="0"/>
                </a:rPr>
                <a:t>HR (4 months)</a:t>
              </a:r>
            </a:p>
          </p:txBody>
        </p:sp>
        <p:sp>
          <p:nvSpPr>
            <p:cNvPr id="14" name="Signalisation droite 13">
              <a:extLst>
                <a:ext uri="{FF2B5EF4-FFF2-40B4-BE49-F238E27FC236}">
                  <a16:creationId xmlns:a16="http://schemas.microsoft.com/office/drawing/2014/main" id="{1FDAFD5B-FF92-7316-121B-DF6ED7E17DA8}"/>
                </a:ext>
              </a:extLst>
            </p:cNvPr>
            <p:cNvSpPr/>
            <p:nvPr/>
          </p:nvSpPr>
          <p:spPr>
            <a:xfrm>
              <a:off x="4425424" y="1556360"/>
              <a:ext cx="1531815" cy="419100"/>
            </a:xfrm>
            <a:prstGeom prst="homePlat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a:solidFill>
                    <a:schemeClr val="tx1"/>
                  </a:solidFill>
                  <a:effectLst/>
                  <a:latin typeface="+mj-lt"/>
                  <a:cs typeface="Arial" panose="020B0604020202020204" pitchFamily="34" charset="0"/>
                </a:rPr>
                <a:t>HRZE (2 </a:t>
              </a:r>
              <a:r>
                <a:rPr lang="fr-FR" sz="1200" dirty="0" err="1">
                  <a:solidFill>
                    <a:schemeClr val="tx1"/>
                  </a:solidFill>
                  <a:effectLst/>
                  <a:latin typeface="+mj-lt"/>
                  <a:cs typeface="Arial" panose="020B0604020202020204" pitchFamily="34" charset="0"/>
                </a:rPr>
                <a:t>months</a:t>
              </a:r>
              <a:r>
                <a:rPr lang="fr-FR" sz="1200" dirty="0">
                  <a:solidFill>
                    <a:schemeClr val="tx1"/>
                  </a:solidFill>
                  <a:effectLst/>
                  <a:latin typeface="+mj-lt"/>
                  <a:cs typeface="Arial" panose="020B0604020202020204" pitchFamily="34" charset="0"/>
                </a:rPr>
                <a:t>)</a:t>
              </a:r>
            </a:p>
          </p:txBody>
        </p:sp>
        <p:cxnSp>
          <p:nvCxnSpPr>
            <p:cNvPr id="15" name="Connecteur droit 14">
              <a:extLst>
                <a:ext uri="{FF2B5EF4-FFF2-40B4-BE49-F238E27FC236}">
                  <a16:creationId xmlns:a16="http://schemas.microsoft.com/office/drawing/2014/main" id="{DC4AA175-74C5-1A2C-431E-0A2062B9F6D2}"/>
                </a:ext>
              </a:extLst>
            </p:cNvPr>
            <p:cNvCxnSpPr>
              <a:cxnSpLocks/>
            </p:cNvCxnSpPr>
            <p:nvPr/>
          </p:nvCxnSpPr>
          <p:spPr>
            <a:xfrm>
              <a:off x="3862716" y="3202965"/>
              <a:ext cx="7479550" cy="0"/>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grpSp>
          <p:nvGrpSpPr>
            <p:cNvPr id="16" name="Groupe 15">
              <a:extLst>
                <a:ext uri="{FF2B5EF4-FFF2-40B4-BE49-F238E27FC236}">
                  <a16:creationId xmlns:a16="http://schemas.microsoft.com/office/drawing/2014/main" id="{AACFD484-70CE-6221-78C6-7F029A88C271}"/>
                </a:ext>
              </a:extLst>
            </p:cNvPr>
            <p:cNvGrpSpPr/>
            <p:nvPr/>
          </p:nvGrpSpPr>
          <p:grpSpPr>
            <a:xfrm>
              <a:off x="4593442" y="3202965"/>
              <a:ext cx="357790" cy="370051"/>
              <a:chOff x="3963257" y="4631634"/>
              <a:chExt cx="357790" cy="370051"/>
            </a:xfrm>
          </p:grpSpPr>
          <p:cxnSp>
            <p:nvCxnSpPr>
              <p:cNvPr id="17" name="Connecteur droit 16">
                <a:extLst>
                  <a:ext uri="{FF2B5EF4-FFF2-40B4-BE49-F238E27FC236}">
                    <a16:creationId xmlns:a16="http://schemas.microsoft.com/office/drawing/2014/main" id="{82BA7384-86F1-B460-733B-06E18E8C533E}"/>
                  </a:ext>
                </a:extLst>
              </p:cNvPr>
              <p:cNvCxnSpPr>
                <a:cxnSpLocks/>
              </p:cNvCxnSpPr>
              <p:nvPr/>
            </p:nvCxnSpPr>
            <p:spPr>
              <a:xfrm>
                <a:off x="4142153"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18" name="ZoneTexte 17">
                <a:extLst>
                  <a:ext uri="{FF2B5EF4-FFF2-40B4-BE49-F238E27FC236}">
                    <a16:creationId xmlns:a16="http://schemas.microsoft.com/office/drawing/2014/main" id="{DEE4A28A-B91A-B0E9-B6F6-867C1842E6D4}"/>
                  </a:ext>
                </a:extLst>
              </p:cNvPr>
              <p:cNvSpPr txBox="1"/>
              <p:nvPr/>
            </p:nvSpPr>
            <p:spPr>
              <a:xfrm>
                <a:off x="3963257" y="4724686"/>
                <a:ext cx="357790" cy="276999"/>
              </a:xfrm>
              <a:prstGeom prst="rect">
                <a:avLst/>
              </a:prstGeom>
              <a:noFill/>
            </p:spPr>
            <p:txBody>
              <a:bodyPr wrap="none" rtlCol="0">
                <a:spAutoFit/>
              </a:bodyPr>
              <a:lstStyle/>
              <a:p>
                <a:pPr algn="ctr"/>
                <a:r>
                  <a:rPr lang="fr-FR" sz="1200" dirty="0">
                    <a:latin typeface="+mj-lt"/>
                    <a:cs typeface="Arial" panose="020B0604020202020204" pitchFamily="34" charset="0"/>
                  </a:rPr>
                  <a:t>D1</a:t>
                </a:r>
              </a:p>
            </p:txBody>
          </p:sp>
        </p:grpSp>
        <p:grpSp>
          <p:nvGrpSpPr>
            <p:cNvPr id="19" name="Groupe 18">
              <a:extLst>
                <a:ext uri="{FF2B5EF4-FFF2-40B4-BE49-F238E27FC236}">
                  <a16:creationId xmlns:a16="http://schemas.microsoft.com/office/drawing/2014/main" id="{CDF6B819-59C3-A3ED-F2B6-C3E87F7FD863}"/>
                </a:ext>
              </a:extLst>
            </p:cNvPr>
            <p:cNvGrpSpPr/>
            <p:nvPr/>
          </p:nvGrpSpPr>
          <p:grpSpPr>
            <a:xfrm>
              <a:off x="7804264" y="3202965"/>
              <a:ext cx="478016" cy="370051"/>
              <a:chOff x="4265188" y="4631634"/>
              <a:chExt cx="478016" cy="370051"/>
            </a:xfrm>
          </p:grpSpPr>
          <p:cxnSp>
            <p:nvCxnSpPr>
              <p:cNvPr id="20" name="Connecteur droit 19">
                <a:extLst>
                  <a:ext uri="{FF2B5EF4-FFF2-40B4-BE49-F238E27FC236}">
                    <a16:creationId xmlns:a16="http://schemas.microsoft.com/office/drawing/2014/main" id="{C9B09C1B-6B6E-1F80-ED56-FF8366705726}"/>
                  </a:ext>
                </a:extLst>
              </p:cNvPr>
              <p:cNvCxnSpPr>
                <a:cxnSpLocks/>
              </p:cNvCxnSpPr>
              <p:nvPr/>
            </p:nvCxnSpPr>
            <p:spPr>
              <a:xfrm>
                <a:off x="4455172"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1" name="ZoneTexte 20">
                <a:extLst>
                  <a:ext uri="{FF2B5EF4-FFF2-40B4-BE49-F238E27FC236}">
                    <a16:creationId xmlns:a16="http://schemas.microsoft.com/office/drawing/2014/main" id="{D8934DA4-76F3-52FE-0774-77767A137575}"/>
                  </a:ext>
                </a:extLst>
              </p:cNvPr>
              <p:cNvSpPr txBox="1"/>
              <p:nvPr/>
            </p:nvSpPr>
            <p:spPr>
              <a:xfrm>
                <a:off x="4265188" y="4724686"/>
                <a:ext cx="478016" cy="276999"/>
              </a:xfrm>
              <a:prstGeom prst="rect">
                <a:avLst/>
              </a:prstGeom>
              <a:noFill/>
            </p:spPr>
            <p:txBody>
              <a:bodyPr wrap="none" rtlCol="0">
                <a:spAutoFit/>
              </a:bodyPr>
              <a:lstStyle/>
              <a:p>
                <a:pPr algn="ctr"/>
                <a:r>
                  <a:rPr lang="fr-FR" sz="1200" dirty="0">
                    <a:latin typeface="+mj-lt"/>
                    <a:cs typeface="Arial" panose="020B0604020202020204" pitchFamily="34" charset="0"/>
                  </a:rPr>
                  <a:t>W24</a:t>
                </a:r>
              </a:p>
            </p:txBody>
          </p:sp>
        </p:grpSp>
        <p:grpSp>
          <p:nvGrpSpPr>
            <p:cNvPr id="22" name="Groupe 21">
              <a:extLst>
                <a:ext uri="{FF2B5EF4-FFF2-40B4-BE49-F238E27FC236}">
                  <a16:creationId xmlns:a16="http://schemas.microsoft.com/office/drawing/2014/main" id="{1299690C-CAA1-8E4B-AF4A-026E3D58BA0E}"/>
                </a:ext>
              </a:extLst>
            </p:cNvPr>
            <p:cNvGrpSpPr/>
            <p:nvPr/>
          </p:nvGrpSpPr>
          <p:grpSpPr>
            <a:xfrm>
              <a:off x="11162600" y="3202965"/>
              <a:ext cx="478016" cy="370051"/>
              <a:chOff x="4388591" y="4631634"/>
              <a:chExt cx="478016" cy="370051"/>
            </a:xfrm>
          </p:grpSpPr>
          <p:cxnSp>
            <p:nvCxnSpPr>
              <p:cNvPr id="23" name="Connecteur droit 22">
                <a:extLst>
                  <a:ext uri="{FF2B5EF4-FFF2-40B4-BE49-F238E27FC236}">
                    <a16:creationId xmlns:a16="http://schemas.microsoft.com/office/drawing/2014/main" id="{C6940813-EC63-20F8-0E95-F2ED45674CF4}"/>
                  </a:ext>
                </a:extLst>
              </p:cNvPr>
              <p:cNvCxnSpPr>
                <a:cxnSpLocks/>
              </p:cNvCxnSpPr>
              <p:nvPr/>
            </p:nvCxnSpPr>
            <p:spPr>
              <a:xfrm>
                <a:off x="4532607" y="4631634"/>
                <a:ext cx="0" cy="93052"/>
              </a:xfrm>
              <a:prstGeom prst="lin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cxnSp>
          <p:sp>
            <p:nvSpPr>
              <p:cNvPr id="24" name="ZoneTexte 23">
                <a:extLst>
                  <a:ext uri="{FF2B5EF4-FFF2-40B4-BE49-F238E27FC236}">
                    <a16:creationId xmlns:a16="http://schemas.microsoft.com/office/drawing/2014/main" id="{94C5F522-33CC-01A9-EC38-2DAF4CE5AA34}"/>
                  </a:ext>
                </a:extLst>
              </p:cNvPr>
              <p:cNvSpPr txBox="1"/>
              <p:nvPr/>
            </p:nvSpPr>
            <p:spPr>
              <a:xfrm>
                <a:off x="4388591" y="4724686"/>
                <a:ext cx="478016" cy="276999"/>
              </a:xfrm>
              <a:prstGeom prst="rect">
                <a:avLst/>
              </a:prstGeom>
              <a:noFill/>
            </p:spPr>
            <p:txBody>
              <a:bodyPr wrap="none" rtlCol="0">
                <a:spAutoFit/>
              </a:bodyPr>
              <a:lstStyle/>
              <a:p>
                <a:pPr algn="ctr"/>
                <a:r>
                  <a:rPr lang="fr-FR" sz="1200" dirty="0">
                    <a:latin typeface="+mj-lt"/>
                    <a:cs typeface="Arial" panose="020B0604020202020204" pitchFamily="34" charset="0"/>
                  </a:rPr>
                  <a:t>W48</a:t>
                </a:r>
              </a:p>
            </p:txBody>
          </p:sp>
        </p:grpSp>
        <p:cxnSp>
          <p:nvCxnSpPr>
            <p:cNvPr id="6" name="Connecteur : en angle 5">
              <a:extLst>
                <a:ext uri="{FF2B5EF4-FFF2-40B4-BE49-F238E27FC236}">
                  <a16:creationId xmlns:a16="http://schemas.microsoft.com/office/drawing/2014/main" id="{2B3F55CC-DC94-F1A2-814A-A09203C821E8}"/>
                </a:ext>
              </a:extLst>
            </p:cNvPr>
            <p:cNvCxnSpPr>
              <a:cxnSpLocks/>
              <a:stCxn id="5" idx="3"/>
              <a:endCxn id="7" idx="1"/>
            </p:cNvCxnSpPr>
            <p:nvPr/>
          </p:nvCxnSpPr>
          <p:spPr>
            <a:xfrm flipV="1">
              <a:off x="4258924" y="2285513"/>
              <a:ext cx="494745" cy="318589"/>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33" name="Connecteur : en angle 32">
              <a:extLst>
                <a:ext uri="{FF2B5EF4-FFF2-40B4-BE49-F238E27FC236}">
                  <a16:creationId xmlns:a16="http://schemas.microsoft.com/office/drawing/2014/main" id="{B7F90042-5DF2-D3A6-70A3-A0BFC7A7414D}"/>
                </a:ext>
              </a:extLst>
            </p:cNvPr>
            <p:cNvCxnSpPr>
              <a:cxnSpLocks/>
              <a:stCxn id="5" idx="3"/>
              <a:endCxn id="9" idx="1"/>
            </p:cNvCxnSpPr>
            <p:nvPr/>
          </p:nvCxnSpPr>
          <p:spPr>
            <a:xfrm>
              <a:off x="4258924" y="2604102"/>
              <a:ext cx="494745" cy="258923"/>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36340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1968258-C68F-59BD-921F-9E2878D1275B}"/>
              </a:ext>
            </a:extLst>
          </p:cNvPr>
          <p:cNvSpPr txBox="1"/>
          <p:nvPr/>
        </p:nvSpPr>
        <p:spPr>
          <a:xfrm>
            <a:off x="126046" y="3934723"/>
            <a:ext cx="6941585" cy="1323439"/>
          </a:xfrm>
          <a:prstGeom prst="rect">
            <a:avLst/>
          </a:prstGeom>
          <a:noFill/>
          <a:ln>
            <a:solidFill>
              <a:srgbClr val="000000"/>
            </a:solidFill>
          </a:ln>
        </p:spPr>
        <p:txBody>
          <a:bodyPr wrap="square" rtlCol="0">
            <a:spAutoFit/>
          </a:bodyPr>
          <a:lstStyle/>
          <a:p>
            <a:r>
              <a:rPr lang="en-US" sz="1600" dirty="0"/>
              <a:t>3. </a:t>
            </a:r>
            <a:r>
              <a:rPr lang="en-US" sz="1600" b="1" dirty="0"/>
              <a:t>Kenya</a:t>
            </a:r>
            <a:r>
              <a:rPr lang="en-US" sz="1600" dirty="0"/>
              <a:t> : Treatment-experienced and naïve patients from national DTG regimen rollout</a:t>
            </a:r>
          </a:p>
          <a:p>
            <a:r>
              <a:rPr lang="en-US" sz="1600" dirty="0"/>
              <a:t>- 41 ART-naïve. After median 1.5 y, VL &gt; 200 c/mL=32 %, DTG RAM=1/12 (8.3 %)</a:t>
            </a:r>
          </a:p>
          <a:p>
            <a:r>
              <a:rPr lang="en-US" sz="1600" dirty="0"/>
              <a:t>- 190 ART-experienced (NNRTI and/or PI). After 2.1 years, VL &gt; 200 c/mL = 28 % DTG RAM = 7/31 (22.6 %)</a:t>
            </a:r>
          </a:p>
        </p:txBody>
      </p:sp>
      <p:sp>
        <p:nvSpPr>
          <p:cNvPr id="6" name="ZoneTexte 5">
            <a:extLst>
              <a:ext uri="{FF2B5EF4-FFF2-40B4-BE49-F238E27FC236}">
                <a16:creationId xmlns:a16="http://schemas.microsoft.com/office/drawing/2014/main" id="{D1E7FA2B-B672-4982-04E2-63A1CDE14580}"/>
              </a:ext>
            </a:extLst>
          </p:cNvPr>
          <p:cNvSpPr txBox="1"/>
          <p:nvPr/>
        </p:nvSpPr>
        <p:spPr>
          <a:xfrm>
            <a:off x="126047" y="5261064"/>
            <a:ext cx="6978065" cy="830997"/>
          </a:xfrm>
          <a:prstGeom prst="rect">
            <a:avLst/>
          </a:prstGeom>
          <a:noFill/>
          <a:ln>
            <a:solidFill>
              <a:srgbClr val="000000"/>
            </a:solidFill>
          </a:ln>
        </p:spPr>
        <p:txBody>
          <a:bodyPr wrap="square" rtlCol="0">
            <a:spAutoFit/>
          </a:bodyPr>
          <a:lstStyle/>
          <a:p>
            <a:r>
              <a:rPr lang="en-US" sz="1600" dirty="0"/>
              <a:t>4.</a:t>
            </a:r>
            <a:r>
              <a:rPr lang="en-US" sz="1600" b="1" dirty="0"/>
              <a:t> Lesotho </a:t>
            </a:r>
            <a:r>
              <a:rPr lang="en-US" sz="1600" dirty="0"/>
              <a:t>: Patients who switched form NNRTI and on DTG for ≥ 18 months </a:t>
            </a:r>
            <a:br>
              <a:rPr lang="en-US" sz="1600" dirty="0"/>
            </a:br>
            <a:r>
              <a:rPr lang="en-US" sz="1600" dirty="0"/>
              <a:t>with 1 VL ≥ 500 c/mL or 2 VL ≥ 50 c/mL</a:t>
            </a:r>
            <a:br>
              <a:rPr lang="en-US" sz="1600" dirty="0"/>
            </a:br>
            <a:r>
              <a:rPr lang="en-US" sz="1600" dirty="0"/>
              <a:t>15,299 patients, 151 eligible for R testing: R in 8/78 (10.3 %)</a:t>
            </a:r>
          </a:p>
        </p:txBody>
      </p:sp>
      <p:sp>
        <p:nvSpPr>
          <p:cNvPr id="13" name="ZoneTexte 12">
            <a:extLst>
              <a:ext uri="{FF2B5EF4-FFF2-40B4-BE49-F238E27FC236}">
                <a16:creationId xmlns:a16="http://schemas.microsoft.com/office/drawing/2014/main" id="{7698AEE5-058C-BE23-6482-50462FD3412A}"/>
              </a:ext>
            </a:extLst>
          </p:cNvPr>
          <p:cNvSpPr txBox="1"/>
          <p:nvPr/>
        </p:nvSpPr>
        <p:spPr>
          <a:xfrm>
            <a:off x="126047" y="1484784"/>
            <a:ext cx="6923312" cy="1323439"/>
          </a:xfrm>
          <a:prstGeom prst="rect">
            <a:avLst/>
          </a:prstGeom>
          <a:noFill/>
          <a:ln>
            <a:solidFill>
              <a:srgbClr val="000000"/>
            </a:solidFill>
          </a:ln>
        </p:spPr>
        <p:txBody>
          <a:bodyPr wrap="square" rtlCol="0">
            <a:spAutoFit/>
          </a:bodyPr>
          <a:lstStyle/>
          <a:p>
            <a:r>
              <a:rPr lang="en-US" sz="1600" dirty="0"/>
              <a:t>1. Observational cohort </a:t>
            </a:r>
            <a:r>
              <a:rPr lang="en-US" sz="1600" b="1" dirty="0"/>
              <a:t>Malawi + Zambia</a:t>
            </a:r>
            <a:r>
              <a:rPr lang="en-US" sz="1600" dirty="0"/>
              <a:t>: 2852 adults </a:t>
            </a:r>
            <a:r>
              <a:rPr lang="en-US" sz="1600"/>
              <a:t>switched from </a:t>
            </a:r>
            <a:r>
              <a:rPr lang="en-US" sz="1600" dirty="0"/>
              <a:t>NNRTI to DTG-based ART</a:t>
            </a:r>
          </a:p>
          <a:p>
            <a:r>
              <a:rPr lang="en-US" sz="1600" dirty="0"/>
              <a:t>95 % VL &lt; 400 c/mL at switch. VL ≥ 400 c/mL at 2 years = 3.3 % (mainly in patients not suppressed at switch)</a:t>
            </a:r>
          </a:p>
          <a:p>
            <a:r>
              <a:rPr lang="en-US" sz="1600" dirty="0"/>
              <a:t>Major DTG RAMs in only 2/45 samples with VL &gt; 1000 c/mL (4.4 %)</a:t>
            </a:r>
          </a:p>
        </p:txBody>
      </p:sp>
      <p:sp>
        <p:nvSpPr>
          <p:cNvPr id="14" name="Text Placeholder 22">
            <a:extLst>
              <a:ext uri="{FF2B5EF4-FFF2-40B4-BE49-F238E27FC236}">
                <a16:creationId xmlns:a16="http://schemas.microsoft.com/office/drawing/2014/main" id="{8E9392A2-3635-E5F1-782E-BBAF6910CAC2}"/>
              </a:ext>
            </a:extLst>
          </p:cNvPr>
          <p:cNvSpPr txBox="1">
            <a:spLocks/>
          </p:cNvSpPr>
          <p:nvPr/>
        </p:nvSpPr>
        <p:spPr bwMode="auto">
          <a:xfrm>
            <a:off x="874729" y="6381328"/>
            <a:ext cx="11298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algn="r" defTabSz="914400">
              <a:spcAft>
                <a:spcPts val="0"/>
              </a:spcAft>
              <a:defRPr/>
            </a:pP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1. Whitesell </a:t>
            </a:r>
            <a:r>
              <a:rPr kumimoji="0" lang="en-US" sz="1200" b="0" i="1" u="none" strike="noStrike" kern="0" cap="none" spc="0" normalizeH="0" baseline="0" noProof="0" dirty="0" err="1">
                <a:ln>
                  <a:noFill/>
                </a:ln>
                <a:solidFill>
                  <a:schemeClr val="tx1"/>
                </a:solidFill>
                <a:effectLst/>
                <a:uLnTx/>
                <a:uFillTx/>
                <a:latin typeface="+mn-lt"/>
                <a:ea typeface="+mn-ea"/>
                <a:cs typeface="Arial" panose="020B0604020202020204" pitchFamily="34" charset="0"/>
              </a:rPr>
              <a:t>Skrivankova</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V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676</a:t>
            </a:r>
            <a:r>
              <a:rPr lang="en-US" sz="1200" i="1" kern="0" dirty="0">
                <a:solidFill>
                  <a:schemeClr val="tx1"/>
                </a:solidFill>
                <a:latin typeface="+mn-lt"/>
              </a:rPr>
              <a:t>. 2. Bello G</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187LB. </a:t>
            </a:r>
            <a:r>
              <a:rPr lang="en-US" sz="1200" i="1" kern="0" dirty="0">
                <a:solidFill>
                  <a:schemeClr val="tx1"/>
                </a:solidFill>
                <a:latin typeface="+mn-lt"/>
              </a:rPr>
              <a:t>3. </a:t>
            </a:r>
            <a:r>
              <a:rPr lang="en-US" sz="1200" i="1" kern="0" dirty="0" err="1">
                <a:solidFill>
                  <a:schemeClr val="tx1"/>
                </a:solidFill>
                <a:latin typeface="+mn-lt"/>
              </a:rPr>
              <a:t>Kingwara</a:t>
            </a:r>
            <a:r>
              <a:rPr lang="en-US" sz="1200" i="1" kern="0" dirty="0">
                <a:solidFill>
                  <a:schemeClr val="tx1"/>
                </a:solidFill>
                <a:latin typeface="+mn-lt"/>
              </a:rPr>
              <a:t> L.</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677</a:t>
            </a:r>
            <a:r>
              <a:rPr lang="en-US" sz="1200" i="1" kern="0" dirty="0">
                <a:solidFill>
                  <a:schemeClr val="tx1"/>
                </a:solidFill>
                <a:latin typeface="+mn-lt"/>
              </a:rPr>
              <a:t>. 34 </a:t>
            </a:r>
            <a:r>
              <a:rPr lang="en-US" sz="1200" i="1" kern="0" dirty="0" err="1">
                <a:solidFill>
                  <a:schemeClr val="tx1"/>
                </a:solidFill>
                <a:latin typeface="+mn-lt"/>
              </a:rPr>
              <a:t>Tschumi</a:t>
            </a:r>
            <a:r>
              <a:rPr lang="en-US" sz="1200" i="1" kern="0" dirty="0">
                <a:solidFill>
                  <a:schemeClr val="tx1"/>
                </a:solidFill>
                <a:latin typeface="+mn-lt"/>
              </a:rPr>
              <a:t> N</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678</a:t>
            </a:r>
            <a:r>
              <a:rPr lang="en-US" sz="1200" i="1" kern="0" dirty="0">
                <a:solidFill>
                  <a:schemeClr val="tx1"/>
                </a:solidFill>
                <a:latin typeface="+mn-lt"/>
              </a:rPr>
              <a:t>. </a:t>
            </a:r>
          </a:p>
          <a:p>
            <a:pPr algn="r" defTabSz="914400">
              <a:spcAft>
                <a:spcPts val="0"/>
              </a:spcAft>
              <a:defRPr/>
            </a:pPr>
            <a:r>
              <a:rPr lang="en-US" sz="1200" i="1" kern="0" dirty="0">
                <a:solidFill>
                  <a:schemeClr val="tx1"/>
                </a:solidFill>
                <a:latin typeface="+mn-lt"/>
              </a:rPr>
              <a:t>5. Soto Ramirez LE</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679</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grpSp>
        <p:nvGrpSpPr>
          <p:cNvPr id="10" name="Groupe 9">
            <a:extLst>
              <a:ext uri="{FF2B5EF4-FFF2-40B4-BE49-F238E27FC236}">
                <a16:creationId xmlns:a16="http://schemas.microsoft.com/office/drawing/2014/main" id="{8BC0E68A-751D-33C8-060F-DEF7A8646AE8}"/>
              </a:ext>
            </a:extLst>
          </p:cNvPr>
          <p:cNvGrpSpPr/>
          <p:nvPr/>
        </p:nvGrpSpPr>
        <p:grpSpPr>
          <a:xfrm>
            <a:off x="7180299" y="1905750"/>
            <a:ext cx="5023088" cy="4276445"/>
            <a:chOff x="64801" y="1412776"/>
            <a:chExt cx="5023088" cy="4276445"/>
          </a:xfrm>
        </p:grpSpPr>
        <p:sp>
          <p:nvSpPr>
            <p:cNvPr id="7" name="ZoneTexte 6">
              <a:extLst>
                <a:ext uri="{FF2B5EF4-FFF2-40B4-BE49-F238E27FC236}">
                  <a16:creationId xmlns:a16="http://schemas.microsoft.com/office/drawing/2014/main" id="{6CCEE9A3-57E8-A9B3-C838-648E05880D0F}"/>
                </a:ext>
              </a:extLst>
            </p:cNvPr>
            <p:cNvSpPr txBox="1"/>
            <p:nvPr/>
          </p:nvSpPr>
          <p:spPr>
            <a:xfrm>
              <a:off x="64801" y="4119561"/>
              <a:ext cx="4951079" cy="1569660"/>
            </a:xfrm>
            <a:prstGeom prst="rect">
              <a:avLst/>
            </a:prstGeom>
            <a:noFill/>
            <a:ln>
              <a:solidFill>
                <a:srgbClr val="000000"/>
              </a:solidFill>
            </a:ln>
          </p:spPr>
          <p:txBody>
            <a:bodyPr wrap="square" rtlCol="0">
              <a:spAutoFit/>
            </a:bodyPr>
            <a:lstStyle/>
            <a:p>
              <a:r>
                <a:rPr lang="en-US" sz="1600" dirty="0"/>
                <a:t>5. Reference laboratory data</a:t>
              </a:r>
            </a:p>
            <a:p>
              <a:r>
                <a:rPr lang="en-US" sz="1600" dirty="0"/>
                <a:t>87,000 patients on 2nd generation INSTI, mainly BIC</a:t>
              </a:r>
            </a:p>
            <a:p>
              <a:r>
                <a:rPr lang="en-US" sz="1600" dirty="0"/>
                <a:t>Oct 2021-Sept 2023: </a:t>
              </a:r>
            </a:p>
            <a:p>
              <a:r>
                <a:rPr lang="en-US" sz="1600" dirty="0"/>
                <a:t>	- 100 R tests (25 1</a:t>
              </a:r>
              <a:r>
                <a:rPr lang="en-US" sz="1600" baseline="30000" dirty="0"/>
                <a:t>st</a:t>
              </a:r>
              <a:r>
                <a:rPr lang="en-US" sz="1600" dirty="0"/>
                <a:t> line failure, 75 ≥ 2</a:t>
              </a:r>
              <a:r>
                <a:rPr lang="en-US" sz="1600" baseline="30000" dirty="0"/>
                <a:t>nd</a:t>
              </a:r>
              <a:r>
                <a:rPr lang="en-US" sz="1600" dirty="0"/>
                <a:t> line failure)</a:t>
              </a:r>
            </a:p>
            <a:p>
              <a:r>
                <a:rPr lang="en-US" sz="1600" dirty="0"/>
                <a:t>	- Primary INSTI RAM : 5/25 and 15/75 (20 % )</a:t>
              </a:r>
            </a:p>
            <a:p>
              <a:r>
                <a:rPr lang="en-US" sz="1600" dirty="0"/>
                <a:t>	- no M184V mutation</a:t>
              </a:r>
            </a:p>
          </p:txBody>
        </p:sp>
        <p:grpSp>
          <p:nvGrpSpPr>
            <p:cNvPr id="12" name="Groupe 11">
              <a:extLst>
                <a:ext uri="{FF2B5EF4-FFF2-40B4-BE49-F238E27FC236}">
                  <a16:creationId xmlns:a16="http://schemas.microsoft.com/office/drawing/2014/main" id="{F34AD391-1960-07EE-697B-052408F5B260}"/>
                </a:ext>
              </a:extLst>
            </p:cNvPr>
            <p:cNvGrpSpPr/>
            <p:nvPr/>
          </p:nvGrpSpPr>
          <p:grpSpPr>
            <a:xfrm>
              <a:off x="126334" y="1412776"/>
              <a:ext cx="4961555" cy="2520280"/>
              <a:chOff x="126334" y="1988840"/>
              <a:chExt cx="4961555" cy="2520280"/>
            </a:xfrm>
          </p:grpSpPr>
          <p:pic>
            <p:nvPicPr>
              <p:cNvPr id="3" name="Image 2">
                <a:extLst>
                  <a:ext uri="{FF2B5EF4-FFF2-40B4-BE49-F238E27FC236}">
                    <a16:creationId xmlns:a16="http://schemas.microsoft.com/office/drawing/2014/main" id="{CF7D2DEB-BDFC-B8FE-21F3-2D2638D66A5C}"/>
                  </a:ext>
                </a:extLst>
              </p:cNvPr>
              <p:cNvPicPr>
                <a:picLocks noChangeAspect="1"/>
              </p:cNvPicPr>
              <p:nvPr/>
            </p:nvPicPr>
            <p:blipFill>
              <a:blip r:embed="rId2"/>
              <a:stretch>
                <a:fillRect/>
              </a:stretch>
            </p:blipFill>
            <p:spPr>
              <a:xfrm>
                <a:off x="126334" y="1988840"/>
                <a:ext cx="4961555" cy="2520280"/>
              </a:xfrm>
              <a:prstGeom prst="rect">
                <a:avLst/>
              </a:prstGeom>
            </p:spPr>
          </p:pic>
          <p:sp>
            <p:nvSpPr>
              <p:cNvPr id="5" name="ZoneTexte 4">
                <a:extLst>
                  <a:ext uri="{FF2B5EF4-FFF2-40B4-BE49-F238E27FC236}">
                    <a16:creationId xmlns:a16="http://schemas.microsoft.com/office/drawing/2014/main" id="{0F38E09A-3BCE-B3B4-7DAE-328C2C661834}"/>
                  </a:ext>
                </a:extLst>
              </p:cNvPr>
              <p:cNvSpPr txBox="1"/>
              <p:nvPr/>
            </p:nvSpPr>
            <p:spPr>
              <a:xfrm>
                <a:off x="4379802" y="2636912"/>
                <a:ext cx="276038" cy="307777"/>
              </a:xfrm>
              <a:prstGeom prst="rect">
                <a:avLst/>
              </a:prstGeom>
              <a:noFill/>
            </p:spPr>
            <p:txBody>
              <a:bodyPr wrap="none" rtlCol="0">
                <a:spAutoFit/>
              </a:bodyPr>
              <a:lstStyle/>
              <a:p>
                <a:r>
                  <a:rPr lang="fr-FR" sz="1400" dirty="0"/>
                  <a:t>3</a:t>
                </a:r>
              </a:p>
            </p:txBody>
          </p:sp>
          <p:sp>
            <p:nvSpPr>
              <p:cNvPr id="8" name="ZoneTexte 7">
                <a:extLst>
                  <a:ext uri="{FF2B5EF4-FFF2-40B4-BE49-F238E27FC236}">
                    <a16:creationId xmlns:a16="http://schemas.microsoft.com/office/drawing/2014/main" id="{36231B9A-E508-0323-55E2-A6278CFD83A0}"/>
                  </a:ext>
                </a:extLst>
              </p:cNvPr>
              <p:cNvSpPr txBox="1"/>
              <p:nvPr/>
            </p:nvSpPr>
            <p:spPr>
              <a:xfrm>
                <a:off x="3947754" y="4005064"/>
                <a:ext cx="276038" cy="307777"/>
              </a:xfrm>
              <a:prstGeom prst="rect">
                <a:avLst/>
              </a:prstGeom>
              <a:noFill/>
            </p:spPr>
            <p:txBody>
              <a:bodyPr wrap="none" rtlCol="0">
                <a:spAutoFit/>
              </a:bodyPr>
              <a:lstStyle/>
              <a:p>
                <a:r>
                  <a:rPr lang="fr-FR" sz="1400" dirty="0"/>
                  <a:t>4</a:t>
                </a:r>
              </a:p>
            </p:txBody>
          </p:sp>
          <p:sp>
            <p:nvSpPr>
              <p:cNvPr id="9" name="ZoneTexte 8">
                <a:extLst>
                  <a:ext uri="{FF2B5EF4-FFF2-40B4-BE49-F238E27FC236}">
                    <a16:creationId xmlns:a16="http://schemas.microsoft.com/office/drawing/2014/main" id="{68F06DD9-9C10-68CD-2FC8-8D49A1E754A2}"/>
                  </a:ext>
                </a:extLst>
              </p:cNvPr>
              <p:cNvSpPr txBox="1"/>
              <p:nvPr/>
            </p:nvSpPr>
            <p:spPr>
              <a:xfrm>
                <a:off x="1055440" y="3625279"/>
                <a:ext cx="276038" cy="307777"/>
              </a:xfrm>
              <a:prstGeom prst="rect">
                <a:avLst/>
              </a:prstGeom>
              <a:noFill/>
            </p:spPr>
            <p:txBody>
              <a:bodyPr wrap="square" rtlCol="0">
                <a:spAutoFit/>
              </a:bodyPr>
              <a:lstStyle/>
              <a:p>
                <a:r>
                  <a:rPr lang="fr-FR" sz="1400" dirty="0"/>
                  <a:t>5</a:t>
                </a:r>
              </a:p>
            </p:txBody>
          </p:sp>
          <p:sp>
            <p:nvSpPr>
              <p:cNvPr id="11" name="ZoneTexte 10">
                <a:extLst>
                  <a:ext uri="{FF2B5EF4-FFF2-40B4-BE49-F238E27FC236}">
                    <a16:creationId xmlns:a16="http://schemas.microsoft.com/office/drawing/2014/main" id="{3814DE69-7F9B-A6FD-D843-74833DA0264B}"/>
                  </a:ext>
                </a:extLst>
              </p:cNvPr>
              <p:cNvSpPr txBox="1"/>
              <p:nvPr/>
            </p:nvSpPr>
            <p:spPr>
              <a:xfrm>
                <a:off x="3935760" y="3284984"/>
                <a:ext cx="276038" cy="307777"/>
              </a:xfrm>
              <a:prstGeom prst="rect">
                <a:avLst/>
              </a:prstGeom>
              <a:noFill/>
            </p:spPr>
            <p:txBody>
              <a:bodyPr wrap="none" rtlCol="0">
                <a:spAutoFit/>
              </a:bodyPr>
              <a:lstStyle/>
              <a:p>
                <a:r>
                  <a:rPr lang="fr-FR" sz="1400" dirty="0"/>
                  <a:t>1</a:t>
                </a:r>
              </a:p>
            </p:txBody>
          </p:sp>
        </p:grpSp>
        <p:sp>
          <p:nvSpPr>
            <p:cNvPr id="15" name="ZoneTexte 14">
              <a:extLst>
                <a:ext uri="{FF2B5EF4-FFF2-40B4-BE49-F238E27FC236}">
                  <a16:creationId xmlns:a16="http://schemas.microsoft.com/office/drawing/2014/main" id="{64E0A266-A393-AFC2-E0E8-86A45BBE5531}"/>
                </a:ext>
              </a:extLst>
            </p:cNvPr>
            <p:cNvSpPr txBox="1"/>
            <p:nvPr/>
          </p:nvSpPr>
          <p:spPr>
            <a:xfrm>
              <a:off x="4088160" y="2564904"/>
              <a:ext cx="276038" cy="307777"/>
            </a:xfrm>
            <a:prstGeom prst="rect">
              <a:avLst/>
            </a:prstGeom>
            <a:noFill/>
          </p:spPr>
          <p:txBody>
            <a:bodyPr wrap="none" rtlCol="0">
              <a:spAutoFit/>
            </a:bodyPr>
            <a:lstStyle/>
            <a:p>
              <a:r>
                <a:rPr lang="fr-FR" sz="1400" dirty="0"/>
                <a:t>2</a:t>
              </a:r>
            </a:p>
          </p:txBody>
        </p:sp>
      </p:grpSp>
      <p:sp>
        <p:nvSpPr>
          <p:cNvPr id="16" name="ZoneTexte 15">
            <a:extLst>
              <a:ext uri="{FF2B5EF4-FFF2-40B4-BE49-F238E27FC236}">
                <a16:creationId xmlns:a16="http://schemas.microsoft.com/office/drawing/2014/main" id="{78C54DDB-E9B0-8E56-31F6-53CF7E446921}"/>
              </a:ext>
            </a:extLst>
          </p:cNvPr>
          <p:cNvSpPr txBox="1"/>
          <p:nvPr/>
        </p:nvSpPr>
        <p:spPr>
          <a:xfrm>
            <a:off x="126047" y="2995717"/>
            <a:ext cx="6923312" cy="830997"/>
          </a:xfrm>
          <a:prstGeom prst="rect">
            <a:avLst/>
          </a:prstGeom>
          <a:noFill/>
          <a:ln>
            <a:solidFill>
              <a:srgbClr val="000000"/>
            </a:solidFill>
          </a:ln>
        </p:spPr>
        <p:txBody>
          <a:bodyPr wrap="square" rtlCol="0">
            <a:spAutoFit/>
          </a:bodyPr>
          <a:lstStyle/>
          <a:p>
            <a:r>
              <a:rPr lang="en-US" sz="1600" dirty="0"/>
              <a:t>2. </a:t>
            </a:r>
            <a:r>
              <a:rPr lang="en-US" sz="1600" b="1" dirty="0"/>
              <a:t>Malawi</a:t>
            </a:r>
            <a:r>
              <a:rPr lang="en-US" sz="1600" dirty="0"/>
              <a:t> Sept 2023: 99.9% of 35,352 children on ART were on DTG</a:t>
            </a:r>
          </a:p>
          <a:p>
            <a:r>
              <a:rPr lang="en-US" sz="1600" dirty="0"/>
              <a:t>Cross-sectional survey of 302 children: confirmed VL &gt; 1000 c/mL = 44 %.  Major INSTI RAM = 16.3 % (DTG 13.5 %)</a:t>
            </a:r>
          </a:p>
        </p:txBody>
      </p:sp>
      <p:sp>
        <p:nvSpPr>
          <p:cNvPr id="17" name="Titre 1">
            <a:extLst>
              <a:ext uri="{FF2B5EF4-FFF2-40B4-BE49-F238E27FC236}">
                <a16:creationId xmlns:a16="http://schemas.microsoft.com/office/drawing/2014/main" id="{75ACD682-F729-F0D5-55F3-373BFAB3CA04}"/>
              </a:ext>
            </a:extLst>
          </p:cNvPr>
          <p:cNvSpPr>
            <a:spLocks noGrp="1"/>
          </p:cNvSpPr>
          <p:nvPr>
            <p:ph type="title"/>
          </p:nvPr>
        </p:nvSpPr>
        <p:spPr>
          <a:xfrm>
            <a:off x="609600" y="258820"/>
            <a:ext cx="8490167" cy="1143000"/>
          </a:xfrm>
        </p:spPr>
        <p:txBody>
          <a:bodyPr/>
          <a:lstStyle/>
          <a:p>
            <a:r>
              <a:rPr lang="fr-FR" dirty="0"/>
              <a:t>DTG and BIC Resistance in Resource Limited Settings</a:t>
            </a:r>
          </a:p>
        </p:txBody>
      </p:sp>
    </p:spTree>
    <p:extLst>
      <p:ext uri="{BB962C8B-B14F-4D97-AF65-F5344CB8AC3E}">
        <p14:creationId xmlns:p14="http://schemas.microsoft.com/office/powerpoint/2010/main" val="181898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8E6C0-F5F8-0D97-E68B-7DCECAA25CA4}"/>
              </a:ext>
            </a:extLst>
          </p:cNvPr>
          <p:cNvSpPr>
            <a:spLocks noGrp="1"/>
          </p:cNvSpPr>
          <p:nvPr>
            <p:ph type="title"/>
          </p:nvPr>
        </p:nvSpPr>
        <p:spPr/>
        <p:txBody>
          <a:bodyPr/>
          <a:lstStyle/>
          <a:p>
            <a:r>
              <a:rPr lang="fr-FR" dirty="0"/>
              <a:t>WHO NEWS RELEASE, March 5th 2024</a:t>
            </a:r>
          </a:p>
        </p:txBody>
      </p:sp>
      <p:sp>
        <p:nvSpPr>
          <p:cNvPr id="3" name="Espace réservé du contenu 2">
            <a:extLst>
              <a:ext uri="{FF2B5EF4-FFF2-40B4-BE49-F238E27FC236}">
                <a16:creationId xmlns:a16="http://schemas.microsoft.com/office/drawing/2014/main" id="{01A23A61-5B0C-8878-817F-DD710B748E16}"/>
              </a:ext>
            </a:extLst>
          </p:cNvPr>
          <p:cNvSpPr>
            <a:spLocks noGrp="1"/>
          </p:cNvSpPr>
          <p:nvPr>
            <p:ph sz="quarter" idx="13"/>
          </p:nvPr>
        </p:nvSpPr>
        <p:spPr>
          <a:xfrm>
            <a:off x="609600" y="1700808"/>
            <a:ext cx="10972800" cy="4845446"/>
          </a:xfrm>
        </p:spPr>
        <p:txBody>
          <a:bodyPr>
            <a:normAutofit fontScale="70000" lnSpcReduction="20000"/>
          </a:bodyPr>
          <a:lstStyle/>
          <a:p>
            <a:pPr marL="0" indent="0" algn="ctr" rtl="0" fontAlgn="ctr">
              <a:lnSpc>
                <a:spcPct val="150000"/>
              </a:lnSpc>
              <a:spcBef>
                <a:spcPts val="300"/>
              </a:spcBef>
              <a:spcAft>
                <a:spcPts val="600"/>
              </a:spcAft>
              <a:buNone/>
            </a:pPr>
            <a:r>
              <a:rPr lang="en-US" sz="3400" b="1" dirty="0">
                <a:solidFill>
                  <a:srgbClr val="0070C0"/>
                </a:solidFill>
                <a:effectLst/>
                <a:latin typeface="+mj-lt"/>
              </a:rPr>
              <a:t>New report documents increase in HIV drug resistance to dolutegravir</a:t>
            </a:r>
            <a:endParaRPr lang="en-US" sz="3400" b="0" dirty="0">
              <a:solidFill>
                <a:srgbClr val="0070C0"/>
              </a:solidFill>
              <a:effectLst/>
              <a:latin typeface="+mj-lt"/>
            </a:endParaRPr>
          </a:p>
          <a:p>
            <a:pPr rtl="0" fontAlgn="ctr">
              <a:lnSpc>
                <a:spcPct val="150000"/>
              </a:lnSpc>
              <a:spcBef>
                <a:spcPts val="300"/>
              </a:spcBef>
              <a:spcAft>
                <a:spcPts val="600"/>
              </a:spcAft>
            </a:pPr>
            <a:r>
              <a:rPr lang="en-US" b="0" dirty="0">
                <a:solidFill>
                  <a:srgbClr val="3A3B3D"/>
                </a:solidFill>
                <a:effectLst/>
                <a:latin typeface="+mj-lt"/>
              </a:rPr>
              <a:t>The World Health Organization’s (WHO) latest HIV Drug Resistance (HIVDR) Report tells us where drug resistance is growing and offers recommendations for countries to monitor and respond to the potential challenges</a:t>
            </a:r>
            <a:endParaRPr lang="en-US" b="0" dirty="0">
              <a:solidFill>
                <a:srgbClr val="26282A"/>
              </a:solidFill>
              <a:effectLst/>
              <a:latin typeface="+mj-lt"/>
            </a:endParaRPr>
          </a:p>
          <a:p>
            <a:pPr rtl="0" fontAlgn="ctr">
              <a:lnSpc>
                <a:spcPct val="150000"/>
              </a:lnSpc>
              <a:spcBef>
                <a:spcPts val="300"/>
              </a:spcBef>
              <a:spcAft>
                <a:spcPts val="600"/>
              </a:spcAft>
            </a:pPr>
            <a:r>
              <a:rPr lang="en-US" b="0" dirty="0">
                <a:solidFill>
                  <a:srgbClr val="3A3B3D"/>
                </a:solidFill>
                <a:effectLst/>
                <a:latin typeface="+mj-lt"/>
              </a:rPr>
              <a:t>The report shares some good news and some concerning news. It highlights high levels of HIV viral load suppression </a:t>
            </a:r>
            <a:br>
              <a:rPr lang="en-US" b="0" dirty="0">
                <a:solidFill>
                  <a:srgbClr val="3A3B3D"/>
                </a:solidFill>
                <a:effectLst/>
                <a:latin typeface="+mj-lt"/>
              </a:rPr>
            </a:br>
            <a:r>
              <a:rPr lang="en-US" b="0" dirty="0">
                <a:solidFill>
                  <a:srgbClr val="3A3B3D"/>
                </a:solidFill>
                <a:effectLst/>
                <a:latin typeface="+mj-lt"/>
              </a:rPr>
              <a:t>(&gt; 90%) in populations receiving dolutegravir (DTG)-containing antiretroviral therapy (ART). However, observational and country-generated survey data indicate that levels of HIVDR to DTG are exceeding levels observed in clinical trials</a:t>
            </a:r>
            <a:endParaRPr lang="en-US" b="0" dirty="0">
              <a:solidFill>
                <a:srgbClr val="26282A"/>
              </a:solidFill>
              <a:effectLst/>
              <a:latin typeface="+mj-lt"/>
            </a:endParaRPr>
          </a:p>
          <a:p>
            <a:pPr rtl="0" fontAlgn="ctr">
              <a:lnSpc>
                <a:spcPct val="150000"/>
              </a:lnSpc>
              <a:spcBef>
                <a:spcPts val="300"/>
              </a:spcBef>
              <a:spcAft>
                <a:spcPts val="600"/>
              </a:spcAft>
            </a:pPr>
            <a:r>
              <a:rPr lang="en-US" b="0" dirty="0">
                <a:solidFill>
                  <a:srgbClr val="3A3B3D"/>
                </a:solidFill>
                <a:effectLst/>
                <a:latin typeface="+mj-lt"/>
              </a:rPr>
              <a:t>Since 2018, WHO has recommended use of dolutegravir as the preferred first- and second-line HIV treatment for all population groups. It is more effective, easier to take, and has fewer side effects than other drugs currently in use. It also has a high genetic barrier to developing drug resistance</a:t>
            </a:r>
            <a:endParaRPr lang="en-US" b="0" dirty="0">
              <a:solidFill>
                <a:srgbClr val="26282A"/>
              </a:solidFill>
              <a:effectLst/>
              <a:latin typeface="+mj-lt"/>
            </a:endParaRPr>
          </a:p>
          <a:p>
            <a:pPr rtl="0" fontAlgn="ctr">
              <a:lnSpc>
                <a:spcPct val="150000"/>
              </a:lnSpc>
              <a:spcBef>
                <a:spcPts val="300"/>
              </a:spcBef>
              <a:spcAft>
                <a:spcPts val="600"/>
              </a:spcAft>
            </a:pPr>
            <a:r>
              <a:rPr lang="en-US" dirty="0">
                <a:solidFill>
                  <a:srgbClr val="3A3B3D"/>
                </a:solidFill>
                <a:effectLst/>
                <a:latin typeface="+mj-lt"/>
              </a:rPr>
              <a:t>However, among th</a:t>
            </a:r>
            <a:r>
              <a:rPr lang="en-US" b="1" dirty="0">
                <a:solidFill>
                  <a:srgbClr val="3A3B3D"/>
                </a:solidFill>
                <a:effectLst/>
                <a:latin typeface="+mj-lt"/>
              </a:rPr>
              <a:t>e four surveys reported, levels of resistance to dolutegravir ranged from 3.9% to 8.6%, and reached 19.6% among people experienced with treatment and transitioned to a DTG-containing ART while having high HIV viral loads. To date, only a few countries have reported survey data to WHO</a:t>
            </a:r>
            <a:endParaRPr lang="en-US" dirty="0">
              <a:solidFill>
                <a:srgbClr val="26282A"/>
              </a:solidFill>
              <a:effectLst/>
              <a:latin typeface="+mj-lt"/>
            </a:endParaRPr>
          </a:p>
          <a:p>
            <a:pPr>
              <a:lnSpc>
                <a:spcPct val="150000"/>
              </a:lnSpc>
              <a:spcBef>
                <a:spcPts val="300"/>
              </a:spcBef>
              <a:spcAft>
                <a:spcPts val="600"/>
              </a:spcAft>
            </a:pPr>
            <a:endParaRPr lang="fr-FR" sz="3200" dirty="0">
              <a:latin typeface="+mj-lt"/>
            </a:endParaRPr>
          </a:p>
        </p:txBody>
      </p:sp>
    </p:spTree>
    <p:extLst>
      <p:ext uri="{BB962C8B-B14F-4D97-AF65-F5344CB8AC3E}">
        <p14:creationId xmlns:p14="http://schemas.microsoft.com/office/powerpoint/2010/main" val="45494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36EC0699-6894-422F-5D95-0794040AD12D}"/>
              </a:ext>
            </a:extLst>
          </p:cNvPr>
          <p:cNvGrpSpPr/>
          <p:nvPr/>
        </p:nvGrpSpPr>
        <p:grpSpPr>
          <a:xfrm>
            <a:off x="2567608" y="1052736"/>
            <a:ext cx="6103155" cy="5401702"/>
            <a:chOff x="1921445" y="908265"/>
            <a:chExt cx="6103155" cy="5401702"/>
          </a:xfrm>
        </p:grpSpPr>
        <p:sp>
          <p:nvSpPr>
            <p:cNvPr id="4" name="Freeform 5">
              <a:extLst>
                <a:ext uri="{FF2B5EF4-FFF2-40B4-BE49-F238E27FC236}">
                  <a16:creationId xmlns:a16="http://schemas.microsoft.com/office/drawing/2014/main" id="{C3E0563B-871A-CB49-94C5-8B67A48AA3B3}"/>
                </a:ext>
              </a:extLst>
            </p:cNvPr>
            <p:cNvSpPr>
              <a:spLocks/>
            </p:cNvSpPr>
            <p:nvPr/>
          </p:nvSpPr>
          <p:spPr bwMode="auto">
            <a:xfrm rot="1502825">
              <a:off x="4628312" y="2960251"/>
              <a:ext cx="3396288" cy="2287551"/>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5" name="Freeform 5">
              <a:extLst>
                <a:ext uri="{FF2B5EF4-FFF2-40B4-BE49-F238E27FC236}">
                  <a16:creationId xmlns:a16="http://schemas.microsoft.com/office/drawing/2014/main" id="{CC5491CF-85FD-1C18-9444-C161252972FF}"/>
                </a:ext>
              </a:extLst>
            </p:cNvPr>
            <p:cNvSpPr>
              <a:spLocks/>
            </p:cNvSpPr>
            <p:nvPr/>
          </p:nvSpPr>
          <p:spPr bwMode="auto">
            <a:xfrm rot="5643312">
              <a:off x="3476869" y="3733462"/>
              <a:ext cx="2816639" cy="2336372"/>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6" name="Freeform 5">
              <a:extLst>
                <a:ext uri="{FF2B5EF4-FFF2-40B4-BE49-F238E27FC236}">
                  <a16:creationId xmlns:a16="http://schemas.microsoft.com/office/drawing/2014/main" id="{9261C7E1-C5FB-47C8-CC39-2F6683814D26}"/>
                </a:ext>
              </a:extLst>
            </p:cNvPr>
            <p:cNvSpPr>
              <a:spLocks/>
            </p:cNvSpPr>
            <p:nvPr/>
          </p:nvSpPr>
          <p:spPr bwMode="auto">
            <a:xfrm rot="11274215">
              <a:off x="1921445" y="2730636"/>
              <a:ext cx="3397777" cy="2282652"/>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25"/>
            </a:p>
          </p:txBody>
        </p:sp>
        <p:sp>
          <p:nvSpPr>
            <p:cNvPr id="7" name="Freeform 5">
              <a:extLst>
                <a:ext uri="{FF2B5EF4-FFF2-40B4-BE49-F238E27FC236}">
                  <a16:creationId xmlns:a16="http://schemas.microsoft.com/office/drawing/2014/main" id="{6EE0E422-C6A4-73CE-E695-01124C038780}"/>
                </a:ext>
              </a:extLst>
            </p:cNvPr>
            <p:cNvSpPr>
              <a:spLocks/>
            </p:cNvSpPr>
            <p:nvPr/>
          </p:nvSpPr>
          <p:spPr bwMode="auto">
            <a:xfrm rot="15198297">
              <a:off x="2761667" y="1340754"/>
              <a:ext cx="3411158" cy="254617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8" name="Freeform 5">
              <a:extLst>
                <a:ext uri="{FF2B5EF4-FFF2-40B4-BE49-F238E27FC236}">
                  <a16:creationId xmlns:a16="http://schemas.microsoft.com/office/drawing/2014/main" id="{12CF75DC-9A92-FB8A-2A80-3F7352A4B213}"/>
                </a:ext>
              </a:extLst>
            </p:cNvPr>
            <p:cNvSpPr>
              <a:spLocks/>
            </p:cNvSpPr>
            <p:nvPr/>
          </p:nvSpPr>
          <p:spPr bwMode="auto">
            <a:xfrm rot="19997107">
              <a:off x="4203457" y="1613680"/>
              <a:ext cx="3396288" cy="2444134"/>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9" name="Ellipse 8">
              <a:extLst>
                <a:ext uri="{FF2B5EF4-FFF2-40B4-BE49-F238E27FC236}">
                  <a16:creationId xmlns:a16="http://schemas.microsoft.com/office/drawing/2014/main" id="{BD54CA8E-6B84-66C9-2B2D-68A55CD1A249}"/>
                </a:ext>
              </a:extLst>
            </p:cNvPr>
            <p:cNvSpPr/>
            <p:nvPr/>
          </p:nvSpPr>
          <p:spPr>
            <a:xfrm>
              <a:off x="3927340" y="2490694"/>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schemeClr val="bg1"/>
                </a:solidFill>
              </a:endParaRPr>
            </a:p>
          </p:txBody>
        </p:sp>
        <p:sp>
          <p:nvSpPr>
            <p:cNvPr id="10" name="Rectangle 9">
              <a:extLst>
                <a:ext uri="{FF2B5EF4-FFF2-40B4-BE49-F238E27FC236}">
                  <a16:creationId xmlns:a16="http://schemas.microsoft.com/office/drawing/2014/main" id="{74D0B7CC-DED2-AC62-D41C-68B27818ADDA}"/>
                </a:ext>
              </a:extLst>
            </p:cNvPr>
            <p:cNvSpPr/>
            <p:nvPr/>
          </p:nvSpPr>
          <p:spPr>
            <a:xfrm>
              <a:off x="3924447" y="3061484"/>
              <a:ext cx="1991378" cy="810478"/>
            </a:xfrm>
            <a:prstGeom prst="rect">
              <a:avLst/>
            </a:prstGeom>
          </p:spPr>
          <p:txBody>
            <a:bodyPr wrap="none">
              <a:spAutoFit/>
            </a:bodyPr>
            <a:lstStyle/>
            <a:p>
              <a:pPr algn="ctr">
                <a:lnSpc>
                  <a:spcPts val="2800"/>
                </a:lnSpc>
              </a:pPr>
              <a:r>
                <a:rPr lang="en-US" sz="2400" b="1" dirty="0">
                  <a:solidFill>
                    <a:schemeClr val="bg1"/>
                  </a:solidFill>
                </a:rPr>
                <a:t>Prevention</a:t>
              </a:r>
            </a:p>
            <a:p>
              <a:pPr algn="ctr">
                <a:lnSpc>
                  <a:spcPts val="2800"/>
                </a:lnSpc>
              </a:pPr>
              <a:r>
                <a:rPr lang="en-US" sz="2400" b="1" dirty="0">
                  <a:solidFill>
                    <a:schemeClr val="bg1"/>
                  </a:solidFill>
                </a:rPr>
                <a:t>Complications</a:t>
              </a:r>
            </a:p>
          </p:txBody>
        </p:sp>
        <p:sp>
          <p:nvSpPr>
            <p:cNvPr id="11" name="Rectangle 10">
              <a:extLst>
                <a:ext uri="{FF2B5EF4-FFF2-40B4-BE49-F238E27FC236}">
                  <a16:creationId xmlns:a16="http://schemas.microsoft.com/office/drawing/2014/main" id="{249991A3-7418-57E6-0024-EFEEB23BAB45}"/>
                </a:ext>
              </a:extLst>
            </p:cNvPr>
            <p:cNvSpPr/>
            <p:nvPr/>
          </p:nvSpPr>
          <p:spPr>
            <a:xfrm>
              <a:off x="3503712" y="1844824"/>
              <a:ext cx="1384418" cy="451406"/>
            </a:xfrm>
            <a:prstGeom prst="rect">
              <a:avLst/>
            </a:prstGeom>
          </p:spPr>
          <p:txBody>
            <a:bodyPr wrap="none">
              <a:spAutoFit/>
            </a:bodyPr>
            <a:lstStyle/>
            <a:p>
              <a:pPr algn="ctr">
                <a:lnSpc>
                  <a:spcPts val="2800"/>
                </a:lnSpc>
              </a:pPr>
              <a:r>
                <a:rPr lang="en-US" sz="2400" b="1" dirty="0">
                  <a:solidFill>
                    <a:srgbClr val="002060"/>
                  </a:solidFill>
                </a:rPr>
                <a:t>DOXYPEP</a:t>
              </a:r>
              <a:endParaRPr lang="en-US" sz="2400" b="1" dirty="0">
                <a:solidFill>
                  <a:srgbClr val="FF6600"/>
                </a:solidFill>
              </a:endParaRPr>
            </a:p>
          </p:txBody>
        </p:sp>
        <p:sp>
          <p:nvSpPr>
            <p:cNvPr id="12" name="Rectangle 11">
              <a:extLst>
                <a:ext uri="{FF2B5EF4-FFF2-40B4-BE49-F238E27FC236}">
                  <a16:creationId xmlns:a16="http://schemas.microsoft.com/office/drawing/2014/main" id="{159218E0-3447-392A-F23D-81B53F5F7735}"/>
                </a:ext>
              </a:extLst>
            </p:cNvPr>
            <p:cNvSpPr/>
            <p:nvPr/>
          </p:nvSpPr>
          <p:spPr>
            <a:xfrm>
              <a:off x="3669659" y="4547019"/>
              <a:ext cx="2412328" cy="1569660"/>
            </a:xfrm>
            <a:prstGeom prst="rect">
              <a:avLst/>
            </a:prstGeom>
          </p:spPr>
          <p:txBody>
            <a:bodyPr wrap="none">
              <a:spAutoFit/>
            </a:bodyPr>
            <a:lstStyle/>
            <a:p>
              <a:pPr algn="ctr"/>
              <a:r>
                <a:rPr lang="en-US" sz="2400" b="1" dirty="0" err="1">
                  <a:solidFill>
                    <a:srgbClr val="002060"/>
                  </a:solidFill>
                </a:rPr>
                <a:t>Semaglutide</a:t>
              </a:r>
              <a:endParaRPr lang="en-US" sz="2400" b="1" dirty="0">
                <a:solidFill>
                  <a:srgbClr val="002060"/>
                </a:solidFill>
              </a:endParaRPr>
            </a:p>
            <a:p>
              <a:pPr algn="ctr"/>
              <a:r>
                <a:rPr lang="en-US" sz="2400" b="1" dirty="0">
                  <a:solidFill>
                    <a:srgbClr val="002060"/>
                  </a:solidFill>
                </a:rPr>
                <a:t>- weight</a:t>
              </a:r>
            </a:p>
            <a:p>
              <a:pPr algn="ctr"/>
              <a:r>
                <a:rPr lang="en-US" sz="2400" b="1" dirty="0">
                  <a:solidFill>
                    <a:srgbClr val="002060"/>
                  </a:solidFill>
                </a:rPr>
                <a:t>- </a:t>
              </a:r>
              <a:r>
                <a:rPr lang="en-US" sz="2400" b="1" dirty="0" err="1">
                  <a:solidFill>
                    <a:srgbClr val="002060"/>
                  </a:solidFill>
                </a:rPr>
                <a:t>lipohypertrophy</a:t>
              </a:r>
              <a:endParaRPr lang="en-US" sz="2400" b="1" dirty="0">
                <a:solidFill>
                  <a:srgbClr val="002060"/>
                </a:solidFill>
              </a:endParaRPr>
            </a:p>
            <a:p>
              <a:pPr algn="ctr"/>
              <a:r>
                <a:rPr lang="en-US" sz="2400" b="1" dirty="0">
                  <a:solidFill>
                    <a:srgbClr val="002060"/>
                  </a:solidFill>
                </a:rPr>
                <a:t>- MASLD</a:t>
              </a:r>
            </a:p>
          </p:txBody>
        </p:sp>
        <p:sp>
          <p:nvSpPr>
            <p:cNvPr id="13" name="Rectangle 12">
              <a:extLst>
                <a:ext uri="{FF2B5EF4-FFF2-40B4-BE49-F238E27FC236}">
                  <a16:creationId xmlns:a16="http://schemas.microsoft.com/office/drawing/2014/main" id="{FAF1B7C8-DD30-C562-84B1-92B3D92B4E05}"/>
                </a:ext>
              </a:extLst>
            </p:cNvPr>
            <p:cNvSpPr/>
            <p:nvPr/>
          </p:nvSpPr>
          <p:spPr>
            <a:xfrm>
              <a:off x="5807968" y="2339697"/>
              <a:ext cx="1418978" cy="451406"/>
            </a:xfrm>
            <a:prstGeom prst="rect">
              <a:avLst/>
            </a:prstGeom>
          </p:spPr>
          <p:txBody>
            <a:bodyPr wrap="none">
              <a:spAutoFit/>
            </a:bodyPr>
            <a:lstStyle/>
            <a:p>
              <a:pPr algn="ctr">
                <a:lnSpc>
                  <a:spcPts val="2800"/>
                </a:lnSpc>
              </a:pPr>
              <a:r>
                <a:rPr lang="en-US" sz="2400" b="1" dirty="0">
                  <a:solidFill>
                    <a:srgbClr val="002060"/>
                  </a:solidFill>
                </a:rPr>
                <a:t>DOXYVAC</a:t>
              </a:r>
              <a:endParaRPr lang="en-US" sz="2400" b="1" dirty="0">
                <a:solidFill>
                  <a:srgbClr val="FF6600"/>
                </a:solidFill>
              </a:endParaRPr>
            </a:p>
          </p:txBody>
        </p:sp>
        <p:sp>
          <p:nvSpPr>
            <p:cNvPr id="14" name="Rectangle 13">
              <a:extLst>
                <a:ext uri="{FF2B5EF4-FFF2-40B4-BE49-F238E27FC236}">
                  <a16:creationId xmlns:a16="http://schemas.microsoft.com/office/drawing/2014/main" id="{4C04ABE1-30D1-B623-AE77-7754A3D4AADC}"/>
                </a:ext>
              </a:extLst>
            </p:cNvPr>
            <p:cNvSpPr/>
            <p:nvPr/>
          </p:nvSpPr>
          <p:spPr>
            <a:xfrm>
              <a:off x="6176647" y="3933056"/>
              <a:ext cx="1430392" cy="810478"/>
            </a:xfrm>
            <a:prstGeom prst="rect">
              <a:avLst/>
            </a:prstGeom>
          </p:spPr>
          <p:txBody>
            <a:bodyPr wrap="none">
              <a:spAutoFit/>
            </a:bodyPr>
            <a:lstStyle/>
            <a:p>
              <a:pPr algn="ctr">
                <a:lnSpc>
                  <a:spcPts val="2800"/>
                </a:lnSpc>
              </a:pPr>
              <a:r>
                <a:rPr lang="en-US" sz="2400" b="1" dirty="0">
                  <a:solidFill>
                    <a:srgbClr val="002060"/>
                  </a:solidFill>
                </a:rPr>
                <a:t>Diabetes </a:t>
              </a:r>
            </a:p>
            <a:p>
              <a:pPr algn="ctr">
                <a:lnSpc>
                  <a:spcPts val="2800"/>
                </a:lnSpc>
              </a:pPr>
              <a:r>
                <a:rPr lang="en-US" sz="2400" b="1" dirty="0">
                  <a:solidFill>
                    <a:srgbClr val="002060"/>
                  </a:solidFill>
                </a:rPr>
                <a:t>and INSTI</a:t>
              </a:r>
              <a:endParaRPr lang="en-US" sz="2400" b="1" dirty="0">
                <a:solidFill>
                  <a:srgbClr val="FF6600"/>
                </a:solidFill>
              </a:endParaRPr>
            </a:p>
          </p:txBody>
        </p:sp>
        <p:sp>
          <p:nvSpPr>
            <p:cNvPr id="15" name="Rectangle 14">
              <a:extLst>
                <a:ext uri="{FF2B5EF4-FFF2-40B4-BE49-F238E27FC236}">
                  <a16:creationId xmlns:a16="http://schemas.microsoft.com/office/drawing/2014/main" id="{143C0DAC-3D76-DB0C-4FF0-8451225D2DD9}"/>
                </a:ext>
              </a:extLst>
            </p:cNvPr>
            <p:cNvSpPr/>
            <p:nvPr/>
          </p:nvSpPr>
          <p:spPr>
            <a:xfrm>
              <a:off x="2340084" y="3352894"/>
              <a:ext cx="1513299" cy="830997"/>
            </a:xfrm>
            <a:prstGeom prst="rect">
              <a:avLst/>
            </a:prstGeom>
          </p:spPr>
          <p:txBody>
            <a:bodyPr wrap="none">
              <a:spAutoFit/>
            </a:bodyPr>
            <a:lstStyle/>
            <a:p>
              <a:r>
                <a:rPr lang="en-US" sz="2400" b="1" dirty="0">
                  <a:solidFill>
                    <a:srgbClr val="002060"/>
                  </a:solidFill>
                </a:rPr>
                <a:t>BIC during</a:t>
              </a:r>
            </a:p>
            <a:p>
              <a:r>
                <a:rPr lang="en-US" sz="2400" b="1" dirty="0">
                  <a:solidFill>
                    <a:srgbClr val="002060"/>
                  </a:solidFill>
                </a:rPr>
                <a:t>pregnancy</a:t>
              </a:r>
              <a:endParaRPr lang="fr-FR" sz="2400" dirty="0"/>
            </a:p>
          </p:txBody>
        </p:sp>
      </p:grpSp>
    </p:spTree>
    <p:extLst>
      <p:ext uri="{BB962C8B-B14F-4D97-AF65-F5344CB8AC3E}">
        <p14:creationId xmlns:p14="http://schemas.microsoft.com/office/powerpoint/2010/main" val="698354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fr-FR" dirty="0"/>
              <a:t>Doxycycline as PEP</a:t>
            </a:r>
          </a:p>
        </p:txBody>
      </p:sp>
      <p:grpSp>
        <p:nvGrpSpPr>
          <p:cNvPr id="4" name="Groupe 3">
            <a:extLst>
              <a:ext uri="{FF2B5EF4-FFF2-40B4-BE49-F238E27FC236}">
                <a16:creationId xmlns:a16="http://schemas.microsoft.com/office/drawing/2014/main" id="{40772E92-C004-78B6-4342-C6BE8422C1B4}"/>
              </a:ext>
            </a:extLst>
          </p:cNvPr>
          <p:cNvGrpSpPr/>
          <p:nvPr/>
        </p:nvGrpSpPr>
        <p:grpSpPr>
          <a:xfrm>
            <a:off x="6582506" y="1984182"/>
            <a:ext cx="5162226" cy="3893072"/>
            <a:chOff x="6582506" y="1984182"/>
            <a:chExt cx="5162226" cy="3893072"/>
          </a:xfrm>
        </p:grpSpPr>
        <p:sp>
          <p:nvSpPr>
            <p:cNvPr id="27" name="Rectangle 41">
              <a:extLst>
                <a:ext uri="{FF2B5EF4-FFF2-40B4-BE49-F238E27FC236}">
                  <a16:creationId xmlns:a16="http://schemas.microsoft.com/office/drawing/2014/main" id="{C857BB51-1438-6EE9-EB3C-0EF87E029A73}"/>
                </a:ext>
              </a:extLst>
            </p:cNvPr>
            <p:cNvSpPr>
              <a:spLocks noChangeArrowheads="1"/>
            </p:cNvSpPr>
            <p:nvPr/>
          </p:nvSpPr>
          <p:spPr bwMode="auto">
            <a:xfrm>
              <a:off x="10199704" y="2780053"/>
              <a:ext cx="149000" cy="14900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42">
              <a:extLst>
                <a:ext uri="{FF2B5EF4-FFF2-40B4-BE49-F238E27FC236}">
                  <a16:creationId xmlns:a16="http://schemas.microsoft.com/office/drawing/2014/main" id="{9DA149CD-F70B-AAE0-A0C9-17BEA8C27510}"/>
                </a:ext>
              </a:extLst>
            </p:cNvPr>
            <p:cNvSpPr>
              <a:spLocks noChangeArrowheads="1"/>
            </p:cNvSpPr>
            <p:nvPr/>
          </p:nvSpPr>
          <p:spPr bwMode="auto">
            <a:xfrm>
              <a:off x="10199704" y="3084307"/>
              <a:ext cx="149000" cy="14900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43">
              <a:extLst>
                <a:ext uri="{FF2B5EF4-FFF2-40B4-BE49-F238E27FC236}">
                  <a16:creationId xmlns:a16="http://schemas.microsoft.com/office/drawing/2014/main" id="{0225D039-05FA-99B9-7E53-362EC6144577}"/>
                </a:ext>
              </a:extLst>
            </p:cNvPr>
            <p:cNvSpPr>
              <a:spLocks noChangeArrowheads="1"/>
            </p:cNvSpPr>
            <p:nvPr/>
          </p:nvSpPr>
          <p:spPr bwMode="auto">
            <a:xfrm>
              <a:off x="10199704" y="3368814"/>
              <a:ext cx="149000" cy="149000"/>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44">
              <a:extLst>
                <a:ext uri="{FF2B5EF4-FFF2-40B4-BE49-F238E27FC236}">
                  <a16:creationId xmlns:a16="http://schemas.microsoft.com/office/drawing/2014/main" id="{AA0C424F-11CD-B6EA-0136-42F8BE76ED85}"/>
                </a:ext>
              </a:extLst>
            </p:cNvPr>
            <p:cNvSpPr>
              <a:spLocks noChangeArrowheads="1"/>
            </p:cNvSpPr>
            <p:nvPr/>
          </p:nvSpPr>
          <p:spPr bwMode="auto">
            <a:xfrm>
              <a:off x="10199704" y="3653323"/>
              <a:ext cx="149000" cy="14602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ZoneTexte 67">
              <a:extLst>
                <a:ext uri="{FF2B5EF4-FFF2-40B4-BE49-F238E27FC236}">
                  <a16:creationId xmlns:a16="http://schemas.microsoft.com/office/drawing/2014/main" id="{17C10959-84FE-CB9A-60E2-9BFB20EBACF4}"/>
                </a:ext>
              </a:extLst>
            </p:cNvPr>
            <p:cNvSpPr txBox="1"/>
            <p:nvPr/>
          </p:nvSpPr>
          <p:spPr>
            <a:xfrm>
              <a:off x="10361221" y="2689156"/>
              <a:ext cx="989372" cy="307778"/>
            </a:xfrm>
            <a:prstGeom prst="rect">
              <a:avLst/>
            </a:prstGeom>
            <a:noFill/>
          </p:spPr>
          <p:txBody>
            <a:bodyPr wrap="none" rtlCol="0">
              <a:spAutoFit/>
            </a:bodyPr>
            <a:lstStyle/>
            <a:p>
              <a:r>
                <a:rPr lang="en-US" sz="1400" b="1" dirty="0"/>
                <a:t>Gonorrhea</a:t>
              </a:r>
            </a:p>
          </p:txBody>
        </p:sp>
        <p:sp>
          <p:nvSpPr>
            <p:cNvPr id="69" name="ZoneTexte 68">
              <a:extLst>
                <a:ext uri="{FF2B5EF4-FFF2-40B4-BE49-F238E27FC236}">
                  <a16:creationId xmlns:a16="http://schemas.microsoft.com/office/drawing/2014/main" id="{BDF6D0A0-F3B6-0891-730D-22DC73BCFFD7}"/>
                </a:ext>
              </a:extLst>
            </p:cNvPr>
            <p:cNvSpPr txBox="1"/>
            <p:nvPr/>
          </p:nvSpPr>
          <p:spPr>
            <a:xfrm>
              <a:off x="10361221" y="2996934"/>
              <a:ext cx="963277" cy="307778"/>
            </a:xfrm>
            <a:prstGeom prst="rect">
              <a:avLst/>
            </a:prstGeom>
            <a:noFill/>
          </p:spPr>
          <p:txBody>
            <a:bodyPr wrap="none" rtlCol="0">
              <a:spAutoFit/>
            </a:bodyPr>
            <a:lstStyle/>
            <a:p>
              <a:r>
                <a:rPr lang="en-US" sz="1400" b="1" dirty="0"/>
                <a:t>Chlamydia</a:t>
              </a:r>
            </a:p>
          </p:txBody>
        </p:sp>
        <p:sp>
          <p:nvSpPr>
            <p:cNvPr id="70" name="ZoneTexte 69">
              <a:extLst>
                <a:ext uri="{FF2B5EF4-FFF2-40B4-BE49-F238E27FC236}">
                  <a16:creationId xmlns:a16="http://schemas.microsoft.com/office/drawing/2014/main" id="{8D686CFD-56E3-C0D6-E0FA-8DB013B430A1}"/>
                </a:ext>
              </a:extLst>
            </p:cNvPr>
            <p:cNvSpPr txBox="1"/>
            <p:nvPr/>
          </p:nvSpPr>
          <p:spPr>
            <a:xfrm>
              <a:off x="10361221" y="3284966"/>
              <a:ext cx="751168" cy="307778"/>
            </a:xfrm>
            <a:prstGeom prst="rect">
              <a:avLst/>
            </a:prstGeom>
            <a:noFill/>
          </p:spPr>
          <p:txBody>
            <a:bodyPr wrap="none" rtlCol="0">
              <a:spAutoFit/>
            </a:bodyPr>
            <a:lstStyle/>
            <a:p>
              <a:r>
                <a:rPr lang="en-US" sz="1400" b="1" dirty="0"/>
                <a:t>Syphilis</a:t>
              </a:r>
            </a:p>
          </p:txBody>
        </p:sp>
        <p:sp>
          <p:nvSpPr>
            <p:cNvPr id="71" name="ZoneTexte 70">
              <a:extLst>
                <a:ext uri="{FF2B5EF4-FFF2-40B4-BE49-F238E27FC236}">
                  <a16:creationId xmlns:a16="http://schemas.microsoft.com/office/drawing/2014/main" id="{4F36D684-E61F-3C86-240C-F291FCF0762F}"/>
                </a:ext>
              </a:extLst>
            </p:cNvPr>
            <p:cNvSpPr txBox="1"/>
            <p:nvPr/>
          </p:nvSpPr>
          <p:spPr>
            <a:xfrm>
              <a:off x="10361221" y="3572998"/>
              <a:ext cx="737575" cy="307778"/>
            </a:xfrm>
            <a:prstGeom prst="rect">
              <a:avLst/>
            </a:prstGeom>
            <a:noFill/>
          </p:spPr>
          <p:txBody>
            <a:bodyPr wrap="none" rtlCol="0">
              <a:spAutoFit/>
            </a:bodyPr>
            <a:lstStyle/>
            <a:p>
              <a:r>
                <a:rPr lang="en-US" sz="1400" b="1" u="sng" dirty="0"/>
                <a:t>&gt;</a:t>
              </a:r>
              <a:r>
                <a:rPr lang="en-US" sz="1400" b="1" dirty="0"/>
                <a:t> 2 STIs</a:t>
              </a:r>
            </a:p>
          </p:txBody>
        </p:sp>
        <p:sp>
          <p:nvSpPr>
            <p:cNvPr id="92" name="ZoneTexte 91">
              <a:extLst>
                <a:ext uri="{FF2B5EF4-FFF2-40B4-BE49-F238E27FC236}">
                  <a16:creationId xmlns:a16="http://schemas.microsoft.com/office/drawing/2014/main" id="{B8FD40C4-F0AB-8C84-A0AC-231B7F3F1698}"/>
                </a:ext>
              </a:extLst>
            </p:cNvPr>
            <p:cNvSpPr txBox="1"/>
            <p:nvPr/>
          </p:nvSpPr>
          <p:spPr>
            <a:xfrm>
              <a:off x="7014855" y="2305173"/>
              <a:ext cx="1957138" cy="307778"/>
            </a:xfrm>
            <a:prstGeom prst="rect">
              <a:avLst/>
            </a:prstGeom>
            <a:noFill/>
          </p:spPr>
          <p:txBody>
            <a:bodyPr wrap="none" rtlCol="0">
              <a:spAutoFit/>
            </a:bodyPr>
            <a:lstStyle/>
            <a:p>
              <a:pPr algn="ctr"/>
              <a:r>
                <a:rPr lang="en-US" sz="1400" b="1" dirty="0"/>
                <a:t>As randomized quarters</a:t>
              </a:r>
            </a:p>
          </p:txBody>
        </p:sp>
        <p:sp>
          <p:nvSpPr>
            <p:cNvPr id="93" name="ZoneTexte 92">
              <a:extLst>
                <a:ext uri="{FF2B5EF4-FFF2-40B4-BE49-F238E27FC236}">
                  <a16:creationId xmlns:a16="http://schemas.microsoft.com/office/drawing/2014/main" id="{B555D3A4-5D69-EA51-7CC8-F76E50C9BB1A}"/>
                </a:ext>
              </a:extLst>
            </p:cNvPr>
            <p:cNvSpPr txBox="1"/>
            <p:nvPr/>
          </p:nvSpPr>
          <p:spPr>
            <a:xfrm>
              <a:off x="9318810" y="2305173"/>
              <a:ext cx="2425922" cy="307778"/>
            </a:xfrm>
            <a:prstGeom prst="rect">
              <a:avLst/>
            </a:prstGeom>
            <a:noFill/>
          </p:spPr>
          <p:txBody>
            <a:bodyPr wrap="none" rtlCol="0">
              <a:spAutoFit/>
            </a:bodyPr>
            <a:lstStyle/>
            <a:p>
              <a:pPr algn="ctr"/>
              <a:r>
                <a:rPr lang="en-US" sz="1400" b="1" dirty="0"/>
                <a:t>Open label extension quarters</a:t>
              </a:r>
            </a:p>
          </p:txBody>
        </p:sp>
        <p:grpSp>
          <p:nvGrpSpPr>
            <p:cNvPr id="100" name="Groupe 99">
              <a:extLst>
                <a:ext uri="{FF2B5EF4-FFF2-40B4-BE49-F238E27FC236}">
                  <a16:creationId xmlns:a16="http://schemas.microsoft.com/office/drawing/2014/main" id="{CB0DA249-02CE-61AB-F8C3-FE96F3302CE8}"/>
                </a:ext>
              </a:extLst>
            </p:cNvPr>
            <p:cNvGrpSpPr/>
            <p:nvPr/>
          </p:nvGrpSpPr>
          <p:grpSpPr>
            <a:xfrm>
              <a:off x="6582506" y="2669197"/>
              <a:ext cx="5112568" cy="3208057"/>
              <a:chOff x="6232730" y="2741223"/>
              <a:chExt cx="5714173" cy="3751458"/>
            </a:xfrm>
          </p:grpSpPr>
          <p:sp>
            <p:nvSpPr>
              <p:cNvPr id="6" name="Freeform 8">
                <a:extLst>
                  <a:ext uri="{FF2B5EF4-FFF2-40B4-BE49-F238E27FC236}">
                    <a16:creationId xmlns:a16="http://schemas.microsoft.com/office/drawing/2014/main" id="{66CC87BF-826D-93DE-EA7D-D2A4A26B04D7}"/>
                  </a:ext>
                </a:extLst>
              </p:cNvPr>
              <p:cNvSpPr>
                <a:spLocks/>
              </p:cNvSpPr>
              <p:nvPr/>
            </p:nvSpPr>
            <p:spPr bwMode="auto">
              <a:xfrm>
                <a:off x="6645481" y="2907113"/>
                <a:ext cx="5301422" cy="3233301"/>
              </a:xfrm>
              <a:custGeom>
                <a:avLst/>
                <a:gdLst>
                  <a:gd name="T0" fmla="*/ 7115 w 7115"/>
                  <a:gd name="T1" fmla="*/ 4338 h 4338"/>
                  <a:gd name="T2" fmla="*/ 0 w 7115"/>
                  <a:gd name="T3" fmla="*/ 4338 h 4338"/>
                  <a:gd name="T4" fmla="*/ 0 w 7115"/>
                  <a:gd name="T5" fmla="*/ 0 h 4338"/>
                </a:gdLst>
                <a:ahLst/>
                <a:cxnLst>
                  <a:cxn ang="0">
                    <a:pos x="T0" y="T1"/>
                  </a:cxn>
                  <a:cxn ang="0">
                    <a:pos x="T2" y="T3"/>
                  </a:cxn>
                  <a:cxn ang="0">
                    <a:pos x="T4" y="T5"/>
                  </a:cxn>
                </a:cxnLst>
                <a:rect l="0" t="0" r="r" b="b"/>
                <a:pathLst>
                  <a:path w="7115" h="4338">
                    <a:moveTo>
                      <a:pt x="7115" y="4338"/>
                    </a:moveTo>
                    <a:lnTo>
                      <a:pt x="0" y="433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Line 9">
                <a:extLst>
                  <a:ext uri="{FF2B5EF4-FFF2-40B4-BE49-F238E27FC236}">
                    <a16:creationId xmlns:a16="http://schemas.microsoft.com/office/drawing/2014/main" id="{D88C6A5D-E483-16E6-8D86-3E62B95D8582}"/>
                  </a:ext>
                </a:extLst>
              </p:cNvPr>
              <p:cNvSpPr>
                <a:spLocks noChangeShapeType="1"/>
              </p:cNvSpPr>
              <p:nvPr/>
            </p:nvSpPr>
            <p:spPr bwMode="auto">
              <a:xfrm flipH="1">
                <a:off x="6520321" y="4349433"/>
                <a:ext cx="125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Line 10">
                <a:extLst>
                  <a:ext uri="{FF2B5EF4-FFF2-40B4-BE49-F238E27FC236}">
                    <a16:creationId xmlns:a16="http://schemas.microsoft.com/office/drawing/2014/main" id="{F93C6BD9-B778-AA85-D968-4D0D60D86707}"/>
                  </a:ext>
                </a:extLst>
              </p:cNvPr>
              <p:cNvSpPr>
                <a:spLocks noChangeShapeType="1"/>
              </p:cNvSpPr>
              <p:nvPr/>
            </p:nvSpPr>
            <p:spPr bwMode="auto">
              <a:xfrm flipH="1">
                <a:off x="6520321" y="5243433"/>
                <a:ext cx="125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Line 11">
                <a:extLst>
                  <a:ext uri="{FF2B5EF4-FFF2-40B4-BE49-F238E27FC236}">
                    <a16:creationId xmlns:a16="http://schemas.microsoft.com/office/drawing/2014/main" id="{EA7FB7C5-90A0-9399-8F44-A2F6435F2D6B}"/>
                  </a:ext>
                </a:extLst>
              </p:cNvPr>
              <p:cNvSpPr>
                <a:spLocks noChangeShapeType="1"/>
              </p:cNvSpPr>
              <p:nvPr/>
            </p:nvSpPr>
            <p:spPr bwMode="auto">
              <a:xfrm flipH="1">
                <a:off x="6520321" y="6140412"/>
                <a:ext cx="125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16">
                <a:extLst>
                  <a:ext uri="{FF2B5EF4-FFF2-40B4-BE49-F238E27FC236}">
                    <a16:creationId xmlns:a16="http://schemas.microsoft.com/office/drawing/2014/main" id="{6D5BB832-685A-59F3-257A-576A9BE20249}"/>
                  </a:ext>
                </a:extLst>
              </p:cNvPr>
              <p:cNvSpPr>
                <a:spLocks noChangeShapeType="1"/>
              </p:cNvSpPr>
              <p:nvPr/>
            </p:nvSpPr>
            <p:spPr bwMode="auto">
              <a:xfrm flipH="1">
                <a:off x="6520321" y="3455433"/>
                <a:ext cx="125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25">
                <a:extLst>
                  <a:ext uri="{FF2B5EF4-FFF2-40B4-BE49-F238E27FC236}">
                    <a16:creationId xmlns:a16="http://schemas.microsoft.com/office/drawing/2014/main" id="{6D98BE30-F55A-E30B-03DA-AC9A179A4C3C}"/>
                  </a:ext>
                </a:extLst>
              </p:cNvPr>
              <p:cNvSpPr>
                <a:spLocks noChangeArrowheads="1"/>
              </p:cNvSpPr>
              <p:nvPr/>
            </p:nvSpPr>
            <p:spPr bwMode="auto">
              <a:xfrm>
                <a:off x="6818321" y="5061652"/>
                <a:ext cx="1019160" cy="7867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6">
                <a:extLst>
                  <a:ext uri="{FF2B5EF4-FFF2-40B4-BE49-F238E27FC236}">
                    <a16:creationId xmlns:a16="http://schemas.microsoft.com/office/drawing/2014/main" id="{747F72F1-C93C-D4E2-E06F-C4CB8E909EF7}"/>
                  </a:ext>
                </a:extLst>
              </p:cNvPr>
              <p:cNvSpPr>
                <a:spLocks noChangeArrowheads="1"/>
              </p:cNvSpPr>
              <p:nvPr/>
            </p:nvSpPr>
            <p:spPr bwMode="auto">
              <a:xfrm>
                <a:off x="6818321" y="6030153"/>
                <a:ext cx="1019160" cy="53640"/>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7">
                <a:extLst>
                  <a:ext uri="{FF2B5EF4-FFF2-40B4-BE49-F238E27FC236}">
                    <a16:creationId xmlns:a16="http://schemas.microsoft.com/office/drawing/2014/main" id="{9AA08AA5-A8B0-39D3-B719-9BE120C010FA}"/>
                  </a:ext>
                </a:extLst>
              </p:cNvPr>
              <p:cNvSpPr>
                <a:spLocks noChangeArrowheads="1"/>
              </p:cNvSpPr>
              <p:nvPr/>
            </p:nvSpPr>
            <p:spPr bwMode="auto">
              <a:xfrm>
                <a:off x="6818321" y="5848372"/>
                <a:ext cx="1019160" cy="181781"/>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28">
                <a:extLst>
                  <a:ext uri="{FF2B5EF4-FFF2-40B4-BE49-F238E27FC236}">
                    <a16:creationId xmlns:a16="http://schemas.microsoft.com/office/drawing/2014/main" id="{C60048D5-9B82-81C0-856A-A04CE52BF527}"/>
                  </a:ext>
                </a:extLst>
              </p:cNvPr>
              <p:cNvSpPr>
                <a:spLocks noChangeArrowheads="1"/>
              </p:cNvSpPr>
              <p:nvPr/>
            </p:nvSpPr>
            <p:spPr bwMode="auto">
              <a:xfrm>
                <a:off x="6818321" y="6083793"/>
                <a:ext cx="1019160" cy="5662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9">
                <a:extLst>
                  <a:ext uri="{FF2B5EF4-FFF2-40B4-BE49-F238E27FC236}">
                    <a16:creationId xmlns:a16="http://schemas.microsoft.com/office/drawing/2014/main" id="{EA1B366C-EF24-9692-8705-D44390B33E99}"/>
                  </a:ext>
                </a:extLst>
              </p:cNvPr>
              <p:cNvSpPr>
                <a:spLocks noChangeArrowheads="1"/>
              </p:cNvSpPr>
              <p:nvPr/>
            </p:nvSpPr>
            <p:spPr bwMode="auto">
              <a:xfrm>
                <a:off x="8019260" y="5642753"/>
                <a:ext cx="1019160" cy="49766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30">
                <a:extLst>
                  <a:ext uri="{FF2B5EF4-FFF2-40B4-BE49-F238E27FC236}">
                    <a16:creationId xmlns:a16="http://schemas.microsoft.com/office/drawing/2014/main" id="{E4947ECF-4ED1-1277-E8D2-F911BBFAFFE9}"/>
                  </a:ext>
                </a:extLst>
              </p:cNvPr>
              <p:cNvSpPr>
                <a:spLocks noChangeArrowheads="1"/>
              </p:cNvSpPr>
              <p:nvPr/>
            </p:nvSpPr>
            <p:spPr bwMode="auto">
              <a:xfrm>
                <a:off x="8019260" y="5407332"/>
                <a:ext cx="1019160" cy="235421"/>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31">
                <a:extLst>
                  <a:ext uri="{FF2B5EF4-FFF2-40B4-BE49-F238E27FC236}">
                    <a16:creationId xmlns:a16="http://schemas.microsoft.com/office/drawing/2014/main" id="{6CF95F74-E6C4-D5B2-E5EB-847B774A2F60}"/>
                  </a:ext>
                </a:extLst>
              </p:cNvPr>
              <p:cNvSpPr>
                <a:spLocks noChangeArrowheads="1"/>
              </p:cNvSpPr>
              <p:nvPr/>
            </p:nvSpPr>
            <p:spPr bwMode="auto">
              <a:xfrm>
                <a:off x="8019260" y="4665313"/>
                <a:ext cx="1019160" cy="742021"/>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32">
                <a:extLst>
                  <a:ext uri="{FF2B5EF4-FFF2-40B4-BE49-F238E27FC236}">
                    <a16:creationId xmlns:a16="http://schemas.microsoft.com/office/drawing/2014/main" id="{9BC11524-01DC-CB67-1822-49DB186C1EFE}"/>
                  </a:ext>
                </a:extLst>
              </p:cNvPr>
              <p:cNvSpPr>
                <a:spLocks noChangeArrowheads="1"/>
              </p:cNvSpPr>
              <p:nvPr/>
            </p:nvSpPr>
            <p:spPr bwMode="auto">
              <a:xfrm>
                <a:off x="8019260" y="3401793"/>
                <a:ext cx="1019160" cy="12635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33">
                <a:extLst>
                  <a:ext uri="{FF2B5EF4-FFF2-40B4-BE49-F238E27FC236}">
                    <a16:creationId xmlns:a16="http://schemas.microsoft.com/office/drawing/2014/main" id="{51476A0E-2751-569F-4857-4013E1DA9C14}"/>
                  </a:ext>
                </a:extLst>
              </p:cNvPr>
              <p:cNvSpPr>
                <a:spLocks noChangeArrowheads="1"/>
              </p:cNvSpPr>
              <p:nvPr/>
            </p:nvSpPr>
            <p:spPr bwMode="auto">
              <a:xfrm>
                <a:off x="9387082" y="4960332"/>
                <a:ext cx="1019160" cy="85824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34">
                <a:extLst>
                  <a:ext uri="{FF2B5EF4-FFF2-40B4-BE49-F238E27FC236}">
                    <a16:creationId xmlns:a16="http://schemas.microsoft.com/office/drawing/2014/main" id="{DE887BC0-3150-0712-1B59-1DAD0447B85F}"/>
                  </a:ext>
                </a:extLst>
              </p:cNvPr>
              <p:cNvSpPr>
                <a:spLocks noChangeArrowheads="1"/>
              </p:cNvSpPr>
              <p:nvPr/>
            </p:nvSpPr>
            <p:spPr bwMode="auto">
              <a:xfrm>
                <a:off x="9387082" y="5979492"/>
                <a:ext cx="1019160" cy="68541"/>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35">
                <a:extLst>
                  <a:ext uri="{FF2B5EF4-FFF2-40B4-BE49-F238E27FC236}">
                    <a16:creationId xmlns:a16="http://schemas.microsoft.com/office/drawing/2014/main" id="{1FC6531A-572E-3E2A-ADC2-5B9FDFDC658D}"/>
                  </a:ext>
                </a:extLst>
              </p:cNvPr>
              <p:cNvSpPr>
                <a:spLocks noChangeArrowheads="1"/>
              </p:cNvSpPr>
              <p:nvPr/>
            </p:nvSpPr>
            <p:spPr bwMode="auto">
              <a:xfrm>
                <a:off x="9387082" y="5818572"/>
                <a:ext cx="1019160" cy="160920"/>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36">
                <a:extLst>
                  <a:ext uri="{FF2B5EF4-FFF2-40B4-BE49-F238E27FC236}">
                    <a16:creationId xmlns:a16="http://schemas.microsoft.com/office/drawing/2014/main" id="{FB1B188B-08C3-6E50-A0BE-7C3F67FC06B3}"/>
                  </a:ext>
                </a:extLst>
              </p:cNvPr>
              <p:cNvSpPr>
                <a:spLocks noChangeArrowheads="1"/>
              </p:cNvSpPr>
              <p:nvPr/>
            </p:nvSpPr>
            <p:spPr bwMode="auto">
              <a:xfrm>
                <a:off x="9387082" y="6048033"/>
                <a:ext cx="1019160" cy="9238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37">
                <a:extLst>
                  <a:ext uri="{FF2B5EF4-FFF2-40B4-BE49-F238E27FC236}">
                    <a16:creationId xmlns:a16="http://schemas.microsoft.com/office/drawing/2014/main" id="{D525BDE1-0CB0-6351-309E-D5DF955667CF}"/>
                  </a:ext>
                </a:extLst>
              </p:cNvPr>
              <p:cNvSpPr>
                <a:spLocks noChangeArrowheads="1"/>
              </p:cNvSpPr>
              <p:nvPr/>
            </p:nvSpPr>
            <p:spPr bwMode="auto">
              <a:xfrm>
                <a:off x="10579082" y="6012273"/>
                <a:ext cx="1019160" cy="128141"/>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38">
                <a:extLst>
                  <a:ext uri="{FF2B5EF4-FFF2-40B4-BE49-F238E27FC236}">
                    <a16:creationId xmlns:a16="http://schemas.microsoft.com/office/drawing/2014/main" id="{D0D2D3E4-B5D1-A2A4-C758-77D222FF9486}"/>
                  </a:ext>
                </a:extLst>
              </p:cNvPr>
              <p:cNvSpPr>
                <a:spLocks noChangeArrowheads="1"/>
              </p:cNvSpPr>
              <p:nvPr/>
            </p:nvSpPr>
            <p:spPr bwMode="auto">
              <a:xfrm>
                <a:off x="10579082" y="5708313"/>
                <a:ext cx="1019160" cy="241381"/>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39">
                <a:extLst>
                  <a:ext uri="{FF2B5EF4-FFF2-40B4-BE49-F238E27FC236}">
                    <a16:creationId xmlns:a16="http://schemas.microsoft.com/office/drawing/2014/main" id="{237760C4-31CB-183D-E382-2AB33925113A}"/>
                  </a:ext>
                </a:extLst>
              </p:cNvPr>
              <p:cNvSpPr>
                <a:spLocks noChangeArrowheads="1"/>
              </p:cNvSpPr>
              <p:nvPr/>
            </p:nvSpPr>
            <p:spPr bwMode="auto">
              <a:xfrm>
                <a:off x="10579082" y="5949692"/>
                <a:ext cx="1019160" cy="62581"/>
              </a:xfrm>
              <a:prstGeom prst="rect">
                <a:avLst/>
              </a:prstGeom>
              <a:solidFill>
                <a:srgbClr val="00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40">
                <a:extLst>
                  <a:ext uri="{FF2B5EF4-FFF2-40B4-BE49-F238E27FC236}">
                    <a16:creationId xmlns:a16="http://schemas.microsoft.com/office/drawing/2014/main" id="{4F737C15-862F-EFDC-C3C4-1CED3F5F36E0}"/>
                  </a:ext>
                </a:extLst>
              </p:cNvPr>
              <p:cNvSpPr>
                <a:spLocks noChangeArrowheads="1"/>
              </p:cNvSpPr>
              <p:nvPr/>
            </p:nvSpPr>
            <p:spPr bwMode="auto">
              <a:xfrm>
                <a:off x="10579082" y="4617633"/>
                <a:ext cx="1019160" cy="109068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45">
                <a:extLst>
                  <a:ext uri="{FF2B5EF4-FFF2-40B4-BE49-F238E27FC236}">
                    <a16:creationId xmlns:a16="http://schemas.microsoft.com/office/drawing/2014/main" id="{5313473C-5F71-8B61-A3E8-06C038A9739A}"/>
                  </a:ext>
                </a:extLst>
              </p:cNvPr>
              <p:cNvSpPr>
                <a:spLocks noChangeShapeType="1"/>
              </p:cNvSpPr>
              <p:nvPr/>
            </p:nvSpPr>
            <p:spPr bwMode="auto">
              <a:xfrm flipV="1">
                <a:off x="11598242" y="5708313"/>
                <a:ext cx="0" cy="24138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46">
                <a:extLst>
                  <a:ext uri="{FF2B5EF4-FFF2-40B4-BE49-F238E27FC236}">
                    <a16:creationId xmlns:a16="http://schemas.microsoft.com/office/drawing/2014/main" id="{57EFE0AA-5AC8-10C4-FFB2-7EBCD05CD1F2}"/>
                  </a:ext>
                </a:extLst>
              </p:cNvPr>
              <p:cNvSpPr>
                <a:spLocks noChangeShapeType="1"/>
              </p:cNvSpPr>
              <p:nvPr/>
            </p:nvSpPr>
            <p:spPr bwMode="auto">
              <a:xfrm flipV="1">
                <a:off x="11598242" y="5949692"/>
                <a:ext cx="0" cy="6258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47">
                <a:extLst>
                  <a:ext uri="{FF2B5EF4-FFF2-40B4-BE49-F238E27FC236}">
                    <a16:creationId xmlns:a16="http://schemas.microsoft.com/office/drawing/2014/main" id="{0939892C-8AF1-2E41-C414-8F7C9CC720DA}"/>
                  </a:ext>
                </a:extLst>
              </p:cNvPr>
              <p:cNvSpPr>
                <a:spLocks/>
              </p:cNvSpPr>
              <p:nvPr/>
            </p:nvSpPr>
            <p:spPr bwMode="auto">
              <a:xfrm>
                <a:off x="10579082" y="4617633"/>
                <a:ext cx="1019160" cy="1090680"/>
              </a:xfrm>
              <a:custGeom>
                <a:avLst/>
                <a:gdLst>
                  <a:gd name="T0" fmla="*/ 1368 w 1368"/>
                  <a:gd name="T1" fmla="*/ 1463 h 1463"/>
                  <a:gd name="T2" fmla="*/ 1368 w 1368"/>
                  <a:gd name="T3" fmla="*/ 0 h 1463"/>
                  <a:gd name="T4" fmla="*/ 0 w 1368"/>
                  <a:gd name="T5" fmla="*/ 0 h 1463"/>
                  <a:gd name="T6" fmla="*/ 0 w 1368"/>
                  <a:gd name="T7" fmla="*/ 1463 h 1463"/>
                </a:gdLst>
                <a:ahLst/>
                <a:cxnLst>
                  <a:cxn ang="0">
                    <a:pos x="T0" y="T1"/>
                  </a:cxn>
                  <a:cxn ang="0">
                    <a:pos x="T2" y="T3"/>
                  </a:cxn>
                  <a:cxn ang="0">
                    <a:pos x="T4" y="T5"/>
                  </a:cxn>
                  <a:cxn ang="0">
                    <a:pos x="T6" y="T7"/>
                  </a:cxn>
                </a:cxnLst>
                <a:rect l="0" t="0" r="r" b="b"/>
                <a:pathLst>
                  <a:path w="1368" h="1463">
                    <a:moveTo>
                      <a:pt x="1368" y="1463"/>
                    </a:moveTo>
                    <a:lnTo>
                      <a:pt x="1368" y="0"/>
                    </a:lnTo>
                    <a:lnTo>
                      <a:pt x="0" y="0"/>
                    </a:lnTo>
                    <a:lnTo>
                      <a:pt x="0" y="1463"/>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8">
                <a:extLst>
                  <a:ext uri="{FF2B5EF4-FFF2-40B4-BE49-F238E27FC236}">
                    <a16:creationId xmlns:a16="http://schemas.microsoft.com/office/drawing/2014/main" id="{F0E0DF1C-B88C-331D-ECD1-F367E8D6B846}"/>
                  </a:ext>
                </a:extLst>
              </p:cNvPr>
              <p:cNvSpPr>
                <a:spLocks/>
              </p:cNvSpPr>
              <p:nvPr/>
            </p:nvSpPr>
            <p:spPr bwMode="auto">
              <a:xfrm>
                <a:off x="10579082" y="6012273"/>
                <a:ext cx="1019160" cy="128141"/>
              </a:xfrm>
              <a:custGeom>
                <a:avLst/>
                <a:gdLst>
                  <a:gd name="T0" fmla="*/ 0 w 1368"/>
                  <a:gd name="T1" fmla="*/ 0 h 172"/>
                  <a:gd name="T2" fmla="*/ 0 w 1368"/>
                  <a:gd name="T3" fmla="*/ 172 h 172"/>
                  <a:gd name="T4" fmla="*/ 1368 w 1368"/>
                  <a:gd name="T5" fmla="*/ 172 h 172"/>
                  <a:gd name="T6" fmla="*/ 1368 w 1368"/>
                  <a:gd name="T7" fmla="*/ 0 h 172"/>
                </a:gdLst>
                <a:ahLst/>
                <a:cxnLst>
                  <a:cxn ang="0">
                    <a:pos x="T0" y="T1"/>
                  </a:cxn>
                  <a:cxn ang="0">
                    <a:pos x="T2" y="T3"/>
                  </a:cxn>
                  <a:cxn ang="0">
                    <a:pos x="T4" y="T5"/>
                  </a:cxn>
                  <a:cxn ang="0">
                    <a:pos x="T6" y="T7"/>
                  </a:cxn>
                </a:cxnLst>
                <a:rect l="0" t="0" r="r" b="b"/>
                <a:pathLst>
                  <a:path w="1368" h="172">
                    <a:moveTo>
                      <a:pt x="0" y="0"/>
                    </a:moveTo>
                    <a:lnTo>
                      <a:pt x="0" y="172"/>
                    </a:lnTo>
                    <a:lnTo>
                      <a:pt x="1368" y="172"/>
                    </a:lnTo>
                    <a:lnTo>
                      <a:pt x="13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49">
                <a:extLst>
                  <a:ext uri="{FF2B5EF4-FFF2-40B4-BE49-F238E27FC236}">
                    <a16:creationId xmlns:a16="http://schemas.microsoft.com/office/drawing/2014/main" id="{9F37EEEA-F127-73A3-BED1-0050084E23FD}"/>
                  </a:ext>
                </a:extLst>
              </p:cNvPr>
              <p:cNvSpPr>
                <a:spLocks noChangeShapeType="1"/>
              </p:cNvSpPr>
              <p:nvPr/>
            </p:nvSpPr>
            <p:spPr bwMode="auto">
              <a:xfrm>
                <a:off x="6818321" y="6030153"/>
                <a:ext cx="0" cy="5364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50">
                <a:extLst>
                  <a:ext uri="{FF2B5EF4-FFF2-40B4-BE49-F238E27FC236}">
                    <a16:creationId xmlns:a16="http://schemas.microsoft.com/office/drawing/2014/main" id="{78B12330-3A99-C639-728A-D9CAC574F113}"/>
                  </a:ext>
                </a:extLst>
              </p:cNvPr>
              <p:cNvSpPr>
                <a:spLocks noChangeShapeType="1"/>
              </p:cNvSpPr>
              <p:nvPr/>
            </p:nvSpPr>
            <p:spPr bwMode="auto">
              <a:xfrm>
                <a:off x="6818321" y="5848372"/>
                <a:ext cx="0" cy="18178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51">
                <a:extLst>
                  <a:ext uri="{FF2B5EF4-FFF2-40B4-BE49-F238E27FC236}">
                    <a16:creationId xmlns:a16="http://schemas.microsoft.com/office/drawing/2014/main" id="{8989CC1D-F96F-D1B2-BE7D-F0C7699E6F7E}"/>
                  </a:ext>
                </a:extLst>
              </p:cNvPr>
              <p:cNvSpPr>
                <a:spLocks noChangeShapeType="1"/>
              </p:cNvSpPr>
              <p:nvPr/>
            </p:nvSpPr>
            <p:spPr bwMode="auto">
              <a:xfrm>
                <a:off x="8019260" y="5407332"/>
                <a:ext cx="0" cy="23542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52">
                <a:extLst>
                  <a:ext uri="{FF2B5EF4-FFF2-40B4-BE49-F238E27FC236}">
                    <a16:creationId xmlns:a16="http://schemas.microsoft.com/office/drawing/2014/main" id="{18115583-E78F-5904-D750-58674CD69049}"/>
                  </a:ext>
                </a:extLst>
              </p:cNvPr>
              <p:cNvSpPr>
                <a:spLocks noChangeShapeType="1"/>
              </p:cNvSpPr>
              <p:nvPr/>
            </p:nvSpPr>
            <p:spPr bwMode="auto">
              <a:xfrm flipV="1">
                <a:off x="7837481" y="6030153"/>
                <a:ext cx="0" cy="5364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53">
                <a:extLst>
                  <a:ext uri="{FF2B5EF4-FFF2-40B4-BE49-F238E27FC236}">
                    <a16:creationId xmlns:a16="http://schemas.microsoft.com/office/drawing/2014/main" id="{734838B9-A2C5-4620-50E3-6F824222489E}"/>
                  </a:ext>
                </a:extLst>
              </p:cNvPr>
              <p:cNvSpPr>
                <a:spLocks noChangeShapeType="1"/>
              </p:cNvSpPr>
              <p:nvPr/>
            </p:nvSpPr>
            <p:spPr bwMode="auto">
              <a:xfrm flipV="1">
                <a:off x="7837481" y="5848372"/>
                <a:ext cx="0" cy="18178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54">
                <a:extLst>
                  <a:ext uri="{FF2B5EF4-FFF2-40B4-BE49-F238E27FC236}">
                    <a16:creationId xmlns:a16="http://schemas.microsoft.com/office/drawing/2014/main" id="{F1E98085-54EA-8DA9-862F-3A40E35B7103}"/>
                  </a:ext>
                </a:extLst>
              </p:cNvPr>
              <p:cNvSpPr>
                <a:spLocks noChangeShapeType="1"/>
              </p:cNvSpPr>
              <p:nvPr/>
            </p:nvSpPr>
            <p:spPr bwMode="auto">
              <a:xfrm>
                <a:off x="8019260" y="4665313"/>
                <a:ext cx="0" cy="74202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55">
                <a:extLst>
                  <a:ext uri="{FF2B5EF4-FFF2-40B4-BE49-F238E27FC236}">
                    <a16:creationId xmlns:a16="http://schemas.microsoft.com/office/drawing/2014/main" id="{7024350E-0330-9A56-25AC-E9B825A84126}"/>
                  </a:ext>
                </a:extLst>
              </p:cNvPr>
              <p:cNvSpPr>
                <a:spLocks noChangeShapeType="1"/>
              </p:cNvSpPr>
              <p:nvPr/>
            </p:nvSpPr>
            <p:spPr bwMode="auto">
              <a:xfrm flipH="1">
                <a:off x="6818321" y="608379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56">
                <a:extLst>
                  <a:ext uri="{FF2B5EF4-FFF2-40B4-BE49-F238E27FC236}">
                    <a16:creationId xmlns:a16="http://schemas.microsoft.com/office/drawing/2014/main" id="{63F8AA06-BEDA-6567-26B1-F2FAAEDDC34C}"/>
                  </a:ext>
                </a:extLst>
              </p:cNvPr>
              <p:cNvSpPr>
                <a:spLocks noChangeShapeType="1"/>
              </p:cNvSpPr>
              <p:nvPr/>
            </p:nvSpPr>
            <p:spPr bwMode="auto">
              <a:xfrm flipH="1">
                <a:off x="6818321" y="603015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57">
                <a:extLst>
                  <a:ext uri="{FF2B5EF4-FFF2-40B4-BE49-F238E27FC236}">
                    <a16:creationId xmlns:a16="http://schemas.microsoft.com/office/drawing/2014/main" id="{F081D571-CF73-7490-E35B-9656C4203DEE}"/>
                  </a:ext>
                </a:extLst>
              </p:cNvPr>
              <p:cNvSpPr>
                <a:spLocks noChangeShapeType="1"/>
              </p:cNvSpPr>
              <p:nvPr/>
            </p:nvSpPr>
            <p:spPr bwMode="auto">
              <a:xfrm flipH="1">
                <a:off x="6818321" y="5848372"/>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8">
                <a:extLst>
                  <a:ext uri="{FF2B5EF4-FFF2-40B4-BE49-F238E27FC236}">
                    <a16:creationId xmlns:a16="http://schemas.microsoft.com/office/drawing/2014/main" id="{8845C314-E3AF-D671-1C65-76F2F635600B}"/>
                  </a:ext>
                </a:extLst>
              </p:cNvPr>
              <p:cNvSpPr>
                <a:spLocks/>
              </p:cNvSpPr>
              <p:nvPr/>
            </p:nvSpPr>
            <p:spPr bwMode="auto">
              <a:xfrm>
                <a:off x="6818321" y="5061652"/>
                <a:ext cx="1019160" cy="786720"/>
              </a:xfrm>
              <a:custGeom>
                <a:avLst/>
                <a:gdLst>
                  <a:gd name="T0" fmla="*/ 1368 w 1368"/>
                  <a:gd name="T1" fmla="*/ 1056 h 1056"/>
                  <a:gd name="T2" fmla="*/ 1368 w 1368"/>
                  <a:gd name="T3" fmla="*/ 0 h 1056"/>
                  <a:gd name="T4" fmla="*/ 0 w 1368"/>
                  <a:gd name="T5" fmla="*/ 0 h 1056"/>
                  <a:gd name="T6" fmla="*/ 0 w 1368"/>
                  <a:gd name="T7" fmla="*/ 1056 h 1056"/>
                </a:gdLst>
                <a:ahLst/>
                <a:cxnLst>
                  <a:cxn ang="0">
                    <a:pos x="T0" y="T1"/>
                  </a:cxn>
                  <a:cxn ang="0">
                    <a:pos x="T2" y="T3"/>
                  </a:cxn>
                  <a:cxn ang="0">
                    <a:pos x="T4" y="T5"/>
                  </a:cxn>
                  <a:cxn ang="0">
                    <a:pos x="T6" y="T7"/>
                  </a:cxn>
                </a:cxnLst>
                <a:rect l="0" t="0" r="r" b="b"/>
                <a:pathLst>
                  <a:path w="1368" h="1056">
                    <a:moveTo>
                      <a:pt x="1368" y="1056"/>
                    </a:moveTo>
                    <a:lnTo>
                      <a:pt x="1368" y="0"/>
                    </a:lnTo>
                    <a:lnTo>
                      <a:pt x="0" y="0"/>
                    </a:lnTo>
                    <a:lnTo>
                      <a:pt x="0" y="105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A2030881-F7DB-01A8-4A1C-4FBBC5BDECDF}"/>
                  </a:ext>
                </a:extLst>
              </p:cNvPr>
              <p:cNvSpPr>
                <a:spLocks/>
              </p:cNvSpPr>
              <p:nvPr/>
            </p:nvSpPr>
            <p:spPr bwMode="auto">
              <a:xfrm>
                <a:off x="6818321" y="6083793"/>
                <a:ext cx="1019160" cy="56621"/>
              </a:xfrm>
              <a:custGeom>
                <a:avLst/>
                <a:gdLst>
                  <a:gd name="T0" fmla="*/ 0 w 1368"/>
                  <a:gd name="T1" fmla="*/ 0 h 74"/>
                  <a:gd name="T2" fmla="*/ 0 w 1368"/>
                  <a:gd name="T3" fmla="*/ 74 h 74"/>
                  <a:gd name="T4" fmla="*/ 1368 w 1368"/>
                  <a:gd name="T5" fmla="*/ 74 h 74"/>
                  <a:gd name="T6" fmla="*/ 1368 w 1368"/>
                  <a:gd name="T7" fmla="*/ 0 h 74"/>
                </a:gdLst>
                <a:ahLst/>
                <a:cxnLst>
                  <a:cxn ang="0">
                    <a:pos x="T0" y="T1"/>
                  </a:cxn>
                  <a:cxn ang="0">
                    <a:pos x="T2" y="T3"/>
                  </a:cxn>
                  <a:cxn ang="0">
                    <a:pos x="T4" y="T5"/>
                  </a:cxn>
                  <a:cxn ang="0">
                    <a:pos x="T6" y="T7"/>
                  </a:cxn>
                </a:cxnLst>
                <a:rect l="0" t="0" r="r" b="b"/>
                <a:pathLst>
                  <a:path w="1368" h="74">
                    <a:moveTo>
                      <a:pt x="0" y="0"/>
                    </a:moveTo>
                    <a:lnTo>
                      <a:pt x="0" y="74"/>
                    </a:lnTo>
                    <a:lnTo>
                      <a:pt x="1368" y="74"/>
                    </a:lnTo>
                    <a:lnTo>
                      <a:pt x="13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0">
                <a:extLst>
                  <a:ext uri="{FF2B5EF4-FFF2-40B4-BE49-F238E27FC236}">
                    <a16:creationId xmlns:a16="http://schemas.microsoft.com/office/drawing/2014/main" id="{0AB6CB0B-A221-CF3D-606E-F0EA50C0C26D}"/>
                  </a:ext>
                </a:extLst>
              </p:cNvPr>
              <p:cNvSpPr>
                <a:spLocks/>
              </p:cNvSpPr>
              <p:nvPr/>
            </p:nvSpPr>
            <p:spPr bwMode="auto">
              <a:xfrm>
                <a:off x="8019260" y="5642753"/>
                <a:ext cx="1019160" cy="497661"/>
              </a:xfrm>
              <a:custGeom>
                <a:avLst/>
                <a:gdLst>
                  <a:gd name="T0" fmla="*/ 0 w 1368"/>
                  <a:gd name="T1" fmla="*/ 0 h 667"/>
                  <a:gd name="T2" fmla="*/ 0 w 1368"/>
                  <a:gd name="T3" fmla="*/ 667 h 667"/>
                  <a:gd name="T4" fmla="*/ 1368 w 1368"/>
                  <a:gd name="T5" fmla="*/ 667 h 667"/>
                  <a:gd name="T6" fmla="*/ 1368 w 1368"/>
                  <a:gd name="T7" fmla="*/ 0 h 667"/>
                </a:gdLst>
                <a:ahLst/>
                <a:cxnLst>
                  <a:cxn ang="0">
                    <a:pos x="T0" y="T1"/>
                  </a:cxn>
                  <a:cxn ang="0">
                    <a:pos x="T2" y="T3"/>
                  </a:cxn>
                  <a:cxn ang="0">
                    <a:pos x="T4" y="T5"/>
                  </a:cxn>
                  <a:cxn ang="0">
                    <a:pos x="T6" y="T7"/>
                  </a:cxn>
                </a:cxnLst>
                <a:rect l="0" t="0" r="r" b="b"/>
                <a:pathLst>
                  <a:path w="1368" h="667">
                    <a:moveTo>
                      <a:pt x="0" y="0"/>
                    </a:moveTo>
                    <a:lnTo>
                      <a:pt x="0" y="667"/>
                    </a:lnTo>
                    <a:lnTo>
                      <a:pt x="1368" y="667"/>
                    </a:lnTo>
                    <a:lnTo>
                      <a:pt x="13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61">
                <a:extLst>
                  <a:ext uri="{FF2B5EF4-FFF2-40B4-BE49-F238E27FC236}">
                    <a16:creationId xmlns:a16="http://schemas.microsoft.com/office/drawing/2014/main" id="{FC9865BA-ED3A-8D41-EA2B-8E119A5FDE0B}"/>
                  </a:ext>
                </a:extLst>
              </p:cNvPr>
              <p:cNvSpPr>
                <a:spLocks noChangeShapeType="1"/>
              </p:cNvSpPr>
              <p:nvPr/>
            </p:nvSpPr>
            <p:spPr bwMode="auto">
              <a:xfrm>
                <a:off x="10579082" y="5708313"/>
                <a:ext cx="0" cy="24138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62">
                <a:extLst>
                  <a:ext uri="{FF2B5EF4-FFF2-40B4-BE49-F238E27FC236}">
                    <a16:creationId xmlns:a16="http://schemas.microsoft.com/office/drawing/2014/main" id="{1AA93323-397B-A4BA-BE9D-A817B7A5A4E9}"/>
                  </a:ext>
                </a:extLst>
              </p:cNvPr>
              <p:cNvSpPr>
                <a:spLocks noChangeShapeType="1"/>
              </p:cNvSpPr>
              <p:nvPr/>
            </p:nvSpPr>
            <p:spPr bwMode="auto">
              <a:xfrm>
                <a:off x="10579082" y="5949692"/>
                <a:ext cx="0" cy="6258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63">
                <a:extLst>
                  <a:ext uri="{FF2B5EF4-FFF2-40B4-BE49-F238E27FC236}">
                    <a16:creationId xmlns:a16="http://schemas.microsoft.com/office/drawing/2014/main" id="{92C59D9C-078A-AC16-2547-597721DCC906}"/>
                  </a:ext>
                </a:extLst>
              </p:cNvPr>
              <p:cNvSpPr>
                <a:spLocks noChangeShapeType="1"/>
              </p:cNvSpPr>
              <p:nvPr/>
            </p:nvSpPr>
            <p:spPr bwMode="auto">
              <a:xfrm flipV="1">
                <a:off x="10406242" y="5979492"/>
                <a:ext cx="0" cy="6854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64">
                <a:extLst>
                  <a:ext uri="{FF2B5EF4-FFF2-40B4-BE49-F238E27FC236}">
                    <a16:creationId xmlns:a16="http://schemas.microsoft.com/office/drawing/2014/main" id="{5D3A0565-4EAD-AA85-6D9E-95216AEF4727}"/>
                  </a:ext>
                </a:extLst>
              </p:cNvPr>
              <p:cNvSpPr>
                <a:spLocks noChangeShapeType="1"/>
              </p:cNvSpPr>
              <p:nvPr/>
            </p:nvSpPr>
            <p:spPr bwMode="auto">
              <a:xfrm flipV="1">
                <a:off x="10406242" y="5818572"/>
                <a:ext cx="0" cy="16092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65">
                <a:extLst>
                  <a:ext uri="{FF2B5EF4-FFF2-40B4-BE49-F238E27FC236}">
                    <a16:creationId xmlns:a16="http://schemas.microsoft.com/office/drawing/2014/main" id="{F939ED38-1577-A414-19BD-FD9B0721B24D}"/>
                  </a:ext>
                </a:extLst>
              </p:cNvPr>
              <p:cNvSpPr>
                <a:spLocks/>
              </p:cNvSpPr>
              <p:nvPr/>
            </p:nvSpPr>
            <p:spPr bwMode="auto">
              <a:xfrm>
                <a:off x="9387082" y="4960332"/>
                <a:ext cx="1019160" cy="858240"/>
              </a:xfrm>
              <a:custGeom>
                <a:avLst/>
                <a:gdLst>
                  <a:gd name="T0" fmla="*/ 1368 w 1368"/>
                  <a:gd name="T1" fmla="*/ 1151 h 1151"/>
                  <a:gd name="T2" fmla="*/ 1368 w 1368"/>
                  <a:gd name="T3" fmla="*/ 0 h 1151"/>
                  <a:gd name="T4" fmla="*/ 0 w 1368"/>
                  <a:gd name="T5" fmla="*/ 0 h 1151"/>
                  <a:gd name="T6" fmla="*/ 0 w 1368"/>
                  <a:gd name="T7" fmla="*/ 1151 h 1151"/>
                </a:gdLst>
                <a:ahLst/>
                <a:cxnLst>
                  <a:cxn ang="0">
                    <a:pos x="T0" y="T1"/>
                  </a:cxn>
                  <a:cxn ang="0">
                    <a:pos x="T2" y="T3"/>
                  </a:cxn>
                  <a:cxn ang="0">
                    <a:pos x="T4" y="T5"/>
                  </a:cxn>
                  <a:cxn ang="0">
                    <a:pos x="T6" y="T7"/>
                  </a:cxn>
                </a:cxnLst>
                <a:rect l="0" t="0" r="r" b="b"/>
                <a:pathLst>
                  <a:path w="1368" h="1151">
                    <a:moveTo>
                      <a:pt x="1368" y="1151"/>
                    </a:moveTo>
                    <a:lnTo>
                      <a:pt x="1368" y="0"/>
                    </a:lnTo>
                    <a:lnTo>
                      <a:pt x="0" y="0"/>
                    </a:lnTo>
                    <a:lnTo>
                      <a:pt x="0" y="115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66">
                <a:extLst>
                  <a:ext uri="{FF2B5EF4-FFF2-40B4-BE49-F238E27FC236}">
                    <a16:creationId xmlns:a16="http://schemas.microsoft.com/office/drawing/2014/main" id="{C46D3B10-5E7B-A70C-2625-8AB5EAA92CCA}"/>
                  </a:ext>
                </a:extLst>
              </p:cNvPr>
              <p:cNvSpPr>
                <a:spLocks noChangeShapeType="1"/>
              </p:cNvSpPr>
              <p:nvPr/>
            </p:nvSpPr>
            <p:spPr bwMode="auto">
              <a:xfrm>
                <a:off x="9387082" y="5979492"/>
                <a:ext cx="0" cy="6854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Line 67">
                <a:extLst>
                  <a:ext uri="{FF2B5EF4-FFF2-40B4-BE49-F238E27FC236}">
                    <a16:creationId xmlns:a16="http://schemas.microsoft.com/office/drawing/2014/main" id="{0CB93FA2-F0B0-6B4F-466F-F4137261FDD1}"/>
                  </a:ext>
                </a:extLst>
              </p:cNvPr>
              <p:cNvSpPr>
                <a:spLocks noChangeShapeType="1"/>
              </p:cNvSpPr>
              <p:nvPr/>
            </p:nvSpPr>
            <p:spPr bwMode="auto">
              <a:xfrm>
                <a:off x="9387082" y="5818572"/>
                <a:ext cx="0" cy="16092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8">
                <a:extLst>
                  <a:ext uri="{FF2B5EF4-FFF2-40B4-BE49-F238E27FC236}">
                    <a16:creationId xmlns:a16="http://schemas.microsoft.com/office/drawing/2014/main" id="{6CE7B28F-EA7A-3A37-120A-6893D9F4FBAD}"/>
                  </a:ext>
                </a:extLst>
              </p:cNvPr>
              <p:cNvSpPr>
                <a:spLocks noChangeShapeType="1"/>
              </p:cNvSpPr>
              <p:nvPr/>
            </p:nvSpPr>
            <p:spPr bwMode="auto">
              <a:xfrm flipV="1">
                <a:off x="9038421" y="5407332"/>
                <a:ext cx="0" cy="23542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9">
                <a:extLst>
                  <a:ext uri="{FF2B5EF4-FFF2-40B4-BE49-F238E27FC236}">
                    <a16:creationId xmlns:a16="http://schemas.microsoft.com/office/drawing/2014/main" id="{ADF0241A-863A-426B-146E-4CD393609CF5}"/>
                  </a:ext>
                </a:extLst>
              </p:cNvPr>
              <p:cNvSpPr>
                <a:spLocks noChangeShapeType="1"/>
              </p:cNvSpPr>
              <p:nvPr/>
            </p:nvSpPr>
            <p:spPr bwMode="auto">
              <a:xfrm flipV="1">
                <a:off x="9038421" y="4665313"/>
                <a:ext cx="0" cy="742021"/>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a16="http://schemas.microsoft.com/office/drawing/2014/main" id="{0ACC1CE8-67D8-CBEB-CF84-60781F3F9C99}"/>
                  </a:ext>
                </a:extLst>
              </p:cNvPr>
              <p:cNvSpPr>
                <a:spLocks noChangeShapeType="1"/>
              </p:cNvSpPr>
              <p:nvPr/>
            </p:nvSpPr>
            <p:spPr bwMode="auto">
              <a:xfrm flipH="1">
                <a:off x="9387082" y="604803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71">
                <a:extLst>
                  <a:ext uri="{FF2B5EF4-FFF2-40B4-BE49-F238E27FC236}">
                    <a16:creationId xmlns:a16="http://schemas.microsoft.com/office/drawing/2014/main" id="{7BD20DD9-E82E-1D0D-6010-AC9B5333C13D}"/>
                  </a:ext>
                </a:extLst>
              </p:cNvPr>
              <p:cNvSpPr>
                <a:spLocks/>
              </p:cNvSpPr>
              <p:nvPr/>
            </p:nvSpPr>
            <p:spPr bwMode="auto">
              <a:xfrm>
                <a:off x="9387082" y="6048033"/>
                <a:ext cx="1019160" cy="92381"/>
              </a:xfrm>
              <a:custGeom>
                <a:avLst/>
                <a:gdLst>
                  <a:gd name="T0" fmla="*/ 0 w 1368"/>
                  <a:gd name="T1" fmla="*/ 0 h 124"/>
                  <a:gd name="T2" fmla="*/ 0 w 1368"/>
                  <a:gd name="T3" fmla="*/ 124 h 124"/>
                  <a:gd name="T4" fmla="*/ 1368 w 1368"/>
                  <a:gd name="T5" fmla="*/ 124 h 124"/>
                  <a:gd name="T6" fmla="*/ 1368 w 1368"/>
                  <a:gd name="T7" fmla="*/ 0 h 124"/>
                </a:gdLst>
                <a:ahLst/>
                <a:cxnLst>
                  <a:cxn ang="0">
                    <a:pos x="T0" y="T1"/>
                  </a:cxn>
                  <a:cxn ang="0">
                    <a:pos x="T2" y="T3"/>
                  </a:cxn>
                  <a:cxn ang="0">
                    <a:pos x="T4" y="T5"/>
                  </a:cxn>
                  <a:cxn ang="0">
                    <a:pos x="T6" y="T7"/>
                  </a:cxn>
                </a:cxnLst>
                <a:rect l="0" t="0" r="r" b="b"/>
                <a:pathLst>
                  <a:path w="1368" h="124">
                    <a:moveTo>
                      <a:pt x="0" y="0"/>
                    </a:moveTo>
                    <a:lnTo>
                      <a:pt x="0" y="124"/>
                    </a:lnTo>
                    <a:lnTo>
                      <a:pt x="1368" y="124"/>
                    </a:lnTo>
                    <a:lnTo>
                      <a:pt x="13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72">
                <a:extLst>
                  <a:ext uri="{FF2B5EF4-FFF2-40B4-BE49-F238E27FC236}">
                    <a16:creationId xmlns:a16="http://schemas.microsoft.com/office/drawing/2014/main" id="{7B93370F-9EE0-9AD6-46A9-5E7D7F2B8FE9}"/>
                  </a:ext>
                </a:extLst>
              </p:cNvPr>
              <p:cNvSpPr>
                <a:spLocks noChangeShapeType="1"/>
              </p:cNvSpPr>
              <p:nvPr/>
            </p:nvSpPr>
            <p:spPr bwMode="auto">
              <a:xfrm flipH="1">
                <a:off x="9387082" y="5979492"/>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73">
                <a:extLst>
                  <a:ext uri="{FF2B5EF4-FFF2-40B4-BE49-F238E27FC236}">
                    <a16:creationId xmlns:a16="http://schemas.microsoft.com/office/drawing/2014/main" id="{42D7B221-A396-F744-CE5C-0EF81C19ED10}"/>
                  </a:ext>
                </a:extLst>
              </p:cNvPr>
              <p:cNvSpPr>
                <a:spLocks noChangeShapeType="1"/>
              </p:cNvSpPr>
              <p:nvPr/>
            </p:nvSpPr>
            <p:spPr bwMode="auto">
              <a:xfrm flipH="1">
                <a:off x="9387082" y="5818572"/>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74">
                <a:extLst>
                  <a:ext uri="{FF2B5EF4-FFF2-40B4-BE49-F238E27FC236}">
                    <a16:creationId xmlns:a16="http://schemas.microsoft.com/office/drawing/2014/main" id="{66F0DBB6-8521-25F9-A0F9-697FEFA6210A}"/>
                  </a:ext>
                </a:extLst>
              </p:cNvPr>
              <p:cNvSpPr>
                <a:spLocks noChangeShapeType="1"/>
              </p:cNvSpPr>
              <p:nvPr/>
            </p:nvSpPr>
            <p:spPr bwMode="auto">
              <a:xfrm flipH="1">
                <a:off x="8019260" y="466531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75">
                <a:extLst>
                  <a:ext uri="{FF2B5EF4-FFF2-40B4-BE49-F238E27FC236}">
                    <a16:creationId xmlns:a16="http://schemas.microsoft.com/office/drawing/2014/main" id="{8EC7D79A-33B6-3ADD-1902-1BFF23158BE7}"/>
                  </a:ext>
                </a:extLst>
              </p:cNvPr>
              <p:cNvSpPr>
                <a:spLocks/>
              </p:cNvSpPr>
              <p:nvPr/>
            </p:nvSpPr>
            <p:spPr bwMode="auto">
              <a:xfrm>
                <a:off x="8019260" y="3401793"/>
                <a:ext cx="1019160" cy="1263520"/>
              </a:xfrm>
              <a:custGeom>
                <a:avLst/>
                <a:gdLst>
                  <a:gd name="T0" fmla="*/ 1368 w 1368"/>
                  <a:gd name="T1" fmla="*/ 1695 h 1695"/>
                  <a:gd name="T2" fmla="*/ 1368 w 1368"/>
                  <a:gd name="T3" fmla="*/ 0 h 1695"/>
                  <a:gd name="T4" fmla="*/ 0 w 1368"/>
                  <a:gd name="T5" fmla="*/ 0 h 1695"/>
                  <a:gd name="T6" fmla="*/ 0 w 1368"/>
                  <a:gd name="T7" fmla="*/ 1695 h 1695"/>
                </a:gdLst>
                <a:ahLst/>
                <a:cxnLst>
                  <a:cxn ang="0">
                    <a:pos x="T0" y="T1"/>
                  </a:cxn>
                  <a:cxn ang="0">
                    <a:pos x="T2" y="T3"/>
                  </a:cxn>
                  <a:cxn ang="0">
                    <a:pos x="T4" y="T5"/>
                  </a:cxn>
                  <a:cxn ang="0">
                    <a:pos x="T6" y="T7"/>
                  </a:cxn>
                </a:cxnLst>
                <a:rect l="0" t="0" r="r" b="b"/>
                <a:pathLst>
                  <a:path w="1368" h="1695">
                    <a:moveTo>
                      <a:pt x="1368" y="1695"/>
                    </a:moveTo>
                    <a:lnTo>
                      <a:pt x="1368" y="0"/>
                    </a:lnTo>
                    <a:lnTo>
                      <a:pt x="0" y="0"/>
                    </a:lnTo>
                    <a:lnTo>
                      <a:pt x="0" y="169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76">
                <a:extLst>
                  <a:ext uri="{FF2B5EF4-FFF2-40B4-BE49-F238E27FC236}">
                    <a16:creationId xmlns:a16="http://schemas.microsoft.com/office/drawing/2014/main" id="{6874961B-971C-1F81-6A7A-67DD28E6FC2E}"/>
                  </a:ext>
                </a:extLst>
              </p:cNvPr>
              <p:cNvSpPr>
                <a:spLocks noChangeShapeType="1"/>
              </p:cNvSpPr>
              <p:nvPr/>
            </p:nvSpPr>
            <p:spPr bwMode="auto">
              <a:xfrm flipH="1">
                <a:off x="8019260" y="5407332"/>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77">
                <a:extLst>
                  <a:ext uri="{FF2B5EF4-FFF2-40B4-BE49-F238E27FC236}">
                    <a16:creationId xmlns:a16="http://schemas.microsoft.com/office/drawing/2014/main" id="{BCD3EFC4-A8E2-8939-1AF2-DF6FF8761EF5}"/>
                  </a:ext>
                </a:extLst>
              </p:cNvPr>
              <p:cNvSpPr>
                <a:spLocks noChangeShapeType="1"/>
              </p:cNvSpPr>
              <p:nvPr/>
            </p:nvSpPr>
            <p:spPr bwMode="auto">
              <a:xfrm flipH="1">
                <a:off x="8019260" y="564275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78">
                <a:extLst>
                  <a:ext uri="{FF2B5EF4-FFF2-40B4-BE49-F238E27FC236}">
                    <a16:creationId xmlns:a16="http://schemas.microsoft.com/office/drawing/2014/main" id="{CB5233EE-375D-BBB6-4FE3-23138A4FA465}"/>
                  </a:ext>
                </a:extLst>
              </p:cNvPr>
              <p:cNvSpPr>
                <a:spLocks noChangeShapeType="1"/>
              </p:cNvSpPr>
              <p:nvPr/>
            </p:nvSpPr>
            <p:spPr bwMode="auto">
              <a:xfrm flipH="1">
                <a:off x="10579082" y="570831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79">
                <a:extLst>
                  <a:ext uri="{FF2B5EF4-FFF2-40B4-BE49-F238E27FC236}">
                    <a16:creationId xmlns:a16="http://schemas.microsoft.com/office/drawing/2014/main" id="{FDD8CE23-34A0-1DDA-C8E6-42A16B475723}"/>
                  </a:ext>
                </a:extLst>
              </p:cNvPr>
              <p:cNvSpPr>
                <a:spLocks noChangeShapeType="1"/>
              </p:cNvSpPr>
              <p:nvPr/>
            </p:nvSpPr>
            <p:spPr bwMode="auto">
              <a:xfrm flipH="1">
                <a:off x="10579082" y="5949692"/>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80">
                <a:extLst>
                  <a:ext uri="{FF2B5EF4-FFF2-40B4-BE49-F238E27FC236}">
                    <a16:creationId xmlns:a16="http://schemas.microsoft.com/office/drawing/2014/main" id="{ECDD2914-6014-99DA-3F91-FB6306C8BE48}"/>
                  </a:ext>
                </a:extLst>
              </p:cNvPr>
              <p:cNvSpPr>
                <a:spLocks noChangeShapeType="1"/>
              </p:cNvSpPr>
              <p:nvPr/>
            </p:nvSpPr>
            <p:spPr bwMode="auto">
              <a:xfrm flipH="1">
                <a:off x="10579082" y="6012273"/>
                <a:ext cx="101916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67" name="Connecteur droit 66">
                <a:extLst>
                  <a:ext uri="{FF2B5EF4-FFF2-40B4-BE49-F238E27FC236}">
                    <a16:creationId xmlns:a16="http://schemas.microsoft.com/office/drawing/2014/main" id="{D3E5CDDD-F6B8-DEE8-8922-4647CD4167BD}"/>
                  </a:ext>
                </a:extLst>
              </p:cNvPr>
              <p:cNvCxnSpPr/>
              <p:nvPr/>
            </p:nvCxnSpPr>
            <p:spPr bwMode="auto">
              <a:xfrm flipV="1">
                <a:off x="9222254" y="2741223"/>
                <a:ext cx="0" cy="33995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2" name="ZoneTexte 71">
                <a:extLst>
                  <a:ext uri="{FF2B5EF4-FFF2-40B4-BE49-F238E27FC236}">
                    <a16:creationId xmlns:a16="http://schemas.microsoft.com/office/drawing/2014/main" id="{50E0B34B-5858-9C39-5CFA-43F6B75ADA52}"/>
                  </a:ext>
                </a:extLst>
              </p:cNvPr>
              <p:cNvSpPr txBox="1"/>
              <p:nvPr/>
            </p:nvSpPr>
            <p:spPr>
              <a:xfrm>
                <a:off x="7106512" y="4617633"/>
                <a:ext cx="489236" cy="277000"/>
              </a:xfrm>
              <a:prstGeom prst="rect">
                <a:avLst/>
              </a:prstGeom>
              <a:noFill/>
            </p:spPr>
            <p:txBody>
              <a:bodyPr wrap="none" rtlCol="0">
                <a:spAutoFit/>
              </a:bodyPr>
              <a:lstStyle/>
              <a:p>
                <a:pPr algn="ctr"/>
                <a:r>
                  <a:rPr lang="en-US" sz="1200" b="1" dirty="0"/>
                  <a:t>12 %</a:t>
                </a:r>
              </a:p>
            </p:txBody>
          </p:sp>
          <p:sp>
            <p:nvSpPr>
              <p:cNvPr id="73" name="ZoneTexte 72">
                <a:extLst>
                  <a:ext uri="{FF2B5EF4-FFF2-40B4-BE49-F238E27FC236}">
                    <a16:creationId xmlns:a16="http://schemas.microsoft.com/office/drawing/2014/main" id="{00C3690B-2CBC-145E-CABD-17912D4568C8}"/>
                  </a:ext>
                </a:extLst>
              </p:cNvPr>
              <p:cNvSpPr txBox="1"/>
              <p:nvPr/>
            </p:nvSpPr>
            <p:spPr>
              <a:xfrm>
                <a:off x="7145786" y="5225322"/>
                <a:ext cx="410689" cy="277000"/>
              </a:xfrm>
              <a:prstGeom prst="rect">
                <a:avLst/>
              </a:prstGeom>
              <a:noFill/>
            </p:spPr>
            <p:txBody>
              <a:bodyPr wrap="none" rtlCol="0">
                <a:spAutoFit/>
              </a:bodyPr>
              <a:lstStyle/>
              <a:p>
                <a:pPr algn="ctr"/>
                <a:r>
                  <a:rPr lang="en-US" sz="1200" b="1" dirty="0">
                    <a:solidFill>
                      <a:schemeClr val="bg1"/>
                    </a:solidFill>
                  </a:rPr>
                  <a:t>9 %</a:t>
                </a:r>
              </a:p>
            </p:txBody>
          </p:sp>
          <p:sp>
            <p:nvSpPr>
              <p:cNvPr id="74" name="ZoneTexte 73">
                <a:extLst>
                  <a:ext uri="{FF2B5EF4-FFF2-40B4-BE49-F238E27FC236}">
                    <a16:creationId xmlns:a16="http://schemas.microsoft.com/office/drawing/2014/main" id="{216A3043-9F41-E563-5A01-5047C2296249}"/>
                  </a:ext>
                </a:extLst>
              </p:cNvPr>
              <p:cNvSpPr txBox="1"/>
              <p:nvPr/>
            </p:nvSpPr>
            <p:spPr>
              <a:xfrm>
                <a:off x="7145786" y="5794676"/>
                <a:ext cx="410689" cy="277000"/>
              </a:xfrm>
              <a:prstGeom prst="rect">
                <a:avLst/>
              </a:prstGeom>
              <a:noFill/>
            </p:spPr>
            <p:txBody>
              <a:bodyPr wrap="none" rtlCol="0">
                <a:spAutoFit/>
              </a:bodyPr>
              <a:lstStyle/>
              <a:p>
                <a:pPr algn="ctr"/>
                <a:r>
                  <a:rPr lang="en-US" sz="1200" b="1" dirty="0">
                    <a:solidFill>
                      <a:schemeClr val="bg1"/>
                    </a:solidFill>
                  </a:rPr>
                  <a:t>2 %</a:t>
                </a:r>
              </a:p>
            </p:txBody>
          </p:sp>
          <p:sp>
            <p:nvSpPr>
              <p:cNvPr id="75" name="ZoneTexte 74">
                <a:extLst>
                  <a:ext uri="{FF2B5EF4-FFF2-40B4-BE49-F238E27FC236}">
                    <a16:creationId xmlns:a16="http://schemas.microsoft.com/office/drawing/2014/main" id="{4C669BC1-3B06-99AD-0D2D-88A3AE6D206A}"/>
                  </a:ext>
                </a:extLst>
              </p:cNvPr>
              <p:cNvSpPr txBox="1"/>
              <p:nvPr/>
            </p:nvSpPr>
            <p:spPr>
              <a:xfrm>
                <a:off x="6311276" y="5985263"/>
                <a:ext cx="263213" cy="276999"/>
              </a:xfrm>
              <a:prstGeom prst="rect">
                <a:avLst/>
              </a:prstGeom>
              <a:noFill/>
            </p:spPr>
            <p:txBody>
              <a:bodyPr wrap="none" rtlCol="0">
                <a:spAutoFit/>
              </a:bodyPr>
              <a:lstStyle/>
              <a:p>
                <a:pPr algn="r"/>
                <a:r>
                  <a:rPr lang="en-US" sz="1200" dirty="0"/>
                  <a:t>0</a:t>
                </a:r>
              </a:p>
            </p:txBody>
          </p:sp>
          <p:sp>
            <p:nvSpPr>
              <p:cNvPr id="76" name="ZoneTexte 75">
                <a:extLst>
                  <a:ext uri="{FF2B5EF4-FFF2-40B4-BE49-F238E27FC236}">
                    <a16:creationId xmlns:a16="http://schemas.microsoft.com/office/drawing/2014/main" id="{CFF9A627-BD33-AADD-7C04-26DB744889BA}"/>
                  </a:ext>
                </a:extLst>
              </p:cNvPr>
              <p:cNvSpPr txBox="1"/>
              <p:nvPr/>
            </p:nvSpPr>
            <p:spPr>
              <a:xfrm>
                <a:off x="6232730" y="5091585"/>
                <a:ext cx="341760" cy="276999"/>
              </a:xfrm>
              <a:prstGeom prst="rect">
                <a:avLst/>
              </a:prstGeom>
              <a:noFill/>
            </p:spPr>
            <p:txBody>
              <a:bodyPr wrap="none" rtlCol="0">
                <a:spAutoFit/>
              </a:bodyPr>
              <a:lstStyle/>
              <a:p>
                <a:pPr algn="r"/>
                <a:r>
                  <a:rPr lang="en-US" sz="1200" dirty="0"/>
                  <a:t>10</a:t>
                </a:r>
              </a:p>
            </p:txBody>
          </p:sp>
          <p:sp>
            <p:nvSpPr>
              <p:cNvPr id="77" name="ZoneTexte 76">
                <a:extLst>
                  <a:ext uri="{FF2B5EF4-FFF2-40B4-BE49-F238E27FC236}">
                    <a16:creationId xmlns:a16="http://schemas.microsoft.com/office/drawing/2014/main" id="{FEF1A889-DAD7-B8D6-994F-51965195593A}"/>
                  </a:ext>
                </a:extLst>
              </p:cNvPr>
              <p:cNvSpPr txBox="1"/>
              <p:nvPr/>
            </p:nvSpPr>
            <p:spPr>
              <a:xfrm>
                <a:off x="6232730" y="4197905"/>
                <a:ext cx="341760" cy="276999"/>
              </a:xfrm>
              <a:prstGeom prst="rect">
                <a:avLst/>
              </a:prstGeom>
              <a:noFill/>
            </p:spPr>
            <p:txBody>
              <a:bodyPr wrap="none" rtlCol="0">
                <a:spAutoFit/>
              </a:bodyPr>
              <a:lstStyle/>
              <a:p>
                <a:pPr algn="r"/>
                <a:r>
                  <a:rPr lang="en-US" sz="1200" dirty="0"/>
                  <a:t>20</a:t>
                </a:r>
              </a:p>
            </p:txBody>
          </p:sp>
          <p:sp>
            <p:nvSpPr>
              <p:cNvPr id="78" name="ZoneTexte 77">
                <a:extLst>
                  <a:ext uri="{FF2B5EF4-FFF2-40B4-BE49-F238E27FC236}">
                    <a16:creationId xmlns:a16="http://schemas.microsoft.com/office/drawing/2014/main" id="{3DCC147F-83F4-254C-70D2-7E41D799D293}"/>
                  </a:ext>
                </a:extLst>
              </p:cNvPr>
              <p:cNvSpPr txBox="1"/>
              <p:nvPr/>
            </p:nvSpPr>
            <p:spPr>
              <a:xfrm>
                <a:off x="6232730" y="3304226"/>
                <a:ext cx="341760" cy="276999"/>
              </a:xfrm>
              <a:prstGeom prst="rect">
                <a:avLst/>
              </a:prstGeom>
              <a:noFill/>
            </p:spPr>
            <p:txBody>
              <a:bodyPr wrap="none" rtlCol="0">
                <a:spAutoFit/>
              </a:bodyPr>
              <a:lstStyle/>
              <a:p>
                <a:pPr algn="r"/>
                <a:r>
                  <a:rPr lang="en-US" sz="1200" dirty="0"/>
                  <a:t>30</a:t>
                </a:r>
              </a:p>
            </p:txBody>
          </p:sp>
          <p:sp>
            <p:nvSpPr>
              <p:cNvPr id="80" name="ZoneTexte 79">
                <a:extLst>
                  <a:ext uri="{FF2B5EF4-FFF2-40B4-BE49-F238E27FC236}">
                    <a16:creationId xmlns:a16="http://schemas.microsoft.com/office/drawing/2014/main" id="{0840E29F-60FC-8030-36CB-7D715FE26C1A}"/>
                  </a:ext>
                </a:extLst>
              </p:cNvPr>
              <p:cNvSpPr txBox="1"/>
              <p:nvPr/>
            </p:nvSpPr>
            <p:spPr>
              <a:xfrm>
                <a:off x="8317830" y="3040749"/>
                <a:ext cx="489236" cy="277000"/>
              </a:xfrm>
              <a:prstGeom prst="rect">
                <a:avLst/>
              </a:prstGeom>
              <a:noFill/>
            </p:spPr>
            <p:txBody>
              <a:bodyPr wrap="none" rtlCol="0">
                <a:spAutoFit/>
              </a:bodyPr>
              <a:lstStyle/>
              <a:p>
                <a:pPr algn="ctr"/>
                <a:r>
                  <a:rPr lang="en-US" sz="1200" b="1" dirty="0"/>
                  <a:t>31 %</a:t>
                </a:r>
              </a:p>
            </p:txBody>
          </p:sp>
          <p:sp>
            <p:nvSpPr>
              <p:cNvPr id="81" name="ZoneTexte 80">
                <a:extLst>
                  <a:ext uri="{FF2B5EF4-FFF2-40B4-BE49-F238E27FC236}">
                    <a16:creationId xmlns:a16="http://schemas.microsoft.com/office/drawing/2014/main" id="{550E40B3-5E58-E18C-11EB-DD8DC7211D70}"/>
                  </a:ext>
                </a:extLst>
              </p:cNvPr>
              <p:cNvSpPr txBox="1"/>
              <p:nvPr/>
            </p:nvSpPr>
            <p:spPr>
              <a:xfrm>
                <a:off x="8317831" y="3833005"/>
                <a:ext cx="489236" cy="277000"/>
              </a:xfrm>
              <a:prstGeom prst="rect">
                <a:avLst/>
              </a:prstGeom>
              <a:noFill/>
            </p:spPr>
            <p:txBody>
              <a:bodyPr wrap="none" rtlCol="0">
                <a:spAutoFit/>
              </a:bodyPr>
              <a:lstStyle/>
              <a:p>
                <a:pPr algn="ctr"/>
                <a:r>
                  <a:rPr lang="en-US" sz="1200" b="1" dirty="0">
                    <a:solidFill>
                      <a:schemeClr val="bg1"/>
                    </a:solidFill>
                  </a:rPr>
                  <a:t>14 %</a:t>
                </a:r>
              </a:p>
            </p:txBody>
          </p:sp>
          <p:sp>
            <p:nvSpPr>
              <p:cNvPr id="82" name="ZoneTexte 81">
                <a:extLst>
                  <a:ext uri="{FF2B5EF4-FFF2-40B4-BE49-F238E27FC236}">
                    <a16:creationId xmlns:a16="http://schemas.microsoft.com/office/drawing/2014/main" id="{EAA3A4C7-64DD-A7F2-5201-635C1F186749}"/>
                  </a:ext>
                </a:extLst>
              </p:cNvPr>
              <p:cNvSpPr txBox="1"/>
              <p:nvPr/>
            </p:nvSpPr>
            <p:spPr>
              <a:xfrm>
                <a:off x="8357104" y="4861298"/>
                <a:ext cx="410689" cy="277000"/>
              </a:xfrm>
              <a:prstGeom prst="rect">
                <a:avLst/>
              </a:prstGeom>
              <a:noFill/>
            </p:spPr>
            <p:txBody>
              <a:bodyPr wrap="none" rtlCol="0">
                <a:spAutoFit/>
              </a:bodyPr>
              <a:lstStyle/>
              <a:p>
                <a:pPr algn="ctr"/>
                <a:r>
                  <a:rPr lang="en-US" sz="1200" b="1" dirty="0">
                    <a:solidFill>
                      <a:schemeClr val="bg1"/>
                    </a:solidFill>
                  </a:rPr>
                  <a:t>8 %</a:t>
                </a:r>
              </a:p>
            </p:txBody>
          </p:sp>
          <p:sp>
            <p:nvSpPr>
              <p:cNvPr id="83" name="ZoneTexte 82">
                <a:extLst>
                  <a:ext uri="{FF2B5EF4-FFF2-40B4-BE49-F238E27FC236}">
                    <a16:creationId xmlns:a16="http://schemas.microsoft.com/office/drawing/2014/main" id="{70B710C8-580C-3C6A-89BA-3E7D19AAEF2B}"/>
                  </a:ext>
                </a:extLst>
              </p:cNvPr>
              <p:cNvSpPr txBox="1"/>
              <p:nvPr/>
            </p:nvSpPr>
            <p:spPr>
              <a:xfrm>
                <a:off x="8357104" y="5389157"/>
                <a:ext cx="410689" cy="277000"/>
              </a:xfrm>
              <a:prstGeom prst="rect">
                <a:avLst/>
              </a:prstGeom>
              <a:noFill/>
            </p:spPr>
            <p:txBody>
              <a:bodyPr wrap="none" rtlCol="0">
                <a:spAutoFit/>
              </a:bodyPr>
              <a:lstStyle/>
              <a:p>
                <a:pPr algn="ctr"/>
                <a:r>
                  <a:rPr lang="en-US" sz="1200" b="1" dirty="0">
                    <a:solidFill>
                      <a:schemeClr val="bg1"/>
                    </a:solidFill>
                  </a:rPr>
                  <a:t>3 %</a:t>
                </a:r>
              </a:p>
            </p:txBody>
          </p:sp>
          <p:sp>
            <p:nvSpPr>
              <p:cNvPr id="84" name="ZoneTexte 83">
                <a:extLst>
                  <a:ext uri="{FF2B5EF4-FFF2-40B4-BE49-F238E27FC236}">
                    <a16:creationId xmlns:a16="http://schemas.microsoft.com/office/drawing/2014/main" id="{28BA46D1-C819-0AC5-28E2-D595BDD66F36}"/>
                  </a:ext>
                </a:extLst>
              </p:cNvPr>
              <p:cNvSpPr txBox="1"/>
              <p:nvPr/>
            </p:nvSpPr>
            <p:spPr>
              <a:xfrm>
                <a:off x="8357104" y="5729226"/>
                <a:ext cx="410689" cy="277000"/>
              </a:xfrm>
              <a:prstGeom prst="rect">
                <a:avLst/>
              </a:prstGeom>
              <a:noFill/>
            </p:spPr>
            <p:txBody>
              <a:bodyPr wrap="none" rtlCol="0">
                <a:spAutoFit/>
              </a:bodyPr>
              <a:lstStyle/>
              <a:p>
                <a:pPr algn="ctr"/>
                <a:r>
                  <a:rPr lang="en-US" sz="1200" b="1" dirty="0">
                    <a:solidFill>
                      <a:schemeClr val="bg1"/>
                    </a:solidFill>
                  </a:rPr>
                  <a:t>5 %</a:t>
                </a:r>
              </a:p>
            </p:txBody>
          </p:sp>
          <p:sp>
            <p:nvSpPr>
              <p:cNvPr id="85" name="ZoneTexte 84">
                <a:extLst>
                  <a:ext uri="{FF2B5EF4-FFF2-40B4-BE49-F238E27FC236}">
                    <a16:creationId xmlns:a16="http://schemas.microsoft.com/office/drawing/2014/main" id="{71FDD82C-2036-1E6E-10A8-EB1B01291C4C}"/>
                  </a:ext>
                </a:extLst>
              </p:cNvPr>
              <p:cNvSpPr txBox="1"/>
              <p:nvPr/>
            </p:nvSpPr>
            <p:spPr>
              <a:xfrm>
                <a:off x="9660079" y="4596308"/>
                <a:ext cx="489236" cy="277000"/>
              </a:xfrm>
              <a:prstGeom prst="rect">
                <a:avLst/>
              </a:prstGeom>
              <a:noFill/>
            </p:spPr>
            <p:txBody>
              <a:bodyPr wrap="none" rtlCol="0">
                <a:spAutoFit/>
              </a:bodyPr>
              <a:lstStyle/>
              <a:p>
                <a:pPr algn="ctr"/>
                <a:r>
                  <a:rPr lang="en-US" sz="1200" b="1" dirty="0"/>
                  <a:t>13 %</a:t>
                </a:r>
              </a:p>
            </p:txBody>
          </p:sp>
          <p:sp>
            <p:nvSpPr>
              <p:cNvPr id="86" name="ZoneTexte 85">
                <a:extLst>
                  <a:ext uri="{FF2B5EF4-FFF2-40B4-BE49-F238E27FC236}">
                    <a16:creationId xmlns:a16="http://schemas.microsoft.com/office/drawing/2014/main" id="{37E44EC1-43AE-E9C2-F7FD-76AA0A6FDA8C}"/>
                  </a:ext>
                </a:extLst>
              </p:cNvPr>
              <p:cNvSpPr txBox="1"/>
              <p:nvPr/>
            </p:nvSpPr>
            <p:spPr>
              <a:xfrm>
                <a:off x="10866679" y="4220114"/>
                <a:ext cx="489236" cy="277000"/>
              </a:xfrm>
              <a:prstGeom prst="rect">
                <a:avLst/>
              </a:prstGeom>
              <a:noFill/>
            </p:spPr>
            <p:txBody>
              <a:bodyPr wrap="none" rtlCol="0">
                <a:spAutoFit/>
              </a:bodyPr>
              <a:lstStyle/>
              <a:p>
                <a:pPr algn="ctr"/>
                <a:r>
                  <a:rPr lang="en-US" sz="1200" b="1" dirty="0"/>
                  <a:t>17 %</a:t>
                </a:r>
              </a:p>
            </p:txBody>
          </p:sp>
          <p:sp>
            <p:nvSpPr>
              <p:cNvPr id="87" name="ZoneTexte 86">
                <a:extLst>
                  <a:ext uri="{FF2B5EF4-FFF2-40B4-BE49-F238E27FC236}">
                    <a16:creationId xmlns:a16="http://schemas.microsoft.com/office/drawing/2014/main" id="{8702E2FF-F6EB-97AC-18D9-0C82B7A84861}"/>
                  </a:ext>
                </a:extLst>
              </p:cNvPr>
              <p:cNvSpPr txBox="1"/>
              <p:nvPr/>
            </p:nvSpPr>
            <p:spPr>
              <a:xfrm>
                <a:off x="9660079" y="5249623"/>
                <a:ext cx="489236" cy="277000"/>
              </a:xfrm>
              <a:prstGeom prst="rect">
                <a:avLst/>
              </a:prstGeom>
              <a:noFill/>
            </p:spPr>
            <p:txBody>
              <a:bodyPr wrap="none" rtlCol="0">
                <a:spAutoFit/>
              </a:bodyPr>
              <a:lstStyle/>
              <a:p>
                <a:pPr algn="ctr"/>
                <a:r>
                  <a:rPr lang="en-US" sz="1200" b="1" dirty="0">
                    <a:solidFill>
                      <a:schemeClr val="bg1"/>
                    </a:solidFill>
                  </a:rPr>
                  <a:t>10 %</a:t>
                </a:r>
              </a:p>
            </p:txBody>
          </p:sp>
          <p:sp>
            <p:nvSpPr>
              <p:cNvPr id="88" name="ZoneTexte 87">
                <a:extLst>
                  <a:ext uri="{FF2B5EF4-FFF2-40B4-BE49-F238E27FC236}">
                    <a16:creationId xmlns:a16="http://schemas.microsoft.com/office/drawing/2014/main" id="{C564AAE9-0175-8957-BCA5-6BAB7545AA11}"/>
                  </a:ext>
                </a:extLst>
              </p:cNvPr>
              <p:cNvSpPr txBox="1"/>
              <p:nvPr/>
            </p:nvSpPr>
            <p:spPr>
              <a:xfrm>
                <a:off x="9699352" y="5747514"/>
                <a:ext cx="410689" cy="277000"/>
              </a:xfrm>
              <a:prstGeom prst="rect">
                <a:avLst/>
              </a:prstGeom>
              <a:noFill/>
            </p:spPr>
            <p:txBody>
              <a:bodyPr wrap="none" rtlCol="0">
                <a:spAutoFit/>
              </a:bodyPr>
              <a:lstStyle/>
              <a:p>
                <a:pPr algn="ctr"/>
                <a:r>
                  <a:rPr lang="en-US" sz="1200" b="1" dirty="0">
                    <a:solidFill>
                      <a:schemeClr val="bg1"/>
                    </a:solidFill>
                  </a:rPr>
                  <a:t>2 %</a:t>
                </a:r>
              </a:p>
            </p:txBody>
          </p:sp>
          <p:sp>
            <p:nvSpPr>
              <p:cNvPr id="89" name="ZoneTexte 88">
                <a:extLst>
                  <a:ext uri="{FF2B5EF4-FFF2-40B4-BE49-F238E27FC236}">
                    <a16:creationId xmlns:a16="http://schemas.microsoft.com/office/drawing/2014/main" id="{E134C3DC-BCF2-5D3A-16A3-E77D29C0AA42}"/>
                  </a:ext>
                </a:extLst>
              </p:cNvPr>
              <p:cNvSpPr txBox="1"/>
              <p:nvPr/>
            </p:nvSpPr>
            <p:spPr>
              <a:xfrm>
                <a:off x="10866680" y="5006280"/>
                <a:ext cx="489236" cy="277000"/>
              </a:xfrm>
              <a:prstGeom prst="rect">
                <a:avLst/>
              </a:prstGeom>
              <a:noFill/>
            </p:spPr>
            <p:txBody>
              <a:bodyPr wrap="none" rtlCol="0">
                <a:spAutoFit/>
              </a:bodyPr>
              <a:lstStyle/>
              <a:p>
                <a:pPr algn="ctr"/>
                <a:r>
                  <a:rPr lang="en-US" sz="1200" b="1" dirty="0">
                    <a:solidFill>
                      <a:schemeClr val="bg1"/>
                    </a:solidFill>
                  </a:rPr>
                  <a:t>12 %</a:t>
                </a:r>
              </a:p>
            </p:txBody>
          </p:sp>
          <p:sp>
            <p:nvSpPr>
              <p:cNvPr id="90" name="ZoneTexte 89">
                <a:extLst>
                  <a:ext uri="{FF2B5EF4-FFF2-40B4-BE49-F238E27FC236}">
                    <a16:creationId xmlns:a16="http://schemas.microsoft.com/office/drawing/2014/main" id="{B5D26B81-5375-BFE4-1859-B78CE4BA3180}"/>
                  </a:ext>
                </a:extLst>
              </p:cNvPr>
              <p:cNvSpPr txBox="1"/>
              <p:nvPr/>
            </p:nvSpPr>
            <p:spPr>
              <a:xfrm>
                <a:off x="10905953" y="5665874"/>
                <a:ext cx="410689" cy="277000"/>
              </a:xfrm>
              <a:prstGeom prst="rect">
                <a:avLst/>
              </a:prstGeom>
              <a:noFill/>
            </p:spPr>
            <p:txBody>
              <a:bodyPr wrap="none" rtlCol="0">
                <a:spAutoFit/>
              </a:bodyPr>
              <a:lstStyle/>
              <a:p>
                <a:pPr algn="ctr"/>
                <a:r>
                  <a:rPr lang="en-US" sz="1200" b="1" dirty="0">
                    <a:solidFill>
                      <a:schemeClr val="bg1"/>
                    </a:solidFill>
                  </a:rPr>
                  <a:t>3 %</a:t>
                </a:r>
              </a:p>
            </p:txBody>
          </p:sp>
          <p:sp>
            <p:nvSpPr>
              <p:cNvPr id="91" name="ZoneTexte 90">
                <a:extLst>
                  <a:ext uri="{FF2B5EF4-FFF2-40B4-BE49-F238E27FC236}">
                    <a16:creationId xmlns:a16="http://schemas.microsoft.com/office/drawing/2014/main" id="{F6668009-0D37-B40F-471B-4FC46A918103}"/>
                  </a:ext>
                </a:extLst>
              </p:cNvPr>
              <p:cNvSpPr txBox="1"/>
              <p:nvPr/>
            </p:nvSpPr>
            <p:spPr>
              <a:xfrm>
                <a:off x="10905953" y="5945084"/>
                <a:ext cx="410689" cy="277000"/>
              </a:xfrm>
              <a:prstGeom prst="rect">
                <a:avLst/>
              </a:prstGeom>
              <a:noFill/>
            </p:spPr>
            <p:txBody>
              <a:bodyPr wrap="none" rtlCol="0">
                <a:spAutoFit/>
              </a:bodyPr>
              <a:lstStyle/>
              <a:p>
                <a:pPr algn="ctr"/>
                <a:r>
                  <a:rPr lang="en-US" sz="1200" b="1" dirty="0">
                    <a:solidFill>
                      <a:schemeClr val="bg1"/>
                    </a:solidFill>
                  </a:rPr>
                  <a:t>1 %</a:t>
                </a:r>
              </a:p>
            </p:txBody>
          </p:sp>
          <p:sp>
            <p:nvSpPr>
              <p:cNvPr id="95" name="ZoneTexte 94">
                <a:extLst>
                  <a:ext uri="{FF2B5EF4-FFF2-40B4-BE49-F238E27FC236}">
                    <a16:creationId xmlns:a16="http://schemas.microsoft.com/office/drawing/2014/main" id="{FCEE5CCE-CFC9-BF91-F9C6-1D63354B420B}"/>
                  </a:ext>
                </a:extLst>
              </p:cNvPr>
              <p:cNvSpPr txBox="1"/>
              <p:nvPr/>
            </p:nvSpPr>
            <p:spPr>
              <a:xfrm>
                <a:off x="6881499" y="6184904"/>
                <a:ext cx="892809" cy="307777"/>
              </a:xfrm>
              <a:prstGeom prst="rect">
                <a:avLst/>
              </a:prstGeom>
              <a:noFill/>
            </p:spPr>
            <p:txBody>
              <a:bodyPr wrap="none" rtlCol="0">
                <a:spAutoFit/>
              </a:bodyPr>
              <a:lstStyle/>
              <a:p>
                <a:pPr algn="ctr"/>
                <a:r>
                  <a:rPr lang="en-US" sz="1400" b="1" dirty="0"/>
                  <a:t>Doxy-PEP</a:t>
                </a:r>
              </a:p>
            </p:txBody>
          </p:sp>
          <p:sp>
            <p:nvSpPr>
              <p:cNvPr id="96" name="ZoneTexte 95">
                <a:extLst>
                  <a:ext uri="{FF2B5EF4-FFF2-40B4-BE49-F238E27FC236}">
                    <a16:creationId xmlns:a16="http://schemas.microsoft.com/office/drawing/2014/main" id="{4D411488-5357-9816-C075-97743535A353}"/>
                  </a:ext>
                </a:extLst>
              </p:cNvPr>
              <p:cNvSpPr txBox="1"/>
              <p:nvPr/>
            </p:nvSpPr>
            <p:spPr>
              <a:xfrm>
                <a:off x="8319432" y="6184904"/>
                <a:ext cx="486030" cy="307777"/>
              </a:xfrm>
              <a:prstGeom prst="rect">
                <a:avLst/>
              </a:prstGeom>
              <a:noFill/>
            </p:spPr>
            <p:txBody>
              <a:bodyPr wrap="none" rtlCol="0">
                <a:spAutoFit/>
              </a:bodyPr>
              <a:lstStyle/>
              <a:p>
                <a:pPr algn="ctr"/>
                <a:r>
                  <a:rPr lang="en-US" sz="1400" b="1" dirty="0"/>
                  <a:t>SOC</a:t>
                </a:r>
              </a:p>
            </p:txBody>
          </p:sp>
          <p:sp>
            <p:nvSpPr>
              <p:cNvPr id="97" name="ZoneTexte 96">
                <a:extLst>
                  <a:ext uri="{FF2B5EF4-FFF2-40B4-BE49-F238E27FC236}">
                    <a16:creationId xmlns:a16="http://schemas.microsoft.com/office/drawing/2014/main" id="{8F27D031-A491-B31C-B0DE-3E3D289C88A8}"/>
                  </a:ext>
                </a:extLst>
              </p:cNvPr>
              <p:cNvSpPr txBox="1"/>
              <p:nvPr/>
            </p:nvSpPr>
            <p:spPr>
              <a:xfrm>
                <a:off x="9476148" y="6184904"/>
                <a:ext cx="892809" cy="307777"/>
              </a:xfrm>
              <a:prstGeom prst="rect">
                <a:avLst/>
              </a:prstGeom>
              <a:noFill/>
            </p:spPr>
            <p:txBody>
              <a:bodyPr wrap="none" rtlCol="0">
                <a:spAutoFit/>
              </a:bodyPr>
              <a:lstStyle/>
              <a:p>
                <a:pPr algn="ctr"/>
                <a:r>
                  <a:rPr lang="en-US" sz="1400" b="1" dirty="0"/>
                  <a:t>Doxy-PEP</a:t>
                </a:r>
              </a:p>
            </p:txBody>
          </p:sp>
          <p:sp>
            <p:nvSpPr>
              <p:cNvPr id="98" name="ZoneTexte 97">
                <a:extLst>
                  <a:ext uri="{FF2B5EF4-FFF2-40B4-BE49-F238E27FC236}">
                    <a16:creationId xmlns:a16="http://schemas.microsoft.com/office/drawing/2014/main" id="{BCE68DDA-6CC4-52B9-DAE1-C2974CA896CC}"/>
                  </a:ext>
                </a:extLst>
              </p:cNvPr>
              <p:cNvSpPr txBox="1"/>
              <p:nvPr/>
            </p:nvSpPr>
            <p:spPr>
              <a:xfrm>
                <a:off x="10431769" y="6184904"/>
                <a:ext cx="1450654" cy="307777"/>
              </a:xfrm>
              <a:prstGeom prst="rect">
                <a:avLst/>
              </a:prstGeom>
              <a:noFill/>
            </p:spPr>
            <p:txBody>
              <a:bodyPr wrap="none" rtlCol="0">
                <a:spAutoFit/>
              </a:bodyPr>
              <a:lstStyle/>
              <a:p>
                <a:pPr algn="ctr"/>
                <a:r>
                  <a:rPr lang="en-US" sz="1400" b="1" dirty="0"/>
                  <a:t>SOC </a:t>
                </a:r>
                <a:r>
                  <a:rPr lang="en-US" sz="1400" b="1" dirty="0">
                    <a:sym typeface="Wingdings" panose="05000000000000000000" pitchFamily="2" charset="2"/>
                  </a:rPr>
                  <a:t> </a:t>
                </a:r>
                <a:r>
                  <a:rPr lang="en-US" sz="1400" b="1" dirty="0"/>
                  <a:t>Doxy-PEP</a:t>
                </a:r>
              </a:p>
            </p:txBody>
          </p:sp>
        </p:grpSp>
        <p:sp>
          <p:nvSpPr>
            <p:cNvPr id="3" name="ZoneTexte 2">
              <a:extLst>
                <a:ext uri="{FF2B5EF4-FFF2-40B4-BE49-F238E27FC236}">
                  <a16:creationId xmlns:a16="http://schemas.microsoft.com/office/drawing/2014/main" id="{DC02EB1C-5B65-C718-9C2F-579CF255E176}"/>
                </a:ext>
              </a:extLst>
            </p:cNvPr>
            <p:cNvSpPr txBox="1"/>
            <p:nvPr/>
          </p:nvSpPr>
          <p:spPr>
            <a:xfrm>
              <a:off x="8114585" y="1984182"/>
              <a:ext cx="2349747" cy="338554"/>
            </a:xfrm>
            <a:prstGeom prst="rect">
              <a:avLst/>
            </a:prstGeom>
            <a:noFill/>
          </p:spPr>
          <p:txBody>
            <a:bodyPr wrap="none" rtlCol="0">
              <a:spAutoFit/>
            </a:bodyPr>
            <a:lstStyle/>
            <a:p>
              <a:pPr algn="ctr"/>
              <a:r>
                <a:rPr lang="en-US" sz="1600" b="1" dirty="0"/>
                <a:t>% of quarters with </a:t>
              </a:r>
              <a:r>
                <a:rPr lang="en-US" sz="1600" b="1" u="sng" dirty="0"/>
                <a:t>&gt;</a:t>
              </a:r>
              <a:r>
                <a:rPr lang="en-US" sz="1600" b="1" dirty="0"/>
                <a:t> 1 STI</a:t>
              </a:r>
            </a:p>
          </p:txBody>
        </p:sp>
      </p:grpSp>
      <p:sp>
        <p:nvSpPr>
          <p:cNvPr id="99" name="Espace réservé du contenu 2">
            <a:extLst>
              <a:ext uri="{FF2B5EF4-FFF2-40B4-BE49-F238E27FC236}">
                <a16:creationId xmlns:a16="http://schemas.microsoft.com/office/drawing/2014/main" id="{A4E79A1D-5992-A2DE-FD85-43BD0CEA085D}"/>
              </a:ext>
            </a:extLst>
          </p:cNvPr>
          <p:cNvSpPr>
            <a:spLocks noGrp="1"/>
          </p:cNvSpPr>
          <p:nvPr>
            <p:ph sz="quarter" idx="13"/>
          </p:nvPr>
        </p:nvSpPr>
        <p:spPr>
          <a:xfrm>
            <a:off x="586553" y="1257003"/>
            <a:ext cx="5830979" cy="3845372"/>
          </a:xfrm>
        </p:spPr>
        <p:txBody>
          <a:bodyPr>
            <a:normAutofit/>
          </a:bodyPr>
          <a:lstStyle/>
          <a:p>
            <a:r>
              <a:rPr lang="en-US" sz="1800" dirty="0" err="1"/>
              <a:t>DoxyPEP</a:t>
            </a:r>
            <a:r>
              <a:rPr lang="en-US" sz="1800" dirty="0"/>
              <a:t>: doxycycline 200 mg as PEP reduced overall by 65% bacterial STIs each quarter during 1  year (randomization doxy vs no doxy) </a:t>
            </a:r>
            <a:br>
              <a:rPr lang="en-US" sz="1800" dirty="0"/>
            </a:br>
            <a:r>
              <a:rPr lang="en-US" sz="1400" dirty="0"/>
              <a:t>(</a:t>
            </a:r>
            <a:r>
              <a:rPr lang="en-US" sz="1400" i="1" kern="0" dirty="0">
                <a:solidFill>
                  <a:schemeClr val="tx1"/>
                </a:solidFill>
                <a:latin typeface="+mn-lt"/>
              </a:rPr>
              <a:t>Luetkemeyer A. </a:t>
            </a:r>
            <a:r>
              <a:rPr lang="en-US" sz="1400" i="1" dirty="0"/>
              <a:t>NEJM 2023; 388:1296-1306</a:t>
            </a:r>
            <a:r>
              <a:rPr lang="en-US" sz="1400" dirty="0"/>
              <a:t>)</a:t>
            </a:r>
            <a:endParaRPr lang="en-US" sz="1800" dirty="0"/>
          </a:p>
          <a:p>
            <a:endParaRPr lang="en-US" sz="1800" dirty="0"/>
          </a:p>
          <a:p>
            <a:r>
              <a:rPr lang="en-US" sz="1800" dirty="0"/>
              <a:t>May 2022: all participants offered open-label doxy PEP (207 initially randomized to doxy + 82 initially randomized to no doxy) : </a:t>
            </a:r>
            <a:r>
              <a:rPr lang="en-US" sz="1800" dirty="0" err="1"/>
              <a:t>DoxyPEP</a:t>
            </a:r>
            <a:r>
              <a:rPr lang="en-US" sz="1800" dirty="0"/>
              <a:t> Open-Label Extension (OLE)</a:t>
            </a:r>
          </a:p>
          <a:p>
            <a:endParaRPr lang="en-US" sz="1800" dirty="0"/>
          </a:p>
          <a:p>
            <a:r>
              <a:rPr lang="en-US" sz="1800" dirty="0"/>
              <a:t>Results: sustained reduction in STIs during OLE</a:t>
            </a:r>
          </a:p>
          <a:p>
            <a:r>
              <a:rPr lang="en-US" sz="1800" dirty="0"/>
              <a:t>Sexual partners and condomless sex: increased during OLE in both groups (doubled in SOC➜ doxy)</a:t>
            </a:r>
          </a:p>
        </p:txBody>
      </p:sp>
      <p:sp>
        <p:nvSpPr>
          <p:cNvPr id="101" name="ZoneTexte 100">
            <a:extLst>
              <a:ext uri="{FF2B5EF4-FFF2-40B4-BE49-F238E27FC236}">
                <a16:creationId xmlns:a16="http://schemas.microsoft.com/office/drawing/2014/main" id="{75D02E15-69E0-96DE-43EA-CB0D399F2A2C}"/>
              </a:ext>
            </a:extLst>
          </p:cNvPr>
          <p:cNvSpPr txBox="1"/>
          <p:nvPr/>
        </p:nvSpPr>
        <p:spPr>
          <a:xfrm>
            <a:off x="636242" y="5877272"/>
            <a:ext cx="10919516" cy="615553"/>
          </a:xfrm>
          <a:prstGeom prst="rect">
            <a:avLst/>
          </a:prstGeom>
          <a:noFill/>
        </p:spPr>
        <p:txBody>
          <a:bodyPr wrap="square">
            <a:spAutoFit/>
          </a:bodyPr>
          <a:lstStyle/>
          <a:p>
            <a:pPr marL="285750" indent="-285750">
              <a:buClr>
                <a:srgbClr val="0070C0"/>
              </a:buClr>
              <a:buFont typeface="Arial" panose="020B0604020202020204" pitchFamily="34" charset="0"/>
              <a:buChar char="•"/>
            </a:pPr>
            <a:r>
              <a:rPr lang="en-US" b="1" dirty="0"/>
              <a:t>Conclusion: </a:t>
            </a:r>
            <a:r>
              <a:rPr lang="en-US" dirty="0"/>
              <a:t>results support doxy-PEP CDC draft guidelines (A1 recommendation)</a:t>
            </a:r>
          </a:p>
          <a:p>
            <a:pPr marL="742950" lvl="1" indent="-285750">
              <a:buClr>
                <a:srgbClr val="0070C0"/>
              </a:buClr>
              <a:buFont typeface="Calibri" panose="020F0502020204030204" pitchFamily="34" charset="0"/>
              <a:buChar char="–"/>
            </a:pPr>
            <a:r>
              <a:rPr lang="en-US" sz="1600" dirty="0"/>
              <a:t>Warning : long-term evaluation of sustained sexual behavior changes and impact on antimicrobial resistance needed</a:t>
            </a:r>
          </a:p>
        </p:txBody>
      </p:sp>
      <p:sp>
        <p:nvSpPr>
          <p:cNvPr id="102" name="Text Placeholder 22">
            <a:extLst>
              <a:ext uri="{FF2B5EF4-FFF2-40B4-BE49-F238E27FC236}">
                <a16:creationId xmlns:a16="http://schemas.microsoft.com/office/drawing/2014/main" id="{95E68085-93C5-0C8A-F97D-F65C8A234A00}"/>
              </a:ext>
            </a:extLst>
          </p:cNvPr>
          <p:cNvSpPr txBox="1">
            <a:spLocks/>
          </p:cNvSpPr>
          <p:nvPr/>
        </p:nvSpPr>
        <p:spPr bwMode="auto">
          <a:xfrm>
            <a:off x="9453255" y="6574009"/>
            <a:ext cx="27358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Luetkemeyer A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125</a:t>
            </a:r>
          </a:p>
        </p:txBody>
      </p:sp>
    </p:spTree>
    <p:extLst>
      <p:ext uri="{BB962C8B-B14F-4D97-AF65-F5344CB8AC3E}">
        <p14:creationId xmlns:p14="http://schemas.microsoft.com/office/powerpoint/2010/main" val="311950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3822C-B6FD-00B2-EC6C-2211921B012C}"/>
              </a:ext>
            </a:extLst>
          </p:cNvPr>
          <p:cNvSpPr>
            <a:spLocks noGrp="1"/>
          </p:cNvSpPr>
          <p:nvPr>
            <p:ph type="title"/>
          </p:nvPr>
        </p:nvSpPr>
        <p:spPr/>
        <p:txBody>
          <a:bodyPr/>
          <a:lstStyle/>
          <a:p>
            <a:r>
              <a:rPr lang="en-GB" dirty="0"/>
              <a:t>DOXYVAC: prevention of STI in MSM on </a:t>
            </a:r>
            <a:r>
              <a:rPr lang="en-GB" dirty="0" err="1"/>
              <a:t>PrEP</a:t>
            </a:r>
            <a:endParaRPr lang="en-GB" dirty="0"/>
          </a:p>
        </p:txBody>
      </p:sp>
      <p:grpSp>
        <p:nvGrpSpPr>
          <p:cNvPr id="6" name="Groupe 5">
            <a:extLst>
              <a:ext uri="{FF2B5EF4-FFF2-40B4-BE49-F238E27FC236}">
                <a16:creationId xmlns:a16="http://schemas.microsoft.com/office/drawing/2014/main" id="{2777B2BB-5774-C7C8-095D-6DFBCC24EE5C}"/>
              </a:ext>
            </a:extLst>
          </p:cNvPr>
          <p:cNvGrpSpPr/>
          <p:nvPr/>
        </p:nvGrpSpPr>
        <p:grpSpPr>
          <a:xfrm>
            <a:off x="368519" y="2688131"/>
            <a:ext cx="10988528" cy="3215020"/>
            <a:chOff x="368519" y="2688131"/>
            <a:chExt cx="10988528" cy="3215020"/>
          </a:xfrm>
        </p:grpSpPr>
        <p:sp>
          <p:nvSpPr>
            <p:cNvPr id="3" name="Text Box 23">
              <a:extLst>
                <a:ext uri="{FF2B5EF4-FFF2-40B4-BE49-F238E27FC236}">
                  <a16:creationId xmlns:a16="http://schemas.microsoft.com/office/drawing/2014/main" id="{64E662CC-1F12-3FA5-744E-9974047D7943}"/>
                </a:ext>
              </a:extLst>
            </p:cNvPr>
            <p:cNvSpPr txBox="1">
              <a:spLocks noChangeArrowheads="1"/>
            </p:cNvSpPr>
            <p:nvPr/>
          </p:nvSpPr>
          <p:spPr bwMode="auto">
            <a:xfrm>
              <a:off x="368519" y="3480033"/>
              <a:ext cx="3786791" cy="1191816"/>
            </a:xfrm>
            <a:prstGeom prst="roundRect">
              <a:avLst/>
            </a:prstGeom>
            <a:solidFill>
              <a:schemeClr val="bg1"/>
            </a:solidFill>
            <a:ln w="19050">
              <a:solidFill>
                <a:srgbClr val="00B0F0"/>
              </a:solidFill>
            </a:ln>
          </p:spPr>
          <p:style>
            <a:lnRef idx="1">
              <a:schemeClr val="accent1"/>
            </a:lnRef>
            <a:fillRef idx="2">
              <a:schemeClr val="accent1"/>
            </a:fillRef>
            <a:effectRef idx="1">
              <a:schemeClr val="accent1"/>
            </a:effectRef>
            <a:fontRef idx="minor">
              <a:schemeClr val="dk1"/>
            </a:fontRef>
          </p:style>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MSM on </a:t>
              </a:r>
              <a:r>
                <a:rPr kumimoji="0" lang="en-GB"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PrEP</a:t>
              </a: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&gt; 6 months</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1600" dirty="0">
                  <a:solidFill>
                    <a:srgbClr val="000000"/>
                  </a:solidFill>
                  <a:latin typeface="Calibri" panose="020F0502020204030204" pitchFamily="34" charset="0"/>
                  <a:cs typeface="Arial" panose="020B0604020202020204" pitchFamily="34" charset="0"/>
                </a:rPr>
                <a:t>Bacterial STI in prior 12 months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STI symptoms</a:t>
              </a:r>
            </a:p>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en-US" sz="1600" dirty="0">
                  <a:solidFill>
                    <a:srgbClr val="000000"/>
                  </a:solidFill>
                  <a:latin typeface="Calibri" panose="020F0502020204030204" pitchFamily="34" charset="0"/>
                  <a:cs typeface="Arial" panose="020B0604020202020204" pitchFamily="34" charset="0"/>
                </a:rPr>
                <a:t>(N = 270)</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 name="Rectangle 28">
              <a:extLst>
                <a:ext uri="{FF2B5EF4-FFF2-40B4-BE49-F238E27FC236}">
                  <a16:creationId xmlns:a16="http://schemas.microsoft.com/office/drawing/2014/main" id="{C253617D-066F-BB0D-8291-BA0A9F757B25}"/>
                </a:ext>
              </a:extLst>
            </p:cNvPr>
            <p:cNvSpPr>
              <a:spLocks noChangeArrowheads="1"/>
            </p:cNvSpPr>
            <p:nvPr/>
          </p:nvSpPr>
          <p:spPr bwMode="auto">
            <a:xfrm>
              <a:off x="5087952" y="2894562"/>
              <a:ext cx="2431106" cy="1086314"/>
            </a:xfrm>
            <a:prstGeom prst="roundRect">
              <a:avLst/>
            </a:prstGeom>
            <a:solidFill>
              <a:srgbClr val="00B050"/>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Doxy PEP 200mg</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24-72h post sex</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dirty="0">
                  <a:solidFill>
                    <a:srgbClr val="FFFFFF"/>
                  </a:solidFill>
                  <a:latin typeface="Calibri" panose="020F0502020204030204" pitchFamily="34" charset="0"/>
                  <a:cs typeface="Arial" charset="0"/>
                </a:rPr>
                <a:t>N = 362</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5" name="Rectangle 28">
              <a:extLst>
                <a:ext uri="{FF2B5EF4-FFF2-40B4-BE49-F238E27FC236}">
                  <a16:creationId xmlns:a16="http://schemas.microsoft.com/office/drawing/2014/main" id="{292904A6-194C-609B-9876-983FDF17EAC1}"/>
                </a:ext>
              </a:extLst>
            </p:cNvPr>
            <p:cNvSpPr>
              <a:spLocks noChangeArrowheads="1"/>
            </p:cNvSpPr>
            <p:nvPr/>
          </p:nvSpPr>
          <p:spPr bwMode="auto">
            <a:xfrm>
              <a:off x="8403938" y="3546053"/>
              <a:ext cx="2953109" cy="641254"/>
            </a:xfrm>
            <a:prstGeom prst="roundRect">
              <a:avLst/>
            </a:prstGeom>
            <a:solidFill>
              <a:srgbClr val="C00000"/>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No Vaccine</a:t>
              </a:r>
            </a:p>
          </p:txBody>
        </p:sp>
        <p:cxnSp>
          <p:nvCxnSpPr>
            <p:cNvPr id="17" name="Connecteur : en angle 16">
              <a:extLst>
                <a:ext uri="{FF2B5EF4-FFF2-40B4-BE49-F238E27FC236}">
                  <a16:creationId xmlns:a16="http://schemas.microsoft.com/office/drawing/2014/main" id="{F935972F-21BD-D7CF-1B61-27A35245B37C}"/>
                </a:ext>
              </a:extLst>
            </p:cNvPr>
            <p:cNvCxnSpPr>
              <a:cxnSpLocks/>
            </p:cNvCxnSpPr>
            <p:nvPr/>
          </p:nvCxnSpPr>
          <p:spPr>
            <a:xfrm>
              <a:off x="4155310" y="4075941"/>
              <a:ext cx="932642" cy="1077622"/>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sp>
          <p:nvSpPr>
            <p:cNvPr id="18" name="Rectangle 28">
              <a:extLst>
                <a:ext uri="{FF2B5EF4-FFF2-40B4-BE49-F238E27FC236}">
                  <a16:creationId xmlns:a16="http://schemas.microsoft.com/office/drawing/2014/main" id="{D82E8F83-D642-D3FD-60BA-F369E47E87E4}"/>
                </a:ext>
              </a:extLst>
            </p:cNvPr>
            <p:cNvSpPr>
              <a:spLocks noChangeArrowheads="1"/>
            </p:cNvSpPr>
            <p:nvPr/>
          </p:nvSpPr>
          <p:spPr bwMode="auto">
            <a:xfrm>
              <a:off x="5087952" y="4610406"/>
              <a:ext cx="2431106" cy="1086314"/>
            </a:xfrm>
            <a:prstGeom prst="roundRect">
              <a:avLst/>
            </a:prstGeom>
            <a:solidFill>
              <a:srgbClr val="7030A0"/>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No PEP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dirty="0">
                  <a:solidFill>
                    <a:srgbClr val="FFFFFF"/>
                  </a:solidFill>
                  <a:latin typeface="Calibri" panose="020F0502020204030204" pitchFamily="34" charset="0"/>
                  <a:cs typeface="Arial" charset="0"/>
                </a:rPr>
                <a:t>N = 183</a:t>
              </a:r>
              <a:endPar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endParaRPr>
            </a:p>
          </p:txBody>
        </p:sp>
        <p:sp>
          <p:nvSpPr>
            <p:cNvPr id="19" name="Rectangle 28">
              <a:extLst>
                <a:ext uri="{FF2B5EF4-FFF2-40B4-BE49-F238E27FC236}">
                  <a16:creationId xmlns:a16="http://schemas.microsoft.com/office/drawing/2014/main" id="{3C2F1AC1-6595-B5C3-1774-BCB74965D24A}"/>
                </a:ext>
              </a:extLst>
            </p:cNvPr>
            <p:cNvSpPr>
              <a:spLocks noChangeArrowheads="1"/>
            </p:cNvSpPr>
            <p:nvPr/>
          </p:nvSpPr>
          <p:spPr bwMode="auto">
            <a:xfrm>
              <a:off x="8403938" y="5261897"/>
              <a:ext cx="2953109" cy="641254"/>
            </a:xfrm>
            <a:prstGeom prst="roundRect">
              <a:avLst/>
            </a:prstGeom>
            <a:solidFill>
              <a:srgbClr val="C00000"/>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No Vaccine</a:t>
              </a:r>
            </a:p>
          </p:txBody>
        </p:sp>
        <p:sp>
          <p:nvSpPr>
            <p:cNvPr id="20" name="Rectangle 28">
              <a:extLst>
                <a:ext uri="{FF2B5EF4-FFF2-40B4-BE49-F238E27FC236}">
                  <a16:creationId xmlns:a16="http://schemas.microsoft.com/office/drawing/2014/main" id="{2E11C721-B1E5-242F-8543-7E980EEADF18}"/>
                </a:ext>
              </a:extLst>
            </p:cNvPr>
            <p:cNvSpPr>
              <a:spLocks noChangeArrowheads="1"/>
            </p:cNvSpPr>
            <p:nvPr/>
          </p:nvSpPr>
          <p:spPr bwMode="auto">
            <a:xfrm>
              <a:off x="8403938" y="2688131"/>
              <a:ext cx="2953109" cy="641254"/>
            </a:xfrm>
            <a:prstGeom prst="roundRect">
              <a:avLst/>
            </a:prstGeom>
            <a:solidFill>
              <a:srgbClr val="00B0F0"/>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4CMenB Vaccine</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2 injections (M0 and M2)</a:t>
              </a:r>
            </a:p>
          </p:txBody>
        </p:sp>
        <p:sp>
          <p:nvSpPr>
            <p:cNvPr id="21" name="Rectangle 28">
              <a:extLst>
                <a:ext uri="{FF2B5EF4-FFF2-40B4-BE49-F238E27FC236}">
                  <a16:creationId xmlns:a16="http://schemas.microsoft.com/office/drawing/2014/main" id="{F97752E6-23E0-D47B-40BD-F77250AE5A9C}"/>
                </a:ext>
              </a:extLst>
            </p:cNvPr>
            <p:cNvSpPr>
              <a:spLocks noChangeArrowheads="1"/>
            </p:cNvSpPr>
            <p:nvPr/>
          </p:nvSpPr>
          <p:spPr bwMode="auto">
            <a:xfrm>
              <a:off x="8403938" y="4403975"/>
              <a:ext cx="2953109" cy="641254"/>
            </a:xfrm>
            <a:prstGeom prst="roundRect">
              <a:avLst/>
            </a:prstGeom>
            <a:solidFill>
              <a:srgbClr val="00B0F0"/>
            </a:solidFill>
            <a:ln w="9525">
              <a:noFill/>
              <a:miter lim="800000"/>
              <a:headEnd/>
              <a:tailEnd/>
            </a:ln>
          </p:spPr>
          <p:txBody>
            <a:bodyPr wrap="none" anchor="ctr"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4CMenB Vaccine</a:t>
              </a:r>
              <a:b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b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charset="0"/>
                </a:rPr>
                <a:t>2 injections (M0 and M2)</a:t>
              </a:r>
            </a:p>
          </p:txBody>
        </p:sp>
        <p:cxnSp>
          <p:nvCxnSpPr>
            <p:cNvPr id="24" name="Connecteur : en angle 23">
              <a:extLst>
                <a:ext uri="{FF2B5EF4-FFF2-40B4-BE49-F238E27FC236}">
                  <a16:creationId xmlns:a16="http://schemas.microsoft.com/office/drawing/2014/main" id="{FC695874-8745-EE37-DEB5-A4A00A6A91D9}"/>
                </a:ext>
              </a:extLst>
            </p:cNvPr>
            <p:cNvCxnSpPr>
              <a:cxnSpLocks/>
            </p:cNvCxnSpPr>
            <p:nvPr/>
          </p:nvCxnSpPr>
          <p:spPr>
            <a:xfrm flipV="1">
              <a:off x="4155310" y="3437719"/>
              <a:ext cx="932642" cy="638222"/>
            </a:xfrm>
            <a:prstGeom prst="bentConnector3">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27" name="Connecteur : en angle 26">
              <a:extLst>
                <a:ext uri="{FF2B5EF4-FFF2-40B4-BE49-F238E27FC236}">
                  <a16:creationId xmlns:a16="http://schemas.microsoft.com/office/drawing/2014/main" id="{F9360954-A4A5-10D3-B834-280A828BAD57}"/>
                </a:ext>
              </a:extLst>
            </p:cNvPr>
            <p:cNvCxnSpPr>
              <a:cxnSpLocks/>
            </p:cNvCxnSpPr>
            <p:nvPr/>
          </p:nvCxnSpPr>
          <p:spPr>
            <a:xfrm flipV="1">
              <a:off x="7519058" y="3008758"/>
              <a:ext cx="884880" cy="428961"/>
            </a:xfrm>
            <a:prstGeom prst="bentConnector3">
              <a:avLst>
                <a:gd name="adj1" fmla="val 50000"/>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30" name="Connecteur : en angle 29">
              <a:extLst>
                <a:ext uri="{FF2B5EF4-FFF2-40B4-BE49-F238E27FC236}">
                  <a16:creationId xmlns:a16="http://schemas.microsoft.com/office/drawing/2014/main" id="{C2B56AD1-F222-E4F8-CC73-3285E4CDF062}"/>
                </a:ext>
              </a:extLst>
            </p:cNvPr>
            <p:cNvCxnSpPr>
              <a:cxnSpLocks/>
            </p:cNvCxnSpPr>
            <p:nvPr/>
          </p:nvCxnSpPr>
          <p:spPr>
            <a:xfrm>
              <a:off x="7519058" y="3437719"/>
              <a:ext cx="884880" cy="428961"/>
            </a:xfrm>
            <a:prstGeom prst="bentConnector3">
              <a:avLst>
                <a:gd name="adj1" fmla="val 50000"/>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33" name="Connecteur : en angle 32">
              <a:extLst>
                <a:ext uri="{FF2B5EF4-FFF2-40B4-BE49-F238E27FC236}">
                  <a16:creationId xmlns:a16="http://schemas.microsoft.com/office/drawing/2014/main" id="{805F8417-9E59-40E2-29F9-50A7D8019D0E}"/>
                </a:ext>
              </a:extLst>
            </p:cNvPr>
            <p:cNvCxnSpPr>
              <a:cxnSpLocks/>
            </p:cNvCxnSpPr>
            <p:nvPr/>
          </p:nvCxnSpPr>
          <p:spPr>
            <a:xfrm flipV="1">
              <a:off x="7519058" y="4724602"/>
              <a:ext cx="884880" cy="428961"/>
            </a:xfrm>
            <a:prstGeom prst="bentConnector3">
              <a:avLst>
                <a:gd name="adj1" fmla="val 50000"/>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cxnSp>
          <p:nvCxnSpPr>
            <p:cNvPr id="36" name="Connecteur : en angle 35">
              <a:extLst>
                <a:ext uri="{FF2B5EF4-FFF2-40B4-BE49-F238E27FC236}">
                  <a16:creationId xmlns:a16="http://schemas.microsoft.com/office/drawing/2014/main" id="{6572EAA6-162F-C0B4-07F2-9301CB29B093}"/>
                </a:ext>
              </a:extLst>
            </p:cNvPr>
            <p:cNvCxnSpPr>
              <a:cxnSpLocks/>
            </p:cNvCxnSpPr>
            <p:nvPr/>
          </p:nvCxnSpPr>
          <p:spPr>
            <a:xfrm>
              <a:off x="7519058" y="5153563"/>
              <a:ext cx="884880" cy="428961"/>
            </a:xfrm>
            <a:prstGeom prst="bentConnector3">
              <a:avLst>
                <a:gd name="adj1" fmla="val 50000"/>
              </a:avLst>
            </a:prstGeom>
            <a:ln w="19050">
              <a:solidFill>
                <a:srgbClr val="00B0F0"/>
              </a:solidFill>
              <a:tailEnd type="triangle"/>
            </a:ln>
          </p:spPr>
          <p:style>
            <a:lnRef idx="1">
              <a:schemeClr val="accent6"/>
            </a:lnRef>
            <a:fillRef idx="0">
              <a:schemeClr val="accent6"/>
            </a:fillRef>
            <a:effectRef idx="0">
              <a:schemeClr val="accent6"/>
            </a:effectRef>
            <a:fontRef idx="minor">
              <a:schemeClr val="tx1"/>
            </a:fontRef>
          </p:style>
        </p:cxnSp>
        <p:sp>
          <p:nvSpPr>
            <p:cNvPr id="8" name="ZoneTexte 7">
              <a:extLst>
                <a:ext uri="{FF2B5EF4-FFF2-40B4-BE49-F238E27FC236}">
                  <a16:creationId xmlns:a16="http://schemas.microsoft.com/office/drawing/2014/main" id="{92296E93-6DC5-FB4A-340A-D09E7E5F116D}"/>
                </a:ext>
              </a:extLst>
            </p:cNvPr>
            <p:cNvSpPr txBox="1"/>
            <p:nvPr/>
          </p:nvSpPr>
          <p:spPr>
            <a:xfrm>
              <a:off x="7493435" y="3122554"/>
              <a:ext cx="481222" cy="369332"/>
            </a:xfrm>
            <a:prstGeom prst="rect">
              <a:avLst/>
            </a:prstGeom>
            <a:noFill/>
          </p:spPr>
          <p:txBody>
            <a:bodyPr wrap="none" rtlCol="0">
              <a:spAutoFit/>
            </a:bodyPr>
            <a:lstStyle/>
            <a:p>
              <a:r>
                <a:rPr lang="fr-FR" dirty="0"/>
                <a:t>1:1</a:t>
              </a:r>
            </a:p>
          </p:txBody>
        </p:sp>
        <p:sp>
          <p:nvSpPr>
            <p:cNvPr id="9" name="ZoneTexte 8">
              <a:extLst>
                <a:ext uri="{FF2B5EF4-FFF2-40B4-BE49-F238E27FC236}">
                  <a16:creationId xmlns:a16="http://schemas.microsoft.com/office/drawing/2014/main" id="{3A689D73-376A-5FEA-0391-852F63296068}"/>
                </a:ext>
              </a:extLst>
            </p:cNvPr>
            <p:cNvSpPr txBox="1"/>
            <p:nvPr/>
          </p:nvSpPr>
          <p:spPr>
            <a:xfrm>
              <a:off x="7519058" y="4796585"/>
              <a:ext cx="481222" cy="369332"/>
            </a:xfrm>
            <a:prstGeom prst="rect">
              <a:avLst/>
            </a:prstGeom>
            <a:noFill/>
          </p:spPr>
          <p:txBody>
            <a:bodyPr wrap="none" rtlCol="0">
              <a:spAutoFit/>
            </a:bodyPr>
            <a:lstStyle/>
            <a:p>
              <a:r>
                <a:rPr lang="fr-FR" dirty="0"/>
                <a:t>1:1</a:t>
              </a:r>
            </a:p>
          </p:txBody>
        </p:sp>
        <p:sp>
          <p:nvSpPr>
            <p:cNvPr id="10" name="ZoneTexte 9">
              <a:extLst>
                <a:ext uri="{FF2B5EF4-FFF2-40B4-BE49-F238E27FC236}">
                  <a16:creationId xmlns:a16="http://schemas.microsoft.com/office/drawing/2014/main" id="{07340409-7E81-320C-0A31-2D8D2D9631C5}"/>
                </a:ext>
              </a:extLst>
            </p:cNvPr>
            <p:cNvSpPr txBox="1"/>
            <p:nvPr/>
          </p:nvSpPr>
          <p:spPr>
            <a:xfrm>
              <a:off x="4180933" y="3772420"/>
              <a:ext cx="481222" cy="369332"/>
            </a:xfrm>
            <a:prstGeom prst="rect">
              <a:avLst/>
            </a:prstGeom>
            <a:noFill/>
          </p:spPr>
          <p:txBody>
            <a:bodyPr wrap="none" rtlCol="0">
              <a:spAutoFit/>
            </a:bodyPr>
            <a:lstStyle/>
            <a:p>
              <a:r>
                <a:rPr lang="fr-FR" dirty="0"/>
                <a:t>2:1</a:t>
              </a:r>
            </a:p>
          </p:txBody>
        </p:sp>
      </p:grpSp>
      <p:sp>
        <p:nvSpPr>
          <p:cNvPr id="29" name="Text Placeholder 22">
            <a:extLst>
              <a:ext uri="{FF2B5EF4-FFF2-40B4-BE49-F238E27FC236}">
                <a16:creationId xmlns:a16="http://schemas.microsoft.com/office/drawing/2014/main" id="{A999F5B2-564A-A7B4-FB55-51EDFCBF31B1}"/>
              </a:ext>
            </a:extLst>
          </p:cNvPr>
          <p:cNvSpPr txBox="1">
            <a:spLocks/>
          </p:cNvSpPr>
          <p:nvPr/>
        </p:nvSpPr>
        <p:spPr bwMode="auto">
          <a:xfrm>
            <a:off x="9727368" y="6574009"/>
            <a:ext cx="2461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Molina JM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124</a:t>
            </a:r>
          </a:p>
        </p:txBody>
      </p:sp>
    </p:spTree>
    <p:extLst>
      <p:ext uri="{BB962C8B-B14F-4D97-AF65-F5344CB8AC3E}">
        <p14:creationId xmlns:p14="http://schemas.microsoft.com/office/powerpoint/2010/main" val="8052687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0D2E16E6-8006-A84A-1CFB-C6C46BC3F1F2}"/>
              </a:ext>
            </a:extLst>
          </p:cNvPr>
          <p:cNvGrpSpPr/>
          <p:nvPr/>
        </p:nvGrpSpPr>
        <p:grpSpPr>
          <a:xfrm>
            <a:off x="4431787" y="2479925"/>
            <a:ext cx="3574024" cy="3324293"/>
            <a:chOff x="4431787" y="2479925"/>
            <a:chExt cx="3574024" cy="3324293"/>
          </a:xfrm>
        </p:grpSpPr>
        <p:sp>
          <p:nvSpPr>
            <p:cNvPr id="154" name="Forme libre : forme 153">
              <a:extLst>
                <a:ext uri="{FF2B5EF4-FFF2-40B4-BE49-F238E27FC236}">
                  <a16:creationId xmlns:a16="http://schemas.microsoft.com/office/drawing/2014/main" id="{8532A2ED-D8B2-B9CF-5088-2437277269A4}"/>
                </a:ext>
              </a:extLst>
            </p:cNvPr>
            <p:cNvSpPr/>
            <p:nvPr/>
          </p:nvSpPr>
          <p:spPr bwMode="auto">
            <a:xfrm>
              <a:off x="4792932" y="2902610"/>
              <a:ext cx="3128963" cy="1757362"/>
            </a:xfrm>
            <a:custGeom>
              <a:avLst/>
              <a:gdLst>
                <a:gd name="connsiteX0" fmla="*/ 0 w 3128963"/>
                <a:gd name="connsiteY0" fmla="*/ 0 h 1757362"/>
                <a:gd name="connsiteX1" fmla="*/ 0 w 3128963"/>
                <a:gd name="connsiteY1" fmla="*/ 1757362 h 1757362"/>
                <a:gd name="connsiteX2" fmla="*/ 3128963 w 3128963"/>
                <a:gd name="connsiteY2" fmla="*/ 1757362 h 1757362"/>
              </a:gdLst>
              <a:ahLst/>
              <a:cxnLst>
                <a:cxn ang="0">
                  <a:pos x="connsiteX0" y="connsiteY0"/>
                </a:cxn>
                <a:cxn ang="0">
                  <a:pos x="connsiteX1" y="connsiteY1"/>
                </a:cxn>
                <a:cxn ang="0">
                  <a:pos x="connsiteX2" y="connsiteY2"/>
                </a:cxn>
              </a:cxnLst>
              <a:rect l="l" t="t" r="r" b="b"/>
              <a:pathLst>
                <a:path w="3128963" h="1757362">
                  <a:moveTo>
                    <a:pt x="0" y="0"/>
                  </a:moveTo>
                  <a:lnTo>
                    <a:pt x="0" y="1757362"/>
                  </a:lnTo>
                  <a:lnTo>
                    <a:pt x="3128963" y="1757362"/>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US" dirty="0"/>
            </a:p>
          </p:txBody>
        </p:sp>
        <p:grpSp>
          <p:nvGrpSpPr>
            <p:cNvPr id="155" name="Groupe 154">
              <a:extLst>
                <a:ext uri="{FF2B5EF4-FFF2-40B4-BE49-F238E27FC236}">
                  <a16:creationId xmlns:a16="http://schemas.microsoft.com/office/drawing/2014/main" id="{37C9AB74-64D6-DD12-01EE-7E78D2BBA26C}"/>
                </a:ext>
              </a:extLst>
            </p:cNvPr>
            <p:cNvGrpSpPr/>
            <p:nvPr/>
          </p:nvGrpSpPr>
          <p:grpSpPr>
            <a:xfrm>
              <a:off x="4431787" y="2835000"/>
              <a:ext cx="357649" cy="288147"/>
              <a:chOff x="1710542" y="1546878"/>
              <a:chExt cx="357649" cy="288147"/>
            </a:xfrm>
          </p:grpSpPr>
          <p:sp>
            <p:nvSpPr>
              <p:cNvPr id="156" name="Line 17">
                <a:extLst>
                  <a:ext uri="{FF2B5EF4-FFF2-40B4-BE49-F238E27FC236}">
                    <a16:creationId xmlns:a16="http://schemas.microsoft.com/office/drawing/2014/main" id="{4AA0ABEC-E684-2BE7-E618-A3AFBE048B4D}"/>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57" name="Rectangle 48">
                <a:extLst>
                  <a:ext uri="{FF2B5EF4-FFF2-40B4-BE49-F238E27FC236}">
                    <a16:creationId xmlns:a16="http://schemas.microsoft.com/office/drawing/2014/main" id="{29FD046C-C02B-4E6F-C61E-2BF222F118DD}"/>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1.00</a:t>
                </a:r>
              </a:p>
            </p:txBody>
          </p:sp>
        </p:grpSp>
        <p:grpSp>
          <p:nvGrpSpPr>
            <p:cNvPr id="158" name="Groupe 157">
              <a:extLst>
                <a:ext uri="{FF2B5EF4-FFF2-40B4-BE49-F238E27FC236}">
                  <a16:creationId xmlns:a16="http://schemas.microsoft.com/office/drawing/2014/main" id="{FD102281-4B9B-F94B-7349-094BA786A446}"/>
                </a:ext>
              </a:extLst>
            </p:cNvPr>
            <p:cNvGrpSpPr/>
            <p:nvPr/>
          </p:nvGrpSpPr>
          <p:grpSpPr>
            <a:xfrm>
              <a:off x="4431787" y="3239813"/>
              <a:ext cx="357649" cy="288147"/>
              <a:chOff x="1710542" y="1546878"/>
              <a:chExt cx="357649" cy="288147"/>
            </a:xfrm>
          </p:grpSpPr>
          <p:sp>
            <p:nvSpPr>
              <p:cNvPr id="159" name="Line 17">
                <a:extLst>
                  <a:ext uri="{FF2B5EF4-FFF2-40B4-BE49-F238E27FC236}">
                    <a16:creationId xmlns:a16="http://schemas.microsoft.com/office/drawing/2014/main" id="{90CDF203-2A96-6CFE-B45D-384B69037F61}"/>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60" name="Rectangle 48">
                <a:extLst>
                  <a:ext uri="{FF2B5EF4-FFF2-40B4-BE49-F238E27FC236}">
                    <a16:creationId xmlns:a16="http://schemas.microsoft.com/office/drawing/2014/main" id="{879918A5-D123-7561-BC72-4B8CAA69B92C}"/>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0.75</a:t>
                </a:r>
              </a:p>
            </p:txBody>
          </p:sp>
        </p:grpSp>
        <p:grpSp>
          <p:nvGrpSpPr>
            <p:cNvPr id="161" name="Groupe 160">
              <a:extLst>
                <a:ext uri="{FF2B5EF4-FFF2-40B4-BE49-F238E27FC236}">
                  <a16:creationId xmlns:a16="http://schemas.microsoft.com/office/drawing/2014/main" id="{787B531D-772B-3793-47C9-A61E5F9AAFF4}"/>
                </a:ext>
              </a:extLst>
            </p:cNvPr>
            <p:cNvGrpSpPr/>
            <p:nvPr/>
          </p:nvGrpSpPr>
          <p:grpSpPr>
            <a:xfrm>
              <a:off x="4431787" y="3641980"/>
              <a:ext cx="357649" cy="288147"/>
              <a:chOff x="1710542" y="1546878"/>
              <a:chExt cx="357649" cy="288147"/>
            </a:xfrm>
          </p:grpSpPr>
          <p:sp>
            <p:nvSpPr>
              <p:cNvPr id="162" name="Line 17">
                <a:extLst>
                  <a:ext uri="{FF2B5EF4-FFF2-40B4-BE49-F238E27FC236}">
                    <a16:creationId xmlns:a16="http://schemas.microsoft.com/office/drawing/2014/main" id="{F948AA37-6075-712A-6BE8-A703016E7C28}"/>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63" name="Rectangle 48">
                <a:extLst>
                  <a:ext uri="{FF2B5EF4-FFF2-40B4-BE49-F238E27FC236}">
                    <a16:creationId xmlns:a16="http://schemas.microsoft.com/office/drawing/2014/main" id="{A3E6E800-440E-14F2-10A3-5024ED6AF796}"/>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0.50</a:t>
                </a:r>
              </a:p>
            </p:txBody>
          </p:sp>
        </p:grpSp>
        <p:grpSp>
          <p:nvGrpSpPr>
            <p:cNvPr id="164" name="Groupe 163">
              <a:extLst>
                <a:ext uri="{FF2B5EF4-FFF2-40B4-BE49-F238E27FC236}">
                  <a16:creationId xmlns:a16="http://schemas.microsoft.com/office/drawing/2014/main" id="{718ABDF3-9FBF-3886-3522-09E7A2225410}"/>
                </a:ext>
              </a:extLst>
            </p:cNvPr>
            <p:cNvGrpSpPr/>
            <p:nvPr/>
          </p:nvGrpSpPr>
          <p:grpSpPr>
            <a:xfrm>
              <a:off x="4431787" y="4042605"/>
              <a:ext cx="357649" cy="288147"/>
              <a:chOff x="1710542" y="1546878"/>
              <a:chExt cx="357649" cy="288147"/>
            </a:xfrm>
          </p:grpSpPr>
          <p:sp>
            <p:nvSpPr>
              <p:cNvPr id="165" name="Line 17">
                <a:extLst>
                  <a:ext uri="{FF2B5EF4-FFF2-40B4-BE49-F238E27FC236}">
                    <a16:creationId xmlns:a16="http://schemas.microsoft.com/office/drawing/2014/main" id="{B0719969-2E63-EFAD-FC18-8BB924543947}"/>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66" name="Rectangle 48">
                <a:extLst>
                  <a:ext uri="{FF2B5EF4-FFF2-40B4-BE49-F238E27FC236}">
                    <a16:creationId xmlns:a16="http://schemas.microsoft.com/office/drawing/2014/main" id="{C4566651-2340-F691-A59B-38ED2874D2AE}"/>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0.25</a:t>
                </a:r>
              </a:p>
            </p:txBody>
          </p:sp>
        </p:grpSp>
        <p:grpSp>
          <p:nvGrpSpPr>
            <p:cNvPr id="167" name="Groupe 166">
              <a:extLst>
                <a:ext uri="{FF2B5EF4-FFF2-40B4-BE49-F238E27FC236}">
                  <a16:creationId xmlns:a16="http://schemas.microsoft.com/office/drawing/2014/main" id="{26C298A9-4C83-74A5-9E82-6981647733E8}"/>
                </a:ext>
              </a:extLst>
            </p:cNvPr>
            <p:cNvGrpSpPr/>
            <p:nvPr/>
          </p:nvGrpSpPr>
          <p:grpSpPr>
            <a:xfrm>
              <a:off x="4431787" y="4448363"/>
              <a:ext cx="357649" cy="288147"/>
              <a:chOff x="1710542" y="1546878"/>
              <a:chExt cx="357649" cy="288147"/>
            </a:xfrm>
          </p:grpSpPr>
          <p:sp>
            <p:nvSpPr>
              <p:cNvPr id="168" name="Line 17">
                <a:extLst>
                  <a:ext uri="{FF2B5EF4-FFF2-40B4-BE49-F238E27FC236}">
                    <a16:creationId xmlns:a16="http://schemas.microsoft.com/office/drawing/2014/main" id="{59985BA2-A9C7-1778-441C-E4CC6F9FE2B3}"/>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69" name="Rectangle 48">
                <a:extLst>
                  <a:ext uri="{FF2B5EF4-FFF2-40B4-BE49-F238E27FC236}">
                    <a16:creationId xmlns:a16="http://schemas.microsoft.com/office/drawing/2014/main" id="{899B8B46-C82E-29E4-2072-777216CEC10B}"/>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0.00</a:t>
                </a:r>
              </a:p>
            </p:txBody>
          </p:sp>
        </p:grpSp>
        <p:sp>
          <p:nvSpPr>
            <p:cNvPr id="170" name="Line 17">
              <a:extLst>
                <a:ext uri="{FF2B5EF4-FFF2-40B4-BE49-F238E27FC236}">
                  <a16:creationId xmlns:a16="http://schemas.microsoft.com/office/drawing/2014/main" id="{EAE570D8-070A-BC2A-1ADB-0517E7E02D1D}"/>
                </a:ext>
              </a:extLst>
            </p:cNvPr>
            <p:cNvSpPr>
              <a:spLocks noChangeShapeType="1"/>
            </p:cNvSpPr>
            <p:nvPr/>
          </p:nvSpPr>
          <p:spPr bwMode="auto">
            <a:xfrm>
              <a:off x="4886976" y="3123221"/>
              <a:ext cx="163057" cy="0"/>
            </a:xfrm>
            <a:prstGeom prst="line">
              <a:avLst/>
            </a:prstGeom>
            <a:noFill/>
            <a:ln w="19050">
              <a:solidFill>
                <a:srgbClr val="7030A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71" name="Rectangle 48">
              <a:extLst>
                <a:ext uri="{FF2B5EF4-FFF2-40B4-BE49-F238E27FC236}">
                  <a16:creationId xmlns:a16="http://schemas.microsoft.com/office/drawing/2014/main" id="{B965E0A6-1F62-E0DD-0C98-CD1EC00C65B3}"/>
                </a:ext>
              </a:extLst>
            </p:cNvPr>
            <p:cNvSpPr>
              <a:spLocks noChangeArrowheads="1"/>
            </p:cNvSpPr>
            <p:nvPr/>
          </p:nvSpPr>
          <p:spPr bwMode="auto">
            <a:xfrm>
              <a:off x="5050033" y="2994463"/>
              <a:ext cx="194982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No PEP (N = 183, events = 27)</a:t>
              </a:r>
            </a:p>
          </p:txBody>
        </p:sp>
        <p:sp>
          <p:nvSpPr>
            <p:cNvPr id="172" name="Line 17">
              <a:extLst>
                <a:ext uri="{FF2B5EF4-FFF2-40B4-BE49-F238E27FC236}">
                  <a16:creationId xmlns:a16="http://schemas.microsoft.com/office/drawing/2014/main" id="{08210681-D152-D89E-B059-8C955E2662DC}"/>
                </a:ext>
              </a:extLst>
            </p:cNvPr>
            <p:cNvSpPr>
              <a:spLocks noChangeShapeType="1"/>
            </p:cNvSpPr>
            <p:nvPr/>
          </p:nvSpPr>
          <p:spPr bwMode="auto">
            <a:xfrm>
              <a:off x="4886976" y="3277089"/>
              <a:ext cx="163057"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73" name="Rectangle 48">
              <a:extLst>
                <a:ext uri="{FF2B5EF4-FFF2-40B4-BE49-F238E27FC236}">
                  <a16:creationId xmlns:a16="http://schemas.microsoft.com/office/drawing/2014/main" id="{9A11A9A5-7BDF-8A82-A76C-298E18A8353D}"/>
                </a:ext>
              </a:extLst>
            </p:cNvPr>
            <p:cNvSpPr>
              <a:spLocks noChangeArrowheads="1"/>
            </p:cNvSpPr>
            <p:nvPr/>
          </p:nvSpPr>
          <p:spPr bwMode="auto">
            <a:xfrm>
              <a:off x="5050033" y="3148331"/>
              <a:ext cx="205401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err="1">
                  <a:ln>
                    <a:noFill/>
                  </a:ln>
                  <a:effectLst/>
                  <a:uLnTx/>
                  <a:uFillTx/>
                  <a:ea typeface="Roboto Condensed" panose="02000000000000000000" pitchFamily="2" charset="0"/>
                  <a:cs typeface="Calibri" panose="020F0502020204030204" pitchFamily="34" charset="0"/>
                </a:rPr>
                <a:t>DoxyPEP</a:t>
              </a: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 (N = 362, events = 12)</a:t>
              </a:r>
            </a:p>
          </p:txBody>
        </p:sp>
        <p:grpSp>
          <p:nvGrpSpPr>
            <p:cNvPr id="175" name="Groupe 174">
              <a:extLst>
                <a:ext uri="{FF2B5EF4-FFF2-40B4-BE49-F238E27FC236}">
                  <a16:creationId xmlns:a16="http://schemas.microsoft.com/office/drawing/2014/main" id="{785D19AC-0110-B8E1-9314-A90C8064203B}"/>
                </a:ext>
              </a:extLst>
            </p:cNvPr>
            <p:cNvGrpSpPr/>
            <p:nvPr/>
          </p:nvGrpSpPr>
          <p:grpSpPr>
            <a:xfrm>
              <a:off x="4712966" y="4659972"/>
              <a:ext cx="300331" cy="309991"/>
              <a:chOff x="746285" y="1711482"/>
              <a:chExt cx="300331" cy="309991"/>
            </a:xfrm>
          </p:grpSpPr>
          <p:sp>
            <p:nvSpPr>
              <p:cNvPr id="176" name="Line 17">
                <a:extLst>
                  <a:ext uri="{FF2B5EF4-FFF2-40B4-BE49-F238E27FC236}">
                    <a16:creationId xmlns:a16="http://schemas.microsoft.com/office/drawing/2014/main" id="{4813C876-D072-0CE8-4786-AE006C39F6A2}"/>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77" name="Rectangle 48">
                <a:extLst>
                  <a:ext uri="{FF2B5EF4-FFF2-40B4-BE49-F238E27FC236}">
                    <a16:creationId xmlns:a16="http://schemas.microsoft.com/office/drawing/2014/main" id="{11D8D82A-F36F-CC41-4EBA-58FE731AC5CF}"/>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a:t>
                </a:r>
              </a:p>
            </p:txBody>
          </p:sp>
        </p:grpSp>
        <p:grpSp>
          <p:nvGrpSpPr>
            <p:cNvPr id="178" name="Groupe 177">
              <a:extLst>
                <a:ext uri="{FF2B5EF4-FFF2-40B4-BE49-F238E27FC236}">
                  <a16:creationId xmlns:a16="http://schemas.microsoft.com/office/drawing/2014/main" id="{678E4A85-4674-E7FF-C494-27457AD8998A}"/>
                </a:ext>
              </a:extLst>
            </p:cNvPr>
            <p:cNvGrpSpPr/>
            <p:nvPr/>
          </p:nvGrpSpPr>
          <p:grpSpPr>
            <a:xfrm>
              <a:off x="5083299" y="4659972"/>
              <a:ext cx="300331" cy="309991"/>
              <a:chOff x="746285" y="1711482"/>
              <a:chExt cx="300331" cy="309991"/>
            </a:xfrm>
          </p:grpSpPr>
          <p:sp>
            <p:nvSpPr>
              <p:cNvPr id="179" name="Line 17">
                <a:extLst>
                  <a:ext uri="{FF2B5EF4-FFF2-40B4-BE49-F238E27FC236}">
                    <a16:creationId xmlns:a16="http://schemas.microsoft.com/office/drawing/2014/main" id="{7232F43B-760B-B0D5-1857-8D1755065235}"/>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80" name="Rectangle 48">
                <a:extLst>
                  <a:ext uri="{FF2B5EF4-FFF2-40B4-BE49-F238E27FC236}">
                    <a16:creationId xmlns:a16="http://schemas.microsoft.com/office/drawing/2014/main" id="{6D63854C-E8C3-E60D-A583-EFFC1DA808BC}"/>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3</a:t>
                </a:r>
              </a:p>
            </p:txBody>
          </p:sp>
        </p:grpSp>
        <p:grpSp>
          <p:nvGrpSpPr>
            <p:cNvPr id="181" name="Groupe 180">
              <a:extLst>
                <a:ext uri="{FF2B5EF4-FFF2-40B4-BE49-F238E27FC236}">
                  <a16:creationId xmlns:a16="http://schemas.microsoft.com/office/drawing/2014/main" id="{097C231C-0A58-D7F7-F44D-121725A57582}"/>
                </a:ext>
              </a:extLst>
            </p:cNvPr>
            <p:cNvGrpSpPr/>
            <p:nvPr/>
          </p:nvGrpSpPr>
          <p:grpSpPr>
            <a:xfrm>
              <a:off x="5455915" y="4659972"/>
              <a:ext cx="300331" cy="309991"/>
              <a:chOff x="746285" y="1711482"/>
              <a:chExt cx="300331" cy="309991"/>
            </a:xfrm>
          </p:grpSpPr>
          <p:sp>
            <p:nvSpPr>
              <p:cNvPr id="182" name="Line 17">
                <a:extLst>
                  <a:ext uri="{FF2B5EF4-FFF2-40B4-BE49-F238E27FC236}">
                    <a16:creationId xmlns:a16="http://schemas.microsoft.com/office/drawing/2014/main" id="{62A8C750-8569-8D91-A375-E53CF2501368}"/>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83" name="Rectangle 48">
                <a:extLst>
                  <a:ext uri="{FF2B5EF4-FFF2-40B4-BE49-F238E27FC236}">
                    <a16:creationId xmlns:a16="http://schemas.microsoft.com/office/drawing/2014/main" id="{EC6A8A9C-9935-10F4-5D63-642DE4815F81}"/>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6</a:t>
                </a:r>
              </a:p>
            </p:txBody>
          </p:sp>
        </p:grpSp>
        <p:grpSp>
          <p:nvGrpSpPr>
            <p:cNvPr id="184" name="Groupe 183">
              <a:extLst>
                <a:ext uri="{FF2B5EF4-FFF2-40B4-BE49-F238E27FC236}">
                  <a16:creationId xmlns:a16="http://schemas.microsoft.com/office/drawing/2014/main" id="{C7EC38F7-1591-55A7-692F-A3A192A3B98C}"/>
                </a:ext>
              </a:extLst>
            </p:cNvPr>
            <p:cNvGrpSpPr/>
            <p:nvPr/>
          </p:nvGrpSpPr>
          <p:grpSpPr>
            <a:xfrm>
              <a:off x="5826248" y="4659972"/>
              <a:ext cx="300331" cy="309991"/>
              <a:chOff x="746285" y="1711482"/>
              <a:chExt cx="300331" cy="309991"/>
            </a:xfrm>
          </p:grpSpPr>
          <p:sp>
            <p:nvSpPr>
              <p:cNvPr id="185" name="Line 17">
                <a:extLst>
                  <a:ext uri="{FF2B5EF4-FFF2-40B4-BE49-F238E27FC236}">
                    <a16:creationId xmlns:a16="http://schemas.microsoft.com/office/drawing/2014/main" id="{F5D89490-D26F-CE66-B118-5D6A9F64B1D8}"/>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86" name="Rectangle 48">
                <a:extLst>
                  <a:ext uri="{FF2B5EF4-FFF2-40B4-BE49-F238E27FC236}">
                    <a16:creationId xmlns:a16="http://schemas.microsoft.com/office/drawing/2014/main" id="{1FAE60A7-2661-38FE-E90D-F73850857E0F}"/>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9</a:t>
                </a:r>
              </a:p>
            </p:txBody>
          </p:sp>
        </p:grpSp>
        <p:grpSp>
          <p:nvGrpSpPr>
            <p:cNvPr id="187" name="Groupe 186">
              <a:extLst>
                <a:ext uri="{FF2B5EF4-FFF2-40B4-BE49-F238E27FC236}">
                  <a16:creationId xmlns:a16="http://schemas.microsoft.com/office/drawing/2014/main" id="{0A044D53-010B-1097-6A5C-FE632E33064D}"/>
                </a:ext>
              </a:extLst>
            </p:cNvPr>
            <p:cNvGrpSpPr/>
            <p:nvPr/>
          </p:nvGrpSpPr>
          <p:grpSpPr>
            <a:xfrm>
              <a:off x="6207247" y="4659972"/>
              <a:ext cx="300331" cy="309991"/>
              <a:chOff x="746285" y="1711482"/>
              <a:chExt cx="300331" cy="309991"/>
            </a:xfrm>
          </p:grpSpPr>
          <p:sp>
            <p:nvSpPr>
              <p:cNvPr id="188" name="Line 17">
                <a:extLst>
                  <a:ext uri="{FF2B5EF4-FFF2-40B4-BE49-F238E27FC236}">
                    <a16:creationId xmlns:a16="http://schemas.microsoft.com/office/drawing/2014/main" id="{3F4AC233-7C78-A478-C196-D94642107D6D}"/>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89" name="Rectangle 48">
                <a:extLst>
                  <a:ext uri="{FF2B5EF4-FFF2-40B4-BE49-F238E27FC236}">
                    <a16:creationId xmlns:a16="http://schemas.microsoft.com/office/drawing/2014/main" id="{2A9FA40D-274B-5181-58B1-F0A6C7B066DF}"/>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12</a:t>
                </a:r>
              </a:p>
            </p:txBody>
          </p:sp>
        </p:grpSp>
        <p:grpSp>
          <p:nvGrpSpPr>
            <p:cNvPr id="190" name="Groupe 189">
              <a:extLst>
                <a:ext uri="{FF2B5EF4-FFF2-40B4-BE49-F238E27FC236}">
                  <a16:creationId xmlns:a16="http://schemas.microsoft.com/office/drawing/2014/main" id="{749E0BAC-2657-8FD5-7DB9-6D59A5031CEE}"/>
                </a:ext>
              </a:extLst>
            </p:cNvPr>
            <p:cNvGrpSpPr/>
            <p:nvPr/>
          </p:nvGrpSpPr>
          <p:grpSpPr>
            <a:xfrm>
              <a:off x="6579863" y="4659972"/>
              <a:ext cx="300331" cy="309991"/>
              <a:chOff x="746285" y="1711482"/>
              <a:chExt cx="300331" cy="309991"/>
            </a:xfrm>
          </p:grpSpPr>
          <p:sp>
            <p:nvSpPr>
              <p:cNvPr id="191" name="Line 17">
                <a:extLst>
                  <a:ext uri="{FF2B5EF4-FFF2-40B4-BE49-F238E27FC236}">
                    <a16:creationId xmlns:a16="http://schemas.microsoft.com/office/drawing/2014/main" id="{89757A7E-D38B-6113-5528-ED4BD6915ED0}"/>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92" name="Rectangle 48">
                <a:extLst>
                  <a:ext uri="{FF2B5EF4-FFF2-40B4-BE49-F238E27FC236}">
                    <a16:creationId xmlns:a16="http://schemas.microsoft.com/office/drawing/2014/main" id="{387A33C5-F360-BA5A-C392-B9A327B43D5B}"/>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15</a:t>
                </a:r>
              </a:p>
            </p:txBody>
          </p:sp>
        </p:grpSp>
        <p:grpSp>
          <p:nvGrpSpPr>
            <p:cNvPr id="193" name="Groupe 192">
              <a:extLst>
                <a:ext uri="{FF2B5EF4-FFF2-40B4-BE49-F238E27FC236}">
                  <a16:creationId xmlns:a16="http://schemas.microsoft.com/office/drawing/2014/main" id="{398CACA4-F1B3-3ADA-4116-4B8A66718789}"/>
                </a:ext>
              </a:extLst>
            </p:cNvPr>
            <p:cNvGrpSpPr/>
            <p:nvPr/>
          </p:nvGrpSpPr>
          <p:grpSpPr>
            <a:xfrm>
              <a:off x="6950196" y="4659972"/>
              <a:ext cx="300331" cy="309991"/>
              <a:chOff x="746285" y="1711482"/>
              <a:chExt cx="300331" cy="309991"/>
            </a:xfrm>
          </p:grpSpPr>
          <p:sp>
            <p:nvSpPr>
              <p:cNvPr id="194" name="Line 17">
                <a:extLst>
                  <a:ext uri="{FF2B5EF4-FFF2-40B4-BE49-F238E27FC236}">
                    <a16:creationId xmlns:a16="http://schemas.microsoft.com/office/drawing/2014/main" id="{985B73A5-B3F9-559D-8573-0B495391C4C6}"/>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95" name="Rectangle 48">
                <a:extLst>
                  <a:ext uri="{FF2B5EF4-FFF2-40B4-BE49-F238E27FC236}">
                    <a16:creationId xmlns:a16="http://schemas.microsoft.com/office/drawing/2014/main" id="{4468CFC5-8A08-2A7A-77D6-A6DD2900D2E9}"/>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18</a:t>
                </a:r>
              </a:p>
            </p:txBody>
          </p:sp>
        </p:grpSp>
        <p:grpSp>
          <p:nvGrpSpPr>
            <p:cNvPr id="196" name="Groupe 195">
              <a:extLst>
                <a:ext uri="{FF2B5EF4-FFF2-40B4-BE49-F238E27FC236}">
                  <a16:creationId xmlns:a16="http://schemas.microsoft.com/office/drawing/2014/main" id="{CC674DB4-AB8D-481A-C77C-D6916AF69161}"/>
                </a:ext>
              </a:extLst>
            </p:cNvPr>
            <p:cNvGrpSpPr/>
            <p:nvPr/>
          </p:nvGrpSpPr>
          <p:grpSpPr>
            <a:xfrm>
              <a:off x="7320163" y="4659972"/>
              <a:ext cx="300331" cy="309991"/>
              <a:chOff x="746285" y="1711482"/>
              <a:chExt cx="300331" cy="309991"/>
            </a:xfrm>
          </p:grpSpPr>
          <p:sp>
            <p:nvSpPr>
              <p:cNvPr id="197" name="Line 17">
                <a:extLst>
                  <a:ext uri="{FF2B5EF4-FFF2-40B4-BE49-F238E27FC236}">
                    <a16:creationId xmlns:a16="http://schemas.microsoft.com/office/drawing/2014/main" id="{0F5F6310-6666-21B2-1051-FADE03FBA7EB}"/>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98" name="Rectangle 48">
                <a:extLst>
                  <a:ext uri="{FF2B5EF4-FFF2-40B4-BE49-F238E27FC236}">
                    <a16:creationId xmlns:a16="http://schemas.microsoft.com/office/drawing/2014/main" id="{3FEE966D-0DBC-186C-4304-B4ED7A46A8C6}"/>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21</a:t>
                </a:r>
              </a:p>
            </p:txBody>
          </p:sp>
        </p:grpSp>
        <p:grpSp>
          <p:nvGrpSpPr>
            <p:cNvPr id="199" name="Groupe 198">
              <a:extLst>
                <a:ext uri="{FF2B5EF4-FFF2-40B4-BE49-F238E27FC236}">
                  <a16:creationId xmlns:a16="http://schemas.microsoft.com/office/drawing/2014/main" id="{AE7DE3F3-0D29-D2F7-A465-16548C0EBB2D}"/>
                </a:ext>
              </a:extLst>
            </p:cNvPr>
            <p:cNvGrpSpPr/>
            <p:nvPr/>
          </p:nvGrpSpPr>
          <p:grpSpPr>
            <a:xfrm>
              <a:off x="7695611" y="4659972"/>
              <a:ext cx="300331" cy="309991"/>
              <a:chOff x="746285" y="1711482"/>
              <a:chExt cx="300331" cy="309991"/>
            </a:xfrm>
          </p:grpSpPr>
          <p:sp>
            <p:nvSpPr>
              <p:cNvPr id="200" name="Line 17">
                <a:extLst>
                  <a:ext uri="{FF2B5EF4-FFF2-40B4-BE49-F238E27FC236}">
                    <a16:creationId xmlns:a16="http://schemas.microsoft.com/office/drawing/2014/main" id="{75E36701-80AD-392F-68E4-0BF3BA0D767B}"/>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01" name="Rectangle 48">
                <a:extLst>
                  <a:ext uri="{FF2B5EF4-FFF2-40B4-BE49-F238E27FC236}">
                    <a16:creationId xmlns:a16="http://schemas.microsoft.com/office/drawing/2014/main" id="{9400D491-C336-857E-034A-F0D7FACD383D}"/>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24</a:t>
                </a:r>
              </a:p>
            </p:txBody>
          </p:sp>
        </p:grpSp>
        <p:sp>
          <p:nvSpPr>
            <p:cNvPr id="223" name="Rectangle 48">
              <a:extLst>
                <a:ext uri="{FF2B5EF4-FFF2-40B4-BE49-F238E27FC236}">
                  <a16:creationId xmlns:a16="http://schemas.microsoft.com/office/drawing/2014/main" id="{F9CB0633-B630-2B13-F698-A726AD108A6F}"/>
                </a:ext>
              </a:extLst>
            </p:cNvPr>
            <p:cNvSpPr>
              <a:spLocks noChangeArrowheads="1"/>
            </p:cNvSpPr>
            <p:nvPr/>
          </p:nvSpPr>
          <p:spPr bwMode="auto">
            <a:xfrm>
              <a:off x="5698433" y="4854028"/>
              <a:ext cx="1247705"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100" b="1" i="0" u="none" strike="noStrike" kern="0" cap="none" spc="0" normalizeH="0" baseline="0" dirty="0">
                  <a:ln>
                    <a:noFill/>
                  </a:ln>
                  <a:effectLst/>
                  <a:uLnTx/>
                  <a:uFillTx/>
                  <a:ea typeface="Roboto Condensed" panose="02000000000000000000" pitchFamily="2" charset="0"/>
                  <a:cs typeface="Calibri" panose="020F0502020204030204" pitchFamily="34" charset="0"/>
                </a:rPr>
                <a:t>Months until 1st STI</a:t>
              </a:r>
            </a:p>
          </p:txBody>
        </p:sp>
        <p:sp>
          <p:nvSpPr>
            <p:cNvPr id="224" name="Rectangle 48">
              <a:extLst>
                <a:ext uri="{FF2B5EF4-FFF2-40B4-BE49-F238E27FC236}">
                  <a16:creationId xmlns:a16="http://schemas.microsoft.com/office/drawing/2014/main" id="{104ACD71-9FB8-FCE3-37B6-982BE06529B7}"/>
                </a:ext>
              </a:extLst>
            </p:cNvPr>
            <p:cNvSpPr>
              <a:spLocks noChangeArrowheads="1"/>
            </p:cNvSpPr>
            <p:nvPr/>
          </p:nvSpPr>
          <p:spPr bwMode="auto">
            <a:xfrm>
              <a:off x="4731654" y="5085184"/>
              <a:ext cx="3274157"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0" u="none" strike="noStrike" baseline="0" dirty="0">
                  <a:latin typeface="+mj-lt"/>
                </a:rPr>
                <a:t>39 subjects infected</a:t>
              </a:r>
              <a:br>
                <a:rPr lang="en-US" sz="1400" b="1" i="0" u="none" strike="noStrike" baseline="0" dirty="0">
                  <a:latin typeface="+mj-lt"/>
                </a:rPr>
              </a:br>
              <a:r>
                <a:rPr lang="en-US" sz="1400" b="1" i="0" u="none" strike="noStrike" baseline="0" dirty="0">
                  <a:solidFill>
                    <a:srgbClr val="7030A0"/>
                  </a:solidFill>
                  <a:latin typeface="+mj-lt"/>
                </a:rPr>
                <a:t>27 in No PEP arm </a:t>
              </a:r>
              <a:r>
                <a:rPr lang="en-US" sz="1400" b="0" i="0" u="none" strike="noStrike" baseline="0" dirty="0">
                  <a:solidFill>
                    <a:srgbClr val="7030A0"/>
                  </a:solidFill>
                  <a:latin typeface="+mj-lt"/>
                </a:rPr>
                <a:t>(incidence: 14.5/100 PY),</a:t>
              </a:r>
              <a:br>
                <a:rPr lang="en-US" sz="1400" b="0" i="0" u="none" strike="noStrike" baseline="0" dirty="0">
                  <a:solidFill>
                    <a:srgbClr val="7030A0"/>
                  </a:solidFill>
                  <a:latin typeface="+mj-lt"/>
                </a:rPr>
              </a:br>
              <a:r>
                <a:rPr lang="en-US" sz="1400" b="1" i="0" u="none" strike="noStrike" baseline="0" dirty="0">
                  <a:solidFill>
                    <a:srgbClr val="00B050"/>
                  </a:solidFill>
                  <a:latin typeface="+mj-lt"/>
                </a:rPr>
                <a:t>12 in Doxy PEP arm </a:t>
              </a:r>
              <a:r>
                <a:rPr lang="en-US" sz="1400" b="0" i="0" u="none" strike="noStrike" baseline="0" dirty="0">
                  <a:solidFill>
                    <a:srgbClr val="00B050"/>
                  </a:solidFill>
                  <a:latin typeface="+mj-lt"/>
                </a:rPr>
                <a:t>(incidence: 2.9/100 PY)</a:t>
              </a:r>
              <a:endParaRPr kumimoji="0" lang="en-US" altLang="fr-FR" sz="600" b="0" i="0" u="none" strike="noStrike" kern="0" cap="none" spc="0" normalizeH="0" baseline="0" dirty="0">
                <a:ln>
                  <a:noFill/>
                </a:ln>
                <a:solidFill>
                  <a:srgbClr val="00B050"/>
                </a:solidFill>
                <a:effectLst/>
                <a:uLnTx/>
                <a:uFillTx/>
                <a:latin typeface="+mj-lt"/>
                <a:ea typeface="Roboto Condensed" panose="02000000000000000000" pitchFamily="2" charset="0"/>
                <a:cs typeface="Calibri" panose="020F0502020204030204" pitchFamily="34" charset="0"/>
              </a:endParaRPr>
            </a:p>
          </p:txBody>
        </p:sp>
        <p:sp>
          <p:nvSpPr>
            <p:cNvPr id="225" name="Forme libre : forme 224">
              <a:extLst>
                <a:ext uri="{FF2B5EF4-FFF2-40B4-BE49-F238E27FC236}">
                  <a16:creationId xmlns:a16="http://schemas.microsoft.com/office/drawing/2014/main" id="{9EA2D982-E0F7-D0F9-0B44-BD4F2855503B}"/>
                </a:ext>
              </a:extLst>
            </p:cNvPr>
            <p:cNvSpPr/>
            <p:nvPr/>
          </p:nvSpPr>
          <p:spPr>
            <a:xfrm>
              <a:off x="5060387" y="4247996"/>
              <a:ext cx="2740075" cy="350882"/>
            </a:xfrm>
            <a:custGeom>
              <a:avLst/>
              <a:gdLst>
                <a:gd name="connsiteX0" fmla="*/ 0 w 2772655"/>
                <a:gd name="connsiteY0" fmla="*/ 350882 h 350882"/>
                <a:gd name="connsiteX1" fmla="*/ 67182 w 2772655"/>
                <a:gd name="connsiteY1" fmla="*/ 350882 h 350882"/>
                <a:gd name="connsiteX2" fmla="*/ 104191 w 2772655"/>
                <a:gd name="connsiteY2" fmla="*/ 350882 h 350882"/>
                <a:gd name="connsiteX3" fmla="*/ 104191 w 2772655"/>
                <a:gd name="connsiteY3" fmla="*/ 344872 h 350882"/>
                <a:gd name="connsiteX4" fmla="*/ 139651 w 2772655"/>
                <a:gd name="connsiteY4" fmla="*/ 344872 h 350882"/>
                <a:gd name="connsiteX5" fmla="*/ 139651 w 2772655"/>
                <a:gd name="connsiteY5" fmla="*/ 335665 h 350882"/>
                <a:gd name="connsiteX6" fmla="*/ 164023 w 2772655"/>
                <a:gd name="connsiteY6" fmla="*/ 335665 h 350882"/>
                <a:gd name="connsiteX7" fmla="*/ 164023 w 2772655"/>
                <a:gd name="connsiteY7" fmla="*/ 330295 h 350882"/>
                <a:gd name="connsiteX8" fmla="*/ 181173 w 2772655"/>
                <a:gd name="connsiteY8" fmla="*/ 330295 h 350882"/>
                <a:gd name="connsiteX9" fmla="*/ 181173 w 2772655"/>
                <a:gd name="connsiteY9" fmla="*/ 324796 h 350882"/>
                <a:gd name="connsiteX10" fmla="*/ 196518 w 2772655"/>
                <a:gd name="connsiteY10" fmla="*/ 324796 h 350882"/>
                <a:gd name="connsiteX11" fmla="*/ 196518 w 2772655"/>
                <a:gd name="connsiteY11" fmla="*/ 304209 h 350882"/>
                <a:gd name="connsiteX12" fmla="*/ 218826 w 2772655"/>
                <a:gd name="connsiteY12" fmla="*/ 304209 h 350882"/>
                <a:gd name="connsiteX13" fmla="*/ 218826 w 2772655"/>
                <a:gd name="connsiteY13" fmla="*/ 294490 h 350882"/>
                <a:gd name="connsiteX14" fmla="*/ 373822 w 2772655"/>
                <a:gd name="connsiteY14" fmla="*/ 294490 h 350882"/>
                <a:gd name="connsiteX15" fmla="*/ 424370 w 2772655"/>
                <a:gd name="connsiteY15" fmla="*/ 294490 h 350882"/>
                <a:gd name="connsiteX16" fmla="*/ 424370 w 2772655"/>
                <a:gd name="connsiteY16" fmla="*/ 288225 h 350882"/>
                <a:gd name="connsiteX17" fmla="*/ 480205 w 2772655"/>
                <a:gd name="connsiteY17" fmla="*/ 288225 h 350882"/>
                <a:gd name="connsiteX18" fmla="*/ 480205 w 2772655"/>
                <a:gd name="connsiteY18" fmla="*/ 277867 h 350882"/>
                <a:gd name="connsiteX19" fmla="*/ 542487 w 2772655"/>
                <a:gd name="connsiteY19" fmla="*/ 277867 h 350882"/>
                <a:gd name="connsiteX20" fmla="*/ 542487 w 2772655"/>
                <a:gd name="connsiteY20" fmla="*/ 271601 h 350882"/>
                <a:gd name="connsiteX21" fmla="*/ 560669 w 2772655"/>
                <a:gd name="connsiteY21" fmla="*/ 271601 h 350882"/>
                <a:gd name="connsiteX22" fmla="*/ 560669 w 2772655"/>
                <a:gd name="connsiteY22" fmla="*/ 265847 h 350882"/>
                <a:gd name="connsiteX23" fmla="*/ 568406 w 2772655"/>
                <a:gd name="connsiteY23" fmla="*/ 265847 h 350882"/>
                <a:gd name="connsiteX24" fmla="*/ 568406 w 2772655"/>
                <a:gd name="connsiteY24" fmla="*/ 252676 h 350882"/>
                <a:gd name="connsiteX25" fmla="*/ 624499 w 2772655"/>
                <a:gd name="connsiteY25" fmla="*/ 252676 h 350882"/>
                <a:gd name="connsiteX26" fmla="*/ 624499 w 2772655"/>
                <a:gd name="connsiteY26" fmla="*/ 239505 h 350882"/>
                <a:gd name="connsiteX27" fmla="*/ 650675 w 2772655"/>
                <a:gd name="connsiteY27" fmla="*/ 239505 h 350882"/>
                <a:gd name="connsiteX28" fmla="*/ 650675 w 2772655"/>
                <a:gd name="connsiteY28" fmla="*/ 222498 h 350882"/>
                <a:gd name="connsiteX29" fmla="*/ 811603 w 2772655"/>
                <a:gd name="connsiteY29" fmla="*/ 222498 h 350882"/>
                <a:gd name="connsiteX30" fmla="*/ 811603 w 2772655"/>
                <a:gd name="connsiteY30" fmla="*/ 211757 h 350882"/>
                <a:gd name="connsiteX31" fmla="*/ 892841 w 2772655"/>
                <a:gd name="connsiteY31" fmla="*/ 211757 h 350882"/>
                <a:gd name="connsiteX32" fmla="*/ 892841 w 2772655"/>
                <a:gd name="connsiteY32" fmla="*/ 200504 h 350882"/>
                <a:gd name="connsiteX33" fmla="*/ 906896 w 2772655"/>
                <a:gd name="connsiteY33" fmla="*/ 200504 h 350882"/>
                <a:gd name="connsiteX34" fmla="*/ 906896 w 2772655"/>
                <a:gd name="connsiteY34" fmla="*/ 175569 h 350882"/>
                <a:gd name="connsiteX35" fmla="*/ 937457 w 2772655"/>
                <a:gd name="connsiteY35" fmla="*/ 175569 h 350882"/>
                <a:gd name="connsiteX36" fmla="*/ 937457 w 2772655"/>
                <a:gd name="connsiteY36" fmla="*/ 168920 h 350882"/>
                <a:gd name="connsiteX37" fmla="*/ 1144549 w 2772655"/>
                <a:gd name="connsiteY37" fmla="*/ 168920 h 350882"/>
                <a:gd name="connsiteX38" fmla="*/ 1144549 w 2772655"/>
                <a:gd name="connsiteY38" fmla="*/ 156516 h 350882"/>
                <a:gd name="connsiteX39" fmla="*/ 1195613 w 2772655"/>
                <a:gd name="connsiteY39" fmla="*/ 156516 h 350882"/>
                <a:gd name="connsiteX40" fmla="*/ 1195613 w 2772655"/>
                <a:gd name="connsiteY40" fmla="*/ 142066 h 350882"/>
                <a:gd name="connsiteX41" fmla="*/ 1216889 w 2772655"/>
                <a:gd name="connsiteY41" fmla="*/ 142066 h 350882"/>
                <a:gd name="connsiteX42" fmla="*/ 1216889 w 2772655"/>
                <a:gd name="connsiteY42" fmla="*/ 128256 h 350882"/>
                <a:gd name="connsiteX43" fmla="*/ 1336554 w 2772655"/>
                <a:gd name="connsiteY43" fmla="*/ 128256 h 350882"/>
                <a:gd name="connsiteX44" fmla="*/ 1336554 w 2772655"/>
                <a:gd name="connsiteY44" fmla="*/ 111888 h 350882"/>
                <a:gd name="connsiteX45" fmla="*/ 1453897 w 2772655"/>
                <a:gd name="connsiteY45" fmla="*/ 111888 h 350882"/>
                <a:gd name="connsiteX46" fmla="*/ 1453897 w 2772655"/>
                <a:gd name="connsiteY46" fmla="*/ 97183 h 350882"/>
                <a:gd name="connsiteX47" fmla="*/ 1505219 w 2772655"/>
                <a:gd name="connsiteY47" fmla="*/ 97183 h 350882"/>
                <a:gd name="connsiteX48" fmla="*/ 1505219 w 2772655"/>
                <a:gd name="connsiteY48" fmla="*/ 80560 h 350882"/>
                <a:gd name="connsiteX49" fmla="*/ 1644225 w 2772655"/>
                <a:gd name="connsiteY49" fmla="*/ 80560 h 350882"/>
                <a:gd name="connsiteX50" fmla="*/ 1644225 w 2772655"/>
                <a:gd name="connsiteY50" fmla="*/ 59205 h 350882"/>
                <a:gd name="connsiteX51" fmla="*/ 2157957 w 2772655"/>
                <a:gd name="connsiteY51" fmla="*/ 59205 h 350882"/>
                <a:gd name="connsiteX52" fmla="*/ 2157957 w 2772655"/>
                <a:gd name="connsiteY52" fmla="*/ 0 h 350882"/>
                <a:gd name="connsiteX53" fmla="*/ 2772656 w 2772655"/>
                <a:gd name="connsiteY53" fmla="*/ 0 h 3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72655" h="350882">
                  <a:moveTo>
                    <a:pt x="0" y="350882"/>
                  </a:moveTo>
                  <a:lnTo>
                    <a:pt x="67182" y="350882"/>
                  </a:lnTo>
                  <a:lnTo>
                    <a:pt x="104191" y="350882"/>
                  </a:lnTo>
                  <a:lnTo>
                    <a:pt x="104191" y="344872"/>
                  </a:lnTo>
                  <a:lnTo>
                    <a:pt x="139651" y="344872"/>
                  </a:lnTo>
                  <a:lnTo>
                    <a:pt x="139651" y="335665"/>
                  </a:lnTo>
                  <a:lnTo>
                    <a:pt x="164023" y="335665"/>
                  </a:lnTo>
                  <a:lnTo>
                    <a:pt x="164023" y="330295"/>
                  </a:lnTo>
                  <a:lnTo>
                    <a:pt x="181173" y="330295"/>
                  </a:lnTo>
                  <a:lnTo>
                    <a:pt x="181173" y="324796"/>
                  </a:lnTo>
                  <a:lnTo>
                    <a:pt x="196518" y="324796"/>
                  </a:lnTo>
                  <a:lnTo>
                    <a:pt x="196518" y="304209"/>
                  </a:lnTo>
                  <a:lnTo>
                    <a:pt x="218826" y="304209"/>
                  </a:lnTo>
                  <a:lnTo>
                    <a:pt x="218826" y="294490"/>
                  </a:lnTo>
                  <a:lnTo>
                    <a:pt x="373822" y="294490"/>
                  </a:lnTo>
                  <a:lnTo>
                    <a:pt x="424370" y="294490"/>
                  </a:lnTo>
                  <a:lnTo>
                    <a:pt x="424370" y="288225"/>
                  </a:lnTo>
                  <a:lnTo>
                    <a:pt x="480205" y="288225"/>
                  </a:lnTo>
                  <a:lnTo>
                    <a:pt x="480205" y="277867"/>
                  </a:lnTo>
                  <a:lnTo>
                    <a:pt x="542487" y="277867"/>
                  </a:lnTo>
                  <a:lnTo>
                    <a:pt x="542487" y="271601"/>
                  </a:lnTo>
                  <a:lnTo>
                    <a:pt x="560669" y="271601"/>
                  </a:lnTo>
                  <a:lnTo>
                    <a:pt x="560669" y="265847"/>
                  </a:lnTo>
                  <a:lnTo>
                    <a:pt x="568406" y="265847"/>
                  </a:lnTo>
                  <a:lnTo>
                    <a:pt x="568406" y="252676"/>
                  </a:lnTo>
                  <a:lnTo>
                    <a:pt x="624499" y="252676"/>
                  </a:lnTo>
                  <a:lnTo>
                    <a:pt x="624499" y="239505"/>
                  </a:lnTo>
                  <a:lnTo>
                    <a:pt x="650675" y="239505"/>
                  </a:lnTo>
                  <a:lnTo>
                    <a:pt x="650675" y="222498"/>
                  </a:lnTo>
                  <a:lnTo>
                    <a:pt x="811603" y="222498"/>
                  </a:lnTo>
                  <a:lnTo>
                    <a:pt x="811603" y="211757"/>
                  </a:lnTo>
                  <a:lnTo>
                    <a:pt x="892841" y="211757"/>
                  </a:lnTo>
                  <a:lnTo>
                    <a:pt x="892841" y="200504"/>
                  </a:lnTo>
                  <a:lnTo>
                    <a:pt x="906896" y="200504"/>
                  </a:lnTo>
                  <a:lnTo>
                    <a:pt x="906896" y="175569"/>
                  </a:lnTo>
                  <a:lnTo>
                    <a:pt x="937457" y="175569"/>
                  </a:lnTo>
                  <a:lnTo>
                    <a:pt x="937457" y="168920"/>
                  </a:lnTo>
                  <a:lnTo>
                    <a:pt x="1144549" y="168920"/>
                  </a:lnTo>
                  <a:lnTo>
                    <a:pt x="1144549" y="156516"/>
                  </a:lnTo>
                  <a:lnTo>
                    <a:pt x="1195613" y="156516"/>
                  </a:lnTo>
                  <a:lnTo>
                    <a:pt x="1195613" y="142066"/>
                  </a:lnTo>
                  <a:lnTo>
                    <a:pt x="1216889" y="142066"/>
                  </a:lnTo>
                  <a:lnTo>
                    <a:pt x="1216889" y="128256"/>
                  </a:lnTo>
                  <a:lnTo>
                    <a:pt x="1336554" y="128256"/>
                  </a:lnTo>
                  <a:lnTo>
                    <a:pt x="1336554" y="111888"/>
                  </a:lnTo>
                  <a:lnTo>
                    <a:pt x="1453897" y="111888"/>
                  </a:lnTo>
                  <a:lnTo>
                    <a:pt x="1453897" y="97183"/>
                  </a:lnTo>
                  <a:lnTo>
                    <a:pt x="1505219" y="97183"/>
                  </a:lnTo>
                  <a:lnTo>
                    <a:pt x="1505219" y="80560"/>
                  </a:lnTo>
                  <a:lnTo>
                    <a:pt x="1644225" y="80560"/>
                  </a:lnTo>
                  <a:lnTo>
                    <a:pt x="1644225" y="59205"/>
                  </a:lnTo>
                  <a:lnTo>
                    <a:pt x="2157957" y="59205"/>
                  </a:lnTo>
                  <a:lnTo>
                    <a:pt x="2157957" y="0"/>
                  </a:lnTo>
                  <a:lnTo>
                    <a:pt x="2772656" y="0"/>
                  </a:lnTo>
                </a:path>
              </a:pathLst>
            </a:custGeom>
            <a:noFill/>
            <a:ln w="19050" cap="flat">
              <a:solidFill>
                <a:srgbClr val="7030A0"/>
              </a:solidFill>
              <a:prstDash val="solid"/>
              <a:miter/>
            </a:ln>
          </p:spPr>
          <p:txBody>
            <a:bodyPr rtlCol="0" anchor="ctr"/>
            <a:lstStyle/>
            <a:p>
              <a:endParaRPr lang="en-US" sz="2000" dirty="0"/>
            </a:p>
          </p:txBody>
        </p:sp>
        <p:sp>
          <p:nvSpPr>
            <p:cNvPr id="226" name="Forme libre : forme 225">
              <a:extLst>
                <a:ext uri="{FF2B5EF4-FFF2-40B4-BE49-F238E27FC236}">
                  <a16:creationId xmlns:a16="http://schemas.microsoft.com/office/drawing/2014/main" id="{7374ED4A-73BE-CCD7-3DA3-40BB13FE30BC}"/>
                </a:ext>
              </a:extLst>
            </p:cNvPr>
            <p:cNvSpPr/>
            <p:nvPr/>
          </p:nvSpPr>
          <p:spPr>
            <a:xfrm>
              <a:off x="4875991" y="4541975"/>
              <a:ext cx="2905229" cy="56903"/>
            </a:xfrm>
            <a:custGeom>
              <a:avLst/>
              <a:gdLst>
                <a:gd name="connsiteX0" fmla="*/ 0 w 2939773"/>
                <a:gd name="connsiteY0" fmla="*/ 56903 h 56903"/>
                <a:gd name="connsiteX1" fmla="*/ 202836 w 2939773"/>
                <a:gd name="connsiteY1" fmla="*/ 56903 h 56903"/>
                <a:gd name="connsiteX2" fmla="*/ 202836 w 2939773"/>
                <a:gd name="connsiteY2" fmla="*/ 50510 h 56903"/>
                <a:gd name="connsiteX3" fmla="*/ 292327 w 2939773"/>
                <a:gd name="connsiteY3" fmla="*/ 50510 h 56903"/>
                <a:gd name="connsiteX4" fmla="*/ 292327 w 2939773"/>
                <a:gd name="connsiteY4" fmla="*/ 45011 h 56903"/>
                <a:gd name="connsiteX5" fmla="*/ 325596 w 2939773"/>
                <a:gd name="connsiteY5" fmla="*/ 45011 h 56903"/>
                <a:gd name="connsiteX6" fmla="*/ 325596 w 2939773"/>
                <a:gd name="connsiteY6" fmla="*/ 38873 h 56903"/>
                <a:gd name="connsiteX7" fmla="*/ 346872 w 2939773"/>
                <a:gd name="connsiteY7" fmla="*/ 38873 h 56903"/>
                <a:gd name="connsiteX8" fmla="*/ 346872 w 2939773"/>
                <a:gd name="connsiteY8" fmla="*/ 32352 h 56903"/>
                <a:gd name="connsiteX9" fmla="*/ 365570 w 2939773"/>
                <a:gd name="connsiteY9" fmla="*/ 32352 h 56903"/>
                <a:gd name="connsiteX10" fmla="*/ 365570 w 2939773"/>
                <a:gd name="connsiteY10" fmla="*/ 26342 h 56903"/>
                <a:gd name="connsiteX11" fmla="*/ 429270 w 2939773"/>
                <a:gd name="connsiteY11" fmla="*/ 26342 h 56903"/>
                <a:gd name="connsiteX12" fmla="*/ 701481 w 2939773"/>
                <a:gd name="connsiteY12" fmla="*/ 26342 h 56903"/>
                <a:gd name="connsiteX13" fmla="*/ 701481 w 2939773"/>
                <a:gd name="connsiteY13" fmla="*/ 21483 h 56903"/>
                <a:gd name="connsiteX14" fmla="*/ 721339 w 2939773"/>
                <a:gd name="connsiteY14" fmla="*/ 21483 h 56903"/>
                <a:gd name="connsiteX15" fmla="*/ 721339 w 2939773"/>
                <a:gd name="connsiteY15" fmla="*/ 13938 h 56903"/>
                <a:gd name="connsiteX16" fmla="*/ 748934 w 2939773"/>
                <a:gd name="connsiteY16" fmla="*/ 13938 h 56903"/>
                <a:gd name="connsiteX17" fmla="*/ 748934 w 2939773"/>
                <a:gd name="connsiteY17" fmla="*/ 11509 h 56903"/>
                <a:gd name="connsiteX18" fmla="*/ 1068856 w 2939773"/>
                <a:gd name="connsiteY18" fmla="*/ 11509 h 56903"/>
                <a:gd name="connsiteX19" fmla="*/ 1068856 w 2939773"/>
                <a:gd name="connsiteY19" fmla="*/ 6266 h 56903"/>
                <a:gd name="connsiteX20" fmla="*/ 1474013 w 2939773"/>
                <a:gd name="connsiteY20" fmla="*/ 6266 h 56903"/>
                <a:gd name="connsiteX21" fmla="*/ 1474013 w 2939773"/>
                <a:gd name="connsiteY21" fmla="*/ 0 h 56903"/>
                <a:gd name="connsiteX22" fmla="*/ 2939773 w 2939773"/>
                <a:gd name="connsiteY22" fmla="*/ 0 h 5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39773" h="56903">
                  <a:moveTo>
                    <a:pt x="0" y="56903"/>
                  </a:moveTo>
                  <a:lnTo>
                    <a:pt x="202836" y="56903"/>
                  </a:lnTo>
                  <a:lnTo>
                    <a:pt x="202836" y="50510"/>
                  </a:lnTo>
                  <a:lnTo>
                    <a:pt x="292327" y="50510"/>
                  </a:lnTo>
                  <a:lnTo>
                    <a:pt x="292327" y="45011"/>
                  </a:lnTo>
                  <a:lnTo>
                    <a:pt x="325596" y="45011"/>
                  </a:lnTo>
                  <a:lnTo>
                    <a:pt x="325596" y="38873"/>
                  </a:lnTo>
                  <a:lnTo>
                    <a:pt x="346872" y="38873"/>
                  </a:lnTo>
                  <a:lnTo>
                    <a:pt x="346872" y="32352"/>
                  </a:lnTo>
                  <a:lnTo>
                    <a:pt x="365570" y="32352"/>
                  </a:lnTo>
                  <a:lnTo>
                    <a:pt x="365570" y="26342"/>
                  </a:lnTo>
                  <a:lnTo>
                    <a:pt x="429270" y="26342"/>
                  </a:lnTo>
                  <a:lnTo>
                    <a:pt x="701481" y="26342"/>
                  </a:lnTo>
                  <a:lnTo>
                    <a:pt x="701481" y="21483"/>
                  </a:lnTo>
                  <a:lnTo>
                    <a:pt x="721339" y="21483"/>
                  </a:lnTo>
                  <a:lnTo>
                    <a:pt x="721339" y="13938"/>
                  </a:lnTo>
                  <a:lnTo>
                    <a:pt x="748934" y="13938"/>
                  </a:lnTo>
                  <a:lnTo>
                    <a:pt x="748934" y="11509"/>
                  </a:lnTo>
                  <a:lnTo>
                    <a:pt x="1068856" y="11509"/>
                  </a:lnTo>
                  <a:lnTo>
                    <a:pt x="1068856" y="6266"/>
                  </a:lnTo>
                  <a:lnTo>
                    <a:pt x="1474013" y="6266"/>
                  </a:lnTo>
                  <a:lnTo>
                    <a:pt x="1474013" y="0"/>
                  </a:lnTo>
                  <a:lnTo>
                    <a:pt x="2939773" y="0"/>
                  </a:lnTo>
                </a:path>
              </a:pathLst>
            </a:custGeom>
            <a:noFill/>
            <a:ln w="19050" cap="flat">
              <a:solidFill>
                <a:srgbClr val="00B050"/>
              </a:solidFill>
              <a:prstDash val="solid"/>
              <a:miter/>
            </a:ln>
          </p:spPr>
          <p:txBody>
            <a:bodyPr rtlCol="0" anchor="ctr"/>
            <a:lstStyle/>
            <a:p>
              <a:endParaRPr lang="en-US" sz="2000" dirty="0"/>
            </a:p>
          </p:txBody>
        </p:sp>
        <p:sp>
          <p:nvSpPr>
            <p:cNvPr id="227" name="Rectangle 48">
              <a:extLst>
                <a:ext uri="{FF2B5EF4-FFF2-40B4-BE49-F238E27FC236}">
                  <a16:creationId xmlns:a16="http://schemas.microsoft.com/office/drawing/2014/main" id="{5B8A536E-2551-FD4A-59A7-FA80CD8805C5}"/>
                </a:ext>
              </a:extLst>
            </p:cNvPr>
            <p:cNvSpPr>
              <a:spLocks noChangeArrowheads="1"/>
            </p:cNvSpPr>
            <p:nvPr/>
          </p:nvSpPr>
          <p:spPr bwMode="auto">
            <a:xfrm>
              <a:off x="5553610" y="3787136"/>
              <a:ext cx="2259199"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i="0" u="none" strike="noStrike" kern="0" cap="none" spc="0" normalizeH="0" baseline="0" dirty="0" err="1">
                  <a:ln>
                    <a:noFill/>
                  </a:ln>
                  <a:effectLst/>
                  <a:uLnTx/>
                  <a:uFillTx/>
                  <a:ea typeface="Roboto Condensed" panose="02000000000000000000" pitchFamily="2" charset="0"/>
                  <a:cs typeface="Calibri" panose="020F0502020204030204" pitchFamily="34" charset="0"/>
                </a:rPr>
                <a:t>Adjsuted</a:t>
              </a:r>
              <a: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t> HR:</a:t>
              </a:r>
              <a:b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br>
              <a: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t>0.21 (IC 95%: 0.11-0.41, p &lt; 0.001)</a:t>
              </a:r>
            </a:p>
          </p:txBody>
        </p:sp>
        <p:sp>
          <p:nvSpPr>
            <p:cNvPr id="228" name="ZoneTexte 227">
              <a:extLst>
                <a:ext uri="{FF2B5EF4-FFF2-40B4-BE49-F238E27FC236}">
                  <a16:creationId xmlns:a16="http://schemas.microsoft.com/office/drawing/2014/main" id="{92C4EA16-2BC9-6B7B-DBD7-82B345268EA6}"/>
                </a:ext>
              </a:extLst>
            </p:cNvPr>
            <p:cNvSpPr txBox="1"/>
            <p:nvPr/>
          </p:nvSpPr>
          <p:spPr>
            <a:xfrm>
              <a:off x="5845419" y="2479925"/>
              <a:ext cx="829393" cy="313932"/>
            </a:xfrm>
            <a:prstGeom prst="rect">
              <a:avLst/>
            </a:prstGeom>
            <a:noFill/>
          </p:spPr>
          <p:txBody>
            <a:bodyPr wrap="none" rtlCol="0">
              <a:spAutoFit/>
            </a:bodyPr>
            <a:lstStyle>
              <a:defPPr>
                <a:defRPr lang="fr-FR"/>
              </a:defPPr>
              <a:lvl1pPr algn="ctr">
                <a:defRPr sz="1400" b="1">
                  <a:solidFill>
                    <a:srgbClr val="00B0F0"/>
                  </a:solidFill>
                  <a:latin typeface="Calibri" panose="020F0502020204030204" pitchFamily="34" charset="0"/>
                  <a:ea typeface="Calibri" panose="020F0502020204030204" pitchFamily="34" charset="0"/>
                  <a:cs typeface="Calibri" panose="020F0502020204030204" pitchFamily="34" charset="0"/>
                </a:defRPr>
              </a:lvl1pPr>
            </a:lstStyle>
            <a:p>
              <a:pPr>
                <a:lnSpc>
                  <a:spcPct val="90000"/>
                </a:lnSpc>
              </a:pPr>
              <a:r>
                <a:rPr lang="en-US" sz="1600" dirty="0">
                  <a:solidFill>
                    <a:srgbClr val="0070C0"/>
                  </a:solidFill>
                </a:rPr>
                <a:t>Syphilis</a:t>
              </a:r>
            </a:p>
          </p:txBody>
        </p:sp>
      </p:grpSp>
      <p:grpSp>
        <p:nvGrpSpPr>
          <p:cNvPr id="2" name="Groupe 1">
            <a:extLst>
              <a:ext uri="{FF2B5EF4-FFF2-40B4-BE49-F238E27FC236}">
                <a16:creationId xmlns:a16="http://schemas.microsoft.com/office/drawing/2014/main" id="{EFE355E6-B25A-7C7B-EE54-C43058AB8934}"/>
              </a:ext>
            </a:extLst>
          </p:cNvPr>
          <p:cNvGrpSpPr/>
          <p:nvPr/>
        </p:nvGrpSpPr>
        <p:grpSpPr>
          <a:xfrm>
            <a:off x="393477" y="2479925"/>
            <a:ext cx="3997316" cy="3324293"/>
            <a:chOff x="393477" y="2479925"/>
            <a:chExt cx="3997316" cy="3324293"/>
          </a:xfrm>
        </p:grpSpPr>
        <p:sp>
          <p:nvSpPr>
            <p:cNvPr id="80" name="Forme libre : forme 79">
              <a:extLst>
                <a:ext uri="{FF2B5EF4-FFF2-40B4-BE49-F238E27FC236}">
                  <a16:creationId xmlns:a16="http://schemas.microsoft.com/office/drawing/2014/main" id="{EA612F21-EFEB-BF1E-04CA-5D5842EABA01}"/>
                </a:ext>
              </a:extLst>
            </p:cNvPr>
            <p:cNvSpPr/>
            <p:nvPr/>
          </p:nvSpPr>
          <p:spPr bwMode="auto">
            <a:xfrm>
              <a:off x="754622" y="2902610"/>
              <a:ext cx="3128963" cy="1757362"/>
            </a:xfrm>
            <a:custGeom>
              <a:avLst/>
              <a:gdLst>
                <a:gd name="connsiteX0" fmla="*/ 0 w 3128963"/>
                <a:gd name="connsiteY0" fmla="*/ 0 h 1757362"/>
                <a:gd name="connsiteX1" fmla="*/ 0 w 3128963"/>
                <a:gd name="connsiteY1" fmla="*/ 1757362 h 1757362"/>
                <a:gd name="connsiteX2" fmla="*/ 3128963 w 3128963"/>
                <a:gd name="connsiteY2" fmla="*/ 1757362 h 1757362"/>
              </a:gdLst>
              <a:ahLst/>
              <a:cxnLst>
                <a:cxn ang="0">
                  <a:pos x="connsiteX0" y="connsiteY0"/>
                </a:cxn>
                <a:cxn ang="0">
                  <a:pos x="connsiteX1" y="connsiteY1"/>
                </a:cxn>
                <a:cxn ang="0">
                  <a:pos x="connsiteX2" y="connsiteY2"/>
                </a:cxn>
              </a:cxnLst>
              <a:rect l="l" t="t" r="r" b="b"/>
              <a:pathLst>
                <a:path w="3128963" h="1757362">
                  <a:moveTo>
                    <a:pt x="0" y="0"/>
                  </a:moveTo>
                  <a:lnTo>
                    <a:pt x="0" y="1757362"/>
                  </a:lnTo>
                  <a:lnTo>
                    <a:pt x="3128963" y="1757362"/>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US" dirty="0"/>
            </a:p>
          </p:txBody>
        </p:sp>
        <p:grpSp>
          <p:nvGrpSpPr>
            <p:cNvPr id="81" name="Groupe 80">
              <a:extLst>
                <a:ext uri="{FF2B5EF4-FFF2-40B4-BE49-F238E27FC236}">
                  <a16:creationId xmlns:a16="http://schemas.microsoft.com/office/drawing/2014/main" id="{8B752717-EAF0-DBB1-F48B-65B4DAE0FC6C}"/>
                </a:ext>
              </a:extLst>
            </p:cNvPr>
            <p:cNvGrpSpPr/>
            <p:nvPr/>
          </p:nvGrpSpPr>
          <p:grpSpPr>
            <a:xfrm>
              <a:off x="393477" y="2835000"/>
              <a:ext cx="357649" cy="288147"/>
              <a:chOff x="1710542" y="1546878"/>
              <a:chExt cx="357649" cy="288147"/>
            </a:xfrm>
          </p:grpSpPr>
          <p:sp>
            <p:nvSpPr>
              <p:cNvPr id="82" name="Line 17">
                <a:extLst>
                  <a:ext uri="{FF2B5EF4-FFF2-40B4-BE49-F238E27FC236}">
                    <a16:creationId xmlns:a16="http://schemas.microsoft.com/office/drawing/2014/main" id="{F0BC66CF-D7FF-AB7F-3F9D-E223F009CA42}"/>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83" name="Rectangle 48">
                <a:extLst>
                  <a:ext uri="{FF2B5EF4-FFF2-40B4-BE49-F238E27FC236}">
                    <a16:creationId xmlns:a16="http://schemas.microsoft.com/office/drawing/2014/main" id="{C66A4131-4FF6-7C02-C78E-D8518795005A}"/>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1.00</a:t>
                </a:r>
              </a:p>
            </p:txBody>
          </p:sp>
        </p:grpSp>
        <p:grpSp>
          <p:nvGrpSpPr>
            <p:cNvPr id="84" name="Groupe 83">
              <a:extLst>
                <a:ext uri="{FF2B5EF4-FFF2-40B4-BE49-F238E27FC236}">
                  <a16:creationId xmlns:a16="http://schemas.microsoft.com/office/drawing/2014/main" id="{D4E033D0-C6A2-2160-B309-0401050F63A7}"/>
                </a:ext>
              </a:extLst>
            </p:cNvPr>
            <p:cNvGrpSpPr/>
            <p:nvPr/>
          </p:nvGrpSpPr>
          <p:grpSpPr>
            <a:xfrm>
              <a:off x="393477" y="3239813"/>
              <a:ext cx="357649" cy="288147"/>
              <a:chOff x="1710542" y="1546878"/>
              <a:chExt cx="357649" cy="288147"/>
            </a:xfrm>
          </p:grpSpPr>
          <p:sp>
            <p:nvSpPr>
              <p:cNvPr id="85" name="Line 17">
                <a:extLst>
                  <a:ext uri="{FF2B5EF4-FFF2-40B4-BE49-F238E27FC236}">
                    <a16:creationId xmlns:a16="http://schemas.microsoft.com/office/drawing/2014/main" id="{C50FC61C-1E0A-3DA4-593C-A85E6F095315}"/>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86" name="Rectangle 48">
                <a:extLst>
                  <a:ext uri="{FF2B5EF4-FFF2-40B4-BE49-F238E27FC236}">
                    <a16:creationId xmlns:a16="http://schemas.microsoft.com/office/drawing/2014/main" id="{55F4A154-DF25-E930-ED11-879B80B3617A}"/>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0.75</a:t>
                </a:r>
              </a:p>
            </p:txBody>
          </p:sp>
        </p:grpSp>
        <p:grpSp>
          <p:nvGrpSpPr>
            <p:cNvPr id="87" name="Groupe 86">
              <a:extLst>
                <a:ext uri="{FF2B5EF4-FFF2-40B4-BE49-F238E27FC236}">
                  <a16:creationId xmlns:a16="http://schemas.microsoft.com/office/drawing/2014/main" id="{91CB618C-8023-DECD-9F2F-43310EC2179D}"/>
                </a:ext>
              </a:extLst>
            </p:cNvPr>
            <p:cNvGrpSpPr/>
            <p:nvPr/>
          </p:nvGrpSpPr>
          <p:grpSpPr>
            <a:xfrm>
              <a:off x="393477" y="3641980"/>
              <a:ext cx="357649" cy="288147"/>
              <a:chOff x="1710542" y="1546878"/>
              <a:chExt cx="357649" cy="288147"/>
            </a:xfrm>
          </p:grpSpPr>
          <p:sp>
            <p:nvSpPr>
              <p:cNvPr id="88" name="Line 17">
                <a:extLst>
                  <a:ext uri="{FF2B5EF4-FFF2-40B4-BE49-F238E27FC236}">
                    <a16:creationId xmlns:a16="http://schemas.microsoft.com/office/drawing/2014/main" id="{5ACFEE90-359F-A2E5-C116-80B85BAEE99F}"/>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89" name="Rectangle 48">
                <a:extLst>
                  <a:ext uri="{FF2B5EF4-FFF2-40B4-BE49-F238E27FC236}">
                    <a16:creationId xmlns:a16="http://schemas.microsoft.com/office/drawing/2014/main" id="{32C7642E-2A44-1EDA-6529-2271E54156A1}"/>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0.50</a:t>
                </a:r>
              </a:p>
            </p:txBody>
          </p:sp>
        </p:grpSp>
        <p:grpSp>
          <p:nvGrpSpPr>
            <p:cNvPr id="90" name="Groupe 89">
              <a:extLst>
                <a:ext uri="{FF2B5EF4-FFF2-40B4-BE49-F238E27FC236}">
                  <a16:creationId xmlns:a16="http://schemas.microsoft.com/office/drawing/2014/main" id="{6C137319-8417-FA70-BDA3-F91CC153B262}"/>
                </a:ext>
              </a:extLst>
            </p:cNvPr>
            <p:cNvGrpSpPr/>
            <p:nvPr/>
          </p:nvGrpSpPr>
          <p:grpSpPr>
            <a:xfrm>
              <a:off x="393477" y="4042605"/>
              <a:ext cx="357649" cy="288147"/>
              <a:chOff x="1710542" y="1546878"/>
              <a:chExt cx="357649" cy="288147"/>
            </a:xfrm>
          </p:grpSpPr>
          <p:sp>
            <p:nvSpPr>
              <p:cNvPr id="91" name="Line 17">
                <a:extLst>
                  <a:ext uri="{FF2B5EF4-FFF2-40B4-BE49-F238E27FC236}">
                    <a16:creationId xmlns:a16="http://schemas.microsoft.com/office/drawing/2014/main" id="{561B067B-896C-6057-4C5E-95E3F0420C8A}"/>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92" name="Rectangle 48">
                <a:extLst>
                  <a:ext uri="{FF2B5EF4-FFF2-40B4-BE49-F238E27FC236}">
                    <a16:creationId xmlns:a16="http://schemas.microsoft.com/office/drawing/2014/main" id="{8C3798DF-DDCE-7188-DC28-F9EC3980D439}"/>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0.25</a:t>
                </a:r>
              </a:p>
            </p:txBody>
          </p:sp>
        </p:grpSp>
        <p:grpSp>
          <p:nvGrpSpPr>
            <p:cNvPr id="93" name="Groupe 92">
              <a:extLst>
                <a:ext uri="{FF2B5EF4-FFF2-40B4-BE49-F238E27FC236}">
                  <a16:creationId xmlns:a16="http://schemas.microsoft.com/office/drawing/2014/main" id="{D61AB0C3-E7A0-A0AD-1898-0ADD9BE1ADB3}"/>
                </a:ext>
              </a:extLst>
            </p:cNvPr>
            <p:cNvGrpSpPr/>
            <p:nvPr/>
          </p:nvGrpSpPr>
          <p:grpSpPr>
            <a:xfrm>
              <a:off x="393477" y="4448363"/>
              <a:ext cx="357649" cy="288147"/>
              <a:chOff x="1710542" y="1546878"/>
              <a:chExt cx="357649" cy="288147"/>
            </a:xfrm>
          </p:grpSpPr>
          <p:sp>
            <p:nvSpPr>
              <p:cNvPr id="94" name="Line 17">
                <a:extLst>
                  <a:ext uri="{FF2B5EF4-FFF2-40B4-BE49-F238E27FC236}">
                    <a16:creationId xmlns:a16="http://schemas.microsoft.com/office/drawing/2014/main" id="{BD3354DF-D306-D0D8-9194-E4CAFBA6DB31}"/>
                  </a:ext>
                </a:extLst>
              </p:cNvPr>
              <p:cNvSpPr>
                <a:spLocks noChangeShapeType="1"/>
              </p:cNvSpPr>
              <p:nvPr/>
            </p:nvSpPr>
            <p:spPr bwMode="auto">
              <a:xfrm>
                <a:off x="2005326" y="1691026"/>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95" name="Rectangle 48">
                <a:extLst>
                  <a:ext uri="{FF2B5EF4-FFF2-40B4-BE49-F238E27FC236}">
                    <a16:creationId xmlns:a16="http://schemas.microsoft.com/office/drawing/2014/main" id="{4D1AF625-4FBF-1304-77DD-17035E97CC12}"/>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0.00</a:t>
                </a:r>
              </a:p>
            </p:txBody>
          </p:sp>
        </p:grpSp>
        <p:sp>
          <p:nvSpPr>
            <p:cNvPr id="96" name="Line 17">
              <a:extLst>
                <a:ext uri="{FF2B5EF4-FFF2-40B4-BE49-F238E27FC236}">
                  <a16:creationId xmlns:a16="http://schemas.microsoft.com/office/drawing/2014/main" id="{D25FE31F-3E04-71BF-80EE-13A3B89EB649}"/>
                </a:ext>
              </a:extLst>
            </p:cNvPr>
            <p:cNvSpPr>
              <a:spLocks noChangeShapeType="1"/>
            </p:cNvSpPr>
            <p:nvPr/>
          </p:nvSpPr>
          <p:spPr bwMode="auto">
            <a:xfrm>
              <a:off x="848666" y="3123221"/>
              <a:ext cx="163057" cy="0"/>
            </a:xfrm>
            <a:prstGeom prst="line">
              <a:avLst/>
            </a:prstGeom>
            <a:noFill/>
            <a:ln w="19050">
              <a:solidFill>
                <a:srgbClr val="7030A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97" name="Rectangle 48">
              <a:extLst>
                <a:ext uri="{FF2B5EF4-FFF2-40B4-BE49-F238E27FC236}">
                  <a16:creationId xmlns:a16="http://schemas.microsoft.com/office/drawing/2014/main" id="{44706E24-04DF-D8BF-79DE-0E0F8CC9F5E9}"/>
                </a:ext>
              </a:extLst>
            </p:cNvPr>
            <p:cNvSpPr>
              <a:spLocks noChangeArrowheads="1"/>
            </p:cNvSpPr>
            <p:nvPr/>
          </p:nvSpPr>
          <p:spPr bwMode="auto">
            <a:xfrm>
              <a:off x="1011723" y="2994463"/>
              <a:ext cx="194982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No PEP (N = 183, events = 68)</a:t>
              </a:r>
            </a:p>
          </p:txBody>
        </p:sp>
        <p:sp>
          <p:nvSpPr>
            <p:cNvPr id="98" name="Line 17">
              <a:extLst>
                <a:ext uri="{FF2B5EF4-FFF2-40B4-BE49-F238E27FC236}">
                  <a16:creationId xmlns:a16="http://schemas.microsoft.com/office/drawing/2014/main" id="{E3BD0407-B4B7-E415-C4D5-41C30D95699E}"/>
                </a:ext>
              </a:extLst>
            </p:cNvPr>
            <p:cNvSpPr>
              <a:spLocks noChangeShapeType="1"/>
            </p:cNvSpPr>
            <p:nvPr/>
          </p:nvSpPr>
          <p:spPr bwMode="auto">
            <a:xfrm>
              <a:off x="848666" y="3277089"/>
              <a:ext cx="163057"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99" name="Rectangle 48">
              <a:extLst>
                <a:ext uri="{FF2B5EF4-FFF2-40B4-BE49-F238E27FC236}">
                  <a16:creationId xmlns:a16="http://schemas.microsoft.com/office/drawing/2014/main" id="{C7C0E966-4E5A-B5BF-2798-CD1E1AFF4AD4}"/>
                </a:ext>
              </a:extLst>
            </p:cNvPr>
            <p:cNvSpPr>
              <a:spLocks noChangeArrowheads="1"/>
            </p:cNvSpPr>
            <p:nvPr/>
          </p:nvSpPr>
          <p:spPr bwMode="auto">
            <a:xfrm>
              <a:off x="1011723" y="3148331"/>
              <a:ext cx="2054015"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err="1">
                  <a:ln>
                    <a:noFill/>
                  </a:ln>
                  <a:effectLst/>
                  <a:uLnTx/>
                  <a:uFillTx/>
                  <a:ea typeface="Roboto Condensed" panose="02000000000000000000" pitchFamily="2" charset="0"/>
                  <a:cs typeface="Calibri" panose="020F0502020204030204" pitchFamily="34" charset="0"/>
                </a:rPr>
                <a:t>DoxyPEP</a:t>
              </a: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 (N = 362, events = 24)</a:t>
              </a:r>
            </a:p>
          </p:txBody>
        </p:sp>
        <p:grpSp>
          <p:nvGrpSpPr>
            <p:cNvPr id="101" name="Groupe 100">
              <a:extLst>
                <a:ext uri="{FF2B5EF4-FFF2-40B4-BE49-F238E27FC236}">
                  <a16:creationId xmlns:a16="http://schemas.microsoft.com/office/drawing/2014/main" id="{C7BC94F6-AF4B-F01C-973D-B2503F227092}"/>
                </a:ext>
              </a:extLst>
            </p:cNvPr>
            <p:cNvGrpSpPr/>
            <p:nvPr/>
          </p:nvGrpSpPr>
          <p:grpSpPr>
            <a:xfrm>
              <a:off x="674656" y="4659972"/>
              <a:ext cx="300331" cy="309991"/>
              <a:chOff x="746285" y="1711482"/>
              <a:chExt cx="300331" cy="309991"/>
            </a:xfrm>
          </p:grpSpPr>
          <p:sp>
            <p:nvSpPr>
              <p:cNvPr id="102" name="Line 17">
                <a:extLst>
                  <a:ext uri="{FF2B5EF4-FFF2-40B4-BE49-F238E27FC236}">
                    <a16:creationId xmlns:a16="http://schemas.microsoft.com/office/drawing/2014/main" id="{367C8611-9D5E-C122-F093-7E5ACADF706E}"/>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03" name="Rectangle 48">
                <a:extLst>
                  <a:ext uri="{FF2B5EF4-FFF2-40B4-BE49-F238E27FC236}">
                    <a16:creationId xmlns:a16="http://schemas.microsoft.com/office/drawing/2014/main" id="{1080CA26-A446-5C19-92BD-FB33D8A602BC}"/>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a:t>
                </a:r>
              </a:p>
            </p:txBody>
          </p:sp>
        </p:grpSp>
        <p:grpSp>
          <p:nvGrpSpPr>
            <p:cNvPr id="104" name="Groupe 103">
              <a:extLst>
                <a:ext uri="{FF2B5EF4-FFF2-40B4-BE49-F238E27FC236}">
                  <a16:creationId xmlns:a16="http://schemas.microsoft.com/office/drawing/2014/main" id="{E72400F0-1B61-B79E-E7BB-4308787E45F4}"/>
                </a:ext>
              </a:extLst>
            </p:cNvPr>
            <p:cNvGrpSpPr/>
            <p:nvPr/>
          </p:nvGrpSpPr>
          <p:grpSpPr>
            <a:xfrm>
              <a:off x="1044989" y="4659972"/>
              <a:ext cx="300331" cy="309991"/>
              <a:chOff x="746285" y="1711482"/>
              <a:chExt cx="300331" cy="309991"/>
            </a:xfrm>
          </p:grpSpPr>
          <p:sp>
            <p:nvSpPr>
              <p:cNvPr id="105" name="Line 17">
                <a:extLst>
                  <a:ext uri="{FF2B5EF4-FFF2-40B4-BE49-F238E27FC236}">
                    <a16:creationId xmlns:a16="http://schemas.microsoft.com/office/drawing/2014/main" id="{D8A12D75-ED40-ADA4-13C9-195FE97EE840}"/>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06" name="Rectangle 48">
                <a:extLst>
                  <a:ext uri="{FF2B5EF4-FFF2-40B4-BE49-F238E27FC236}">
                    <a16:creationId xmlns:a16="http://schemas.microsoft.com/office/drawing/2014/main" id="{0CB730C1-56BC-A99C-2592-B8E38EC2928B}"/>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3</a:t>
                </a:r>
              </a:p>
            </p:txBody>
          </p:sp>
        </p:grpSp>
        <p:grpSp>
          <p:nvGrpSpPr>
            <p:cNvPr id="107" name="Groupe 106">
              <a:extLst>
                <a:ext uri="{FF2B5EF4-FFF2-40B4-BE49-F238E27FC236}">
                  <a16:creationId xmlns:a16="http://schemas.microsoft.com/office/drawing/2014/main" id="{0207817F-0CF2-B57F-1F86-569378250D01}"/>
                </a:ext>
              </a:extLst>
            </p:cNvPr>
            <p:cNvGrpSpPr/>
            <p:nvPr/>
          </p:nvGrpSpPr>
          <p:grpSpPr>
            <a:xfrm>
              <a:off x="1417605" y="4659972"/>
              <a:ext cx="300331" cy="309991"/>
              <a:chOff x="746285" y="1711482"/>
              <a:chExt cx="300331" cy="309991"/>
            </a:xfrm>
          </p:grpSpPr>
          <p:sp>
            <p:nvSpPr>
              <p:cNvPr id="108" name="Line 17">
                <a:extLst>
                  <a:ext uri="{FF2B5EF4-FFF2-40B4-BE49-F238E27FC236}">
                    <a16:creationId xmlns:a16="http://schemas.microsoft.com/office/drawing/2014/main" id="{4297133C-E67A-43C6-E700-7719D702E970}"/>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09" name="Rectangle 48">
                <a:extLst>
                  <a:ext uri="{FF2B5EF4-FFF2-40B4-BE49-F238E27FC236}">
                    <a16:creationId xmlns:a16="http://schemas.microsoft.com/office/drawing/2014/main" id="{1CD603A4-7972-AFFB-9197-B80E5B56104D}"/>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6</a:t>
                </a:r>
              </a:p>
            </p:txBody>
          </p:sp>
        </p:grpSp>
        <p:grpSp>
          <p:nvGrpSpPr>
            <p:cNvPr id="110" name="Groupe 109">
              <a:extLst>
                <a:ext uri="{FF2B5EF4-FFF2-40B4-BE49-F238E27FC236}">
                  <a16:creationId xmlns:a16="http://schemas.microsoft.com/office/drawing/2014/main" id="{DFC8FF85-9610-38B3-E911-85C69F47B387}"/>
                </a:ext>
              </a:extLst>
            </p:cNvPr>
            <p:cNvGrpSpPr/>
            <p:nvPr/>
          </p:nvGrpSpPr>
          <p:grpSpPr>
            <a:xfrm>
              <a:off x="1787938" y="4659972"/>
              <a:ext cx="300331" cy="309991"/>
              <a:chOff x="746285" y="1711482"/>
              <a:chExt cx="300331" cy="309991"/>
            </a:xfrm>
          </p:grpSpPr>
          <p:sp>
            <p:nvSpPr>
              <p:cNvPr id="111" name="Line 17">
                <a:extLst>
                  <a:ext uri="{FF2B5EF4-FFF2-40B4-BE49-F238E27FC236}">
                    <a16:creationId xmlns:a16="http://schemas.microsoft.com/office/drawing/2014/main" id="{56E02BF4-DE23-2B7B-9C87-2FBB40FAC381}"/>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12" name="Rectangle 48">
                <a:extLst>
                  <a:ext uri="{FF2B5EF4-FFF2-40B4-BE49-F238E27FC236}">
                    <a16:creationId xmlns:a16="http://schemas.microsoft.com/office/drawing/2014/main" id="{810BD29D-00F9-862C-A476-DD125E939C77}"/>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9</a:t>
                </a:r>
              </a:p>
            </p:txBody>
          </p:sp>
        </p:grpSp>
        <p:grpSp>
          <p:nvGrpSpPr>
            <p:cNvPr id="113" name="Groupe 112">
              <a:extLst>
                <a:ext uri="{FF2B5EF4-FFF2-40B4-BE49-F238E27FC236}">
                  <a16:creationId xmlns:a16="http://schemas.microsoft.com/office/drawing/2014/main" id="{6537613E-72FD-58AF-D0FE-FD7E01317B7E}"/>
                </a:ext>
              </a:extLst>
            </p:cNvPr>
            <p:cNvGrpSpPr/>
            <p:nvPr/>
          </p:nvGrpSpPr>
          <p:grpSpPr>
            <a:xfrm>
              <a:off x="2168937" y="4659972"/>
              <a:ext cx="300331" cy="309991"/>
              <a:chOff x="746285" y="1711482"/>
              <a:chExt cx="300331" cy="309991"/>
            </a:xfrm>
          </p:grpSpPr>
          <p:sp>
            <p:nvSpPr>
              <p:cNvPr id="114" name="Line 17">
                <a:extLst>
                  <a:ext uri="{FF2B5EF4-FFF2-40B4-BE49-F238E27FC236}">
                    <a16:creationId xmlns:a16="http://schemas.microsoft.com/office/drawing/2014/main" id="{1B566A4D-0895-8357-9814-9F482B8CCF1F}"/>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15" name="Rectangle 48">
                <a:extLst>
                  <a:ext uri="{FF2B5EF4-FFF2-40B4-BE49-F238E27FC236}">
                    <a16:creationId xmlns:a16="http://schemas.microsoft.com/office/drawing/2014/main" id="{B01B1010-03BB-F772-8283-E5AD75547909}"/>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12</a:t>
                </a:r>
              </a:p>
            </p:txBody>
          </p:sp>
        </p:grpSp>
        <p:grpSp>
          <p:nvGrpSpPr>
            <p:cNvPr id="116" name="Groupe 115">
              <a:extLst>
                <a:ext uri="{FF2B5EF4-FFF2-40B4-BE49-F238E27FC236}">
                  <a16:creationId xmlns:a16="http://schemas.microsoft.com/office/drawing/2014/main" id="{1A17965B-7FFF-3D7A-58C1-BF2ABF1E1AA1}"/>
                </a:ext>
              </a:extLst>
            </p:cNvPr>
            <p:cNvGrpSpPr/>
            <p:nvPr/>
          </p:nvGrpSpPr>
          <p:grpSpPr>
            <a:xfrm>
              <a:off x="2541553" y="4659972"/>
              <a:ext cx="300331" cy="309991"/>
              <a:chOff x="746285" y="1711482"/>
              <a:chExt cx="300331" cy="309991"/>
            </a:xfrm>
          </p:grpSpPr>
          <p:sp>
            <p:nvSpPr>
              <p:cNvPr id="117" name="Line 17">
                <a:extLst>
                  <a:ext uri="{FF2B5EF4-FFF2-40B4-BE49-F238E27FC236}">
                    <a16:creationId xmlns:a16="http://schemas.microsoft.com/office/drawing/2014/main" id="{6829E764-48F7-3163-C10C-69D2680D0681}"/>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18" name="Rectangle 48">
                <a:extLst>
                  <a:ext uri="{FF2B5EF4-FFF2-40B4-BE49-F238E27FC236}">
                    <a16:creationId xmlns:a16="http://schemas.microsoft.com/office/drawing/2014/main" id="{5B1AC2C1-E6D1-58D7-CEAF-8DCB453E9B7E}"/>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15</a:t>
                </a:r>
              </a:p>
            </p:txBody>
          </p:sp>
        </p:grpSp>
        <p:grpSp>
          <p:nvGrpSpPr>
            <p:cNvPr id="119" name="Groupe 118">
              <a:extLst>
                <a:ext uri="{FF2B5EF4-FFF2-40B4-BE49-F238E27FC236}">
                  <a16:creationId xmlns:a16="http://schemas.microsoft.com/office/drawing/2014/main" id="{CFEE7CD2-8B4C-611D-47CD-F5728BF5831F}"/>
                </a:ext>
              </a:extLst>
            </p:cNvPr>
            <p:cNvGrpSpPr/>
            <p:nvPr/>
          </p:nvGrpSpPr>
          <p:grpSpPr>
            <a:xfrm>
              <a:off x="2911886" y="4659972"/>
              <a:ext cx="300331" cy="309991"/>
              <a:chOff x="746285" y="1711482"/>
              <a:chExt cx="300331" cy="309991"/>
            </a:xfrm>
          </p:grpSpPr>
          <p:sp>
            <p:nvSpPr>
              <p:cNvPr id="120" name="Line 17">
                <a:extLst>
                  <a:ext uri="{FF2B5EF4-FFF2-40B4-BE49-F238E27FC236}">
                    <a16:creationId xmlns:a16="http://schemas.microsoft.com/office/drawing/2014/main" id="{7055C700-E506-924B-6D2A-59171B38FE64}"/>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21" name="Rectangle 48">
                <a:extLst>
                  <a:ext uri="{FF2B5EF4-FFF2-40B4-BE49-F238E27FC236}">
                    <a16:creationId xmlns:a16="http://schemas.microsoft.com/office/drawing/2014/main" id="{7C9E8C75-111D-D22C-F64F-8C2458FC6F9D}"/>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18</a:t>
                </a:r>
              </a:p>
            </p:txBody>
          </p:sp>
        </p:grpSp>
        <p:grpSp>
          <p:nvGrpSpPr>
            <p:cNvPr id="122" name="Groupe 121">
              <a:extLst>
                <a:ext uri="{FF2B5EF4-FFF2-40B4-BE49-F238E27FC236}">
                  <a16:creationId xmlns:a16="http://schemas.microsoft.com/office/drawing/2014/main" id="{A5D4D40F-78EE-8C65-1DF0-38259EFF1225}"/>
                </a:ext>
              </a:extLst>
            </p:cNvPr>
            <p:cNvGrpSpPr/>
            <p:nvPr/>
          </p:nvGrpSpPr>
          <p:grpSpPr>
            <a:xfrm>
              <a:off x="3281853" y="4659972"/>
              <a:ext cx="300331" cy="309991"/>
              <a:chOff x="746285" y="1711482"/>
              <a:chExt cx="300331" cy="309991"/>
            </a:xfrm>
          </p:grpSpPr>
          <p:sp>
            <p:nvSpPr>
              <p:cNvPr id="123" name="Line 17">
                <a:extLst>
                  <a:ext uri="{FF2B5EF4-FFF2-40B4-BE49-F238E27FC236}">
                    <a16:creationId xmlns:a16="http://schemas.microsoft.com/office/drawing/2014/main" id="{633F9E95-525C-83E8-E941-226A21849F12}"/>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24" name="Rectangle 48">
                <a:extLst>
                  <a:ext uri="{FF2B5EF4-FFF2-40B4-BE49-F238E27FC236}">
                    <a16:creationId xmlns:a16="http://schemas.microsoft.com/office/drawing/2014/main" id="{EFD6E1A3-6ECB-5815-F55E-FB84F6742FF8}"/>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21</a:t>
                </a:r>
              </a:p>
            </p:txBody>
          </p:sp>
        </p:grpSp>
        <p:grpSp>
          <p:nvGrpSpPr>
            <p:cNvPr id="125" name="Groupe 124">
              <a:extLst>
                <a:ext uri="{FF2B5EF4-FFF2-40B4-BE49-F238E27FC236}">
                  <a16:creationId xmlns:a16="http://schemas.microsoft.com/office/drawing/2014/main" id="{28ECE0BD-FD36-1E20-1F0B-90C76329700F}"/>
                </a:ext>
              </a:extLst>
            </p:cNvPr>
            <p:cNvGrpSpPr/>
            <p:nvPr/>
          </p:nvGrpSpPr>
          <p:grpSpPr>
            <a:xfrm>
              <a:off x="3657301" y="4659972"/>
              <a:ext cx="300331" cy="309991"/>
              <a:chOff x="746285" y="1711482"/>
              <a:chExt cx="300331" cy="309991"/>
            </a:xfrm>
          </p:grpSpPr>
          <p:sp>
            <p:nvSpPr>
              <p:cNvPr id="126" name="Line 17">
                <a:extLst>
                  <a:ext uri="{FF2B5EF4-FFF2-40B4-BE49-F238E27FC236}">
                    <a16:creationId xmlns:a16="http://schemas.microsoft.com/office/drawing/2014/main" id="{81614F8E-D5A2-6276-935E-B3762A53CEE3}"/>
                  </a:ext>
                </a:extLst>
              </p:cNvPr>
              <p:cNvSpPr>
                <a:spLocks noChangeShapeType="1"/>
              </p:cNvSpPr>
              <p:nvPr/>
            </p:nvSpPr>
            <p:spPr bwMode="auto">
              <a:xfrm rot="16200000">
                <a:off x="867089" y="1742915"/>
                <a:ext cx="6286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27" name="Rectangle 48">
                <a:extLst>
                  <a:ext uri="{FF2B5EF4-FFF2-40B4-BE49-F238E27FC236}">
                    <a16:creationId xmlns:a16="http://schemas.microsoft.com/office/drawing/2014/main" id="{751848B7-C469-417B-A06A-6046FC87EF7F}"/>
                  </a:ext>
                </a:extLst>
              </p:cNvPr>
              <p:cNvSpPr>
                <a:spLocks noChangeArrowheads="1"/>
              </p:cNvSpPr>
              <p:nvPr/>
            </p:nvSpPr>
            <p:spPr bwMode="auto">
              <a:xfrm>
                <a:off x="746285" y="1733326"/>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24</a:t>
                </a:r>
              </a:p>
            </p:txBody>
          </p:sp>
        </p:grpSp>
        <p:sp>
          <p:nvSpPr>
            <p:cNvPr id="149" name="Rectangle 48">
              <a:extLst>
                <a:ext uri="{FF2B5EF4-FFF2-40B4-BE49-F238E27FC236}">
                  <a16:creationId xmlns:a16="http://schemas.microsoft.com/office/drawing/2014/main" id="{14AE20F8-E329-1AE9-6D2E-09BF2F121C59}"/>
                </a:ext>
              </a:extLst>
            </p:cNvPr>
            <p:cNvSpPr>
              <a:spLocks noChangeArrowheads="1"/>
            </p:cNvSpPr>
            <p:nvPr/>
          </p:nvSpPr>
          <p:spPr bwMode="auto">
            <a:xfrm>
              <a:off x="1660123" y="4854028"/>
              <a:ext cx="1247705"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100" b="1" i="0" u="none" strike="noStrike" kern="0" cap="none" spc="0" normalizeH="0" baseline="0" dirty="0">
                  <a:ln>
                    <a:noFill/>
                  </a:ln>
                  <a:effectLst/>
                  <a:uLnTx/>
                  <a:uFillTx/>
                  <a:ea typeface="Roboto Condensed" panose="02000000000000000000" pitchFamily="2" charset="0"/>
                  <a:cs typeface="Calibri" panose="020F0502020204030204" pitchFamily="34" charset="0"/>
                </a:rPr>
                <a:t>Months until 1st STI</a:t>
              </a:r>
            </a:p>
          </p:txBody>
        </p:sp>
        <p:sp>
          <p:nvSpPr>
            <p:cNvPr id="150" name="Rectangle 48">
              <a:extLst>
                <a:ext uri="{FF2B5EF4-FFF2-40B4-BE49-F238E27FC236}">
                  <a16:creationId xmlns:a16="http://schemas.microsoft.com/office/drawing/2014/main" id="{AA797992-A3BB-EE92-452A-5C117D1C4910}"/>
                </a:ext>
              </a:extLst>
            </p:cNvPr>
            <p:cNvSpPr>
              <a:spLocks noChangeArrowheads="1"/>
            </p:cNvSpPr>
            <p:nvPr/>
          </p:nvSpPr>
          <p:spPr bwMode="auto">
            <a:xfrm>
              <a:off x="693344" y="5085184"/>
              <a:ext cx="3274157"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0" u="none" strike="noStrike" baseline="0" dirty="0">
                  <a:latin typeface="+mj-lt"/>
                </a:rPr>
                <a:t>92 subjects infected</a:t>
              </a:r>
              <a:br>
                <a:rPr lang="en-US" sz="1400" b="0" i="0" u="none" strike="noStrike" baseline="0" dirty="0">
                  <a:latin typeface="+mj-lt"/>
                </a:rPr>
              </a:br>
              <a:r>
                <a:rPr lang="en-US" sz="1400" b="1" i="0" u="none" strike="noStrike" baseline="0" dirty="0">
                  <a:solidFill>
                    <a:srgbClr val="7030A0"/>
                  </a:solidFill>
                  <a:latin typeface="+mj-lt"/>
                </a:rPr>
                <a:t>68 in No PEP arm </a:t>
              </a:r>
              <a:r>
                <a:rPr lang="en-US" sz="1400" b="0" i="0" u="none" strike="noStrike" baseline="0" dirty="0">
                  <a:solidFill>
                    <a:srgbClr val="7030A0"/>
                  </a:solidFill>
                  <a:latin typeface="+mj-lt"/>
                </a:rPr>
                <a:t>(incidence: 42.1/100 PY),</a:t>
              </a:r>
              <a:br>
                <a:rPr lang="en-US" sz="1400" b="0" i="0" u="none" strike="noStrike" baseline="0" dirty="0">
                  <a:solidFill>
                    <a:srgbClr val="7030A0"/>
                  </a:solidFill>
                  <a:latin typeface="+mj-lt"/>
                </a:rPr>
              </a:br>
              <a:r>
                <a:rPr lang="en-US" sz="1400" b="1" i="0" u="none" strike="noStrike" baseline="0" dirty="0">
                  <a:solidFill>
                    <a:srgbClr val="00B050"/>
                  </a:solidFill>
                  <a:latin typeface="+mj-lt"/>
                </a:rPr>
                <a:t>24 in Doxy PEP arm </a:t>
              </a:r>
              <a:r>
                <a:rPr lang="en-US" sz="1400" b="0" i="0" u="none" strike="noStrike" baseline="0" dirty="0">
                  <a:solidFill>
                    <a:srgbClr val="00B050"/>
                  </a:solidFill>
                  <a:latin typeface="+mj-lt"/>
                </a:rPr>
                <a:t>(incidence: 5.9/100 PY)</a:t>
              </a:r>
              <a:endParaRPr kumimoji="0" lang="en-US" altLang="fr-FR" sz="600" b="0" i="0" u="none" strike="noStrike" kern="0" cap="none" spc="0" normalizeH="0" baseline="0" dirty="0">
                <a:ln>
                  <a:noFill/>
                </a:ln>
                <a:solidFill>
                  <a:srgbClr val="00B050"/>
                </a:solidFill>
                <a:effectLst/>
                <a:uLnTx/>
                <a:uFillTx/>
                <a:latin typeface="+mj-lt"/>
                <a:ea typeface="Roboto Condensed" panose="02000000000000000000" pitchFamily="2" charset="0"/>
                <a:cs typeface="Calibri" panose="020F0502020204030204" pitchFamily="34" charset="0"/>
              </a:endParaRPr>
            </a:p>
          </p:txBody>
        </p:sp>
        <p:sp>
          <p:nvSpPr>
            <p:cNvPr id="151" name="Rectangle 48">
              <a:extLst>
                <a:ext uri="{FF2B5EF4-FFF2-40B4-BE49-F238E27FC236}">
                  <a16:creationId xmlns:a16="http://schemas.microsoft.com/office/drawing/2014/main" id="{F57ACF99-66D0-3D77-4CC9-A86254D1BAF5}"/>
                </a:ext>
              </a:extLst>
            </p:cNvPr>
            <p:cNvSpPr>
              <a:spLocks noChangeArrowheads="1"/>
            </p:cNvSpPr>
            <p:nvPr/>
          </p:nvSpPr>
          <p:spPr bwMode="auto">
            <a:xfrm>
              <a:off x="2053046" y="3953169"/>
              <a:ext cx="2337747" cy="442035"/>
            </a:xfrm>
            <a:prstGeom prst="rect">
              <a:avLst/>
            </a:prstGeom>
            <a:noFill/>
            <a:ln>
              <a:noFill/>
            </a:ln>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i="0" u="none" strike="noStrike" kern="0" cap="none" spc="0" normalizeH="0" baseline="0" dirty="0" err="1">
                  <a:ln>
                    <a:noFill/>
                  </a:ln>
                  <a:effectLst/>
                  <a:uLnTx/>
                  <a:uFillTx/>
                  <a:ea typeface="Roboto Condensed" panose="02000000000000000000" pitchFamily="2" charset="0"/>
                  <a:cs typeface="Calibri" panose="020F0502020204030204" pitchFamily="34" charset="0"/>
                </a:rPr>
                <a:t>Adjsuted</a:t>
              </a:r>
              <a: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t> HR:</a:t>
              </a:r>
              <a:b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br>
              <a: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t>0.14 (IC 95%: 0.09-0.23, p &lt; 0.0001)</a:t>
              </a:r>
            </a:p>
          </p:txBody>
        </p:sp>
        <p:sp>
          <p:nvSpPr>
            <p:cNvPr id="152" name="Forme libre : forme 151">
              <a:extLst>
                <a:ext uri="{FF2B5EF4-FFF2-40B4-BE49-F238E27FC236}">
                  <a16:creationId xmlns:a16="http://schemas.microsoft.com/office/drawing/2014/main" id="{004ECCC9-AB99-CAB6-F25C-6A5D81F0F1B0}"/>
                </a:ext>
              </a:extLst>
            </p:cNvPr>
            <p:cNvSpPr/>
            <p:nvPr/>
          </p:nvSpPr>
          <p:spPr>
            <a:xfrm>
              <a:off x="924789" y="3757043"/>
              <a:ext cx="2769018" cy="838730"/>
            </a:xfrm>
            <a:custGeom>
              <a:avLst/>
              <a:gdLst>
                <a:gd name="connsiteX0" fmla="*/ 0 w 2769018"/>
                <a:gd name="connsiteY0" fmla="*/ 838731 h 838730"/>
                <a:gd name="connsiteX1" fmla="*/ 14744 w 2769018"/>
                <a:gd name="connsiteY1" fmla="*/ 838731 h 838730"/>
                <a:gd name="connsiteX2" fmla="*/ 14744 w 2769018"/>
                <a:gd name="connsiteY2" fmla="*/ 831680 h 838730"/>
                <a:gd name="connsiteX3" fmla="*/ 75642 w 2769018"/>
                <a:gd name="connsiteY3" fmla="*/ 831680 h 838730"/>
                <a:gd name="connsiteX4" fmla="*/ 75642 w 2769018"/>
                <a:gd name="connsiteY4" fmla="*/ 821167 h 838730"/>
                <a:gd name="connsiteX5" fmla="*/ 120899 w 2769018"/>
                <a:gd name="connsiteY5" fmla="*/ 821167 h 838730"/>
                <a:gd name="connsiteX6" fmla="*/ 120899 w 2769018"/>
                <a:gd name="connsiteY6" fmla="*/ 812064 h 838730"/>
                <a:gd name="connsiteX7" fmla="*/ 155002 w 2769018"/>
                <a:gd name="connsiteY7" fmla="*/ 812064 h 838730"/>
                <a:gd name="connsiteX8" fmla="*/ 155002 w 2769018"/>
                <a:gd name="connsiteY8" fmla="*/ 803730 h 838730"/>
                <a:gd name="connsiteX9" fmla="*/ 173080 w 2769018"/>
                <a:gd name="connsiteY9" fmla="*/ 803730 h 838730"/>
                <a:gd name="connsiteX10" fmla="*/ 173080 w 2769018"/>
                <a:gd name="connsiteY10" fmla="*/ 793217 h 838730"/>
                <a:gd name="connsiteX11" fmla="*/ 180644 w 2769018"/>
                <a:gd name="connsiteY11" fmla="*/ 793217 h 838730"/>
                <a:gd name="connsiteX12" fmla="*/ 180644 w 2769018"/>
                <a:gd name="connsiteY12" fmla="*/ 786679 h 838730"/>
                <a:gd name="connsiteX13" fmla="*/ 191157 w 2769018"/>
                <a:gd name="connsiteY13" fmla="*/ 786679 h 838730"/>
                <a:gd name="connsiteX14" fmla="*/ 191157 w 2769018"/>
                <a:gd name="connsiteY14" fmla="*/ 777961 h 838730"/>
                <a:gd name="connsiteX15" fmla="*/ 238337 w 2769018"/>
                <a:gd name="connsiteY15" fmla="*/ 777961 h 838730"/>
                <a:gd name="connsiteX16" fmla="*/ 238337 w 2769018"/>
                <a:gd name="connsiteY16" fmla="*/ 771422 h 838730"/>
                <a:gd name="connsiteX17" fmla="*/ 255260 w 2769018"/>
                <a:gd name="connsiteY17" fmla="*/ 771422 h 838730"/>
                <a:gd name="connsiteX18" fmla="*/ 255260 w 2769018"/>
                <a:gd name="connsiteY18" fmla="*/ 765525 h 838730"/>
                <a:gd name="connsiteX19" fmla="*/ 260389 w 2769018"/>
                <a:gd name="connsiteY19" fmla="*/ 765525 h 838730"/>
                <a:gd name="connsiteX20" fmla="*/ 260389 w 2769018"/>
                <a:gd name="connsiteY20" fmla="*/ 759884 h 838730"/>
                <a:gd name="connsiteX21" fmla="*/ 273979 w 2769018"/>
                <a:gd name="connsiteY21" fmla="*/ 759884 h 838730"/>
                <a:gd name="connsiteX22" fmla="*/ 273979 w 2769018"/>
                <a:gd name="connsiteY22" fmla="*/ 733473 h 838730"/>
                <a:gd name="connsiteX23" fmla="*/ 283081 w 2769018"/>
                <a:gd name="connsiteY23" fmla="*/ 733473 h 838730"/>
                <a:gd name="connsiteX24" fmla="*/ 283081 w 2769018"/>
                <a:gd name="connsiteY24" fmla="*/ 726165 h 838730"/>
                <a:gd name="connsiteX25" fmla="*/ 302954 w 2769018"/>
                <a:gd name="connsiteY25" fmla="*/ 726165 h 838730"/>
                <a:gd name="connsiteX26" fmla="*/ 302954 w 2769018"/>
                <a:gd name="connsiteY26" fmla="*/ 706421 h 838730"/>
                <a:gd name="connsiteX27" fmla="*/ 329108 w 2769018"/>
                <a:gd name="connsiteY27" fmla="*/ 706421 h 838730"/>
                <a:gd name="connsiteX28" fmla="*/ 329108 w 2769018"/>
                <a:gd name="connsiteY28" fmla="*/ 696037 h 838730"/>
                <a:gd name="connsiteX29" fmla="*/ 336672 w 2769018"/>
                <a:gd name="connsiteY29" fmla="*/ 696037 h 838730"/>
                <a:gd name="connsiteX30" fmla="*/ 336672 w 2769018"/>
                <a:gd name="connsiteY30" fmla="*/ 685395 h 838730"/>
                <a:gd name="connsiteX31" fmla="*/ 354236 w 2769018"/>
                <a:gd name="connsiteY31" fmla="*/ 685395 h 838730"/>
                <a:gd name="connsiteX32" fmla="*/ 354236 w 2769018"/>
                <a:gd name="connsiteY32" fmla="*/ 678216 h 838730"/>
                <a:gd name="connsiteX33" fmla="*/ 358724 w 2769018"/>
                <a:gd name="connsiteY33" fmla="*/ 678216 h 838730"/>
                <a:gd name="connsiteX34" fmla="*/ 358724 w 2769018"/>
                <a:gd name="connsiteY34" fmla="*/ 671421 h 838730"/>
                <a:gd name="connsiteX35" fmla="*/ 368596 w 2769018"/>
                <a:gd name="connsiteY35" fmla="*/ 671421 h 838730"/>
                <a:gd name="connsiteX36" fmla="*/ 368596 w 2769018"/>
                <a:gd name="connsiteY36" fmla="*/ 664369 h 838730"/>
                <a:gd name="connsiteX37" fmla="*/ 389750 w 2769018"/>
                <a:gd name="connsiteY37" fmla="*/ 664369 h 838730"/>
                <a:gd name="connsiteX38" fmla="*/ 389750 w 2769018"/>
                <a:gd name="connsiteY38" fmla="*/ 657446 h 838730"/>
                <a:gd name="connsiteX39" fmla="*/ 394750 w 2769018"/>
                <a:gd name="connsiteY39" fmla="*/ 657446 h 838730"/>
                <a:gd name="connsiteX40" fmla="*/ 394750 w 2769018"/>
                <a:gd name="connsiteY40" fmla="*/ 652702 h 838730"/>
                <a:gd name="connsiteX41" fmla="*/ 548983 w 2769018"/>
                <a:gd name="connsiteY41" fmla="*/ 652702 h 838730"/>
                <a:gd name="connsiteX42" fmla="*/ 548983 w 2769018"/>
                <a:gd name="connsiteY42" fmla="*/ 645395 h 838730"/>
                <a:gd name="connsiteX43" fmla="*/ 555393 w 2769018"/>
                <a:gd name="connsiteY43" fmla="*/ 645395 h 838730"/>
                <a:gd name="connsiteX44" fmla="*/ 555393 w 2769018"/>
                <a:gd name="connsiteY44" fmla="*/ 639369 h 838730"/>
                <a:gd name="connsiteX45" fmla="*/ 562573 w 2769018"/>
                <a:gd name="connsiteY45" fmla="*/ 639369 h 838730"/>
                <a:gd name="connsiteX46" fmla="*/ 562573 w 2769018"/>
                <a:gd name="connsiteY46" fmla="*/ 633856 h 838730"/>
                <a:gd name="connsiteX47" fmla="*/ 595650 w 2769018"/>
                <a:gd name="connsiteY47" fmla="*/ 633856 h 838730"/>
                <a:gd name="connsiteX48" fmla="*/ 595650 w 2769018"/>
                <a:gd name="connsiteY48" fmla="*/ 625394 h 838730"/>
                <a:gd name="connsiteX49" fmla="*/ 612702 w 2769018"/>
                <a:gd name="connsiteY49" fmla="*/ 625394 h 838730"/>
                <a:gd name="connsiteX50" fmla="*/ 612702 w 2769018"/>
                <a:gd name="connsiteY50" fmla="*/ 615266 h 838730"/>
                <a:gd name="connsiteX51" fmla="*/ 628984 w 2769018"/>
                <a:gd name="connsiteY51" fmla="*/ 615266 h 838730"/>
                <a:gd name="connsiteX52" fmla="*/ 628984 w 2769018"/>
                <a:gd name="connsiteY52" fmla="*/ 603215 h 838730"/>
                <a:gd name="connsiteX53" fmla="*/ 637318 w 2769018"/>
                <a:gd name="connsiteY53" fmla="*/ 603215 h 838730"/>
                <a:gd name="connsiteX54" fmla="*/ 637318 w 2769018"/>
                <a:gd name="connsiteY54" fmla="*/ 591163 h 838730"/>
                <a:gd name="connsiteX55" fmla="*/ 647062 w 2769018"/>
                <a:gd name="connsiteY55" fmla="*/ 591163 h 838730"/>
                <a:gd name="connsiteX56" fmla="*/ 647062 w 2769018"/>
                <a:gd name="connsiteY56" fmla="*/ 578471 h 838730"/>
                <a:gd name="connsiteX57" fmla="*/ 665908 w 2769018"/>
                <a:gd name="connsiteY57" fmla="*/ 578471 h 838730"/>
                <a:gd name="connsiteX58" fmla="*/ 665908 w 2769018"/>
                <a:gd name="connsiteY58" fmla="*/ 566419 h 838730"/>
                <a:gd name="connsiteX59" fmla="*/ 671677 w 2769018"/>
                <a:gd name="connsiteY59" fmla="*/ 566419 h 838730"/>
                <a:gd name="connsiteX60" fmla="*/ 671677 w 2769018"/>
                <a:gd name="connsiteY60" fmla="*/ 548598 h 838730"/>
                <a:gd name="connsiteX61" fmla="*/ 699370 w 2769018"/>
                <a:gd name="connsiteY61" fmla="*/ 548598 h 838730"/>
                <a:gd name="connsiteX62" fmla="*/ 699370 w 2769018"/>
                <a:gd name="connsiteY62" fmla="*/ 500521 h 838730"/>
                <a:gd name="connsiteX63" fmla="*/ 707319 w 2769018"/>
                <a:gd name="connsiteY63" fmla="*/ 500521 h 838730"/>
                <a:gd name="connsiteX64" fmla="*/ 707319 w 2769018"/>
                <a:gd name="connsiteY64" fmla="*/ 491546 h 838730"/>
                <a:gd name="connsiteX65" fmla="*/ 731165 w 2769018"/>
                <a:gd name="connsiteY65" fmla="*/ 491546 h 838730"/>
                <a:gd name="connsiteX66" fmla="*/ 731165 w 2769018"/>
                <a:gd name="connsiteY66" fmla="*/ 481290 h 838730"/>
                <a:gd name="connsiteX67" fmla="*/ 769884 w 2769018"/>
                <a:gd name="connsiteY67" fmla="*/ 481290 h 838730"/>
                <a:gd name="connsiteX68" fmla="*/ 769884 w 2769018"/>
                <a:gd name="connsiteY68" fmla="*/ 469751 h 838730"/>
                <a:gd name="connsiteX69" fmla="*/ 815269 w 2769018"/>
                <a:gd name="connsiteY69" fmla="*/ 469751 h 838730"/>
                <a:gd name="connsiteX70" fmla="*/ 815269 w 2769018"/>
                <a:gd name="connsiteY70" fmla="*/ 460007 h 838730"/>
                <a:gd name="connsiteX71" fmla="*/ 844372 w 2769018"/>
                <a:gd name="connsiteY71" fmla="*/ 460007 h 838730"/>
                <a:gd name="connsiteX72" fmla="*/ 844372 w 2769018"/>
                <a:gd name="connsiteY72" fmla="*/ 450904 h 838730"/>
                <a:gd name="connsiteX73" fmla="*/ 859116 w 2769018"/>
                <a:gd name="connsiteY73" fmla="*/ 450904 h 838730"/>
                <a:gd name="connsiteX74" fmla="*/ 859116 w 2769018"/>
                <a:gd name="connsiteY74" fmla="*/ 440135 h 838730"/>
                <a:gd name="connsiteX75" fmla="*/ 888347 w 2769018"/>
                <a:gd name="connsiteY75" fmla="*/ 440135 h 838730"/>
                <a:gd name="connsiteX76" fmla="*/ 888347 w 2769018"/>
                <a:gd name="connsiteY76" fmla="*/ 428212 h 838730"/>
                <a:gd name="connsiteX77" fmla="*/ 936425 w 2769018"/>
                <a:gd name="connsiteY77" fmla="*/ 428212 h 838730"/>
                <a:gd name="connsiteX78" fmla="*/ 936425 w 2769018"/>
                <a:gd name="connsiteY78" fmla="*/ 422827 h 838730"/>
                <a:gd name="connsiteX79" fmla="*/ 943348 w 2769018"/>
                <a:gd name="connsiteY79" fmla="*/ 422827 h 838730"/>
                <a:gd name="connsiteX80" fmla="*/ 943348 w 2769018"/>
                <a:gd name="connsiteY80" fmla="*/ 408596 h 838730"/>
                <a:gd name="connsiteX81" fmla="*/ 957195 w 2769018"/>
                <a:gd name="connsiteY81" fmla="*/ 408596 h 838730"/>
                <a:gd name="connsiteX82" fmla="*/ 957195 w 2769018"/>
                <a:gd name="connsiteY82" fmla="*/ 398852 h 838730"/>
                <a:gd name="connsiteX83" fmla="*/ 1016939 w 2769018"/>
                <a:gd name="connsiteY83" fmla="*/ 398852 h 838730"/>
                <a:gd name="connsiteX84" fmla="*/ 1016939 w 2769018"/>
                <a:gd name="connsiteY84" fmla="*/ 364749 h 838730"/>
                <a:gd name="connsiteX85" fmla="*/ 1023606 w 2769018"/>
                <a:gd name="connsiteY85" fmla="*/ 364749 h 838730"/>
                <a:gd name="connsiteX86" fmla="*/ 1023606 w 2769018"/>
                <a:gd name="connsiteY86" fmla="*/ 344493 h 838730"/>
                <a:gd name="connsiteX87" fmla="*/ 1111684 w 2769018"/>
                <a:gd name="connsiteY87" fmla="*/ 344493 h 838730"/>
                <a:gd name="connsiteX88" fmla="*/ 1111684 w 2769018"/>
                <a:gd name="connsiteY88" fmla="*/ 333210 h 838730"/>
                <a:gd name="connsiteX89" fmla="*/ 1307457 w 2769018"/>
                <a:gd name="connsiteY89" fmla="*/ 333210 h 838730"/>
                <a:gd name="connsiteX90" fmla="*/ 1307457 w 2769018"/>
                <a:gd name="connsiteY90" fmla="*/ 318338 h 838730"/>
                <a:gd name="connsiteX91" fmla="*/ 1321303 w 2769018"/>
                <a:gd name="connsiteY91" fmla="*/ 318338 h 838730"/>
                <a:gd name="connsiteX92" fmla="*/ 1321303 w 2769018"/>
                <a:gd name="connsiteY92" fmla="*/ 305005 h 838730"/>
                <a:gd name="connsiteX93" fmla="*/ 1350791 w 2769018"/>
                <a:gd name="connsiteY93" fmla="*/ 305005 h 838730"/>
                <a:gd name="connsiteX94" fmla="*/ 1350791 w 2769018"/>
                <a:gd name="connsiteY94" fmla="*/ 281286 h 838730"/>
                <a:gd name="connsiteX95" fmla="*/ 1365022 w 2769018"/>
                <a:gd name="connsiteY95" fmla="*/ 281286 h 838730"/>
                <a:gd name="connsiteX96" fmla="*/ 1365022 w 2769018"/>
                <a:gd name="connsiteY96" fmla="*/ 252312 h 838730"/>
                <a:gd name="connsiteX97" fmla="*/ 1410022 w 2769018"/>
                <a:gd name="connsiteY97" fmla="*/ 252312 h 838730"/>
                <a:gd name="connsiteX98" fmla="*/ 1410022 w 2769018"/>
                <a:gd name="connsiteY98" fmla="*/ 222952 h 838730"/>
                <a:gd name="connsiteX99" fmla="*/ 1473485 w 2769018"/>
                <a:gd name="connsiteY99" fmla="*/ 222952 h 838730"/>
                <a:gd name="connsiteX100" fmla="*/ 1473485 w 2769018"/>
                <a:gd name="connsiteY100" fmla="*/ 206413 h 838730"/>
                <a:gd name="connsiteX101" fmla="*/ 1514511 w 2769018"/>
                <a:gd name="connsiteY101" fmla="*/ 206413 h 838730"/>
                <a:gd name="connsiteX102" fmla="*/ 1514511 w 2769018"/>
                <a:gd name="connsiteY102" fmla="*/ 192824 h 838730"/>
                <a:gd name="connsiteX103" fmla="*/ 1611564 w 2769018"/>
                <a:gd name="connsiteY103" fmla="*/ 192824 h 838730"/>
                <a:gd name="connsiteX104" fmla="*/ 1611564 w 2769018"/>
                <a:gd name="connsiteY104" fmla="*/ 176669 h 838730"/>
                <a:gd name="connsiteX105" fmla="*/ 1717335 w 2769018"/>
                <a:gd name="connsiteY105" fmla="*/ 176669 h 838730"/>
                <a:gd name="connsiteX106" fmla="*/ 1717335 w 2769018"/>
                <a:gd name="connsiteY106" fmla="*/ 152695 h 838730"/>
                <a:gd name="connsiteX107" fmla="*/ 1734002 w 2769018"/>
                <a:gd name="connsiteY107" fmla="*/ 152695 h 838730"/>
                <a:gd name="connsiteX108" fmla="*/ 1734002 w 2769018"/>
                <a:gd name="connsiteY108" fmla="*/ 135130 h 838730"/>
                <a:gd name="connsiteX109" fmla="*/ 2159521 w 2769018"/>
                <a:gd name="connsiteY109" fmla="*/ 135130 h 838730"/>
                <a:gd name="connsiteX110" fmla="*/ 2159521 w 2769018"/>
                <a:gd name="connsiteY110" fmla="*/ 93207 h 838730"/>
                <a:gd name="connsiteX111" fmla="*/ 2471193 w 2769018"/>
                <a:gd name="connsiteY111" fmla="*/ 93207 h 838730"/>
                <a:gd name="connsiteX112" fmla="*/ 2471193 w 2769018"/>
                <a:gd name="connsiteY112" fmla="*/ 0 h 838730"/>
                <a:gd name="connsiteX113" fmla="*/ 2769018 w 2769018"/>
                <a:gd name="connsiteY113" fmla="*/ 0 h 8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769018" h="838730">
                  <a:moveTo>
                    <a:pt x="0" y="838731"/>
                  </a:moveTo>
                  <a:lnTo>
                    <a:pt x="14744" y="838731"/>
                  </a:lnTo>
                  <a:lnTo>
                    <a:pt x="14744" y="831680"/>
                  </a:lnTo>
                  <a:lnTo>
                    <a:pt x="75642" y="831680"/>
                  </a:lnTo>
                  <a:lnTo>
                    <a:pt x="75642" y="821167"/>
                  </a:lnTo>
                  <a:lnTo>
                    <a:pt x="120899" y="821167"/>
                  </a:lnTo>
                  <a:lnTo>
                    <a:pt x="120899" y="812064"/>
                  </a:lnTo>
                  <a:lnTo>
                    <a:pt x="155002" y="812064"/>
                  </a:lnTo>
                  <a:lnTo>
                    <a:pt x="155002" y="803730"/>
                  </a:lnTo>
                  <a:lnTo>
                    <a:pt x="173080" y="803730"/>
                  </a:lnTo>
                  <a:lnTo>
                    <a:pt x="173080" y="793217"/>
                  </a:lnTo>
                  <a:lnTo>
                    <a:pt x="180644" y="793217"/>
                  </a:lnTo>
                  <a:lnTo>
                    <a:pt x="180644" y="786679"/>
                  </a:lnTo>
                  <a:lnTo>
                    <a:pt x="191157" y="786679"/>
                  </a:lnTo>
                  <a:lnTo>
                    <a:pt x="191157" y="777961"/>
                  </a:lnTo>
                  <a:lnTo>
                    <a:pt x="238337" y="777961"/>
                  </a:lnTo>
                  <a:lnTo>
                    <a:pt x="238337" y="771422"/>
                  </a:lnTo>
                  <a:lnTo>
                    <a:pt x="255260" y="771422"/>
                  </a:lnTo>
                  <a:lnTo>
                    <a:pt x="255260" y="765525"/>
                  </a:lnTo>
                  <a:lnTo>
                    <a:pt x="260389" y="765525"/>
                  </a:lnTo>
                  <a:lnTo>
                    <a:pt x="260389" y="759884"/>
                  </a:lnTo>
                  <a:lnTo>
                    <a:pt x="273979" y="759884"/>
                  </a:lnTo>
                  <a:lnTo>
                    <a:pt x="273979" y="733473"/>
                  </a:lnTo>
                  <a:lnTo>
                    <a:pt x="283081" y="733473"/>
                  </a:lnTo>
                  <a:lnTo>
                    <a:pt x="283081" y="726165"/>
                  </a:lnTo>
                  <a:lnTo>
                    <a:pt x="302954" y="726165"/>
                  </a:lnTo>
                  <a:lnTo>
                    <a:pt x="302954" y="706421"/>
                  </a:lnTo>
                  <a:lnTo>
                    <a:pt x="329108" y="706421"/>
                  </a:lnTo>
                  <a:lnTo>
                    <a:pt x="329108" y="696037"/>
                  </a:lnTo>
                  <a:lnTo>
                    <a:pt x="336672" y="696037"/>
                  </a:lnTo>
                  <a:lnTo>
                    <a:pt x="336672" y="685395"/>
                  </a:lnTo>
                  <a:lnTo>
                    <a:pt x="354236" y="685395"/>
                  </a:lnTo>
                  <a:lnTo>
                    <a:pt x="354236" y="678216"/>
                  </a:lnTo>
                  <a:lnTo>
                    <a:pt x="358724" y="678216"/>
                  </a:lnTo>
                  <a:lnTo>
                    <a:pt x="358724" y="671421"/>
                  </a:lnTo>
                  <a:lnTo>
                    <a:pt x="368596" y="671421"/>
                  </a:lnTo>
                  <a:lnTo>
                    <a:pt x="368596" y="664369"/>
                  </a:lnTo>
                  <a:lnTo>
                    <a:pt x="389750" y="664369"/>
                  </a:lnTo>
                  <a:lnTo>
                    <a:pt x="389750" y="657446"/>
                  </a:lnTo>
                  <a:lnTo>
                    <a:pt x="394750" y="657446"/>
                  </a:lnTo>
                  <a:lnTo>
                    <a:pt x="394750" y="652702"/>
                  </a:lnTo>
                  <a:lnTo>
                    <a:pt x="548983" y="652702"/>
                  </a:lnTo>
                  <a:lnTo>
                    <a:pt x="548983" y="645395"/>
                  </a:lnTo>
                  <a:lnTo>
                    <a:pt x="555393" y="645395"/>
                  </a:lnTo>
                  <a:lnTo>
                    <a:pt x="555393" y="639369"/>
                  </a:lnTo>
                  <a:lnTo>
                    <a:pt x="562573" y="639369"/>
                  </a:lnTo>
                  <a:lnTo>
                    <a:pt x="562573" y="633856"/>
                  </a:lnTo>
                  <a:lnTo>
                    <a:pt x="595650" y="633856"/>
                  </a:lnTo>
                  <a:lnTo>
                    <a:pt x="595650" y="625394"/>
                  </a:lnTo>
                  <a:lnTo>
                    <a:pt x="612702" y="625394"/>
                  </a:lnTo>
                  <a:lnTo>
                    <a:pt x="612702" y="615266"/>
                  </a:lnTo>
                  <a:lnTo>
                    <a:pt x="628984" y="615266"/>
                  </a:lnTo>
                  <a:lnTo>
                    <a:pt x="628984" y="603215"/>
                  </a:lnTo>
                  <a:lnTo>
                    <a:pt x="637318" y="603215"/>
                  </a:lnTo>
                  <a:lnTo>
                    <a:pt x="637318" y="591163"/>
                  </a:lnTo>
                  <a:lnTo>
                    <a:pt x="647062" y="591163"/>
                  </a:lnTo>
                  <a:lnTo>
                    <a:pt x="647062" y="578471"/>
                  </a:lnTo>
                  <a:lnTo>
                    <a:pt x="665908" y="578471"/>
                  </a:lnTo>
                  <a:lnTo>
                    <a:pt x="665908" y="566419"/>
                  </a:lnTo>
                  <a:lnTo>
                    <a:pt x="671677" y="566419"/>
                  </a:lnTo>
                  <a:lnTo>
                    <a:pt x="671677" y="548598"/>
                  </a:lnTo>
                  <a:lnTo>
                    <a:pt x="699370" y="548598"/>
                  </a:lnTo>
                  <a:lnTo>
                    <a:pt x="699370" y="500521"/>
                  </a:lnTo>
                  <a:lnTo>
                    <a:pt x="707319" y="500521"/>
                  </a:lnTo>
                  <a:lnTo>
                    <a:pt x="707319" y="491546"/>
                  </a:lnTo>
                  <a:lnTo>
                    <a:pt x="731165" y="491546"/>
                  </a:lnTo>
                  <a:lnTo>
                    <a:pt x="731165" y="481290"/>
                  </a:lnTo>
                  <a:lnTo>
                    <a:pt x="769884" y="481290"/>
                  </a:lnTo>
                  <a:lnTo>
                    <a:pt x="769884" y="469751"/>
                  </a:lnTo>
                  <a:lnTo>
                    <a:pt x="815269" y="469751"/>
                  </a:lnTo>
                  <a:lnTo>
                    <a:pt x="815269" y="460007"/>
                  </a:lnTo>
                  <a:lnTo>
                    <a:pt x="844372" y="460007"/>
                  </a:lnTo>
                  <a:lnTo>
                    <a:pt x="844372" y="450904"/>
                  </a:lnTo>
                  <a:lnTo>
                    <a:pt x="859116" y="450904"/>
                  </a:lnTo>
                  <a:lnTo>
                    <a:pt x="859116" y="440135"/>
                  </a:lnTo>
                  <a:lnTo>
                    <a:pt x="888347" y="440135"/>
                  </a:lnTo>
                  <a:lnTo>
                    <a:pt x="888347" y="428212"/>
                  </a:lnTo>
                  <a:lnTo>
                    <a:pt x="936425" y="428212"/>
                  </a:lnTo>
                  <a:lnTo>
                    <a:pt x="936425" y="422827"/>
                  </a:lnTo>
                  <a:lnTo>
                    <a:pt x="943348" y="422827"/>
                  </a:lnTo>
                  <a:lnTo>
                    <a:pt x="943348" y="408596"/>
                  </a:lnTo>
                  <a:lnTo>
                    <a:pt x="957195" y="408596"/>
                  </a:lnTo>
                  <a:lnTo>
                    <a:pt x="957195" y="398852"/>
                  </a:lnTo>
                  <a:lnTo>
                    <a:pt x="1016939" y="398852"/>
                  </a:lnTo>
                  <a:lnTo>
                    <a:pt x="1016939" y="364749"/>
                  </a:lnTo>
                  <a:lnTo>
                    <a:pt x="1023606" y="364749"/>
                  </a:lnTo>
                  <a:lnTo>
                    <a:pt x="1023606" y="344493"/>
                  </a:lnTo>
                  <a:lnTo>
                    <a:pt x="1111684" y="344493"/>
                  </a:lnTo>
                  <a:lnTo>
                    <a:pt x="1111684" y="333210"/>
                  </a:lnTo>
                  <a:lnTo>
                    <a:pt x="1307457" y="333210"/>
                  </a:lnTo>
                  <a:lnTo>
                    <a:pt x="1307457" y="318338"/>
                  </a:lnTo>
                  <a:lnTo>
                    <a:pt x="1321303" y="318338"/>
                  </a:lnTo>
                  <a:lnTo>
                    <a:pt x="1321303" y="305005"/>
                  </a:lnTo>
                  <a:lnTo>
                    <a:pt x="1350791" y="305005"/>
                  </a:lnTo>
                  <a:lnTo>
                    <a:pt x="1350791" y="281286"/>
                  </a:lnTo>
                  <a:lnTo>
                    <a:pt x="1365022" y="281286"/>
                  </a:lnTo>
                  <a:lnTo>
                    <a:pt x="1365022" y="252312"/>
                  </a:lnTo>
                  <a:lnTo>
                    <a:pt x="1410022" y="252312"/>
                  </a:lnTo>
                  <a:lnTo>
                    <a:pt x="1410022" y="222952"/>
                  </a:lnTo>
                  <a:lnTo>
                    <a:pt x="1473485" y="222952"/>
                  </a:lnTo>
                  <a:lnTo>
                    <a:pt x="1473485" y="206413"/>
                  </a:lnTo>
                  <a:lnTo>
                    <a:pt x="1514511" y="206413"/>
                  </a:lnTo>
                  <a:lnTo>
                    <a:pt x="1514511" y="192824"/>
                  </a:lnTo>
                  <a:lnTo>
                    <a:pt x="1611564" y="192824"/>
                  </a:lnTo>
                  <a:lnTo>
                    <a:pt x="1611564" y="176669"/>
                  </a:lnTo>
                  <a:lnTo>
                    <a:pt x="1717335" y="176669"/>
                  </a:lnTo>
                  <a:lnTo>
                    <a:pt x="1717335" y="152695"/>
                  </a:lnTo>
                  <a:lnTo>
                    <a:pt x="1734002" y="152695"/>
                  </a:lnTo>
                  <a:lnTo>
                    <a:pt x="1734002" y="135130"/>
                  </a:lnTo>
                  <a:lnTo>
                    <a:pt x="2159521" y="135130"/>
                  </a:lnTo>
                  <a:lnTo>
                    <a:pt x="2159521" y="93207"/>
                  </a:lnTo>
                  <a:lnTo>
                    <a:pt x="2471193" y="93207"/>
                  </a:lnTo>
                  <a:lnTo>
                    <a:pt x="2471193" y="0"/>
                  </a:lnTo>
                  <a:lnTo>
                    <a:pt x="2769018" y="0"/>
                  </a:lnTo>
                </a:path>
              </a:pathLst>
            </a:custGeom>
            <a:noFill/>
            <a:ln w="19050" cap="flat">
              <a:solidFill>
                <a:srgbClr val="7030A0"/>
              </a:solidFill>
              <a:prstDash val="solid"/>
              <a:miter/>
            </a:ln>
          </p:spPr>
          <p:txBody>
            <a:bodyPr rtlCol="0" anchor="ctr"/>
            <a:lstStyle/>
            <a:p>
              <a:endParaRPr lang="en-US" sz="2000" dirty="0"/>
            </a:p>
          </p:txBody>
        </p:sp>
        <p:sp>
          <p:nvSpPr>
            <p:cNvPr id="153" name="Forme libre : forme 152">
              <a:extLst>
                <a:ext uri="{FF2B5EF4-FFF2-40B4-BE49-F238E27FC236}">
                  <a16:creationId xmlns:a16="http://schemas.microsoft.com/office/drawing/2014/main" id="{F6AE1A20-989E-26C6-0F2E-0F7B265CD9C1}"/>
                </a:ext>
              </a:extLst>
            </p:cNvPr>
            <p:cNvSpPr/>
            <p:nvPr/>
          </p:nvSpPr>
          <p:spPr>
            <a:xfrm>
              <a:off x="831070" y="4452823"/>
              <a:ext cx="2880814" cy="142950"/>
            </a:xfrm>
            <a:custGeom>
              <a:avLst/>
              <a:gdLst>
                <a:gd name="connsiteX0" fmla="*/ 0 w 2880814"/>
                <a:gd name="connsiteY0" fmla="*/ 142951 h 142950"/>
                <a:gd name="connsiteX1" fmla="*/ 263466 w 2880814"/>
                <a:gd name="connsiteY1" fmla="*/ 142951 h 142950"/>
                <a:gd name="connsiteX2" fmla="*/ 263466 w 2880814"/>
                <a:gd name="connsiteY2" fmla="*/ 136156 h 142950"/>
                <a:gd name="connsiteX3" fmla="*/ 352698 w 2880814"/>
                <a:gd name="connsiteY3" fmla="*/ 136156 h 142950"/>
                <a:gd name="connsiteX4" fmla="*/ 352698 w 2880814"/>
                <a:gd name="connsiteY4" fmla="*/ 132438 h 142950"/>
                <a:gd name="connsiteX5" fmla="*/ 368852 w 2880814"/>
                <a:gd name="connsiteY5" fmla="*/ 132438 h 142950"/>
                <a:gd name="connsiteX6" fmla="*/ 368852 w 2880814"/>
                <a:gd name="connsiteY6" fmla="*/ 120258 h 142950"/>
                <a:gd name="connsiteX7" fmla="*/ 440135 w 2880814"/>
                <a:gd name="connsiteY7" fmla="*/ 120258 h 142950"/>
                <a:gd name="connsiteX8" fmla="*/ 440135 w 2880814"/>
                <a:gd name="connsiteY8" fmla="*/ 115386 h 142950"/>
                <a:gd name="connsiteX9" fmla="*/ 488597 w 2880814"/>
                <a:gd name="connsiteY9" fmla="*/ 115386 h 142950"/>
                <a:gd name="connsiteX10" fmla="*/ 488597 w 2880814"/>
                <a:gd name="connsiteY10" fmla="*/ 107950 h 142950"/>
                <a:gd name="connsiteX11" fmla="*/ 541419 w 2880814"/>
                <a:gd name="connsiteY11" fmla="*/ 107950 h 142950"/>
                <a:gd name="connsiteX12" fmla="*/ 541419 w 2880814"/>
                <a:gd name="connsiteY12" fmla="*/ 101796 h 142950"/>
                <a:gd name="connsiteX13" fmla="*/ 658600 w 2880814"/>
                <a:gd name="connsiteY13" fmla="*/ 101796 h 142950"/>
                <a:gd name="connsiteX14" fmla="*/ 658600 w 2880814"/>
                <a:gd name="connsiteY14" fmla="*/ 98335 h 142950"/>
                <a:gd name="connsiteX15" fmla="*/ 733473 w 2880814"/>
                <a:gd name="connsiteY15" fmla="*/ 98335 h 142950"/>
                <a:gd name="connsiteX16" fmla="*/ 733473 w 2880814"/>
                <a:gd name="connsiteY16" fmla="*/ 91668 h 142950"/>
                <a:gd name="connsiteX17" fmla="*/ 761807 w 2880814"/>
                <a:gd name="connsiteY17" fmla="*/ 91668 h 142950"/>
                <a:gd name="connsiteX18" fmla="*/ 761807 w 2880814"/>
                <a:gd name="connsiteY18" fmla="*/ 84873 h 142950"/>
                <a:gd name="connsiteX19" fmla="*/ 769115 w 2880814"/>
                <a:gd name="connsiteY19" fmla="*/ 84873 h 142950"/>
                <a:gd name="connsiteX20" fmla="*/ 769115 w 2880814"/>
                <a:gd name="connsiteY20" fmla="*/ 79745 h 142950"/>
                <a:gd name="connsiteX21" fmla="*/ 827064 w 2880814"/>
                <a:gd name="connsiteY21" fmla="*/ 79745 h 142950"/>
                <a:gd name="connsiteX22" fmla="*/ 827064 w 2880814"/>
                <a:gd name="connsiteY22" fmla="*/ 72950 h 142950"/>
                <a:gd name="connsiteX23" fmla="*/ 1021811 w 2880814"/>
                <a:gd name="connsiteY23" fmla="*/ 72950 h 142950"/>
                <a:gd name="connsiteX24" fmla="*/ 1021811 w 2880814"/>
                <a:gd name="connsiteY24" fmla="*/ 66539 h 142950"/>
                <a:gd name="connsiteX25" fmla="*/ 1100787 w 2880814"/>
                <a:gd name="connsiteY25" fmla="*/ 66539 h 142950"/>
                <a:gd name="connsiteX26" fmla="*/ 1100787 w 2880814"/>
                <a:gd name="connsiteY26" fmla="*/ 63591 h 142950"/>
                <a:gd name="connsiteX27" fmla="*/ 1340534 w 2880814"/>
                <a:gd name="connsiteY27" fmla="*/ 63591 h 142950"/>
                <a:gd name="connsiteX28" fmla="*/ 1340534 w 2880814"/>
                <a:gd name="connsiteY28" fmla="*/ 58462 h 142950"/>
                <a:gd name="connsiteX29" fmla="*/ 1461433 w 2880814"/>
                <a:gd name="connsiteY29" fmla="*/ 58462 h 142950"/>
                <a:gd name="connsiteX30" fmla="*/ 1461433 w 2880814"/>
                <a:gd name="connsiteY30" fmla="*/ 49232 h 142950"/>
                <a:gd name="connsiteX31" fmla="*/ 1471049 w 2880814"/>
                <a:gd name="connsiteY31" fmla="*/ 49232 h 142950"/>
                <a:gd name="connsiteX32" fmla="*/ 1471049 w 2880814"/>
                <a:gd name="connsiteY32" fmla="*/ 40770 h 142950"/>
                <a:gd name="connsiteX33" fmla="*/ 1479895 w 2880814"/>
                <a:gd name="connsiteY33" fmla="*/ 40770 h 142950"/>
                <a:gd name="connsiteX34" fmla="*/ 1479895 w 2880814"/>
                <a:gd name="connsiteY34" fmla="*/ 35513 h 142950"/>
                <a:gd name="connsiteX35" fmla="*/ 1668103 w 2880814"/>
                <a:gd name="connsiteY35" fmla="*/ 35513 h 142950"/>
                <a:gd name="connsiteX36" fmla="*/ 1668103 w 2880814"/>
                <a:gd name="connsiteY36" fmla="*/ 29872 h 142950"/>
                <a:gd name="connsiteX37" fmla="*/ 1810029 w 2880814"/>
                <a:gd name="connsiteY37" fmla="*/ 29872 h 142950"/>
                <a:gd name="connsiteX38" fmla="*/ 1810029 w 2880814"/>
                <a:gd name="connsiteY38" fmla="*/ 19231 h 142950"/>
                <a:gd name="connsiteX39" fmla="*/ 2338499 w 2880814"/>
                <a:gd name="connsiteY39" fmla="*/ 19231 h 142950"/>
                <a:gd name="connsiteX40" fmla="*/ 2338499 w 2880814"/>
                <a:gd name="connsiteY40" fmla="*/ 0 h 142950"/>
                <a:gd name="connsiteX41" fmla="*/ 2880815 w 2880814"/>
                <a:gd name="connsiteY41" fmla="*/ 0 h 1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880814" h="142950">
                  <a:moveTo>
                    <a:pt x="0" y="142951"/>
                  </a:moveTo>
                  <a:lnTo>
                    <a:pt x="263466" y="142951"/>
                  </a:lnTo>
                  <a:lnTo>
                    <a:pt x="263466" y="136156"/>
                  </a:lnTo>
                  <a:lnTo>
                    <a:pt x="352698" y="136156"/>
                  </a:lnTo>
                  <a:lnTo>
                    <a:pt x="352698" y="132438"/>
                  </a:lnTo>
                  <a:lnTo>
                    <a:pt x="368852" y="132438"/>
                  </a:lnTo>
                  <a:lnTo>
                    <a:pt x="368852" y="120258"/>
                  </a:lnTo>
                  <a:lnTo>
                    <a:pt x="440135" y="120258"/>
                  </a:lnTo>
                  <a:lnTo>
                    <a:pt x="440135" y="115386"/>
                  </a:lnTo>
                  <a:lnTo>
                    <a:pt x="488597" y="115386"/>
                  </a:lnTo>
                  <a:lnTo>
                    <a:pt x="488597" y="107950"/>
                  </a:lnTo>
                  <a:lnTo>
                    <a:pt x="541419" y="107950"/>
                  </a:lnTo>
                  <a:lnTo>
                    <a:pt x="541419" y="101796"/>
                  </a:lnTo>
                  <a:lnTo>
                    <a:pt x="658600" y="101796"/>
                  </a:lnTo>
                  <a:lnTo>
                    <a:pt x="658600" y="98335"/>
                  </a:lnTo>
                  <a:lnTo>
                    <a:pt x="733473" y="98335"/>
                  </a:lnTo>
                  <a:lnTo>
                    <a:pt x="733473" y="91668"/>
                  </a:lnTo>
                  <a:lnTo>
                    <a:pt x="761807" y="91668"/>
                  </a:lnTo>
                  <a:lnTo>
                    <a:pt x="761807" y="84873"/>
                  </a:lnTo>
                  <a:lnTo>
                    <a:pt x="769115" y="84873"/>
                  </a:lnTo>
                  <a:lnTo>
                    <a:pt x="769115" y="79745"/>
                  </a:lnTo>
                  <a:lnTo>
                    <a:pt x="827064" y="79745"/>
                  </a:lnTo>
                  <a:lnTo>
                    <a:pt x="827064" y="72950"/>
                  </a:lnTo>
                  <a:lnTo>
                    <a:pt x="1021811" y="72950"/>
                  </a:lnTo>
                  <a:lnTo>
                    <a:pt x="1021811" y="66539"/>
                  </a:lnTo>
                  <a:lnTo>
                    <a:pt x="1100787" y="66539"/>
                  </a:lnTo>
                  <a:lnTo>
                    <a:pt x="1100787" y="63591"/>
                  </a:lnTo>
                  <a:lnTo>
                    <a:pt x="1340534" y="63591"/>
                  </a:lnTo>
                  <a:lnTo>
                    <a:pt x="1340534" y="58462"/>
                  </a:lnTo>
                  <a:lnTo>
                    <a:pt x="1461433" y="58462"/>
                  </a:lnTo>
                  <a:lnTo>
                    <a:pt x="1461433" y="49232"/>
                  </a:lnTo>
                  <a:lnTo>
                    <a:pt x="1471049" y="49232"/>
                  </a:lnTo>
                  <a:lnTo>
                    <a:pt x="1471049" y="40770"/>
                  </a:lnTo>
                  <a:lnTo>
                    <a:pt x="1479895" y="40770"/>
                  </a:lnTo>
                  <a:lnTo>
                    <a:pt x="1479895" y="35513"/>
                  </a:lnTo>
                  <a:lnTo>
                    <a:pt x="1668103" y="35513"/>
                  </a:lnTo>
                  <a:lnTo>
                    <a:pt x="1668103" y="29872"/>
                  </a:lnTo>
                  <a:lnTo>
                    <a:pt x="1810029" y="29872"/>
                  </a:lnTo>
                  <a:lnTo>
                    <a:pt x="1810029" y="19231"/>
                  </a:lnTo>
                  <a:lnTo>
                    <a:pt x="2338499" y="19231"/>
                  </a:lnTo>
                  <a:lnTo>
                    <a:pt x="2338499" y="0"/>
                  </a:lnTo>
                  <a:lnTo>
                    <a:pt x="2880815" y="0"/>
                  </a:lnTo>
                </a:path>
              </a:pathLst>
            </a:custGeom>
            <a:noFill/>
            <a:ln w="19050" cap="flat">
              <a:solidFill>
                <a:srgbClr val="00B050"/>
              </a:solidFill>
              <a:prstDash val="solid"/>
              <a:miter/>
            </a:ln>
          </p:spPr>
          <p:txBody>
            <a:bodyPr rtlCol="0" anchor="ctr"/>
            <a:lstStyle/>
            <a:p>
              <a:endParaRPr lang="en-US" sz="2000" dirty="0"/>
            </a:p>
          </p:txBody>
        </p:sp>
        <p:sp>
          <p:nvSpPr>
            <p:cNvPr id="229" name="ZoneTexte 228">
              <a:extLst>
                <a:ext uri="{FF2B5EF4-FFF2-40B4-BE49-F238E27FC236}">
                  <a16:creationId xmlns:a16="http://schemas.microsoft.com/office/drawing/2014/main" id="{5A16A191-FFDB-14EF-A518-5530174093BA}"/>
                </a:ext>
              </a:extLst>
            </p:cNvPr>
            <p:cNvSpPr txBox="1"/>
            <p:nvPr/>
          </p:nvSpPr>
          <p:spPr>
            <a:xfrm>
              <a:off x="2022234" y="2479925"/>
              <a:ext cx="395686" cy="313932"/>
            </a:xfrm>
            <a:prstGeom prst="rect">
              <a:avLst/>
            </a:prstGeom>
            <a:noFill/>
          </p:spPr>
          <p:txBody>
            <a:bodyPr wrap="none" rtlCol="0">
              <a:spAutoFit/>
            </a:bodyPr>
            <a:lstStyle>
              <a:defPPr>
                <a:defRPr lang="fr-FR"/>
              </a:defPPr>
              <a:lvl1pPr algn="ctr">
                <a:defRPr sz="1400" b="1">
                  <a:solidFill>
                    <a:srgbClr val="00B0F0"/>
                  </a:solidFill>
                  <a:latin typeface="Calibri" panose="020F0502020204030204" pitchFamily="34" charset="0"/>
                  <a:ea typeface="Calibri" panose="020F0502020204030204" pitchFamily="34" charset="0"/>
                  <a:cs typeface="Calibri" panose="020F0502020204030204" pitchFamily="34" charset="0"/>
                </a:defRPr>
              </a:lvl1pPr>
            </a:lstStyle>
            <a:p>
              <a:pPr>
                <a:lnSpc>
                  <a:spcPct val="90000"/>
                </a:lnSpc>
              </a:pPr>
              <a:r>
                <a:rPr lang="en-US" sz="1600" dirty="0">
                  <a:solidFill>
                    <a:srgbClr val="0070C0"/>
                  </a:solidFill>
                </a:rPr>
                <a:t>CT</a:t>
              </a:r>
            </a:p>
          </p:txBody>
        </p:sp>
      </p:grpSp>
      <p:grpSp>
        <p:nvGrpSpPr>
          <p:cNvPr id="6" name="Groupe 5">
            <a:extLst>
              <a:ext uri="{FF2B5EF4-FFF2-40B4-BE49-F238E27FC236}">
                <a16:creationId xmlns:a16="http://schemas.microsoft.com/office/drawing/2014/main" id="{77247219-4A07-3845-8648-5D0C6D73486E}"/>
              </a:ext>
            </a:extLst>
          </p:cNvPr>
          <p:cNvGrpSpPr/>
          <p:nvPr/>
        </p:nvGrpSpPr>
        <p:grpSpPr>
          <a:xfrm>
            <a:off x="8116666" y="2479925"/>
            <a:ext cx="3999523" cy="3324293"/>
            <a:chOff x="8116666" y="2479925"/>
            <a:chExt cx="3999523" cy="3324293"/>
          </a:xfrm>
        </p:grpSpPr>
        <p:sp>
          <p:nvSpPr>
            <p:cNvPr id="230" name="ZoneTexte 229">
              <a:extLst>
                <a:ext uri="{FF2B5EF4-FFF2-40B4-BE49-F238E27FC236}">
                  <a16:creationId xmlns:a16="http://schemas.microsoft.com/office/drawing/2014/main" id="{D7F5E93F-B23A-74DD-CFB5-48220BB88FBD}"/>
                </a:ext>
              </a:extLst>
            </p:cNvPr>
            <p:cNvSpPr txBox="1"/>
            <p:nvPr/>
          </p:nvSpPr>
          <p:spPr>
            <a:xfrm>
              <a:off x="9488335" y="2479925"/>
              <a:ext cx="1723164" cy="313932"/>
            </a:xfrm>
            <a:prstGeom prst="rect">
              <a:avLst/>
            </a:prstGeom>
            <a:noFill/>
          </p:spPr>
          <p:txBody>
            <a:bodyPr wrap="none" rtlCol="0">
              <a:spAutoFit/>
            </a:bodyPr>
            <a:lstStyle>
              <a:defPPr>
                <a:defRPr lang="fr-FR"/>
              </a:defPPr>
              <a:lvl1pPr algn="ctr">
                <a:defRPr sz="1400" b="1">
                  <a:solidFill>
                    <a:srgbClr val="00B0F0"/>
                  </a:solidFill>
                  <a:latin typeface="Calibri" panose="020F0502020204030204" pitchFamily="34" charset="0"/>
                  <a:ea typeface="Calibri" panose="020F0502020204030204" pitchFamily="34" charset="0"/>
                  <a:cs typeface="Calibri" panose="020F0502020204030204" pitchFamily="34" charset="0"/>
                </a:defRPr>
              </a:lvl1pPr>
            </a:lstStyle>
            <a:p>
              <a:pPr>
                <a:lnSpc>
                  <a:spcPct val="90000"/>
                </a:lnSpc>
              </a:pPr>
              <a:r>
                <a:rPr lang="en-US" sz="1600" dirty="0">
                  <a:solidFill>
                    <a:srgbClr val="0070C0"/>
                  </a:solidFill>
                </a:rPr>
                <a:t>Time to first Gono</a:t>
              </a:r>
            </a:p>
          </p:txBody>
        </p:sp>
        <p:sp>
          <p:nvSpPr>
            <p:cNvPr id="231" name="Forme libre : forme 230">
              <a:extLst>
                <a:ext uri="{FF2B5EF4-FFF2-40B4-BE49-F238E27FC236}">
                  <a16:creationId xmlns:a16="http://schemas.microsoft.com/office/drawing/2014/main" id="{2517B871-9EEE-C19B-24B5-997322AFDCA9}"/>
                </a:ext>
              </a:extLst>
            </p:cNvPr>
            <p:cNvSpPr/>
            <p:nvPr/>
          </p:nvSpPr>
          <p:spPr bwMode="auto">
            <a:xfrm>
              <a:off x="8836332" y="2895846"/>
              <a:ext cx="3142981" cy="1765235"/>
            </a:xfrm>
            <a:custGeom>
              <a:avLst/>
              <a:gdLst>
                <a:gd name="connsiteX0" fmla="*/ 0 w 3128963"/>
                <a:gd name="connsiteY0" fmla="*/ 0 h 1757362"/>
                <a:gd name="connsiteX1" fmla="*/ 0 w 3128963"/>
                <a:gd name="connsiteY1" fmla="*/ 1757362 h 1757362"/>
                <a:gd name="connsiteX2" fmla="*/ 3128963 w 3128963"/>
                <a:gd name="connsiteY2" fmla="*/ 1757362 h 1757362"/>
              </a:gdLst>
              <a:ahLst/>
              <a:cxnLst>
                <a:cxn ang="0">
                  <a:pos x="connsiteX0" y="connsiteY0"/>
                </a:cxn>
                <a:cxn ang="0">
                  <a:pos x="connsiteX1" y="connsiteY1"/>
                </a:cxn>
                <a:cxn ang="0">
                  <a:pos x="connsiteX2" y="connsiteY2"/>
                </a:cxn>
              </a:cxnLst>
              <a:rect l="l" t="t" r="r" b="b"/>
              <a:pathLst>
                <a:path w="3128963" h="1757362">
                  <a:moveTo>
                    <a:pt x="0" y="0"/>
                  </a:moveTo>
                  <a:lnTo>
                    <a:pt x="0" y="1757362"/>
                  </a:lnTo>
                  <a:lnTo>
                    <a:pt x="3128963" y="1757362"/>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US" dirty="0"/>
            </a:p>
          </p:txBody>
        </p:sp>
        <p:sp>
          <p:nvSpPr>
            <p:cNvPr id="232" name="Rectangle 48">
              <a:extLst>
                <a:ext uri="{FF2B5EF4-FFF2-40B4-BE49-F238E27FC236}">
                  <a16:creationId xmlns:a16="http://schemas.microsoft.com/office/drawing/2014/main" id="{5F90EEEF-FA6E-66AD-86BD-30339E549BB2}"/>
                </a:ext>
              </a:extLst>
            </p:cNvPr>
            <p:cNvSpPr>
              <a:spLocks noChangeArrowheads="1"/>
            </p:cNvSpPr>
            <p:nvPr/>
          </p:nvSpPr>
          <p:spPr bwMode="auto">
            <a:xfrm>
              <a:off x="8473569" y="2827933"/>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1.00</a:t>
              </a:r>
            </a:p>
          </p:txBody>
        </p:sp>
        <p:sp>
          <p:nvSpPr>
            <p:cNvPr id="233" name="Rectangle 48">
              <a:extLst>
                <a:ext uri="{FF2B5EF4-FFF2-40B4-BE49-F238E27FC236}">
                  <a16:creationId xmlns:a16="http://schemas.microsoft.com/office/drawing/2014/main" id="{FF1A6FB9-E352-0629-1894-80AE64FD349B}"/>
                </a:ext>
              </a:extLst>
            </p:cNvPr>
            <p:cNvSpPr>
              <a:spLocks noChangeArrowheads="1"/>
            </p:cNvSpPr>
            <p:nvPr/>
          </p:nvSpPr>
          <p:spPr bwMode="auto">
            <a:xfrm>
              <a:off x="8473569" y="3234560"/>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0.75</a:t>
              </a:r>
            </a:p>
          </p:txBody>
        </p:sp>
        <p:sp>
          <p:nvSpPr>
            <p:cNvPr id="234" name="Rectangle 48">
              <a:extLst>
                <a:ext uri="{FF2B5EF4-FFF2-40B4-BE49-F238E27FC236}">
                  <a16:creationId xmlns:a16="http://schemas.microsoft.com/office/drawing/2014/main" id="{1D9F3BAD-DACC-7951-8785-1CF138DF96B5}"/>
                </a:ext>
              </a:extLst>
            </p:cNvPr>
            <p:cNvSpPr>
              <a:spLocks noChangeArrowheads="1"/>
            </p:cNvSpPr>
            <p:nvPr/>
          </p:nvSpPr>
          <p:spPr bwMode="auto">
            <a:xfrm>
              <a:off x="8473569" y="363852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0.50</a:t>
              </a:r>
            </a:p>
          </p:txBody>
        </p:sp>
        <p:sp>
          <p:nvSpPr>
            <p:cNvPr id="235" name="Rectangle 48">
              <a:extLst>
                <a:ext uri="{FF2B5EF4-FFF2-40B4-BE49-F238E27FC236}">
                  <a16:creationId xmlns:a16="http://schemas.microsoft.com/office/drawing/2014/main" id="{AABE2AA7-CB51-CA12-87AC-E9018B7B0440}"/>
                </a:ext>
              </a:extLst>
            </p:cNvPr>
            <p:cNvSpPr>
              <a:spLocks noChangeArrowheads="1"/>
            </p:cNvSpPr>
            <p:nvPr/>
          </p:nvSpPr>
          <p:spPr bwMode="auto">
            <a:xfrm>
              <a:off x="8473569" y="4040948"/>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0.25</a:t>
              </a:r>
            </a:p>
          </p:txBody>
        </p:sp>
        <p:grpSp>
          <p:nvGrpSpPr>
            <p:cNvPr id="236" name="Groupe 235">
              <a:extLst>
                <a:ext uri="{FF2B5EF4-FFF2-40B4-BE49-F238E27FC236}">
                  <a16:creationId xmlns:a16="http://schemas.microsoft.com/office/drawing/2014/main" id="{E957A1A6-7D4E-7439-65E4-48F8DFB95C6E}"/>
                </a:ext>
              </a:extLst>
            </p:cNvPr>
            <p:cNvGrpSpPr/>
            <p:nvPr/>
          </p:nvGrpSpPr>
          <p:grpSpPr>
            <a:xfrm>
              <a:off x="8781477" y="2972727"/>
              <a:ext cx="51343" cy="1620591"/>
              <a:chOff x="4007948" y="2111702"/>
              <a:chExt cx="92041" cy="2362125"/>
            </a:xfrm>
          </p:grpSpPr>
          <p:sp>
            <p:nvSpPr>
              <p:cNvPr id="237" name="Line 17">
                <a:extLst>
                  <a:ext uri="{FF2B5EF4-FFF2-40B4-BE49-F238E27FC236}">
                    <a16:creationId xmlns:a16="http://schemas.microsoft.com/office/drawing/2014/main" id="{0A9A96EA-07F1-B67F-FA37-90DAC3FD6588}"/>
                  </a:ext>
                </a:extLst>
              </p:cNvPr>
              <p:cNvSpPr>
                <a:spLocks noChangeShapeType="1"/>
              </p:cNvSpPr>
              <p:nvPr/>
            </p:nvSpPr>
            <p:spPr bwMode="auto">
              <a:xfrm>
                <a:off x="4007948" y="2111702"/>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38" name="Line 17">
                <a:extLst>
                  <a:ext uri="{FF2B5EF4-FFF2-40B4-BE49-F238E27FC236}">
                    <a16:creationId xmlns:a16="http://schemas.microsoft.com/office/drawing/2014/main" id="{033AE80B-2E8B-05B2-6D66-8D0456D7447A}"/>
                  </a:ext>
                </a:extLst>
              </p:cNvPr>
              <p:cNvSpPr>
                <a:spLocks noChangeShapeType="1"/>
              </p:cNvSpPr>
              <p:nvPr/>
            </p:nvSpPr>
            <p:spPr bwMode="auto">
              <a:xfrm>
                <a:off x="4007948" y="2704389"/>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39" name="Line 17">
                <a:extLst>
                  <a:ext uri="{FF2B5EF4-FFF2-40B4-BE49-F238E27FC236}">
                    <a16:creationId xmlns:a16="http://schemas.microsoft.com/office/drawing/2014/main" id="{46BEBF40-B3A0-5059-DEC7-C791B58F0D1C}"/>
                  </a:ext>
                </a:extLst>
              </p:cNvPr>
              <p:cNvSpPr>
                <a:spLocks noChangeShapeType="1"/>
              </p:cNvSpPr>
              <p:nvPr/>
            </p:nvSpPr>
            <p:spPr bwMode="auto">
              <a:xfrm>
                <a:off x="4007948" y="3293202"/>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40" name="Line 17">
                <a:extLst>
                  <a:ext uri="{FF2B5EF4-FFF2-40B4-BE49-F238E27FC236}">
                    <a16:creationId xmlns:a16="http://schemas.microsoft.com/office/drawing/2014/main" id="{C1AF1148-98C1-31D4-C868-2F8E7370D9A6}"/>
                  </a:ext>
                </a:extLst>
              </p:cNvPr>
              <p:cNvSpPr>
                <a:spLocks noChangeShapeType="1"/>
              </p:cNvSpPr>
              <p:nvPr/>
            </p:nvSpPr>
            <p:spPr bwMode="auto">
              <a:xfrm>
                <a:off x="4007948" y="3879757"/>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41" name="Line 17">
                <a:extLst>
                  <a:ext uri="{FF2B5EF4-FFF2-40B4-BE49-F238E27FC236}">
                    <a16:creationId xmlns:a16="http://schemas.microsoft.com/office/drawing/2014/main" id="{40353F4C-EB7C-AF89-F59C-78E81B944431}"/>
                  </a:ext>
                </a:extLst>
              </p:cNvPr>
              <p:cNvSpPr>
                <a:spLocks noChangeShapeType="1"/>
              </p:cNvSpPr>
              <p:nvPr/>
            </p:nvSpPr>
            <p:spPr bwMode="auto">
              <a:xfrm>
                <a:off x="4007948" y="4473827"/>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grpSp>
        <p:sp>
          <p:nvSpPr>
            <p:cNvPr id="242" name="Rectangle 48">
              <a:extLst>
                <a:ext uri="{FF2B5EF4-FFF2-40B4-BE49-F238E27FC236}">
                  <a16:creationId xmlns:a16="http://schemas.microsoft.com/office/drawing/2014/main" id="{10E1EC6C-D294-F651-0830-5E4E67050497}"/>
                </a:ext>
              </a:extLst>
            </p:cNvPr>
            <p:cNvSpPr>
              <a:spLocks noChangeArrowheads="1"/>
            </p:cNvSpPr>
            <p:nvPr/>
          </p:nvSpPr>
          <p:spPr bwMode="auto">
            <a:xfrm>
              <a:off x="8473569" y="4448524"/>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0.00</a:t>
              </a:r>
            </a:p>
          </p:txBody>
        </p:sp>
        <p:sp>
          <p:nvSpPr>
            <p:cNvPr id="243" name="Line 17">
              <a:extLst>
                <a:ext uri="{FF2B5EF4-FFF2-40B4-BE49-F238E27FC236}">
                  <a16:creationId xmlns:a16="http://schemas.microsoft.com/office/drawing/2014/main" id="{B63AF30A-4AF7-9457-5EE5-4B3D3E8612EB}"/>
                </a:ext>
              </a:extLst>
            </p:cNvPr>
            <p:cNvSpPr>
              <a:spLocks noChangeShapeType="1"/>
            </p:cNvSpPr>
            <p:nvPr/>
          </p:nvSpPr>
          <p:spPr bwMode="auto">
            <a:xfrm>
              <a:off x="8930798" y="3117445"/>
              <a:ext cx="163788" cy="0"/>
            </a:xfrm>
            <a:prstGeom prst="line">
              <a:avLst/>
            </a:prstGeom>
            <a:noFill/>
            <a:ln w="19050">
              <a:solidFill>
                <a:srgbClr val="7030A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44" name="Rectangle 48">
              <a:extLst>
                <a:ext uri="{FF2B5EF4-FFF2-40B4-BE49-F238E27FC236}">
                  <a16:creationId xmlns:a16="http://schemas.microsoft.com/office/drawing/2014/main" id="{6AD5ECC5-076D-D545-41F7-D6BBBB1FBA98}"/>
                </a:ext>
              </a:extLst>
            </p:cNvPr>
            <p:cNvSpPr>
              <a:spLocks noChangeArrowheads="1"/>
            </p:cNvSpPr>
            <p:nvPr/>
          </p:nvSpPr>
          <p:spPr bwMode="auto">
            <a:xfrm>
              <a:off x="9094585" y="2988687"/>
              <a:ext cx="194982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No PEP (N = 183, events = 94)</a:t>
              </a:r>
            </a:p>
          </p:txBody>
        </p:sp>
        <p:sp>
          <p:nvSpPr>
            <p:cNvPr id="245" name="Line 17">
              <a:extLst>
                <a:ext uri="{FF2B5EF4-FFF2-40B4-BE49-F238E27FC236}">
                  <a16:creationId xmlns:a16="http://schemas.microsoft.com/office/drawing/2014/main" id="{4EE1E804-7F90-2860-61CF-0C259C941835}"/>
                </a:ext>
              </a:extLst>
            </p:cNvPr>
            <p:cNvSpPr>
              <a:spLocks noChangeShapeType="1"/>
            </p:cNvSpPr>
            <p:nvPr/>
          </p:nvSpPr>
          <p:spPr bwMode="auto">
            <a:xfrm>
              <a:off x="8930798" y="3272003"/>
              <a:ext cx="163788"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46" name="Rectangle 48">
              <a:extLst>
                <a:ext uri="{FF2B5EF4-FFF2-40B4-BE49-F238E27FC236}">
                  <a16:creationId xmlns:a16="http://schemas.microsoft.com/office/drawing/2014/main" id="{8FA4C5CB-1A84-6EA5-ABE2-DA0D8CAA193E}"/>
                </a:ext>
              </a:extLst>
            </p:cNvPr>
            <p:cNvSpPr>
              <a:spLocks noChangeArrowheads="1"/>
            </p:cNvSpPr>
            <p:nvPr/>
          </p:nvSpPr>
          <p:spPr bwMode="auto">
            <a:xfrm>
              <a:off x="9094585" y="3143245"/>
              <a:ext cx="213256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err="1">
                  <a:ln>
                    <a:noFill/>
                  </a:ln>
                  <a:effectLst/>
                  <a:uLnTx/>
                  <a:uFillTx/>
                  <a:ea typeface="Roboto Condensed" panose="02000000000000000000" pitchFamily="2" charset="0"/>
                  <a:cs typeface="Calibri" panose="020F0502020204030204" pitchFamily="34" charset="0"/>
                </a:rPr>
                <a:t>DoxyPEP</a:t>
              </a: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 (N = 362, events = 144)</a:t>
              </a:r>
            </a:p>
          </p:txBody>
        </p:sp>
        <p:sp>
          <p:nvSpPr>
            <p:cNvPr id="247" name="Rectangle 48">
              <a:extLst>
                <a:ext uri="{FF2B5EF4-FFF2-40B4-BE49-F238E27FC236}">
                  <a16:creationId xmlns:a16="http://schemas.microsoft.com/office/drawing/2014/main" id="{2A0E18A8-3DEC-B233-A493-BBB5EBD15FDE}"/>
                </a:ext>
              </a:extLst>
            </p:cNvPr>
            <p:cNvSpPr>
              <a:spLocks noChangeArrowheads="1"/>
            </p:cNvSpPr>
            <p:nvPr/>
          </p:nvSpPr>
          <p:spPr bwMode="auto">
            <a:xfrm rot="16200000">
              <a:off x="7433146" y="3642096"/>
              <a:ext cx="1778298" cy="41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100" b="1" i="0" u="none" strike="noStrike" kern="0" cap="none" spc="0" normalizeH="0" baseline="0" dirty="0">
                  <a:ln>
                    <a:noFill/>
                  </a:ln>
                  <a:effectLst/>
                  <a:uLnTx/>
                  <a:uFillTx/>
                  <a:ea typeface="Roboto Condensed" panose="02000000000000000000" pitchFamily="2" charset="0"/>
                  <a:cs typeface="Calibri" panose="020F0502020204030204" pitchFamily="34" charset="0"/>
                </a:rPr>
                <a:t>Cumulative Probability of 1st</a:t>
              </a:r>
              <a:br>
                <a:rPr kumimoji="0" lang="en-US" altLang="fr-FR" sz="1100" b="1" i="0" u="none" strike="noStrike" kern="0" cap="none" spc="0" normalizeH="0" baseline="0" dirty="0">
                  <a:ln>
                    <a:noFill/>
                  </a:ln>
                  <a:effectLst/>
                  <a:uLnTx/>
                  <a:uFillTx/>
                  <a:ea typeface="Roboto Condensed" panose="02000000000000000000" pitchFamily="2" charset="0"/>
                  <a:cs typeface="Calibri" panose="020F0502020204030204" pitchFamily="34" charset="0"/>
                </a:rPr>
              </a:br>
              <a:r>
                <a:rPr kumimoji="0" lang="en-US" altLang="fr-FR" sz="1100" b="1" i="0" u="none" strike="noStrike" kern="0" cap="none" spc="0" normalizeH="0" baseline="0" dirty="0">
                  <a:ln>
                    <a:noFill/>
                  </a:ln>
                  <a:effectLst/>
                  <a:uLnTx/>
                  <a:uFillTx/>
                  <a:ea typeface="Roboto Condensed" panose="02000000000000000000" pitchFamily="2" charset="0"/>
                  <a:cs typeface="Calibri" panose="020F0502020204030204" pitchFamily="34" charset="0"/>
                </a:rPr>
                <a:t>STI Diagnosis</a:t>
              </a:r>
            </a:p>
          </p:txBody>
        </p:sp>
        <p:sp>
          <p:nvSpPr>
            <p:cNvPr id="248" name="Rectangle 48">
              <a:extLst>
                <a:ext uri="{FF2B5EF4-FFF2-40B4-BE49-F238E27FC236}">
                  <a16:creationId xmlns:a16="http://schemas.microsoft.com/office/drawing/2014/main" id="{A6BD8E2F-08A9-C2E5-4E52-C7BD9A6336DE}"/>
                </a:ext>
              </a:extLst>
            </p:cNvPr>
            <p:cNvSpPr>
              <a:spLocks noChangeArrowheads="1"/>
            </p:cNvSpPr>
            <p:nvPr/>
          </p:nvSpPr>
          <p:spPr bwMode="auto">
            <a:xfrm>
              <a:off x="8756008"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0</a:t>
              </a:r>
            </a:p>
          </p:txBody>
        </p:sp>
        <p:sp>
          <p:nvSpPr>
            <p:cNvPr id="249" name="Rectangle 48">
              <a:extLst>
                <a:ext uri="{FF2B5EF4-FFF2-40B4-BE49-F238E27FC236}">
                  <a16:creationId xmlns:a16="http://schemas.microsoft.com/office/drawing/2014/main" id="{02CAE602-0499-2A3C-2CA9-E8BFE5E1D1B2}"/>
                </a:ext>
              </a:extLst>
            </p:cNvPr>
            <p:cNvSpPr>
              <a:spLocks noChangeArrowheads="1"/>
            </p:cNvSpPr>
            <p:nvPr/>
          </p:nvSpPr>
          <p:spPr bwMode="auto">
            <a:xfrm>
              <a:off x="9128000"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3</a:t>
              </a:r>
            </a:p>
          </p:txBody>
        </p:sp>
        <p:sp>
          <p:nvSpPr>
            <p:cNvPr id="250" name="Rectangle 48">
              <a:extLst>
                <a:ext uri="{FF2B5EF4-FFF2-40B4-BE49-F238E27FC236}">
                  <a16:creationId xmlns:a16="http://schemas.microsoft.com/office/drawing/2014/main" id="{E138CAA0-A192-48EF-40DB-ADC3BF17D4E1}"/>
                </a:ext>
              </a:extLst>
            </p:cNvPr>
            <p:cNvSpPr>
              <a:spLocks noChangeArrowheads="1"/>
            </p:cNvSpPr>
            <p:nvPr/>
          </p:nvSpPr>
          <p:spPr bwMode="auto">
            <a:xfrm>
              <a:off x="9502285"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6</a:t>
              </a:r>
            </a:p>
          </p:txBody>
        </p:sp>
        <p:sp>
          <p:nvSpPr>
            <p:cNvPr id="251" name="Rectangle 48">
              <a:extLst>
                <a:ext uri="{FF2B5EF4-FFF2-40B4-BE49-F238E27FC236}">
                  <a16:creationId xmlns:a16="http://schemas.microsoft.com/office/drawing/2014/main" id="{19F7B293-7FC8-37F5-99A3-6FFA06DB86A9}"/>
                </a:ext>
              </a:extLst>
            </p:cNvPr>
            <p:cNvSpPr>
              <a:spLocks noChangeArrowheads="1"/>
            </p:cNvSpPr>
            <p:nvPr/>
          </p:nvSpPr>
          <p:spPr bwMode="auto">
            <a:xfrm>
              <a:off x="9874278"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9</a:t>
              </a:r>
            </a:p>
          </p:txBody>
        </p:sp>
        <p:sp>
          <p:nvSpPr>
            <p:cNvPr id="252" name="Rectangle 48">
              <a:extLst>
                <a:ext uri="{FF2B5EF4-FFF2-40B4-BE49-F238E27FC236}">
                  <a16:creationId xmlns:a16="http://schemas.microsoft.com/office/drawing/2014/main" id="{5D640B64-A1E0-27E5-1B4D-C067444792B8}"/>
                </a:ext>
              </a:extLst>
            </p:cNvPr>
            <p:cNvSpPr>
              <a:spLocks noChangeArrowheads="1"/>
            </p:cNvSpPr>
            <p:nvPr/>
          </p:nvSpPr>
          <p:spPr bwMode="auto">
            <a:xfrm>
              <a:off x="10256984"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12</a:t>
              </a:r>
            </a:p>
          </p:txBody>
        </p:sp>
        <p:sp>
          <p:nvSpPr>
            <p:cNvPr id="253" name="Rectangle 48">
              <a:extLst>
                <a:ext uri="{FF2B5EF4-FFF2-40B4-BE49-F238E27FC236}">
                  <a16:creationId xmlns:a16="http://schemas.microsoft.com/office/drawing/2014/main" id="{B9CB2059-D736-2D2D-7BD7-CBD002091C6E}"/>
                </a:ext>
              </a:extLst>
            </p:cNvPr>
            <p:cNvSpPr>
              <a:spLocks noChangeArrowheads="1"/>
            </p:cNvSpPr>
            <p:nvPr/>
          </p:nvSpPr>
          <p:spPr bwMode="auto">
            <a:xfrm>
              <a:off x="10631268"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15</a:t>
              </a:r>
            </a:p>
          </p:txBody>
        </p:sp>
        <p:sp>
          <p:nvSpPr>
            <p:cNvPr id="254" name="Rectangle 48">
              <a:extLst>
                <a:ext uri="{FF2B5EF4-FFF2-40B4-BE49-F238E27FC236}">
                  <a16:creationId xmlns:a16="http://schemas.microsoft.com/office/drawing/2014/main" id="{FE3FB920-FEB3-0F03-B294-3BA9D0A6349E}"/>
                </a:ext>
              </a:extLst>
            </p:cNvPr>
            <p:cNvSpPr>
              <a:spLocks noChangeArrowheads="1"/>
            </p:cNvSpPr>
            <p:nvPr/>
          </p:nvSpPr>
          <p:spPr bwMode="auto">
            <a:xfrm>
              <a:off x="11003261"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18</a:t>
              </a:r>
            </a:p>
          </p:txBody>
        </p:sp>
        <p:sp>
          <p:nvSpPr>
            <p:cNvPr id="255" name="Rectangle 254">
              <a:extLst>
                <a:ext uri="{FF2B5EF4-FFF2-40B4-BE49-F238E27FC236}">
                  <a16:creationId xmlns:a16="http://schemas.microsoft.com/office/drawing/2014/main" id="{C81EEA01-3414-4C9E-8ACD-C0B1B91F3C98}"/>
                </a:ext>
              </a:extLst>
            </p:cNvPr>
            <p:cNvSpPr>
              <a:spLocks noChangeArrowheads="1"/>
            </p:cNvSpPr>
            <p:nvPr/>
          </p:nvSpPr>
          <p:spPr bwMode="auto">
            <a:xfrm>
              <a:off x="11374885"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21</a:t>
              </a:r>
            </a:p>
          </p:txBody>
        </p:sp>
        <p:grpSp>
          <p:nvGrpSpPr>
            <p:cNvPr id="256" name="Groupe 255">
              <a:extLst>
                <a:ext uri="{FF2B5EF4-FFF2-40B4-BE49-F238E27FC236}">
                  <a16:creationId xmlns:a16="http://schemas.microsoft.com/office/drawing/2014/main" id="{B1DA049F-31FC-8994-EF63-62EA3051D8C4}"/>
                </a:ext>
              </a:extLst>
            </p:cNvPr>
            <p:cNvGrpSpPr/>
            <p:nvPr/>
          </p:nvGrpSpPr>
          <p:grpSpPr>
            <a:xfrm>
              <a:off x="8908927" y="4661082"/>
              <a:ext cx="2996007" cy="61095"/>
              <a:chOff x="4210920" y="4572597"/>
              <a:chExt cx="4366890" cy="92041"/>
            </a:xfrm>
          </p:grpSpPr>
          <p:sp>
            <p:nvSpPr>
              <p:cNvPr id="257" name="Line 17">
                <a:extLst>
                  <a:ext uri="{FF2B5EF4-FFF2-40B4-BE49-F238E27FC236}">
                    <a16:creationId xmlns:a16="http://schemas.microsoft.com/office/drawing/2014/main" id="{08E7B92A-3FED-AFF3-B9ED-20F129021002}"/>
                  </a:ext>
                </a:extLst>
              </p:cNvPr>
              <p:cNvSpPr>
                <a:spLocks noChangeShapeType="1"/>
              </p:cNvSpPr>
              <p:nvPr/>
            </p:nvSpPr>
            <p:spPr bwMode="auto">
              <a:xfrm rot="16200000">
                <a:off x="4164899"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58" name="Line 17">
                <a:extLst>
                  <a:ext uri="{FF2B5EF4-FFF2-40B4-BE49-F238E27FC236}">
                    <a16:creationId xmlns:a16="http://schemas.microsoft.com/office/drawing/2014/main" id="{864FE796-B878-C9FC-A93C-4525BB5F60D0}"/>
                  </a:ext>
                </a:extLst>
              </p:cNvPr>
              <p:cNvSpPr>
                <a:spLocks noChangeShapeType="1"/>
              </p:cNvSpPr>
              <p:nvPr/>
            </p:nvSpPr>
            <p:spPr bwMode="auto">
              <a:xfrm rot="16200000">
                <a:off x="4707103"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59" name="Line 17">
                <a:extLst>
                  <a:ext uri="{FF2B5EF4-FFF2-40B4-BE49-F238E27FC236}">
                    <a16:creationId xmlns:a16="http://schemas.microsoft.com/office/drawing/2014/main" id="{08E40392-1869-C85F-F471-1C1D7AAF1D6B}"/>
                  </a:ext>
                </a:extLst>
              </p:cNvPr>
              <p:cNvSpPr>
                <a:spLocks noChangeShapeType="1"/>
              </p:cNvSpPr>
              <p:nvPr/>
            </p:nvSpPr>
            <p:spPr bwMode="auto">
              <a:xfrm rot="16200000">
                <a:off x="5252650"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60" name="Line 17">
                <a:extLst>
                  <a:ext uri="{FF2B5EF4-FFF2-40B4-BE49-F238E27FC236}">
                    <a16:creationId xmlns:a16="http://schemas.microsoft.com/office/drawing/2014/main" id="{8D2A4ADD-8651-810F-3E0A-921222965D6D}"/>
                  </a:ext>
                </a:extLst>
              </p:cNvPr>
              <p:cNvSpPr>
                <a:spLocks noChangeShapeType="1"/>
              </p:cNvSpPr>
              <p:nvPr/>
            </p:nvSpPr>
            <p:spPr bwMode="auto">
              <a:xfrm rot="16200000">
                <a:off x="5794855"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61" name="Line 17">
                <a:extLst>
                  <a:ext uri="{FF2B5EF4-FFF2-40B4-BE49-F238E27FC236}">
                    <a16:creationId xmlns:a16="http://schemas.microsoft.com/office/drawing/2014/main" id="{E99A80F3-2003-CEB1-3B2D-EB3312DF8EC9}"/>
                  </a:ext>
                </a:extLst>
              </p:cNvPr>
              <p:cNvSpPr>
                <a:spLocks noChangeShapeType="1"/>
              </p:cNvSpPr>
              <p:nvPr/>
            </p:nvSpPr>
            <p:spPr bwMode="auto">
              <a:xfrm rot="16200000">
                <a:off x="6352676"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62" name="Line 17">
                <a:extLst>
                  <a:ext uri="{FF2B5EF4-FFF2-40B4-BE49-F238E27FC236}">
                    <a16:creationId xmlns:a16="http://schemas.microsoft.com/office/drawing/2014/main" id="{08884167-BB93-AC5F-122D-6903A91F6D3B}"/>
                  </a:ext>
                </a:extLst>
              </p:cNvPr>
              <p:cNvSpPr>
                <a:spLocks noChangeShapeType="1"/>
              </p:cNvSpPr>
              <p:nvPr/>
            </p:nvSpPr>
            <p:spPr bwMode="auto">
              <a:xfrm rot="16200000">
                <a:off x="6898222"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63" name="Line 17">
                <a:extLst>
                  <a:ext uri="{FF2B5EF4-FFF2-40B4-BE49-F238E27FC236}">
                    <a16:creationId xmlns:a16="http://schemas.microsoft.com/office/drawing/2014/main" id="{06A5B3B7-5B08-8F93-181C-F0E4E858A656}"/>
                  </a:ext>
                </a:extLst>
              </p:cNvPr>
              <p:cNvSpPr>
                <a:spLocks noChangeShapeType="1"/>
              </p:cNvSpPr>
              <p:nvPr/>
            </p:nvSpPr>
            <p:spPr bwMode="auto">
              <a:xfrm rot="16200000">
                <a:off x="7440427"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64" name="Line 17">
                <a:extLst>
                  <a:ext uri="{FF2B5EF4-FFF2-40B4-BE49-F238E27FC236}">
                    <a16:creationId xmlns:a16="http://schemas.microsoft.com/office/drawing/2014/main" id="{D3DD2AF9-5AD4-6E51-FC58-AEEC0C17AA23}"/>
                  </a:ext>
                </a:extLst>
              </p:cNvPr>
              <p:cNvSpPr>
                <a:spLocks noChangeShapeType="1"/>
              </p:cNvSpPr>
              <p:nvPr/>
            </p:nvSpPr>
            <p:spPr bwMode="auto">
              <a:xfrm rot="16200000">
                <a:off x="7982095"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65" name="Line 17">
                <a:extLst>
                  <a:ext uri="{FF2B5EF4-FFF2-40B4-BE49-F238E27FC236}">
                    <a16:creationId xmlns:a16="http://schemas.microsoft.com/office/drawing/2014/main" id="{24FFC648-4A11-D2E7-E222-DD81CDED547C}"/>
                  </a:ext>
                </a:extLst>
              </p:cNvPr>
              <p:cNvSpPr>
                <a:spLocks noChangeShapeType="1"/>
              </p:cNvSpPr>
              <p:nvPr/>
            </p:nvSpPr>
            <p:spPr bwMode="auto">
              <a:xfrm rot="16200000">
                <a:off x="8531789"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grpSp>
        <p:sp>
          <p:nvSpPr>
            <p:cNvPr id="266" name="Rectangle 48">
              <a:extLst>
                <a:ext uri="{FF2B5EF4-FFF2-40B4-BE49-F238E27FC236}">
                  <a16:creationId xmlns:a16="http://schemas.microsoft.com/office/drawing/2014/main" id="{82FC8E3C-6114-0DBD-520C-2AFDEB4D79BE}"/>
                </a:ext>
              </a:extLst>
            </p:cNvPr>
            <p:cNvSpPr>
              <a:spLocks noChangeArrowheads="1"/>
            </p:cNvSpPr>
            <p:nvPr/>
          </p:nvSpPr>
          <p:spPr bwMode="auto">
            <a:xfrm>
              <a:off x="11752015" y="4646119"/>
              <a:ext cx="301677" cy="2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900" b="0" i="0" u="none" strike="noStrike" kern="0" cap="none" spc="0" normalizeH="0" baseline="0" dirty="0">
                  <a:ln>
                    <a:noFill/>
                  </a:ln>
                  <a:effectLst/>
                  <a:uLnTx/>
                  <a:uFillTx/>
                  <a:ea typeface="Roboto Condensed" panose="02000000000000000000" pitchFamily="2" charset="0"/>
                  <a:cs typeface="Calibri" panose="020F0502020204030204" pitchFamily="34" charset="0"/>
                </a:rPr>
                <a:t>24</a:t>
              </a:r>
            </a:p>
          </p:txBody>
        </p:sp>
        <p:sp>
          <p:nvSpPr>
            <p:cNvPr id="288" name="Rectangle 48">
              <a:extLst>
                <a:ext uri="{FF2B5EF4-FFF2-40B4-BE49-F238E27FC236}">
                  <a16:creationId xmlns:a16="http://schemas.microsoft.com/office/drawing/2014/main" id="{D5318FA3-3A20-D798-A991-226D8DDC022F}"/>
                </a:ext>
              </a:extLst>
            </p:cNvPr>
            <p:cNvSpPr>
              <a:spLocks noChangeArrowheads="1"/>
            </p:cNvSpPr>
            <p:nvPr/>
          </p:nvSpPr>
          <p:spPr bwMode="auto">
            <a:xfrm>
              <a:off x="9748685" y="4819644"/>
              <a:ext cx="1247705" cy="2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100" b="1" i="0" u="none" strike="noStrike" kern="0" cap="none" spc="0" normalizeH="0" baseline="0" dirty="0">
                  <a:ln>
                    <a:noFill/>
                  </a:ln>
                  <a:effectLst/>
                  <a:uLnTx/>
                  <a:uFillTx/>
                  <a:ea typeface="Roboto Condensed" panose="02000000000000000000" pitchFamily="2" charset="0"/>
                  <a:cs typeface="Calibri" panose="020F0502020204030204" pitchFamily="34" charset="0"/>
                </a:rPr>
                <a:t>Months until 1st STI</a:t>
              </a:r>
            </a:p>
          </p:txBody>
        </p:sp>
        <p:sp>
          <p:nvSpPr>
            <p:cNvPr id="289" name="Rectangle 48">
              <a:extLst>
                <a:ext uri="{FF2B5EF4-FFF2-40B4-BE49-F238E27FC236}">
                  <a16:creationId xmlns:a16="http://schemas.microsoft.com/office/drawing/2014/main" id="{3BF75FC3-2E01-8A40-F8AE-9C1697870D6E}"/>
                </a:ext>
              </a:extLst>
            </p:cNvPr>
            <p:cNvSpPr>
              <a:spLocks noChangeArrowheads="1"/>
            </p:cNvSpPr>
            <p:nvPr/>
          </p:nvSpPr>
          <p:spPr bwMode="auto">
            <a:xfrm>
              <a:off x="8659290" y="5085184"/>
              <a:ext cx="3456899"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0" u="none" strike="noStrike" baseline="0" dirty="0">
                  <a:latin typeface="+mj-lt"/>
                </a:rPr>
                <a:t>238 subjects infected</a:t>
              </a:r>
              <a:br>
                <a:rPr lang="en-US" sz="1400" b="0" i="0" u="none" strike="noStrike" baseline="0" dirty="0">
                  <a:latin typeface="+mj-lt"/>
                </a:rPr>
              </a:br>
              <a:r>
                <a:rPr lang="en-US" sz="1400" b="1" i="0" u="none" strike="noStrike" baseline="0" dirty="0">
                  <a:solidFill>
                    <a:srgbClr val="7030A0"/>
                  </a:solidFill>
                  <a:latin typeface="+mj-lt"/>
                </a:rPr>
                <a:t>94 in No PEP arm </a:t>
              </a:r>
              <a:r>
                <a:rPr lang="en-US" sz="1400" b="0" i="0" u="none" strike="noStrike" baseline="0" dirty="0">
                  <a:solidFill>
                    <a:srgbClr val="7030A0"/>
                  </a:solidFill>
                  <a:latin typeface="+mj-lt"/>
                </a:rPr>
                <a:t>(incidence: 68.4/100 PY),</a:t>
              </a:r>
              <a:br>
                <a:rPr lang="en-US" sz="1400" b="0" i="0" u="none" strike="noStrike" baseline="0" dirty="0">
                  <a:solidFill>
                    <a:srgbClr val="CF091A"/>
                  </a:solidFill>
                  <a:latin typeface="+mj-lt"/>
                </a:rPr>
              </a:br>
              <a:r>
                <a:rPr lang="en-US" sz="1400" b="1" i="0" u="none" strike="noStrike" baseline="0" dirty="0">
                  <a:solidFill>
                    <a:srgbClr val="00B050"/>
                  </a:solidFill>
                  <a:latin typeface="+mj-lt"/>
                </a:rPr>
                <a:t>144 in Doxy PEP arm </a:t>
              </a:r>
              <a:r>
                <a:rPr lang="en-US" sz="1400" b="0" i="0" u="none" strike="noStrike" baseline="0" dirty="0">
                  <a:solidFill>
                    <a:srgbClr val="00B050"/>
                  </a:solidFill>
                  <a:latin typeface="+mj-lt"/>
                </a:rPr>
                <a:t>(incidence: 45.5/100 PY)</a:t>
              </a:r>
              <a:endParaRPr kumimoji="0" lang="en-US" altLang="fr-FR" sz="600" b="0" i="0" u="none" strike="noStrike" kern="0" cap="none" spc="0" normalizeH="0" baseline="0" dirty="0">
                <a:ln>
                  <a:noFill/>
                </a:ln>
                <a:solidFill>
                  <a:srgbClr val="00B050"/>
                </a:solidFill>
                <a:effectLst/>
                <a:uLnTx/>
                <a:uFillTx/>
                <a:latin typeface="+mj-lt"/>
                <a:ea typeface="Roboto Condensed" panose="02000000000000000000" pitchFamily="2" charset="0"/>
                <a:cs typeface="Calibri" panose="020F0502020204030204" pitchFamily="34" charset="0"/>
              </a:endParaRPr>
            </a:p>
          </p:txBody>
        </p:sp>
        <p:sp>
          <p:nvSpPr>
            <p:cNvPr id="290" name="Rectangle 48">
              <a:extLst>
                <a:ext uri="{FF2B5EF4-FFF2-40B4-BE49-F238E27FC236}">
                  <a16:creationId xmlns:a16="http://schemas.microsoft.com/office/drawing/2014/main" id="{6073DDAE-B73F-C5C5-39ED-D09675E48C57}"/>
                </a:ext>
              </a:extLst>
            </p:cNvPr>
            <p:cNvSpPr>
              <a:spLocks noChangeArrowheads="1"/>
            </p:cNvSpPr>
            <p:nvPr/>
          </p:nvSpPr>
          <p:spPr bwMode="auto">
            <a:xfrm>
              <a:off x="9785866" y="4080386"/>
              <a:ext cx="2259199" cy="44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i="0" u="none" strike="noStrike" kern="0" cap="none" spc="0" normalizeH="0" baseline="0" dirty="0" err="1">
                  <a:ln>
                    <a:noFill/>
                  </a:ln>
                  <a:effectLst/>
                  <a:uLnTx/>
                  <a:uFillTx/>
                  <a:ea typeface="Roboto Condensed" panose="02000000000000000000" pitchFamily="2" charset="0"/>
                  <a:cs typeface="Calibri" panose="020F0502020204030204" pitchFamily="34" charset="0"/>
                </a:rPr>
                <a:t>Adjsuted</a:t>
              </a:r>
              <a: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t> HR:</a:t>
              </a:r>
              <a:b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br>
              <a:r>
                <a:rPr kumimoji="0" lang="en-US" altLang="fr-FR" sz="1200" i="0" u="none" strike="noStrike" kern="0" cap="none" spc="0" normalizeH="0" baseline="0" dirty="0">
                  <a:ln>
                    <a:noFill/>
                  </a:ln>
                  <a:effectLst/>
                  <a:uLnTx/>
                  <a:uFillTx/>
                  <a:ea typeface="Roboto Condensed" panose="02000000000000000000" pitchFamily="2" charset="0"/>
                  <a:cs typeface="Calibri" panose="020F0502020204030204" pitchFamily="34" charset="0"/>
                </a:rPr>
                <a:t>0.67 (IC 95%: 0.52-0.87, p = 0.003)</a:t>
              </a:r>
            </a:p>
          </p:txBody>
        </p:sp>
        <p:sp>
          <p:nvSpPr>
            <p:cNvPr id="291" name="Forme libre : forme 290">
              <a:extLst>
                <a:ext uri="{FF2B5EF4-FFF2-40B4-BE49-F238E27FC236}">
                  <a16:creationId xmlns:a16="http://schemas.microsoft.com/office/drawing/2014/main" id="{EB1C1E6F-B3C8-4559-995E-B69DE932A587}"/>
                </a:ext>
              </a:extLst>
            </p:cNvPr>
            <p:cNvSpPr/>
            <p:nvPr/>
          </p:nvSpPr>
          <p:spPr>
            <a:xfrm>
              <a:off x="8918320" y="3551312"/>
              <a:ext cx="2773818" cy="1032644"/>
            </a:xfrm>
            <a:custGeom>
              <a:avLst/>
              <a:gdLst>
                <a:gd name="connsiteX0" fmla="*/ 0 w 5076779"/>
                <a:gd name="connsiteY0" fmla="*/ 1626164 h 1626163"/>
                <a:gd name="connsiteX1" fmla="*/ 0 w 5076779"/>
                <a:gd name="connsiteY1" fmla="*/ 1601536 h 1626163"/>
                <a:gd name="connsiteX2" fmla="*/ 204381 w 5076779"/>
                <a:gd name="connsiteY2" fmla="*/ 1601536 h 1626163"/>
                <a:gd name="connsiteX3" fmla="*/ 204381 w 5076779"/>
                <a:gd name="connsiteY3" fmla="*/ 1589096 h 1626163"/>
                <a:gd name="connsiteX4" fmla="*/ 224312 w 5076779"/>
                <a:gd name="connsiteY4" fmla="*/ 1589096 h 1626163"/>
                <a:gd name="connsiteX5" fmla="*/ 224312 w 5076779"/>
                <a:gd name="connsiteY5" fmla="*/ 1556979 h 1626163"/>
                <a:gd name="connsiteX6" fmla="*/ 271662 w 5076779"/>
                <a:gd name="connsiteY6" fmla="*/ 1556979 h 1626163"/>
                <a:gd name="connsiteX7" fmla="*/ 271662 w 5076779"/>
                <a:gd name="connsiteY7" fmla="*/ 1548473 h 1626163"/>
                <a:gd name="connsiteX8" fmla="*/ 351510 w 5076779"/>
                <a:gd name="connsiteY8" fmla="*/ 1548473 h 1626163"/>
                <a:gd name="connsiteX9" fmla="*/ 351510 w 5076779"/>
                <a:gd name="connsiteY9" fmla="*/ 1535017 h 1626163"/>
                <a:gd name="connsiteX10" fmla="*/ 413333 w 5076779"/>
                <a:gd name="connsiteY10" fmla="*/ 1535017 h 1626163"/>
                <a:gd name="connsiteX11" fmla="*/ 413333 w 5076779"/>
                <a:gd name="connsiteY11" fmla="*/ 1517626 h 1626163"/>
                <a:gd name="connsiteX12" fmla="*/ 422473 w 5076779"/>
                <a:gd name="connsiteY12" fmla="*/ 1517626 h 1626163"/>
                <a:gd name="connsiteX13" fmla="*/ 422473 w 5076779"/>
                <a:gd name="connsiteY13" fmla="*/ 1502012 h 1626163"/>
                <a:gd name="connsiteX14" fmla="*/ 437833 w 5076779"/>
                <a:gd name="connsiteY14" fmla="*/ 1502012 h 1626163"/>
                <a:gd name="connsiteX15" fmla="*/ 437833 w 5076779"/>
                <a:gd name="connsiteY15" fmla="*/ 1486905 h 1626163"/>
                <a:gd name="connsiteX16" fmla="*/ 455859 w 5076779"/>
                <a:gd name="connsiteY16" fmla="*/ 1486905 h 1626163"/>
                <a:gd name="connsiteX17" fmla="*/ 455859 w 5076779"/>
                <a:gd name="connsiteY17" fmla="*/ 1479288 h 1626163"/>
                <a:gd name="connsiteX18" fmla="*/ 474139 w 5076779"/>
                <a:gd name="connsiteY18" fmla="*/ 1479288 h 1626163"/>
                <a:gd name="connsiteX19" fmla="*/ 474139 w 5076779"/>
                <a:gd name="connsiteY19" fmla="*/ 1464309 h 1626163"/>
                <a:gd name="connsiteX20" fmla="*/ 488484 w 5076779"/>
                <a:gd name="connsiteY20" fmla="*/ 1464309 h 1626163"/>
                <a:gd name="connsiteX21" fmla="*/ 488484 w 5076779"/>
                <a:gd name="connsiteY21" fmla="*/ 1431938 h 1626163"/>
                <a:gd name="connsiteX22" fmla="*/ 506256 w 5076779"/>
                <a:gd name="connsiteY22" fmla="*/ 1431938 h 1626163"/>
                <a:gd name="connsiteX23" fmla="*/ 506256 w 5076779"/>
                <a:gd name="connsiteY23" fmla="*/ 1410357 h 1626163"/>
                <a:gd name="connsiteX24" fmla="*/ 537358 w 5076779"/>
                <a:gd name="connsiteY24" fmla="*/ 1410357 h 1626163"/>
                <a:gd name="connsiteX25" fmla="*/ 537358 w 5076779"/>
                <a:gd name="connsiteY25" fmla="*/ 1365419 h 1626163"/>
                <a:gd name="connsiteX26" fmla="*/ 550179 w 5076779"/>
                <a:gd name="connsiteY26" fmla="*/ 1365419 h 1626163"/>
                <a:gd name="connsiteX27" fmla="*/ 550179 w 5076779"/>
                <a:gd name="connsiteY27" fmla="*/ 1340157 h 1626163"/>
                <a:gd name="connsiteX28" fmla="*/ 587628 w 5076779"/>
                <a:gd name="connsiteY28" fmla="*/ 1340157 h 1626163"/>
                <a:gd name="connsiteX29" fmla="*/ 587628 w 5076779"/>
                <a:gd name="connsiteY29" fmla="*/ 1312102 h 1626163"/>
                <a:gd name="connsiteX30" fmla="*/ 602226 w 5076779"/>
                <a:gd name="connsiteY30" fmla="*/ 1312102 h 1626163"/>
                <a:gd name="connsiteX31" fmla="*/ 602226 w 5076779"/>
                <a:gd name="connsiteY31" fmla="*/ 1294330 h 1626163"/>
                <a:gd name="connsiteX32" fmla="*/ 602226 w 5076779"/>
                <a:gd name="connsiteY32" fmla="*/ 1252819 h 1626163"/>
                <a:gd name="connsiteX33" fmla="*/ 612763 w 5076779"/>
                <a:gd name="connsiteY33" fmla="*/ 1252819 h 1626163"/>
                <a:gd name="connsiteX34" fmla="*/ 612763 w 5076779"/>
                <a:gd name="connsiteY34" fmla="*/ 1223114 h 1626163"/>
                <a:gd name="connsiteX35" fmla="*/ 623680 w 5076779"/>
                <a:gd name="connsiteY35" fmla="*/ 1223114 h 1626163"/>
                <a:gd name="connsiteX36" fmla="*/ 623680 w 5076779"/>
                <a:gd name="connsiteY36" fmla="*/ 1187188 h 1626163"/>
                <a:gd name="connsiteX37" fmla="*/ 635232 w 5076779"/>
                <a:gd name="connsiteY37" fmla="*/ 1187188 h 1626163"/>
                <a:gd name="connsiteX38" fmla="*/ 635232 w 5076779"/>
                <a:gd name="connsiteY38" fmla="*/ 1157483 h 1626163"/>
                <a:gd name="connsiteX39" fmla="*/ 647927 w 5076779"/>
                <a:gd name="connsiteY39" fmla="*/ 1157483 h 1626163"/>
                <a:gd name="connsiteX40" fmla="*/ 647927 w 5076779"/>
                <a:gd name="connsiteY40" fmla="*/ 1121812 h 1626163"/>
                <a:gd name="connsiteX41" fmla="*/ 685375 w 5076779"/>
                <a:gd name="connsiteY41" fmla="*/ 1121812 h 1626163"/>
                <a:gd name="connsiteX42" fmla="*/ 685375 w 5076779"/>
                <a:gd name="connsiteY42" fmla="*/ 1109498 h 1626163"/>
                <a:gd name="connsiteX43" fmla="*/ 694769 w 5076779"/>
                <a:gd name="connsiteY43" fmla="*/ 1109498 h 1626163"/>
                <a:gd name="connsiteX44" fmla="*/ 694769 w 5076779"/>
                <a:gd name="connsiteY44" fmla="*/ 1087664 h 1626163"/>
                <a:gd name="connsiteX45" fmla="*/ 694769 w 5076779"/>
                <a:gd name="connsiteY45" fmla="*/ 1073065 h 1626163"/>
                <a:gd name="connsiteX46" fmla="*/ 703528 w 5076779"/>
                <a:gd name="connsiteY46" fmla="*/ 1073065 h 1626163"/>
                <a:gd name="connsiteX47" fmla="*/ 703528 w 5076779"/>
                <a:gd name="connsiteY47" fmla="*/ 1044502 h 1626163"/>
                <a:gd name="connsiteX48" fmla="*/ 744786 w 5076779"/>
                <a:gd name="connsiteY48" fmla="*/ 1044502 h 1626163"/>
                <a:gd name="connsiteX49" fmla="*/ 744786 w 5076779"/>
                <a:gd name="connsiteY49" fmla="*/ 1029015 h 1626163"/>
                <a:gd name="connsiteX50" fmla="*/ 757988 w 5076779"/>
                <a:gd name="connsiteY50" fmla="*/ 1029015 h 1626163"/>
                <a:gd name="connsiteX51" fmla="*/ 757988 w 5076779"/>
                <a:gd name="connsiteY51" fmla="*/ 1021525 h 1626163"/>
                <a:gd name="connsiteX52" fmla="*/ 799626 w 5076779"/>
                <a:gd name="connsiteY52" fmla="*/ 1021525 h 1626163"/>
                <a:gd name="connsiteX53" fmla="*/ 799626 w 5076779"/>
                <a:gd name="connsiteY53" fmla="*/ 990551 h 1626163"/>
                <a:gd name="connsiteX54" fmla="*/ 815240 w 5076779"/>
                <a:gd name="connsiteY54" fmla="*/ 990551 h 1626163"/>
                <a:gd name="connsiteX55" fmla="*/ 815240 w 5076779"/>
                <a:gd name="connsiteY55" fmla="*/ 976333 h 1626163"/>
                <a:gd name="connsiteX56" fmla="*/ 829077 w 5076779"/>
                <a:gd name="connsiteY56" fmla="*/ 976333 h 1626163"/>
                <a:gd name="connsiteX57" fmla="*/ 829077 w 5076779"/>
                <a:gd name="connsiteY57" fmla="*/ 960338 h 1626163"/>
                <a:gd name="connsiteX58" fmla="*/ 910068 w 5076779"/>
                <a:gd name="connsiteY58" fmla="*/ 960338 h 1626163"/>
                <a:gd name="connsiteX59" fmla="*/ 1087664 w 5076779"/>
                <a:gd name="connsiteY59" fmla="*/ 960338 h 1626163"/>
                <a:gd name="connsiteX60" fmla="*/ 1087664 w 5076779"/>
                <a:gd name="connsiteY60" fmla="*/ 947009 h 1626163"/>
                <a:gd name="connsiteX61" fmla="*/ 1165227 w 5076779"/>
                <a:gd name="connsiteY61" fmla="*/ 947009 h 1626163"/>
                <a:gd name="connsiteX62" fmla="*/ 1165227 w 5076779"/>
                <a:gd name="connsiteY62" fmla="*/ 930506 h 1626163"/>
                <a:gd name="connsiteX63" fmla="*/ 1197725 w 5076779"/>
                <a:gd name="connsiteY63" fmla="*/ 930506 h 1626163"/>
                <a:gd name="connsiteX64" fmla="*/ 1197725 w 5076779"/>
                <a:gd name="connsiteY64" fmla="*/ 914384 h 1626163"/>
                <a:gd name="connsiteX65" fmla="*/ 1224256 w 5076779"/>
                <a:gd name="connsiteY65" fmla="*/ 914384 h 1626163"/>
                <a:gd name="connsiteX66" fmla="*/ 1224256 w 5076779"/>
                <a:gd name="connsiteY66" fmla="*/ 902197 h 1626163"/>
                <a:gd name="connsiteX67" fmla="*/ 1285063 w 5076779"/>
                <a:gd name="connsiteY67" fmla="*/ 902197 h 1626163"/>
                <a:gd name="connsiteX68" fmla="*/ 1285063 w 5076779"/>
                <a:gd name="connsiteY68" fmla="*/ 887471 h 1626163"/>
                <a:gd name="connsiteX69" fmla="*/ 1311975 w 5076779"/>
                <a:gd name="connsiteY69" fmla="*/ 887471 h 1626163"/>
                <a:gd name="connsiteX70" fmla="*/ 1311975 w 5076779"/>
                <a:gd name="connsiteY70" fmla="*/ 846214 h 1626163"/>
                <a:gd name="connsiteX71" fmla="*/ 1326320 w 5076779"/>
                <a:gd name="connsiteY71" fmla="*/ 846214 h 1626163"/>
                <a:gd name="connsiteX72" fmla="*/ 1326320 w 5076779"/>
                <a:gd name="connsiteY72" fmla="*/ 817144 h 1626163"/>
                <a:gd name="connsiteX73" fmla="*/ 1357421 w 5076779"/>
                <a:gd name="connsiteY73" fmla="*/ 817144 h 1626163"/>
                <a:gd name="connsiteX74" fmla="*/ 1357421 w 5076779"/>
                <a:gd name="connsiteY74" fmla="*/ 802418 h 1626163"/>
                <a:gd name="connsiteX75" fmla="*/ 1384715 w 5076779"/>
                <a:gd name="connsiteY75" fmla="*/ 802418 h 1626163"/>
                <a:gd name="connsiteX76" fmla="*/ 1384715 w 5076779"/>
                <a:gd name="connsiteY76" fmla="*/ 786804 h 1626163"/>
                <a:gd name="connsiteX77" fmla="*/ 1400710 w 5076779"/>
                <a:gd name="connsiteY77" fmla="*/ 786804 h 1626163"/>
                <a:gd name="connsiteX78" fmla="*/ 1400710 w 5076779"/>
                <a:gd name="connsiteY78" fmla="*/ 775760 h 1626163"/>
                <a:gd name="connsiteX79" fmla="*/ 1433208 w 5076779"/>
                <a:gd name="connsiteY79" fmla="*/ 775760 h 1626163"/>
                <a:gd name="connsiteX80" fmla="*/ 1433208 w 5076779"/>
                <a:gd name="connsiteY80" fmla="*/ 721935 h 1626163"/>
                <a:gd name="connsiteX81" fmla="*/ 1446283 w 5076779"/>
                <a:gd name="connsiteY81" fmla="*/ 721935 h 1626163"/>
                <a:gd name="connsiteX82" fmla="*/ 1446283 w 5076779"/>
                <a:gd name="connsiteY82" fmla="*/ 709876 h 1626163"/>
                <a:gd name="connsiteX83" fmla="*/ 1476750 w 5076779"/>
                <a:gd name="connsiteY83" fmla="*/ 709876 h 1626163"/>
                <a:gd name="connsiteX84" fmla="*/ 1476750 w 5076779"/>
                <a:gd name="connsiteY84" fmla="*/ 696546 h 1626163"/>
                <a:gd name="connsiteX85" fmla="*/ 1485509 w 5076779"/>
                <a:gd name="connsiteY85" fmla="*/ 696546 h 1626163"/>
                <a:gd name="connsiteX86" fmla="*/ 1485509 w 5076779"/>
                <a:gd name="connsiteY86" fmla="*/ 679409 h 1626163"/>
                <a:gd name="connsiteX87" fmla="*/ 1590746 w 5076779"/>
                <a:gd name="connsiteY87" fmla="*/ 679409 h 1626163"/>
                <a:gd name="connsiteX88" fmla="*/ 1590746 w 5076779"/>
                <a:gd name="connsiteY88" fmla="*/ 665953 h 1626163"/>
                <a:gd name="connsiteX89" fmla="*/ 1640509 w 5076779"/>
                <a:gd name="connsiteY89" fmla="*/ 665953 h 1626163"/>
                <a:gd name="connsiteX90" fmla="*/ 1640509 w 5076779"/>
                <a:gd name="connsiteY90" fmla="*/ 650212 h 1626163"/>
                <a:gd name="connsiteX91" fmla="*/ 1814296 w 5076779"/>
                <a:gd name="connsiteY91" fmla="*/ 650212 h 1626163"/>
                <a:gd name="connsiteX92" fmla="*/ 1814296 w 5076779"/>
                <a:gd name="connsiteY92" fmla="*/ 629266 h 1626163"/>
                <a:gd name="connsiteX93" fmla="*/ 1891986 w 5076779"/>
                <a:gd name="connsiteY93" fmla="*/ 629266 h 1626163"/>
                <a:gd name="connsiteX94" fmla="*/ 1891986 w 5076779"/>
                <a:gd name="connsiteY94" fmla="*/ 618095 h 1626163"/>
                <a:gd name="connsiteX95" fmla="*/ 1911155 w 5076779"/>
                <a:gd name="connsiteY95" fmla="*/ 618095 h 1626163"/>
                <a:gd name="connsiteX96" fmla="*/ 1911155 w 5076779"/>
                <a:gd name="connsiteY96" fmla="*/ 602226 h 1626163"/>
                <a:gd name="connsiteX97" fmla="*/ 1952158 w 5076779"/>
                <a:gd name="connsiteY97" fmla="*/ 602226 h 1626163"/>
                <a:gd name="connsiteX98" fmla="*/ 1994304 w 5076779"/>
                <a:gd name="connsiteY98" fmla="*/ 602226 h 1626163"/>
                <a:gd name="connsiteX99" fmla="*/ 1994304 w 5076779"/>
                <a:gd name="connsiteY99" fmla="*/ 583058 h 1626163"/>
                <a:gd name="connsiteX100" fmla="*/ 2012330 w 5076779"/>
                <a:gd name="connsiteY100" fmla="*/ 583058 h 1626163"/>
                <a:gd name="connsiteX101" fmla="*/ 2012330 w 5076779"/>
                <a:gd name="connsiteY101" fmla="*/ 568459 h 1626163"/>
                <a:gd name="connsiteX102" fmla="*/ 2062600 w 5076779"/>
                <a:gd name="connsiteY102" fmla="*/ 568459 h 1626163"/>
                <a:gd name="connsiteX103" fmla="*/ 2062600 w 5076779"/>
                <a:gd name="connsiteY103" fmla="*/ 546625 h 1626163"/>
                <a:gd name="connsiteX104" fmla="*/ 2364094 w 5076779"/>
                <a:gd name="connsiteY104" fmla="*/ 546625 h 1626163"/>
                <a:gd name="connsiteX105" fmla="*/ 2364094 w 5076779"/>
                <a:gd name="connsiteY105" fmla="*/ 527710 h 1626163"/>
                <a:gd name="connsiteX106" fmla="*/ 2400274 w 5076779"/>
                <a:gd name="connsiteY106" fmla="*/ 527710 h 1626163"/>
                <a:gd name="connsiteX107" fmla="*/ 2400274 w 5076779"/>
                <a:gd name="connsiteY107" fmla="*/ 508287 h 1626163"/>
                <a:gd name="connsiteX108" fmla="*/ 2429090 w 5076779"/>
                <a:gd name="connsiteY108" fmla="*/ 508287 h 1626163"/>
                <a:gd name="connsiteX109" fmla="*/ 2429090 w 5076779"/>
                <a:gd name="connsiteY109" fmla="*/ 486199 h 1626163"/>
                <a:gd name="connsiteX110" fmla="*/ 2462984 w 5076779"/>
                <a:gd name="connsiteY110" fmla="*/ 486199 h 1626163"/>
                <a:gd name="connsiteX111" fmla="*/ 2462984 w 5076779"/>
                <a:gd name="connsiteY111" fmla="*/ 468553 h 1626163"/>
                <a:gd name="connsiteX112" fmla="*/ 2488500 w 5076779"/>
                <a:gd name="connsiteY112" fmla="*/ 468553 h 1626163"/>
                <a:gd name="connsiteX113" fmla="*/ 2488500 w 5076779"/>
                <a:gd name="connsiteY113" fmla="*/ 405462 h 1626163"/>
                <a:gd name="connsiteX114" fmla="*/ 2519729 w 5076779"/>
                <a:gd name="connsiteY114" fmla="*/ 405462 h 1626163"/>
                <a:gd name="connsiteX115" fmla="*/ 2519729 w 5076779"/>
                <a:gd name="connsiteY115" fmla="*/ 386928 h 1626163"/>
                <a:gd name="connsiteX116" fmla="*/ 2750387 w 5076779"/>
                <a:gd name="connsiteY116" fmla="*/ 386928 h 1626163"/>
                <a:gd name="connsiteX117" fmla="*/ 2750387 w 5076779"/>
                <a:gd name="connsiteY117" fmla="*/ 340847 h 1626163"/>
                <a:gd name="connsiteX118" fmla="*/ 2792787 w 5076779"/>
                <a:gd name="connsiteY118" fmla="*/ 340847 h 1626163"/>
                <a:gd name="connsiteX119" fmla="*/ 2792787 w 5076779"/>
                <a:gd name="connsiteY119" fmla="*/ 313808 h 1626163"/>
                <a:gd name="connsiteX120" fmla="*/ 3185428 w 5076779"/>
                <a:gd name="connsiteY120" fmla="*/ 313808 h 1626163"/>
                <a:gd name="connsiteX121" fmla="*/ 3185428 w 5076779"/>
                <a:gd name="connsiteY121" fmla="*/ 291212 h 1626163"/>
                <a:gd name="connsiteX122" fmla="*/ 3286729 w 5076779"/>
                <a:gd name="connsiteY122" fmla="*/ 291212 h 1626163"/>
                <a:gd name="connsiteX123" fmla="*/ 3286729 w 5076779"/>
                <a:gd name="connsiteY123" fmla="*/ 260491 h 1626163"/>
                <a:gd name="connsiteX124" fmla="*/ 3370894 w 5076779"/>
                <a:gd name="connsiteY124" fmla="*/ 260491 h 1626163"/>
                <a:gd name="connsiteX125" fmla="*/ 3370894 w 5076779"/>
                <a:gd name="connsiteY125" fmla="*/ 229389 h 1626163"/>
                <a:gd name="connsiteX126" fmla="*/ 3430431 w 5076779"/>
                <a:gd name="connsiteY126" fmla="*/ 229389 h 1626163"/>
                <a:gd name="connsiteX127" fmla="*/ 3430431 w 5076779"/>
                <a:gd name="connsiteY127" fmla="*/ 162616 h 1626163"/>
                <a:gd name="connsiteX128" fmla="*/ 3700824 w 5076779"/>
                <a:gd name="connsiteY128" fmla="*/ 162616 h 1626163"/>
                <a:gd name="connsiteX129" fmla="*/ 3700824 w 5076779"/>
                <a:gd name="connsiteY129" fmla="*/ 115139 h 1626163"/>
                <a:gd name="connsiteX130" fmla="*/ 4124693 w 5076779"/>
                <a:gd name="connsiteY130" fmla="*/ 115139 h 1626163"/>
                <a:gd name="connsiteX131" fmla="*/ 4124693 w 5076779"/>
                <a:gd name="connsiteY131" fmla="*/ 58649 h 1626163"/>
                <a:gd name="connsiteX132" fmla="*/ 4137260 w 5076779"/>
                <a:gd name="connsiteY132" fmla="*/ 58649 h 1626163"/>
                <a:gd name="connsiteX133" fmla="*/ 4137260 w 5076779"/>
                <a:gd name="connsiteY133" fmla="*/ 0 h 1626163"/>
                <a:gd name="connsiteX134" fmla="*/ 5076779 w 5076779"/>
                <a:gd name="connsiteY134" fmla="*/ 0 h 16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076779" h="1626163">
                  <a:moveTo>
                    <a:pt x="0" y="1626164"/>
                  </a:moveTo>
                  <a:lnTo>
                    <a:pt x="0" y="1601536"/>
                  </a:lnTo>
                  <a:lnTo>
                    <a:pt x="204381" y="1601536"/>
                  </a:lnTo>
                  <a:lnTo>
                    <a:pt x="204381" y="1589096"/>
                  </a:lnTo>
                  <a:lnTo>
                    <a:pt x="224312" y="1589096"/>
                  </a:lnTo>
                  <a:lnTo>
                    <a:pt x="224312" y="1556979"/>
                  </a:lnTo>
                  <a:lnTo>
                    <a:pt x="271662" y="1556979"/>
                  </a:lnTo>
                  <a:lnTo>
                    <a:pt x="271662" y="1548473"/>
                  </a:lnTo>
                  <a:lnTo>
                    <a:pt x="351510" y="1548473"/>
                  </a:lnTo>
                  <a:lnTo>
                    <a:pt x="351510" y="1535017"/>
                  </a:lnTo>
                  <a:lnTo>
                    <a:pt x="413333" y="1535017"/>
                  </a:lnTo>
                  <a:lnTo>
                    <a:pt x="413333" y="1517626"/>
                  </a:lnTo>
                  <a:lnTo>
                    <a:pt x="422473" y="1517626"/>
                  </a:lnTo>
                  <a:lnTo>
                    <a:pt x="422473" y="1502012"/>
                  </a:lnTo>
                  <a:lnTo>
                    <a:pt x="437833" y="1502012"/>
                  </a:lnTo>
                  <a:lnTo>
                    <a:pt x="437833" y="1486905"/>
                  </a:lnTo>
                  <a:lnTo>
                    <a:pt x="455859" y="1486905"/>
                  </a:lnTo>
                  <a:lnTo>
                    <a:pt x="455859" y="1479288"/>
                  </a:lnTo>
                  <a:lnTo>
                    <a:pt x="474139" y="1479288"/>
                  </a:lnTo>
                  <a:lnTo>
                    <a:pt x="474139" y="1464309"/>
                  </a:lnTo>
                  <a:lnTo>
                    <a:pt x="488484" y="1464309"/>
                  </a:lnTo>
                  <a:lnTo>
                    <a:pt x="488484" y="1431938"/>
                  </a:lnTo>
                  <a:lnTo>
                    <a:pt x="506256" y="1431938"/>
                  </a:lnTo>
                  <a:lnTo>
                    <a:pt x="506256" y="1410357"/>
                  </a:lnTo>
                  <a:lnTo>
                    <a:pt x="537358" y="1410357"/>
                  </a:lnTo>
                  <a:lnTo>
                    <a:pt x="537358" y="1365419"/>
                  </a:lnTo>
                  <a:lnTo>
                    <a:pt x="550179" y="1365419"/>
                  </a:lnTo>
                  <a:lnTo>
                    <a:pt x="550179" y="1340157"/>
                  </a:lnTo>
                  <a:lnTo>
                    <a:pt x="587628" y="1340157"/>
                  </a:lnTo>
                  <a:lnTo>
                    <a:pt x="587628" y="1312102"/>
                  </a:lnTo>
                  <a:lnTo>
                    <a:pt x="602226" y="1312102"/>
                  </a:lnTo>
                  <a:lnTo>
                    <a:pt x="602226" y="1294330"/>
                  </a:lnTo>
                  <a:lnTo>
                    <a:pt x="602226" y="1252819"/>
                  </a:lnTo>
                  <a:lnTo>
                    <a:pt x="612763" y="1252819"/>
                  </a:lnTo>
                  <a:lnTo>
                    <a:pt x="612763" y="1223114"/>
                  </a:lnTo>
                  <a:lnTo>
                    <a:pt x="623680" y="1223114"/>
                  </a:lnTo>
                  <a:lnTo>
                    <a:pt x="623680" y="1187188"/>
                  </a:lnTo>
                  <a:lnTo>
                    <a:pt x="635232" y="1187188"/>
                  </a:lnTo>
                  <a:lnTo>
                    <a:pt x="635232" y="1157483"/>
                  </a:lnTo>
                  <a:lnTo>
                    <a:pt x="647927" y="1157483"/>
                  </a:lnTo>
                  <a:lnTo>
                    <a:pt x="647927" y="1121812"/>
                  </a:lnTo>
                  <a:lnTo>
                    <a:pt x="685375" y="1121812"/>
                  </a:lnTo>
                  <a:lnTo>
                    <a:pt x="685375" y="1109498"/>
                  </a:lnTo>
                  <a:lnTo>
                    <a:pt x="694769" y="1109498"/>
                  </a:lnTo>
                  <a:lnTo>
                    <a:pt x="694769" y="1087664"/>
                  </a:lnTo>
                  <a:lnTo>
                    <a:pt x="694769" y="1073065"/>
                  </a:lnTo>
                  <a:lnTo>
                    <a:pt x="703528" y="1073065"/>
                  </a:lnTo>
                  <a:lnTo>
                    <a:pt x="703528" y="1044502"/>
                  </a:lnTo>
                  <a:lnTo>
                    <a:pt x="744786" y="1044502"/>
                  </a:lnTo>
                  <a:lnTo>
                    <a:pt x="744786" y="1029015"/>
                  </a:lnTo>
                  <a:lnTo>
                    <a:pt x="757988" y="1029015"/>
                  </a:lnTo>
                  <a:lnTo>
                    <a:pt x="757988" y="1021525"/>
                  </a:lnTo>
                  <a:lnTo>
                    <a:pt x="799626" y="1021525"/>
                  </a:lnTo>
                  <a:lnTo>
                    <a:pt x="799626" y="990551"/>
                  </a:lnTo>
                  <a:lnTo>
                    <a:pt x="815240" y="990551"/>
                  </a:lnTo>
                  <a:lnTo>
                    <a:pt x="815240" y="976333"/>
                  </a:lnTo>
                  <a:lnTo>
                    <a:pt x="829077" y="976333"/>
                  </a:lnTo>
                  <a:lnTo>
                    <a:pt x="829077" y="960338"/>
                  </a:lnTo>
                  <a:lnTo>
                    <a:pt x="910068" y="960338"/>
                  </a:lnTo>
                  <a:lnTo>
                    <a:pt x="1087664" y="960338"/>
                  </a:lnTo>
                  <a:lnTo>
                    <a:pt x="1087664" y="947009"/>
                  </a:lnTo>
                  <a:lnTo>
                    <a:pt x="1165227" y="947009"/>
                  </a:lnTo>
                  <a:lnTo>
                    <a:pt x="1165227" y="930506"/>
                  </a:lnTo>
                  <a:lnTo>
                    <a:pt x="1197725" y="930506"/>
                  </a:lnTo>
                  <a:lnTo>
                    <a:pt x="1197725" y="914384"/>
                  </a:lnTo>
                  <a:lnTo>
                    <a:pt x="1224256" y="914384"/>
                  </a:lnTo>
                  <a:lnTo>
                    <a:pt x="1224256" y="902197"/>
                  </a:lnTo>
                  <a:lnTo>
                    <a:pt x="1285063" y="902197"/>
                  </a:lnTo>
                  <a:lnTo>
                    <a:pt x="1285063" y="887471"/>
                  </a:lnTo>
                  <a:lnTo>
                    <a:pt x="1311975" y="887471"/>
                  </a:lnTo>
                  <a:lnTo>
                    <a:pt x="1311975" y="846214"/>
                  </a:lnTo>
                  <a:lnTo>
                    <a:pt x="1326320" y="846214"/>
                  </a:lnTo>
                  <a:lnTo>
                    <a:pt x="1326320" y="817144"/>
                  </a:lnTo>
                  <a:lnTo>
                    <a:pt x="1357421" y="817144"/>
                  </a:lnTo>
                  <a:lnTo>
                    <a:pt x="1357421" y="802418"/>
                  </a:lnTo>
                  <a:lnTo>
                    <a:pt x="1384715" y="802418"/>
                  </a:lnTo>
                  <a:lnTo>
                    <a:pt x="1384715" y="786804"/>
                  </a:lnTo>
                  <a:lnTo>
                    <a:pt x="1400710" y="786804"/>
                  </a:lnTo>
                  <a:lnTo>
                    <a:pt x="1400710" y="775760"/>
                  </a:lnTo>
                  <a:lnTo>
                    <a:pt x="1433208" y="775760"/>
                  </a:lnTo>
                  <a:lnTo>
                    <a:pt x="1433208" y="721935"/>
                  </a:lnTo>
                  <a:lnTo>
                    <a:pt x="1446283" y="721935"/>
                  </a:lnTo>
                  <a:lnTo>
                    <a:pt x="1446283" y="709876"/>
                  </a:lnTo>
                  <a:lnTo>
                    <a:pt x="1476750" y="709876"/>
                  </a:lnTo>
                  <a:lnTo>
                    <a:pt x="1476750" y="696546"/>
                  </a:lnTo>
                  <a:lnTo>
                    <a:pt x="1485509" y="696546"/>
                  </a:lnTo>
                  <a:lnTo>
                    <a:pt x="1485509" y="679409"/>
                  </a:lnTo>
                  <a:lnTo>
                    <a:pt x="1590746" y="679409"/>
                  </a:lnTo>
                  <a:lnTo>
                    <a:pt x="1590746" y="665953"/>
                  </a:lnTo>
                  <a:lnTo>
                    <a:pt x="1640509" y="665953"/>
                  </a:lnTo>
                  <a:lnTo>
                    <a:pt x="1640509" y="650212"/>
                  </a:lnTo>
                  <a:lnTo>
                    <a:pt x="1814296" y="650212"/>
                  </a:lnTo>
                  <a:lnTo>
                    <a:pt x="1814296" y="629266"/>
                  </a:lnTo>
                  <a:lnTo>
                    <a:pt x="1891986" y="629266"/>
                  </a:lnTo>
                  <a:lnTo>
                    <a:pt x="1891986" y="618095"/>
                  </a:lnTo>
                  <a:lnTo>
                    <a:pt x="1911155" y="618095"/>
                  </a:lnTo>
                  <a:lnTo>
                    <a:pt x="1911155" y="602226"/>
                  </a:lnTo>
                  <a:lnTo>
                    <a:pt x="1952158" y="602226"/>
                  </a:lnTo>
                  <a:lnTo>
                    <a:pt x="1994304" y="602226"/>
                  </a:lnTo>
                  <a:lnTo>
                    <a:pt x="1994304" y="583058"/>
                  </a:lnTo>
                  <a:lnTo>
                    <a:pt x="2012330" y="583058"/>
                  </a:lnTo>
                  <a:lnTo>
                    <a:pt x="2012330" y="568459"/>
                  </a:lnTo>
                  <a:lnTo>
                    <a:pt x="2062600" y="568459"/>
                  </a:lnTo>
                  <a:lnTo>
                    <a:pt x="2062600" y="546625"/>
                  </a:lnTo>
                  <a:lnTo>
                    <a:pt x="2364094" y="546625"/>
                  </a:lnTo>
                  <a:lnTo>
                    <a:pt x="2364094" y="527710"/>
                  </a:lnTo>
                  <a:lnTo>
                    <a:pt x="2400274" y="527710"/>
                  </a:lnTo>
                  <a:lnTo>
                    <a:pt x="2400274" y="508287"/>
                  </a:lnTo>
                  <a:lnTo>
                    <a:pt x="2429090" y="508287"/>
                  </a:lnTo>
                  <a:lnTo>
                    <a:pt x="2429090" y="486199"/>
                  </a:lnTo>
                  <a:lnTo>
                    <a:pt x="2462984" y="486199"/>
                  </a:lnTo>
                  <a:lnTo>
                    <a:pt x="2462984" y="468553"/>
                  </a:lnTo>
                  <a:lnTo>
                    <a:pt x="2488500" y="468553"/>
                  </a:lnTo>
                  <a:lnTo>
                    <a:pt x="2488500" y="405462"/>
                  </a:lnTo>
                  <a:lnTo>
                    <a:pt x="2519729" y="405462"/>
                  </a:lnTo>
                  <a:lnTo>
                    <a:pt x="2519729" y="386928"/>
                  </a:lnTo>
                  <a:lnTo>
                    <a:pt x="2750387" y="386928"/>
                  </a:lnTo>
                  <a:lnTo>
                    <a:pt x="2750387" y="340847"/>
                  </a:lnTo>
                  <a:lnTo>
                    <a:pt x="2792787" y="340847"/>
                  </a:lnTo>
                  <a:lnTo>
                    <a:pt x="2792787" y="313808"/>
                  </a:lnTo>
                  <a:lnTo>
                    <a:pt x="3185428" y="313808"/>
                  </a:lnTo>
                  <a:lnTo>
                    <a:pt x="3185428" y="291212"/>
                  </a:lnTo>
                  <a:lnTo>
                    <a:pt x="3286729" y="291212"/>
                  </a:lnTo>
                  <a:lnTo>
                    <a:pt x="3286729" y="260491"/>
                  </a:lnTo>
                  <a:lnTo>
                    <a:pt x="3370894" y="260491"/>
                  </a:lnTo>
                  <a:lnTo>
                    <a:pt x="3370894" y="229389"/>
                  </a:lnTo>
                  <a:lnTo>
                    <a:pt x="3430431" y="229389"/>
                  </a:lnTo>
                  <a:lnTo>
                    <a:pt x="3430431" y="162616"/>
                  </a:lnTo>
                  <a:lnTo>
                    <a:pt x="3700824" y="162616"/>
                  </a:lnTo>
                  <a:lnTo>
                    <a:pt x="3700824" y="115139"/>
                  </a:lnTo>
                  <a:lnTo>
                    <a:pt x="4124693" y="115139"/>
                  </a:lnTo>
                  <a:lnTo>
                    <a:pt x="4124693" y="58649"/>
                  </a:lnTo>
                  <a:lnTo>
                    <a:pt x="4137260" y="58649"/>
                  </a:lnTo>
                  <a:lnTo>
                    <a:pt x="4137260" y="0"/>
                  </a:lnTo>
                  <a:lnTo>
                    <a:pt x="5076779" y="0"/>
                  </a:lnTo>
                </a:path>
              </a:pathLst>
            </a:custGeom>
            <a:noFill/>
            <a:ln w="19050" cap="flat">
              <a:solidFill>
                <a:srgbClr val="7030A0"/>
              </a:solidFill>
              <a:prstDash val="solid"/>
              <a:miter/>
            </a:ln>
          </p:spPr>
          <p:txBody>
            <a:bodyPr rtlCol="0" anchor="ctr"/>
            <a:lstStyle/>
            <a:p>
              <a:endParaRPr lang="en-US" sz="2000" dirty="0"/>
            </a:p>
          </p:txBody>
        </p:sp>
        <p:sp>
          <p:nvSpPr>
            <p:cNvPr id="292" name="Forme libre : forme 291">
              <a:extLst>
                <a:ext uri="{FF2B5EF4-FFF2-40B4-BE49-F238E27FC236}">
                  <a16:creationId xmlns:a16="http://schemas.microsoft.com/office/drawing/2014/main" id="{31790652-BED4-9EDE-9748-AD55B88DE8A3}"/>
                </a:ext>
              </a:extLst>
            </p:cNvPr>
            <p:cNvSpPr/>
            <p:nvPr/>
          </p:nvSpPr>
          <p:spPr>
            <a:xfrm>
              <a:off x="8893906" y="3512376"/>
              <a:ext cx="2796082" cy="1071579"/>
            </a:xfrm>
            <a:custGeom>
              <a:avLst/>
              <a:gdLst>
                <a:gd name="connsiteX0" fmla="*/ 0 w 5117528"/>
                <a:gd name="connsiteY0" fmla="*/ 1687478 h 1687477"/>
                <a:gd name="connsiteX1" fmla="*/ 50016 w 5117528"/>
                <a:gd name="connsiteY1" fmla="*/ 1687478 h 1687477"/>
                <a:gd name="connsiteX2" fmla="*/ 50016 w 5117528"/>
                <a:gd name="connsiteY2" fmla="*/ 1680623 h 1687477"/>
                <a:gd name="connsiteX3" fmla="*/ 108157 w 5117528"/>
                <a:gd name="connsiteY3" fmla="*/ 1680623 h 1687477"/>
                <a:gd name="connsiteX4" fmla="*/ 108157 w 5117528"/>
                <a:gd name="connsiteY4" fmla="*/ 1676815 h 1687477"/>
                <a:gd name="connsiteX5" fmla="*/ 196765 w 5117528"/>
                <a:gd name="connsiteY5" fmla="*/ 1676815 h 1687477"/>
                <a:gd name="connsiteX6" fmla="*/ 196765 w 5117528"/>
                <a:gd name="connsiteY6" fmla="*/ 1664120 h 1687477"/>
                <a:gd name="connsiteX7" fmla="*/ 229770 w 5117528"/>
                <a:gd name="connsiteY7" fmla="*/ 1664120 h 1687477"/>
                <a:gd name="connsiteX8" fmla="*/ 229770 w 5117528"/>
                <a:gd name="connsiteY8" fmla="*/ 1654092 h 1687477"/>
                <a:gd name="connsiteX9" fmla="*/ 378677 w 5117528"/>
                <a:gd name="connsiteY9" fmla="*/ 1654092 h 1687477"/>
                <a:gd name="connsiteX10" fmla="*/ 378677 w 5117528"/>
                <a:gd name="connsiteY10" fmla="*/ 1647998 h 1687477"/>
                <a:gd name="connsiteX11" fmla="*/ 395179 w 5117528"/>
                <a:gd name="connsiteY11" fmla="*/ 1647998 h 1687477"/>
                <a:gd name="connsiteX12" fmla="*/ 395179 w 5117528"/>
                <a:gd name="connsiteY12" fmla="*/ 1641397 h 1687477"/>
                <a:gd name="connsiteX13" fmla="*/ 423869 w 5117528"/>
                <a:gd name="connsiteY13" fmla="*/ 1641397 h 1687477"/>
                <a:gd name="connsiteX14" fmla="*/ 423869 w 5117528"/>
                <a:gd name="connsiteY14" fmla="*/ 1626291 h 1687477"/>
                <a:gd name="connsiteX15" fmla="*/ 434024 w 5117528"/>
                <a:gd name="connsiteY15" fmla="*/ 1626291 h 1687477"/>
                <a:gd name="connsiteX16" fmla="*/ 434024 w 5117528"/>
                <a:gd name="connsiteY16" fmla="*/ 1618293 h 1687477"/>
                <a:gd name="connsiteX17" fmla="*/ 457255 w 5117528"/>
                <a:gd name="connsiteY17" fmla="*/ 1618293 h 1687477"/>
                <a:gd name="connsiteX18" fmla="*/ 457255 w 5117528"/>
                <a:gd name="connsiteY18" fmla="*/ 1604837 h 1687477"/>
                <a:gd name="connsiteX19" fmla="*/ 508922 w 5117528"/>
                <a:gd name="connsiteY19" fmla="*/ 1604837 h 1687477"/>
                <a:gd name="connsiteX20" fmla="*/ 508922 w 5117528"/>
                <a:gd name="connsiteY20" fmla="*/ 1600267 h 1687477"/>
                <a:gd name="connsiteX21" fmla="*/ 542309 w 5117528"/>
                <a:gd name="connsiteY21" fmla="*/ 1600267 h 1687477"/>
                <a:gd name="connsiteX22" fmla="*/ 542309 w 5117528"/>
                <a:gd name="connsiteY22" fmla="*/ 1594427 h 1687477"/>
                <a:gd name="connsiteX23" fmla="*/ 576711 w 5117528"/>
                <a:gd name="connsiteY23" fmla="*/ 1594427 h 1687477"/>
                <a:gd name="connsiteX24" fmla="*/ 576711 w 5117528"/>
                <a:gd name="connsiteY24" fmla="*/ 1580336 h 1687477"/>
                <a:gd name="connsiteX25" fmla="*/ 593975 w 5117528"/>
                <a:gd name="connsiteY25" fmla="*/ 1580336 h 1687477"/>
                <a:gd name="connsiteX26" fmla="*/ 593975 w 5117528"/>
                <a:gd name="connsiteY26" fmla="*/ 1568911 h 1687477"/>
                <a:gd name="connsiteX27" fmla="*/ 625457 w 5117528"/>
                <a:gd name="connsiteY27" fmla="*/ 1568911 h 1687477"/>
                <a:gd name="connsiteX28" fmla="*/ 625457 w 5117528"/>
                <a:gd name="connsiteY28" fmla="*/ 1562310 h 1687477"/>
                <a:gd name="connsiteX29" fmla="*/ 635613 w 5117528"/>
                <a:gd name="connsiteY29" fmla="*/ 1562310 h 1687477"/>
                <a:gd name="connsiteX30" fmla="*/ 635613 w 5117528"/>
                <a:gd name="connsiteY30" fmla="*/ 1544157 h 1687477"/>
                <a:gd name="connsiteX31" fmla="*/ 640437 w 5117528"/>
                <a:gd name="connsiteY31" fmla="*/ 1544157 h 1687477"/>
                <a:gd name="connsiteX32" fmla="*/ 640437 w 5117528"/>
                <a:gd name="connsiteY32" fmla="*/ 1513056 h 1687477"/>
                <a:gd name="connsiteX33" fmla="*/ 650846 w 5117528"/>
                <a:gd name="connsiteY33" fmla="*/ 1513056 h 1687477"/>
                <a:gd name="connsiteX34" fmla="*/ 650846 w 5117528"/>
                <a:gd name="connsiteY34" fmla="*/ 1503535 h 1687477"/>
                <a:gd name="connsiteX35" fmla="*/ 662906 w 5117528"/>
                <a:gd name="connsiteY35" fmla="*/ 1503535 h 1687477"/>
                <a:gd name="connsiteX36" fmla="*/ 662906 w 5117528"/>
                <a:gd name="connsiteY36" fmla="*/ 1486143 h 1687477"/>
                <a:gd name="connsiteX37" fmla="*/ 676362 w 5117528"/>
                <a:gd name="connsiteY37" fmla="*/ 1486143 h 1687477"/>
                <a:gd name="connsiteX38" fmla="*/ 676362 w 5117528"/>
                <a:gd name="connsiteY38" fmla="*/ 1478527 h 1687477"/>
                <a:gd name="connsiteX39" fmla="*/ 688168 w 5117528"/>
                <a:gd name="connsiteY39" fmla="*/ 1478527 h 1687477"/>
                <a:gd name="connsiteX40" fmla="*/ 688168 w 5117528"/>
                <a:gd name="connsiteY40" fmla="*/ 1423687 h 1687477"/>
                <a:gd name="connsiteX41" fmla="*/ 708987 w 5117528"/>
                <a:gd name="connsiteY41" fmla="*/ 1423687 h 1687477"/>
                <a:gd name="connsiteX42" fmla="*/ 708987 w 5117528"/>
                <a:gd name="connsiteY42" fmla="*/ 1416451 h 1687477"/>
                <a:gd name="connsiteX43" fmla="*/ 723840 w 5117528"/>
                <a:gd name="connsiteY43" fmla="*/ 1416451 h 1687477"/>
                <a:gd name="connsiteX44" fmla="*/ 723840 w 5117528"/>
                <a:gd name="connsiteY44" fmla="*/ 1408199 h 1687477"/>
                <a:gd name="connsiteX45" fmla="*/ 744659 w 5117528"/>
                <a:gd name="connsiteY45" fmla="*/ 1408199 h 1687477"/>
                <a:gd name="connsiteX46" fmla="*/ 744659 w 5117528"/>
                <a:gd name="connsiteY46" fmla="*/ 1398551 h 1687477"/>
                <a:gd name="connsiteX47" fmla="*/ 754941 w 5117528"/>
                <a:gd name="connsiteY47" fmla="*/ 1398551 h 1687477"/>
                <a:gd name="connsiteX48" fmla="*/ 754941 w 5117528"/>
                <a:gd name="connsiteY48" fmla="*/ 1380018 h 1687477"/>
                <a:gd name="connsiteX49" fmla="*/ 774871 w 5117528"/>
                <a:gd name="connsiteY49" fmla="*/ 1380018 h 1687477"/>
                <a:gd name="connsiteX50" fmla="*/ 774871 w 5117528"/>
                <a:gd name="connsiteY50" fmla="*/ 1373924 h 1687477"/>
                <a:gd name="connsiteX51" fmla="*/ 836440 w 5117528"/>
                <a:gd name="connsiteY51" fmla="*/ 1373924 h 1687477"/>
                <a:gd name="connsiteX52" fmla="*/ 836440 w 5117528"/>
                <a:gd name="connsiteY52" fmla="*/ 1356787 h 1687477"/>
                <a:gd name="connsiteX53" fmla="*/ 939646 w 5117528"/>
                <a:gd name="connsiteY53" fmla="*/ 1356787 h 1687477"/>
                <a:gd name="connsiteX54" fmla="*/ 939646 w 5117528"/>
                <a:gd name="connsiteY54" fmla="*/ 1343965 h 1687477"/>
                <a:gd name="connsiteX55" fmla="*/ 1244568 w 5117528"/>
                <a:gd name="connsiteY55" fmla="*/ 1343965 h 1687477"/>
                <a:gd name="connsiteX56" fmla="*/ 1244568 w 5117528"/>
                <a:gd name="connsiteY56" fmla="*/ 1337618 h 1687477"/>
                <a:gd name="connsiteX57" fmla="*/ 1271861 w 5117528"/>
                <a:gd name="connsiteY57" fmla="*/ 1337618 h 1687477"/>
                <a:gd name="connsiteX58" fmla="*/ 1271861 w 5117528"/>
                <a:gd name="connsiteY58" fmla="*/ 1323400 h 1687477"/>
                <a:gd name="connsiteX59" fmla="*/ 1285444 w 5117528"/>
                <a:gd name="connsiteY59" fmla="*/ 1323400 h 1687477"/>
                <a:gd name="connsiteX60" fmla="*/ 1285444 w 5117528"/>
                <a:gd name="connsiteY60" fmla="*/ 1314387 h 1687477"/>
                <a:gd name="connsiteX61" fmla="*/ 1297504 w 5117528"/>
                <a:gd name="connsiteY61" fmla="*/ 1314387 h 1687477"/>
                <a:gd name="connsiteX62" fmla="*/ 1297504 w 5117528"/>
                <a:gd name="connsiteY62" fmla="*/ 1301439 h 1687477"/>
                <a:gd name="connsiteX63" fmla="*/ 1312356 w 5117528"/>
                <a:gd name="connsiteY63" fmla="*/ 1301439 h 1687477"/>
                <a:gd name="connsiteX64" fmla="*/ 1312356 w 5117528"/>
                <a:gd name="connsiteY64" fmla="*/ 1290268 h 1687477"/>
                <a:gd name="connsiteX65" fmla="*/ 1325558 w 5117528"/>
                <a:gd name="connsiteY65" fmla="*/ 1290268 h 1687477"/>
                <a:gd name="connsiteX66" fmla="*/ 1325558 w 5117528"/>
                <a:gd name="connsiteY66" fmla="*/ 1260816 h 1687477"/>
                <a:gd name="connsiteX67" fmla="*/ 1339522 w 5117528"/>
                <a:gd name="connsiteY67" fmla="*/ 1260816 h 1687477"/>
                <a:gd name="connsiteX68" fmla="*/ 1339522 w 5117528"/>
                <a:gd name="connsiteY68" fmla="*/ 1253834 h 1687477"/>
                <a:gd name="connsiteX69" fmla="*/ 1359326 w 5117528"/>
                <a:gd name="connsiteY69" fmla="*/ 1253834 h 1687477"/>
                <a:gd name="connsiteX70" fmla="*/ 1359326 w 5117528"/>
                <a:gd name="connsiteY70" fmla="*/ 1241140 h 1687477"/>
                <a:gd name="connsiteX71" fmla="*/ 1368720 w 5117528"/>
                <a:gd name="connsiteY71" fmla="*/ 1241140 h 1687477"/>
                <a:gd name="connsiteX72" fmla="*/ 1368720 w 5117528"/>
                <a:gd name="connsiteY72" fmla="*/ 1209404 h 1687477"/>
                <a:gd name="connsiteX73" fmla="*/ 1383191 w 5117528"/>
                <a:gd name="connsiteY73" fmla="*/ 1209404 h 1687477"/>
                <a:gd name="connsiteX74" fmla="*/ 1383191 w 5117528"/>
                <a:gd name="connsiteY74" fmla="*/ 1193536 h 1687477"/>
                <a:gd name="connsiteX75" fmla="*/ 1397409 w 5117528"/>
                <a:gd name="connsiteY75" fmla="*/ 1193536 h 1687477"/>
                <a:gd name="connsiteX76" fmla="*/ 1397409 w 5117528"/>
                <a:gd name="connsiteY76" fmla="*/ 1183761 h 1687477"/>
                <a:gd name="connsiteX77" fmla="*/ 1409977 w 5117528"/>
                <a:gd name="connsiteY77" fmla="*/ 1183761 h 1687477"/>
                <a:gd name="connsiteX78" fmla="*/ 1409977 w 5117528"/>
                <a:gd name="connsiteY78" fmla="*/ 1176017 h 1687477"/>
                <a:gd name="connsiteX79" fmla="*/ 1425845 w 5117528"/>
                <a:gd name="connsiteY79" fmla="*/ 1176017 h 1687477"/>
                <a:gd name="connsiteX80" fmla="*/ 1425845 w 5117528"/>
                <a:gd name="connsiteY80" fmla="*/ 1149613 h 1687477"/>
                <a:gd name="connsiteX81" fmla="*/ 1477131 w 5117528"/>
                <a:gd name="connsiteY81" fmla="*/ 1149613 h 1687477"/>
                <a:gd name="connsiteX82" fmla="*/ 1477131 w 5117528"/>
                <a:gd name="connsiteY82" fmla="*/ 1128413 h 1687477"/>
                <a:gd name="connsiteX83" fmla="*/ 1489571 w 5117528"/>
                <a:gd name="connsiteY83" fmla="*/ 1128413 h 1687477"/>
                <a:gd name="connsiteX84" fmla="*/ 1489571 w 5117528"/>
                <a:gd name="connsiteY84" fmla="*/ 1120669 h 1687477"/>
                <a:gd name="connsiteX85" fmla="*/ 1559391 w 5117528"/>
                <a:gd name="connsiteY85" fmla="*/ 1120669 h 1687477"/>
                <a:gd name="connsiteX86" fmla="*/ 1559391 w 5117528"/>
                <a:gd name="connsiteY86" fmla="*/ 1106959 h 1687477"/>
                <a:gd name="connsiteX87" fmla="*/ 1625021 w 5117528"/>
                <a:gd name="connsiteY87" fmla="*/ 1106959 h 1687477"/>
                <a:gd name="connsiteX88" fmla="*/ 1625021 w 5117528"/>
                <a:gd name="connsiteY88" fmla="*/ 1091980 h 1687477"/>
                <a:gd name="connsiteX89" fmla="*/ 1639239 w 5117528"/>
                <a:gd name="connsiteY89" fmla="*/ 1091980 h 1687477"/>
                <a:gd name="connsiteX90" fmla="*/ 1639239 w 5117528"/>
                <a:gd name="connsiteY90" fmla="*/ 1084998 h 1687477"/>
                <a:gd name="connsiteX91" fmla="*/ 1779132 w 5117528"/>
                <a:gd name="connsiteY91" fmla="*/ 1084998 h 1687477"/>
                <a:gd name="connsiteX92" fmla="*/ 1779132 w 5117528"/>
                <a:gd name="connsiteY92" fmla="*/ 1073319 h 1687477"/>
                <a:gd name="connsiteX93" fmla="*/ 1818485 w 5117528"/>
                <a:gd name="connsiteY93" fmla="*/ 1073319 h 1687477"/>
                <a:gd name="connsiteX94" fmla="*/ 1818485 w 5117528"/>
                <a:gd name="connsiteY94" fmla="*/ 1065194 h 1687477"/>
                <a:gd name="connsiteX95" fmla="*/ 1846032 w 5117528"/>
                <a:gd name="connsiteY95" fmla="*/ 1065194 h 1687477"/>
                <a:gd name="connsiteX96" fmla="*/ 1846032 w 5117528"/>
                <a:gd name="connsiteY96" fmla="*/ 1042344 h 1687477"/>
                <a:gd name="connsiteX97" fmla="*/ 1899095 w 5117528"/>
                <a:gd name="connsiteY97" fmla="*/ 1042344 h 1687477"/>
                <a:gd name="connsiteX98" fmla="*/ 1899095 w 5117528"/>
                <a:gd name="connsiteY98" fmla="*/ 1034347 h 1687477"/>
                <a:gd name="connsiteX99" fmla="*/ 1922072 w 5117528"/>
                <a:gd name="connsiteY99" fmla="*/ 1034347 h 1687477"/>
                <a:gd name="connsiteX100" fmla="*/ 1922072 w 5117528"/>
                <a:gd name="connsiteY100" fmla="*/ 1024191 h 1687477"/>
                <a:gd name="connsiteX101" fmla="*/ 1949238 w 5117528"/>
                <a:gd name="connsiteY101" fmla="*/ 1024191 h 1687477"/>
                <a:gd name="connsiteX102" fmla="*/ 1949238 w 5117528"/>
                <a:gd name="connsiteY102" fmla="*/ 996263 h 1687477"/>
                <a:gd name="connsiteX103" fmla="*/ 1995066 w 5117528"/>
                <a:gd name="connsiteY103" fmla="*/ 996263 h 1687477"/>
                <a:gd name="connsiteX104" fmla="*/ 1995066 w 5117528"/>
                <a:gd name="connsiteY104" fmla="*/ 990424 h 1687477"/>
                <a:gd name="connsiteX105" fmla="*/ 2018550 w 5117528"/>
                <a:gd name="connsiteY105" fmla="*/ 990424 h 1687477"/>
                <a:gd name="connsiteX106" fmla="*/ 2018550 w 5117528"/>
                <a:gd name="connsiteY106" fmla="*/ 984330 h 1687477"/>
                <a:gd name="connsiteX107" fmla="*/ 2036196 w 5117528"/>
                <a:gd name="connsiteY107" fmla="*/ 984330 h 1687477"/>
                <a:gd name="connsiteX108" fmla="*/ 2036196 w 5117528"/>
                <a:gd name="connsiteY108" fmla="*/ 973540 h 1687477"/>
                <a:gd name="connsiteX109" fmla="*/ 2048763 w 5117528"/>
                <a:gd name="connsiteY109" fmla="*/ 973540 h 1687477"/>
                <a:gd name="connsiteX110" fmla="*/ 2048763 w 5117528"/>
                <a:gd name="connsiteY110" fmla="*/ 967955 h 1687477"/>
                <a:gd name="connsiteX111" fmla="*/ 2063108 w 5117528"/>
                <a:gd name="connsiteY111" fmla="*/ 967955 h 1687477"/>
                <a:gd name="connsiteX112" fmla="*/ 2063108 w 5117528"/>
                <a:gd name="connsiteY112" fmla="*/ 915019 h 1687477"/>
                <a:gd name="connsiteX113" fmla="*/ 2089005 w 5117528"/>
                <a:gd name="connsiteY113" fmla="*/ 915019 h 1687477"/>
                <a:gd name="connsiteX114" fmla="*/ 2089005 w 5117528"/>
                <a:gd name="connsiteY114" fmla="*/ 899023 h 1687477"/>
                <a:gd name="connsiteX115" fmla="*/ 2118583 w 5117528"/>
                <a:gd name="connsiteY115" fmla="*/ 899023 h 1687477"/>
                <a:gd name="connsiteX116" fmla="*/ 2118583 w 5117528"/>
                <a:gd name="connsiteY116" fmla="*/ 884425 h 1687477"/>
                <a:gd name="connsiteX117" fmla="*/ 2136355 w 5117528"/>
                <a:gd name="connsiteY117" fmla="*/ 884425 h 1687477"/>
                <a:gd name="connsiteX118" fmla="*/ 2136355 w 5117528"/>
                <a:gd name="connsiteY118" fmla="*/ 869318 h 1687477"/>
                <a:gd name="connsiteX119" fmla="*/ 2152985 w 5117528"/>
                <a:gd name="connsiteY119" fmla="*/ 869318 h 1687477"/>
                <a:gd name="connsiteX120" fmla="*/ 2152985 w 5117528"/>
                <a:gd name="connsiteY120" fmla="*/ 859036 h 1687477"/>
                <a:gd name="connsiteX121" fmla="*/ 2163394 w 5117528"/>
                <a:gd name="connsiteY121" fmla="*/ 859036 h 1687477"/>
                <a:gd name="connsiteX122" fmla="*/ 2163394 w 5117528"/>
                <a:gd name="connsiteY122" fmla="*/ 843041 h 1687477"/>
                <a:gd name="connsiteX123" fmla="*/ 2191449 w 5117528"/>
                <a:gd name="connsiteY123" fmla="*/ 843041 h 1687477"/>
                <a:gd name="connsiteX124" fmla="*/ 2191449 w 5117528"/>
                <a:gd name="connsiteY124" fmla="*/ 828950 h 1687477"/>
                <a:gd name="connsiteX125" fmla="*/ 2272313 w 5117528"/>
                <a:gd name="connsiteY125" fmla="*/ 828950 h 1687477"/>
                <a:gd name="connsiteX126" fmla="*/ 2272313 w 5117528"/>
                <a:gd name="connsiteY126" fmla="*/ 809654 h 1687477"/>
                <a:gd name="connsiteX127" fmla="*/ 2310143 w 5117528"/>
                <a:gd name="connsiteY127" fmla="*/ 809654 h 1687477"/>
                <a:gd name="connsiteX128" fmla="*/ 2310143 w 5117528"/>
                <a:gd name="connsiteY128" fmla="*/ 800768 h 1687477"/>
                <a:gd name="connsiteX129" fmla="*/ 2440896 w 5117528"/>
                <a:gd name="connsiteY129" fmla="*/ 800768 h 1687477"/>
                <a:gd name="connsiteX130" fmla="*/ 2440896 w 5117528"/>
                <a:gd name="connsiteY130" fmla="*/ 790486 h 1687477"/>
                <a:gd name="connsiteX131" fmla="*/ 2498529 w 5117528"/>
                <a:gd name="connsiteY131" fmla="*/ 790486 h 1687477"/>
                <a:gd name="connsiteX132" fmla="*/ 2498529 w 5117528"/>
                <a:gd name="connsiteY132" fmla="*/ 783377 h 1687477"/>
                <a:gd name="connsiteX133" fmla="*/ 2573807 w 5117528"/>
                <a:gd name="connsiteY133" fmla="*/ 783377 h 1687477"/>
                <a:gd name="connsiteX134" fmla="*/ 2573807 w 5117528"/>
                <a:gd name="connsiteY134" fmla="*/ 769032 h 1687477"/>
                <a:gd name="connsiteX135" fmla="*/ 2680441 w 5117528"/>
                <a:gd name="connsiteY135" fmla="*/ 769032 h 1687477"/>
                <a:gd name="connsiteX136" fmla="*/ 2680441 w 5117528"/>
                <a:gd name="connsiteY136" fmla="*/ 752148 h 1687477"/>
                <a:gd name="connsiteX137" fmla="*/ 2703164 w 5117528"/>
                <a:gd name="connsiteY137" fmla="*/ 752148 h 1687477"/>
                <a:gd name="connsiteX138" fmla="*/ 2703164 w 5117528"/>
                <a:gd name="connsiteY138" fmla="*/ 740089 h 1687477"/>
                <a:gd name="connsiteX139" fmla="*/ 2774253 w 5117528"/>
                <a:gd name="connsiteY139" fmla="*/ 740089 h 1687477"/>
                <a:gd name="connsiteX140" fmla="*/ 2774253 w 5117528"/>
                <a:gd name="connsiteY140" fmla="*/ 728283 h 1687477"/>
                <a:gd name="connsiteX141" fmla="*/ 2791518 w 5117528"/>
                <a:gd name="connsiteY141" fmla="*/ 728283 h 1687477"/>
                <a:gd name="connsiteX142" fmla="*/ 2791518 w 5117528"/>
                <a:gd name="connsiteY142" fmla="*/ 712922 h 1687477"/>
                <a:gd name="connsiteX143" fmla="*/ 2799515 w 5117528"/>
                <a:gd name="connsiteY143" fmla="*/ 712922 h 1687477"/>
                <a:gd name="connsiteX144" fmla="*/ 2799515 w 5117528"/>
                <a:gd name="connsiteY144" fmla="*/ 683852 h 1687477"/>
                <a:gd name="connsiteX145" fmla="*/ 2851563 w 5117528"/>
                <a:gd name="connsiteY145" fmla="*/ 683852 h 1687477"/>
                <a:gd name="connsiteX146" fmla="*/ 2851563 w 5117528"/>
                <a:gd name="connsiteY146" fmla="*/ 673696 h 1687477"/>
                <a:gd name="connsiteX147" fmla="*/ 2861337 w 5117528"/>
                <a:gd name="connsiteY147" fmla="*/ 673696 h 1687477"/>
                <a:gd name="connsiteX148" fmla="*/ 2861337 w 5117528"/>
                <a:gd name="connsiteY148" fmla="*/ 660367 h 1687477"/>
                <a:gd name="connsiteX149" fmla="*/ 2904372 w 5117528"/>
                <a:gd name="connsiteY149" fmla="*/ 660367 h 1687477"/>
                <a:gd name="connsiteX150" fmla="*/ 2904372 w 5117528"/>
                <a:gd name="connsiteY150" fmla="*/ 647800 h 1687477"/>
                <a:gd name="connsiteX151" fmla="*/ 2919605 w 5117528"/>
                <a:gd name="connsiteY151" fmla="*/ 647800 h 1687477"/>
                <a:gd name="connsiteX152" fmla="*/ 2919605 w 5117528"/>
                <a:gd name="connsiteY152" fmla="*/ 642087 h 1687477"/>
                <a:gd name="connsiteX153" fmla="*/ 2948041 w 5117528"/>
                <a:gd name="connsiteY153" fmla="*/ 642087 h 1687477"/>
                <a:gd name="connsiteX154" fmla="*/ 2948041 w 5117528"/>
                <a:gd name="connsiteY154" fmla="*/ 626854 h 1687477"/>
                <a:gd name="connsiteX155" fmla="*/ 3016464 w 5117528"/>
                <a:gd name="connsiteY155" fmla="*/ 626854 h 1687477"/>
                <a:gd name="connsiteX156" fmla="*/ 3016464 w 5117528"/>
                <a:gd name="connsiteY156" fmla="*/ 613905 h 1687477"/>
                <a:gd name="connsiteX157" fmla="*/ 3104564 w 5117528"/>
                <a:gd name="connsiteY157" fmla="*/ 613905 h 1687477"/>
                <a:gd name="connsiteX158" fmla="*/ 3104564 w 5117528"/>
                <a:gd name="connsiteY158" fmla="*/ 603623 h 1687477"/>
                <a:gd name="connsiteX159" fmla="*/ 3177684 w 5117528"/>
                <a:gd name="connsiteY159" fmla="*/ 603623 h 1687477"/>
                <a:gd name="connsiteX160" fmla="*/ 3177684 w 5117528"/>
                <a:gd name="connsiteY160" fmla="*/ 589532 h 1687477"/>
                <a:gd name="connsiteX161" fmla="*/ 3380288 w 5117528"/>
                <a:gd name="connsiteY161" fmla="*/ 589532 h 1687477"/>
                <a:gd name="connsiteX162" fmla="*/ 3380288 w 5117528"/>
                <a:gd name="connsiteY162" fmla="*/ 577345 h 1687477"/>
                <a:gd name="connsiteX163" fmla="*/ 3423449 w 5117528"/>
                <a:gd name="connsiteY163" fmla="*/ 577345 h 1687477"/>
                <a:gd name="connsiteX164" fmla="*/ 3423449 w 5117528"/>
                <a:gd name="connsiteY164" fmla="*/ 560081 h 1687477"/>
                <a:gd name="connsiteX165" fmla="*/ 3543031 w 5117528"/>
                <a:gd name="connsiteY165" fmla="*/ 560081 h 1687477"/>
                <a:gd name="connsiteX166" fmla="*/ 3543031 w 5117528"/>
                <a:gd name="connsiteY166" fmla="*/ 544974 h 1687477"/>
                <a:gd name="connsiteX167" fmla="*/ 3591651 w 5117528"/>
                <a:gd name="connsiteY167" fmla="*/ 544974 h 1687477"/>
                <a:gd name="connsiteX168" fmla="*/ 3591651 w 5117528"/>
                <a:gd name="connsiteY168" fmla="*/ 510826 h 1687477"/>
                <a:gd name="connsiteX169" fmla="*/ 3767470 w 5117528"/>
                <a:gd name="connsiteY169" fmla="*/ 510826 h 1687477"/>
                <a:gd name="connsiteX170" fmla="*/ 3767470 w 5117528"/>
                <a:gd name="connsiteY170" fmla="*/ 489119 h 1687477"/>
                <a:gd name="connsiteX171" fmla="*/ 4035704 w 5117528"/>
                <a:gd name="connsiteY171" fmla="*/ 489119 h 1687477"/>
                <a:gd name="connsiteX172" fmla="*/ 4035704 w 5117528"/>
                <a:gd name="connsiteY172" fmla="*/ 469061 h 1687477"/>
                <a:gd name="connsiteX173" fmla="*/ 4157064 w 5117528"/>
                <a:gd name="connsiteY173" fmla="*/ 469061 h 1687477"/>
                <a:gd name="connsiteX174" fmla="*/ 4157064 w 5117528"/>
                <a:gd name="connsiteY174" fmla="*/ 439864 h 1687477"/>
                <a:gd name="connsiteX175" fmla="*/ 4175471 w 5117528"/>
                <a:gd name="connsiteY175" fmla="*/ 439864 h 1687477"/>
                <a:gd name="connsiteX176" fmla="*/ 4175471 w 5117528"/>
                <a:gd name="connsiteY176" fmla="*/ 412063 h 1687477"/>
                <a:gd name="connsiteX177" fmla="*/ 4966591 w 5117528"/>
                <a:gd name="connsiteY177" fmla="*/ 412063 h 1687477"/>
                <a:gd name="connsiteX178" fmla="*/ 4966591 w 5117528"/>
                <a:gd name="connsiteY178" fmla="*/ 0 h 1687477"/>
                <a:gd name="connsiteX179" fmla="*/ 5117529 w 5117528"/>
                <a:gd name="connsiteY179" fmla="*/ 0 h 168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5117528" h="1687477">
                  <a:moveTo>
                    <a:pt x="0" y="1687478"/>
                  </a:moveTo>
                  <a:lnTo>
                    <a:pt x="50016" y="1687478"/>
                  </a:lnTo>
                  <a:lnTo>
                    <a:pt x="50016" y="1680623"/>
                  </a:lnTo>
                  <a:lnTo>
                    <a:pt x="108157" y="1680623"/>
                  </a:lnTo>
                  <a:lnTo>
                    <a:pt x="108157" y="1676815"/>
                  </a:lnTo>
                  <a:lnTo>
                    <a:pt x="196765" y="1676815"/>
                  </a:lnTo>
                  <a:lnTo>
                    <a:pt x="196765" y="1664120"/>
                  </a:lnTo>
                  <a:lnTo>
                    <a:pt x="229770" y="1664120"/>
                  </a:lnTo>
                  <a:lnTo>
                    <a:pt x="229770" y="1654092"/>
                  </a:lnTo>
                  <a:lnTo>
                    <a:pt x="378677" y="1654092"/>
                  </a:lnTo>
                  <a:lnTo>
                    <a:pt x="378677" y="1647998"/>
                  </a:lnTo>
                  <a:lnTo>
                    <a:pt x="395179" y="1647998"/>
                  </a:lnTo>
                  <a:lnTo>
                    <a:pt x="395179" y="1641397"/>
                  </a:lnTo>
                  <a:lnTo>
                    <a:pt x="423869" y="1641397"/>
                  </a:lnTo>
                  <a:lnTo>
                    <a:pt x="423869" y="1626291"/>
                  </a:lnTo>
                  <a:lnTo>
                    <a:pt x="434024" y="1626291"/>
                  </a:lnTo>
                  <a:lnTo>
                    <a:pt x="434024" y="1618293"/>
                  </a:lnTo>
                  <a:lnTo>
                    <a:pt x="457255" y="1618293"/>
                  </a:lnTo>
                  <a:lnTo>
                    <a:pt x="457255" y="1604837"/>
                  </a:lnTo>
                  <a:lnTo>
                    <a:pt x="508922" y="1604837"/>
                  </a:lnTo>
                  <a:lnTo>
                    <a:pt x="508922" y="1600267"/>
                  </a:lnTo>
                  <a:lnTo>
                    <a:pt x="542309" y="1600267"/>
                  </a:lnTo>
                  <a:lnTo>
                    <a:pt x="542309" y="1594427"/>
                  </a:lnTo>
                  <a:lnTo>
                    <a:pt x="576711" y="1594427"/>
                  </a:lnTo>
                  <a:lnTo>
                    <a:pt x="576711" y="1580336"/>
                  </a:lnTo>
                  <a:lnTo>
                    <a:pt x="593975" y="1580336"/>
                  </a:lnTo>
                  <a:lnTo>
                    <a:pt x="593975" y="1568911"/>
                  </a:lnTo>
                  <a:lnTo>
                    <a:pt x="625457" y="1568911"/>
                  </a:lnTo>
                  <a:lnTo>
                    <a:pt x="625457" y="1562310"/>
                  </a:lnTo>
                  <a:lnTo>
                    <a:pt x="635613" y="1562310"/>
                  </a:lnTo>
                  <a:lnTo>
                    <a:pt x="635613" y="1544157"/>
                  </a:lnTo>
                  <a:lnTo>
                    <a:pt x="640437" y="1544157"/>
                  </a:lnTo>
                  <a:lnTo>
                    <a:pt x="640437" y="1513056"/>
                  </a:lnTo>
                  <a:lnTo>
                    <a:pt x="650846" y="1513056"/>
                  </a:lnTo>
                  <a:lnTo>
                    <a:pt x="650846" y="1503535"/>
                  </a:lnTo>
                  <a:lnTo>
                    <a:pt x="662906" y="1503535"/>
                  </a:lnTo>
                  <a:lnTo>
                    <a:pt x="662906" y="1486143"/>
                  </a:lnTo>
                  <a:lnTo>
                    <a:pt x="676362" y="1486143"/>
                  </a:lnTo>
                  <a:lnTo>
                    <a:pt x="676362" y="1478527"/>
                  </a:lnTo>
                  <a:lnTo>
                    <a:pt x="688168" y="1478527"/>
                  </a:lnTo>
                  <a:lnTo>
                    <a:pt x="688168" y="1423687"/>
                  </a:lnTo>
                  <a:lnTo>
                    <a:pt x="708987" y="1423687"/>
                  </a:lnTo>
                  <a:lnTo>
                    <a:pt x="708987" y="1416451"/>
                  </a:lnTo>
                  <a:lnTo>
                    <a:pt x="723840" y="1416451"/>
                  </a:lnTo>
                  <a:lnTo>
                    <a:pt x="723840" y="1408199"/>
                  </a:lnTo>
                  <a:lnTo>
                    <a:pt x="744659" y="1408199"/>
                  </a:lnTo>
                  <a:lnTo>
                    <a:pt x="744659" y="1398551"/>
                  </a:lnTo>
                  <a:lnTo>
                    <a:pt x="754941" y="1398551"/>
                  </a:lnTo>
                  <a:lnTo>
                    <a:pt x="754941" y="1380018"/>
                  </a:lnTo>
                  <a:lnTo>
                    <a:pt x="774871" y="1380018"/>
                  </a:lnTo>
                  <a:lnTo>
                    <a:pt x="774871" y="1373924"/>
                  </a:lnTo>
                  <a:lnTo>
                    <a:pt x="836440" y="1373924"/>
                  </a:lnTo>
                  <a:lnTo>
                    <a:pt x="836440" y="1356787"/>
                  </a:lnTo>
                  <a:lnTo>
                    <a:pt x="939646" y="1356787"/>
                  </a:lnTo>
                  <a:lnTo>
                    <a:pt x="939646" y="1343965"/>
                  </a:lnTo>
                  <a:lnTo>
                    <a:pt x="1244568" y="1343965"/>
                  </a:lnTo>
                  <a:lnTo>
                    <a:pt x="1244568" y="1337618"/>
                  </a:lnTo>
                  <a:lnTo>
                    <a:pt x="1271861" y="1337618"/>
                  </a:lnTo>
                  <a:lnTo>
                    <a:pt x="1271861" y="1323400"/>
                  </a:lnTo>
                  <a:lnTo>
                    <a:pt x="1285444" y="1323400"/>
                  </a:lnTo>
                  <a:lnTo>
                    <a:pt x="1285444" y="1314387"/>
                  </a:lnTo>
                  <a:lnTo>
                    <a:pt x="1297504" y="1314387"/>
                  </a:lnTo>
                  <a:lnTo>
                    <a:pt x="1297504" y="1301439"/>
                  </a:lnTo>
                  <a:lnTo>
                    <a:pt x="1312356" y="1301439"/>
                  </a:lnTo>
                  <a:lnTo>
                    <a:pt x="1312356" y="1290268"/>
                  </a:lnTo>
                  <a:lnTo>
                    <a:pt x="1325558" y="1290268"/>
                  </a:lnTo>
                  <a:lnTo>
                    <a:pt x="1325558" y="1260816"/>
                  </a:lnTo>
                  <a:lnTo>
                    <a:pt x="1339522" y="1260816"/>
                  </a:lnTo>
                  <a:lnTo>
                    <a:pt x="1339522" y="1253834"/>
                  </a:lnTo>
                  <a:lnTo>
                    <a:pt x="1359326" y="1253834"/>
                  </a:lnTo>
                  <a:lnTo>
                    <a:pt x="1359326" y="1241140"/>
                  </a:lnTo>
                  <a:lnTo>
                    <a:pt x="1368720" y="1241140"/>
                  </a:lnTo>
                  <a:lnTo>
                    <a:pt x="1368720" y="1209404"/>
                  </a:lnTo>
                  <a:lnTo>
                    <a:pt x="1383191" y="1209404"/>
                  </a:lnTo>
                  <a:lnTo>
                    <a:pt x="1383191" y="1193536"/>
                  </a:lnTo>
                  <a:lnTo>
                    <a:pt x="1397409" y="1193536"/>
                  </a:lnTo>
                  <a:lnTo>
                    <a:pt x="1397409" y="1183761"/>
                  </a:lnTo>
                  <a:lnTo>
                    <a:pt x="1409977" y="1183761"/>
                  </a:lnTo>
                  <a:lnTo>
                    <a:pt x="1409977" y="1176017"/>
                  </a:lnTo>
                  <a:lnTo>
                    <a:pt x="1425845" y="1176017"/>
                  </a:lnTo>
                  <a:lnTo>
                    <a:pt x="1425845" y="1149613"/>
                  </a:lnTo>
                  <a:lnTo>
                    <a:pt x="1477131" y="1149613"/>
                  </a:lnTo>
                  <a:lnTo>
                    <a:pt x="1477131" y="1128413"/>
                  </a:lnTo>
                  <a:lnTo>
                    <a:pt x="1489571" y="1128413"/>
                  </a:lnTo>
                  <a:lnTo>
                    <a:pt x="1489571" y="1120669"/>
                  </a:lnTo>
                  <a:cubicBezTo>
                    <a:pt x="1489571" y="1120669"/>
                    <a:pt x="1559391" y="1120796"/>
                    <a:pt x="1559391" y="1120669"/>
                  </a:cubicBezTo>
                  <a:lnTo>
                    <a:pt x="1559391" y="1106959"/>
                  </a:lnTo>
                  <a:lnTo>
                    <a:pt x="1625021" y="1106959"/>
                  </a:lnTo>
                  <a:lnTo>
                    <a:pt x="1625021" y="1091980"/>
                  </a:lnTo>
                  <a:lnTo>
                    <a:pt x="1639239" y="1091980"/>
                  </a:lnTo>
                  <a:lnTo>
                    <a:pt x="1639239" y="1084998"/>
                  </a:lnTo>
                  <a:lnTo>
                    <a:pt x="1779132" y="1084998"/>
                  </a:lnTo>
                  <a:lnTo>
                    <a:pt x="1779132" y="1073319"/>
                  </a:lnTo>
                  <a:lnTo>
                    <a:pt x="1818485" y="1073319"/>
                  </a:lnTo>
                  <a:lnTo>
                    <a:pt x="1818485" y="1065194"/>
                  </a:lnTo>
                  <a:lnTo>
                    <a:pt x="1846032" y="1065194"/>
                  </a:lnTo>
                  <a:lnTo>
                    <a:pt x="1846032" y="1042344"/>
                  </a:lnTo>
                  <a:lnTo>
                    <a:pt x="1899095" y="1042344"/>
                  </a:lnTo>
                  <a:lnTo>
                    <a:pt x="1899095" y="1034347"/>
                  </a:lnTo>
                  <a:lnTo>
                    <a:pt x="1922072" y="1034347"/>
                  </a:lnTo>
                  <a:lnTo>
                    <a:pt x="1922072" y="1024191"/>
                  </a:lnTo>
                  <a:lnTo>
                    <a:pt x="1949238" y="1024191"/>
                  </a:lnTo>
                  <a:lnTo>
                    <a:pt x="1949238" y="996263"/>
                  </a:lnTo>
                  <a:lnTo>
                    <a:pt x="1995066" y="996263"/>
                  </a:lnTo>
                  <a:lnTo>
                    <a:pt x="1995066" y="990424"/>
                  </a:lnTo>
                  <a:lnTo>
                    <a:pt x="2018550" y="990424"/>
                  </a:lnTo>
                  <a:lnTo>
                    <a:pt x="2018550" y="984330"/>
                  </a:lnTo>
                  <a:lnTo>
                    <a:pt x="2036196" y="984330"/>
                  </a:lnTo>
                  <a:lnTo>
                    <a:pt x="2036196" y="973540"/>
                  </a:lnTo>
                  <a:lnTo>
                    <a:pt x="2048763" y="973540"/>
                  </a:lnTo>
                  <a:lnTo>
                    <a:pt x="2048763" y="967955"/>
                  </a:lnTo>
                  <a:lnTo>
                    <a:pt x="2063108" y="967955"/>
                  </a:lnTo>
                  <a:lnTo>
                    <a:pt x="2063108" y="915019"/>
                  </a:lnTo>
                  <a:lnTo>
                    <a:pt x="2089005" y="915019"/>
                  </a:lnTo>
                  <a:lnTo>
                    <a:pt x="2089005" y="899023"/>
                  </a:lnTo>
                  <a:lnTo>
                    <a:pt x="2118583" y="899023"/>
                  </a:lnTo>
                  <a:lnTo>
                    <a:pt x="2118583" y="884425"/>
                  </a:lnTo>
                  <a:lnTo>
                    <a:pt x="2136355" y="884425"/>
                  </a:lnTo>
                  <a:lnTo>
                    <a:pt x="2136355" y="869318"/>
                  </a:lnTo>
                  <a:lnTo>
                    <a:pt x="2152985" y="869318"/>
                  </a:lnTo>
                  <a:lnTo>
                    <a:pt x="2152985" y="859036"/>
                  </a:lnTo>
                  <a:lnTo>
                    <a:pt x="2163394" y="859036"/>
                  </a:lnTo>
                  <a:lnTo>
                    <a:pt x="2163394" y="843041"/>
                  </a:lnTo>
                  <a:lnTo>
                    <a:pt x="2191449" y="843041"/>
                  </a:lnTo>
                  <a:lnTo>
                    <a:pt x="2191449" y="828950"/>
                  </a:lnTo>
                  <a:lnTo>
                    <a:pt x="2272313" y="828950"/>
                  </a:lnTo>
                  <a:lnTo>
                    <a:pt x="2272313" y="809654"/>
                  </a:lnTo>
                  <a:lnTo>
                    <a:pt x="2310143" y="809654"/>
                  </a:lnTo>
                  <a:lnTo>
                    <a:pt x="2310143" y="800768"/>
                  </a:lnTo>
                  <a:lnTo>
                    <a:pt x="2440896" y="800768"/>
                  </a:lnTo>
                  <a:lnTo>
                    <a:pt x="2440896" y="790486"/>
                  </a:lnTo>
                  <a:lnTo>
                    <a:pt x="2498529" y="790486"/>
                  </a:lnTo>
                  <a:lnTo>
                    <a:pt x="2498529" y="783377"/>
                  </a:lnTo>
                  <a:lnTo>
                    <a:pt x="2573807" y="783377"/>
                  </a:lnTo>
                  <a:lnTo>
                    <a:pt x="2573807" y="769032"/>
                  </a:lnTo>
                  <a:lnTo>
                    <a:pt x="2680441" y="769032"/>
                  </a:lnTo>
                  <a:lnTo>
                    <a:pt x="2680441" y="752148"/>
                  </a:lnTo>
                  <a:lnTo>
                    <a:pt x="2703164" y="752148"/>
                  </a:lnTo>
                  <a:lnTo>
                    <a:pt x="2703164" y="740089"/>
                  </a:lnTo>
                  <a:lnTo>
                    <a:pt x="2774253" y="740089"/>
                  </a:lnTo>
                  <a:lnTo>
                    <a:pt x="2774253" y="728283"/>
                  </a:lnTo>
                  <a:lnTo>
                    <a:pt x="2791518" y="728283"/>
                  </a:lnTo>
                  <a:lnTo>
                    <a:pt x="2791518" y="712922"/>
                  </a:lnTo>
                  <a:lnTo>
                    <a:pt x="2799515" y="712922"/>
                  </a:lnTo>
                  <a:lnTo>
                    <a:pt x="2799515" y="683852"/>
                  </a:lnTo>
                  <a:lnTo>
                    <a:pt x="2851563" y="683852"/>
                  </a:lnTo>
                  <a:lnTo>
                    <a:pt x="2851563" y="673696"/>
                  </a:lnTo>
                  <a:lnTo>
                    <a:pt x="2861337" y="673696"/>
                  </a:lnTo>
                  <a:lnTo>
                    <a:pt x="2861337" y="660367"/>
                  </a:lnTo>
                  <a:lnTo>
                    <a:pt x="2904372" y="660367"/>
                  </a:lnTo>
                  <a:lnTo>
                    <a:pt x="2904372" y="647800"/>
                  </a:lnTo>
                  <a:lnTo>
                    <a:pt x="2919605" y="647800"/>
                  </a:lnTo>
                  <a:lnTo>
                    <a:pt x="2919605" y="642087"/>
                  </a:lnTo>
                  <a:lnTo>
                    <a:pt x="2948041" y="642087"/>
                  </a:lnTo>
                  <a:lnTo>
                    <a:pt x="2948041" y="626854"/>
                  </a:lnTo>
                  <a:lnTo>
                    <a:pt x="3016464" y="626854"/>
                  </a:lnTo>
                  <a:lnTo>
                    <a:pt x="3016464" y="613905"/>
                  </a:lnTo>
                  <a:lnTo>
                    <a:pt x="3104564" y="613905"/>
                  </a:lnTo>
                  <a:lnTo>
                    <a:pt x="3104564" y="603623"/>
                  </a:lnTo>
                  <a:lnTo>
                    <a:pt x="3177684" y="603623"/>
                  </a:lnTo>
                  <a:lnTo>
                    <a:pt x="3177684" y="589532"/>
                  </a:lnTo>
                  <a:lnTo>
                    <a:pt x="3380288" y="589532"/>
                  </a:lnTo>
                  <a:lnTo>
                    <a:pt x="3380288" y="577345"/>
                  </a:lnTo>
                  <a:lnTo>
                    <a:pt x="3423449" y="577345"/>
                  </a:lnTo>
                  <a:lnTo>
                    <a:pt x="3423449" y="560081"/>
                  </a:lnTo>
                  <a:lnTo>
                    <a:pt x="3543031" y="560081"/>
                  </a:lnTo>
                  <a:lnTo>
                    <a:pt x="3543031" y="544974"/>
                  </a:lnTo>
                  <a:lnTo>
                    <a:pt x="3591651" y="544974"/>
                  </a:lnTo>
                  <a:lnTo>
                    <a:pt x="3591651" y="510826"/>
                  </a:lnTo>
                  <a:lnTo>
                    <a:pt x="3767470" y="510826"/>
                  </a:lnTo>
                  <a:lnTo>
                    <a:pt x="3767470" y="489119"/>
                  </a:lnTo>
                  <a:lnTo>
                    <a:pt x="4035704" y="489119"/>
                  </a:lnTo>
                  <a:lnTo>
                    <a:pt x="4035704" y="469061"/>
                  </a:lnTo>
                  <a:lnTo>
                    <a:pt x="4157064" y="469061"/>
                  </a:lnTo>
                  <a:lnTo>
                    <a:pt x="4157064" y="439864"/>
                  </a:lnTo>
                  <a:lnTo>
                    <a:pt x="4175471" y="439864"/>
                  </a:lnTo>
                  <a:lnTo>
                    <a:pt x="4175471" y="412063"/>
                  </a:lnTo>
                  <a:lnTo>
                    <a:pt x="4966591" y="412063"/>
                  </a:lnTo>
                  <a:lnTo>
                    <a:pt x="4966591" y="0"/>
                  </a:lnTo>
                  <a:lnTo>
                    <a:pt x="5117529" y="0"/>
                  </a:lnTo>
                </a:path>
              </a:pathLst>
            </a:custGeom>
            <a:noFill/>
            <a:ln w="19050" cap="flat">
              <a:solidFill>
                <a:srgbClr val="00B050"/>
              </a:solidFill>
              <a:prstDash val="solid"/>
              <a:miter/>
            </a:ln>
          </p:spPr>
          <p:txBody>
            <a:bodyPr rtlCol="0" anchor="ctr"/>
            <a:lstStyle/>
            <a:p>
              <a:endParaRPr lang="en-US" sz="2000" dirty="0"/>
            </a:p>
          </p:txBody>
        </p:sp>
      </p:grpSp>
      <p:sp>
        <p:nvSpPr>
          <p:cNvPr id="3" name="Espace réservé du contenu 3">
            <a:extLst>
              <a:ext uri="{FF2B5EF4-FFF2-40B4-BE49-F238E27FC236}">
                <a16:creationId xmlns:a16="http://schemas.microsoft.com/office/drawing/2014/main" id="{F01E4D6A-DA29-6654-49F0-68067DF7EDA2}"/>
              </a:ext>
            </a:extLst>
          </p:cNvPr>
          <p:cNvSpPr txBox="1">
            <a:spLocks/>
          </p:cNvSpPr>
          <p:nvPr/>
        </p:nvSpPr>
        <p:spPr bwMode="auto">
          <a:xfrm>
            <a:off x="2088373" y="2044304"/>
            <a:ext cx="6208607" cy="384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B0F0"/>
              </a:buClr>
              <a:buChar char="•"/>
              <a:defRPr sz="2400" b="1">
                <a:solidFill>
                  <a:srgbClr val="000066"/>
                </a:solidFill>
                <a:latin typeface="+mn-lt"/>
                <a:ea typeface="+mn-ea"/>
                <a:cs typeface="+mn-cs"/>
              </a:defRPr>
            </a:lvl1pPr>
            <a:lvl2pPr marL="742950" indent="-285750" algn="l" rtl="0" eaLnBrk="0" fontAlgn="base" hangingPunct="0">
              <a:spcBef>
                <a:spcPct val="0"/>
              </a:spcBef>
              <a:spcAft>
                <a:spcPct val="0"/>
              </a:spcAft>
              <a:buClr>
                <a:srgbClr val="00B0F0"/>
              </a:buClr>
              <a:buChar char="–"/>
              <a:defRPr sz="2400">
                <a:solidFill>
                  <a:srgbClr val="000066"/>
                </a:solidFill>
                <a:latin typeface="+mn-lt"/>
              </a:defRPr>
            </a:lvl2pPr>
            <a:lvl3pPr marL="1143000" indent="-228600" algn="l" rtl="0" eaLnBrk="0" fontAlgn="base" hangingPunct="0">
              <a:spcBef>
                <a:spcPct val="0"/>
              </a:spcBef>
              <a:spcAft>
                <a:spcPct val="0"/>
              </a:spcAft>
              <a:buClr>
                <a:srgbClr val="00B0F0"/>
              </a:buClr>
              <a:buChar char="•"/>
              <a:defRPr sz="2000">
                <a:solidFill>
                  <a:srgbClr val="000066"/>
                </a:solidFill>
                <a:latin typeface="+mn-lt"/>
              </a:defRPr>
            </a:lvl3pPr>
            <a:lvl4pPr marL="1600200" indent="-228600" algn="l" rtl="0" eaLnBrk="0" fontAlgn="base" hangingPunct="0">
              <a:spcBef>
                <a:spcPct val="0"/>
              </a:spcBef>
              <a:spcAft>
                <a:spcPct val="0"/>
              </a:spcAft>
              <a:buClr>
                <a:srgbClr val="00B0F0"/>
              </a:buClr>
              <a:buChar char="–"/>
              <a:defRPr sz="2000">
                <a:solidFill>
                  <a:srgbClr val="000066"/>
                </a:solidFill>
                <a:latin typeface="+mn-lt"/>
              </a:defRPr>
            </a:lvl4pPr>
            <a:lvl5pPr marL="2057400" indent="-228600" algn="l" rtl="0" eaLnBrk="0" fontAlgn="base" hangingPunct="0">
              <a:spcBef>
                <a:spcPct val="0"/>
              </a:spcBef>
              <a:spcAft>
                <a:spcPct val="0"/>
              </a:spcAft>
              <a:buClr>
                <a:srgbClr val="00B0F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None/>
            </a:pPr>
            <a:r>
              <a:rPr lang="en-US" sz="1800" kern="0" dirty="0">
                <a:solidFill>
                  <a:schemeClr val="tx1"/>
                </a:solidFill>
                <a:latin typeface="Calibri" panose="020F0502020204030204" pitchFamily="34" charset="0"/>
                <a:cs typeface="Calibri" panose="020F0502020204030204" pitchFamily="34" charset="0"/>
              </a:rPr>
              <a:t>Time to first CT or syphilis infection : primary endpoint</a:t>
            </a:r>
          </a:p>
        </p:txBody>
      </p:sp>
      <p:sp>
        <p:nvSpPr>
          <p:cNvPr id="4" name="ZoneTexte 3">
            <a:extLst>
              <a:ext uri="{FF2B5EF4-FFF2-40B4-BE49-F238E27FC236}">
                <a16:creationId xmlns:a16="http://schemas.microsoft.com/office/drawing/2014/main" id="{38BEC2DD-F231-2EF5-1B97-EAB7E4FB2B01}"/>
              </a:ext>
            </a:extLst>
          </p:cNvPr>
          <p:cNvSpPr txBox="1"/>
          <p:nvPr/>
        </p:nvSpPr>
        <p:spPr>
          <a:xfrm>
            <a:off x="4267511" y="1527983"/>
            <a:ext cx="2593274" cy="461665"/>
          </a:xfrm>
          <a:prstGeom prst="rect">
            <a:avLst/>
          </a:prstGeom>
          <a:noFill/>
        </p:spPr>
        <p:txBody>
          <a:bodyPr wrap="none" rtlCol="0">
            <a:spAutoFit/>
          </a:bodyPr>
          <a:lstStyle/>
          <a:p>
            <a:r>
              <a:rPr lang="fr-FR" sz="2400" b="1" dirty="0"/>
              <a:t>DOXY PEP RESULTS</a:t>
            </a:r>
          </a:p>
        </p:txBody>
      </p:sp>
      <p:sp>
        <p:nvSpPr>
          <p:cNvPr id="5" name="ZoneTexte 4">
            <a:extLst>
              <a:ext uri="{FF2B5EF4-FFF2-40B4-BE49-F238E27FC236}">
                <a16:creationId xmlns:a16="http://schemas.microsoft.com/office/drawing/2014/main" id="{A76485CE-889E-98E1-6037-6B05DE09B0E2}"/>
              </a:ext>
            </a:extLst>
          </p:cNvPr>
          <p:cNvSpPr txBox="1"/>
          <p:nvPr/>
        </p:nvSpPr>
        <p:spPr>
          <a:xfrm>
            <a:off x="1404211" y="5986908"/>
            <a:ext cx="5325817" cy="369332"/>
          </a:xfrm>
          <a:prstGeom prst="rect">
            <a:avLst/>
          </a:prstGeom>
          <a:noFill/>
        </p:spPr>
        <p:txBody>
          <a:bodyPr wrap="none" rtlCol="0">
            <a:spAutoFit/>
          </a:bodyPr>
          <a:lstStyle/>
          <a:p>
            <a:r>
              <a:rPr lang="en-US" dirty="0"/>
              <a:t>No interaction between Doxy PEP and 4CmenB vaccine</a:t>
            </a:r>
          </a:p>
        </p:txBody>
      </p:sp>
      <p:sp>
        <p:nvSpPr>
          <p:cNvPr id="8" name="Titre 1">
            <a:extLst>
              <a:ext uri="{FF2B5EF4-FFF2-40B4-BE49-F238E27FC236}">
                <a16:creationId xmlns:a16="http://schemas.microsoft.com/office/drawing/2014/main" id="{C259D043-8A79-A610-DAA8-ABFD930ABC09}"/>
              </a:ext>
            </a:extLst>
          </p:cNvPr>
          <p:cNvSpPr>
            <a:spLocks noGrp="1"/>
          </p:cNvSpPr>
          <p:nvPr>
            <p:ph type="title"/>
          </p:nvPr>
        </p:nvSpPr>
        <p:spPr>
          <a:xfrm>
            <a:off x="609600" y="258820"/>
            <a:ext cx="8490167" cy="1143000"/>
          </a:xfrm>
        </p:spPr>
        <p:txBody>
          <a:bodyPr/>
          <a:lstStyle/>
          <a:p>
            <a:r>
              <a:rPr lang="en-GB" dirty="0"/>
              <a:t>DOXYVAC: prevention of STI in MSM on </a:t>
            </a:r>
            <a:r>
              <a:rPr lang="en-GB" dirty="0" err="1"/>
              <a:t>PrEP</a:t>
            </a:r>
            <a:endParaRPr lang="en-GB" dirty="0"/>
          </a:p>
        </p:txBody>
      </p:sp>
      <p:sp>
        <p:nvSpPr>
          <p:cNvPr id="9" name="Text Placeholder 22">
            <a:extLst>
              <a:ext uri="{FF2B5EF4-FFF2-40B4-BE49-F238E27FC236}">
                <a16:creationId xmlns:a16="http://schemas.microsoft.com/office/drawing/2014/main" id="{65986C91-7B48-B6BE-4DF7-428E482201B9}"/>
              </a:ext>
            </a:extLst>
          </p:cNvPr>
          <p:cNvSpPr txBox="1">
            <a:spLocks/>
          </p:cNvSpPr>
          <p:nvPr/>
        </p:nvSpPr>
        <p:spPr bwMode="auto">
          <a:xfrm>
            <a:off x="9727368" y="6574009"/>
            <a:ext cx="2461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Molina JM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124</a:t>
            </a:r>
          </a:p>
        </p:txBody>
      </p:sp>
      <p:sp>
        <p:nvSpPr>
          <p:cNvPr id="11" name="ZoneTexte 10">
            <a:extLst>
              <a:ext uri="{FF2B5EF4-FFF2-40B4-BE49-F238E27FC236}">
                <a16:creationId xmlns:a16="http://schemas.microsoft.com/office/drawing/2014/main" id="{4659860C-8627-EB0D-3F46-49C84367DEC8}"/>
              </a:ext>
            </a:extLst>
          </p:cNvPr>
          <p:cNvSpPr txBox="1"/>
          <p:nvPr/>
        </p:nvSpPr>
        <p:spPr>
          <a:xfrm>
            <a:off x="8062875" y="6017686"/>
            <a:ext cx="3982190" cy="338554"/>
          </a:xfrm>
          <a:prstGeom prst="rect">
            <a:avLst/>
          </a:prstGeom>
          <a:noFill/>
        </p:spPr>
        <p:txBody>
          <a:bodyPr wrap="square">
            <a:spAutoFit/>
          </a:bodyPr>
          <a:lstStyle/>
          <a:p>
            <a:r>
              <a:rPr lang="en-US" sz="1600" dirty="0"/>
              <a:t>Increased rates of high level R to tetracyclines</a:t>
            </a:r>
          </a:p>
        </p:txBody>
      </p:sp>
    </p:spTree>
    <p:extLst>
      <p:ext uri="{BB962C8B-B14F-4D97-AF65-F5344CB8AC3E}">
        <p14:creationId xmlns:p14="http://schemas.microsoft.com/office/powerpoint/2010/main" val="1534066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7">
            <a:extLst>
              <a:ext uri="{FF2B5EF4-FFF2-40B4-BE49-F238E27FC236}">
                <a16:creationId xmlns:a16="http://schemas.microsoft.com/office/drawing/2014/main" id="{3066B601-4AE4-C487-BDAD-DE9D372A0ABC}"/>
              </a:ext>
            </a:extLst>
          </p:cNvPr>
          <p:cNvSpPr>
            <a:spLocks noChangeArrowheads="1"/>
          </p:cNvSpPr>
          <p:nvPr/>
        </p:nvSpPr>
        <p:spPr bwMode="auto">
          <a:xfrm>
            <a:off x="4263200" y="1254571"/>
            <a:ext cx="2234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70C0"/>
                </a:solidFill>
                <a:effectLst/>
                <a:latin typeface="Calibri" panose="020F0502020204030204" pitchFamily="34" charset="0"/>
              </a:rPr>
              <a:t>4C Men B vaccine</a:t>
            </a:r>
          </a:p>
        </p:txBody>
      </p:sp>
      <p:sp>
        <p:nvSpPr>
          <p:cNvPr id="67" name="ZoneTexte 66">
            <a:extLst>
              <a:ext uri="{FF2B5EF4-FFF2-40B4-BE49-F238E27FC236}">
                <a16:creationId xmlns:a16="http://schemas.microsoft.com/office/drawing/2014/main" id="{DB288250-56CC-97C6-FE04-EDBE4747DDF7}"/>
              </a:ext>
            </a:extLst>
          </p:cNvPr>
          <p:cNvSpPr txBox="1"/>
          <p:nvPr/>
        </p:nvSpPr>
        <p:spPr>
          <a:xfrm>
            <a:off x="2401935" y="6179764"/>
            <a:ext cx="5325817" cy="369332"/>
          </a:xfrm>
          <a:prstGeom prst="rect">
            <a:avLst/>
          </a:prstGeom>
          <a:noFill/>
        </p:spPr>
        <p:txBody>
          <a:bodyPr wrap="none" rtlCol="0">
            <a:spAutoFit/>
          </a:bodyPr>
          <a:lstStyle/>
          <a:p>
            <a:r>
              <a:rPr lang="en-US"/>
              <a:t>No interaction between Doxy PEP and 4CmenB vaccine</a:t>
            </a:r>
          </a:p>
        </p:txBody>
      </p:sp>
      <p:sp>
        <p:nvSpPr>
          <p:cNvPr id="70" name="Titre 1">
            <a:extLst>
              <a:ext uri="{FF2B5EF4-FFF2-40B4-BE49-F238E27FC236}">
                <a16:creationId xmlns:a16="http://schemas.microsoft.com/office/drawing/2014/main" id="{D2AF1E75-9456-046D-EBAE-F07469D5852A}"/>
              </a:ext>
            </a:extLst>
          </p:cNvPr>
          <p:cNvSpPr>
            <a:spLocks noGrp="1"/>
          </p:cNvSpPr>
          <p:nvPr>
            <p:ph type="title"/>
          </p:nvPr>
        </p:nvSpPr>
        <p:spPr>
          <a:xfrm>
            <a:off x="609600" y="258820"/>
            <a:ext cx="8490167" cy="1143000"/>
          </a:xfrm>
        </p:spPr>
        <p:txBody>
          <a:bodyPr/>
          <a:lstStyle/>
          <a:p>
            <a:r>
              <a:rPr lang="en-GB" dirty="0"/>
              <a:t>DOXYVAC: prevention of STI in MSM on </a:t>
            </a:r>
            <a:r>
              <a:rPr lang="en-GB" dirty="0" err="1"/>
              <a:t>PrEP</a:t>
            </a:r>
            <a:endParaRPr lang="en-GB" dirty="0"/>
          </a:p>
        </p:txBody>
      </p:sp>
      <p:sp>
        <p:nvSpPr>
          <p:cNvPr id="71" name="Text Placeholder 22">
            <a:extLst>
              <a:ext uri="{FF2B5EF4-FFF2-40B4-BE49-F238E27FC236}">
                <a16:creationId xmlns:a16="http://schemas.microsoft.com/office/drawing/2014/main" id="{3BA97CC9-7503-1B3C-A5E6-CD41FFDFF68B}"/>
              </a:ext>
            </a:extLst>
          </p:cNvPr>
          <p:cNvSpPr txBox="1">
            <a:spLocks/>
          </p:cNvSpPr>
          <p:nvPr/>
        </p:nvSpPr>
        <p:spPr bwMode="auto">
          <a:xfrm>
            <a:off x="9727368" y="6574009"/>
            <a:ext cx="24617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Molina JM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124</a:t>
            </a:r>
          </a:p>
        </p:txBody>
      </p:sp>
      <p:grpSp>
        <p:nvGrpSpPr>
          <p:cNvPr id="2" name="Groupe 1">
            <a:extLst>
              <a:ext uri="{FF2B5EF4-FFF2-40B4-BE49-F238E27FC236}">
                <a16:creationId xmlns:a16="http://schemas.microsoft.com/office/drawing/2014/main" id="{C47534A9-A9BA-DBE6-650A-EE05DCD3AC62}"/>
              </a:ext>
            </a:extLst>
          </p:cNvPr>
          <p:cNvGrpSpPr/>
          <p:nvPr/>
        </p:nvGrpSpPr>
        <p:grpSpPr>
          <a:xfrm>
            <a:off x="2218427" y="1733139"/>
            <a:ext cx="5913247" cy="4432165"/>
            <a:chOff x="2218427" y="1674515"/>
            <a:chExt cx="5913247" cy="4432165"/>
          </a:xfrm>
        </p:grpSpPr>
        <p:sp>
          <p:nvSpPr>
            <p:cNvPr id="5" name="Forme libre : forme 4">
              <a:extLst>
                <a:ext uri="{FF2B5EF4-FFF2-40B4-BE49-F238E27FC236}">
                  <a16:creationId xmlns:a16="http://schemas.microsoft.com/office/drawing/2014/main" id="{A0223E03-8763-D758-34E0-FBA0DCEE7281}"/>
                </a:ext>
              </a:extLst>
            </p:cNvPr>
            <p:cNvSpPr/>
            <p:nvPr/>
          </p:nvSpPr>
          <p:spPr bwMode="auto">
            <a:xfrm>
              <a:off x="3442147" y="1866457"/>
              <a:ext cx="4581115" cy="2572954"/>
            </a:xfrm>
            <a:custGeom>
              <a:avLst/>
              <a:gdLst>
                <a:gd name="connsiteX0" fmla="*/ 0 w 3128963"/>
                <a:gd name="connsiteY0" fmla="*/ 0 h 1757362"/>
                <a:gd name="connsiteX1" fmla="*/ 0 w 3128963"/>
                <a:gd name="connsiteY1" fmla="*/ 1757362 h 1757362"/>
                <a:gd name="connsiteX2" fmla="*/ 3128963 w 3128963"/>
                <a:gd name="connsiteY2" fmla="*/ 1757362 h 1757362"/>
              </a:gdLst>
              <a:ahLst/>
              <a:cxnLst>
                <a:cxn ang="0">
                  <a:pos x="connsiteX0" y="connsiteY0"/>
                </a:cxn>
                <a:cxn ang="0">
                  <a:pos x="connsiteX1" y="connsiteY1"/>
                </a:cxn>
                <a:cxn ang="0">
                  <a:pos x="connsiteX2" y="connsiteY2"/>
                </a:cxn>
              </a:cxnLst>
              <a:rect l="l" t="t" r="r" b="b"/>
              <a:pathLst>
                <a:path w="3128963" h="1757362">
                  <a:moveTo>
                    <a:pt x="0" y="0"/>
                  </a:moveTo>
                  <a:lnTo>
                    <a:pt x="0" y="1757362"/>
                  </a:lnTo>
                  <a:lnTo>
                    <a:pt x="3128963" y="1757362"/>
                  </a:lnTo>
                </a:path>
              </a:pathLst>
            </a:custGeom>
            <a:noFill/>
            <a:ln w="9525" cap="flat" cmpd="sng" algn="ctr">
              <a:solidFill>
                <a:schemeClr val="tx1"/>
              </a:solidFill>
              <a:prstDash val="solid"/>
              <a:round/>
              <a:headEnd type="none" w="med" len="med"/>
              <a:tailEnd type="none" w="med" len="med"/>
            </a:ln>
            <a:effectLst/>
          </p:spPr>
          <p:txBody>
            <a:bodyPr rtlCol="0" anchor="ctr"/>
            <a:lstStyle/>
            <a:p>
              <a:pPr algn="ctr"/>
              <a:endParaRPr lang="en-US" sz="1200" dirty="0"/>
            </a:p>
          </p:txBody>
        </p:sp>
        <p:sp>
          <p:nvSpPr>
            <p:cNvPr id="6" name="Rectangle 48">
              <a:extLst>
                <a:ext uri="{FF2B5EF4-FFF2-40B4-BE49-F238E27FC236}">
                  <a16:creationId xmlns:a16="http://schemas.microsoft.com/office/drawing/2014/main" id="{9ADDD251-DB22-E866-F00C-971CF7CC77EB}"/>
                </a:ext>
              </a:extLst>
            </p:cNvPr>
            <p:cNvSpPr>
              <a:spLocks noChangeArrowheads="1"/>
            </p:cNvSpPr>
            <p:nvPr/>
          </p:nvSpPr>
          <p:spPr bwMode="auto">
            <a:xfrm>
              <a:off x="2913394" y="176746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1,00</a:t>
              </a:r>
            </a:p>
          </p:txBody>
        </p:sp>
        <p:sp>
          <p:nvSpPr>
            <p:cNvPr id="7" name="Rectangle 48">
              <a:extLst>
                <a:ext uri="{FF2B5EF4-FFF2-40B4-BE49-F238E27FC236}">
                  <a16:creationId xmlns:a16="http://schemas.microsoft.com/office/drawing/2014/main" id="{1697CF27-58DE-A706-EED0-CAA537183DCC}"/>
                </a:ext>
              </a:extLst>
            </p:cNvPr>
            <p:cNvSpPr>
              <a:spLocks noChangeArrowheads="1"/>
            </p:cNvSpPr>
            <p:nvPr/>
          </p:nvSpPr>
          <p:spPr bwMode="auto">
            <a:xfrm>
              <a:off x="2913394" y="2360156"/>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0,75</a:t>
              </a:r>
            </a:p>
          </p:txBody>
        </p:sp>
        <p:sp>
          <p:nvSpPr>
            <p:cNvPr id="8" name="Rectangle 48">
              <a:extLst>
                <a:ext uri="{FF2B5EF4-FFF2-40B4-BE49-F238E27FC236}">
                  <a16:creationId xmlns:a16="http://schemas.microsoft.com/office/drawing/2014/main" id="{E4032CE2-04F4-0711-223C-6E5D11D0218D}"/>
                </a:ext>
              </a:extLst>
            </p:cNvPr>
            <p:cNvSpPr>
              <a:spLocks noChangeArrowheads="1"/>
            </p:cNvSpPr>
            <p:nvPr/>
          </p:nvSpPr>
          <p:spPr bwMode="auto">
            <a:xfrm>
              <a:off x="2913394" y="294896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0,50</a:t>
              </a:r>
            </a:p>
          </p:txBody>
        </p:sp>
        <p:sp>
          <p:nvSpPr>
            <p:cNvPr id="9" name="Rectangle 48">
              <a:extLst>
                <a:ext uri="{FF2B5EF4-FFF2-40B4-BE49-F238E27FC236}">
                  <a16:creationId xmlns:a16="http://schemas.microsoft.com/office/drawing/2014/main" id="{0F1F1255-3AEA-C560-EACF-46703CD25229}"/>
                </a:ext>
              </a:extLst>
            </p:cNvPr>
            <p:cNvSpPr>
              <a:spLocks noChangeArrowheads="1"/>
            </p:cNvSpPr>
            <p:nvPr/>
          </p:nvSpPr>
          <p:spPr bwMode="auto">
            <a:xfrm>
              <a:off x="2913394" y="3535524"/>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0,25</a:t>
              </a:r>
            </a:p>
          </p:txBody>
        </p:sp>
        <p:grpSp>
          <p:nvGrpSpPr>
            <p:cNvPr id="10" name="Groupe 9">
              <a:extLst>
                <a:ext uri="{FF2B5EF4-FFF2-40B4-BE49-F238E27FC236}">
                  <a16:creationId xmlns:a16="http://schemas.microsoft.com/office/drawing/2014/main" id="{40C51DEA-764A-8819-C38E-E1C713D08573}"/>
                </a:ext>
              </a:extLst>
            </p:cNvPr>
            <p:cNvGrpSpPr/>
            <p:nvPr/>
          </p:nvGrpSpPr>
          <p:grpSpPr>
            <a:xfrm>
              <a:off x="3362192" y="1978516"/>
              <a:ext cx="74836" cy="2362125"/>
              <a:chOff x="4007948" y="2111702"/>
              <a:chExt cx="92041" cy="2362125"/>
            </a:xfrm>
          </p:grpSpPr>
          <p:sp>
            <p:nvSpPr>
              <p:cNvPr id="11" name="Line 17">
                <a:extLst>
                  <a:ext uri="{FF2B5EF4-FFF2-40B4-BE49-F238E27FC236}">
                    <a16:creationId xmlns:a16="http://schemas.microsoft.com/office/drawing/2014/main" id="{F111BB76-596D-5A24-C53B-F26BBEC1DE2B}"/>
                  </a:ext>
                </a:extLst>
              </p:cNvPr>
              <p:cNvSpPr>
                <a:spLocks noChangeShapeType="1"/>
              </p:cNvSpPr>
              <p:nvPr/>
            </p:nvSpPr>
            <p:spPr bwMode="auto">
              <a:xfrm>
                <a:off x="4007948" y="2111702"/>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2" name="Line 17">
                <a:extLst>
                  <a:ext uri="{FF2B5EF4-FFF2-40B4-BE49-F238E27FC236}">
                    <a16:creationId xmlns:a16="http://schemas.microsoft.com/office/drawing/2014/main" id="{F11DAAC9-A943-85CA-7509-71FE8E195ED1}"/>
                  </a:ext>
                </a:extLst>
              </p:cNvPr>
              <p:cNvSpPr>
                <a:spLocks noChangeShapeType="1"/>
              </p:cNvSpPr>
              <p:nvPr/>
            </p:nvSpPr>
            <p:spPr bwMode="auto">
              <a:xfrm>
                <a:off x="4007948" y="2704389"/>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3" name="Line 17">
                <a:extLst>
                  <a:ext uri="{FF2B5EF4-FFF2-40B4-BE49-F238E27FC236}">
                    <a16:creationId xmlns:a16="http://schemas.microsoft.com/office/drawing/2014/main" id="{0C7ACCDC-9423-C064-B5C9-829930464232}"/>
                  </a:ext>
                </a:extLst>
              </p:cNvPr>
              <p:cNvSpPr>
                <a:spLocks noChangeShapeType="1"/>
              </p:cNvSpPr>
              <p:nvPr/>
            </p:nvSpPr>
            <p:spPr bwMode="auto">
              <a:xfrm>
                <a:off x="4007948" y="3293202"/>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4" name="Line 17">
                <a:extLst>
                  <a:ext uri="{FF2B5EF4-FFF2-40B4-BE49-F238E27FC236}">
                    <a16:creationId xmlns:a16="http://schemas.microsoft.com/office/drawing/2014/main" id="{006C22F2-14CA-1166-AF61-DD60F1AD1EAD}"/>
                  </a:ext>
                </a:extLst>
              </p:cNvPr>
              <p:cNvSpPr>
                <a:spLocks noChangeShapeType="1"/>
              </p:cNvSpPr>
              <p:nvPr/>
            </p:nvSpPr>
            <p:spPr bwMode="auto">
              <a:xfrm>
                <a:off x="4007948" y="3879757"/>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5" name="Line 17">
                <a:extLst>
                  <a:ext uri="{FF2B5EF4-FFF2-40B4-BE49-F238E27FC236}">
                    <a16:creationId xmlns:a16="http://schemas.microsoft.com/office/drawing/2014/main" id="{720935BF-560E-57F9-9D17-25E795E5247C}"/>
                  </a:ext>
                </a:extLst>
              </p:cNvPr>
              <p:cNvSpPr>
                <a:spLocks noChangeShapeType="1"/>
              </p:cNvSpPr>
              <p:nvPr/>
            </p:nvSpPr>
            <p:spPr bwMode="auto">
              <a:xfrm>
                <a:off x="4007948" y="4473827"/>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grpSp>
        <p:sp>
          <p:nvSpPr>
            <p:cNvPr id="16" name="Rectangle 48">
              <a:extLst>
                <a:ext uri="{FF2B5EF4-FFF2-40B4-BE49-F238E27FC236}">
                  <a16:creationId xmlns:a16="http://schemas.microsoft.com/office/drawing/2014/main" id="{2651F006-1424-648F-5BF2-141154596F11}"/>
                </a:ext>
              </a:extLst>
            </p:cNvPr>
            <p:cNvSpPr>
              <a:spLocks noChangeArrowheads="1"/>
            </p:cNvSpPr>
            <p:nvPr/>
          </p:nvSpPr>
          <p:spPr bwMode="auto">
            <a:xfrm>
              <a:off x="2913394" y="4129594"/>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0,00</a:t>
              </a:r>
            </a:p>
          </p:txBody>
        </p:sp>
        <p:sp>
          <p:nvSpPr>
            <p:cNvPr id="17" name="Line 17">
              <a:extLst>
                <a:ext uri="{FF2B5EF4-FFF2-40B4-BE49-F238E27FC236}">
                  <a16:creationId xmlns:a16="http://schemas.microsoft.com/office/drawing/2014/main" id="{04A53B2D-4B5F-B209-9AF6-89BD4DBCEF64}"/>
                </a:ext>
              </a:extLst>
            </p:cNvPr>
            <p:cNvSpPr>
              <a:spLocks noChangeShapeType="1"/>
            </p:cNvSpPr>
            <p:nvPr/>
          </p:nvSpPr>
          <p:spPr bwMode="auto">
            <a:xfrm>
              <a:off x="3579837" y="2189453"/>
              <a:ext cx="238732"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18" name="Rectangle 48">
              <a:extLst>
                <a:ext uri="{FF2B5EF4-FFF2-40B4-BE49-F238E27FC236}">
                  <a16:creationId xmlns:a16="http://schemas.microsoft.com/office/drawing/2014/main" id="{8A6E87E2-D1E7-7474-62CC-45339062F210}"/>
                </a:ext>
              </a:extLst>
            </p:cNvPr>
            <p:cNvSpPr>
              <a:spLocks noChangeArrowheads="1"/>
            </p:cNvSpPr>
            <p:nvPr/>
          </p:nvSpPr>
          <p:spPr bwMode="auto">
            <a:xfrm>
              <a:off x="3818568" y="2046032"/>
              <a:ext cx="2643920"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400" b="1" i="0" u="none" strike="noStrike" kern="0" cap="none" spc="0" normalizeH="0" baseline="0" dirty="0">
                  <a:ln>
                    <a:noFill/>
                  </a:ln>
                  <a:effectLst/>
                  <a:uLnTx/>
                  <a:uFillTx/>
                  <a:ea typeface="Roboto Condensed" panose="02000000000000000000" pitchFamily="2" charset="0"/>
                  <a:cs typeface="Calibri" panose="020F0502020204030204" pitchFamily="34" charset="0"/>
                </a:rPr>
                <a:t>No Vaccine (N = 270, events = 122)</a:t>
              </a:r>
            </a:p>
          </p:txBody>
        </p:sp>
        <p:sp>
          <p:nvSpPr>
            <p:cNvPr id="19" name="Line 17">
              <a:extLst>
                <a:ext uri="{FF2B5EF4-FFF2-40B4-BE49-F238E27FC236}">
                  <a16:creationId xmlns:a16="http://schemas.microsoft.com/office/drawing/2014/main" id="{FBDCC504-1DF6-1B6E-8981-17E239164984}"/>
                </a:ext>
              </a:extLst>
            </p:cNvPr>
            <p:cNvSpPr>
              <a:spLocks noChangeShapeType="1"/>
            </p:cNvSpPr>
            <p:nvPr/>
          </p:nvSpPr>
          <p:spPr bwMode="auto">
            <a:xfrm>
              <a:off x="3579837" y="2414732"/>
              <a:ext cx="238732" cy="0"/>
            </a:xfrm>
            <a:prstGeom prst="line">
              <a:avLst/>
            </a:prstGeom>
            <a:noFill/>
            <a:ln w="19050">
              <a:solidFill>
                <a:srgbClr val="00B0F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20" name="Rectangle 48">
              <a:extLst>
                <a:ext uri="{FF2B5EF4-FFF2-40B4-BE49-F238E27FC236}">
                  <a16:creationId xmlns:a16="http://schemas.microsoft.com/office/drawing/2014/main" id="{9843B101-E33A-84CE-9E61-526ADAA9D569}"/>
                </a:ext>
              </a:extLst>
            </p:cNvPr>
            <p:cNvSpPr>
              <a:spLocks noChangeArrowheads="1"/>
            </p:cNvSpPr>
            <p:nvPr/>
          </p:nvSpPr>
          <p:spPr bwMode="auto">
            <a:xfrm>
              <a:off x="3818568" y="2260821"/>
              <a:ext cx="3078334"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fr-FR" sz="1400" b="1" i="0" u="none" strike="noStrike" kern="0" cap="none" spc="0" normalizeH="0" baseline="0" dirty="0">
                  <a:ln>
                    <a:noFill/>
                  </a:ln>
                  <a:effectLst/>
                  <a:uLnTx/>
                  <a:uFillTx/>
                  <a:ea typeface="Roboto Condensed" panose="02000000000000000000" pitchFamily="2" charset="0"/>
                  <a:cs typeface="Calibri" panose="020F0502020204030204" pitchFamily="34" charset="0"/>
                </a:rPr>
                <a:t>4CMenB vaccine  (N = 274, events = 103)</a:t>
              </a:r>
            </a:p>
          </p:txBody>
        </p:sp>
        <p:sp>
          <p:nvSpPr>
            <p:cNvPr id="22" name="Rectangle 48">
              <a:extLst>
                <a:ext uri="{FF2B5EF4-FFF2-40B4-BE49-F238E27FC236}">
                  <a16:creationId xmlns:a16="http://schemas.microsoft.com/office/drawing/2014/main" id="{96D12355-D051-120A-619A-EAC8A70E8F89}"/>
                </a:ext>
              </a:extLst>
            </p:cNvPr>
            <p:cNvSpPr>
              <a:spLocks noChangeArrowheads="1"/>
            </p:cNvSpPr>
            <p:nvPr/>
          </p:nvSpPr>
          <p:spPr bwMode="auto">
            <a:xfrm>
              <a:off x="3325069"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0</a:t>
              </a:r>
            </a:p>
          </p:txBody>
        </p:sp>
        <p:sp>
          <p:nvSpPr>
            <p:cNvPr id="23" name="Rectangle 48">
              <a:extLst>
                <a:ext uri="{FF2B5EF4-FFF2-40B4-BE49-F238E27FC236}">
                  <a16:creationId xmlns:a16="http://schemas.microsoft.com/office/drawing/2014/main" id="{BBE4B2D6-E92B-5CB4-87AC-6D8D1CB23170}"/>
                </a:ext>
              </a:extLst>
            </p:cNvPr>
            <p:cNvSpPr>
              <a:spLocks noChangeArrowheads="1"/>
            </p:cNvSpPr>
            <p:nvPr/>
          </p:nvSpPr>
          <p:spPr bwMode="auto">
            <a:xfrm>
              <a:off x="3867273"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3</a:t>
              </a:r>
            </a:p>
          </p:txBody>
        </p:sp>
        <p:sp>
          <p:nvSpPr>
            <p:cNvPr id="24" name="Rectangle 48">
              <a:extLst>
                <a:ext uri="{FF2B5EF4-FFF2-40B4-BE49-F238E27FC236}">
                  <a16:creationId xmlns:a16="http://schemas.microsoft.com/office/drawing/2014/main" id="{10197146-A49B-E554-A74C-F709499F392F}"/>
                </a:ext>
              </a:extLst>
            </p:cNvPr>
            <p:cNvSpPr>
              <a:spLocks noChangeArrowheads="1"/>
            </p:cNvSpPr>
            <p:nvPr/>
          </p:nvSpPr>
          <p:spPr bwMode="auto">
            <a:xfrm>
              <a:off x="4412820"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6</a:t>
              </a:r>
            </a:p>
          </p:txBody>
        </p:sp>
        <p:sp>
          <p:nvSpPr>
            <p:cNvPr id="25" name="Rectangle 48">
              <a:extLst>
                <a:ext uri="{FF2B5EF4-FFF2-40B4-BE49-F238E27FC236}">
                  <a16:creationId xmlns:a16="http://schemas.microsoft.com/office/drawing/2014/main" id="{382A8233-AC50-B0CE-3CCA-4510ADE0E26E}"/>
                </a:ext>
              </a:extLst>
            </p:cNvPr>
            <p:cNvSpPr>
              <a:spLocks noChangeArrowheads="1"/>
            </p:cNvSpPr>
            <p:nvPr/>
          </p:nvSpPr>
          <p:spPr bwMode="auto">
            <a:xfrm>
              <a:off x="4955025"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9</a:t>
              </a:r>
            </a:p>
          </p:txBody>
        </p:sp>
        <p:sp>
          <p:nvSpPr>
            <p:cNvPr id="26" name="Rectangle 48">
              <a:extLst>
                <a:ext uri="{FF2B5EF4-FFF2-40B4-BE49-F238E27FC236}">
                  <a16:creationId xmlns:a16="http://schemas.microsoft.com/office/drawing/2014/main" id="{D59774DD-193B-27E7-2D6F-0C196A13A619}"/>
                </a:ext>
              </a:extLst>
            </p:cNvPr>
            <p:cNvSpPr>
              <a:spLocks noChangeArrowheads="1"/>
            </p:cNvSpPr>
            <p:nvPr/>
          </p:nvSpPr>
          <p:spPr bwMode="auto">
            <a:xfrm>
              <a:off x="5512846"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12</a:t>
              </a:r>
            </a:p>
          </p:txBody>
        </p:sp>
        <p:sp>
          <p:nvSpPr>
            <p:cNvPr id="27" name="Rectangle 48">
              <a:extLst>
                <a:ext uri="{FF2B5EF4-FFF2-40B4-BE49-F238E27FC236}">
                  <a16:creationId xmlns:a16="http://schemas.microsoft.com/office/drawing/2014/main" id="{012A86F7-3C53-34E9-18D6-8C7852D3FEFF}"/>
                </a:ext>
              </a:extLst>
            </p:cNvPr>
            <p:cNvSpPr>
              <a:spLocks noChangeArrowheads="1"/>
            </p:cNvSpPr>
            <p:nvPr/>
          </p:nvSpPr>
          <p:spPr bwMode="auto">
            <a:xfrm>
              <a:off x="6058392"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15</a:t>
              </a:r>
            </a:p>
          </p:txBody>
        </p:sp>
        <p:sp>
          <p:nvSpPr>
            <p:cNvPr id="28" name="Rectangle 48">
              <a:extLst>
                <a:ext uri="{FF2B5EF4-FFF2-40B4-BE49-F238E27FC236}">
                  <a16:creationId xmlns:a16="http://schemas.microsoft.com/office/drawing/2014/main" id="{2154193B-1961-1B2D-FC7F-FFE6632E12C4}"/>
                </a:ext>
              </a:extLst>
            </p:cNvPr>
            <p:cNvSpPr>
              <a:spLocks noChangeArrowheads="1"/>
            </p:cNvSpPr>
            <p:nvPr/>
          </p:nvSpPr>
          <p:spPr bwMode="auto">
            <a:xfrm>
              <a:off x="6600597"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18</a:t>
              </a:r>
            </a:p>
          </p:txBody>
        </p:sp>
        <p:sp>
          <p:nvSpPr>
            <p:cNvPr id="29" name="Rectangle 28">
              <a:extLst>
                <a:ext uri="{FF2B5EF4-FFF2-40B4-BE49-F238E27FC236}">
                  <a16:creationId xmlns:a16="http://schemas.microsoft.com/office/drawing/2014/main" id="{5C5057DE-90D1-D177-9DE8-A31874B849C2}"/>
                </a:ext>
              </a:extLst>
            </p:cNvPr>
            <p:cNvSpPr>
              <a:spLocks noChangeArrowheads="1"/>
            </p:cNvSpPr>
            <p:nvPr/>
          </p:nvSpPr>
          <p:spPr bwMode="auto">
            <a:xfrm>
              <a:off x="7142265"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21</a:t>
              </a:r>
            </a:p>
          </p:txBody>
        </p:sp>
        <p:grpSp>
          <p:nvGrpSpPr>
            <p:cNvPr id="30" name="Groupe 29">
              <a:extLst>
                <a:ext uri="{FF2B5EF4-FFF2-40B4-BE49-F238E27FC236}">
                  <a16:creationId xmlns:a16="http://schemas.microsoft.com/office/drawing/2014/main" id="{1D7175E1-91BB-140D-961F-921B31B8E122}"/>
                </a:ext>
              </a:extLst>
            </p:cNvPr>
            <p:cNvGrpSpPr/>
            <p:nvPr/>
          </p:nvGrpSpPr>
          <p:grpSpPr>
            <a:xfrm>
              <a:off x="3547959" y="4439412"/>
              <a:ext cx="4366890" cy="89050"/>
              <a:chOff x="4210920" y="4572597"/>
              <a:chExt cx="4366890" cy="92041"/>
            </a:xfrm>
          </p:grpSpPr>
          <p:sp>
            <p:nvSpPr>
              <p:cNvPr id="31" name="Line 17">
                <a:extLst>
                  <a:ext uri="{FF2B5EF4-FFF2-40B4-BE49-F238E27FC236}">
                    <a16:creationId xmlns:a16="http://schemas.microsoft.com/office/drawing/2014/main" id="{45536D19-3273-0971-3AFE-531A26FB2C3B}"/>
                  </a:ext>
                </a:extLst>
              </p:cNvPr>
              <p:cNvSpPr>
                <a:spLocks noChangeShapeType="1"/>
              </p:cNvSpPr>
              <p:nvPr/>
            </p:nvSpPr>
            <p:spPr bwMode="auto">
              <a:xfrm rot="16200000">
                <a:off x="4164899"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2" name="Line 17">
                <a:extLst>
                  <a:ext uri="{FF2B5EF4-FFF2-40B4-BE49-F238E27FC236}">
                    <a16:creationId xmlns:a16="http://schemas.microsoft.com/office/drawing/2014/main" id="{AEB367E7-8221-647C-7314-F551B023C8A0}"/>
                  </a:ext>
                </a:extLst>
              </p:cNvPr>
              <p:cNvSpPr>
                <a:spLocks noChangeShapeType="1"/>
              </p:cNvSpPr>
              <p:nvPr/>
            </p:nvSpPr>
            <p:spPr bwMode="auto">
              <a:xfrm rot="16200000">
                <a:off x="4707103"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3" name="Line 17">
                <a:extLst>
                  <a:ext uri="{FF2B5EF4-FFF2-40B4-BE49-F238E27FC236}">
                    <a16:creationId xmlns:a16="http://schemas.microsoft.com/office/drawing/2014/main" id="{0D1662C9-4248-338D-BB33-0EB34064CCA9}"/>
                  </a:ext>
                </a:extLst>
              </p:cNvPr>
              <p:cNvSpPr>
                <a:spLocks noChangeShapeType="1"/>
              </p:cNvSpPr>
              <p:nvPr/>
            </p:nvSpPr>
            <p:spPr bwMode="auto">
              <a:xfrm rot="16200000">
                <a:off x="5252650"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4" name="Line 17">
                <a:extLst>
                  <a:ext uri="{FF2B5EF4-FFF2-40B4-BE49-F238E27FC236}">
                    <a16:creationId xmlns:a16="http://schemas.microsoft.com/office/drawing/2014/main" id="{1F779157-B942-4F79-2399-0F68AAC57A98}"/>
                  </a:ext>
                </a:extLst>
              </p:cNvPr>
              <p:cNvSpPr>
                <a:spLocks noChangeShapeType="1"/>
              </p:cNvSpPr>
              <p:nvPr/>
            </p:nvSpPr>
            <p:spPr bwMode="auto">
              <a:xfrm rot="16200000">
                <a:off x="5794855"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5" name="Line 17">
                <a:extLst>
                  <a:ext uri="{FF2B5EF4-FFF2-40B4-BE49-F238E27FC236}">
                    <a16:creationId xmlns:a16="http://schemas.microsoft.com/office/drawing/2014/main" id="{2C2B3CD2-3D5A-B66A-22D8-7B59F4792602}"/>
                  </a:ext>
                </a:extLst>
              </p:cNvPr>
              <p:cNvSpPr>
                <a:spLocks noChangeShapeType="1"/>
              </p:cNvSpPr>
              <p:nvPr/>
            </p:nvSpPr>
            <p:spPr bwMode="auto">
              <a:xfrm rot="16200000">
                <a:off x="6352676"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6" name="Line 17">
                <a:extLst>
                  <a:ext uri="{FF2B5EF4-FFF2-40B4-BE49-F238E27FC236}">
                    <a16:creationId xmlns:a16="http://schemas.microsoft.com/office/drawing/2014/main" id="{6DE6DE6F-E40A-F0E0-F8A5-D7432199ED78}"/>
                  </a:ext>
                </a:extLst>
              </p:cNvPr>
              <p:cNvSpPr>
                <a:spLocks noChangeShapeType="1"/>
              </p:cNvSpPr>
              <p:nvPr/>
            </p:nvSpPr>
            <p:spPr bwMode="auto">
              <a:xfrm rot="16200000">
                <a:off x="6898222"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7" name="Line 17">
                <a:extLst>
                  <a:ext uri="{FF2B5EF4-FFF2-40B4-BE49-F238E27FC236}">
                    <a16:creationId xmlns:a16="http://schemas.microsoft.com/office/drawing/2014/main" id="{6DE94D4C-B5B7-899E-ECFD-60B9F3F89653}"/>
                  </a:ext>
                </a:extLst>
              </p:cNvPr>
              <p:cNvSpPr>
                <a:spLocks noChangeShapeType="1"/>
              </p:cNvSpPr>
              <p:nvPr/>
            </p:nvSpPr>
            <p:spPr bwMode="auto">
              <a:xfrm rot="16200000">
                <a:off x="7440427"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8" name="Line 17">
                <a:extLst>
                  <a:ext uri="{FF2B5EF4-FFF2-40B4-BE49-F238E27FC236}">
                    <a16:creationId xmlns:a16="http://schemas.microsoft.com/office/drawing/2014/main" id="{E3BDAE6E-7AFE-A916-6417-65F6230A055D}"/>
                  </a:ext>
                </a:extLst>
              </p:cNvPr>
              <p:cNvSpPr>
                <a:spLocks noChangeShapeType="1"/>
              </p:cNvSpPr>
              <p:nvPr/>
            </p:nvSpPr>
            <p:spPr bwMode="auto">
              <a:xfrm rot="16200000">
                <a:off x="7982095"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39" name="Line 17">
                <a:extLst>
                  <a:ext uri="{FF2B5EF4-FFF2-40B4-BE49-F238E27FC236}">
                    <a16:creationId xmlns:a16="http://schemas.microsoft.com/office/drawing/2014/main" id="{CBF52097-D768-DF27-5267-B65093354849}"/>
                  </a:ext>
                </a:extLst>
              </p:cNvPr>
              <p:cNvSpPr>
                <a:spLocks noChangeShapeType="1"/>
              </p:cNvSpPr>
              <p:nvPr/>
            </p:nvSpPr>
            <p:spPr bwMode="auto">
              <a:xfrm rot="16200000">
                <a:off x="8531789" y="4618618"/>
                <a:ext cx="9204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grpSp>
        <p:sp>
          <p:nvSpPr>
            <p:cNvPr id="40" name="Rectangle 48">
              <a:extLst>
                <a:ext uri="{FF2B5EF4-FFF2-40B4-BE49-F238E27FC236}">
                  <a16:creationId xmlns:a16="http://schemas.microsoft.com/office/drawing/2014/main" id="{AD8FAEC6-835C-B5F3-EB57-FBEEFD03F5FC}"/>
                </a:ext>
              </a:extLst>
            </p:cNvPr>
            <p:cNvSpPr>
              <a:spLocks noChangeArrowheads="1"/>
            </p:cNvSpPr>
            <p:nvPr/>
          </p:nvSpPr>
          <p:spPr bwMode="auto">
            <a:xfrm>
              <a:off x="7691959" y="4417603"/>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effectLst/>
                  <a:uLnTx/>
                  <a:uFillTx/>
                  <a:ea typeface="Roboto Condensed" panose="02000000000000000000" pitchFamily="2" charset="0"/>
                  <a:cs typeface="Calibri" panose="020F0502020204030204" pitchFamily="34" charset="0"/>
                </a:rPr>
                <a:t>24</a:t>
              </a:r>
            </a:p>
          </p:txBody>
        </p:sp>
        <p:sp>
          <p:nvSpPr>
            <p:cNvPr id="41" name="Rectangle 48">
              <a:extLst>
                <a:ext uri="{FF2B5EF4-FFF2-40B4-BE49-F238E27FC236}">
                  <a16:creationId xmlns:a16="http://schemas.microsoft.com/office/drawing/2014/main" id="{EB8ED096-1239-AEE3-BE5D-F2E827D593DC}"/>
                </a:ext>
              </a:extLst>
            </p:cNvPr>
            <p:cNvSpPr>
              <a:spLocks noChangeArrowheads="1"/>
            </p:cNvSpPr>
            <p:nvPr/>
          </p:nvSpPr>
          <p:spPr bwMode="auto">
            <a:xfrm>
              <a:off x="3325069"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270</a:t>
              </a:r>
            </a:p>
          </p:txBody>
        </p:sp>
        <p:sp>
          <p:nvSpPr>
            <p:cNvPr id="42" name="Rectangle 48">
              <a:extLst>
                <a:ext uri="{FF2B5EF4-FFF2-40B4-BE49-F238E27FC236}">
                  <a16:creationId xmlns:a16="http://schemas.microsoft.com/office/drawing/2014/main" id="{1C7AA3E3-4A7B-B65F-23CE-CB6EF9B31805}"/>
                </a:ext>
              </a:extLst>
            </p:cNvPr>
            <p:cNvSpPr>
              <a:spLocks noChangeArrowheads="1"/>
            </p:cNvSpPr>
            <p:nvPr/>
          </p:nvSpPr>
          <p:spPr bwMode="auto">
            <a:xfrm>
              <a:off x="3867273"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234</a:t>
              </a:r>
            </a:p>
          </p:txBody>
        </p:sp>
        <p:sp>
          <p:nvSpPr>
            <p:cNvPr id="43" name="Rectangle 48">
              <a:extLst>
                <a:ext uri="{FF2B5EF4-FFF2-40B4-BE49-F238E27FC236}">
                  <a16:creationId xmlns:a16="http://schemas.microsoft.com/office/drawing/2014/main" id="{DD5AC5A3-7F30-0014-5389-722C7034F81C}"/>
                </a:ext>
              </a:extLst>
            </p:cNvPr>
            <p:cNvSpPr>
              <a:spLocks noChangeArrowheads="1"/>
            </p:cNvSpPr>
            <p:nvPr/>
          </p:nvSpPr>
          <p:spPr bwMode="auto">
            <a:xfrm>
              <a:off x="4412820"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194</a:t>
              </a:r>
            </a:p>
          </p:txBody>
        </p:sp>
        <p:sp>
          <p:nvSpPr>
            <p:cNvPr id="44" name="Rectangle 48">
              <a:extLst>
                <a:ext uri="{FF2B5EF4-FFF2-40B4-BE49-F238E27FC236}">
                  <a16:creationId xmlns:a16="http://schemas.microsoft.com/office/drawing/2014/main" id="{926CC950-62DF-CF33-6FC9-BCBE50400389}"/>
                </a:ext>
              </a:extLst>
            </p:cNvPr>
            <p:cNvSpPr>
              <a:spLocks noChangeArrowheads="1"/>
            </p:cNvSpPr>
            <p:nvPr/>
          </p:nvSpPr>
          <p:spPr bwMode="auto">
            <a:xfrm>
              <a:off x="4955025"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131</a:t>
              </a:r>
            </a:p>
          </p:txBody>
        </p:sp>
        <p:sp>
          <p:nvSpPr>
            <p:cNvPr id="45" name="Rectangle 48">
              <a:extLst>
                <a:ext uri="{FF2B5EF4-FFF2-40B4-BE49-F238E27FC236}">
                  <a16:creationId xmlns:a16="http://schemas.microsoft.com/office/drawing/2014/main" id="{8B3262DE-4016-29ED-0F94-4753954A5BE9}"/>
                </a:ext>
              </a:extLst>
            </p:cNvPr>
            <p:cNvSpPr>
              <a:spLocks noChangeArrowheads="1"/>
            </p:cNvSpPr>
            <p:nvPr/>
          </p:nvSpPr>
          <p:spPr bwMode="auto">
            <a:xfrm>
              <a:off x="5512846"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94</a:t>
              </a:r>
            </a:p>
          </p:txBody>
        </p:sp>
        <p:sp>
          <p:nvSpPr>
            <p:cNvPr id="46" name="Rectangle 48">
              <a:extLst>
                <a:ext uri="{FF2B5EF4-FFF2-40B4-BE49-F238E27FC236}">
                  <a16:creationId xmlns:a16="http://schemas.microsoft.com/office/drawing/2014/main" id="{8273362C-C16B-5E40-B8A1-095ADD075264}"/>
                </a:ext>
              </a:extLst>
            </p:cNvPr>
            <p:cNvSpPr>
              <a:spLocks noChangeArrowheads="1"/>
            </p:cNvSpPr>
            <p:nvPr/>
          </p:nvSpPr>
          <p:spPr bwMode="auto">
            <a:xfrm>
              <a:off x="6058392"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58</a:t>
              </a:r>
            </a:p>
          </p:txBody>
        </p:sp>
        <p:sp>
          <p:nvSpPr>
            <p:cNvPr id="47" name="Rectangle 48">
              <a:extLst>
                <a:ext uri="{FF2B5EF4-FFF2-40B4-BE49-F238E27FC236}">
                  <a16:creationId xmlns:a16="http://schemas.microsoft.com/office/drawing/2014/main" id="{6794FB26-8201-72BE-9016-3FF9807BE1D3}"/>
                </a:ext>
              </a:extLst>
            </p:cNvPr>
            <p:cNvSpPr>
              <a:spLocks noChangeArrowheads="1"/>
            </p:cNvSpPr>
            <p:nvPr/>
          </p:nvSpPr>
          <p:spPr bwMode="auto">
            <a:xfrm>
              <a:off x="6600597"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30</a:t>
              </a:r>
            </a:p>
          </p:txBody>
        </p:sp>
        <p:sp>
          <p:nvSpPr>
            <p:cNvPr id="48" name="Rectangle 48">
              <a:extLst>
                <a:ext uri="{FF2B5EF4-FFF2-40B4-BE49-F238E27FC236}">
                  <a16:creationId xmlns:a16="http://schemas.microsoft.com/office/drawing/2014/main" id="{C9AE08C7-6A0F-E81D-9882-6C4175F16E20}"/>
                </a:ext>
              </a:extLst>
            </p:cNvPr>
            <p:cNvSpPr>
              <a:spLocks noChangeArrowheads="1"/>
            </p:cNvSpPr>
            <p:nvPr/>
          </p:nvSpPr>
          <p:spPr bwMode="auto">
            <a:xfrm>
              <a:off x="7142265"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4</a:t>
              </a:r>
            </a:p>
          </p:txBody>
        </p:sp>
        <p:sp>
          <p:nvSpPr>
            <p:cNvPr id="49" name="Rectangle 48">
              <a:extLst>
                <a:ext uri="{FF2B5EF4-FFF2-40B4-BE49-F238E27FC236}">
                  <a16:creationId xmlns:a16="http://schemas.microsoft.com/office/drawing/2014/main" id="{1CA5F9E3-AAC5-57B0-07AC-8E76ADD6D624}"/>
                </a:ext>
              </a:extLst>
            </p:cNvPr>
            <p:cNvSpPr>
              <a:spLocks noChangeArrowheads="1"/>
            </p:cNvSpPr>
            <p:nvPr/>
          </p:nvSpPr>
          <p:spPr bwMode="auto">
            <a:xfrm>
              <a:off x="7691959" y="4937892"/>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0</a:t>
              </a:r>
            </a:p>
          </p:txBody>
        </p:sp>
        <p:sp>
          <p:nvSpPr>
            <p:cNvPr id="50" name="Rectangle 48">
              <a:extLst>
                <a:ext uri="{FF2B5EF4-FFF2-40B4-BE49-F238E27FC236}">
                  <a16:creationId xmlns:a16="http://schemas.microsoft.com/office/drawing/2014/main" id="{5BAFE091-CFD4-3D54-4CE7-006B2A73A446}"/>
                </a:ext>
              </a:extLst>
            </p:cNvPr>
            <p:cNvSpPr>
              <a:spLocks noChangeArrowheads="1"/>
            </p:cNvSpPr>
            <p:nvPr/>
          </p:nvSpPr>
          <p:spPr bwMode="auto">
            <a:xfrm>
              <a:off x="2551853" y="5020143"/>
              <a:ext cx="773216"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C00000"/>
                  </a:solidFill>
                  <a:effectLst/>
                  <a:uLnTx/>
                  <a:uFillTx/>
                  <a:ea typeface="Roboto Condensed" panose="02000000000000000000" pitchFamily="2" charset="0"/>
                  <a:cs typeface="Calibri" panose="020F0502020204030204" pitchFamily="34" charset="0"/>
                </a:rPr>
                <a:t>No Vaccine</a:t>
              </a:r>
            </a:p>
          </p:txBody>
        </p:sp>
        <p:sp>
          <p:nvSpPr>
            <p:cNvPr id="51" name="Rectangle 48">
              <a:extLst>
                <a:ext uri="{FF2B5EF4-FFF2-40B4-BE49-F238E27FC236}">
                  <a16:creationId xmlns:a16="http://schemas.microsoft.com/office/drawing/2014/main" id="{7E10D3BB-64F7-C4A5-E4B4-6191B885D4FA}"/>
                </a:ext>
              </a:extLst>
            </p:cNvPr>
            <p:cNvSpPr>
              <a:spLocks noChangeArrowheads="1"/>
            </p:cNvSpPr>
            <p:nvPr/>
          </p:nvSpPr>
          <p:spPr bwMode="auto">
            <a:xfrm>
              <a:off x="3325069"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274</a:t>
              </a:r>
            </a:p>
          </p:txBody>
        </p:sp>
        <p:sp>
          <p:nvSpPr>
            <p:cNvPr id="52" name="Rectangle 48">
              <a:extLst>
                <a:ext uri="{FF2B5EF4-FFF2-40B4-BE49-F238E27FC236}">
                  <a16:creationId xmlns:a16="http://schemas.microsoft.com/office/drawing/2014/main" id="{CB153919-9A2E-7715-30FF-B469180739B8}"/>
                </a:ext>
              </a:extLst>
            </p:cNvPr>
            <p:cNvSpPr>
              <a:spLocks noChangeArrowheads="1"/>
            </p:cNvSpPr>
            <p:nvPr/>
          </p:nvSpPr>
          <p:spPr bwMode="auto">
            <a:xfrm>
              <a:off x="3867273"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251</a:t>
              </a:r>
            </a:p>
          </p:txBody>
        </p:sp>
        <p:sp>
          <p:nvSpPr>
            <p:cNvPr id="53" name="Rectangle 48">
              <a:extLst>
                <a:ext uri="{FF2B5EF4-FFF2-40B4-BE49-F238E27FC236}">
                  <a16:creationId xmlns:a16="http://schemas.microsoft.com/office/drawing/2014/main" id="{9734EDF7-74B1-5D85-1EBB-EBB69C1D2B24}"/>
                </a:ext>
              </a:extLst>
            </p:cNvPr>
            <p:cNvSpPr>
              <a:spLocks noChangeArrowheads="1"/>
            </p:cNvSpPr>
            <p:nvPr/>
          </p:nvSpPr>
          <p:spPr bwMode="auto">
            <a:xfrm>
              <a:off x="4412820"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212</a:t>
              </a:r>
            </a:p>
          </p:txBody>
        </p:sp>
        <p:sp>
          <p:nvSpPr>
            <p:cNvPr id="54" name="Rectangle 48">
              <a:extLst>
                <a:ext uri="{FF2B5EF4-FFF2-40B4-BE49-F238E27FC236}">
                  <a16:creationId xmlns:a16="http://schemas.microsoft.com/office/drawing/2014/main" id="{85DE7201-26CA-9B31-A6F5-FF9192212525}"/>
                </a:ext>
              </a:extLst>
            </p:cNvPr>
            <p:cNvSpPr>
              <a:spLocks noChangeArrowheads="1"/>
            </p:cNvSpPr>
            <p:nvPr/>
          </p:nvSpPr>
          <p:spPr bwMode="auto">
            <a:xfrm>
              <a:off x="4955025"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159</a:t>
              </a:r>
            </a:p>
          </p:txBody>
        </p:sp>
        <p:sp>
          <p:nvSpPr>
            <p:cNvPr id="55" name="Rectangle 48">
              <a:extLst>
                <a:ext uri="{FF2B5EF4-FFF2-40B4-BE49-F238E27FC236}">
                  <a16:creationId xmlns:a16="http://schemas.microsoft.com/office/drawing/2014/main" id="{4DD170FA-BB81-3763-D0AC-D21FF6B353D2}"/>
                </a:ext>
              </a:extLst>
            </p:cNvPr>
            <p:cNvSpPr>
              <a:spLocks noChangeArrowheads="1"/>
            </p:cNvSpPr>
            <p:nvPr/>
          </p:nvSpPr>
          <p:spPr bwMode="auto">
            <a:xfrm>
              <a:off x="5512846"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105</a:t>
              </a:r>
            </a:p>
          </p:txBody>
        </p:sp>
        <p:sp>
          <p:nvSpPr>
            <p:cNvPr id="56" name="Rectangle 48">
              <a:extLst>
                <a:ext uri="{FF2B5EF4-FFF2-40B4-BE49-F238E27FC236}">
                  <a16:creationId xmlns:a16="http://schemas.microsoft.com/office/drawing/2014/main" id="{5C187C0D-B0E2-10DA-7767-71E048445399}"/>
                </a:ext>
              </a:extLst>
            </p:cNvPr>
            <p:cNvSpPr>
              <a:spLocks noChangeArrowheads="1"/>
            </p:cNvSpPr>
            <p:nvPr/>
          </p:nvSpPr>
          <p:spPr bwMode="auto">
            <a:xfrm>
              <a:off x="6058392"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68</a:t>
              </a:r>
            </a:p>
          </p:txBody>
        </p:sp>
        <p:sp>
          <p:nvSpPr>
            <p:cNvPr id="57" name="Rectangle 48">
              <a:extLst>
                <a:ext uri="{FF2B5EF4-FFF2-40B4-BE49-F238E27FC236}">
                  <a16:creationId xmlns:a16="http://schemas.microsoft.com/office/drawing/2014/main" id="{BF46AD37-C799-AC38-0EFC-A0781130B88C}"/>
                </a:ext>
              </a:extLst>
            </p:cNvPr>
            <p:cNvSpPr>
              <a:spLocks noChangeArrowheads="1"/>
            </p:cNvSpPr>
            <p:nvPr/>
          </p:nvSpPr>
          <p:spPr bwMode="auto">
            <a:xfrm>
              <a:off x="6600597"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37</a:t>
              </a:r>
            </a:p>
          </p:txBody>
        </p:sp>
        <p:sp>
          <p:nvSpPr>
            <p:cNvPr id="58" name="Rectangle 48">
              <a:extLst>
                <a:ext uri="{FF2B5EF4-FFF2-40B4-BE49-F238E27FC236}">
                  <a16:creationId xmlns:a16="http://schemas.microsoft.com/office/drawing/2014/main" id="{1FCCB054-3EA2-EFB1-04F1-499B1179659F}"/>
                </a:ext>
              </a:extLst>
            </p:cNvPr>
            <p:cNvSpPr>
              <a:spLocks noChangeArrowheads="1"/>
            </p:cNvSpPr>
            <p:nvPr/>
          </p:nvSpPr>
          <p:spPr bwMode="auto">
            <a:xfrm>
              <a:off x="7142265"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6</a:t>
              </a:r>
            </a:p>
          </p:txBody>
        </p:sp>
        <p:sp>
          <p:nvSpPr>
            <p:cNvPr id="59" name="Rectangle 48">
              <a:extLst>
                <a:ext uri="{FF2B5EF4-FFF2-40B4-BE49-F238E27FC236}">
                  <a16:creationId xmlns:a16="http://schemas.microsoft.com/office/drawing/2014/main" id="{93A9DC52-7A21-6E36-E8B2-63C423D81719}"/>
                </a:ext>
              </a:extLst>
            </p:cNvPr>
            <p:cNvSpPr>
              <a:spLocks noChangeArrowheads="1"/>
            </p:cNvSpPr>
            <p:nvPr/>
          </p:nvSpPr>
          <p:spPr bwMode="auto">
            <a:xfrm>
              <a:off x="7691959" y="5102089"/>
              <a:ext cx="439715" cy="4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0</a:t>
              </a:r>
            </a:p>
          </p:txBody>
        </p:sp>
        <p:sp>
          <p:nvSpPr>
            <p:cNvPr id="60" name="Rectangle 48">
              <a:extLst>
                <a:ext uri="{FF2B5EF4-FFF2-40B4-BE49-F238E27FC236}">
                  <a16:creationId xmlns:a16="http://schemas.microsoft.com/office/drawing/2014/main" id="{F98B78C0-D66E-9601-F5A1-58E8FFCF9938}"/>
                </a:ext>
              </a:extLst>
            </p:cNvPr>
            <p:cNvSpPr>
              <a:spLocks noChangeArrowheads="1"/>
            </p:cNvSpPr>
            <p:nvPr/>
          </p:nvSpPr>
          <p:spPr bwMode="auto">
            <a:xfrm>
              <a:off x="2218427" y="5184340"/>
              <a:ext cx="1106641"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0" i="0" u="none" strike="noStrike" kern="0" cap="none" spc="0" normalizeH="0" baseline="0" dirty="0">
                  <a:ln>
                    <a:noFill/>
                  </a:ln>
                  <a:solidFill>
                    <a:srgbClr val="00B0F0"/>
                  </a:solidFill>
                  <a:effectLst/>
                  <a:uLnTx/>
                  <a:uFillTx/>
                  <a:ea typeface="Roboto Condensed" panose="02000000000000000000" pitchFamily="2" charset="0"/>
                  <a:cs typeface="Calibri" panose="020F0502020204030204" pitchFamily="34" charset="0"/>
                </a:rPr>
                <a:t>4CMenB vaccine</a:t>
              </a:r>
            </a:p>
          </p:txBody>
        </p:sp>
        <p:sp>
          <p:nvSpPr>
            <p:cNvPr id="61" name="Rectangle 48">
              <a:extLst>
                <a:ext uri="{FF2B5EF4-FFF2-40B4-BE49-F238E27FC236}">
                  <a16:creationId xmlns:a16="http://schemas.microsoft.com/office/drawing/2014/main" id="{544E9330-29F5-101B-5FE4-BD3A9277F091}"/>
                </a:ext>
              </a:extLst>
            </p:cNvPr>
            <p:cNvSpPr>
              <a:spLocks noChangeArrowheads="1"/>
            </p:cNvSpPr>
            <p:nvPr/>
          </p:nvSpPr>
          <p:spPr bwMode="auto">
            <a:xfrm>
              <a:off x="2724975" y="4797152"/>
              <a:ext cx="600092"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rPr>
                <a:t>N </a:t>
              </a:r>
              <a:r>
                <a:rPr lang="en-US" altLang="fr-FR" sz="1200" b="1" kern="0" dirty="0">
                  <a:ea typeface="Roboto Condensed" panose="02000000000000000000" pitchFamily="2" charset="0"/>
                  <a:cs typeface="Calibri" panose="020F0502020204030204" pitchFamily="34" charset="0"/>
                </a:rPr>
                <a:t>at risk</a:t>
              </a:r>
              <a:endParaRPr kumimoji="0" lang="en-US" altLang="fr-FR" sz="1200" b="1" i="0" u="none" strike="noStrike" kern="0" cap="none" spc="0" normalizeH="0" baseline="0" dirty="0">
                <a:ln>
                  <a:noFill/>
                </a:ln>
                <a:effectLst/>
                <a:uLnTx/>
                <a:uFillTx/>
                <a:ea typeface="Roboto Condensed" panose="02000000000000000000" pitchFamily="2" charset="0"/>
                <a:cs typeface="Calibri" panose="020F0502020204030204" pitchFamily="34" charset="0"/>
              </a:endParaRPr>
            </a:p>
          </p:txBody>
        </p:sp>
        <p:sp>
          <p:nvSpPr>
            <p:cNvPr id="62" name="Rectangle 48">
              <a:extLst>
                <a:ext uri="{FF2B5EF4-FFF2-40B4-BE49-F238E27FC236}">
                  <a16:creationId xmlns:a16="http://schemas.microsoft.com/office/drawing/2014/main" id="{277942F1-2BA1-7B05-0C47-018AE8F8ACA0}"/>
                </a:ext>
              </a:extLst>
            </p:cNvPr>
            <p:cNvSpPr>
              <a:spLocks noChangeArrowheads="1"/>
            </p:cNvSpPr>
            <p:nvPr/>
          </p:nvSpPr>
          <p:spPr bwMode="auto">
            <a:xfrm>
              <a:off x="4898723" y="4702805"/>
              <a:ext cx="1565099"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400" b="1" i="0" u="none" strike="noStrike" kern="0" cap="none" spc="0" normalizeH="0" baseline="0" dirty="0">
                  <a:ln>
                    <a:noFill/>
                  </a:ln>
                  <a:effectLst/>
                  <a:uLnTx/>
                  <a:uFillTx/>
                  <a:ea typeface="Roboto Condensed" panose="02000000000000000000" pitchFamily="2" charset="0"/>
                  <a:cs typeface="Calibri" panose="020F0502020204030204" pitchFamily="34" charset="0"/>
                </a:rPr>
                <a:t>Months until 1st STI</a:t>
              </a:r>
            </a:p>
          </p:txBody>
        </p:sp>
        <p:sp>
          <p:nvSpPr>
            <p:cNvPr id="63" name="Rectangle 48">
              <a:extLst>
                <a:ext uri="{FF2B5EF4-FFF2-40B4-BE49-F238E27FC236}">
                  <a16:creationId xmlns:a16="http://schemas.microsoft.com/office/drawing/2014/main" id="{37D1606A-4428-C1C9-DB25-67DA238293D9}"/>
                </a:ext>
              </a:extLst>
            </p:cNvPr>
            <p:cNvSpPr>
              <a:spLocks noChangeArrowheads="1"/>
            </p:cNvSpPr>
            <p:nvPr/>
          </p:nvSpPr>
          <p:spPr bwMode="auto">
            <a:xfrm>
              <a:off x="5311458" y="3663360"/>
              <a:ext cx="2573389" cy="50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fr-FR" sz="1400" i="0" u="none" strike="noStrike" kern="0" cap="none" spc="0" normalizeH="0" baseline="0" dirty="0" err="1">
                  <a:ln>
                    <a:noFill/>
                  </a:ln>
                  <a:effectLst/>
                  <a:uLnTx/>
                  <a:uFillTx/>
                  <a:ea typeface="Roboto Condensed" panose="02000000000000000000" pitchFamily="2" charset="0"/>
                  <a:cs typeface="Calibri" panose="020F0502020204030204" pitchFamily="34" charset="0"/>
                </a:rPr>
                <a:t>Adjsuted</a:t>
              </a:r>
              <a:r>
                <a:rPr kumimoji="0" lang="en-US" altLang="fr-FR" sz="1400" i="0" u="none" strike="noStrike" kern="0" cap="none" spc="0" normalizeH="0" baseline="0" dirty="0">
                  <a:ln>
                    <a:noFill/>
                  </a:ln>
                  <a:effectLst/>
                  <a:uLnTx/>
                  <a:uFillTx/>
                  <a:ea typeface="Roboto Condensed" panose="02000000000000000000" pitchFamily="2" charset="0"/>
                  <a:cs typeface="Calibri" panose="020F0502020204030204" pitchFamily="34" charset="0"/>
                </a:rPr>
                <a:t> HR:</a:t>
              </a:r>
              <a:br>
                <a:rPr kumimoji="0" lang="en-US" altLang="fr-FR" sz="1400" i="0" u="none" strike="noStrike" kern="0" cap="none" spc="0" normalizeH="0" baseline="0" dirty="0">
                  <a:ln>
                    <a:noFill/>
                  </a:ln>
                  <a:effectLst/>
                  <a:uLnTx/>
                  <a:uFillTx/>
                  <a:ea typeface="Roboto Condensed" panose="02000000000000000000" pitchFamily="2" charset="0"/>
                  <a:cs typeface="Calibri" panose="020F0502020204030204" pitchFamily="34" charset="0"/>
                </a:rPr>
              </a:br>
              <a:r>
                <a:rPr kumimoji="0" lang="en-US" altLang="fr-FR" sz="1400" i="0" u="none" strike="noStrike" kern="0" cap="none" spc="0" normalizeH="0" baseline="0" dirty="0">
                  <a:ln>
                    <a:noFill/>
                  </a:ln>
                  <a:effectLst/>
                  <a:uLnTx/>
                  <a:uFillTx/>
                  <a:ea typeface="Roboto Condensed" panose="02000000000000000000" pitchFamily="2" charset="0"/>
                  <a:cs typeface="Calibri" panose="020F0502020204030204" pitchFamily="34" charset="0"/>
                </a:rPr>
                <a:t>0.78 (IC 95%: 0.60-1.01, p = 0.061)</a:t>
              </a:r>
            </a:p>
          </p:txBody>
        </p:sp>
        <p:grpSp>
          <p:nvGrpSpPr>
            <p:cNvPr id="64" name="Groupe 63">
              <a:extLst>
                <a:ext uri="{FF2B5EF4-FFF2-40B4-BE49-F238E27FC236}">
                  <a16:creationId xmlns:a16="http://schemas.microsoft.com/office/drawing/2014/main" id="{C4C7EC0C-342B-5E32-149A-D8FE19C07277}"/>
                </a:ext>
              </a:extLst>
            </p:cNvPr>
            <p:cNvGrpSpPr/>
            <p:nvPr/>
          </p:nvGrpSpPr>
          <p:grpSpPr>
            <a:xfrm>
              <a:off x="3538994" y="2690696"/>
              <a:ext cx="4070362" cy="1659051"/>
              <a:chOff x="4849610" y="2460934"/>
              <a:chExt cx="3640337" cy="1483776"/>
            </a:xfrm>
          </p:grpSpPr>
          <p:sp>
            <p:nvSpPr>
              <p:cNvPr id="65" name="Forme libre : forme 64">
                <a:extLst>
                  <a:ext uri="{FF2B5EF4-FFF2-40B4-BE49-F238E27FC236}">
                    <a16:creationId xmlns:a16="http://schemas.microsoft.com/office/drawing/2014/main" id="{DC59B5CA-660F-3642-B94A-224D7FB3A36A}"/>
                  </a:ext>
                </a:extLst>
              </p:cNvPr>
              <p:cNvSpPr/>
              <p:nvPr/>
            </p:nvSpPr>
            <p:spPr>
              <a:xfrm>
                <a:off x="5183973" y="2460934"/>
                <a:ext cx="3305974" cy="1483776"/>
              </a:xfrm>
              <a:custGeom>
                <a:avLst/>
                <a:gdLst>
                  <a:gd name="connsiteX0" fmla="*/ 0 w 3305974"/>
                  <a:gd name="connsiteY0" fmla="*/ 1483777 h 1483776"/>
                  <a:gd name="connsiteX1" fmla="*/ 15342 w 3305974"/>
                  <a:gd name="connsiteY1" fmla="*/ 1483777 h 1483776"/>
                  <a:gd name="connsiteX2" fmla="*/ 15342 w 3305974"/>
                  <a:gd name="connsiteY2" fmla="*/ 1475028 h 1483776"/>
                  <a:gd name="connsiteX3" fmla="*/ 38800 w 3305974"/>
                  <a:gd name="connsiteY3" fmla="*/ 1475028 h 1483776"/>
                  <a:gd name="connsiteX4" fmla="*/ 38800 w 3305974"/>
                  <a:gd name="connsiteY4" fmla="*/ 1467167 h 1483776"/>
                  <a:gd name="connsiteX5" fmla="*/ 53889 w 3305974"/>
                  <a:gd name="connsiteY5" fmla="*/ 1467167 h 1483776"/>
                  <a:gd name="connsiteX6" fmla="*/ 53889 w 3305974"/>
                  <a:gd name="connsiteY6" fmla="*/ 1460827 h 1483776"/>
                  <a:gd name="connsiteX7" fmla="*/ 76459 w 3305974"/>
                  <a:gd name="connsiteY7" fmla="*/ 1460827 h 1483776"/>
                  <a:gd name="connsiteX8" fmla="*/ 76459 w 3305974"/>
                  <a:gd name="connsiteY8" fmla="*/ 1443329 h 1483776"/>
                  <a:gd name="connsiteX9" fmla="*/ 84447 w 3305974"/>
                  <a:gd name="connsiteY9" fmla="*/ 1443329 h 1483776"/>
                  <a:gd name="connsiteX10" fmla="*/ 84447 w 3305974"/>
                  <a:gd name="connsiteY10" fmla="*/ 1423802 h 1483776"/>
                  <a:gd name="connsiteX11" fmla="*/ 112722 w 3305974"/>
                  <a:gd name="connsiteY11" fmla="*/ 1423802 h 1483776"/>
                  <a:gd name="connsiteX12" fmla="*/ 112722 w 3305974"/>
                  <a:gd name="connsiteY12" fmla="*/ 1395273 h 1483776"/>
                  <a:gd name="connsiteX13" fmla="*/ 122359 w 3305974"/>
                  <a:gd name="connsiteY13" fmla="*/ 1395273 h 1483776"/>
                  <a:gd name="connsiteX14" fmla="*/ 122359 w 3305974"/>
                  <a:gd name="connsiteY14" fmla="*/ 1381325 h 1483776"/>
                  <a:gd name="connsiteX15" fmla="*/ 122359 w 3305974"/>
                  <a:gd name="connsiteY15" fmla="*/ 1356219 h 1483776"/>
                  <a:gd name="connsiteX16" fmla="*/ 131615 w 3305974"/>
                  <a:gd name="connsiteY16" fmla="*/ 1356219 h 1483776"/>
                  <a:gd name="connsiteX17" fmla="*/ 131615 w 3305974"/>
                  <a:gd name="connsiteY17" fmla="*/ 1343032 h 1483776"/>
                  <a:gd name="connsiteX18" fmla="*/ 136687 w 3305974"/>
                  <a:gd name="connsiteY18" fmla="*/ 1343032 h 1483776"/>
                  <a:gd name="connsiteX19" fmla="*/ 136687 w 3305974"/>
                  <a:gd name="connsiteY19" fmla="*/ 1329592 h 1483776"/>
                  <a:gd name="connsiteX20" fmla="*/ 143788 w 3305974"/>
                  <a:gd name="connsiteY20" fmla="*/ 1329592 h 1483776"/>
                  <a:gd name="connsiteX21" fmla="*/ 143788 w 3305974"/>
                  <a:gd name="connsiteY21" fmla="*/ 1309431 h 1483776"/>
                  <a:gd name="connsiteX22" fmla="*/ 151649 w 3305974"/>
                  <a:gd name="connsiteY22" fmla="*/ 1309431 h 1483776"/>
                  <a:gd name="connsiteX23" fmla="*/ 151649 w 3305974"/>
                  <a:gd name="connsiteY23" fmla="*/ 1263531 h 1483776"/>
                  <a:gd name="connsiteX24" fmla="*/ 176882 w 3305974"/>
                  <a:gd name="connsiteY24" fmla="*/ 1263531 h 1483776"/>
                  <a:gd name="connsiteX25" fmla="*/ 176882 w 3305974"/>
                  <a:gd name="connsiteY25" fmla="*/ 1246794 h 1483776"/>
                  <a:gd name="connsiteX26" fmla="*/ 188927 w 3305974"/>
                  <a:gd name="connsiteY26" fmla="*/ 1246794 h 1483776"/>
                  <a:gd name="connsiteX27" fmla="*/ 188927 w 3305974"/>
                  <a:gd name="connsiteY27" fmla="*/ 1238045 h 1483776"/>
                  <a:gd name="connsiteX28" fmla="*/ 196535 w 3305974"/>
                  <a:gd name="connsiteY28" fmla="*/ 1238045 h 1483776"/>
                  <a:gd name="connsiteX29" fmla="*/ 196535 w 3305974"/>
                  <a:gd name="connsiteY29" fmla="*/ 1218518 h 1483776"/>
                  <a:gd name="connsiteX30" fmla="*/ 208074 w 3305974"/>
                  <a:gd name="connsiteY30" fmla="*/ 1218518 h 1483776"/>
                  <a:gd name="connsiteX31" fmla="*/ 208074 w 3305974"/>
                  <a:gd name="connsiteY31" fmla="*/ 1209135 h 1483776"/>
                  <a:gd name="connsiteX32" fmla="*/ 224938 w 3305974"/>
                  <a:gd name="connsiteY32" fmla="*/ 1209135 h 1483776"/>
                  <a:gd name="connsiteX33" fmla="*/ 224938 w 3305974"/>
                  <a:gd name="connsiteY33" fmla="*/ 1198738 h 1483776"/>
                  <a:gd name="connsiteX34" fmla="*/ 234321 w 3305974"/>
                  <a:gd name="connsiteY34" fmla="*/ 1198738 h 1483776"/>
                  <a:gd name="connsiteX35" fmla="*/ 234321 w 3305974"/>
                  <a:gd name="connsiteY35" fmla="*/ 1189228 h 1483776"/>
                  <a:gd name="connsiteX36" fmla="*/ 264879 w 3305974"/>
                  <a:gd name="connsiteY36" fmla="*/ 1189228 h 1483776"/>
                  <a:gd name="connsiteX37" fmla="*/ 264879 w 3305974"/>
                  <a:gd name="connsiteY37" fmla="*/ 1165517 h 1483776"/>
                  <a:gd name="connsiteX38" fmla="*/ 320796 w 3305974"/>
                  <a:gd name="connsiteY38" fmla="*/ 1165517 h 1483776"/>
                  <a:gd name="connsiteX39" fmla="*/ 327136 w 3305974"/>
                  <a:gd name="connsiteY39" fmla="*/ 1165517 h 1483776"/>
                  <a:gd name="connsiteX40" fmla="*/ 327136 w 3305974"/>
                  <a:gd name="connsiteY40" fmla="*/ 1155119 h 1483776"/>
                  <a:gd name="connsiteX41" fmla="*/ 338167 w 3305974"/>
                  <a:gd name="connsiteY41" fmla="*/ 1155119 h 1483776"/>
                  <a:gd name="connsiteX42" fmla="*/ 338167 w 3305974"/>
                  <a:gd name="connsiteY42" fmla="*/ 1145737 h 1483776"/>
                  <a:gd name="connsiteX43" fmla="*/ 467246 w 3305974"/>
                  <a:gd name="connsiteY43" fmla="*/ 1145737 h 1483776"/>
                  <a:gd name="connsiteX44" fmla="*/ 467246 w 3305974"/>
                  <a:gd name="connsiteY44" fmla="*/ 1139524 h 1483776"/>
                  <a:gd name="connsiteX45" fmla="*/ 522783 w 3305974"/>
                  <a:gd name="connsiteY45" fmla="*/ 1139524 h 1483776"/>
                  <a:gd name="connsiteX46" fmla="*/ 522783 w 3305974"/>
                  <a:gd name="connsiteY46" fmla="*/ 1129507 h 1483776"/>
                  <a:gd name="connsiteX47" fmla="*/ 542057 w 3305974"/>
                  <a:gd name="connsiteY47" fmla="*/ 1129507 h 1483776"/>
                  <a:gd name="connsiteX48" fmla="*/ 542057 w 3305974"/>
                  <a:gd name="connsiteY48" fmla="*/ 1118475 h 1483776"/>
                  <a:gd name="connsiteX49" fmla="*/ 556892 w 3305974"/>
                  <a:gd name="connsiteY49" fmla="*/ 1118475 h 1483776"/>
                  <a:gd name="connsiteX50" fmla="*/ 556892 w 3305974"/>
                  <a:gd name="connsiteY50" fmla="*/ 1111121 h 1483776"/>
                  <a:gd name="connsiteX51" fmla="*/ 575404 w 3305974"/>
                  <a:gd name="connsiteY51" fmla="*/ 1111121 h 1483776"/>
                  <a:gd name="connsiteX52" fmla="*/ 575404 w 3305974"/>
                  <a:gd name="connsiteY52" fmla="*/ 1104020 h 1483776"/>
                  <a:gd name="connsiteX53" fmla="*/ 583266 w 3305974"/>
                  <a:gd name="connsiteY53" fmla="*/ 1104020 h 1483776"/>
                  <a:gd name="connsiteX54" fmla="*/ 583266 w 3305974"/>
                  <a:gd name="connsiteY54" fmla="*/ 1082465 h 1483776"/>
                  <a:gd name="connsiteX55" fmla="*/ 595818 w 3305974"/>
                  <a:gd name="connsiteY55" fmla="*/ 1082465 h 1483776"/>
                  <a:gd name="connsiteX56" fmla="*/ 595818 w 3305974"/>
                  <a:gd name="connsiteY56" fmla="*/ 1077900 h 1483776"/>
                  <a:gd name="connsiteX57" fmla="*/ 606469 w 3305974"/>
                  <a:gd name="connsiteY57" fmla="*/ 1077900 h 1483776"/>
                  <a:gd name="connsiteX58" fmla="*/ 606469 w 3305974"/>
                  <a:gd name="connsiteY58" fmla="*/ 1051653 h 1483776"/>
                  <a:gd name="connsiteX59" fmla="*/ 625743 w 3305974"/>
                  <a:gd name="connsiteY59" fmla="*/ 1051653 h 1483776"/>
                  <a:gd name="connsiteX60" fmla="*/ 625743 w 3305974"/>
                  <a:gd name="connsiteY60" fmla="*/ 1038466 h 1483776"/>
                  <a:gd name="connsiteX61" fmla="*/ 631575 w 3305974"/>
                  <a:gd name="connsiteY61" fmla="*/ 1038466 h 1483776"/>
                  <a:gd name="connsiteX62" fmla="*/ 631575 w 3305974"/>
                  <a:gd name="connsiteY62" fmla="*/ 1020461 h 1483776"/>
                  <a:gd name="connsiteX63" fmla="*/ 637154 w 3305974"/>
                  <a:gd name="connsiteY63" fmla="*/ 1020461 h 1483776"/>
                  <a:gd name="connsiteX64" fmla="*/ 637154 w 3305974"/>
                  <a:gd name="connsiteY64" fmla="*/ 1006640 h 1483776"/>
                  <a:gd name="connsiteX65" fmla="*/ 675447 w 3305974"/>
                  <a:gd name="connsiteY65" fmla="*/ 1006640 h 1483776"/>
                  <a:gd name="connsiteX66" fmla="*/ 675447 w 3305974"/>
                  <a:gd name="connsiteY66" fmla="*/ 986733 h 1483776"/>
                  <a:gd name="connsiteX67" fmla="*/ 684449 w 3305974"/>
                  <a:gd name="connsiteY67" fmla="*/ 986733 h 1483776"/>
                  <a:gd name="connsiteX68" fmla="*/ 684449 w 3305974"/>
                  <a:gd name="connsiteY68" fmla="*/ 977604 h 1483776"/>
                  <a:gd name="connsiteX69" fmla="*/ 691423 w 3305974"/>
                  <a:gd name="connsiteY69" fmla="*/ 977604 h 1483776"/>
                  <a:gd name="connsiteX70" fmla="*/ 691423 w 3305974"/>
                  <a:gd name="connsiteY70" fmla="*/ 972405 h 1483776"/>
                  <a:gd name="connsiteX71" fmla="*/ 713359 w 3305974"/>
                  <a:gd name="connsiteY71" fmla="*/ 972405 h 1483776"/>
                  <a:gd name="connsiteX72" fmla="*/ 713359 w 3305974"/>
                  <a:gd name="connsiteY72" fmla="*/ 938804 h 1483776"/>
                  <a:gd name="connsiteX73" fmla="*/ 719445 w 3305974"/>
                  <a:gd name="connsiteY73" fmla="*/ 938804 h 1483776"/>
                  <a:gd name="connsiteX74" fmla="*/ 719445 w 3305974"/>
                  <a:gd name="connsiteY74" fmla="*/ 915220 h 1483776"/>
                  <a:gd name="connsiteX75" fmla="*/ 744298 w 3305974"/>
                  <a:gd name="connsiteY75" fmla="*/ 915220 h 1483776"/>
                  <a:gd name="connsiteX76" fmla="*/ 744298 w 3305974"/>
                  <a:gd name="connsiteY76" fmla="*/ 905330 h 1483776"/>
                  <a:gd name="connsiteX77" fmla="*/ 754061 w 3305974"/>
                  <a:gd name="connsiteY77" fmla="*/ 905330 h 1483776"/>
                  <a:gd name="connsiteX78" fmla="*/ 754061 w 3305974"/>
                  <a:gd name="connsiteY78" fmla="*/ 894679 h 1483776"/>
                  <a:gd name="connsiteX79" fmla="*/ 770164 w 3305974"/>
                  <a:gd name="connsiteY79" fmla="*/ 894679 h 1483776"/>
                  <a:gd name="connsiteX80" fmla="*/ 770164 w 3305974"/>
                  <a:gd name="connsiteY80" fmla="*/ 881872 h 1483776"/>
                  <a:gd name="connsiteX81" fmla="*/ 822658 w 3305974"/>
                  <a:gd name="connsiteY81" fmla="*/ 881872 h 1483776"/>
                  <a:gd name="connsiteX82" fmla="*/ 822658 w 3305974"/>
                  <a:gd name="connsiteY82" fmla="*/ 871094 h 1483776"/>
                  <a:gd name="connsiteX83" fmla="*/ 856766 w 3305974"/>
                  <a:gd name="connsiteY83" fmla="*/ 871094 h 1483776"/>
                  <a:gd name="connsiteX84" fmla="*/ 856766 w 3305974"/>
                  <a:gd name="connsiteY84" fmla="*/ 856259 h 1483776"/>
                  <a:gd name="connsiteX85" fmla="*/ 950089 w 3305974"/>
                  <a:gd name="connsiteY85" fmla="*/ 856259 h 1483776"/>
                  <a:gd name="connsiteX86" fmla="*/ 950089 w 3305974"/>
                  <a:gd name="connsiteY86" fmla="*/ 848398 h 1483776"/>
                  <a:gd name="connsiteX87" fmla="*/ 978999 w 3305974"/>
                  <a:gd name="connsiteY87" fmla="*/ 848398 h 1483776"/>
                  <a:gd name="connsiteX88" fmla="*/ 978999 w 3305974"/>
                  <a:gd name="connsiteY88" fmla="*/ 832548 h 1483776"/>
                  <a:gd name="connsiteX89" fmla="*/ 1013614 w 3305974"/>
                  <a:gd name="connsiteY89" fmla="*/ 832548 h 1483776"/>
                  <a:gd name="connsiteX90" fmla="*/ 1013614 w 3305974"/>
                  <a:gd name="connsiteY90" fmla="*/ 823039 h 1483776"/>
                  <a:gd name="connsiteX91" fmla="*/ 1042651 w 3305974"/>
                  <a:gd name="connsiteY91" fmla="*/ 823039 h 1483776"/>
                  <a:gd name="connsiteX92" fmla="*/ 1042651 w 3305974"/>
                  <a:gd name="connsiteY92" fmla="*/ 815811 h 1483776"/>
                  <a:gd name="connsiteX93" fmla="*/ 1074857 w 3305974"/>
                  <a:gd name="connsiteY93" fmla="*/ 815811 h 1483776"/>
                  <a:gd name="connsiteX94" fmla="*/ 1074857 w 3305974"/>
                  <a:gd name="connsiteY94" fmla="*/ 802244 h 1483776"/>
                  <a:gd name="connsiteX95" fmla="*/ 1126971 w 3305974"/>
                  <a:gd name="connsiteY95" fmla="*/ 802244 h 1483776"/>
                  <a:gd name="connsiteX96" fmla="*/ 1126971 w 3305974"/>
                  <a:gd name="connsiteY96" fmla="*/ 752286 h 1483776"/>
                  <a:gd name="connsiteX97" fmla="*/ 1145990 w 3305974"/>
                  <a:gd name="connsiteY97" fmla="*/ 752286 h 1483776"/>
                  <a:gd name="connsiteX98" fmla="*/ 1145990 w 3305974"/>
                  <a:gd name="connsiteY98" fmla="*/ 741254 h 1483776"/>
                  <a:gd name="connsiteX99" fmla="*/ 1159304 w 3305974"/>
                  <a:gd name="connsiteY99" fmla="*/ 741254 h 1483776"/>
                  <a:gd name="connsiteX100" fmla="*/ 1159304 w 3305974"/>
                  <a:gd name="connsiteY100" fmla="*/ 730350 h 1483776"/>
                  <a:gd name="connsiteX101" fmla="*/ 1170462 w 3305974"/>
                  <a:gd name="connsiteY101" fmla="*/ 730350 h 1483776"/>
                  <a:gd name="connsiteX102" fmla="*/ 1170462 w 3305974"/>
                  <a:gd name="connsiteY102" fmla="*/ 715388 h 1483776"/>
                  <a:gd name="connsiteX103" fmla="*/ 1195314 w 3305974"/>
                  <a:gd name="connsiteY103" fmla="*/ 715388 h 1483776"/>
                  <a:gd name="connsiteX104" fmla="*/ 1195314 w 3305974"/>
                  <a:gd name="connsiteY104" fmla="*/ 707907 h 1483776"/>
                  <a:gd name="connsiteX105" fmla="*/ 1277478 w 3305974"/>
                  <a:gd name="connsiteY105" fmla="*/ 707907 h 1483776"/>
                  <a:gd name="connsiteX106" fmla="*/ 1277478 w 3305974"/>
                  <a:gd name="connsiteY106" fmla="*/ 696622 h 1483776"/>
                  <a:gd name="connsiteX107" fmla="*/ 1373464 w 3305974"/>
                  <a:gd name="connsiteY107" fmla="*/ 696622 h 1483776"/>
                  <a:gd name="connsiteX108" fmla="*/ 1373464 w 3305974"/>
                  <a:gd name="connsiteY108" fmla="*/ 683816 h 1483776"/>
                  <a:gd name="connsiteX109" fmla="*/ 1397682 w 3305974"/>
                  <a:gd name="connsiteY109" fmla="*/ 683816 h 1483776"/>
                  <a:gd name="connsiteX110" fmla="*/ 1397682 w 3305974"/>
                  <a:gd name="connsiteY110" fmla="*/ 673925 h 1483776"/>
                  <a:gd name="connsiteX111" fmla="*/ 1445358 w 3305974"/>
                  <a:gd name="connsiteY111" fmla="*/ 673925 h 1483776"/>
                  <a:gd name="connsiteX112" fmla="*/ 1445358 w 3305974"/>
                  <a:gd name="connsiteY112" fmla="*/ 661753 h 1483776"/>
                  <a:gd name="connsiteX113" fmla="*/ 1468434 w 3305974"/>
                  <a:gd name="connsiteY113" fmla="*/ 661753 h 1483776"/>
                  <a:gd name="connsiteX114" fmla="*/ 1468434 w 3305974"/>
                  <a:gd name="connsiteY114" fmla="*/ 637027 h 1483776"/>
                  <a:gd name="connsiteX115" fmla="*/ 1514589 w 3305974"/>
                  <a:gd name="connsiteY115" fmla="*/ 637027 h 1483776"/>
                  <a:gd name="connsiteX116" fmla="*/ 1566575 w 3305974"/>
                  <a:gd name="connsiteY116" fmla="*/ 637027 h 1483776"/>
                  <a:gd name="connsiteX117" fmla="*/ 1566575 w 3305974"/>
                  <a:gd name="connsiteY117" fmla="*/ 622065 h 1483776"/>
                  <a:gd name="connsiteX118" fmla="*/ 1632129 w 3305974"/>
                  <a:gd name="connsiteY118" fmla="*/ 622065 h 1483776"/>
                  <a:gd name="connsiteX119" fmla="*/ 1632129 w 3305974"/>
                  <a:gd name="connsiteY119" fmla="*/ 610273 h 1483776"/>
                  <a:gd name="connsiteX120" fmla="*/ 1642400 w 3305974"/>
                  <a:gd name="connsiteY120" fmla="*/ 610273 h 1483776"/>
                  <a:gd name="connsiteX121" fmla="*/ 1642400 w 3305974"/>
                  <a:gd name="connsiteY121" fmla="*/ 593790 h 1483776"/>
                  <a:gd name="connsiteX122" fmla="*/ 1652163 w 3305974"/>
                  <a:gd name="connsiteY122" fmla="*/ 593790 h 1483776"/>
                  <a:gd name="connsiteX123" fmla="*/ 1652163 w 3305974"/>
                  <a:gd name="connsiteY123" fmla="*/ 583900 h 1483776"/>
                  <a:gd name="connsiteX124" fmla="*/ 1681073 w 3305974"/>
                  <a:gd name="connsiteY124" fmla="*/ 583900 h 1483776"/>
                  <a:gd name="connsiteX125" fmla="*/ 1681073 w 3305974"/>
                  <a:gd name="connsiteY125" fmla="*/ 568557 h 1483776"/>
                  <a:gd name="connsiteX126" fmla="*/ 1690076 w 3305974"/>
                  <a:gd name="connsiteY126" fmla="*/ 568557 h 1483776"/>
                  <a:gd name="connsiteX127" fmla="*/ 1690076 w 3305974"/>
                  <a:gd name="connsiteY127" fmla="*/ 554736 h 1483776"/>
                  <a:gd name="connsiteX128" fmla="*/ 1735976 w 3305974"/>
                  <a:gd name="connsiteY128" fmla="*/ 554736 h 1483776"/>
                  <a:gd name="connsiteX129" fmla="*/ 1735976 w 3305974"/>
                  <a:gd name="connsiteY129" fmla="*/ 541042 h 1483776"/>
                  <a:gd name="connsiteX130" fmla="*/ 1760194 w 3305974"/>
                  <a:gd name="connsiteY130" fmla="*/ 541042 h 1483776"/>
                  <a:gd name="connsiteX131" fmla="*/ 1760194 w 3305974"/>
                  <a:gd name="connsiteY131" fmla="*/ 528997 h 1483776"/>
                  <a:gd name="connsiteX132" fmla="*/ 1804319 w 3305974"/>
                  <a:gd name="connsiteY132" fmla="*/ 528997 h 1483776"/>
                  <a:gd name="connsiteX133" fmla="*/ 1804319 w 3305974"/>
                  <a:gd name="connsiteY133" fmla="*/ 510738 h 1483776"/>
                  <a:gd name="connsiteX134" fmla="*/ 1867718 w 3305974"/>
                  <a:gd name="connsiteY134" fmla="*/ 510738 h 1483776"/>
                  <a:gd name="connsiteX135" fmla="*/ 1867718 w 3305974"/>
                  <a:gd name="connsiteY135" fmla="*/ 498439 h 1483776"/>
                  <a:gd name="connsiteX136" fmla="*/ 1924142 w 3305974"/>
                  <a:gd name="connsiteY136" fmla="*/ 498439 h 1483776"/>
                  <a:gd name="connsiteX137" fmla="*/ 1924142 w 3305974"/>
                  <a:gd name="connsiteY137" fmla="*/ 485252 h 1483776"/>
                  <a:gd name="connsiteX138" fmla="*/ 1935935 w 3305974"/>
                  <a:gd name="connsiteY138" fmla="*/ 485252 h 1483776"/>
                  <a:gd name="connsiteX139" fmla="*/ 1935935 w 3305974"/>
                  <a:gd name="connsiteY139" fmla="*/ 466232 h 1483776"/>
                  <a:gd name="connsiteX140" fmla="*/ 2032300 w 3305974"/>
                  <a:gd name="connsiteY140" fmla="*/ 466232 h 1483776"/>
                  <a:gd name="connsiteX141" fmla="*/ 2032300 w 3305974"/>
                  <a:gd name="connsiteY141" fmla="*/ 451904 h 1483776"/>
                  <a:gd name="connsiteX142" fmla="*/ 2090627 w 3305974"/>
                  <a:gd name="connsiteY142" fmla="*/ 451904 h 1483776"/>
                  <a:gd name="connsiteX143" fmla="*/ 2090627 w 3305974"/>
                  <a:gd name="connsiteY143" fmla="*/ 425784 h 1483776"/>
                  <a:gd name="connsiteX144" fmla="*/ 2127525 w 3305974"/>
                  <a:gd name="connsiteY144" fmla="*/ 425784 h 1483776"/>
                  <a:gd name="connsiteX145" fmla="*/ 2127525 w 3305974"/>
                  <a:gd name="connsiteY145" fmla="*/ 401946 h 1483776"/>
                  <a:gd name="connsiteX146" fmla="*/ 2179385 w 3305974"/>
                  <a:gd name="connsiteY146" fmla="*/ 401946 h 1483776"/>
                  <a:gd name="connsiteX147" fmla="*/ 2179385 w 3305974"/>
                  <a:gd name="connsiteY147" fmla="*/ 382800 h 1483776"/>
                  <a:gd name="connsiteX148" fmla="*/ 2213493 w 3305974"/>
                  <a:gd name="connsiteY148" fmla="*/ 382800 h 1483776"/>
                  <a:gd name="connsiteX149" fmla="*/ 2213493 w 3305974"/>
                  <a:gd name="connsiteY149" fmla="*/ 340576 h 1483776"/>
                  <a:gd name="connsiteX150" fmla="*/ 2323172 w 3305974"/>
                  <a:gd name="connsiteY150" fmla="*/ 340576 h 1483776"/>
                  <a:gd name="connsiteX151" fmla="*/ 2323172 w 3305974"/>
                  <a:gd name="connsiteY151" fmla="*/ 319528 h 1483776"/>
                  <a:gd name="connsiteX152" fmla="*/ 2336740 w 3305974"/>
                  <a:gd name="connsiteY152" fmla="*/ 319528 h 1483776"/>
                  <a:gd name="connsiteX153" fmla="*/ 2336740 w 3305974"/>
                  <a:gd name="connsiteY153" fmla="*/ 303425 h 1483776"/>
                  <a:gd name="connsiteX154" fmla="*/ 2531373 w 3305974"/>
                  <a:gd name="connsiteY154" fmla="*/ 303425 h 1483776"/>
                  <a:gd name="connsiteX155" fmla="*/ 2531373 w 3305974"/>
                  <a:gd name="connsiteY155" fmla="*/ 277432 h 1483776"/>
                  <a:gd name="connsiteX156" fmla="*/ 2632557 w 3305974"/>
                  <a:gd name="connsiteY156" fmla="*/ 277432 h 1483776"/>
                  <a:gd name="connsiteX157" fmla="*/ 2632557 w 3305974"/>
                  <a:gd name="connsiteY157" fmla="*/ 244718 h 1483776"/>
                  <a:gd name="connsiteX158" fmla="*/ 2638262 w 3305974"/>
                  <a:gd name="connsiteY158" fmla="*/ 244718 h 1483776"/>
                  <a:gd name="connsiteX159" fmla="*/ 2638262 w 3305974"/>
                  <a:gd name="connsiteY159" fmla="*/ 214033 h 1483776"/>
                  <a:gd name="connsiteX160" fmla="*/ 3195028 w 3305974"/>
                  <a:gd name="connsiteY160" fmla="*/ 214033 h 1483776"/>
                  <a:gd name="connsiteX161" fmla="*/ 3195028 w 3305974"/>
                  <a:gd name="connsiteY161" fmla="*/ 0 h 1483776"/>
                  <a:gd name="connsiteX162" fmla="*/ 3305975 w 3305974"/>
                  <a:gd name="connsiteY162" fmla="*/ 0 h 148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305974" h="1483776">
                    <a:moveTo>
                      <a:pt x="0" y="1483777"/>
                    </a:moveTo>
                    <a:lnTo>
                      <a:pt x="15342" y="1483777"/>
                    </a:lnTo>
                    <a:lnTo>
                      <a:pt x="15342" y="1475028"/>
                    </a:lnTo>
                    <a:lnTo>
                      <a:pt x="38800" y="1475028"/>
                    </a:lnTo>
                    <a:lnTo>
                      <a:pt x="38800" y="1467167"/>
                    </a:lnTo>
                    <a:lnTo>
                      <a:pt x="53889" y="1467167"/>
                    </a:lnTo>
                    <a:lnTo>
                      <a:pt x="53889" y="1460827"/>
                    </a:lnTo>
                    <a:lnTo>
                      <a:pt x="76459" y="1460827"/>
                    </a:lnTo>
                    <a:lnTo>
                      <a:pt x="76459" y="1443329"/>
                    </a:lnTo>
                    <a:lnTo>
                      <a:pt x="84447" y="1443329"/>
                    </a:lnTo>
                    <a:lnTo>
                      <a:pt x="84447" y="1423802"/>
                    </a:lnTo>
                    <a:lnTo>
                      <a:pt x="112722" y="1423802"/>
                    </a:lnTo>
                    <a:lnTo>
                      <a:pt x="112722" y="1395273"/>
                    </a:lnTo>
                    <a:lnTo>
                      <a:pt x="122359" y="1395273"/>
                    </a:lnTo>
                    <a:lnTo>
                      <a:pt x="122359" y="1381325"/>
                    </a:lnTo>
                    <a:lnTo>
                      <a:pt x="122359" y="1356219"/>
                    </a:lnTo>
                    <a:lnTo>
                      <a:pt x="131615" y="1356219"/>
                    </a:lnTo>
                    <a:lnTo>
                      <a:pt x="131615" y="1343032"/>
                    </a:lnTo>
                    <a:lnTo>
                      <a:pt x="136687" y="1343032"/>
                    </a:lnTo>
                    <a:lnTo>
                      <a:pt x="136687" y="1329592"/>
                    </a:lnTo>
                    <a:lnTo>
                      <a:pt x="143788" y="1329592"/>
                    </a:lnTo>
                    <a:lnTo>
                      <a:pt x="143788" y="1309431"/>
                    </a:lnTo>
                    <a:lnTo>
                      <a:pt x="151649" y="1309431"/>
                    </a:lnTo>
                    <a:lnTo>
                      <a:pt x="151649" y="1263531"/>
                    </a:lnTo>
                    <a:lnTo>
                      <a:pt x="176882" y="1263531"/>
                    </a:lnTo>
                    <a:lnTo>
                      <a:pt x="176882" y="1246794"/>
                    </a:lnTo>
                    <a:lnTo>
                      <a:pt x="188927" y="1246794"/>
                    </a:lnTo>
                    <a:lnTo>
                      <a:pt x="188927" y="1238045"/>
                    </a:lnTo>
                    <a:lnTo>
                      <a:pt x="196535" y="1238045"/>
                    </a:lnTo>
                    <a:lnTo>
                      <a:pt x="196535" y="1218518"/>
                    </a:lnTo>
                    <a:lnTo>
                      <a:pt x="208074" y="1218518"/>
                    </a:lnTo>
                    <a:lnTo>
                      <a:pt x="208074" y="1209135"/>
                    </a:lnTo>
                    <a:lnTo>
                      <a:pt x="224938" y="1209135"/>
                    </a:lnTo>
                    <a:lnTo>
                      <a:pt x="224938" y="1198738"/>
                    </a:lnTo>
                    <a:lnTo>
                      <a:pt x="234321" y="1198738"/>
                    </a:lnTo>
                    <a:lnTo>
                      <a:pt x="234321" y="1189228"/>
                    </a:lnTo>
                    <a:lnTo>
                      <a:pt x="264879" y="1189228"/>
                    </a:lnTo>
                    <a:lnTo>
                      <a:pt x="264879" y="1165517"/>
                    </a:lnTo>
                    <a:lnTo>
                      <a:pt x="320796" y="1165517"/>
                    </a:lnTo>
                    <a:lnTo>
                      <a:pt x="327136" y="1165517"/>
                    </a:lnTo>
                    <a:lnTo>
                      <a:pt x="327136" y="1155119"/>
                    </a:lnTo>
                    <a:lnTo>
                      <a:pt x="338167" y="1155119"/>
                    </a:lnTo>
                    <a:lnTo>
                      <a:pt x="338167" y="1145737"/>
                    </a:lnTo>
                    <a:lnTo>
                      <a:pt x="467246" y="1145737"/>
                    </a:lnTo>
                    <a:lnTo>
                      <a:pt x="467246" y="1139524"/>
                    </a:lnTo>
                    <a:lnTo>
                      <a:pt x="522783" y="1139524"/>
                    </a:lnTo>
                    <a:lnTo>
                      <a:pt x="522783" y="1129507"/>
                    </a:lnTo>
                    <a:lnTo>
                      <a:pt x="542057" y="1129507"/>
                    </a:lnTo>
                    <a:lnTo>
                      <a:pt x="542057" y="1118475"/>
                    </a:lnTo>
                    <a:lnTo>
                      <a:pt x="556892" y="1118475"/>
                    </a:lnTo>
                    <a:lnTo>
                      <a:pt x="556892" y="1111121"/>
                    </a:lnTo>
                    <a:lnTo>
                      <a:pt x="575404" y="1111121"/>
                    </a:lnTo>
                    <a:lnTo>
                      <a:pt x="575404" y="1104020"/>
                    </a:lnTo>
                    <a:lnTo>
                      <a:pt x="583266" y="1104020"/>
                    </a:lnTo>
                    <a:lnTo>
                      <a:pt x="583266" y="1082465"/>
                    </a:lnTo>
                    <a:lnTo>
                      <a:pt x="595818" y="1082465"/>
                    </a:lnTo>
                    <a:lnTo>
                      <a:pt x="595818" y="1077900"/>
                    </a:lnTo>
                    <a:lnTo>
                      <a:pt x="606469" y="1077900"/>
                    </a:lnTo>
                    <a:lnTo>
                      <a:pt x="606469" y="1051653"/>
                    </a:lnTo>
                    <a:lnTo>
                      <a:pt x="625743" y="1051653"/>
                    </a:lnTo>
                    <a:lnTo>
                      <a:pt x="625743" y="1038466"/>
                    </a:lnTo>
                    <a:lnTo>
                      <a:pt x="631575" y="1038466"/>
                    </a:lnTo>
                    <a:lnTo>
                      <a:pt x="631575" y="1020461"/>
                    </a:lnTo>
                    <a:lnTo>
                      <a:pt x="637154" y="1020461"/>
                    </a:lnTo>
                    <a:lnTo>
                      <a:pt x="637154" y="1006640"/>
                    </a:lnTo>
                    <a:lnTo>
                      <a:pt x="675447" y="1006640"/>
                    </a:lnTo>
                    <a:lnTo>
                      <a:pt x="675447" y="986733"/>
                    </a:lnTo>
                    <a:lnTo>
                      <a:pt x="684449" y="986733"/>
                    </a:lnTo>
                    <a:lnTo>
                      <a:pt x="684449" y="977604"/>
                    </a:lnTo>
                    <a:lnTo>
                      <a:pt x="691423" y="977604"/>
                    </a:lnTo>
                    <a:lnTo>
                      <a:pt x="691423" y="972405"/>
                    </a:lnTo>
                    <a:lnTo>
                      <a:pt x="713359" y="972405"/>
                    </a:lnTo>
                    <a:lnTo>
                      <a:pt x="713359" y="938804"/>
                    </a:lnTo>
                    <a:lnTo>
                      <a:pt x="719445" y="938804"/>
                    </a:lnTo>
                    <a:lnTo>
                      <a:pt x="719445" y="915220"/>
                    </a:lnTo>
                    <a:lnTo>
                      <a:pt x="744298" y="915220"/>
                    </a:lnTo>
                    <a:lnTo>
                      <a:pt x="744298" y="905330"/>
                    </a:lnTo>
                    <a:lnTo>
                      <a:pt x="754061" y="905330"/>
                    </a:lnTo>
                    <a:lnTo>
                      <a:pt x="754061" y="894679"/>
                    </a:lnTo>
                    <a:lnTo>
                      <a:pt x="770164" y="894679"/>
                    </a:lnTo>
                    <a:lnTo>
                      <a:pt x="770164" y="881872"/>
                    </a:lnTo>
                    <a:lnTo>
                      <a:pt x="822658" y="881872"/>
                    </a:lnTo>
                    <a:lnTo>
                      <a:pt x="822658" y="871094"/>
                    </a:lnTo>
                    <a:lnTo>
                      <a:pt x="856766" y="871094"/>
                    </a:lnTo>
                    <a:lnTo>
                      <a:pt x="856766" y="856259"/>
                    </a:lnTo>
                    <a:lnTo>
                      <a:pt x="950089" y="856259"/>
                    </a:lnTo>
                    <a:lnTo>
                      <a:pt x="950089" y="848398"/>
                    </a:lnTo>
                    <a:lnTo>
                      <a:pt x="978999" y="848398"/>
                    </a:lnTo>
                    <a:lnTo>
                      <a:pt x="978999" y="832548"/>
                    </a:lnTo>
                    <a:lnTo>
                      <a:pt x="1013614" y="832548"/>
                    </a:lnTo>
                    <a:lnTo>
                      <a:pt x="1013614" y="823039"/>
                    </a:lnTo>
                    <a:lnTo>
                      <a:pt x="1042651" y="823039"/>
                    </a:lnTo>
                    <a:lnTo>
                      <a:pt x="1042651" y="815811"/>
                    </a:lnTo>
                    <a:lnTo>
                      <a:pt x="1074857" y="815811"/>
                    </a:lnTo>
                    <a:lnTo>
                      <a:pt x="1074857" y="802244"/>
                    </a:lnTo>
                    <a:lnTo>
                      <a:pt x="1126971" y="802244"/>
                    </a:lnTo>
                    <a:lnTo>
                      <a:pt x="1126971" y="752286"/>
                    </a:lnTo>
                    <a:lnTo>
                      <a:pt x="1145990" y="752286"/>
                    </a:lnTo>
                    <a:lnTo>
                      <a:pt x="1145990" y="741254"/>
                    </a:lnTo>
                    <a:lnTo>
                      <a:pt x="1159304" y="741254"/>
                    </a:lnTo>
                    <a:lnTo>
                      <a:pt x="1159304" y="730350"/>
                    </a:lnTo>
                    <a:lnTo>
                      <a:pt x="1170462" y="730350"/>
                    </a:lnTo>
                    <a:lnTo>
                      <a:pt x="1170462" y="715388"/>
                    </a:lnTo>
                    <a:lnTo>
                      <a:pt x="1195314" y="715388"/>
                    </a:lnTo>
                    <a:lnTo>
                      <a:pt x="1195314" y="707907"/>
                    </a:lnTo>
                    <a:lnTo>
                      <a:pt x="1277478" y="707907"/>
                    </a:lnTo>
                    <a:lnTo>
                      <a:pt x="1277478" y="696622"/>
                    </a:lnTo>
                    <a:lnTo>
                      <a:pt x="1373464" y="696622"/>
                    </a:lnTo>
                    <a:lnTo>
                      <a:pt x="1373464" y="683816"/>
                    </a:lnTo>
                    <a:lnTo>
                      <a:pt x="1397682" y="683816"/>
                    </a:lnTo>
                    <a:lnTo>
                      <a:pt x="1397682" y="673925"/>
                    </a:lnTo>
                    <a:lnTo>
                      <a:pt x="1445358" y="673925"/>
                    </a:lnTo>
                    <a:lnTo>
                      <a:pt x="1445358" y="661753"/>
                    </a:lnTo>
                    <a:lnTo>
                      <a:pt x="1468434" y="661753"/>
                    </a:lnTo>
                    <a:lnTo>
                      <a:pt x="1468434" y="637027"/>
                    </a:lnTo>
                    <a:lnTo>
                      <a:pt x="1514589" y="637027"/>
                    </a:lnTo>
                    <a:lnTo>
                      <a:pt x="1566575" y="637027"/>
                    </a:lnTo>
                    <a:lnTo>
                      <a:pt x="1566575" y="622065"/>
                    </a:lnTo>
                    <a:lnTo>
                      <a:pt x="1632129" y="622065"/>
                    </a:lnTo>
                    <a:lnTo>
                      <a:pt x="1632129" y="610273"/>
                    </a:lnTo>
                    <a:lnTo>
                      <a:pt x="1642400" y="610273"/>
                    </a:lnTo>
                    <a:lnTo>
                      <a:pt x="1642400" y="593790"/>
                    </a:lnTo>
                    <a:lnTo>
                      <a:pt x="1652163" y="593790"/>
                    </a:lnTo>
                    <a:lnTo>
                      <a:pt x="1652163" y="583900"/>
                    </a:lnTo>
                    <a:lnTo>
                      <a:pt x="1681073" y="583900"/>
                    </a:lnTo>
                    <a:lnTo>
                      <a:pt x="1681073" y="568557"/>
                    </a:lnTo>
                    <a:lnTo>
                      <a:pt x="1690076" y="568557"/>
                    </a:lnTo>
                    <a:lnTo>
                      <a:pt x="1690076" y="554736"/>
                    </a:lnTo>
                    <a:lnTo>
                      <a:pt x="1735976" y="554736"/>
                    </a:lnTo>
                    <a:lnTo>
                      <a:pt x="1735976" y="541042"/>
                    </a:lnTo>
                    <a:lnTo>
                      <a:pt x="1760194" y="541042"/>
                    </a:lnTo>
                    <a:lnTo>
                      <a:pt x="1760194" y="528997"/>
                    </a:lnTo>
                    <a:lnTo>
                      <a:pt x="1804319" y="528997"/>
                    </a:lnTo>
                    <a:lnTo>
                      <a:pt x="1804319" y="510738"/>
                    </a:lnTo>
                    <a:lnTo>
                      <a:pt x="1867718" y="510738"/>
                    </a:lnTo>
                    <a:lnTo>
                      <a:pt x="1867718" y="498439"/>
                    </a:lnTo>
                    <a:lnTo>
                      <a:pt x="1924142" y="498439"/>
                    </a:lnTo>
                    <a:lnTo>
                      <a:pt x="1924142" y="485252"/>
                    </a:lnTo>
                    <a:lnTo>
                      <a:pt x="1935935" y="485252"/>
                    </a:lnTo>
                    <a:lnTo>
                      <a:pt x="1935935" y="466232"/>
                    </a:lnTo>
                    <a:lnTo>
                      <a:pt x="2032300" y="466232"/>
                    </a:lnTo>
                    <a:lnTo>
                      <a:pt x="2032300" y="451904"/>
                    </a:lnTo>
                    <a:lnTo>
                      <a:pt x="2090627" y="451904"/>
                    </a:lnTo>
                    <a:lnTo>
                      <a:pt x="2090627" y="425784"/>
                    </a:lnTo>
                    <a:lnTo>
                      <a:pt x="2127525" y="425784"/>
                    </a:lnTo>
                    <a:lnTo>
                      <a:pt x="2127525" y="401946"/>
                    </a:lnTo>
                    <a:lnTo>
                      <a:pt x="2179385" y="401946"/>
                    </a:lnTo>
                    <a:lnTo>
                      <a:pt x="2179385" y="382800"/>
                    </a:lnTo>
                    <a:lnTo>
                      <a:pt x="2213493" y="382800"/>
                    </a:lnTo>
                    <a:lnTo>
                      <a:pt x="2213493" y="340576"/>
                    </a:lnTo>
                    <a:lnTo>
                      <a:pt x="2323172" y="340576"/>
                    </a:lnTo>
                    <a:lnTo>
                      <a:pt x="2323172" y="319528"/>
                    </a:lnTo>
                    <a:lnTo>
                      <a:pt x="2336740" y="319528"/>
                    </a:lnTo>
                    <a:lnTo>
                      <a:pt x="2336740" y="303425"/>
                    </a:lnTo>
                    <a:lnTo>
                      <a:pt x="2531373" y="303425"/>
                    </a:lnTo>
                    <a:lnTo>
                      <a:pt x="2531373" y="277432"/>
                    </a:lnTo>
                    <a:lnTo>
                      <a:pt x="2632557" y="277432"/>
                    </a:lnTo>
                    <a:lnTo>
                      <a:pt x="2632557" y="244718"/>
                    </a:lnTo>
                    <a:lnTo>
                      <a:pt x="2638262" y="244718"/>
                    </a:lnTo>
                    <a:lnTo>
                      <a:pt x="2638262" y="214033"/>
                    </a:lnTo>
                    <a:lnTo>
                      <a:pt x="3195028" y="214033"/>
                    </a:lnTo>
                    <a:lnTo>
                      <a:pt x="3195028" y="0"/>
                    </a:lnTo>
                    <a:lnTo>
                      <a:pt x="3305975" y="0"/>
                    </a:lnTo>
                  </a:path>
                </a:pathLst>
              </a:custGeom>
              <a:noFill/>
              <a:ln w="19050" cap="flat">
                <a:solidFill>
                  <a:srgbClr val="C00000"/>
                </a:solidFill>
                <a:prstDash val="solid"/>
                <a:miter/>
              </a:ln>
            </p:spPr>
            <p:txBody>
              <a:bodyPr rtlCol="0" anchor="ctr"/>
              <a:lstStyle/>
              <a:p>
                <a:endParaRPr lang="en-US" sz="1200" dirty="0"/>
              </a:p>
            </p:txBody>
          </p:sp>
          <p:sp>
            <p:nvSpPr>
              <p:cNvPr id="66" name="Forme libre : forme 65">
                <a:extLst>
                  <a:ext uri="{FF2B5EF4-FFF2-40B4-BE49-F238E27FC236}">
                    <a16:creationId xmlns:a16="http://schemas.microsoft.com/office/drawing/2014/main" id="{DF85D2F8-F50C-09D8-D57F-74B6F7FD7B6B}"/>
                  </a:ext>
                </a:extLst>
              </p:cNvPr>
              <p:cNvSpPr/>
              <p:nvPr/>
            </p:nvSpPr>
            <p:spPr>
              <a:xfrm>
                <a:off x="4849610" y="2956583"/>
                <a:ext cx="3537252" cy="988127"/>
              </a:xfrm>
              <a:custGeom>
                <a:avLst/>
                <a:gdLst>
                  <a:gd name="connsiteX0" fmla="*/ 0 w 3537252"/>
                  <a:gd name="connsiteY0" fmla="*/ 988128 h 988127"/>
                  <a:gd name="connsiteX1" fmla="*/ 370881 w 3537252"/>
                  <a:gd name="connsiteY1" fmla="*/ 988128 h 988127"/>
                  <a:gd name="connsiteX2" fmla="*/ 370881 w 3537252"/>
                  <a:gd name="connsiteY2" fmla="*/ 979379 h 988127"/>
                  <a:gd name="connsiteX3" fmla="*/ 385462 w 3537252"/>
                  <a:gd name="connsiteY3" fmla="*/ 979379 h 988127"/>
                  <a:gd name="connsiteX4" fmla="*/ 385462 w 3537252"/>
                  <a:gd name="connsiteY4" fmla="*/ 972532 h 988127"/>
                  <a:gd name="connsiteX5" fmla="*/ 405750 w 3537252"/>
                  <a:gd name="connsiteY5" fmla="*/ 972532 h 988127"/>
                  <a:gd name="connsiteX6" fmla="*/ 405750 w 3537252"/>
                  <a:gd name="connsiteY6" fmla="*/ 962008 h 988127"/>
                  <a:gd name="connsiteX7" fmla="*/ 445945 w 3537252"/>
                  <a:gd name="connsiteY7" fmla="*/ 962008 h 988127"/>
                  <a:gd name="connsiteX8" fmla="*/ 445945 w 3537252"/>
                  <a:gd name="connsiteY8" fmla="*/ 934493 h 988127"/>
                  <a:gd name="connsiteX9" fmla="*/ 453045 w 3537252"/>
                  <a:gd name="connsiteY9" fmla="*/ 934493 h 988127"/>
                  <a:gd name="connsiteX10" fmla="*/ 453045 w 3537252"/>
                  <a:gd name="connsiteY10" fmla="*/ 906217 h 988127"/>
                  <a:gd name="connsiteX11" fmla="*/ 464964 w 3537252"/>
                  <a:gd name="connsiteY11" fmla="*/ 906217 h 988127"/>
                  <a:gd name="connsiteX12" fmla="*/ 464964 w 3537252"/>
                  <a:gd name="connsiteY12" fmla="*/ 894932 h 988127"/>
                  <a:gd name="connsiteX13" fmla="*/ 472318 w 3537252"/>
                  <a:gd name="connsiteY13" fmla="*/ 894932 h 988127"/>
                  <a:gd name="connsiteX14" fmla="*/ 472318 w 3537252"/>
                  <a:gd name="connsiteY14" fmla="*/ 873630 h 988127"/>
                  <a:gd name="connsiteX15" fmla="*/ 489309 w 3537252"/>
                  <a:gd name="connsiteY15" fmla="*/ 873630 h 988127"/>
                  <a:gd name="connsiteX16" fmla="*/ 489309 w 3537252"/>
                  <a:gd name="connsiteY16" fmla="*/ 827350 h 988127"/>
                  <a:gd name="connsiteX17" fmla="*/ 501735 w 3537252"/>
                  <a:gd name="connsiteY17" fmla="*/ 827350 h 988127"/>
                  <a:gd name="connsiteX18" fmla="*/ 501735 w 3537252"/>
                  <a:gd name="connsiteY18" fmla="*/ 817713 h 988127"/>
                  <a:gd name="connsiteX19" fmla="*/ 527095 w 3537252"/>
                  <a:gd name="connsiteY19" fmla="*/ 817713 h 988127"/>
                  <a:gd name="connsiteX20" fmla="*/ 527095 w 3537252"/>
                  <a:gd name="connsiteY20" fmla="*/ 788930 h 988127"/>
                  <a:gd name="connsiteX21" fmla="*/ 564500 w 3537252"/>
                  <a:gd name="connsiteY21" fmla="*/ 788930 h 988127"/>
                  <a:gd name="connsiteX22" fmla="*/ 564500 w 3537252"/>
                  <a:gd name="connsiteY22" fmla="*/ 780688 h 988127"/>
                  <a:gd name="connsiteX23" fmla="*/ 592268 w 3537252"/>
                  <a:gd name="connsiteY23" fmla="*/ 780688 h 988127"/>
                  <a:gd name="connsiteX24" fmla="*/ 592268 w 3537252"/>
                  <a:gd name="connsiteY24" fmla="*/ 772066 h 988127"/>
                  <a:gd name="connsiteX25" fmla="*/ 613063 w 3537252"/>
                  <a:gd name="connsiteY25" fmla="*/ 772066 h 988127"/>
                  <a:gd name="connsiteX26" fmla="*/ 613063 w 3537252"/>
                  <a:gd name="connsiteY26" fmla="*/ 759767 h 988127"/>
                  <a:gd name="connsiteX27" fmla="*/ 622065 w 3537252"/>
                  <a:gd name="connsiteY27" fmla="*/ 759767 h 988127"/>
                  <a:gd name="connsiteX28" fmla="*/ 622065 w 3537252"/>
                  <a:gd name="connsiteY28" fmla="*/ 751525 h 988127"/>
                  <a:gd name="connsiteX29" fmla="*/ 742522 w 3537252"/>
                  <a:gd name="connsiteY29" fmla="*/ 751525 h 988127"/>
                  <a:gd name="connsiteX30" fmla="*/ 742522 w 3537252"/>
                  <a:gd name="connsiteY30" fmla="*/ 745058 h 988127"/>
                  <a:gd name="connsiteX31" fmla="*/ 823926 w 3537252"/>
                  <a:gd name="connsiteY31" fmla="*/ 745058 h 988127"/>
                  <a:gd name="connsiteX32" fmla="*/ 823926 w 3537252"/>
                  <a:gd name="connsiteY32" fmla="*/ 736563 h 988127"/>
                  <a:gd name="connsiteX33" fmla="*/ 899877 w 3537252"/>
                  <a:gd name="connsiteY33" fmla="*/ 736563 h 988127"/>
                  <a:gd name="connsiteX34" fmla="*/ 899877 w 3537252"/>
                  <a:gd name="connsiteY34" fmla="*/ 721728 h 988127"/>
                  <a:gd name="connsiteX35" fmla="*/ 916107 w 3537252"/>
                  <a:gd name="connsiteY35" fmla="*/ 721728 h 988127"/>
                  <a:gd name="connsiteX36" fmla="*/ 916107 w 3537252"/>
                  <a:gd name="connsiteY36" fmla="*/ 713613 h 988127"/>
                  <a:gd name="connsiteX37" fmla="*/ 928407 w 3537252"/>
                  <a:gd name="connsiteY37" fmla="*/ 713613 h 988127"/>
                  <a:gd name="connsiteX38" fmla="*/ 928407 w 3537252"/>
                  <a:gd name="connsiteY38" fmla="*/ 701947 h 988127"/>
                  <a:gd name="connsiteX39" fmla="*/ 939565 w 3537252"/>
                  <a:gd name="connsiteY39" fmla="*/ 701947 h 988127"/>
                  <a:gd name="connsiteX40" fmla="*/ 939565 w 3537252"/>
                  <a:gd name="connsiteY40" fmla="*/ 689268 h 988127"/>
                  <a:gd name="connsiteX41" fmla="*/ 948821 w 3537252"/>
                  <a:gd name="connsiteY41" fmla="*/ 689268 h 988127"/>
                  <a:gd name="connsiteX42" fmla="*/ 948821 w 3537252"/>
                  <a:gd name="connsiteY42" fmla="*/ 679378 h 988127"/>
                  <a:gd name="connsiteX43" fmla="*/ 960486 w 3537252"/>
                  <a:gd name="connsiteY43" fmla="*/ 679378 h 988127"/>
                  <a:gd name="connsiteX44" fmla="*/ 960486 w 3537252"/>
                  <a:gd name="connsiteY44" fmla="*/ 664542 h 988127"/>
                  <a:gd name="connsiteX45" fmla="*/ 966699 w 3537252"/>
                  <a:gd name="connsiteY45" fmla="*/ 664542 h 988127"/>
                  <a:gd name="connsiteX46" fmla="*/ 966699 w 3537252"/>
                  <a:gd name="connsiteY46" fmla="*/ 626757 h 988127"/>
                  <a:gd name="connsiteX47" fmla="*/ 977604 w 3537252"/>
                  <a:gd name="connsiteY47" fmla="*/ 626757 h 988127"/>
                  <a:gd name="connsiteX48" fmla="*/ 977604 w 3537252"/>
                  <a:gd name="connsiteY48" fmla="*/ 599369 h 988127"/>
                  <a:gd name="connsiteX49" fmla="*/ 991678 w 3537252"/>
                  <a:gd name="connsiteY49" fmla="*/ 599369 h 988127"/>
                  <a:gd name="connsiteX50" fmla="*/ 991678 w 3537252"/>
                  <a:gd name="connsiteY50" fmla="*/ 586435 h 988127"/>
                  <a:gd name="connsiteX51" fmla="*/ 1000935 w 3537252"/>
                  <a:gd name="connsiteY51" fmla="*/ 586435 h 988127"/>
                  <a:gd name="connsiteX52" fmla="*/ 1000935 w 3537252"/>
                  <a:gd name="connsiteY52" fmla="*/ 575531 h 988127"/>
                  <a:gd name="connsiteX53" fmla="*/ 1006894 w 3537252"/>
                  <a:gd name="connsiteY53" fmla="*/ 575531 h 988127"/>
                  <a:gd name="connsiteX54" fmla="*/ 1006894 w 3537252"/>
                  <a:gd name="connsiteY54" fmla="*/ 542944 h 988127"/>
                  <a:gd name="connsiteX55" fmla="*/ 1047722 w 3537252"/>
                  <a:gd name="connsiteY55" fmla="*/ 542944 h 988127"/>
                  <a:gd name="connsiteX56" fmla="*/ 1047722 w 3537252"/>
                  <a:gd name="connsiteY56" fmla="*/ 523798 h 988127"/>
                  <a:gd name="connsiteX57" fmla="*/ 1153218 w 3537252"/>
                  <a:gd name="connsiteY57" fmla="*/ 523798 h 988127"/>
                  <a:gd name="connsiteX58" fmla="*/ 1153218 w 3537252"/>
                  <a:gd name="connsiteY58" fmla="*/ 513020 h 988127"/>
                  <a:gd name="connsiteX59" fmla="*/ 1160952 w 3537252"/>
                  <a:gd name="connsiteY59" fmla="*/ 513020 h 988127"/>
                  <a:gd name="connsiteX60" fmla="*/ 1160952 w 3537252"/>
                  <a:gd name="connsiteY60" fmla="*/ 506300 h 988127"/>
                  <a:gd name="connsiteX61" fmla="*/ 1196075 w 3537252"/>
                  <a:gd name="connsiteY61" fmla="*/ 506300 h 988127"/>
                  <a:gd name="connsiteX62" fmla="*/ 1196075 w 3537252"/>
                  <a:gd name="connsiteY62" fmla="*/ 498692 h 988127"/>
                  <a:gd name="connsiteX63" fmla="*/ 1261375 w 3537252"/>
                  <a:gd name="connsiteY63" fmla="*/ 498692 h 988127"/>
                  <a:gd name="connsiteX64" fmla="*/ 1261375 w 3537252"/>
                  <a:gd name="connsiteY64" fmla="*/ 490197 h 988127"/>
                  <a:gd name="connsiteX65" fmla="*/ 1303852 w 3537252"/>
                  <a:gd name="connsiteY65" fmla="*/ 490197 h 988127"/>
                  <a:gd name="connsiteX66" fmla="*/ 1303852 w 3537252"/>
                  <a:gd name="connsiteY66" fmla="*/ 474981 h 988127"/>
                  <a:gd name="connsiteX67" fmla="*/ 1361545 w 3537252"/>
                  <a:gd name="connsiteY67" fmla="*/ 474981 h 988127"/>
                  <a:gd name="connsiteX68" fmla="*/ 1361545 w 3537252"/>
                  <a:gd name="connsiteY68" fmla="*/ 463823 h 988127"/>
                  <a:gd name="connsiteX69" fmla="*/ 1376253 w 3537252"/>
                  <a:gd name="connsiteY69" fmla="*/ 463823 h 988127"/>
                  <a:gd name="connsiteX70" fmla="*/ 1376253 w 3537252"/>
                  <a:gd name="connsiteY70" fmla="*/ 455201 h 988127"/>
                  <a:gd name="connsiteX71" fmla="*/ 1384749 w 3537252"/>
                  <a:gd name="connsiteY71" fmla="*/ 455201 h 988127"/>
                  <a:gd name="connsiteX72" fmla="*/ 1384749 w 3537252"/>
                  <a:gd name="connsiteY72" fmla="*/ 435294 h 988127"/>
                  <a:gd name="connsiteX73" fmla="*/ 1384749 w 3537252"/>
                  <a:gd name="connsiteY73" fmla="*/ 430729 h 988127"/>
                  <a:gd name="connsiteX74" fmla="*/ 1424182 w 3537252"/>
                  <a:gd name="connsiteY74" fmla="*/ 430729 h 988127"/>
                  <a:gd name="connsiteX75" fmla="*/ 1424182 w 3537252"/>
                  <a:gd name="connsiteY75" fmla="*/ 421980 h 988127"/>
                  <a:gd name="connsiteX76" fmla="*/ 1444470 w 3537252"/>
                  <a:gd name="connsiteY76" fmla="*/ 421980 h 988127"/>
                  <a:gd name="connsiteX77" fmla="*/ 1444470 w 3537252"/>
                  <a:gd name="connsiteY77" fmla="*/ 392183 h 988127"/>
                  <a:gd name="connsiteX78" fmla="*/ 1457150 w 3537252"/>
                  <a:gd name="connsiteY78" fmla="*/ 392183 h 988127"/>
                  <a:gd name="connsiteX79" fmla="*/ 1457150 w 3537252"/>
                  <a:gd name="connsiteY79" fmla="*/ 384955 h 988127"/>
                  <a:gd name="connsiteX80" fmla="*/ 1465645 w 3537252"/>
                  <a:gd name="connsiteY80" fmla="*/ 384955 h 988127"/>
                  <a:gd name="connsiteX81" fmla="*/ 1465645 w 3537252"/>
                  <a:gd name="connsiteY81" fmla="*/ 374304 h 988127"/>
                  <a:gd name="connsiteX82" fmla="*/ 1483523 w 3537252"/>
                  <a:gd name="connsiteY82" fmla="*/ 374304 h 988127"/>
                  <a:gd name="connsiteX83" fmla="*/ 1483523 w 3537252"/>
                  <a:gd name="connsiteY83" fmla="*/ 362259 h 988127"/>
                  <a:gd name="connsiteX84" fmla="*/ 1502670 w 3537252"/>
                  <a:gd name="connsiteY84" fmla="*/ 362259 h 988127"/>
                  <a:gd name="connsiteX85" fmla="*/ 1502670 w 3537252"/>
                  <a:gd name="connsiteY85" fmla="*/ 352749 h 988127"/>
                  <a:gd name="connsiteX86" fmla="*/ 1511292 w 3537252"/>
                  <a:gd name="connsiteY86" fmla="*/ 352749 h 988127"/>
                  <a:gd name="connsiteX87" fmla="*/ 1511292 w 3537252"/>
                  <a:gd name="connsiteY87" fmla="*/ 342732 h 988127"/>
                  <a:gd name="connsiteX88" fmla="*/ 1521943 w 3537252"/>
                  <a:gd name="connsiteY88" fmla="*/ 342732 h 988127"/>
                  <a:gd name="connsiteX89" fmla="*/ 1521943 w 3537252"/>
                  <a:gd name="connsiteY89" fmla="*/ 333476 h 988127"/>
                  <a:gd name="connsiteX90" fmla="*/ 1532087 w 3537252"/>
                  <a:gd name="connsiteY90" fmla="*/ 333476 h 988127"/>
                  <a:gd name="connsiteX91" fmla="*/ 1532087 w 3537252"/>
                  <a:gd name="connsiteY91" fmla="*/ 315344 h 988127"/>
                  <a:gd name="connsiteX92" fmla="*/ 1549585 w 3537252"/>
                  <a:gd name="connsiteY92" fmla="*/ 315344 h 988127"/>
                  <a:gd name="connsiteX93" fmla="*/ 1549585 w 3537252"/>
                  <a:gd name="connsiteY93" fmla="*/ 302411 h 988127"/>
                  <a:gd name="connsiteX94" fmla="*/ 1610067 w 3537252"/>
                  <a:gd name="connsiteY94" fmla="*/ 302411 h 988127"/>
                  <a:gd name="connsiteX95" fmla="*/ 1610067 w 3537252"/>
                  <a:gd name="connsiteY95" fmla="*/ 295056 h 988127"/>
                  <a:gd name="connsiteX96" fmla="*/ 1636314 w 3537252"/>
                  <a:gd name="connsiteY96" fmla="*/ 295056 h 988127"/>
                  <a:gd name="connsiteX97" fmla="*/ 1636314 w 3537252"/>
                  <a:gd name="connsiteY97" fmla="*/ 282503 h 988127"/>
                  <a:gd name="connsiteX98" fmla="*/ 1668266 w 3537252"/>
                  <a:gd name="connsiteY98" fmla="*/ 282503 h 988127"/>
                  <a:gd name="connsiteX99" fmla="*/ 1729890 w 3537252"/>
                  <a:gd name="connsiteY99" fmla="*/ 282503 h 988127"/>
                  <a:gd name="connsiteX100" fmla="*/ 1729890 w 3537252"/>
                  <a:gd name="connsiteY100" fmla="*/ 266273 h 988127"/>
                  <a:gd name="connsiteX101" fmla="*/ 1742950 w 3537252"/>
                  <a:gd name="connsiteY101" fmla="*/ 266273 h 988127"/>
                  <a:gd name="connsiteX102" fmla="*/ 1742950 w 3537252"/>
                  <a:gd name="connsiteY102" fmla="*/ 259046 h 988127"/>
                  <a:gd name="connsiteX103" fmla="*/ 1755630 w 3537252"/>
                  <a:gd name="connsiteY103" fmla="*/ 259046 h 988127"/>
                  <a:gd name="connsiteX104" fmla="*/ 1755630 w 3537252"/>
                  <a:gd name="connsiteY104" fmla="*/ 249283 h 988127"/>
                  <a:gd name="connsiteX105" fmla="*/ 1769957 w 3537252"/>
                  <a:gd name="connsiteY105" fmla="*/ 249283 h 988127"/>
                  <a:gd name="connsiteX106" fmla="*/ 1769957 w 3537252"/>
                  <a:gd name="connsiteY106" fmla="*/ 236857 h 988127"/>
                  <a:gd name="connsiteX107" fmla="*/ 1798867 w 3537252"/>
                  <a:gd name="connsiteY107" fmla="*/ 236857 h 988127"/>
                  <a:gd name="connsiteX108" fmla="*/ 1798867 w 3537252"/>
                  <a:gd name="connsiteY108" fmla="*/ 223923 h 988127"/>
                  <a:gd name="connsiteX109" fmla="*/ 1815351 w 3537252"/>
                  <a:gd name="connsiteY109" fmla="*/ 223923 h 988127"/>
                  <a:gd name="connsiteX110" fmla="*/ 1815351 w 3537252"/>
                  <a:gd name="connsiteY110" fmla="*/ 215555 h 988127"/>
                  <a:gd name="connsiteX111" fmla="*/ 1825621 w 3537252"/>
                  <a:gd name="connsiteY111" fmla="*/ 215555 h 988127"/>
                  <a:gd name="connsiteX112" fmla="*/ 1825621 w 3537252"/>
                  <a:gd name="connsiteY112" fmla="*/ 204397 h 988127"/>
                  <a:gd name="connsiteX113" fmla="*/ 1910195 w 3537252"/>
                  <a:gd name="connsiteY113" fmla="*/ 204397 h 988127"/>
                  <a:gd name="connsiteX114" fmla="*/ 1910195 w 3537252"/>
                  <a:gd name="connsiteY114" fmla="*/ 189942 h 988127"/>
                  <a:gd name="connsiteX115" fmla="*/ 1920465 w 3537252"/>
                  <a:gd name="connsiteY115" fmla="*/ 189942 h 988127"/>
                  <a:gd name="connsiteX116" fmla="*/ 1920465 w 3537252"/>
                  <a:gd name="connsiteY116" fmla="*/ 178276 h 988127"/>
                  <a:gd name="connsiteX117" fmla="*/ 1982469 w 3537252"/>
                  <a:gd name="connsiteY117" fmla="*/ 178276 h 988127"/>
                  <a:gd name="connsiteX118" fmla="*/ 1982469 w 3537252"/>
                  <a:gd name="connsiteY118" fmla="*/ 144041 h 988127"/>
                  <a:gd name="connsiteX119" fmla="*/ 2030018 w 3537252"/>
                  <a:gd name="connsiteY119" fmla="*/ 144041 h 988127"/>
                  <a:gd name="connsiteX120" fmla="*/ 2030018 w 3537252"/>
                  <a:gd name="connsiteY120" fmla="*/ 130728 h 988127"/>
                  <a:gd name="connsiteX121" fmla="*/ 2059308 w 3537252"/>
                  <a:gd name="connsiteY121" fmla="*/ 130728 h 988127"/>
                  <a:gd name="connsiteX122" fmla="*/ 2059308 w 3537252"/>
                  <a:gd name="connsiteY122" fmla="*/ 115892 h 988127"/>
                  <a:gd name="connsiteX123" fmla="*/ 2297686 w 3537252"/>
                  <a:gd name="connsiteY123" fmla="*/ 115892 h 988127"/>
                  <a:gd name="connsiteX124" fmla="*/ 2297686 w 3537252"/>
                  <a:gd name="connsiteY124" fmla="*/ 102832 h 988127"/>
                  <a:gd name="connsiteX125" fmla="*/ 2403942 w 3537252"/>
                  <a:gd name="connsiteY125" fmla="*/ 102832 h 988127"/>
                  <a:gd name="connsiteX126" fmla="*/ 2403942 w 3537252"/>
                  <a:gd name="connsiteY126" fmla="*/ 86475 h 988127"/>
                  <a:gd name="connsiteX127" fmla="*/ 2470383 w 3537252"/>
                  <a:gd name="connsiteY127" fmla="*/ 86475 h 988127"/>
                  <a:gd name="connsiteX128" fmla="*/ 2470383 w 3537252"/>
                  <a:gd name="connsiteY128" fmla="*/ 67329 h 988127"/>
                  <a:gd name="connsiteX129" fmla="*/ 2952972 w 3537252"/>
                  <a:gd name="connsiteY129" fmla="*/ 67329 h 988127"/>
                  <a:gd name="connsiteX130" fmla="*/ 2952972 w 3537252"/>
                  <a:gd name="connsiteY130" fmla="*/ 31572 h 988127"/>
                  <a:gd name="connsiteX131" fmla="*/ 2960200 w 3537252"/>
                  <a:gd name="connsiteY131" fmla="*/ 31572 h 988127"/>
                  <a:gd name="connsiteX132" fmla="*/ 2960200 w 3537252"/>
                  <a:gd name="connsiteY132" fmla="*/ 0 h 988127"/>
                  <a:gd name="connsiteX133" fmla="*/ 3537252 w 3537252"/>
                  <a:gd name="connsiteY133" fmla="*/ 0 h 98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537252" h="988127">
                    <a:moveTo>
                      <a:pt x="0" y="988128"/>
                    </a:moveTo>
                    <a:lnTo>
                      <a:pt x="370881" y="988128"/>
                    </a:lnTo>
                    <a:lnTo>
                      <a:pt x="370881" y="979379"/>
                    </a:lnTo>
                    <a:lnTo>
                      <a:pt x="385462" y="979379"/>
                    </a:lnTo>
                    <a:lnTo>
                      <a:pt x="385462" y="972532"/>
                    </a:lnTo>
                    <a:lnTo>
                      <a:pt x="405750" y="972532"/>
                    </a:lnTo>
                    <a:lnTo>
                      <a:pt x="405750" y="962008"/>
                    </a:lnTo>
                    <a:lnTo>
                      <a:pt x="445945" y="962008"/>
                    </a:lnTo>
                    <a:lnTo>
                      <a:pt x="445945" y="934493"/>
                    </a:lnTo>
                    <a:lnTo>
                      <a:pt x="453045" y="934493"/>
                    </a:lnTo>
                    <a:lnTo>
                      <a:pt x="453045" y="906217"/>
                    </a:lnTo>
                    <a:lnTo>
                      <a:pt x="464964" y="906217"/>
                    </a:lnTo>
                    <a:lnTo>
                      <a:pt x="464964" y="894932"/>
                    </a:lnTo>
                    <a:lnTo>
                      <a:pt x="472318" y="894932"/>
                    </a:lnTo>
                    <a:lnTo>
                      <a:pt x="472318" y="873630"/>
                    </a:lnTo>
                    <a:lnTo>
                      <a:pt x="489309" y="873630"/>
                    </a:lnTo>
                    <a:lnTo>
                      <a:pt x="489309" y="827350"/>
                    </a:lnTo>
                    <a:lnTo>
                      <a:pt x="501735" y="827350"/>
                    </a:lnTo>
                    <a:lnTo>
                      <a:pt x="501735" y="817713"/>
                    </a:lnTo>
                    <a:lnTo>
                      <a:pt x="527095" y="817713"/>
                    </a:lnTo>
                    <a:lnTo>
                      <a:pt x="527095" y="788930"/>
                    </a:lnTo>
                    <a:lnTo>
                      <a:pt x="564500" y="788930"/>
                    </a:lnTo>
                    <a:lnTo>
                      <a:pt x="564500" y="780688"/>
                    </a:lnTo>
                    <a:lnTo>
                      <a:pt x="592268" y="780688"/>
                    </a:lnTo>
                    <a:lnTo>
                      <a:pt x="592268" y="772066"/>
                    </a:lnTo>
                    <a:lnTo>
                      <a:pt x="613063" y="772066"/>
                    </a:lnTo>
                    <a:lnTo>
                      <a:pt x="613063" y="759767"/>
                    </a:lnTo>
                    <a:lnTo>
                      <a:pt x="622065" y="759767"/>
                    </a:lnTo>
                    <a:lnTo>
                      <a:pt x="622065" y="751525"/>
                    </a:lnTo>
                    <a:lnTo>
                      <a:pt x="742522" y="751525"/>
                    </a:lnTo>
                    <a:lnTo>
                      <a:pt x="742522" y="745058"/>
                    </a:lnTo>
                    <a:lnTo>
                      <a:pt x="823926" y="745058"/>
                    </a:lnTo>
                    <a:lnTo>
                      <a:pt x="823926" y="736563"/>
                    </a:lnTo>
                    <a:lnTo>
                      <a:pt x="899877" y="736563"/>
                    </a:lnTo>
                    <a:lnTo>
                      <a:pt x="899877" y="721728"/>
                    </a:lnTo>
                    <a:lnTo>
                      <a:pt x="916107" y="721728"/>
                    </a:lnTo>
                    <a:lnTo>
                      <a:pt x="916107" y="713613"/>
                    </a:lnTo>
                    <a:lnTo>
                      <a:pt x="928407" y="713613"/>
                    </a:lnTo>
                    <a:lnTo>
                      <a:pt x="928407" y="701947"/>
                    </a:lnTo>
                    <a:lnTo>
                      <a:pt x="939565" y="701947"/>
                    </a:lnTo>
                    <a:lnTo>
                      <a:pt x="939565" y="689268"/>
                    </a:lnTo>
                    <a:lnTo>
                      <a:pt x="948821" y="689268"/>
                    </a:lnTo>
                    <a:lnTo>
                      <a:pt x="948821" y="679378"/>
                    </a:lnTo>
                    <a:lnTo>
                      <a:pt x="960486" y="679378"/>
                    </a:lnTo>
                    <a:lnTo>
                      <a:pt x="960486" y="664542"/>
                    </a:lnTo>
                    <a:lnTo>
                      <a:pt x="966699" y="664542"/>
                    </a:lnTo>
                    <a:lnTo>
                      <a:pt x="966699" y="626757"/>
                    </a:lnTo>
                    <a:lnTo>
                      <a:pt x="977604" y="626757"/>
                    </a:lnTo>
                    <a:lnTo>
                      <a:pt x="977604" y="599369"/>
                    </a:lnTo>
                    <a:lnTo>
                      <a:pt x="991678" y="599369"/>
                    </a:lnTo>
                    <a:lnTo>
                      <a:pt x="991678" y="586435"/>
                    </a:lnTo>
                    <a:lnTo>
                      <a:pt x="1000935" y="586435"/>
                    </a:lnTo>
                    <a:lnTo>
                      <a:pt x="1000935" y="575531"/>
                    </a:lnTo>
                    <a:lnTo>
                      <a:pt x="1006894" y="575531"/>
                    </a:lnTo>
                    <a:lnTo>
                      <a:pt x="1006894" y="542944"/>
                    </a:lnTo>
                    <a:lnTo>
                      <a:pt x="1047722" y="542944"/>
                    </a:lnTo>
                    <a:lnTo>
                      <a:pt x="1047722" y="523798"/>
                    </a:lnTo>
                    <a:lnTo>
                      <a:pt x="1153218" y="523798"/>
                    </a:lnTo>
                    <a:lnTo>
                      <a:pt x="1153218" y="513020"/>
                    </a:lnTo>
                    <a:lnTo>
                      <a:pt x="1160952" y="513020"/>
                    </a:lnTo>
                    <a:lnTo>
                      <a:pt x="1160952" y="506300"/>
                    </a:lnTo>
                    <a:lnTo>
                      <a:pt x="1196075" y="506300"/>
                    </a:lnTo>
                    <a:lnTo>
                      <a:pt x="1196075" y="498692"/>
                    </a:lnTo>
                    <a:lnTo>
                      <a:pt x="1261375" y="498692"/>
                    </a:lnTo>
                    <a:lnTo>
                      <a:pt x="1261375" y="490197"/>
                    </a:lnTo>
                    <a:lnTo>
                      <a:pt x="1303852" y="490197"/>
                    </a:lnTo>
                    <a:lnTo>
                      <a:pt x="1303852" y="474981"/>
                    </a:lnTo>
                    <a:lnTo>
                      <a:pt x="1361545" y="474981"/>
                    </a:lnTo>
                    <a:lnTo>
                      <a:pt x="1361545" y="463823"/>
                    </a:lnTo>
                    <a:lnTo>
                      <a:pt x="1376253" y="463823"/>
                    </a:lnTo>
                    <a:lnTo>
                      <a:pt x="1376253" y="455201"/>
                    </a:lnTo>
                    <a:lnTo>
                      <a:pt x="1384749" y="455201"/>
                    </a:lnTo>
                    <a:lnTo>
                      <a:pt x="1384749" y="435294"/>
                    </a:lnTo>
                    <a:lnTo>
                      <a:pt x="1384749" y="430729"/>
                    </a:lnTo>
                    <a:lnTo>
                      <a:pt x="1424182" y="430729"/>
                    </a:lnTo>
                    <a:lnTo>
                      <a:pt x="1424182" y="421980"/>
                    </a:lnTo>
                    <a:lnTo>
                      <a:pt x="1444470" y="421980"/>
                    </a:lnTo>
                    <a:lnTo>
                      <a:pt x="1444470" y="392183"/>
                    </a:lnTo>
                    <a:lnTo>
                      <a:pt x="1457150" y="392183"/>
                    </a:lnTo>
                    <a:lnTo>
                      <a:pt x="1457150" y="384955"/>
                    </a:lnTo>
                    <a:lnTo>
                      <a:pt x="1465645" y="384955"/>
                    </a:lnTo>
                    <a:lnTo>
                      <a:pt x="1465645" y="374304"/>
                    </a:lnTo>
                    <a:lnTo>
                      <a:pt x="1483523" y="374304"/>
                    </a:lnTo>
                    <a:lnTo>
                      <a:pt x="1483523" y="362259"/>
                    </a:lnTo>
                    <a:lnTo>
                      <a:pt x="1502670" y="362259"/>
                    </a:lnTo>
                    <a:lnTo>
                      <a:pt x="1502670" y="352749"/>
                    </a:lnTo>
                    <a:lnTo>
                      <a:pt x="1511292" y="352749"/>
                    </a:lnTo>
                    <a:lnTo>
                      <a:pt x="1511292" y="342732"/>
                    </a:lnTo>
                    <a:lnTo>
                      <a:pt x="1521943" y="342732"/>
                    </a:lnTo>
                    <a:lnTo>
                      <a:pt x="1521943" y="333476"/>
                    </a:lnTo>
                    <a:lnTo>
                      <a:pt x="1532087" y="333476"/>
                    </a:lnTo>
                    <a:lnTo>
                      <a:pt x="1532087" y="315344"/>
                    </a:lnTo>
                    <a:lnTo>
                      <a:pt x="1549585" y="315344"/>
                    </a:lnTo>
                    <a:lnTo>
                      <a:pt x="1549585" y="302411"/>
                    </a:lnTo>
                    <a:lnTo>
                      <a:pt x="1610067" y="302411"/>
                    </a:lnTo>
                    <a:lnTo>
                      <a:pt x="1610067" y="295056"/>
                    </a:lnTo>
                    <a:lnTo>
                      <a:pt x="1636314" y="295056"/>
                    </a:lnTo>
                    <a:lnTo>
                      <a:pt x="1636314" y="282503"/>
                    </a:lnTo>
                    <a:lnTo>
                      <a:pt x="1668266" y="282503"/>
                    </a:lnTo>
                    <a:lnTo>
                      <a:pt x="1729890" y="282503"/>
                    </a:lnTo>
                    <a:lnTo>
                      <a:pt x="1729890" y="266273"/>
                    </a:lnTo>
                    <a:lnTo>
                      <a:pt x="1742950" y="266273"/>
                    </a:lnTo>
                    <a:lnTo>
                      <a:pt x="1742950" y="259046"/>
                    </a:lnTo>
                    <a:lnTo>
                      <a:pt x="1755630" y="259046"/>
                    </a:lnTo>
                    <a:lnTo>
                      <a:pt x="1755630" y="249283"/>
                    </a:lnTo>
                    <a:lnTo>
                      <a:pt x="1769957" y="249283"/>
                    </a:lnTo>
                    <a:lnTo>
                      <a:pt x="1769957" y="236857"/>
                    </a:lnTo>
                    <a:lnTo>
                      <a:pt x="1798867" y="236857"/>
                    </a:lnTo>
                    <a:lnTo>
                      <a:pt x="1798867" y="223923"/>
                    </a:lnTo>
                    <a:lnTo>
                      <a:pt x="1815351" y="223923"/>
                    </a:lnTo>
                    <a:lnTo>
                      <a:pt x="1815351" y="215555"/>
                    </a:lnTo>
                    <a:lnTo>
                      <a:pt x="1825621" y="215555"/>
                    </a:lnTo>
                    <a:lnTo>
                      <a:pt x="1825621" y="204397"/>
                    </a:lnTo>
                    <a:lnTo>
                      <a:pt x="1910195" y="204397"/>
                    </a:lnTo>
                    <a:lnTo>
                      <a:pt x="1910195" y="189942"/>
                    </a:lnTo>
                    <a:lnTo>
                      <a:pt x="1920465" y="189942"/>
                    </a:lnTo>
                    <a:lnTo>
                      <a:pt x="1920465" y="178276"/>
                    </a:lnTo>
                    <a:lnTo>
                      <a:pt x="1982469" y="178276"/>
                    </a:lnTo>
                    <a:lnTo>
                      <a:pt x="1982469" y="144041"/>
                    </a:lnTo>
                    <a:lnTo>
                      <a:pt x="2030018" y="144041"/>
                    </a:lnTo>
                    <a:lnTo>
                      <a:pt x="2030018" y="130728"/>
                    </a:lnTo>
                    <a:lnTo>
                      <a:pt x="2059308" y="130728"/>
                    </a:lnTo>
                    <a:lnTo>
                      <a:pt x="2059308" y="115892"/>
                    </a:lnTo>
                    <a:lnTo>
                      <a:pt x="2297686" y="115892"/>
                    </a:lnTo>
                    <a:lnTo>
                      <a:pt x="2297686" y="102832"/>
                    </a:lnTo>
                    <a:lnTo>
                      <a:pt x="2403942" y="102832"/>
                    </a:lnTo>
                    <a:lnTo>
                      <a:pt x="2403942" y="86475"/>
                    </a:lnTo>
                    <a:lnTo>
                      <a:pt x="2470383" y="86475"/>
                    </a:lnTo>
                    <a:lnTo>
                      <a:pt x="2470383" y="67329"/>
                    </a:lnTo>
                    <a:lnTo>
                      <a:pt x="2952972" y="67329"/>
                    </a:lnTo>
                    <a:lnTo>
                      <a:pt x="2952972" y="31572"/>
                    </a:lnTo>
                    <a:lnTo>
                      <a:pt x="2960200" y="31572"/>
                    </a:lnTo>
                    <a:lnTo>
                      <a:pt x="2960200" y="0"/>
                    </a:lnTo>
                    <a:lnTo>
                      <a:pt x="3537252" y="0"/>
                    </a:lnTo>
                  </a:path>
                </a:pathLst>
              </a:custGeom>
              <a:noFill/>
              <a:ln w="19050" cap="flat">
                <a:solidFill>
                  <a:srgbClr val="00B0F0"/>
                </a:solidFill>
                <a:prstDash val="solid"/>
                <a:miter/>
              </a:ln>
            </p:spPr>
            <p:txBody>
              <a:bodyPr rtlCol="0" anchor="ctr"/>
              <a:lstStyle/>
              <a:p>
                <a:endParaRPr lang="en-US" sz="1200" dirty="0"/>
              </a:p>
            </p:txBody>
          </p:sp>
        </p:grpSp>
        <p:sp>
          <p:nvSpPr>
            <p:cNvPr id="3" name="Espace réservé du contenu 3">
              <a:extLst>
                <a:ext uri="{FF2B5EF4-FFF2-40B4-BE49-F238E27FC236}">
                  <a16:creationId xmlns:a16="http://schemas.microsoft.com/office/drawing/2014/main" id="{D6CAC5D0-E26F-B8BA-652E-FEC019ED6783}"/>
                </a:ext>
              </a:extLst>
            </p:cNvPr>
            <p:cNvSpPr txBox="1">
              <a:spLocks/>
            </p:cNvSpPr>
            <p:nvPr/>
          </p:nvSpPr>
          <p:spPr bwMode="auto">
            <a:xfrm>
              <a:off x="2982004" y="1674515"/>
              <a:ext cx="5092699" cy="314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00B0F0"/>
                </a:buClr>
                <a:buChar char="•"/>
                <a:defRPr sz="2400" b="1">
                  <a:solidFill>
                    <a:srgbClr val="000066"/>
                  </a:solidFill>
                  <a:latin typeface="+mn-lt"/>
                  <a:ea typeface="+mn-ea"/>
                  <a:cs typeface="+mn-cs"/>
                </a:defRPr>
              </a:lvl1pPr>
              <a:lvl2pPr marL="742950" indent="-285750" algn="l" rtl="0" eaLnBrk="0" fontAlgn="base" hangingPunct="0">
                <a:spcBef>
                  <a:spcPct val="0"/>
                </a:spcBef>
                <a:spcAft>
                  <a:spcPct val="0"/>
                </a:spcAft>
                <a:buClr>
                  <a:srgbClr val="00B0F0"/>
                </a:buClr>
                <a:buChar char="–"/>
                <a:defRPr sz="2400">
                  <a:solidFill>
                    <a:srgbClr val="000066"/>
                  </a:solidFill>
                  <a:latin typeface="+mn-lt"/>
                </a:defRPr>
              </a:lvl2pPr>
              <a:lvl3pPr marL="1143000" indent="-228600" algn="l" rtl="0" eaLnBrk="0" fontAlgn="base" hangingPunct="0">
                <a:spcBef>
                  <a:spcPct val="0"/>
                </a:spcBef>
                <a:spcAft>
                  <a:spcPct val="0"/>
                </a:spcAft>
                <a:buClr>
                  <a:srgbClr val="00B0F0"/>
                </a:buClr>
                <a:buChar char="•"/>
                <a:defRPr sz="2000">
                  <a:solidFill>
                    <a:srgbClr val="000066"/>
                  </a:solidFill>
                  <a:latin typeface="+mn-lt"/>
                </a:defRPr>
              </a:lvl3pPr>
              <a:lvl4pPr marL="1600200" indent="-228600" algn="l" rtl="0" eaLnBrk="0" fontAlgn="base" hangingPunct="0">
                <a:spcBef>
                  <a:spcPct val="0"/>
                </a:spcBef>
                <a:spcAft>
                  <a:spcPct val="0"/>
                </a:spcAft>
                <a:buClr>
                  <a:srgbClr val="00B0F0"/>
                </a:buClr>
                <a:buChar char="–"/>
                <a:defRPr sz="2000">
                  <a:solidFill>
                    <a:srgbClr val="000066"/>
                  </a:solidFill>
                  <a:latin typeface="+mn-lt"/>
                </a:defRPr>
              </a:lvl4pPr>
              <a:lvl5pPr marL="2057400" indent="-228600" algn="l" rtl="0" eaLnBrk="0" fontAlgn="base" hangingPunct="0">
                <a:spcBef>
                  <a:spcPct val="0"/>
                </a:spcBef>
                <a:spcAft>
                  <a:spcPct val="0"/>
                </a:spcAft>
                <a:buClr>
                  <a:srgbClr val="00B0F0"/>
                </a:buClr>
                <a:buChar char="»"/>
                <a:defRPr sz="2000">
                  <a:solidFill>
                    <a:srgbClr val="000066"/>
                  </a:solidFill>
                  <a:latin typeface="+mn-lt"/>
                </a:defRPr>
              </a:lvl5pPr>
              <a:lvl6pPr marL="2514600" indent="-228600" algn="l" rtl="0" fontAlgn="base">
                <a:spcBef>
                  <a:spcPct val="0"/>
                </a:spcBef>
                <a:spcAft>
                  <a:spcPct val="0"/>
                </a:spcAft>
                <a:buClr>
                  <a:srgbClr val="FFFF00"/>
                </a:buClr>
                <a:buChar char="»"/>
                <a:defRPr sz="2000">
                  <a:solidFill>
                    <a:schemeClr val="bg1"/>
                  </a:solidFill>
                  <a:latin typeface="+mn-lt"/>
                </a:defRPr>
              </a:lvl6pPr>
              <a:lvl7pPr marL="2971800" indent="-228600" algn="l" rtl="0" fontAlgn="base">
                <a:spcBef>
                  <a:spcPct val="0"/>
                </a:spcBef>
                <a:spcAft>
                  <a:spcPct val="0"/>
                </a:spcAft>
                <a:buClr>
                  <a:srgbClr val="FFFF00"/>
                </a:buClr>
                <a:buChar char="»"/>
                <a:defRPr sz="2000">
                  <a:solidFill>
                    <a:schemeClr val="bg1"/>
                  </a:solidFill>
                  <a:latin typeface="+mn-lt"/>
                </a:defRPr>
              </a:lvl7pPr>
              <a:lvl8pPr marL="3429000" indent="-228600" algn="l" rtl="0" fontAlgn="base">
                <a:spcBef>
                  <a:spcPct val="0"/>
                </a:spcBef>
                <a:spcAft>
                  <a:spcPct val="0"/>
                </a:spcAft>
                <a:buClr>
                  <a:srgbClr val="FFFF00"/>
                </a:buClr>
                <a:buChar char="»"/>
                <a:defRPr sz="2000">
                  <a:solidFill>
                    <a:schemeClr val="bg1"/>
                  </a:solidFill>
                  <a:latin typeface="+mn-lt"/>
                </a:defRPr>
              </a:lvl8pPr>
              <a:lvl9pPr marL="3886200" indent="-228600" algn="l" rtl="0" fontAlgn="base">
                <a:spcBef>
                  <a:spcPct val="0"/>
                </a:spcBef>
                <a:spcAft>
                  <a:spcPct val="0"/>
                </a:spcAft>
                <a:buClr>
                  <a:srgbClr val="FFFF00"/>
                </a:buClr>
                <a:buChar char="»"/>
                <a:defRPr sz="2000">
                  <a:solidFill>
                    <a:schemeClr val="bg1"/>
                  </a:solidFill>
                  <a:latin typeface="+mn-lt"/>
                </a:defRPr>
              </a:lvl9pPr>
            </a:lstStyle>
            <a:p>
              <a:pPr marL="0" indent="0" algn="ctr">
                <a:buNone/>
              </a:pPr>
              <a:r>
                <a:rPr lang="en-US" sz="1800" i="1" kern="0" dirty="0">
                  <a:solidFill>
                    <a:srgbClr val="0070C0"/>
                  </a:solidFill>
                  <a:latin typeface="Calibri" panose="020F0502020204030204" pitchFamily="34" charset="0"/>
                  <a:cs typeface="Calibri" panose="020F0502020204030204" pitchFamily="34" charset="0"/>
                </a:rPr>
                <a:t>Time to first GC infection</a:t>
              </a:r>
            </a:p>
          </p:txBody>
        </p:sp>
        <p:sp>
          <p:nvSpPr>
            <p:cNvPr id="72" name="Rectangle 48">
              <a:extLst>
                <a:ext uri="{FF2B5EF4-FFF2-40B4-BE49-F238E27FC236}">
                  <a16:creationId xmlns:a16="http://schemas.microsoft.com/office/drawing/2014/main" id="{83BB7D32-5DE1-B50C-2CD9-B0FA7BBFBD3E}"/>
                </a:ext>
              </a:extLst>
            </p:cNvPr>
            <p:cNvSpPr>
              <a:spLocks noChangeArrowheads="1"/>
            </p:cNvSpPr>
            <p:nvPr/>
          </p:nvSpPr>
          <p:spPr bwMode="auto">
            <a:xfrm>
              <a:off x="3933692" y="5387646"/>
              <a:ext cx="3588474" cy="71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0" u="none" strike="noStrike" baseline="0" dirty="0">
                  <a:latin typeface="+mj-lt"/>
                </a:rPr>
                <a:t>225 subjects infected</a:t>
              </a:r>
              <a:br>
                <a:rPr lang="en-US" sz="1400" b="0" i="0" u="none" strike="noStrike" baseline="0" dirty="0">
                  <a:latin typeface="+mj-lt"/>
                </a:rPr>
              </a:br>
              <a:r>
                <a:rPr lang="en-US" sz="1400" b="1" i="0" u="none" strike="noStrike" baseline="0" dirty="0">
                  <a:solidFill>
                    <a:srgbClr val="C00000"/>
                  </a:solidFill>
                  <a:latin typeface="+mj-lt"/>
                </a:rPr>
                <a:t>122 in No Vaccine arm </a:t>
              </a:r>
              <a:r>
                <a:rPr lang="en-US" sz="1400" b="0" i="0" u="none" strike="noStrike" baseline="0" dirty="0">
                  <a:solidFill>
                    <a:srgbClr val="C00000"/>
                  </a:solidFill>
                  <a:latin typeface="+mj-lt"/>
                </a:rPr>
                <a:t>(incidence: </a:t>
              </a:r>
              <a:r>
                <a:rPr lang="en-US" sz="1400" dirty="0">
                  <a:solidFill>
                    <a:srgbClr val="C00000"/>
                  </a:solidFill>
                  <a:latin typeface="+mj-lt"/>
                </a:rPr>
                <a:t>77.1</a:t>
              </a:r>
              <a:r>
                <a:rPr lang="en-US" sz="1400" b="0" i="0" u="none" strike="noStrike" baseline="0" dirty="0">
                  <a:solidFill>
                    <a:srgbClr val="C00000"/>
                  </a:solidFill>
                  <a:latin typeface="+mj-lt"/>
                </a:rPr>
                <a:t>/100 PY)</a:t>
              </a:r>
              <a:br>
                <a:rPr lang="en-US" sz="1400" b="0" i="0" u="none" strike="noStrike" baseline="0" dirty="0">
                  <a:solidFill>
                    <a:srgbClr val="C00000"/>
                  </a:solidFill>
                  <a:latin typeface="+mj-lt"/>
                </a:rPr>
              </a:br>
              <a:r>
                <a:rPr lang="en-US" sz="1400" b="1" i="0" u="none" strike="noStrike" baseline="0" dirty="0">
                  <a:solidFill>
                    <a:srgbClr val="00B0F0"/>
                  </a:solidFill>
                  <a:latin typeface="+mj-lt"/>
                </a:rPr>
                <a:t>103 in Vaccine arm </a:t>
              </a:r>
              <a:r>
                <a:rPr lang="en-US" sz="1400" b="0" i="0" u="none" strike="noStrike" baseline="0" dirty="0">
                  <a:solidFill>
                    <a:srgbClr val="00B0F0"/>
                  </a:solidFill>
                  <a:latin typeface="+mj-lt"/>
                </a:rPr>
                <a:t>(incidence: </a:t>
              </a:r>
              <a:r>
                <a:rPr lang="en-US" sz="1400" dirty="0">
                  <a:solidFill>
                    <a:srgbClr val="00B0F0"/>
                  </a:solidFill>
                  <a:latin typeface="+mj-lt"/>
                </a:rPr>
                <a:t>58.3</a:t>
              </a:r>
              <a:r>
                <a:rPr lang="en-US" sz="1400" b="0" i="0" u="none" strike="noStrike" baseline="0" dirty="0">
                  <a:solidFill>
                    <a:srgbClr val="00B0F0"/>
                  </a:solidFill>
                  <a:latin typeface="+mj-lt"/>
                </a:rPr>
                <a:t>/100 PY)</a:t>
              </a:r>
              <a:endParaRPr kumimoji="0" lang="en-US" altLang="fr-FR" sz="600" b="0" i="0" u="none" strike="noStrike" kern="0" cap="none" spc="0" normalizeH="0" baseline="0" dirty="0">
                <a:ln>
                  <a:noFill/>
                </a:ln>
                <a:solidFill>
                  <a:srgbClr val="00B0F0"/>
                </a:solidFill>
                <a:effectLst/>
                <a:uLnTx/>
                <a:uFillTx/>
                <a:latin typeface="+mj-lt"/>
                <a:ea typeface="Roboto Condensed" panose="02000000000000000000" pitchFamily="2" charset="0"/>
                <a:cs typeface="Calibri" panose="020F0502020204030204" pitchFamily="34" charset="0"/>
              </a:endParaRPr>
            </a:p>
          </p:txBody>
        </p:sp>
      </p:grpSp>
      <p:sp>
        <p:nvSpPr>
          <p:cNvPr id="73" name="ZoneTexte 72">
            <a:extLst>
              <a:ext uri="{FF2B5EF4-FFF2-40B4-BE49-F238E27FC236}">
                <a16:creationId xmlns:a16="http://schemas.microsoft.com/office/drawing/2014/main" id="{0BD63BD0-F6F7-5455-2F6A-0686B977A087}"/>
              </a:ext>
            </a:extLst>
          </p:cNvPr>
          <p:cNvSpPr txBox="1"/>
          <p:nvPr/>
        </p:nvSpPr>
        <p:spPr>
          <a:xfrm>
            <a:off x="8354564" y="4450830"/>
            <a:ext cx="3783152" cy="923330"/>
          </a:xfrm>
          <a:prstGeom prst="rect">
            <a:avLst/>
          </a:prstGeom>
          <a:noFill/>
        </p:spPr>
        <p:txBody>
          <a:bodyPr wrap="none" rtlCol="0">
            <a:spAutoFit/>
          </a:bodyPr>
          <a:lstStyle/>
          <a:p>
            <a:r>
              <a:rPr lang="en-US"/>
              <a:t>Cumulative incidence of GC infections </a:t>
            </a:r>
          </a:p>
          <a:p>
            <a:r>
              <a:rPr lang="en-US"/>
              <a:t>not reduced by vaccine </a:t>
            </a:r>
          </a:p>
          <a:p>
            <a:r>
              <a:rPr lang="en-US"/>
              <a:t>(adjusted IRR 0.84 (0.67-1.07))</a:t>
            </a:r>
          </a:p>
        </p:txBody>
      </p:sp>
    </p:spTree>
    <p:extLst>
      <p:ext uri="{BB962C8B-B14F-4D97-AF65-F5344CB8AC3E}">
        <p14:creationId xmlns:p14="http://schemas.microsoft.com/office/powerpoint/2010/main" val="363457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err="1"/>
              <a:t>Semaglutide</a:t>
            </a:r>
            <a:r>
              <a:rPr lang="en-US" dirty="0"/>
              <a:t> in PWH: impact on weight </a:t>
            </a:r>
          </a:p>
        </p:txBody>
      </p:sp>
      <p:sp>
        <p:nvSpPr>
          <p:cNvPr id="3" name="Text Placeholder 22">
            <a:extLst>
              <a:ext uri="{FF2B5EF4-FFF2-40B4-BE49-F238E27FC236}">
                <a16:creationId xmlns:a16="http://schemas.microsoft.com/office/drawing/2014/main" id="{A2AEB49E-3256-BF6E-6662-30BCBFE75FE5}"/>
              </a:ext>
            </a:extLst>
          </p:cNvPr>
          <p:cNvSpPr txBox="1">
            <a:spLocks/>
          </p:cNvSpPr>
          <p:nvPr/>
        </p:nvSpPr>
        <p:spPr bwMode="auto">
          <a:xfrm>
            <a:off x="9541420" y="6574009"/>
            <a:ext cx="26476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Ruderman SA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79</a:t>
            </a:r>
            <a:r>
              <a:rPr lang="en-US" sz="1200" i="1" kern="0" dirty="0">
                <a:solidFill>
                  <a:schemeClr val="tx1"/>
                </a:solidFill>
                <a:latin typeface="+mn-lt"/>
              </a:rPr>
              <a:t>7</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4" name="Espace réservé du contenu 2">
            <a:extLst>
              <a:ext uri="{FF2B5EF4-FFF2-40B4-BE49-F238E27FC236}">
                <a16:creationId xmlns:a16="http://schemas.microsoft.com/office/drawing/2014/main" id="{1D314E06-B81C-9130-A843-055CD2A0448F}"/>
              </a:ext>
            </a:extLst>
          </p:cNvPr>
          <p:cNvSpPr>
            <a:spLocks noGrp="1"/>
          </p:cNvSpPr>
          <p:nvPr>
            <p:ph sz="quarter" idx="13"/>
          </p:nvPr>
        </p:nvSpPr>
        <p:spPr>
          <a:xfrm>
            <a:off x="551017" y="1628800"/>
            <a:ext cx="11228579" cy="1103007"/>
          </a:xfrm>
        </p:spPr>
        <p:txBody>
          <a:bodyPr>
            <a:normAutofit/>
          </a:bodyPr>
          <a:lstStyle/>
          <a:p>
            <a:r>
              <a:rPr lang="en-US" sz="1800" dirty="0"/>
              <a:t>Monocentric retrospective study</a:t>
            </a:r>
          </a:p>
          <a:p>
            <a:r>
              <a:rPr lang="en-US" sz="1800" dirty="0"/>
              <a:t>PWH who initiated oral or </a:t>
            </a:r>
            <a:r>
              <a:rPr lang="en-US" sz="1800" dirty="0" err="1"/>
              <a:t>sc</a:t>
            </a:r>
            <a:r>
              <a:rPr lang="en-US" sz="1800" dirty="0"/>
              <a:t> </a:t>
            </a:r>
            <a:r>
              <a:rPr lang="en-US" sz="1800" dirty="0" err="1"/>
              <a:t>semaglutide</a:t>
            </a:r>
            <a:r>
              <a:rPr lang="en-US" sz="1800" dirty="0"/>
              <a:t> between 2018 and 2022</a:t>
            </a:r>
          </a:p>
          <a:p>
            <a:r>
              <a:rPr lang="en-US" sz="1800" dirty="0"/>
              <a:t>222 patients (mean age: 53 years, 75% male, 77% diabetic), mean follow-up 1.1 years</a:t>
            </a:r>
          </a:p>
        </p:txBody>
      </p:sp>
      <p:sp>
        <p:nvSpPr>
          <p:cNvPr id="6" name="ZoneTexte 5">
            <a:extLst>
              <a:ext uri="{FF2B5EF4-FFF2-40B4-BE49-F238E27FC236}">
                <a16:creationId xmlns:a16="http://schemas.microsoft.com/office/drawing/2014/main" id="{09E20950-E6ED-A8E4-DC78-E86836BEC547}"/>
              </a:ext>
            </a:extLst>
          </p:cNvPr>
          <p:cNvSpPr txBox="1"/>
          <p:nvPr/>
        </p:nvSpPr>
        <p:spPr>
          <a:xfrm>
            <a:off x="2023969" y="2880184"/>
            <a:ext cx="3856569" cy="369332"/>
          </a:xfrm>
          <a:prstGeom prst="rect">
            <a:avLst/>
          </a:prstGeom>
          <a:noFill/>
        </p:spPr>
        <p:txBody>
          <a:bodyPr wrap="none" rtlCol="0">
            <a:spAutoFit/>
          </a:bodyPr>
          <a:lstStyle/>
          <a:p>
            <a:r>
              <a:rPr lang="en-US" b="1"/>
              <a:t>Mean percent body weight change (%)</a:t>
            </a:r>
          </a:p>
        </p:txBody>
      </p:sp>
      <p:grpSp>
        <p:nvGrpSpPr>
          <p:cNvPr id="7" name="Groupe 6">
            <a:extLst>
              <a:ext uri="{FF2B5EF4-FFF2-40B4-BE49-F238E27FC236}">
                <a16:creationId xmlns:a16="http://schemas.microsoft.com/office/drawing/2014/main" id="{3002A11D-7B3B-7A7E-6C61-77985A773609}"/>
              </a:ext>
            </a:extLst>
          </p:cNvPr>
          <p:cNvGrpSpPr/>
          <p:nvPr/>
        </p:nvGrpSpPr>
        <p:grpSpPr>
          <a:xfrm>
            <a:off x="746452" y="2972669"/>
            <a:ext cx="5610958" cy="3626659"/>
            <a:chOff x="746452" y="2972669"/>
            <a:chExt cx="5610958" cy="3626659"/>
          </a:xfrm>
        </p:grpSpPr>
        <p:grpSp>
          <p:nvGrpSpPr>
            <p:cNvPr id="19" name="Groupe 18">
              <a:extLst>
                <a:ext uri="{FF2B5EF4-FFF2-40B4-BE49-F238E27FC236}">
                  <a16:creationId xmlns:a16="http://schemas.microsoft.com/office/drawing/2014/main" id="{96D41367-D4AF-E559-CCEC-C7E5279313C4}"/>
                </a:ext>
              </a:extLst>
            </p:cNvPr>
            <p:cNvGrpSpPr/>
            <p:nvPr/>
          </p:nvGrpSpPr>
          <p:grpSpPr>
            <a:xfrm>
              <a:off x="1120737" y="3100594"/>
              <a:ext cx="5111081" cy="3020716"/>
              <a:chOff x="-1327150" y="2076450"/>
              <a:chExt cx="4570412" cy="2703513"/>
            </a:xfrm>
          </p:grpSpPr>
          <p:sp>
            <p:nvSpPr>
              <p:cNvPr id="8" name="Freeform 6">
                <a:extLst>
                  <a:ext uri="{FF2B5EF4-FFF2-40B4-BE49-F238E27FC236}">
                    <a16:creationId xmlns:a16="http://schemas.microsoft.com/office/drawing/2014/main" id="{E186E268-6328-1C2E-0E7D-C4887F6028EC}"/>
                  </a:ext>
                </a:extLst>
              </p:cNvPr>
              <p:cNvSpPr>
                <a:spLocks/>
              </p:cNvSpPr>
              <p:nvPr/>
            </p:nvSpPr>
            <p:spPr bwMode="auto">
              <a:xfrm>
                <a:off x="-1270000" y="2076450"/>
                <a:ext cx="4502150" cy="2640013"/>
              </a:xfrm>
              <a:custGeom>
                <a:avLst/>
                <a:gdLst>
                  <a:gd name="T0" fmla="*/ 8508 w 8508"/>
                  <a:gd name="T1" fmla="*/ 4989 h 4989"/>
                  <a:gd name="T2" fmla="*/ 0 w 8508"/>
                  <a:gd name="T3" fmla="*/ 4989 h 4989"/>
                  <a:gd name="T4" fmla="*/ 0 w 8508"/>
                  <a:gd name="T5" fmla="*/ 0 h 4989"/>
                </a:gdLst>
                <a:ahLst/>
                <a:cxnLst>
                  <a:cxn ang="0">
                    <a:pos x="T0" y="T1"/>
                  </a:cxn>
                  <a:cxn ang="0">
                    <a:pos x="T2" y="T3"/>
                  </a:cxn>
                  <a:cxn ang="0">
                    <a:pos x="T4" y="T5"/>
                  </a:cxn>
                </a:cxnLst>
                <a:rect l="0" t="0" r="r" b="b"/>
                <a:pathLst>
                  <a:path w="8508" h="4989">
                    <a:moveTo>
                      <a:pt x="8508" y="4989"/>
                    </a:moveTo>
                    <a:lnTo>
                      <a:pt x="0" y="4989"/>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Line 7">
                <a:extLst>
                  <a:ext uri="{FF2B5EF4-FFF2-40B4-BE49-F238E27FC236}">
                    <a16:creationId xmlns:a16="http://schemas.microsoft.com/office/drawing/2014/main" id="{0B04B3F1-2C5A-7C69-AAB2-4AB965661276}"/>
                  </a:ext>
                </a:extLst>
              </p:cNvPr>
              <p:cNvSpPr>
                <a:spLocks noChangeShapeType="1"/>
              </p:cNvSpPr>
              <p:nvPr/>
            </p:nvSpPr>
            <p:spPr bwMode="auto">
              <a:xfrm flipH="1">
                <a:off x="-1327150" y="2087563"/>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8">
                <a:extLst>
                  <a:ext uri="{FF2B5EF4-FFF2-40B4-BE49-F238E27FC236}">
                    <a16:creationId xmlns:a16="http://schemas.microsoft.com/office/drawing/2014/main" id="{7F8B5255-24B0-41A6-E7FC-E60ED2908F6E}"/>
                  </a:ext>
                </a:extLst>
              </p:cNvPr>
              <p:cNvSpPr>
                <a:spLocks noChangeShapeType="1"/>
              </p:cNvSpPr>
              <p:nvPr/>
            </p:nvSpPr>
            <p:spPr bwMode="auto">
              <a:xfrm flipH="1">
                <a:off x="-1327150" y="3398838"/>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8F369015-775B-864D-39E9-E9A84FFD0A2F}"/>
                  </a:ext>
                </a:extLst>
              </p:cNvPr>
              <p:cNvSpPr>
                <a:spLocks/>
              </p:cNvSpPr>
              <p:nvPr/>
            </p:nvSpPr>
            <p:spPr bwMode="auto">
              <a:xfrm>
                <a:off x="-1327150" y="4716463"/>
                <a:ext cx="57150" cy="63500"/>
              </a:xfrm>
              <a:custGeom>
                <a:avLst/>
                <a:gdLst>
                  <a:gd name="T0" fmla="*/ 109 w 109"/>
                  <a:gd name="T1" fmla="*/ 122 h 122"/>
                  <a:gd name="T2" fmla="*/ 109 w 109"/>
                  <a:gd name="T3" fmla="*/ 0 h 122"/>
                  <a:gd name="T4" fmla="*/ 0 w 109"/>
                  <a:gd name="T5" fmla="*/ 0 h 122"/>
                </a:gdLst>
                <a:ahLst/>
                <a:cxnLst>
                  <a:cxn ang="0">
                    <a:pos x="T0" y="T1"/>
                  </a:cxn>
                  <a:cxn ang="0">
                    <a:pos x="T2" y="T3"/>
                  </a:cxn>
                  <a:cxn ang="0">
                    <a:pos x="T4" y="T5"/>
                  </a:cxn>
                </a:cxnLst>
                <a:rect l="0" t="0" r="r" b="b"/>
                <a:pathLst>
                  <a:path w="109" h="122">
                    <a:moveTo>
                      <a:pt x="109" y="122"/>
                    </a:moveTo>
                    <a:lnTo>
                      <a:pt x="109"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Line 10">
                <a:extLst>
                  <a:ext uri="{FF2B5EF4-FFF2-40B4-BE49-F238E27FC236}">
                    <a16:creationId xmlns:a16="http://schemas.microsoft.com/office/drawing/2014/main" id="{4F7D75E6-5BCA-2B91-10C9-76F051C7063F}"/>
                  </a:ext>
                </a:extLst>
              </p:cNvPr>
              <p:cNvSpPr>
                <a:spLocks noChangeShapeType="1"/>
              </p:cNvSpPr>
              <p:nvPr/>
            </p:nvSpPr>
            <p:spPr bwMode="auto">
              <a:xfrm flipV="1">
                <a:off x="-136525" y="47164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Line 11">
                <a:extLst>
                  <a:ext uri="{FF2B5EF4-FFF2-40B4-BE49-F238E27FC236}">
                    <a16:creationId xmlns:a16="http://schemas.microsoft.com/office/drawing/2014/main" id="{7FB710A8-5450-D1CC-90B9-A682BB38183C}"/>
                  </a:ext>
                </a:extLst>
              </p:cNvPr>
              <p:cNvSpPr>
                <a:spLocks noChangeShapeType="1"/>
              </p:cNvSpPr>
              <p:nvPr/>
            </p:nvSpPr>
            <p:spPr bwMode="auto">
              <a:xfrm flipV="1">
                <a:off x="992188" y="47164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2">
                <a:extLst>
                  <a:ext uri="{FF2B5EF4-FFF2-40B4-BE49-F238E27FC236}">
                    <a16:creationId xmlns:a16="http://schemas.microsoft.com/office/drawing/2014/main" id="{9FABFA77-DDD2-643F-0331-4BA5F4E4E3EC}"/>
                  </a:ext>
                </a:extLst>
              </p:cNvPr>
              <p:cNvSpPr>
                <a:spLocks noChangeShapeType="1"/>
              </p:cNvSpPr>
              <p:nvPr/>
            </p:nvSpPr>
            <p:spPr bwMode="auto">
              <a:xfrm flipV="1">
                <a:off x="2112963" y="47164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3">
                <a:extLst>
                  <a:ext uri="{FF2B5EF4-FFF2-40B4-BE49-F238E27FC236}">
                    <a16:creationId xmlns:a16="http://schemas.microsoft.com/office/drawing/2014/main" id="{AACC8768-4360-B17F-1F57-4CAB0A37B2FD}"/>
                  </a:ext>
                </a:extLst>
              </p:cNvPr>
              <p:cNvSpPr>
                <a:spLocks noChangeShapeType="1"/>
              </p:cNvSpPr>
              <p:nvPr/>
            </p:nvSpPr>
            <p:spPr bwMode="auto">
              <a:xfrm flipV="1">
                <a:off x="3240088" y="47164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Freeform 14">
                <a:extLst>
                  <a:ext uri="{FF2B5EF4-FFF2-40B4-BE49-F238E27FC236}">
                    <a16:creationId xmlns:a16="http://schemas.microsoft.com/office/drawing/2014/main" id="{CE975FED-06AC-D272-E0B1-E03A6D76DD44}"/>
                  </a:ext>
                </a:extLst>
              </p:cNvPr>
              <p:cNvSpPr>
                <a:spLocks/>
              </p:cNvSpPr>
              <p:nvPr/>
            </p:nvSpPr>
            <p:spPr bwMode="auto">
              <a:xfrm>
                <a:off x="-1263650" y="2085975"/>
                <a:ext cx="4498975" cy="1112838"/>
              </a:xfrm>
              <a:custGeom>
                <a:avLst/>
                <a:gdLst>
                  <a:gd name="T0" fmla="*/ 8272 w 8504"/>
                  <a:gd name="T1" fmla="*/ 2026 h 2104"/>
                  <a:gd name="T2" fmla="*/ 8096 w 8504"/>
                  <a:gd name="T3" fmla="*/ 2047 h 2104"/>
                  <a:gd name="T4" fmla="*/ 7978 w 8504"/>
                  <a:gd name="T5" fmla="*/ 2059 h 2104"/>
                  <a:gd name="T6" fmla="*/ 7802 w 8504"/>
                  <a:gd name="T7" fmla="*/ 2076 h 2104"/>
                  <a:gd name="T8" fmla="*/ 7623 w 8504"/>
                  <a:gd name="T9" fmla="*/ 2087 h 2104"/>
                  <a:gd name="T10" fmla="*/ 7443 w 8504"/>
                  <a:gd name="T11" fmla="*/ 2097 h 2104"/>
                  <a:gd name="T12" fmla="*/ 7201 w 8504"/>
                  <a:gd name="T13" fmla="*/ 2103 h 2104"/>
                  <a:gd name="T14" fmla="*/ 7081 w 8504"/>
                  <a:gd name="T15" fmla="*/ 2104 h 2104"/>
                  <a:gd name="T16" fmla="*/ 6957 w 8504"/>
                  <a:gd name="T17" fmla="*/ 2103 h 2104"/>
                  <a:gd name="T18" fmla="*/ 6773 w 8504"/>
                  <a:gd name="T19" fmla="*/ 2098 h 2104"/>
                  <a:gd name="T20" fmla="*/ 6590 w 8504"/>
                  <a:gd name="T21" fmla="*/ 2092 h 2104"/>
                  <a:gd name="T22" fmla="*/ 6464 w 8504"/>
                  <a:gd name="T23" fmla="*/ 2084 h 2104"/>
                  <a:gd name="T24" fmla="*/ 6276 w 8504"/>
                  <a:gd name="T25" fmla="*/ 2070 h 2104"/>
                  <a:gd name="T26" fmla="*/ 6089 w 8504"/>
                  <a:gd name="T27" fmla="*/ 2054 h 2104"/>
                  <a:gd name="T28" fmla="*/ 5708 w 8504"/>
                  <a:gd name="T29" fmla="*/ 2008 h 2104"/>
                  <a:gd name="T30" fmla="*/ 5322 w 8504"/>
                  <a:gd name="T31" fmla="*/ 1951 h 2104"/>
                  <a:gd name="T32" fmla="*/ 5192 w 8504"/>
                  <a:gd name="T33" fmla="*/ 1928 h 2104"/>
                  <a:gd name="T34" fmla="*/ 4931 w 8504"/>
                  <a:gd name="T35" fmla="*/ 1878 h 2104"/>
                  <a:gd name="T36" fmla="*/ 4667 w 8504"/>
                  <a:gd name="T37" fmla="*/ 1823 h 2104"/>
                  <a:gd name="T38" fmla="*/ 4401 w 8504"/>
                  <a:gd name="T39" fmla="*/ 1761 h 2104"/>
                  <a:gd name="T40" fmla="*/ 4133 w 8504"/>
                  <a:gd name="T41" fmla="*/ 1691 h 2104"/>
                  <a:gd name="T42" fmla="*/ 3863 w 8504"/>
                  <a:gd name="T43" fmla="*/ 1617 h 2104"/>
                  <a:gd name="T44" fmla="*/ 3728 w 8504"/>
                  <a:gd name="T45" fmla="*/ 1578 h 2104"/>
                  <a:gd name="T46" fmla="*/ 3316 w 8504"/>
                  <a:gd name="T47" fmla="*/ 1448 h 2104"/>
                  <a:gd name="T48" fmla="*/ 3039 w 8504"/>
                  <a:gd name="T49" fmla="*/ 1355 h 2104"/>
                  <a:gd name="T50" fmla="*/ 2759 w 8504"/>
                  <a:gd name="T51" fmla="*/ 1254 h 2104"/>
                  <a:gd name="T52" fmla="*/ 2619 w 8504"/>
                  <a:gd name="T53" fmla="*/ 1203 h 2104"/>
                  <a:gd name="T54" fmla="*/ 2407 w 8504"/>
                  <a:gd name="T55" fmla="*/ 1122 h 2104"/>
                  <a:gd name="T56" fmla="*/ 2194 w 8504"/>
                  <a:gd name="T57" fmla="*/ 1038 h 2104"/>
                  <a:gd name="T58" fmla="*/ 2052 w 8504"/>
                  <a:gd name="T59" fmla="*/ 979 h 2104"/>
                  <a:gd name="T60" fmla="*/ 1836 w 8504"/>
                  <a:gd name="T61" fmla="*/ 888 h 2104"/>
                  <a:gd name="T62" fmla="*/ 1692 w 8504"/>
                  <a:gd name="T63" fmla="*/ 826 h 2104"/>
                  <a:gd name="T64" fmla="*/ 1477 w 8504"/>
                  <a:gd name="T65" fmla="*/ 730 h 2104"/>
                  <a:gd name="T66" fmla="*/ 1186 w 8504"/>
                  <a:gd name="T67" fmla="*/ 597 h 2104"/>
                  <a:gd name="T68" fmla="*/ 1039 w 8504"/>
                  <a:gd name="T69" fmla="*/ 527 h 2104"/>
                  <a:gd name="T70" fmla="*/ 744 w 8504"/>
                  <a:gd name="T71" fmla="*/ 383 h 2104"/>
                  <a:gd name="T72" fmla="*/ 597 w 8504"/>
                  <a:gd name="T73" fmla="*/ 310 h 2104"/>
                  <a:gd name="T74" fmla="*/ 447 w 8504"/>
                  <a:gd name="T75" fmla="*/ 235 h 2104"/>
                  <a:gd name="T76" fmla="*/ 0 w 8504"/>
                  <a:gd name="T77"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04" h="2104">
                    <a:moveTo>
                      <a:pt x="8504" y="1993"/>
                    </a:moveTo>
                    <a:lnTo>
                      <a:pt x="8272" y="2026"/>
                    </a:lnTo>
                    <a:lnTo>
                      <a:pt x="8154" y="2041"/>
                    </a:lnTo>
                    <a:lnTo>
                      <a:pt x="8096" y="2047"/>
                    </a:lnTo>
                    <a:lnTo>
                      <a:pt x="8038" y="2054"/>
                    </a:lnTo>
                    <a:lnTo>
                      <a:pt x="7978" y="2059"/>
                    </a:lnTo>
                    <a:lnTo>
                      <a:pt x="7920" y="2065"/>
                    </a:lnTo>
                    <a:lnTo>
                      <a:pt x="7802" y="2076"/>
                    </a:lnTo>
                    <a:lnTo>
                      <a:pt x="7683" y="2084"/>
                    </a:lnTo>
                    <a:lnTo>
                      <a:pt x="7623" y="2087"/>
                    </a:lnTo>
                    <a:lnTo>
                      <a:pt x="7564" y="2092"/>
                    </a:lnTo>
                    <a:lnTo>
                      <a:pt x="7443" y="2097"/>
                    </a:lnTo>
                    <a:lnTo>
                      <a:pt x="7324" y="2101"/>
                    </a:lnTo>
                    <a:lnTo>
                      <a:pt x="7201" y="2103"/>
                    </a:lnTo>
                    <a:lnTo>
                      <a:pt x="7140" y="2103"/>
                    </a:lnTo>
                    <a:lnTo>
                      <a:pt x="7081" y="2104"/>
                    </a:lnTo>
                    <a:lnTo>
                      <a:pt x="7018" y="2103"/>
                    </a:lnTo>
                    <a:lnTo>
                      <a:pt x="6957" y="2103"/>
                    </a:lnTo>
                    <a:lnTo>
                      <a:pt x="6835" y="2101"/>
                    </a:lnTo>
                    <a:lnTo>
                      <a:pt x="6773" y="2098"/>
                    </a:lnTo>
                    <a:lnTo>
                      <a:pt x="6712" y="2097"/>
                    </a:lnTo>
                    <a:lnTo>
                      <a:pt x="6590" y="2092"/>
                    </a:lnTo>
                    <a:lnTo>
                      <a:pt x="6526" y="2087"/>
                    </a:lnTo>
                    <a:lnTo>
                      <a:pt x="6464" y="2084"/>
                    </a:lnTo>
                    <a:lnTo>
                      <a:pt x="6340" y="2076"/>
                    </a:lnTo>
                    <a:lnTo>
                      <a:pt x="6276" y="2070"/>
                    </a:lnTo>
                    <a:lnTo>
                      <a:pt x="6214" y="2065"/>
                    </a:lnTo>
                    <a:lnTo>
                      <a:pt x="6089" y="2054"/>
                    </a:lnTo>
                    <a:lnTo>
                      <a:pt x="5836" y="2025"/>
                    </a:lnTo>
                    <a:lnTo>
                      <a:pt x="5708" y="2008"/>
                    </a:lnTo>
                    <a:lnTo>
                      <a:pt x="5581" y="1992"/>
                    </a:lnTo>
                    <a:lnTo>
                      <a:pt x="5322" y="1951"/>
                    </a:lnTo>
                    <a:lnTo>
                      <a:pt x="5256" y="1939"/>
                    </a:lnTo>
                    <a:lnTo>
                      <a:pt x="5192" y="1928"/>
                    </a:lnTo>
                    <a:lnTo>
                      <a:pt x="5062" y="1904"/>
                    </a:lnTo>
                    <a:lnTo>
                      <a:pt x="4931" y="1878"/>
                    </a:lnTo>
                    <a:lnTo>
                      <a:pt x="4800" y="1852"/>
                    </a:lnTo>
                    <a:lnTo>
                      <a:pt x="4667" y="1823"/>
                    </a:lnTo>
                    <a:lnTo>
                      <a:pt x="4536" y="1793"/>
                    </a:lnTo>
                    <a:lnTo>
                      <a:pt x="4401" y="1761"/>
                    </a:lnTo>
                    <a:lnTo>
                      <a:pt x="4269" y="1727"/>
                    </a:lnTo>
                    <a:lnTo>
                      <a:pt x="4133" y="1691"/>
                    </a:lnTo>
                    <a:lnTo>
                      <a:pt x="3999" y="1655"/>
                    </a:lnTo>
                    <a:lnTo>
                      <a:pt x="3863" y="1617"/>
                    </a:lnTo>
                    <a:lnTo>
                      <a:pt x="3795" y="1597"/>
                    </a:lnTo>
                    <a:lnTo>
                      <a:pt x="3728" y="1578"/>
                    </a:lnTo>
                    <a:lnTo>
                      <a:pt x="3455" y="1494"/>
                    </a:lnTo>
                    <a:lnTo>
                      <a:pt x="3316" y="1448"/>
                    </a:lnTo>
                    <a:lnTo>
                      <a:pt x="3178" y="1403"/>
                    </a:lnTo>
                    <a:lnTo>
                      <a:pt x="3039" y="1355"/>
                    </a:lnTo>
                    <a:lnTo>
                      <a:pt x="2900" y="1306"/>
                    </a:lnTo>
                    <a:lnTo>
                      <a:pt x="2759" y="1254"/>
                    </a:lnTo>
                    <a:lnTo>
                      <a:pt x="2688" y="1228"/>
                    </a:lnTo>
                    <a:lnTo>
                      <a:pt x="2619" y="1203"/>
                    </a:lnTo>
                    <a:lnTo>
                      <a:pt x="2478" y="1149"/>
                    </a:lnTo>
                    <a:lnTo>
                      <a:pt x="2407" y="1122"/>
                    </a:lnTo>
                    <a:lnTo>
                      <a:pt x="2338" y="1095"/>
                    </a:lnTo>
                    <a:lnTo>
                      <a:pt x="2194" y="1038"/>
                    </a:lnTo>
                    <a:lnTo>
                      <a:pt x="2122" y="1008"/>
                    </a:lnTo>
                    <a:lnTo>
                      <a:pt x="2052" y="979"/>
                    </a:lnTo>
                    <a:lnTo>
                      <a:pt x="1908" y="919"/>
                    </a:lnTo>
                    <a:lnTo>
                      <a:pt x="1836" y="888"/>
                    </a:lnTo>
                    <a:lnTo>
                      <a:pt x="1765" y="858"/>
                    </a:lnTo>
                    <a:lnTo>
                      <a:pt x="1692" y="826"/>
                    </a:lnTo>
                    <a:lnTo>
                      <a:pt x="1621" y="795"/>
                    </a:lnTo>
                    <a:lnTo>
                      <a:pt x="1477" y="730"/>
                    </a:lnTo>
                    <a:lnTo>
                      <a:pt x="1331" y="664"/>
                    </a:lnTo>
                    <a:lnTo>
                      <a:pt x="1186" y="597"/>
                    </a:lnTo>
                    <a:lnTo>
                      <a:pt x="1112" y="562"/>
                    </a:lnTo>
                    <a:lnTo>
                      <a:pt x="1039" y="527"/>
                    </a:lnTo>
                    <a:lnTo>
                      <a:pt x="893" y="456"/>
                    </a:lnTo>
                    <a:lnTo>
                      <a:pt x="744" y="383"/>
                    </a:lnTo>
                    <a:lnTo>
                      <a:pt x="670" y="346"/>
                    </a:lnTo>
                    <a:lnTo>
                      <a:pt x="597" y="310"/>
                    </a:lnTo>
                    <a:lnTo>
                      <a:pt x="522" y="272"/>
                    </a:lnTo>
                    <a:lnTo>
                      <a:pt x="447" y="235"/>
                    </a:lnTo>
                    <a:lnTo>
                      <a:pt x="299" y="158"/>
                    </a:lnTo>
                    <a:lnTo>
                      <a:pt x="0" y="0"/>
                    </a:lnTo>
                  </a:path>
                </a:pathLst>
              </a:custGeom>
              <a:noFill/>
              <a:ln w="19050">
                <a:solidFill>
                  <a:srgbClr val="0066C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15">
                <a:extLst>
                  <a:ext uri="{FF2B5EF4-FFF2-40B4-BE49-F238E27FC236}">
                    <a16:creationId xmlns:a16="http://schemas.microsoft.com/office/drawing/2014/main" id="{5B620713-CB3E-4AD7-2D13-E0FBBE02E40A}"/>
                  </a:ext>
                </a:extLst>
              </p:cNvPr>
              <p:cNvSpPr>
                <a:spLocks/>
              </p:cNvSpPr>
              <p:nvPr/>
            </p:nvSpPr>
            <p:spPr bwMode="auto">
              <a:xfrm>
                <a:off x="-1214438" y="2119313"/>
                <a:ext cx="4457700" cy="1489075"/>
              </a:xfrm>
              <a:custGeom>
                <a:avLst/>
                <a:gdLst>
                  <a:gd name="T0" fmla="*/ 8426 w 8426"/>
                  <a:gd name="T1" fmla="*/ 2815 h 2815"/>
                  <a:gd name="T2" fmla="*/ 8160 w 8426"/>
                  <a:gd name="T3" fmla="*/ 2810 h 2815"/>
                  <a:gd name="T4" fmla="*/ 7894 w 8426"/>
                  <a:gd name="T5" fmla="*/ 2800 h 2815"/>
                  <a:gd name="T6" fmla="*/ 7760 w 8426"/>
                  <a:gd name="T7" fmla="*/ 2793 h 2815"/>
                  <a:gd name="T8" fmla="*/ 7628 w 8426"/>
                  <a:gd name="T9" fmla="*/ 2785 h 2815"/>
                  <a:gd name="T10" fmla="*/ 7362 w 8426"/>
                  <a:gd name="T11" fmla="*/ 2766 h 2815"/>
                  <a:gd name="T12" fmla="*/ 7097 w 8426"/>
                  <a:gd name="T13" fmla="*/ 2739 h 2815"/>
                  <a:gd name="T14" fmla="*/ 6964 w 8426"/>
                  <a:gd name="T15" fmla="*/ 2725 h 2815"/>
                  <a:gd name="T16" fmla="*/ 6832 w 8426"/>
                  <a:gd name="T17" fmla="*/ 2709 h 2815"/>
                  <a:gd name="T18" fmla="*/ 6698 w 8426"/>
                  <a:gd name="T19" fmla="*/ 2691 h 2815"/>
                  <a:gd name="T20" fmla="*/ 6566 w 8426"/>
                  <a:gd name="T21" fmla="*/ 2672 h 2815"/>
                  <a:gd name="T22" fmla="*/ 6303 w 8426"/>
                  <a:gd name="T23" fmla="*/ 2631 h 2815"/>
                  <a:gd name="T24" fmla="*/ 6169 w 8426"/>
                  <a:gd name="T25" fmla="*/ 2608 h 2815"/>
                  <a:gd name="T26" fmla="*/ 6037 w 8426"/>
                  <a:gd name="T27" fmla="*/ 2582 h 2815"/>
                  <a:gd name="T28" fmla="*/ 5774 w 8426"/>
                  <a:gd name="T29" fmla="*/ 2530 h 2815"/>
                  <a:gd name="T30" fmla="*/ 5641 w 8426"/>
                  <a:gd name="T31" fmla="*/ 2501 h 2815"/>
                  <a:gd name="T32" fmla="*/ 5509 w 8426"/>
                  <a:gd name="T33" fmla="*/ 2471 h 2815"/>
                  <a:gd name="T34" fmla="*/ 5246 w 8426"/>
                  <a:gd name="T35" fmla="*/ 2409 h 2815"/>
                  <a:gd name="T36" fmla="*/ 4981 w 8426"/>
                  <a:gd name="T37" fmla="*/ 2339 h 2815"/>
                  <a:gd name="T38" fmla="*/ 4718 w 8426"/>
                  <a:gd name="T39" fmla="*/ 2265 h 2815"/>
                  <a:gd name="T40" fmla="*/ 4586 w 8426"/>
                  <a:gd name="T41" fmla="*/ 2226 h 2815"/>
                  <a:gd name="T42" fmla="*/ 4455 w 8426"/>
                  <a:gd name="T43" fmla="*/ 2185 h 2815"/>
                  <a:gd name="T44" fmla="*/ 4191 w 8426"/>
                  <a:gd name="T45" fmla="*/ 2101 h 2815"/>
                  <a:gd name="T46" fmla="*/ 4059 w 8426"/>
                  <a:gd name="T47" fmla="*/ 2056 h 2815"/>
                  <a:gd name="T48" fmla="*/ 3928 w 8426"/>
                  <a:gd name="T49" fmla="*/ 2009 h 2815"/>
                  <a:gd name="T50" fmla="*/ 3664 w 8426"/>
                  <a:gd name="T51" fmla="*/ 1913 h 2815"/>
                  <a:gd name="T52" fmla="*/ 3533 w 8426"/>
                  <a:gd name="T53" fmla="*/ 1863 h 2815"/>
                  <a:gd name="T54" fmla="*/ 3401 w 8426"/>
                  <a:gd name="T55" fmla="*/ 1812 h 2815"/>
                  <a:gd name="T56" fmla="*/ 3269 w 8426"/>
                  <a:gd name="T57" fmla="*/ 1759 h 2815"/>
                  <a:gd name="T58" fmla="*/ 3139 w 8426"/>
                  <a:gd name="T59" fmla="*/ 1705 h 2815"/>
                  <a:gd name="T60" fmla="*/ 3007 w 8426"/>
                  <a:gd name="T61" fmla="*/ 1649 h 2815"/>
                  <a:gd name="T62" fmla="*/ 2876 w 8426"/>
                  <a:gd name="T63" fmla="*/ 1591 h 2815"/>
                  <a:gd name="T64" fmla="*/ 2613 w 8426"/>
                  <a:gd name="T65" fmla="*/ 1474 h 2815"/>
                  <a:gd name="T66" fmla="*/ 2482 w 8426"/>
                  <a:gd name="T67" fmla="*/ 1413 h 2815"/>
                  <a:gd name="T68" fmla="*/ 2350 w 8426"/>
                  <a:gd name="T69" fmla="*/ 1351 h 2815"/>
                  <a:gd name="T70" fmla="*/ 2089 w 8426"/>
                  <a:gd name="T71" fmla="*/ 1224 h 2815"/>
                  <a:gd name="T72" fmla="*/ 1957 w 8426"/>
                  <a:gd name="T73" fmla="*/ 1157 h 2815"/>
                  <a:gd name="T74" fmla="*/ 1826 w 8426"/>
                  <a:gd name="T75" fmla="*/ 1089 h 2815"/>
                  <a:gd name="T76" fmla="*/ 1565 w 8426"/>
                  <a:gd name="T77" fmla="*/ 950 h 2815"/>
                  <a:gd name="T78" fmla="*/ 1304 w 8426"/>
                  <a:gd name="T79" fmla="*/ 804 h 2815"/>
                  <a:gd name="T80" fmla="*/ 1172 w 8426"/>
                  <a:gd name="T81" fmla="*/ 730 h 2815"/>
                  <a:gd name="T82" fmla="*/ 1043 w 8426"/>
                  <a:gd name="T83" fmla="*/ 654 h 2815"/>
                  <a:gd name="T84" fmla="*/ 911 w 8426"/>
                  <a:gd name="T85" fmla="*/ 576 h 2815"/>
                  <a:gd name="T86" fmla="*/ 782 w 8426"/>
                  <a:gd name="T87" fmla="*/ 498 h 2815"/>
                  <a:gd name="T88" fmla="*/ 521 w 8426"/>
                  <a:gd name="T89" fmla="*/ 337 h 2815"/>
                  <a:gd name="T90" fmla="*/ 389 w 8426"/>
                  <a:gd name="T91" fmla="*/ 255 h 2815"/>
                  <a:gd name="T92" fmla="*/ 260 w 8426"/>
                  <a:gd name="T93" fmla="*/ 171 h 2815"/>
                  <a:gd name="T94" fmla="*/ 129 w 8426"/>
                  <a:gd name="T95" fmla="*/ 86 h 2815"/>
                  <a:gd name="T96" fmla="*/ 0 w 8426"/>
                  <a:gd name="T97" fmla="*/ 0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26" h="2815">
                    <a:moveTo>
                      <a:pt x="8426" y="2815"/>
                    </a:moveTo>
                    <a:lnTo>
                      <a:pt x="8160" y="2810"/>
                    </a:lnTo>
                    <a:lnTo>
                      <a:pt x="7894" y="2800"/>
                    </a:lnTo>
                    <a:lnTo>
                      <a:pt x="7760" y="2793"/>
                    </a:lnTo>
                    <a:lnTo>
                      <a:pt x="7628" y="2785"/>
                    </a:lnTo>
                    <a:lnTo>
                      <a:pt x="7362" y="2766"/>
                    </a:lnTo>
                    <a:lnTo>
                      <a:pt x="7097" y="2739"/>
                    </a:lnTo>
                    <a:lnTo>
                      <a:pt x="6964" y="2725"/>
                    </a:lnTo>
                    <a:lnTo>
                      <a:pt x="6832" y="2709"/>
                    </a:lnTo>
                    <a:lnTo>
                      <a:pt x="6698" y="2691"/>
                    </a:lnTo>
                    <a:lnTo>
                      <a:pt x="6566" y="2672"/>
                    </a:lnTo>
                    <a:lnTo>
                      <a:pt x="6303" y="2631"/>
                    </a:lnTo>
                    <a:lnTo>
                      <a:pt x="6169" y="2608"/>
                    </a:lnTo>
                    <a:lnTo>
                      <a:pt x="6037" y="2582"/>
                    </a:lnTo>
                    <a:lnTo>
                      <a:pt x="5774" y="2530"/>
                    </a:lnTo>
                    <a:lnTo>
                      <a:pt x="5641" y="2501"/>
                    </a:lnTo>
                    <a:lnTo>
                      <a:pt x="5509" y="2471"/>
                    </a:lnTo>
                    <a:lnTo>
                      <a:pt x="5246" y="2409"/>
                    </a:lnTo>
                    <a:lnTo>
                      <a:pt x="4981" y="2339"/>
                    </a:lnTo>
                    <a:lnTo>
                      <a:pt x="4718" y="2265"/>
                    </a:lnTo>
                    <a:lnTo>
                      <a:pt x="4586" y="2226"/>
                    </a:lnTo>
                    <a:lnTo>
                      <a:pt x="4455" y="2185"/>
                    </a:lnTo>
                    <a:lnTo>
                      <a:pt x="4191" y="2101"/>
                    </a:lnTo>
                    <a:lnTo>
                      <a:pt x="4059" y="2056"/>
                    </a:lnTo>
                    <a:lnTo>
                      <a:pt x="3928" y="2009"/>
                    </a:lnTo>
                    <a:lnTo>
                      <a:pt x="3664" y="1913"/>
                    </a:lnTo>
                    <a:lnTo>
                      <a:pt x="3533" y="1863"/>
                    </a:lnTo>
                    <a:lnTo>
                      <a:pt x="3401" y="1812"/>
                    </a:lnTo>
                    <a:lnTo>
                      <a:pt x="3269" y="1759"/>
                    </a:lnTo>
                    <a:lnTo>
                      <a:pt x="3139" y="1705"/>
                    </a:lnTo>
                    <a:lnTo>
                      <a:pt x="3007" y="1649"/>
                    </a:lnTo>
                    <a:lnTo>
                      <a:pt x="2876" y="1591"/>
                    </a:lnTo>
                    <a:lnTo>
                      <a:pt x="2613" y="1474"/>
                    </a:lnTo>
                    <a:lnTo>
                      <a:pt x="2482" y="1413"/>
                    </a:lnTo>
                    <a:lnTo>
                      <a:pt x="2350" y="1351"/>
                    </a:lnTo>
                    <a:lnTo>
                      <a:pt x="2089" y="1224"/>
                    </a:lnTo>
                    <a:lnTo>
                      <a:pt x="1957" y="1157"/>
                    </a:lnTo>
                    <a:lnTo>
                      <a:pt x="1826" y="1089"/>
                    </a:lnTo>
                    <a:lnTo>
                      <a:pt x="1565" y="950"/>
                    </a:lnTo>
                    <a:lnTo>
                      <a:pt x="1304" y="804"/>
                    </a:lnTo>
                    <a:lnTo>
                      <a:pt x="1172" y="730"/>
                    </a:lnTo>
                    <a:lnTo>
                      <a:pt x="1043" y="654"/>
                    </a:lnTo>
                    <a:lnTo>
                      <a:pt x="911" y="576"/>
                    </a:lnTo>
                    <a:lnTo>
                      <a:pt x="782" y="498"/>
                    </a:lnTo>
                    <a:lnTo>
                      <a:pt x="521" y="337"/>
                    </a:lnTo>
                    <a:lnTo>
                      <a:pt x="389" y="255"/>
                    </a:lnTo>
                    <a:lnTo>
                      <a:pt x="260" y="171"/>
                    </a:lnTo>
                    <a:lnTo>
                      <a:pt x="129" y="86"/>
                    </a:lnTo>
                    <a:lnTo>
                      <a:pt x="0" y="0"/>
                    </a:lnTo>
                  </a:path>
                </a:pathLst>
              </a:custGeom>
              <a:noFill/>
              <a:ln w="25400">
                <a:solidFill>
                  <a:srgbClr val="0066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Freeform 16">
                <a:extLst>
                  <a:ext uri="{FF2B5EF4-FFF2-40B4-BE49-F238E27FC236}">
                    <a16:creationId xmlns:a16="http://schemas.microsoft.com/office/drawing/2014/main" id="{7CFA9B5F-4E94-8D71-8333-801986CF6BA9}"/>
                  </a:ext>
                </a:extLst>
              </p:cNvPr>
              <p:cNvSpPr>
                <a:spLocks/>
              </p:cNvSpPr>
              <p:nvPr/>
            </p:nvSpPr>
            <p:spPr bwMode="auto">
              <a:xfrm>
                <a:off x="-1263650" y="2081213"/>
                <a:ext cx="4495800" cy="2000250"/>
              </a:xfrm>
              <a:custGeom>
                <a:avLst/>
                <a:gdLst>
                  <a:gd name="T0" fmla="*/ 8496 w 8496"/>
                  <a:gd name="T1" fmla="*/ 3780 h 3780"/>
                  <a:gd name="T2" fmla="*/ 8196 w 8496"/>
                  <a:gd name="T3" fmla="*/ 3731 h 3780"/>
                  <a:gd name="T4" fmla="*/ 7901 w 8496"/>
                  <a:gd name="T5" fmla="*/ 3678 h 3780"/>
                  <a:gd name="T6" fmla="*/ 7606 w 8496"/>
                  <a:gd name="T7" fmla="*/ 3620 h 3780"/>
                  <a:gd name="T8" fmla="*/ 7315 w 8496"/>
                  <a:gd name="T9" fmla="*/ 3559 h 3780"/>
                  <a:gd name="T10" fmla="*/ 7024 w 8496"/>
                  <a:gd name="T11" fmla="*/ 3492 h 3780"/>
                  <a:gd name="T12" fmla="*/ 6738 w 8496"/>
                  <a:gd name="T13" fmla="*/ 3423 h 3780"/>
                  <a:gd name="T14" fmla="*/ 6452 w 8496"/>
                  <a:gd name="T15" fmla="*/ 3348 h 3780"/>
                  <a:gd name="T16" fmla="*/ 6170 w 8496"/>
                  <a:gd name="T17" fmla="*/ 3269 h 3780"/>
                  <a:gd name="T18" fmla="*/ 5887 w 8496"/>
                  <a:gd name="T19" fmla="*/ 3184 h 3780"/>
                  <a:gd name="T20" fmla="*/ 5608 w 8496"/>
                  <a:gd name="T21" fmla="*/ 3095 h 3780"/>
                  <a:gd name="T22" fmla="*/ 5330 w 8496"/>
                  <a:gd name="T23" fmla="*/ 3002 h 3780"/>
                  <a:gd name="T24" fmla="*/ 5056 w 8496"/>
                  <a:gd name="T25" fmla="*/ 2905 h 3780"/>
                  <a:gd name="T26" fmla="*/ 4782 w 8496"/>
                  <a:gd name="T27" fmla="*/ 2802 h 3780"/>
                  <a:gd name="T28" fmla="*/ 4513 w 8496"/>
                  <a:gd name="T29" fmla="*/ 2695 h 3780"/>
                  <a:gd name="T30" fmla="*/ 4243 w 8496"/>
                  <a:gd name="T31" fmla="*/ 2584 h 3780"/>
                  <a:gd name="T32" fmla="*/ 3979 w 8496"/>
                  <a:gd name="T33" fmla="*/ 2469 h 3780"/>
                  <a:gd name="T34" fmla="*/ 3713 w 8496"/>
                  <a:gd name="T35" fmla="*/ 2347 h 3780"/>
                  <a:gd name="T36" fmla="*/ 3451 w 8496"/>
                  <a:gd name="T37" fmla="*/ 2223 h 3780"/>
                  <a:gd name="T38" fmla="*/ 3190 w 8496"/>
                  <a:gd name="T39" fmla="*/ 2093 h 3780"/>
                  <a:gd name="T40" fmla="*/ 2933 w 8496"/>
                  <a:gd name="T41" fmla="*/ 1959 h 3780"/>
                  <a:gd name="T42" fmla="*/ 2675 w 8496"/>
                  <a:gd name="T43" fmla="*/ 1820 h 3780"/>
                  <a:gd name="T44" fmla="*/ 2423 w 8496"/>
                  <a:gd name="T45" fmla="*/ 1678 h 3780"/>
                  <a:gd name="T46" fmla="*/ 2170 w 8496"/>
                  <a:gd name="T47" fmla="*/ 1530 h 3780"/>
                  <a:gd name="T48" fmla="*/ 1922 w 8496"/>
                  <a:gd name="T49" fmla="*/ 1379 h 3780"/>
                  <a:gd name="T50" fmla="*/ 1673 w 8496"/>
                  <a:gd name="T51" fmla="*/ 1221 h 3780"/>
                  <a:gd name="T52" fmla="*/ 1428 w 8496"/>
                  <a:gd name="T53" fmla="*/ 1060 h 3780"/>
                  <a:gd name="T54" fmla="*/ 1184 w 8496"/>
                  <a:gd name="T55" fmla="*/ 895 h 3780"/>
                  <a:gd name="T56" fmla="*/ 943 w 8496"/>
                  <a:gd name="T57" fmla="*/ 725 h 3780"/>
                  <a:gd name="T58" fmla="*/ 702 w 8496"/>
                  <a:gd name="T59" fmla="*/ 551 h 3780"/>
                  <a:gd name="T60" fmla="*/ 467 w 8496"/>
                  <a:gd name="T61" fmla="*/ 371 h 3780"/>
                  <a:gd name="T62" fmla="*/ 231 w 8496"/>
                  <a:gd name="T63" fmla="*/ 187 h 3780"/>
                  <a:gd name="T64" fmla="*/ 0 w 8496"/>
                  <a:gd name="T65" fmla="*/ 0 h 3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96" h="3780">
                    <a:moveTo>
                      <a:pt x="8496" y="3780"/>
                    </a:moveTo>
                    <a:lnTo>
                      <a:pt x="8196" y="3731"/>
                    </a:lnTo>
                    <a:lnTo>
                      <a:pt x="7901" y="3678"/>
                    </a:lnTo>
                    <a:lnTo>
                      <a:pt x="7606" y="3620"/>
                    </a:lnTo>
                    <a:lnTo>
                      <a:pt x="7315" y="3559"/>
                    </a:lnTo>
                    <a:lnTo>
                      <a:pt x="7024" y="3492"/>
                    </a:lnTo>
                    <a:lnTo>
                      <a:pt x="6738" y="3423"/>
                    </a:lnTo>
                    <a:lnTo>
                      <a:pt x="6452" y="3348"/>
                    </a:lnTo>
                    <a:lnTo>
                      <a:pt x="6170" y="3269"/>
                    </a:lnTo>
                    <a:lnTo>
                      <a:pt x="5887" y="3184"/>
                    </a:lnTo>
                    <a:lnTo>
                      <a:pt x="5608" y="3095"/>
                    </a:lnTo>
                    <a:lnTo>
                      <a:pt x="5330" y="3002"/>
                    </a:lnTo>
                    <a:lnTo>
                      <a:pt x="5056" y="2905"/>
                    </a:lnTo>
                    <a:lnTo>
                      <a:pt x="4782" y="2802"/>
                    </a:lnTo>
                    <a:lnTo>
                      <a:pt x="4513" y="2695"/>
                    </a:lnTo>
                    <a:lnTo>
                      <a:pt x="4243" y="2584"/>
                    </a:lnTo>
                    <a:lnTo>
                      <a:pt x="3979" y="2469"/>
                    </a:lnTo>
                    <a:lnTo>
                      <a:pt x="3713" y="2347"/>
                    </a:lnTo>
                    <a:lnTo>
                      <a:pt x="3451" y="2223"/>
                    </a:lnTo>
                    <a:lnTo>
                      <a:pt x="3190" y="2093"/>
                    </a:lnTo>
                    <a:lnTo>
                      <a:pt x="2933" y="1959"/>
                    </a:lnTo>
                    <a:lnTo>
                      <a:pt x="2675" y="1820"/>
                    </a:lnTo>
                    <a:lnTo>
                      <a:pt x="2423" y="1678"/>
                    </a:lnTo>
                    <a:lnTo>
                      <a:pt x="2170" y="1530"/>
                    </a:lnTo>
                    <a:lnTo>
                      <a:pt x="1922" y="1379"/>
                    </a:lnTo>
                    <a:lnTo>
                      <a:pt x="1673" y="1221"/>
                    </a:lnTo>
                    <a:lnTo>
                      <a:pt x="1428" y="1060"/>
                    </a:lnTo>
                    <a:lnTo>
                      <a:pt x="1184" y="895"/>
                    </a:lnTo>
                    <a:lnTo>
                      <a:pt x="943" y="725"/>
                    </a:lnTo>
                    <a:lnTo>
                      <a:pt x="702" y="551"/>
                    </a:lnTo>
                    <a:lnTo>
                      <a:pt x="467" y="371"/>
                    </a:lnTo>
                    <a:lnTo>
                      <a:pt x="231" y="187"/>
                    </a:lnTo>
                    <a:lnTo>
                      <a:pt x="0" y="0"/>
                    </a:lnTo>
                  </a:path>
                </a:pathLst>
              </a:custGeom>
              <a:noFill/>
              <a:ln w="19050">
                <a:solidFill>
                  <a:srgbClr val="0066CC"/>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0" name="ZoneTexte 19">
              <a:extLst>
                <a:ext uri="{FF2B5EF4-FFF2-40B4-BE49-F238E27FC236}">
                  <a16:creationId xmlns:a16="http://schemas.microsoft.com/office/drawing/2014/main" id="{7C3455F8-FC1F-A8CA-01DD-5898AC6D7085}"/>
                </a:ext>
              </a:extLst>
            </p:cNvPr>
            <p:cNvSpPr txBox="1"/>
            <p:nvPr/>
          </p:nvSpPr>
          <p:spPr>
            <a:xfrm>
              <a:off x="746452" y="5908607"/>
              <a:ext cx="421911" cy="307777"/>
            </a:xfrm>
            <a:prstGeom prst="rect">
              <a:avLst/>
            </a:prstGeom>
            <a:noFill/>
          </p:spPr>
          <p:txBody>
            <a:bodyPr wrap="none" rtlCol="0">
              <a:spAutoFit/>
            </a:bodyPr>
            <a:lstStyle/>
            <a:p>
              <a:pPr algn="r"/>
              <a:r>
                <a:rPr lang="fr-FR" sz="1400" dirty="0"/>
                <a:t>-10</a:t>
              </a:r>
            </a:p>
          </p:txBody>
        </p:sp>
        <p:sp>
          <p:nvSpPr>
            <p:cNvPr id="21" name="ZoneTexte 20">
              <a:extLst>
                <a:ext uri="{FF2B5EF4-FFF2-40B4-BE49-F238E27FC236}">
                  <a16:creationId xmlns:a16="http://schemas.microsoft.com/office/drawing/2014/main" id="{08324B8E-166F-137A-9444-FF5B8C6D1D62}"/>
                </a:ext>
              </a:extLst>
            </p:cNvPr>
            <p:cNvSpPr txBox="1"/>
            <p:nvPr/>
          </p:nvSpPr>
          <p:spPr>
            <a:xfrm>
              <a:off x="1046342" y="6086104"/>
              <a:ext cx="276037" cy="307777"/>
            </a:xfrm>
            <a:prstGeom prst="rect">
              <a:avLst/>
            </a:prstGeom>
            <a:noFill/>
          </p:spPr>
          <p:txBody>
            <a:bodyPr wrap="none" rtlCol="0">
              <a:spAutoFit/>
            </a:bodyPr>
            <a:lstStyle/>
            <a:p>
              <a:pPr algn="ctr"/>
              <a:r>
                <a:rPr lang="fr-FR" sz="1400" dirty="0"/>
                <a:t>0</a:t>
              </a:r>
            </a:p>
          </p:txBody>
        </p:sp>
        <p:sp>
          <p:nvSpPr>
            <p:cNvPr id="22" name="ZoneTexte 21">
              <a:extLst>
                <a:ext uri="{FF2B5EF4-FFF2-40B4-BE49-F238E27FC236}">
                  <a16:creationId xmlns:a16="http://schemas.microsoft.com/office/drawing/2014/main" id="{BB3A307D-B83C-63FE-7EEE-EA3B677102EC}"/>
                </a:ext>
              </a:extLst>
            </p:cNvPr>
            <p:cNvSpPr txBox="1"/>
            <p:nvPr/>
          </p:nvSpPr>
          <p:spPr>
            <a:xfrm>
              <a:off x="2255117" y="6086104"/>
              <a:ext cx="412292" cy="307777"/>
            </a:xfrm>
            <a:prstGeom prst="rect">
              <a:avLst/>
            </a:prstGeom>
            <a:noFill/>
          </p:spPr>
          <p:txBody>
            <a:bodyPr wrap="none" rtlCol="0">
              <a:spAutoFit/>
            </a:bodyPr>
            <a:lstStyle/>
            <a:p>
              <a:pPr algn="ctr"/>
              <a:r>
                <a:rPr lang="fr-FR" sz="1400" dirty="0"/>
                <a:t>0.5</a:t>
              </a:r>
            </a:p>
          </p:txBody>
        </p:sp>
        <p:sp>
          <p:nvSpPr>
            <p:cNvPr id="23" name="ZoneTexte 22">
              <a:extLst>
                <a:ext uri="{FF2B5EF4-FFF2-40B4-BE49-F238E27FC236}">
                  <a16:creationId xmlns:a16="http://schemas.microsoft.com/office/drawing/2014/main" id="{9B38E4FD-BA94-7FEC-38AA-D7A218A16182}"/>
                </a:ext>
              </a:extLst>
            </p:cNvPr>
            <p:cNvSpPr txBox="1"/>
            <p:nvPr/>
          </p:nvSpPr>
          <p:spPr>
            <a:xfrm>
              <a:off x="3574653" y="6086104"/>
              <a:ext cx="276037" cy="307777"/>
            </a:xfrm>
            <a:prstGeom prst="rect">
              <a:avLst/>
            </a:prstGeom>
            <a:noFill/>
          </p:spPr>
          <p:txBody>
            <a:bodyPr wrap="none" rtlCol="0">
              <a:spAutoFit/>
            </a:bodyPr>
            <a:lstStyle/>
            <a:p>
              <a:pPr algn="ctr"/>
              <a:r>
                <a:rPr lang="fr-FR" sz="1400" dirty="0"/>
                <a:t>1</a:t>
              </a:r>
            </a:p>
          </p:txBody>
        </p:sp>
        <p:sp>
          <p:nvSpPr>
            <p:cNvPr id="24" name="ZoneTexte 23">
              <a:extLst>
                <a:ext uri="{FF2B5EF4-FFF2-40B4-BE49-F238E27FC236}">
                  <a16:creationId xmlns:a16="http://schemas.microsoft.com/office/drawing/2014/main" id="{79BBC924-E807-ED23-DBA0-B182CCEAEBC1}"/>
                </a:ext>
              </a:extLst>
            </p:cNvPr>
            <p:cNvSpPr txBox="1"/>
            <p:nvPr/>
          </p:nvSpPr>
          <p:spPr>
            <a:xfrm>
              <a:off x="4761661" y="6086104"/>
              <a:ext cx="412292" cy="307777"/>
            </a:xfrm>
            <a:prstGeom prst="rect">
              <a:avLst/>
            </a:prstGeom>
            <a:noFill/>
          </p:spPr>
          <p:txBody>
            <a:bodyPr wrap="none" rtlCol="0">
              <a:spAutoFit/>
            </a:bodyPr>
            <a:lstStyle/>
            <a:p>
              <a:pPr algn="ctr"/>
              <a:r>
                <a:rPr lang="fr-FR" sz="1400" dirty="0"/>
                <a:t>1.5</a:t>
              </a:r>
            </a:p>
          </p:txBody>
        </p:sp>
        <p:sp>
          <p:nvSpPr>
            <p:cNvPr id="25" name="ZoneTexte 24">
              <a:extLst>
                <a:ext uri="{FF2B5EF4-FFF2-40B4-BE49-F238E27FC236}">
                  <a16:creationId xmlns:a16="http://schemas.microsoft.com/office/drawing/2014/main" id="{3C10E7CE-B33C-D454-D820-8170D3D4C164}"/>
                </a:ext>
              </a:extLst>
            </p:cNvPr>
            <p:cNvSpPr txBox="1"/>
            <p:nvPr/>
          </p:nvSpPr>
          <p:spPr>
            <a:xfrm>
              <a:off x="6081373" y="6086104"/>
              <a:ext cx="276037" cy="307777"/>
            </a:xfrm>
            <a:prstGeom prst="rect">
              <a:avLst/>
            </a:prstGeom>
            <a:noFill/>
          </p:spPr>
          <p:txBody>
            <a:bodyPr wrap="none" rtlCol="0">
              <a:spAutoFit/>
            </a:bodyPr>
            <a:lstStyle/>
            <a:p>
              <a:pPr algn="ctr"/>
              <a:r>
                <a:rPr lang="fr-FR" sz="1400" dirty="0"/>
                <a:t>2</a:t>
              </a:r>
            </a:p>
          </p:txBody>
        </p:sp>
        <p:sp>
          <p:nvSpPr>
            <p:cNvPr id="26" name="ZoneTexte 25">
              <a:extLst>
                <a:ext uri="{FF2B5EF4-FFF2-40B4-BE49-F238E27FC236}">
                  <a16:creationId xmlns:a16="http://schemas.microsoft.com/office/drawing/2014/main" id="{DAB76464-E857-76A7-6296-F9A549983DD6}"/>
                </a:ext>
              </a:extLst>
            </p:cNvPr>
            <p:cNvSpPr txBox="1"/>
            <p:nvPr/>
          </p:nvSpPr>
          <p:spPr>
            <a:xfrm>
              <a:off x="837824" y="4440638"/>
              <a:ext cx="330539" cy="307777"/>
            </a:xfrm>
            <a:prstGeom prst="rect">
              <a:avLst/>
            </a:prstGeom>
            <a:noFill/>
          </p:spPr>
          <p:txBody>
            <a:bodyPr wrap="none" rtlCol="0">
              <a:spAutoFit/>
            </a:bodyPr>
            <a:lstStyle/>
            <a:p>
              <a:pPr algn="r"/>
              <a:r>
                <a:rPr lang="fr-FR" sz="1400" dirty="0"/>
                <a:t>-5</a:t>
              </a:r>
            </a:p>
          </p:txBody>
        </p:sp>
        <p:sp>
          <p:nvSpPr>
            <p:cNvPr id="27" name="ZoneTexte 26">
              <a:extLst>
                <a:ext uri="{FF2B5EF4-FFF2-40B4-BE49-F238E27FC236}">
                  <a16:creationId xmlns:a16="http://schemas.microsoft.com/office/drawing/2014/main" id="{02FC263B-81A2-B894-A7A3-2D9A12B8A8C7}"/>
                </a:ext>
              </a:extLst>
            </p:cNvPr>
            <p:cNvSpPr txBox="1"/>
            <p:nvPr/>
          </p:nvSpPr>
          <p:spPr>
            <a:xfrm>
              <a:off x="892325" y="2972669"/>
              <a:ext cx="276038" cy="307777"/>
            </a:xfrm>
            <a:prstGeom prst="rect">
              <a:avLst/>
            </a:prstGeom>
            <a:noFill/>
          </p:spPr>
          <p:txBody>
            <a:bodyPr wrap="none" rtlCol="0">
              <a:spAutoFit/>
            </a:bodyPr>
            <a:lstStyle/>
            <a:p>
              <a:pPr algn="r"/>
              <a:r>
                <a:rPr lang="fr-FR" sz="1400" dirty="0"/>
                <a:t>0</a:t>
              </a:r>
            </a:p>
          </p:txBody>
        </p:sp>
        <p:sp>
          <p:nvSpPr>
            <p:cNvPr id="5" name="ZoneTexte 4">
              <a:extLst>
                <a:ext uri="{FF2B5EF4-FFF2-40B4-BE49-F238E27FC236}">
                  <a16:creationId xmlns:a16="http://schemas.microsoft.com/office/drawing/2014/main" id="{42CD0F28-D5EB-7EDC-333A-D7827C1062AB}"/>
                </a:ext>
              </a:extLst>
            </p:cNvPr>
            <p:cNvSpPr txBox="1"/>
            <p:nvPr/>
          </p:nvSpPr>
          <p:spPr>
            <a:xfrm>
              <a:off x="2649821" y="6291551"/>
              <a:ext cx="2288447" cy="307777"/>
            </a:xfrm>
            <a:prstGeom prst="rect">
              <a:avLst/>
            </a:prstGeom>
            <a:noFill/>
          </p:spPr>
          <p:txBody>
            <a:bodyPr wrap="none" rtlCol="0">
              <a:spAutoFit/>
            </a:bodyPr>
            <a:lstStyle/>
            <a:p>
              <a:pPr algn="ctr"/>
              <a:r>
                <a:rPr lang="en-US" sz="1400" b="1"/>
                <a:t>Time on semaglutide (years)</a:t>
              </a:r>
            </a:p>
          </p:txBody>
        </p:sp>
        <p:sp>
          <p:nvSpPr>
            <p:cNvPr id="29" name="ZoneTexte 28">
              <a:extLst>
                <a:ext uri="{FF2B5EF4-FFF2-40B4-BE49-F238E27FC236}">
                  <a16:creationId xmlns:a16="http://schemas.microsoft.com/office/drawing/2014/main" id="{CFCFC428-3D3E-8177-FD62-EA862CBEE99A}"/>
                </a:ext>
              </a:extLst>
            </p:cNvPr>
            <p:cNvSpPr txBox="1"/>
            <p:nvPr/>
          </p:nvSpPr>
          <p:spPr>
            <a:xfrm>
              <a:off x="1520306" y="5193884"/>
              <a:ext cx="3950056" cy="738664"/>
            </a:xfrm>
            <a:prstGeom prst="rect">
              <a:avLst/>
            </a:prstGeom>
            <a:noFill/>
          </p:spPr>
          <p:txBody>
            <a:bodyPr wrap="none" rtlCol="0">
              <a:spAutoFit/>
            </a:bodyPr>
            <a:lstStyle/>
            <a:p>
              <a:r>
                <a:rPr lang="en-US" sz="1400"/>
                <a:t>At 2 years :</a:t>
              </a:r>
            </a:p>
            <a:p>
              <a:r>
                <a:rPr lang="en-US" sz="1400"/>
                <a:t>Mean % loss of body weight : 5.7% (95% CI: 4.5-6.9)</a:t>
              </a:r>
            </a:p>
            <a:p>
              <a:r>
                <a:rPr lang="en-US" sz="1400"/>
                <a:t>Mean loss of weight : 6.5 kg (5.2-7.7)</a:t>
              </a:r>
            </a:p>
          </p:txBody>
        </p:sp>
      </p:grpSp>
      <p:graphicFrame>
        <p:nvGraphicFramePr>
          <p:cNvPr id="30" name="Tableau 13">
            <a:extLst>
              <a:ext uri="{FF2B5EF4-FFF2-40B4-BE49-F238E27FC236}">
                <a16:creationId xmlns:a16="http://schemas.microsoft.com/office/drawing/2014/main" id="{7CBB2DD8-9B3A-2FFC-AFF5-832452A2A19C}"/>
              </a:ext>
            </a:extLst>
          </p:cNvPr>
          <p:cNvGraphicFramePr>
            <a:graphicFrameLocks noGrp="1"/>
          </p:cNvGraphicFramePr>
          <p:nvPr>
            <p:extLst>
              <p:ext uri="{D42A27DB-BD31-4B8C-83A1-F6EECF244321}">
                <p14:modId xmlns:p14="http://schemas.microsoft.com/office/powerpoint/2010/main" val="1299753240"/>
              </p:ext>
            </p:extLst>
          </p:nvPr>
        </p:nvGraphicFramePr>
        <p:xfrm>
          <a:off x="7192996" y="3243807"/>
          <a:ext cx="4595565" cy="2236231"/>
        </p:xfrm>
        <a:graphic>
          <a:graphicData uri="http://schemas.openxmlformats.org/drawingml/2006/table">
            <a:tbl>
              <a:tblPr firstRow="1" bandRow="1">
                <a:tableStyleId>{5C22544A-7EE6-4342-B048-85BDC9FD1C3A}</a:tableStyleId>
              </a:tblPr>
              <a:tblGrid>
                <a:gridCol w="2223475">
                  <a:extLst>
                    <a:ext uri="{9D8B030D-6E8A-4147-A177-3AD203B41FA5}">
                      <a16:colId xmlns:a16="http://schemas.microsoft.com/office/drawing/2014/main" val="1151073159"/>
                    </a:ext>
                  </a:extLst>
                </a:gridCol>
                <a:gridCol w="2372090">
                  <a:extLst>
                    <a:ext uri="{9D8B030D-6E8A-4147-A177-3AD203B41FA5}">
                      <a16:colId xmlns:a16="http://schemas.microsoft.com/office/drawing/2014/main" val="531798615"/>
                    </a:ext>
                  </a:extLst>
                </a:gridCol>
              </a:tblGrid>
              <a:tr h="525391">
                <a:tc>
                  <a:txBody>
                    <a:bodyPr/>
                    <a:lstStyle/>
                    <a:p>
                      <a:r>
                        <a:rPr lang="en-US" sz="1600" noProof="0" dirty="0"/>
                        <a:t>BMI class (kg/m</a:t>
                      </a:r>
                      <a:r>
                        <a:rPr lang="en-US" sz="1600" baseline="30000" noProof="0" dirty="0"/>
                        <a:t>2</a:t>
                      </a:r>
                      <a:r>
                        <a:rPr lang="en-US" sz="1600" noProof="0" dirty="0"/>
                        <a:t>)</a:t>
                      </a:r>
                    </a:p>
                  </a:txBody>
                  <a:tcPr anchor="ctr"/>
                </a:tc>
                <a:tc>
                  <a:txBody>
                    <a:bodyPr/>
                    <a:lstStyle/>
                    <a:p>
                      <a:pPr algn="ctr"/>
                      <a:r>
                        <a:rPr lang="fr-FR" sz="1600" dirty="0" err="1"/>
                        <a:t>Weight</a:t>
                      </a:r>
                      <a:r>
                        <a:rPr lang="fr-FR" sz="1600" dirty="0"/>
                        <a:t> </a:t>
                      </a:r>
                      <a:r>
                        <a:rPr lang="fr-FR" sz="1600" dirty="0" err="1"/>
                        <a:t>loss</a:t>
                      </a:r>
                      <a:r>
                        <a:rPr lang="fr-FR" sz="1600" dirty="0"/>
                        <a:t>, kg (95% CI)</a:t>
                      </a:r>
                    </a:p>
                  </a:txBody>
                  <a:tcPr anchor="ctr"/>
                </a:tc>
                <a:extLst>
                  <a:ext uri="{0D108BD9-81ED-4DB2-BD59-A6C34878D82A}">
                    <a16:rowId xmlns:a16="http://schemas.microsoft.com/office/drawing/2014/main" val="1816080180"/>
                  </a:ext>
                </a:extLst>
              </a:tr>
              <a:tr h="287971">
                <a:tc>
                  <a:txBody>
                    <a:bodyPr/>
                    <a:lstStyle/>
                    <a:p>
                      <a:r>
                        <a:rPr lang="en-US" sz="1600" b="0" i="0" u="none" strike="noStrike" kern="1200" baseline="0" noProof="0" dirty="0">
                          <a:solidFill>
                            <a:schemeClr val="dk1"/>
                          </a:solidFill>
                          <a:latin typeface="+mn-lt"/>
                          <a:ea typeface="+mn-ea"/>
                          <a:cs typeface="+mn-cs"/>
                        </a:rPr>
                        <a:t>Normal (18.5-24.9)</a:t>
                      </a:r>
                      <a:endParaRPr lang="en-US" sz="1600" b="0" noProof="0" dirty="0"/>
                    </a:p>
                  </a:txBody>
                  <a:tcPr/>
                </a:tc>
                <a:tc>
                  <a:txBody>
                    <a:bodyPr/>
                    <a:lstStyle/>
                    <a:p>
                      <a:pPr algn="ctr"/>
                      <a:r>
                        <a:rPr lang="fr-FR" sz="1600" b="0" dirty="0"/>
                        <a:t>- 4.1 (- 0.2 to -7.9)</a:t>
                      </a:r>
                    </a:p>
                  </a:txBody>
                  <a:tcPr/>
                </a:tc>
                <a:extLst>
                  <a:ext uri="{0D108BD9-81ED-4DB2-BD59-A6C34878D82A}">
                    <a16:rowId xmlns:a16="http://schemas.microsoft.com/office/drawing/2014/main" val="2728981486"/>
                  </a:ext>
                </a:extLst>
              </a:tr>
              <a:tr h="287971">
                <a:tc>
                  <a:txBody>
                    <a:bodyPr/>
                    <a:lstStyle/>
                    <a:p>
                      <a:r>
                        <a:rPr lang="en-US" sz="1600" b="0" noProof="0" dirty="0"/>
                        <a:t>Overweight (25-29.9)</a:t>
                      </a:r>
                    </a:p>
                  </a:txBody>
                  <a:tcPr/>
                </a:tc>
                <a:tc>
                  <a:txBody>
                    <a:bodyPr/>
                    <a:lstStyle/>
                    <a:p>
                      <a:pPr algn="ctr"/>
                      <a:r>
                        <a:rPr lang="fr-FR" sz="1600" b="0" dirty="0"/>
                        <a:t>- 4.6 (- 2.3 to - 6.9)</a:t>
                      </a:r>
                    </a:p>
                  </a:txBody>
                  <a:tcPr/>
                </a:tc>
                <a:extLst>
                  <a:ext uri="{0D108BD9-81ED-4DB2-BD59-A6C34878D82A}">
                    <a16:rowId xmlns:a16="http://schemas.microsoft.com/office/drawing/2014/main" val="282196676"/>
                  </a:ext>
                </a:extLst>
              </a:tr>
              <a:tr h="287971">
                <a:tc>
                  <a:txBody>
                    <a:bodyPr/>
                    <a:lstStyle/>
                    <a:p>
                      <a:r>
                        <a:rPr lang="en-US" sz="1600" b="0" noProof="0" dirty="0"/>
                        <a:t>Obesity class I (30-34.9)</a:t>
                      </a:r>
                    </a:p>
                  </a:txBody>
                  <a:tcPr/>
                </a:tc>
                <a:tc>
                  <a:txBody>
                    <a:bodyPr/>
                    <a:lstStyle/>
                    <a:p>
                      <a:pPr algn="ctr"/>
                      <a:r>
                        <a:rPr lang="fr-FR" sz="1600" b="0" dirty="0"/>
                        <a:t>-5.4 (- 3.4 to -7.3)</a:t>
                      </a:r>
                    </a:p>
                  </a:txBody>
                  <a:tcPr/>
                </a:tc>
                <a:extLst>
                  <a:ext uri="{0D108BD9-81ED-4DB2-BD59-A6C34878D82A}">
                    <a16:rowId xmlns:a16="http://schemas.microsoft.com/office/drawing/2014/main" val="1451235689"/>
                  </a:ext>
                </a:extLst>
              </a:tr>
              <a:tr h="287971">
                <a:tc>
                  <a:txBody>
                    <a:bodyPr/>
                    <a:lstStyle/>
                    <a:p>
                      <a:r>
                        <a:rPr lang="en-US" sz="1600" b="0" i="0" u="none" strike="noStrike" kern="1200" baseline="0" dirty="0">
                          <a:solidFill>
                            <a:schemeClr val="dk1"/>
                          </a:solidFill>
                          <a:latin typeface="+mn-lt"/>
                          <a:ea typeface="+mn-ea"/>
                          <a:cs typeface="+mn-cs"/>
                        </a:rPr>
                        <a:t>Obesity class II (35-39.9)</a:t>
                      </a:r>
                      <a:endParaRPr lang="en-US" sz="1600" b="0" noProof="0" dirty="0"/>
                    </a:p>
                  </a:txBody>
                  <a:tcPr/>
                </a:tc>
                <a:tc>
                  <a:txBody>
                    <a:bodyPr/>
                    <a:lstStyle/>
                    <a:p>
                      <a:pPr algn="ctr"/>
                      <a:r>
                        <a:rPr lang="fr-FR" sz="1600" b="0" dirty="0"/>
                        <a:t>- 7.6 (-5.7 to -9.5)</a:t>
                      </a:r>
                    </a:p>
                  </a:txBody>
                  <a:tcPr/>
                </a:tc>
                <a:extLst>
                  <a:ext uri="{0D108BD9-81ED-4DB2-BD59-A6C34878D82A}">
                    <a16:rowId xmlns:a16="http://schemas.microsoft.com/office/drawing/2014/main" val="2274052850"/>
                  </a:ext>
                </a:extLst>
              </a:tr>
              <a:tr h="36972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0" i="0" u="none" strike="noStrike" kern="1200" baseline="0" noProof="0" dirty="0">
                          <a:solidFill>
                            <a:schemeClr val="dk1"/>
                          </a:solidFill>
                          <a:latin typeface="+mn-lt"/>
                          <a:ea typeface="+mn-ea"/>
                          <a:cs typeface="+mn-cs"/>
                        </a:rPr>
                        <a:t>Obesity class III (≥ 40)</a:t>
                      </a:r>
                      <a:endParaRPr lang="fr-FR" sz="1600" b="0" dirty="0"/>
                    </a:p>
                  </a:txBody>
                  <a:tcPr/>
                </a:tc>
                <a:tc>
                  <a:txBody>
                    <a:bodyPr/>
                    <a:lstStyle/>
                    <a:p>
                      <a:pPr algn="ctr"/>
                      <a:r>
                        <a:rPr lang="fr-FR" sz="1600" b="0" dirty="0"/>
                        <a:t>- 8.8 (-6.7 to -10.9)</a:t>
                      </a:r>
                    </a:p>
                  </a:txBody>
                  <a:tcPr/>
                </a:tc>
                <a:extLst>
                  <a:ext uri="{0D108BD9-81ED-4DB2-BD59-A6C34878D82A}">
                    <a16:rowId xmlns:a16="http://schemas.microsoft.com/office/drawing/2014/main" val="1782126467"/>
                  </a:ext>
                </a:extLst>
              </a:tr>
            </a:tbl>
          </a:graphicData>
        </a:graphic>
      </p:graphicFrame>
      <p:sp>
        <p:nvSpPr>
          <p:cNvPr id="31" name="ZoneTexte 30">
            <a:extLst>
              <a:ext uri="{FF2B5EF4-FFF2-40B4-BE49-F238E27FC236}">
                <a16:creationId xmlns:a16="http://schemas.microsoft.com/office/drawing/2014/main" id="{5EFF300F-FB65-F765-97E3-A95C4D098F60}"/>
              </a:ext>
            </a:extLst>
          </p:cNvPr>
          <p:cNvSpPr txBox="1"/>
          <p:nvPr/>
        </p:nvSpPr>
        <p:spPr>
          <a:xfrm>
            <a:off x="7595774" y="2852936"/>
            <a:ext cx="3834897" cy="369332"/>
          </a:xfrm>
          <a:prstGeom prst="rect">
            <a:avLst/>
          </a:prstGeom>
          <a:noFill/>
        </p:spPr>
        <p:txBody>
          <a:bodyPr wrap="none" rtlCol="0">
            <a:spAutoFit/>
          </a:bodyPr>
          <a:lstStyle/>
          <a:p>
            <a:pPr algn="ctr"/>
            <a:r>
              <a:rPr lang="en-US" b="1" dirty="0"/>
              <a:t>Weight loss at 2 years by baseline BMI</a:t>
            </a:r>
          </a:p>
        </p:txBody>
      </p:sp>
      <p:sp>
        <p:nvSpPr>
          <p:cNvPr id="32" name="ZoneTexte 31">
            <a:extLst>
              <a:ext uri="{FF2B5EF4-FFF2-40B4-BE49-F238E27FC236}">
                <a16:creationId xmlns:a16="http://schemas.microsoft.com/office/drawing/2014/main" id="{1BA01717-1D45-58D1-61F3-714A5721FB17}"/>
              </a:ext>
            </a:extLst>
          </p:cNvPr>
          <p:cNvSpPr txBox="1"/>
          <p:nvPr/>
        </p:nvSpPr>
        <p:spPr>
          <a:xfrm>
            <a:off x="7192996" y="5670605"/>
            <a:ext cx="3215945" cy="830997"/>
          </a:xfrm>
          <a:prstGeom prst="rect">
            <a:avLst/>
          </a:prstGeom>
          <a:noFill/>
        </p:spPr>
        <p:txBody>
          <a:bodyPr wrap="none" rtlCol="0">
            <a:spAutoFit/>
          </a:bodyPr>
          <a:lstStyle/>
          <a:p>
            <a:r>
              <a:rPr lang="en-US" sz="1600" dirty="0"/>
              <a:t>Weight loss greater</a:t>
            </a:r>
          </a:p>
          <a:p>
            <a:r>
              <a:rPr lang="en-US" sz="1600" dirty="0"/>
              <a:t>	- with higher </a:t>
            </a:r>
            <a:r>
              <a:rPr lang="en-US" sz="1600" dirty="0" err="1"/>
              <a:t>semaglutide</a:t>
            </a:r>
            <a:r>
              <a:rPr lang="en-US" sz="1600" dirty="0"/>
              <a:t> dose</a:t>
            </a:r>
          </a:p>
          <a:p>
            <a:r>
              <a:rPr lang="en-US" sz="1600" dirty="0"/>
              <a:t>	- in patients without diabetes</a:t>
            </a:r>
          </a:p>
        </p:txBody>
      </p:sp>
    </p:spTree>
    <p:extLst>
      <p:ext uri="{BB962C8B-B14F-4D97-AF65-F5344CB8AC3E}">
        <p14:creationId xmlns:p14="http://schemas.microsoft.com/office/powerpoint/2010/main" val="30627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ABD601E-36CE-3044-B924-D30B7872B3C1}"/>
              </a:ext>
            </a:extLst>
          </p:cNvPr>
          <p:cNvGrpSpPr/>
          <p:nvPr/>
        </p:nvGrpSpPr>
        <p:grpSpPr>
          <a:xfrm>
            <a:off x="2780615" y="155096"/>
            <a:ext cx="6574471" cy="6348949"/>
            <a:chOff x="2780615" y="155096"/>
            <a:chExt cx="6574471" cy="6348949"/>
          </a:xfrm>
        </p:grpSpPr>
        <p:sp>
          <p:nvSpPr>
            <p:cNvPr id="4" name="Freeform 5">
              <a:extLst>
                <a:ext uri="{FF2B5EF4-FFF2-40B4-BE49-F238E27FC236}">
                  <a16:creationId xmlns:a16="http://schemas.microsoft.com/office/drawing/2014/main" id="{64F7320A-EC1F-F58C-AA6C-D358752C77D4}"/>
                </a:ext>
              </a:extLst>
            </p:cNvPr>
            <p:cNvSpPr>
              <a:spLocks/>
            </p:cNvSpPr>
            <p:nvPr/>
          </p:nvSpPr>
          <p:spPr bwMode="auto">
            <a:xfrm rot="7841006">
              <a:off x="3699529" y="4040418"/>
              <a:ext cx="3059985" cy="186726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Freeform 5">
              <a:extLst>
                <a:ext uri="{FF2B5EF4-FFF2-40B4-BE49-F238E27FC236}">
                  <a16:creationId xmlns:a16="http://schemas.microsoft.com/office/drawing/2014/main" id="{382F5148-1C39-8736-4071-00B1A56F3672}"/>
                </a:ext>
              </a:extLst>
            </p:cNvPr>
            <p:cNvSpPr>
              <a:spLocks/>
            </p:cNvSpPr>
            <p:nvPr/>
          </p:nvSpPr>
          <p:spPr bwMode="auto">
            <a:xfrm rot="11954501">
              <a:off x="2780615" y="1614979"/>
              <a:ext cx="2944749" cy="217423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6" name="Freeform 5">
              <a:extLst>
                <a:ext uri="{FF2B5EF4-FFF2-40B4-BE49-F238E27FC236}">
                  <a16:creationId xmlns:a16="http://schemas.microsoft.com/office/drawing/2014/main" id="{AB917C8E-5C2C-7231-C4B5-432F798C8F2D}"/>
                </a:ext>
              </a:extLst>
            </p:cNvPr>
            <p:cNvSpPr>
              <a:spLocks/>
            </p:cNvSpPr>
            <p:nvPr/>
          </p:nvSpPr>
          <p:spPr bwMode="auto">
            <a:xfrm rot="4585277">
              <a:off x="5247604" y="3889756"/>
              <a:ext cx="3007203" cy="2062546"/>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Freeform 5">
              <a:extLst>
                <a:ext uri="{FF2B5EF4-FFF2-40B4-BE49-F238E27FC236}">
                  <a16:creationId xmlns:a16="http://schemas.microsoft.com/office/drawing/2014/main" id="{8B00FAEF-C1C1-31AA-AF53-F6A561AB160E}"/>
                </a:ext>
              </a:extLst>
            </p:cNvPr>
            <p:cNvSpPr>
              <a:spLocks/>
            </p:cNvSpPr>
            <p:nvPr/>
          </p:nvSpPr>
          <p:spPr bwMode="auto">
            <a:xfrm rot="10166195">
              <a:off x="2797782" y="3109385"/>
              <a:ext cx="3161733" cy="159280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reeform 5">
              <a:extLst>
                <a:ext uri="{FF2B5EF4-FFF2-40B4-BE49-F238E27FC236}">
                  <a16:creationId xmlns:a16="http://schemas.microsoft.com/office/drawing/2014/main" id="{59C7746A-536B-F5CA-8F30-90688C4D6DC6}"/>
                </a:ext>
              </a:extLst>
            </p:cNvPr>
            <p:cNvSpPr>
              <a:spLocks/>
            </p:cNvSpPr>
            <p:nvPr/>
          </p:nvSpPr>
          <p:spPr bwMode="auto">
            <a:xfrm rot="15213057">
              <a:off x="3825902" y="384413"/>
              <a:ext cx="2944749" cy="2486115"/>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p>
          </p:txBody>
        </p:sp>
        <p:sp>
          <p:nvSpPr>
            <p:cNvPr id="9" name="Freeform 5">
              <a:extLst>
                <a:ext uri="{FF2B5EF4-FFF2-40B4-BE49-F238E27FC236}">
                  <a16:creationId xmlns:a16="http://schemas.microsoft.com/office/drawing/2014/main" id="{0EC25D41-CF5B-262A-6228-56507B315C5F}"/>
                </a:ext>
              </a:extLst>
            </p:cNvPr>
            <p:cNvSpPr>
              <a:spLocks/>
            </p:cNvSpPr>
            <p:nvPr/>
          </p:nvSpPr>
          <p:spPr bwMode="auto">
            <a:xfrm rot="19201002">
              <a:off x="5184497" y="856288"/>
              <a:ext cx="3205308" cy="1849974"/>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Freeform 5">
              <a:extLst>
                <a:ext uri="{FF2B5EF4-FFF2-40B4-BE49-F238E27FC236}">
                  <a16:creationId xmlns:a16="http://schemas.microsoft.com/office/drawing/2014/main" id="{C9792F2C-767C-B2AE-9CB8-6D135A7CD156}"/>
                </a:ext>
              </a:extLst>
            </p:cNvPr>
            <p:cNvSpPr>
              <a:spLocks/>
            </p:cNvSpPr>
            <p:nvPr/>
          </p:nvSpPr>
          <p:spPr bwMode="auto">
            <a:xfrm rot="20990587">
              <a:off x="5904141" y="1878763"/>
              <a:ext cx="3450945" cy="1430457"/>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0D7C87D8-9FDB-D049-BAEE-4AE2A6A410E8}"/>
                </a:ext>
              </a:extLst>
            </p:cNvPr>
            <p:cNvSpPr/>
            <p:nvPr/>
          </p:nvSpPr>
          <p:spPr>
            <a:xfrm>
              <a:off x="5847229" y="4892135"/>
              <a:ext cx="1696491" cy="810478"/>
            </a:xfrm>
            <a:prstGeom prst="rect">
              <a:avLst/>
            </a:prstGeom>
          </p:spPr>
          <p:txBody>
            <a:bodyPr wrap="none">
              <a:spAutoFit/>
            </a:bodyPr>
            <a:lstStyle/>
            <a:p>
              <a:pPr algn="ctr">
                <a:lnSpc>
                  <a:spcPts val="2800"/>
                </a:lnSpc>
              </a:pPr>
              <a:endParaRPr lang="en-US" sz="2400" b="1" dirty="0">
                <a:solidFill>
                  <a:srgbClr val="002060"/>
                </a:solidFill>
              </a:endParaRPr>
            </a:p>
            <a:p>
              <a:pPr algn="ctr">
                <a:lnSpc>
                  <a:spcPts val="2800"/>
                </a:lnSpc>
              </a:pPr>
              <a:r>
                <a:rPr lang="en-US" sz="2400" b="1" dirty="0">
                  <a:solidFill>
                    <a:srgbClr val="FF6600"/>
                  </a:solidFill>
                </a:rPr>
                <a:t>TAF implant</a:t>
              </a:r>
            </a:p>
          </p:txBody>
        </p:sp>
        <p:sp>
          <p:nvSpPr>
            <p:cNvPr id="13" name="Freeform 5">
              <a:extLst>
                <a:ext uri="{FF2B5EF4-FFF2-40B4-BE49-F238E27FC236}">
                  <a16:creationId xmlns:a16="http://schemas.microsoft.com/office/drawing/2014/main" id="{488CE906-A803-521E-4B62-9617E4BAEBBD}"/>
                </a:ext>
              </a:extLst>
            </p:cNvPr>
            <p:cNvSpPr>
              <a:spLocks/>
            </p:cNvSpPr>
            <p:nvPr/>
          </p:nvSpPr>
          <p:spPr bwMode="auto">
            <a:xfrm rot="1685263">
              <a:off x="5881189" y="2838064"/>
              <a:ext cx="3456718" cy="2402059"/>
            </a:xfrm>
            <a:custGeom>
              <a:avLst/>
              <a:gdLst>
                <a:gd name="T0" fmla="*/ 939 w 939"/>
                <a:gd name="T1" fmla="*/ 370 h 681"/>
                <a:gd name="T2" fmla="*/ 918 w 939"/>
                <a:gd name="T3" fmla="*/ 496 h 681"/>
                <a:gd name="T4" fmla="*/ 715 w 939"/>
                <a:gd name="T5" fmla="*/ 666 h 681"/>
                <a:gd name="T6" fmla="*/ 104 w 939"/>
                <a:gd name="T7" fmla="*/ 487 h 681"/>
                <a:gd name="T8" fmla="*/ 90 w 939"/>
                <a:gd name="T9" fmla="*/ 283 h 681"/>
                <a:gd name="T10" fmla="*/ 552 w 939"/>
                <a:gd name="T11" fmla="*/ 19 h 681"/>
                <a:gd name="T12" fmla="*/ 738 w 939"/>
                <a:gd name="T13" fmla="*/ 16 h 681"/>
                <a:gd name="T14" fmla="*/ 862 w 939"/>
                <a:gd name="T15" fmla="*/ 114 h 681"/>
                <a:gd name="T16" fmla="*/ 939 w 939"/>
                <a:gd name="T17" fmla="*/ 37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681">
                  <a:moveTo>
                    <a:pt x="939" y="370"/>
                  </a:moveTo>
                  <a:cubicBezTo>
                    <a:pt x="939" y="433"/>
                    <a:pt x="928" y="455"/>
                    <a:pt x="918" y="496"/>
                  </a:cubicBezTo>
                  <a:cubicBezTo>
                    <a:pt x="888" y="609"/>
                    <a:pt x="831" y="658"/>
                    <a:pt x="715" y="666"/>
                  </a:cubicBezTo>
                  <a:cubicBezTo>
                    <a:pt x="490" y="681"/>
                    <a:pt x="284" y="617"/>
                    <a:pt x="104" y="487"/>
                  </a:cubicBezTo>
                  <a:cubicBezTo>
                    <a:pt x="0" y="411"/>
                    <a:pt x="10" y="364"/>
                    <a:pt x="90" y="283"/>
                  </a:cubicBezTo>
                  <a:cubicBezTo>
                    <a:pt x="219" y="152"/>
                    <a:pt x="375" y="64"/>
                    <a:pt x="552" y="19"/>
                  </a:cubicBezTo>
                  <a:cubicBezTo>
                    <a:pt x="611" y="4"/>
                    <a:pt x="680" y="0"/>
                    <a:pt x="738" y="16"/>
                  </a:cubicBezTo>
                  <a:cubicBezTo>
                    <a:pt x="786" y="29"/>
                    <a:pt x="839" y="71"/>
                    <a:pt x="862" y="114"/>
                  </a:cubicBezTo>
                  <a:cubicBezTo>
                    <a:pt x="902" y="191"/>
                    <a:pt x="939" y="294"/>
                    <a:pt x="939" y="370"/>
                  </a:cubicBezTo>
                  <a:close/>
                </a:path>
              </a:pathLst>
            </a:custGeom>
            <a:gradFill>
              <a:gsLst>
                <a:gs pos="100000">
                  <a:schemeClr val="tx2">
                    <a:lumMod val="20000"/>
                    <a:lumOff val="80000"/>
                  </a:schemeClr>
                </a:gs>
                <a:gs pos="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Ellipse 16">
              <a:extLst>
                <a:ext uri="{FF2B5EF4-FFF2-40B4-BE49-F238E27FC236}">
                  <a16:creationId xmlns:a16="http://schemas.microsoft.com/office/drawing/2014/main" id="{5A2BB479-E0FA-28B2-2F3F-5762DC727234}"/>
                </a:ext>
              </a:extLst>
            </p:cNvPr>
            <p:cNvSpPr/>
            <p:nvPr/>
          </p:nvSpPr>
          <p:spPr>
            <a:xfrm>
              <a:off x="5039329" y="2165761"/>
              <a:ext cx="2021856" cy="2039058"/>
            </a:xfrm>
            <a:prstGeom prst="ellipse">
              <a:avLst/>
            </a:prstGeom>
            <a:solidFill>
              <a:schemeClr val="accent1"/>
            </a:solidFill>
            <a:ln>
              <a:no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18" name="Rectangle 17">
              <a:extLst>
                <a:ext uri="{FF2B5EF4-FFF2-40B4-BE49-F238E27FC236}">
                  <a16:creationId xmlns:a16="http://schemas.microsoft.com/office/drawing/2014/main" id="{3AD14EB6-8EA7-D363-0E2E-2E0A4B11589D}"/>
                </a:ext>
              </a:extLst>
            </p:cNvPr>
            <p:cNvSpPr/>
            <p:nvPr/>
          </p:nvSpPr>
          <p:spPr>
            <a:xfrm>
              <a:off x="5198142" y="2999297"/>
              <a:ext cx="1705596" cy="456407"/>
            </a:xfrm>
            <a:prstGeom prst="rect">
              <a:avLst/>
            </a:prstGeom>
          </p:spPr>
          <p:txBody>
            <a:bodyPr wrap="none">
              <a:spAutoFit/>
            </a:bodyPr>
            <a:lstStyle/>
            <a:p>
              <a:pPr algn="ctr">
                <a:lnSpc>
                  <a:spcPts val="2800"/>
                </a:lnSpc>
              </a:pPr>
              <a:r>
                <a:rPr lang="en-US" sz="2800" b="1" dirty="0">
                  <a:solidFill>
                    <a:schemeClr val="bg1"/>
                  </a:solidFill>
                </a:rPr>
                <a:t>New ARVs</a:t>
              </a:r>
            </a:p>
          </p:txBody>
        </p:sp>
        <p:sp>
          <p:nvSpPr>
            <p:cNvPr id="20" name="Rectangle 19">
              <a:extLst>
                <a:ext uri="{FF2B5EF4-FFF2-40B4-BE49-F238E27FC236}">
                  <a16:creationId xmlns:a16="http://schemas.microsoft.com/office/drawing/2014/main" id="{9359F304-B4BC-6991-7908-FD8AF2DBD1F2}"/>
                </a:ext>
              </a:extLst>
            </p:cNvPr>
            <p:cNvSpPr/>
            <p:nvPr/>
          </p:nvSpPr>
          <p:spPr>
            <a:xfrm>
              <a:off x="3220130" y="2287837"/>
              <a:ext cx="1024768" cy="451406"/>
            </a:xfrm>
            <a:prstGeom prst="rect">
              <a:avLst/>
            </a:prstGeom>
          </p:spPr>
          <p:txBody>
            <a:bodyPr wrap="none">
              <a:spAutoFit/>
            </a:bodyPr>
            <a:lstStyle/>
            <a:p>
              <a:pPr algn="ctr">
                <a:lnSpc>
                  <a:spcPts val="2800"/>
                </a:lnSpc>
              </a:pPr>
              <a:r>
                <a:rPr lang="en-US" sz="2400" b="1" dirty="0" err="1">
                  <a:solidFill>
                    <a:srgbClr val="FF6600"/>
                  </a:solidFill>
                </a:rPr>
                <a:t>bNAbs</a:t>
              </a:r>
              <a:endParaRPr lang="en-US" sz="2400" b="1" dirty="0">
                <a:solidFill>
                  <a:srgbClr val="FF6600"/>
                </a:solidFill>
              </a:endParaRPr>
            </a:p>
          </p:txBody>
        </p:sp>
        <p:sp>
          <p:nvSpPr>
            <p:cNvPr id="22" name="Rectangle 21">
              <a:extLst>
                <a:ext uri="{FF2B5EF4-FFF2-40B4-BE49-F238E27FC236}">
                  <a16:creationId xmlns:a16="http://schemas.microsoft.com/office/drawing/2014/main" id="{61F223D3-DFC7-DCD9-E385-D99FA46F8975}"/>
                </a:ext>
              </a:extLst>
            </p:cNvPr>
            <p:cNvSpPr/>
            <p:nvPr/>
          </p:nvSpPr>
          <p:spPr>
            <a:xfrm>
              <a:off x="4097212" y="945278"/>
              <a:ext cx="1887813" cy="810478"/>
            </a:xfrm>
            <a:prstGeom prst="rect">
              <a:avLst/>
            </a:prstGeom>
          </p:spPr>
          <p:txBody>
            <a:bodyPr wrap="square">
              <a:spAutoFit/>
            </a:bodyPr>
            <a:lstStyle/>
            <a:p>
              <a:pPr algn="ctr">
                <a:lnSpc>
                  <a:spcPts val="2800"/>
                </a:lnSpc>
              </a:pPr>
              <a:r>
                <a:rPr lang="en-US" sz="2400" b="1" dirty="0">
                  <a:solidFill>
                    <a:srgbClr val="002060"/>
                  </a:solidFill>
                </a:rPr>
                <a:t>MK-8527 </a:t>
              </a:r>
            </a:p>
            <a:p>
              <a:pPr algn="ctr">
                <a:lnSpc>
                  <a:spcPts val="2800"/>
                </a:lnSpc>
              </a:pPr>
              <a:r>
                <a:rPr lang="fr-FR" sz="2400" b="1" dirty="0">
                  <a:solidFill>
                    <a:srgbClr val="FF6600"/>
                  </a:solidFill>
                </a:rPr>
                <a:t>NRTTI</a:t>
              </a:r>
              <a:endParaRPr lang="en-US" sz="2400" b="1" dirty="0">
                <a:solidFill>
                  <a:srgbClr val="FF6600"/>
                </a:solidFill>
              </a:endParaRPr>
            </a:p>
          </p:txBody>
        </p:sp>
        <p:sp>
          <p:nvSpPr>
            <p:cNvPr id="23" name="Rectangle 22">
              <a:extLst>
                <a:ext uri="{FF2B5EF4-FFF2-40B4-BE49-F238E27FC236}">
                  <a16:creationId xmlns:a16="http://schemas.microsoft.com/office/drawing/2014/main" id="{22C6587B-DF97-CEE9-6583-FFBC3ADB5099}"/>
                </a:ext>
              </a:extLst>
            </p:cNvPr>
            <p:cNvSpPr/>
            <p:nvPr/>
          </p:nvSpPr>
          <p:spPr>
            <a:xfrm>
              <a:off x="6078724" y="1052736"/>
              <a:ext cx="1887813" cy="810478"/>
            </a:xfrm>
            <a:prstGeom prst="rect">
              <a:avLst/>
            </a:prstGeom>
          </p:spPr>
          <p:txBody>
            <a:bodyPr wrap="square">
              <a:spAutoFit/>
            </a:bodyPr>
            <a:lstStyle/>
            <a:p>
              <a:pPr algn="ctr">
                <a:lnSpc>
                  <a:spcPts val="2800"/>
                </a:lnSpc>
              </a:pPr>
              <a:r>
                <a:rPr lang="en-US" sz="2400" b="1" dirty="0">
                  <a:solidFill>
                    <a:srgbClr val="002060"/>
                  </a:solidFill>
                </a:rPr>
                <a:t>GS-5894 </a:t>
              </a:r>
            </a:p>
            <a:p>
              <a:pPr algn="ctr">
                <a:lnSpc>
                  <a:spcPts val="2800"/>
                </a:lnSpc>
              </a:pPr>
              <a:r>
                <a:rPr lang="fr-FR" sz="2400" b="1" dirty="0">
                  <a:solidFill>
                    <a:srgbClr val="FF6600"/>
                  </a:solidFill>
                </a:rPr>
                <a:t>NNRTI</a:t>
              </a:r>
              <a:endParaRPr lang="en-US" sz="2400" b="1" dirty="0">
                <a:solidFill>
                  <a:srgbClr val="FF6600"/>
                </a:solidFill>
              </a:endParaRPr>
            </a:p>
          </p:txBody>
        </p:sp>
        <p:sp>
          <p:nvSpPr>
            <p:cNvPr id="24" name="Rectangle 23">
              <a:extLst>
                <a:ext uri="{FF2B5EF4-FFF2-40B4-BE49-F238E27FC236}">
                  <a16:creationId xmlns:a16="http://schemas.microsoft.com/office/drawing/2014/main" id="{0BD64206-8A60-BEB1-AC7E-AC22C89702FC}"/>
                </a:ext>
              </a:extLst>
            </p:cNvPr>
            <p:cNvSpPr/>
            <p:nvPr/>
          </p:nvSpPr>
          <p:spPr>
            <a:xfrm>
              <a:off x="7223153" y="2147506"/>
              <a:ext cx="1887813" cy="810478"/>
            </a:xfrm>
            <a:prstGeom prst="rect">
              <a:avLst/>
            </a:prstGeom>
          </p:spPr>
          <p:txBody>
            <a:bodyPr wrap="square">
              <a:spAutoFit/>
            </a:bodyPr>
            <a:lstStyle/>
            <a:p>
              <a:pPr algn="ctr">
                <a:lnSpc>
                  <a:spcPts val="2800"/>
                </a:lnSpc>
              </a:pPr>
              <a:r>
                <a:rPr lang="en-US" sz="2400" b="1" dirty="0">
                  <a:solidFill>
                    <a:srgbClr val="002060"/>
                  </a:solidFill>
                </a:rPr>
                <a:t>GS-1720 </a:t>
              </a:r>
            </a:p>
            <a:p>
              <a:pPr algn="ctr">
                <a:lnSpc>
                  <a:spcPts val="2800"/>
                </a:lnSpc>
              </a:pPr>
              <a:r>
                <a:rPr lang="fr-FR" sz="2400" b="1" dirty="0">
                  <a:solidFill>
                    <a:srgbClr val="FF6600"/>
                  </a:solidFill>
                </a:rPr>
                <a:t>INSTI</a:t>
              </a:r>
              <a:endParaRPr lang="en-US" sz="2400" b="1" dirty="0">
                <a:solidFill>
                  <a:srgbClr val="FF6600"/>
                </a:solidFill>
              </a:endParaRPr>
            </a:p>
          </p:txBody>
        </p:sp>
        <p:sp>
          <p:nvSpPr>
            <p:cNvPr id="25" name="Rectangle 24">
              <a:extLst>
                <a:ext uri="{FF2B5EF4-FFF2-40B4-BE49-F238E27FC236}">
                  <a16:creationId xmlns:a16="http://schemas.microsoft.com/office/drawing/2014/main" id="{CE635A13-C48D-EA1C-B068-271DA6EF6D3A}"/>
                </a:ext>
              </a:extLst>
            </p:cNvPr>
            <p:cNvSpPr/>
            <p:nvPr/>
          </p:nvSpPr>
          <p:spPr>
            <a:xfrm>
              <a:off x="6913857" y="3628062"/>
              <a:ext cx="1887813" cy="1169551"/>
            </a:xfrm>
            <a:prstGeom prst="rect">
              <a:avLst/>
            </a:prstGeom>
          </p:spPr>
          <p:txBody>
            <a:bodyPr wrap="square">
              <a:spAutoFit/>
            </a:bodyPr>
            <a:lstStyle/>
            <a:p>
              <a:pPr algn="ctr">
                <a:lnSpc>
                  <a:spcPts val="2800"/>
                </a:lnSpc>
              </a:pPr>
              <a:r>
                <a:rPr lang="en-US" sz="2400" b="1" dirty="0">
                  <a:solidFill>
                    <a:srgbClr val="002060"/>
                  </a:solidFill>
                </a:rPr>
                <a:t>CAB-ULA</a:t>
              </a:r>
            </a:p>
            <a:p>
              <a:pPr algn="ctr">
                <a:lnSpc>
                  <a:spcPts val="2800"/>
                </a:lnSpc>
              </a:pPr>
              <a:r>
                <a:rPr lang="en-US" sz="2400" b="1" dirty="0">
                  <a:solidFill>
                    <a:srgbClr val="002060"/>
                  </a:solidFill>
                </a:rPr>
                <a:t>ULA-DTG </a:t>
              </a:r>
            </a:p>
            <a:p>
              <a:pPr algn="ctr">
                <a:lnSpc>
                  <a:spcPts val="2800"/>
                </a:lnSpc>
              </a:pPr>
              <a:r>
                <a:rPr lang="fr-FR" sz="2400" b="1" dirty="0">
                  <a:solidFill>
                    <a:srgbClr val="FF6600"/>
                  </a:solidFill>
                </a:rPr>
                <a:t>ULA INSTI</a:t>
              </a:r>
              <a:endParaRPr lang="en-US" sz="2400" b="1" dirty="0">
                <a:solidFill>
                  <a:srgbClr val="FF6600"/>
                </a:solidFill>
              </a:endParaRPr>
            </a:p>
          </p:txBody>
        </p:sp>
        <p:sp>
          <p:nvSpPr>
            <p:cNvPr id="15" name="Rectangle 14">
              <a:extLst>
                <a:ext uri="{FF2B5EF4-FFF2-40B4-BE49-F238E27FC236}">
                  <a16:creationId xmlns:a16="http://schemas.microsoft.com/office/drawing/2014/main" id="{3EABB645-C95F-06EA-EBD0-6AD1CA0F3CE8}"/>
                </a:ext>
              </a:extLst>
            </p:cNvPr>
            <p:cNvSpPr/>
            <p:nvPr/>
          </p:nvSpPr>
          <p:spPr>
            <a:xfrm>
              <a:off x="3878040" y="4978494"/>
              <a:ext cx="1887813" cy="810478"/>
            </a:xfrm>
            <a:prstGeom prst="rect">
              <a:avLst/>
            </a:prstGeom>
          </p:spPr>
          <p:txBody>
            <a:bodyPr wrap="square">
              <a:spAutoFit/>
            </a:bodyPr>
            <a:lstStyle/>
            <a:p>
              <a:pPr algn="ctr">
                <a:lnSpc>
                  <a:spcPts val="2800"/>
                </a:lnSpc>
              </a:pPr>
              <a:r>
                <a:rPr lang="en-US" sz="2400" b="1" dirty="0">
                  <a:solidFill>
                    <a:srgbClr val="002060"/>
                  </a:solidFill>
                </a:rPr>
                <a:t>GS-9770 </a:t>
              </a:r>
            </a:p>
            <a:p>
              <a:pPr algn="ctr">
                <a:lnSpc>
                  <a:spcPts val="2800"/>
                </a:lnSpc>
              </a:pPr>
              <a:r>
                <a:rPr lang="fr-FR" sz="2400" b="1" dirty="0" err="1">
                  <a:solidFill>
                    <a:srgbClr val="FF6600"/>
                  </a:solidFill>
                </a:rPr>
                <a:t>Unboosted</a:t>
              </a:r>
              <a:r>
                <a:rPr lang="fr-FR" sz="2400" b="1" dirty="0">
                  <a:solidFill>
                    <a:srgbClr val="FF6600"/>
                  </a:solidFill>
                </a:rPr>
                <a:t> PI</a:t>
              </a:r>
              <a:endParaRPr lang="en-US" sz="2400" b="1" dirty="0">
                <a:solidFill>
                  <a:srgbClr val="FF6600"/>
                </a:solidFill>
              </a:endParaRPr>
            </a:p>
          </p:txBody>
        </p:sp>
        <p:sp>
          <p:nvSpPr>
            <p:cNvPr id="26" name="Rectangle 25">
              <a:extLst>
                <a:ext uri="{FF2B5EF4-FFF2-40B4-BE49-F238E27FC236}">
                  <a16:creationId xmlns:a16="http://schemas.microsoft.com/office/drawing/2014/main" id="{FCA5C8F1-6175-C8A3-66C6-3F1F81219847}"/>
                </a:ext>
              </a:extLst>
            </p:cNvPr>
            <p:cNvSpPr/>
            <p:nvPr/>
          </p:nvSpPr>
          <p:spPr>
            <a:xfrm>
              <a:off x="2989548" y="3363693"/>
              <a:ext cx="1887813" cy="1169551"/>
            </a:xfrm>
            <a:prstGeom prst="rect">
              <a:avLst/>
            </a:prstGeom>
          </p:spPr>
          <p:txBody>
            <a:bodyPr wrap="square">
              <a:spAutoFit/>
            </a:bodyPr>
            <a:lstStyle/>
            <a:p>
              <a:pPr algn="ctr">
                <a:lnSpc>
                  <a:spcPts val="2800"/>
                </a:lnSpc>
              </a:pPr>
              <a:r>
                <a:rPr lang="en-US" sz="2400" b="1" dirty="0">
                  <a:solidFill>
                    <a:srgbClr val="002060"/>
                  </a:solidFill>
                </a:rPr>
                <a:t>VH-937</a:t>
              </a:r>
            </a:p>
            <a:p>
              <a:pPr algn="ctr">
                <a:lnSpc>
                  <a:spcPts val="2800"/>
                </a:lnSpc>
              </a:pPr>
              <a:r>
                <a:rPr lang="fr-FR" sz="2400" b="1" dirty="0">
                  <a:solidFill>
                    <a:srgbClr val="FF6600"/>
                  </a:solidFill>
                </a:rPr>
                <a:t>Maturation </a:t>
              </a:r>
              <a:r>
                <a:rPr lang="fr-FR" sz="2400" b="1" dirty="0" err="1">
                  <a:solidFill>
                    <a:srgbClr val="FF6600"/>
                  </a:solidFill>
                </a:rPr>
                <a:t>inhibitor</a:t>
              </a:r>
              <a:endParaRPr lang="en-US" sz="2400" b="1" dirty="0">
                <a:solidFill>
                  <a:srgbClr val="FF6600"/>
                </a:solidFill>
              </a:endParaRPr>
            </a:p>
          </p:txBody>
        </p:sp>
      </p:grpSp>
    </p:spTree>
    <p:extLst>
      <p:ext uri="{BB962C8B-B14F-4D97-AF65-F5344CB8AC3E}">
        <p14:creationId xmlns:p14="http://schemas.microsoft.com/office/powerpoint/2010/main" val="52018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a:xfrm>
            <a:off x="609600" y="116632"/>
            <a:ext cx="8490167" cy="1143000"/>
          </a:xfrm>
        </p:spPr>
        <p:txBody>
          <a:bodyPr/>
          <a:lstStyle/>
          <a:p>
            <a:r>
              <a:rPr lang="en-US" dirty="0" err="1"/>
              <a:t>Semaglutide</a:t>
            </a:r>
            <a:r>
              <a:rPr lang="en-US" dirty="0"/>
              <a:t> in HIV-associated “</a:t>
            </a:r>
            <a:r>
              <a:rPr lang="en-US" dirty="0" err="1"/>
              <a:t>lipohypertrophy</a:t>
            </a:r>
            <a:r>
              <a:rPr lang="en-US" dirty="0"/>
              <a:t>”</a:t>
            </a:r>
          </a:p>
        </p:txBody>
      </p:sp>
      <p:grpSp>
        <p:nvGrpSpPr>
          <p:cNvPr id="4" name="Groupe 3">
            <a:extLst>
              <a:ext uri="{FF2B5EF4-FFF2-40B4-BE49-F238E27FC236}">
                <a16:creationId xmlns:a16="http://schemas.microsoft.com/office/drawing/2014/main" id="{80887567-C6E3-C827-AA4B-B6A412CF26D0}"/>
              </a:ext>
            </a:extLst>
          </p:cNvPr>
          <p:cNvGrpSpPr/>
          <p:nvPr/>
        </p:nvGrpSpPr>
        <p:grpSpPr>
          <a:xfrm>
            <a:off x="7175089" y="2941674"/>
            <a:ext cx="4825567" cy="2851635"/>
            <a:chOff x="7175089" y="2941674"/>
            <a:chExt cx="4825567" cy="2851635"/>
          </a:xfrm>
        </p:grpSpPr>
        <p:grpSp>
          <p:nvGrpSpPr>
            <p:cNvPr id="42" name="Groupe 41">
              <a:extLst>
                <a:ext uri="{FF2B5EF4-FFF2-40B4-BE49-F238E27FC236}">
                  <a16:creationId xmlns:a16="http://schemas.microsoft.com/office/drawing/2014/main" id="{D219F82B-CF64-7E0A-4988-E574D5357D02}"/>
                </a:ext>
              </a:extLst>
            </p:cNvPr>
            <p:cNvGrpSpPr/>
            <p:nvPr/>
          </p:nvGrpSpPr>
          <p:grpSpPr>
            <a:xfrm>
              <a:off x="8018672" y="5448920"/>
              <a:ext cx="460631" cy="344389"/>
              <a:chOff x="1880267" y="4885446"/>
              <a:chExt cx="460631" cy="344389"/>
            </a:xfrm>
          </p:grpSpPr>
          <p:sp>
            <p:nvSpPr>
              <p:cNvPr id="43" name="Line 19">
                <a:extLst>
                  <a:ext uri="{FF2B5EF4-FFF2-40B4-BE49-F238E27FC236}">
                    <a16:creationId xmlns:a16="http://schemas.microsoft.com/office/drawing/2014/main" id="{866CB3E0-269A-7D75-2A04-4203716A764F}"/>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4" name="Rectangle 49">
                <a:extLst>
                  <a:ext uri="{FF2B5EF4-FFF2-40B4-BE49-F238E27FC236}">
                    <a16:creationId xmlns:a16="http://schemas.microsoft.com/office/drawing/2014/main" id="{BC11EA55-2E8A-E5D2-7EB1-434D7AF09527}"/>
                  </a:ext>
                </a:extLst>
              </p:cNvPr>
              <p:cNvSpPr>
                <a:spLocks noChangeArrowheads="1"/>
              </p:cNvSpPr>
              <p:nvPr/>
            </p:nvSpPr>
            <p:spPr bwMode="auto">
              <a:xfrm>
                <a:off x="1880267" y="4941688"/>
                <a:ext cx="4606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Entry</a:t>
                </a:r>
              </a:p>
            </p:txBody>
          </p:sp>
        </p:grpSp>
        <p:grpSp>
          <p:nvGrpSpPr>
            <p:cNvPr id="45" name="Groupe 44">
              <a:extLst>
                <a:ext uri="{FF2B5EF4-FFF2-40B4-BE49-F238E27FC236}">
                  <a16:creationId xmlns:a16="http://schemas.microsoft.com/office/drawing/2014/main" id="{8B54C3CB-975D-2D5F-2430-9B969FCAB84E}"/>
                </a:ext>
              </a:extLst>
            </p:cNvPr>
            <p:cNvGrpSpPr/>
            <p:nvPr/>
          </p:nvGrpSpPr>
          <p:grpSpPr>
            <a:xfrm>
              <a:off x="7175089" y="3741428"/>
              <a:ext cx="392828" cy="288147"/>
              <a:chOff x="1710542" y="1546878"/>
              <a:chExt cx="392828" cy="288147"/>
            </a:xfrm>
          </p:grpSpPr>
          <p:sp>
            <p:nvSpPr>
              <p:cNvPr id="46" name="Line 17">
                <a:extLst>
                  <a:ext uri="{FF2B5EF4-FFF2-40B4-BE49-F238E27FC236}">
                    <a16:creationId xmlns:a16="http://schemas.microsoft.com/office/drawing/2014/main" id="{B4F8F295-2355-F07C-AAC4-09AD41875DB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47" name="Rectangle 48">
                <a:extLst>
                  <a:ext uri="{FF2B5EF4-FFF2-40B4-BE49-F238E27FC236}">
                    <a16:creationId xmlns:a16="http://schemas.microsoft.com/office/drawing/2014/main" id="{E6BE7C27-AB6F-69EF-01E0-BB5939E25BBC}"/>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250</a:t>
                </a:r>
              </a:p>
            </p:txBody>
          </p:sp>
        </p:grpSp>
        <p:grpSp>
          <p:nvGrpSpPr>
            <p:cNvPr id="48" name="Groupe 47">
              <a:extLst>
                <a:ext uri="{FF2B5EF4-FFF2-40B4-BE49-F238E27FC236}">
                  <a16:creationId xmlns:a16="http://schemas.microsoft.com/office/drawing/2014/main" id="{D1397065-FA92-4B54-2359-E533D4FBBF2C}"/>
                </a:ext>
              </a:extLst>
            </p:cNvPr>
            <p:cNvGrpSpPr/>
            <p:nvPr/>
          </p:nvGrpSpPr>
          <p:grpSpPr>
            <a:xfrm>
              <a:off x="7175089" y="4056777"/>
              <a:ext cx="392828" cy="288147"/>
              <a:chOff x="1710542" y="1546878"/>
              <a:chExt cx="392828" cy="288147"/>
            </a:xfrm>
          </p:grpSpPr>
          <p:sp>
            <p:nvSpPr>
              <p:cNvPr id="49" name="Line 17">
                <a:extLst>
                  <a:ext uri="{FF2B5EF4-FFF2-40B4-BE49-F238E27FC236}">
                    <a16:creationId xmlns:a16="http://schemas.microsoft.com/office/drawing/2014/main" id="{DF3ACEA3-1D30-816C-6EE4-C38DA9BD5A7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50" name="Rectangle 48">
                <a:extLst>
                  <a:ext uri="{FF2B5EF4-FFF2-40B4-BE49-F238E27FC236}">
                    <a16:creationId xmlns:a16="http://schemas.microsoft.com/office/drawing/2014/main" id="{B7F2E2CC-BB86-4CB6-8CAE-C21EB7738C0B}"/>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200</a:t>
                </a:r>
              </a:p>
            </p:txBody>
          </p:sp>
        </p:grpSp>
        <p:grpSp>
          <p:nvGrpSpPr>
            <p:cNvPr id="51" name="Groupe 50">
              <a:extLst>
                <a:ext uri="{FF2B5EF4-FFF2-40B4-BE49-F238E27FC236}">
                  <a16:creationId xmlns:a16="http://schemas.microsoft.com/office/drawing/2014/main" id="{20DB00EB-5432-0541-8335-A64465663A06}"/>
                </a:ext>
              </a:extLst>
            </p:cNvPr>
            <p:cNvGrpSpPr/>
            <p:nvPr/>
          </p:nvGrpSpPr>
          <p:grpSpPr>
            <a:xfrm>
              <a:off x="7175089" y="4380241"/>
              <a:ext cx="392828" cy="288147"/>
              <a:chOff x="1710542" y="1546878"/>
              <a:chExt cx="392828" cy="288147"/>
            </a:xfrm>
          </p:grpSpPr>
          <p:sp>
            <p:nvSpPr>
              <p:cNvPr id="52" name="Line 17">
                <a:extLst>
                  <a:ext uri="{FF2B5EF4-FFF2-40B4-BE49-F238E27FC236}">
                    <a16:creationId xmlns:a16="http://schemas.microsoft.com/office/drawing/2014/main" id="{37FC95A3-DF0D-8924-3F7E-440E5EF73B2A}"/>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53" name="Rectangle 48">
                <a:extLst>
                  <a:ext uri="{FF2B5EF4-FFF2-40B4-BE49-F238E27FC236}">
                    <a16:creationId xmlns:a16="http://schemas.microsoft.com/office/drawing/2014/main" id="{5CE635D9-3DA7-89AB-B6F4-58A141249D45}"/>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150</a:t>
                </a:r>
              </a:p>
            </p:txBody>
          </p:sp>
        </p:grpSp>
        <p:grpSp>
          <p:nvGrpSpPr>
            <p:cNvPr id="54" name="Groupe 53">
              <a:extLst>
                <a:ext uri="{FF2B5EF4-FFF2-40B4-BE49-F238E27FC236}">
                  <a16:creationId xmlns:a16="http://schemas.microsoft.com/office/drawing/2014/main" id="{069F8CB6-C3E7-2D84-0016-24B396BAE74C}"/>
                </a:ext>
              </a:extLst>
            </p:cNvPr>
            <p:cNvGrpSpPr/>
            <p:nvPr/>
          </p:nvGrpSpPr>
          <p:grpSpPr>
            <a:xfrm>
              <a:off x="7175089" y="4695705"/>
              <a:ext cx="392828" cy="288147"/>
              <a:chOff x="1710542" y="1546878"/>
              <a:chExt cx="392828" cy="288147"/>
            </a:xfrm>
          </p:grpSpPr>
          <p:sp>
            <p:nvSpPr>
              <p:cNvPr id="55" name="Line 17">
                <a:extLst>
                  <a:ext uri="{FF2B5EF4-FFF2-40B4-BE49-F238E27FC236}">
                    <a16:creationId xmlns:a16="http://schemas.microsoft.com/office/drawing/2014/main" id="{4FE4810B-52FA-024C-702E-FDC97E6A29DA}"/>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56" name="Rectangle 48">
                <a:extLst>
                  <a:ext uri="{FF2B5EF4-FFF2-40B4-BE49-F238E27FC236}">
                    <a16:creationId xmlns:a16="http://schemas.microsoft.com/office/drawing/2014/main" id="{FC7B8E85-96AE-5515-09C0-C650C81EA394}"/>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100</a:t>
                </a:r>
              </a:p>
            </p:txBody>
          </p:sp>
        </p:grpSp>
        <p:grpSp>
          <p:nvGrpSpPr>
            <p:cNvPr id="57" name="Groupe 56">
              <a:extLst>
                <a:ext uri="{FF2B5EF4-FFF2-40B4-BE49-F238E27FC236}">
                  <a16:creationId xmlns:a16="http://schemas.microsoft.com/office/drawing/2014/main" id="{8C09EED0-F7A2-9187-A295-0A3417D38D76}"/>
                </a:ext>
              </a:extLst>
            </p:cNvPr>
            <p:cNvGrpSpPr/>
            <p:nvPr/>
          </p:nvGrpSpPr>
          <p:grpSpPr>
            <a:xfrm>
              <a:off x="7175089" y="5011032"/>
              <a:ext cx="392828" cy="288147"/>
              <a:chOff x="1710542" y="1546878"/>
              <a:chExt cx="392828" cy="288147"/>
            </a:xfrm>
          </p:grpSpPr>
          <p:sp>
            <p:nvSpPr>
              <p:cNvPr id="58" name="Line 17">
                <a:extLst>
                  <a:ext uri="{FF2B5EF4-FFF2-40B4-BE49-F238E27FC236}">
                    <a16:creationId xmlns:a16="http://schemas.microsoft.com/office/drawing/2014/main" id="{B65A7838-7CA1-540A-4BC4-F4CE23B5D6D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59" name="Rectangle 48">
                <a:extLst>
                  <a:ext uri="{FF2B5EF4-FFF2-40B4-BE49-F238E27FC236}">
                    <a16:creationId xmlns:a16="http://schemas.microsoft.com/office/drawing/2014/main" id="{451C36D2-B5EB-2AFF-EA97-5A7EC3B827D5}"/>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50</a:t>
                </a:r>
              </a:p>
            </p:txBody>
          </p:sp>
        </p:grpSp>
        <p:sp>
          <p:nvSpPr>
            <p:cNvPr id="60" name="Rectangle 48">
              <a:extLst>
                <a:ext uri="{FF2B5EF4-FFF2-40B4-BE49-F238E27FC236}">
                  <a16:creationId xmlns:a16="http://schemas.microsoft.com/office/drawing/2014/main" id="{4629EE6F-295D-AE31-B3E0-D0906310292C}"/>
                </a:ext>
              </a:extLst>
            </p:cNvPr>
            <p:cNvSpPr>
              <a:spLocks noChangeArrowheads="1"/>
            </p:cNvSpPr>
            <p:nvPr/>
          </p:nvSpPr>
          <p:spPr bwMode="auto">
            <a:xfrm>
              <a:off x="8910598" y="2941674"/>
              <a:ext cx="1601968"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noProof="0" dirty="0">
                  <a:ln>
                    <a:noFill/>
                  </a:ln>
                  <a:effectLst/>
                  <a:uLnTx/>
                  <a:uFillTx/>
                  <a:latin typeface="+mj-lt"/>
                  <a:ea typeface="Roboto Condensed" panose="02000000000000000000" pitchFamily="2" charset="0"/>
                  <a:cs typeface="Calibri" panose="020F0502020204030204" pitchFamily="34" charset="0"/>
                </a:rPr>
                <a:t>Abdominal VAT, cm</a:t>
              </a:r>
              <a:r>
                <a:rPr kumimoji="0" lang="fr-FR" altLang="fr-FR" sz="1400" b="1" i="0" u="none" strike="noStrike" kern="0" cap="none" spc="0" normalizeH="0" baseline="30000" noProof="0" dirty="0">
                  <a:ln>
                    <a:noFill/>
                  </a:ln>
                  <a:effectLst/>
                  <a:uLnTx/>
                  <a:uFillTx/>
                  <a:latin typeface="+mj-lt"/>
                  <a:ea typeface="Roboto Condensed" panose="02000000000000000000" pitchFamily="2" charset="0"/>
                  <a:cs typeface="Calibri" panose="020F0502020204030204" pitchFamily="34" charset="0"/>
                </a:rPr>
                <a:t>2</a:t>
              </a:r>
            </a:p>
          </p:txBody>
        </p:sp>
        <p:grpSp>
          <p:nvGrpSpPr>
            <p:cNvPr id="61" name="Groupe 60">
              <a:extLst>
                <a:ext uri="{FF2B5EF4-FFF2-40B4-BE49-F238E27FC236}">
                  <a16:creationId xmlns:a16="http://schemas.microsoft.com/office/drawing/2014/main" id="{C473641A-3F17-09A0-BC28-47746A0E70C5}"/>
                </a:ext>
              </a:extLst>
            </p:cNvPr>
            <p:cNvGrpSpPr/>
            <p:nvPr/>
          </p:nvGrpSpPr>
          <p:grpSpPr>
            <a:xfrm>
              <a:off x="8910598" y="5448920"/>
              <a:ext cx="717111" cy="344389"/>
              <a:chOff x="1752028" y="4885446"/>
              <a:chExt cx="717111" cy="344389"/>
            </a:xfrm>
          </p:grpSpPr>
          <p:sp>
            <p:nvSpPr>
              <p:cNvPr id="62" name="Line 19">
                <a:extLst>
                  <a:ext uri="{FF2B5EF4-FFF2-40B4-BE49-F238E27FC236}">
                    <a16:creationId xmlns:a16="http://schemas.microsoft.com/office/drawing/2014/main" id="{8B4FE804-6809-0280-A77D-E7982AF2B8B7}"/>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63" name="Rectangle 49">
                <a:extLst>
                  <a:ext uri="{FF2B5EF4-FFF2-40B4-BE49-F238E27FC236}">
                    <a16:creationId xmlns:a16="http://schemas.microsoft.com/office/drawing/2014/main" id="{2CD9ABE2-04BA-F5EB-7881-AED3F1C0386B}"/>
                  </a:ext>
                </a:extLst>
              </p:cNvPr>
              <p:cNvSpPr>
                <a:spLocks noChangeArrowheads="1"/>
              </p:cNvSpPr>
              <p:nvPr/>
            </p:nvSpPr>
            <p:spPr bwMode="auto">
              <a:xfrm>
                <a:off x="1752028" y="4941688"/>
                <a:ext cx="71711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64" name="Groupe 63">
              <a:extLst>
                <a:ext uri="{FF2B5EF4-FFF2-40B4-BE49-F238E27FC236}">
                  <a16:creationId xmlns:a16="http://schemas.microsoft.com/office/drawing/2014/main" id="{C8B22AC5-0B81-1821-ECD0-8D045E82A392}"/>
                </a:ext>
              </a:extLst>
            </p:cNvPr>
            <p:cNvGrpSpPr/>
            <p:nvPr/>
          </p:nvGrpSpPr>
          <p:grpSpPr>
            <a:xfrm>
              <a:off x="10051652" y="5448920"/>
              <a:ext cx="460631" cy="344389"/>
              <a:chOff x="1880267" y="4885446"/>
              <a:chExt cx="460631" cy="344389"/>
            </a:xfrm>
          </p:grpSpPr>
          <p:sp>
            <p:nvSpPr>
              <p:cNvPr id="65" name="Line 19">
                <a:extLst>
                  <a:ext uri="{FF2B5EF4-FFF2-40B4-BE49-F238E27FC236}">
                    <a16:creationId xmlns:a16="http://schemas.microsoft.com/office/drawing/2014/main" id="{869257F7-6A9E-BDEA-E749-A68D4C64529B}"/>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66" name="Rectangle 49">
                <a:extLst>
                  <a:ext uri="{FF2B5EF4-FFF2-40B4-BE49-F238E27FC236}">
                    <a16:creationId xmlns:a16="http://schemas.microsoft.com/office/drawing/2014/main" id="{E041AAEE-C75A-FC90-96FB-59BE943B1BB0}"/>
                  </a:ext>
                </a:extLst>
              </p:cNvPr>
              <p:cNvSpPr>
                <a:spLocks noChangeArrowheads="1"/>
              </p:cNvSpPr>
              <p:nvPr/>
            </p:nvSpPr>
            <p:spPr bwMode="auto">
              <a:xfrm>
                <a:off x="1880267" y="4941688"/>
                <a:ext cx="4606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Entry</a:t>
                </a:r>
              </a:p>
            </p:txBody>
          </p:sp>
        </p:grpSp>
        <p:grpSp>
          <p:nvGrpSpPr>
            <p:cNvPr id="67" name="Groupe 66">
              <a:extLst>
                <a:ext uri="{FF2B5EF4-FFF2-40B4-BE49-F238E27FC236}">
                  <a16:creationId xmlns:a16="http://schemas.microsoft.com/office/drawing/2014/main" id="{886248A3-A873-4296-3DDB-FFC0C5CAF5E6}"/>
                </a:ext>
              </a:extLst>
            </p:cNvPr>
            <p:cNvGrpSpPr/>
            <p:nvPr/>
          </p:nvGrpSpPr>
          <p:grpSpPr>
            <a:xfrm>
              <a:off x="10943578" y="5448920"/>
              <a:ext cx="717111" cy="344389"/>
              <a:chOff x="1752028" y="4885446"/>
              <a:chExt cx="717111" cy="344389"/>
            </a:xfrm>
          </p:grpSpPr>
          <p:sp>
            <p:nvSpPr>
              <p:cNvPr id="68" name="Line 19">
                <a:extLst>
                  <a:ext uri="{FF2B5EF4-FFF2-40B4-BE49-F238E27FC236}">
                    <a16:creationId xmlns:a16="http://schemas.microsoft.com/office/drawing/2014/main" id="{1567602A-6AB5-CE31-8963-E3034AACDF66}"/>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69" name="Rectangle 49">
                <a:extLst>
                  <a:ext uri="{FF2B5EF4-FFF2-40B4-BE49-F238E27FC236}">
                    <a16:creationId xmlns:a16="http://schemas.microsoft.com/office/drawing/2014/main" id="{DA6721E8-CB39-21F6-367A-32B45972FE5B}"/>
                  </a:ext>
                </a:extLst>
              </p:cNvPr>
              <p:cNvSpPr>
                <a:spLocks noChangeArrowheads="1"/>
              </p:cNvSpPr>
              <p:nvPr/>
            </p:nvSpPr>
            <p:spPr bwMode="auto">
              <a:xfrm>
                <a:off x="1752028" y="4941688"/>
                <a:ext cx="71711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73" name="Groupe 72">
              <a:extLst>
                <a:ext uri="{FF2B5EF4-FFF2-40B4-BE49-F238E27FC236}">
                  <a16:creationId xmlns:a16="http://schemas.microsoft.com/office/drawing/2014/main" id="{DDD36888-70E7-6AFB-0402-5A60FB1CC8AF}"/>
                </a:ext>
              </a:extLst>
            </p:cNvPr>
            <p:cNvGrpSpPr/>
            <p:nvPr/>
          </p:nvGrpSpPr>
          <p:grpSpPr>
            <a:xfrm>
              <a:off x="7175089" y="3417703"/>
              <a:ext cx="392828" cy="288147"/>
              <a:chOff x="1710542" y="1546878"/>
              <a:chExt cx="392828" cy="288147"/>
            </a:xfrm>
          </p:grpSpPr>
          <p:sp>
            <p:nvSpPr>
              <p:cNvPr id="74" name="Line 17">
                <a:extLst>
                  <a:ext uri="{FF2B5EF4-FFF2-40B4-BE49-F238E27FC236}">
                    <a16:creationId xmlns:a16="http://schemas.microsoft.com/office/drawing/2014/main" id="{4250A43C-31C6-5CA9-4528-6AACC2BA5937}"/>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75" name="Rectangle 48">
                <a:extLst>
                  <a:ext uri="{FF2B5EF4-FFF2-40B4-BE49-F238E27FC236}">
                    <a16:creationId xmlns:a16="http://schemas.microsoft.com/office/drawing/2014/main" id="{CA5E157C-FE46-C694-FBCA-05BCB0DDF956}"/>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300</a:t>
                </a:r>
              </a:p>
            </p:txBody>
          </p:sp>
        </p:grpSp>
        <p:grpSp>
          <p:nvGrpSpPr>
            <p:cNvPr id="114" name="Groupe 113">
              <a:extLst>
                <a:ext uri="{FF2B5EF4-FFF2-40B4-BE49-F238E27FC236}">
                  <a16:creationId xmlns:a16="http://schemas.microsoft.com/office/drawing/2014/main" id="{E930BD74-6722-D4F3-3283-CFB7550CBEDC}"/>
                </a:ext>
              </a:extLst>
            </p:cNvPr>
            <p:cNvGrpSpPr/>
            <p:nvPr/>
          </p:nvGrpSpPr>
          <p:grpSpPr>
            <a:xfrm>
              <a:off x="8024915" y="4063748"/>
              <a:ext cx="421394" cy="1276351"/>
              <a:chOff x="2084388" y="2281238"/>
              <a:chExt cx="127000" cy="720725"/>
            </a:xfrm>
          </p:grpSpPr>
          <p:sp>
            <p:nvSpPr>
              <p:cNvPr id="115" name="Line 113">
                <a:extLst>
                  <a:ext uri="{FF2B5EF4-FFF2-40B4-BE49-F238E27FC236}">
                    <a16:creationId xmlns:a16="http://schemas.microsoft.com/office/drawing/2014/main" id="{7F9E8B8F-5BBD-1365-9151-9A35AF9061AA}"/>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16" name="Line 120">
                <a:extLst>
                  <a:ext uri="{FF2B5EF4-FFF2-40B4-BE49-F238E27FC236}">
                    <a16:creationId xmlns:a16="http://schemas.microsoft.com/office/drawing/2014/main" id="{F1014C22-0EEC-20D6-32EF-DB23483119E2}"/>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17" name="Line 113">
                <a:extLst>
                  <a:ext uri="{FF2B5EF4-FFF2-40B4-BE49-F238E27FC236}">
                    <a16:creationId xmlns:a16="http://schemas.microsoft.com/office/drawing/2014/main" id="{CAE877AD-0A8E-00C0-AEAA-2D17D77EF681}"/>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118" name="Rectangle 117">
              <a:extLst>
                <a:ext uri="{FF2B5EF4-FFF2-40B4-BE49-F238E27FC236}">
                  <a16:creationId xmlns:a16="http://schemas.microsoft.com/office/drawing/2014/main" id="{81C79710-E93F-2876-50C8-AFC5917437BE}"/>
                </a:ext>
              </a:extLst>
            </p:cNvPr>
            <p:cNvSpPr/>
            <p:nvPr/>
          </p:nvSpPr>
          <p:spPr>
            <a:xfrm>
              <a:off x="7829370" y="4573336"/>
              <a:ext cx="821381" cy="421481"/>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grpSp>
          <p:nvGrpSpPr>
            <p:cNvPr id="119" name="Groupe 118">
              <a:extLst>
                <a:ext uri="{FF2B5EF4-FFF2-40B4-BE49-F238E27FC236}">
                  <a16:creationId xmlns:a16="http://schemas.microsoft.com/office/drawing/2014/main" id="{1415741F-4DB7-E7B1-C7D7-34680494ECAA}"/>
                </a:ext>
              </a:extLst>
            </p:cNvPr>
            <p:cNvGrpSpPr/>
            <p:nvPr/>
          </p:nvGrpSpPr>
          <p:grpSpPr>
            <a:xfrm>
              <a:off x="9048851" y="4168524"/>
              <a:ext cx="421394" cy="1215231"/>
              <a:chOff x="2084388" y="2281238"/>
              <a:chExt cx="127000" cy="720725"/>
            </a:xfrm>
          </p:grpSpPr>
          <p:sp>
            <p:nvSpPr>
              <p:cNvPr id="120" name="Line 113">
                <a:extLst>
                  <a:ext uri="{FF2B5EF4-FFF2-40B4-BE49-F238E27FC236}">
                    <a16:creationId xmlns:a16="http://schemas.microsoft.com/office/drawing/2014/main" id="{8B0A945B-73F3-D2DB-6D0B-04E89E5E5FC6}"/>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21" name="Line 120">
                <a:extLst>
                  <a:ext uri="{FF2B5EF4-FFF2-40B4-BE49-F238E27FC236}">
                    <a16:creationId xmlns:a16="http://schemas.microsoft.com/office/drawing/2014/main" id="{10A28081-4472-806B-75D1-D9AA748E3DE3}"/>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22" name="Line 113">
                <a:extLst>
                  <a:ext uri="{FF2B5EF4-FFF2-40B4-BE49-F238E27FC236}">
                    <a16:creationId xmlns:a16="http://schemas.microsoft.com/office/drawing/2014/main" id="{0755E268-E6CE-32E2-978D-007EBCE5EB4A}"/>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123" name="Rectangle 122">
              <a:extLst>
                <a:ext uri="{FF2B5EF4-FFF2-40B4-BE49-F238E27FC236}">
                  <a16:creationId xmlns:a16="http://schemas.microsoft.com/office/drawing/2014/main" id="{6C94ACEF-B6C1-4CEE-060D-7C145B6C4EAC}"/>
                </a:ext>
              </a:extLst>
            </p:cNvPr>
            <p:cNvSpPr/>
            <p:nvPr/>
          </p:nvSpPr>
          <p:spPr>
            <a:xfrm>
              <a:off x="8878736" y="4682873"/>
              <a:ext cx="746710" cy="421481"/>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grpSp>
          <p:nvGrpSpPr>
            <p:cNvPr id="124" name="Groupe 123">
              <a:extLst>
                <a:ext uri="{FF2B5EF4-FFF2-40B4-BE49-F238E27FC236}">
                  <a16:creationId xmlns:a16="http://schemas.microsoft.com/office/drawing/2014/main" id="{E65BF025-B54F-6432-DB12-F0872022A762}"/>
                </a:ext>
              </a:extLst>
            </p:cNvPr>
            <p:cNvGrpSpPr/>
            <p:nvPr/>
          </p:nvGrpSpPr>
          <p:grpSpPr>
            <a:xfrm>
              <a:off x="10053081" y="4078037"/>
              <a:ext cx="421394" cy="1164383"/>
              <a:chOff x="2084388" y="2281238"/>
              <a:chExt cx="127000" cy="720725"/>
            </a:xfrm>
          </p:grpSpPr>
          <p:sp>
            <p:nvSpPr>
              <p:cNvPr id="125" name="Line 113">
                <a:extLst>
                  <a:ext uri="{FF2B5EF4-FFF2-40B4-BE49-F238E27FC236}">
                    <a16:creationId xmlns:a16="http://schemas.microsoft.com/office/drawing/2014/main" id="{C0F1B33E-763E-C17F-8152-F741D22FB809}"/>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26" name="Line 120">
                <a:extLst>
                  <a:ext uri="{FF2B5EF4-FFF2-40B4-BE49-F238E27FC236}">
                    <a16:creationId xmlns:a16="http://schemas.microsoft.com/office/drawing/2014/main" id="{83406C43-558C-33A0-1C96-D7E7B41F750D}"/>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27" name="Line 113">
                <a:extLst>
                  <a:ext uri="{FF2B5EF4-FFF2-40B4-BE49-F238E27FC236}">
                    <a16:creationId xmlns:a16="http://schemas.microsoft.com/office/drawing/2014/main" id="{2875B445-B099-2CAF-EDAE-E65C6700AA59}"/>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128" name="Rectangle 127">
              <a:extLst>
                <a:ext uri="{FF2B5EF4-FFF2-40B4-BE49-F238E27FC236}">
                  <a16:creationId xmlns:a16="http://schemas.microsoft.com/office/drawing/2014/main" id="{34B01526-A904-8E6B-9A1D-48E6F8D0F5F5}"/>
                </a:ext>
              </a:extLst>
            </p:cNvPr>
            <p:cNvSpPr/>
            <p:nvPr/>
          </p:nvSpPr>
          <p:spPr>
            <a:xfrm>
              <a:off x="9857536" y="4516187"/>
              <a:ext cx="821381" cy="441858"/>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grpSp>
          <p:nvGrpSpPr>
            <p:cNvPr id="129" name="Groupe 128">
              <a:extLst>
                <a:ext uri="{FF2B5EF4-FFF2-40B4-BE49-F238E27FC236}">
                  <a16:creationId xmlns:a16="http://schemas.microsoft.com/office/drawing/2014/main" id="{D7EBCDED-F52D-F902-3948-6B8B5A470520}"/>
                </a:ext>
              </a:extLst>
            </p:cNvPr>
            <p:cNvGrpSpPr/>
            <p:nvPr/>
          </p:nvGrpSpPr>
          <p:grpSpPr>
            <a:xfrm>
              <a:off x="11086674" y="3851818"/>
              <a:ext cx="421394" cy="1326380"/>
              <a:chOff x="2084388" y="2281238"/>
              <a:chExt cx="127000" cy="720725"/>
            </a:xfrm>
          </p:grpSpPr>
          <p:sp>
            <p:nvSpPr>
              <p:cNvPr id="130" name="Line 113">
                <a:extLst>
                  <a:ext uri="{FF2B5EF4-FFF2-40B4-BE49-F238E27FC236}">
                    <a16:creationId xmlns:a16="http://schemas.microsoft.com/office/drawing/2014/main" id="{CD0ADD85-3139-D72E-5398-D10EA9305849}"/>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31" name="Line 120">
                <a:extLst>
                  <a:ext uri="{FF2B5EF4-FFF2-40B4-BE49-F238E27FC236}">
                    <a16:creationId xmlns:a16="http://schemas.microsoft.com/office/drawing/2014/main" id="{5AB568B9-3660-4666-66E1-07CDB401537A}"/>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32" name="Line 113">
                <a:extLst>
                  <a:ext uri="{FF2B5EF4-FFF2-40B4-BE49-F238E27FC236}">
                    <a16:creationId xmlns:a16="http://schemas.microsoft.com/office/drawing/2014/main" id="{6CFB237E-D55B-8FCF-1424-4E115D1EBA1A}"/>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133" name="Rectangle 132">
              <a:extLst>
                <a:ext uri="{FF2B5EF4-FFF2-40B4-BE49-F238E27FC236}">
                  <a16:creationId xmlns:a16="http://schemas.microsoft.com/office/drawing/2014/main" id="{A841D2F5-757C-BA38-582C-0550592FA98A}"/>
                </a:ext>
              </a:extLst>
            </p:cNvPr>
            <p:cNvSpPr/>
            <p:nvPr/>
          </p:nvSpPr>
          <p:spPr>
            <a:xfrm>
              <a:off x="10916559" y="4158999"/>
              <a:ext cx="746710" cy="625475"/>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cxnSp>
          <p:nvCxnSpPr>
            <p:cNvPr id="134" name="Connecteur droit 133">
              <a:extLst>
                <a:ext uri="{FF2B5EF4-FFF2-40B4-BE49-F238E27FC236}">
                  <a16:creationId xmlns:a16="http://schemas.microsoft.com/office/drawing/2014/main" id="{7019E566-3FAF-A1B2-3A4A-1565E60D51C1}"/>
                </a:ext>
              </a:extLst>
            </p:cNvPr>
            <p:cNvCxnSpPr/>
            <p:nvPr/>
          </p:nvCxnSpPr>
          <p:spPr>
            <a:xfrm>
              <a:off x="7826989" y="4834730"/>
              <a:ext cx="8285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5" name="Connecteur droit 134">
              <a:extLst>
                <a:ext uri="{FF2B5EF4-FFF2-40B4-BE49-F238E27FC236}">
                  <a16:creationId xmlns:a16="http://schemas.microsoft.com/office/drawing/2014/main" id="{598760D2-DA82-819B-A45F-A0C1F583BEB9}"/>
                </a:ext>
              </a:extLst>
            </p:cNvPr>
            <p:cNvCxnSpPr/>
            <p:nvPr/>
          </p:nvCxnSpPr>
          <p:spPr>
            <a:xfrm>
              <a:off x="8874300" y="4963317"/>
              <a:ext cx="7532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Connecteur droit 135">
              <a:extLst>
                <a:ext uri="{FF2B5EF4-FFF2-40B4-BE49-F238E27FC236}">
                  <a16:creationId xmlns:a16="http://schemas.microsoft.com/office/drawing/2014/main" id="{66EF5A43-5AB2-3E97-5FEB-F6EE2026781C}"/>
                </a:ext>
              </a:extLst>
            </p:cNvPr>
            <p:cNvCxnSpPr/>
            <p:nvPr/>
          </p:nvCxnSpPr>
          <p:spPr>
            <a:xfrm>
              <a:off x="9855155" y="4726855"/>
              <a:ext cx="8285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Connecteur droit 136">
              <a:extLst>
                <a:ext uri="{FF2B5EF4-FFF2-40B4-BE49-F238E27FC236}">
                  <a16:creationId xmlns:a16="http://schemas.microsoft.com/office/drawing/2014/main" id="{DDDB04F7-A175-B5BD-59A7-FE211F2850C2}"/>
                </a:ext>
              </a:extLst>
            </p:cNvPr>
            <p:cNvCxnSpPr/>
            <p:nvPr/>
          </p:nvCxnSpPr>
          <p:spPr>
            <a:xfrm>
              <a:off x="10912123" y="4493667"/>
              <a:ext cx="7532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0" name="Ellipse 139">
              <a:extLst>
                <a:ext uri="{FF2B5EF4-FFF2-40B4-BE49-F238E27FC236}">
                  <a16:creationId xmlns:a16="http://schemas.microsoft.com/office/drawing/2014/main" id="{9593A9CA-279C-8194-46EC-0756C5E443E4}"/>
                </a:ext>
              </a:extLst>
            </p:cNvPr>
            <p:cNvSpPr/>
            <p:nvPr/>
          </p:nvSpPr>
          <p:spPr>
            <a:xfrm>
              <a:off x="9227478" y="3370876"/>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41" name="Ellipse 140">
              <a:extLst>
                <a:ext uri="{FF2B5EF4-FFF2-40B4-BE49-F238E27FC236}">
                  <a16:creationId xmlns:a16="http://schemas.microsoft.com/office/drawing/2014/main" id="{3D6097F6-AC51-8D18-0F68-9911D5A8E6EB}"/>
                </a:ext>
              </a:extLst>
            </p:cNvPr>
            <p:cNvSpPr/>
            <p:nvPr/>
          </p:nvSpPr>
          <p:spPr>
            <a:xfrm>
              <a:off x="8204701" y="3531801"/>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42" name="Ellipse 141">
              <a:extLst>
                <a:ext uri="{FF2B5EF4-FFF2-40B4-BE49-F238E27FC236}">
                  <a16:creationId xmlns:a16="http://schemas.microsoft.com/office/drawing/2014/main" id="{D721F001-7F28-ED8C-42DF-2C12279766BD}"/>
                </a:ext>
              </a:extLst>
            </p:cNvPr>
            <p:cNvSpPr/>
            <p:nvPr/>
          </p:nvSpPr>
          <p:spPr>
            <a:xfrm>
              <a:off x="8204701" y="3675863"/>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43" name="Ellipse 142">
              <a:extLst>
                <a:ext uri="{FF2B5EF4-FFF2-40B4-BE49-F238E27FC236}">
                  <a16:creationId xmlns:a16="http://schemas.microsoft.com/office/drawing/2014/main" id="{909FA3C7-369A-2A5F-35CC-F4227CDF9149}"/>
                </a:ext>
              </a:extLst>
            </p:cNvPr>
            <p:cNvSpPr/>
            <p:nvPr/>
          </p:nvSpPr>
          <p:spPr>
            <a:xfrm>
              <a:off x="10250195" y="3811595"/>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46" name="Ellipse 145">
              <a:extLst>
                <a:ext uri="{FF2B5EF4-FFF2-40B4-BE49-F238E27FC236}">
                  <a16:creationId xmlns:a16="http://schemas.microsoft.com/office/drawing/2014/main" id="{4B301562-3611-1C54-4CE4-FC1FB04F0BB9}"/>
                </a:ext>
              </a:extLst>
            </p:cNvPr>
            <p:cNvSpPr/>
            <p:nvPr/>
          </p:nvSpPr>
          <p:spPr>
            <a:xfrm>
              <a:off x="11266989" y="3647289"/>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47" name="Forme libre : forme 146">
              <a:extLst>
                <a:ext uri="{FF2B5EF4-FFF2-40B4-BE49-F238E27FC236}">
                  <a16:creationId xmlns:a16="http://schemas.microsoft.com/office/drawing/2014/main" id="{322A442B-2F61-DE40-ADC5-6B1293AA6345}"/>
                </a:ext>
              </a:extLst>
            </p:cNvPr>
            <p:cNvSpPr/>
            <p:nvPr/>
          </p:nvSpPr>
          <p:spPr bwMode="auto">
            <a:xfrm>
              <a:off x="7582433" y="3272053"/>
              <a:ext cx="4418223" cy="2173226"/>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grpSp>
      <p:sp>
        <p:nvSpPr>
          <p:cNvPr id="3" name="Text Placeholder 22">
            <a:extLst>
              <a:ext uri="{FF2B5EF4-FFF2-40B4-BE49-F238E27FC236}">
                <a16:creationId xmlns:a16="http://schemas.microsoft.com/office/drawing/2014/main" id="{D81EC021-5CA1-E87E-0D63-88D178B9C7F6}"/>
              </a:ext>
            </a:extLst>
          </p:cNvPr>
          <p:cNvSpPr txBox="1">
            <a:spLocks/>
          </p:cNvSpPr>
          <p:nvPr/>
        </p:nvSpPr>
        <p:spPr bwMode="auto">
          <a:xfrm>
            <a:off x="9520581" y="6574009"/>
            <a:ext cx="2668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Ross Eckard A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798</a:t>
            </a:r>
          </a:p>
        </p:txBody>
      </p:sp>
      <p:grpSp>
        <p:nvGrpSpPr>
          <p:cNvPr id="24" name="Groupe 23">
            <a:extLst>
              <a:ext uri="{FF2B5EF4-FFF2-40B4-BE49-F238E27FC236}">
                <a16:creationId xmlns:a16="http://schemas.microsoft.com/office/drawing/2014/main" id="{22673EF6-581A-B650-5CE4-FB04782CD480}"/>
              </a:ext>
            </a:extLst>
          </p:cNvPr>
          <p:cNvGrpSpPr/>
          <p:nvPr/>
        </p:nvGrpSpPr>
        <p:grpSpPr>
          <a:xfrm>
            <a:off x="335360" y="2927097"/>
            <a:ext cx="6311255" cy="2866212"/>
            <a:chOff x="335360" y="2927097"/>
            <a:chExt cx="6311255" cy="2866212"/>
          </a:xfrm>
        </p:grpSpPr>
        <p:grpSp>
          <p:nvGrpSpPr>
            <p:cNvPr id="5" name="Groupe 4">
              <a:extLst>
                <a:ext uri="{FF2B5EF4-FFF2-40B4-BE49-F238E27FC236}">
                  <a16:creationId xmlns:a16="http://schemas.microsoft.com/office/drawing/2014/main" id="{3FE54ED2-C201-BE14-4E60-77AAB09AF3B2}"/>
                </a:ext>
              </a:extLst>
            </p:cNvPr>
            <p:cNvGrpSpPr/>
            <p:nvPr/>
          </p:nvGrpSpPr>
          <p:grpSpPr>
            <a:xfrm>
              <a:off x="1178943" y="5448920"/>
              <a:ext cx="460631" cy="344389"/>
              <a:chOff x="1880267" y="4885446"/>
              <a:chExt cx="460631" cy="344389"/>
            </a:xfrm>
          </p:grpSpPr>
          <p:sp>
            <p:nvSpPr>
              <p:cNvPr id="6" name="Line 19">
                <a:extLst>
                  <a:ext uri="{FF2B5EF4-FFF2-40B4-BE49-F238E27FC236}">
                    <a16:creationId xmlns:a16="http://schemas.microsoft.com/office/drawing/2014/main" id="{96619BD2-39F6-B40D-A23C-3808FB35F415}"/>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7" name="Rectangle 49">
                <a:extLst>
                  <a:ext uri="{FF2B5EF4-FFF2-40B4-BE49-F238E27FC236}">
                    <a16:creationId xmlns:a16="http://schemas.microsoft.com/office/drawing/2014/main" id="{4B0FE561-8A22-3A2A-D052-96F0F3903B8E}"/>
                  </a:ext>
                </a:extLst>
              </p:cNvPr>
              <p:cNvSpPr>
                <a:spLocks noChangeArrowheads="1"/>
              </p:cNvSpPr>
              <p:nvPr/>
            </p:nvSpPr>
            <p:spPr bwMode="auto">
              <a:xfrm>
                <a:off x="1880267" y="4941688"/>
                <a:ext cx="4606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Entry</a:t>
                </a:r>
              </a:p>
            </p:txBody>
          </p:sp>
        </p:grpSp>
        <p:sp>
          <p:nvSpPr>
            <p:cNvPr id="8" name="Forme libre : forme 7">
              <a:extLst>
                <a:ext uri="{FF2B5EF4-FFF2-40B4-BE49-F238E27FC236}">
                  <a16:creationId xmlns:a16="http://schemas.microsoft.com/office/drawing/2014/main" id="{EF672DD8-E75B-2C26-BAC0-8FEF45223745}"/>
                </a:ext>
              </a:extLst>
            </p:cNvPr>
            <p:cNvSpPr/>
            <p:nvPr/>
          </p:nvSpPr>
          <p:spPr bwMode="auto">
            <a:xfrm>
              <a:off x="730552" y="3272053"/>
              <a:ext cx="4418223" cy="2173226"/>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grpSp>
          <p:nvGrpSpPr>
            <p:cNvPr id="9" name="Groupe 8">
              <a:extLst>
                <a:ext uri="{FF2B5EF4-FFF2-40B4-BE49-F238E27FC236}">
                  <a16:creationId xmlns:a16="http://schemas.microsoft.com/office/drawing/2014/main" id="{4E303C43-22D6-156E-B727-8C393E7C1F52}"/>
                </a:ext>
              </a:extLst>
            </p:cNvPr>
            <p:cNvGrpSpPr/>
            <p:nvPr/>
          </p:nvGrpSpPr>
          <p:grpSpPr>
            <a:xfrm>
              <a:off x="335360" y="3500639"/>
              <a:ext cx="392828" cy="288147"/>
              <a:chOff x="1710542" y="1546878"/>
              <a:chExt cx="392828" cy="288147"/>
            </a:xfrm>
          </p:grpSpPr>
          <p:sp>
            <p:nvSpPr>
              <p:cNvPr id="10" name="Line 17">
                <a:extLst>
                  <a:ext uri="{FF2B5EF4-FFF2-40B4-BE49-F238E27FC236}">
                    <a16:creationId xmlns:a16="http://schemas.microsoft.com/office/drawing/2014/main" id="{635553BA-9990-76F4-BEB1-AB163DEB4E24}"/>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11" name="Rectangle 48">
                <a:extLst>
                  <a:ext uri="{FF2B5EF4-FFF2-40B4-BE49-F238E27FC236}">
                    <a16:creationId xmlns:a16="http://schemas.microsoft.com/office/drawing/2014/main" id="{84655941-8DB6-0FA7-889F-BB7780FDED10}"/>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140</a:t>
                </a:r>
              </a:p>
            </p:txBody>
          </p:sp>
        </p:grpSp>
        <p:grpSp>
          <p:nvGrpSpPr>
            <p:cNvPr id="12" name="Groupe 11">
              <a:extLst>
                <a:ext uri="{FF2B5EF4-FFF2-40B4-BE49-F238E27FC236}">
                  <a16:creationId xmlns:a16="http://schemas.microsoft.com/office/drawing/2014/main" id="{1B4525AB-25AB-ED43-FF4E-7AD357D3A8F2}"/>
                </a:ext>
              </a:extLst>
            </p:cNvPr>
            <p:cNvGrpSpPr/>
            <p:nvPr/>
          </p:nvGrpSpPr>
          <p:grpSpPr>
            <a:xfrm>
              <a:off x="335360" y="3894460"/>
              <a:ext cx="392828" cy="288147"/>
              <a:chOff x="1710542" y="1546878"/>
              <a:chExt cx="392828" cy="288147"/>
            </a:xfrm>
          </p:grpSpPr>
          <p:sp>
            <p:nvSpPr>
              <p:cNvPr id="13" name="Line 17">
                <a:extLst>
                  <a:ext uri="{FF2B5EF4-FFF2-40B4-BE49-F238E27FC236}">
                    <a16:creationId xmlns:a16="http://schemas.microsoft.com/office/drawing/2014/main" id="{573C48F0-7986-CB4D-A5CC-CEE194C4BBF3}"/>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14" name="Rectangle 48">
                <a:extLst>
                  <a:ext uri="{FF2B5EF4-FFF2-40B4-BE49-F238E27FC236}">
                    <a16:creationId xmlns:a16="http://schemas.microsoft.com/office/drawing/2014/main" id="{A0153C69-954F-F437-CDCD-32D084A20C62}"/>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120</a:t>
                </a:r>
              </a:p>
            </p:txBody>
          </p:sp>
        </p:grpSp>
        <p:grpSp>
          <p:nvGrpSpPr>
            <p:cNvPr id="15" name="Groupe 14">
              <a:extLst>
                <a:ext uri="{FF2B5EF4-FFF2-40B4-BE49-F238E27FC236}">
                  <a16:creationId xmlns:a16="http://schemas.microsoft.com/office/drawing/2014/main" id="{270AD473-B7E6-5C02-CA59-969BB9B87531}"/>
                </a:ext>
              </a:extLst>
            </p:cNvPr>
            <p:cNvGrpSpPr/>
            <p:nvPr/>
          </p:nvGrpSpPr>
          <p:grpSpPr>
            <a:xfrm>
              <a:off x="335360" y="4272488"/>
              <a:ext cx="392828" cy="288147"/>
              <a:chOff x="1710542" y="1546878"/>
              <a:chExt cx="392828" cy="288147"/>
            </a:xfrm>
          </p:grpSpPr>
          <p:sp>
            <p:nvSpPr>
              <p:cNvPr id="16" name="Line 17">
                <a:extLst>
                  <a:ext uri="{FF2B5EF4-FFF2-40B4-BE49-F238E27FC236}">
                    <a16:creationId xmlns:a16="http://schemas.microsoft.com/office/drawing/2014/main" id="{7DA174D0-98D1-9BA6-220C-E775C73A9E2F}"/>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17" name="Rectangle 48">
                <a:extLst>
                  <a:ext uri="{FF2B5EF4-FFF2-40B4-BE49-F238E27FC236}">
                    <a16:creationId xmlns:a16="http://schemas.microsoft.com/office/drawing/2014/main" id="{17D64B4D-9DEB-1781-F6F7-0D3D1B163E68}"/>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100</a:t>
                </a:r>
              </a:p>
            </p:txBody>
          </p:sp>
        </p:grpSp>
        <p:grpSp>
          <p:nvGrpSpPr>
            <p:cNvPr id="18" name="Groupe 17">
              <a:extLst>
                <a:ext uri="{FF2B5EF4-FFF2-40B4-BE49-F238E27FC236}">
                  <a16:creationId xmlns:a16="http://schemas.microsoft.com/office/drawing/2014/main" id="{1B5982C4-BAF1-0665-C86D-EEFD0E8338D2}"/>
                </a:ext>
              </a:extLst>
            </p:cNvPr>
            <p:cNvGrpSpPr/>
            <p:nvPr/>
          </p:nvGrpSpPr>
          <p:grpSpPr>
            <a:xfrm>
              <a:off x="335360" y="4667899"/>
              <a:ext cx="392828" cy="288147"/>
              <a:chOff x="1710542" y="1546878"/>
              <a:chExt cx="392828" cy="288147"/>
            </a:xfrm>
          </p:grpSpPr>
          <p:sp>
            <p:nvSpPr>
              <p:cNvPr id="19" name="Line 17">
                <a:extLst>
                  <a:ext uri="{FF2B5EF4-FFF2-40B4-BE49-F238E27FC236}">
                    <a16:creationId xmlns:a16="http://schemas.microsoft.com/office/drawing/2014/main" id="{4F449DA0-5C81-3926-46AB-57EBC8645725}"/>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20" name="Rectangle 48">
                <a:extLst>
                  <a:ext uri="{FF2B5EF4-FFF2-40B4-BE49-F238E27FC236}">
                    <a16:creationId xmlns:a16="http://schemas.microsoft.com/office/drawing/2014/main" id="{D5A6125F-F274-DC99-A870-48DA487F7599}"/>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80</a:t>
                </a:r>
              </a:p>
            </p:txBody>
          </p:sp>
        </p:grpSp>
        <p:grpSp>
          <p:nvGrpSpPr>
            <p:cNvPr id="21" name="Groupe 20">
              <a:extLst>
                <a:ext uri="{FF2B5EF4-FFF2-40B4-BE49-F238E27FC236}">
                  <a16:creationId xmlns:a16="http://schemas.microsoft.com/office/drawing/2014/main" id="{80D048B5-C3D5-7EC5-7DFA-418EAEDF189A}"/>
                </a:ext>
              </a:extLst>
            </p:cNvPr>
            <p:cNvGrpSpPr/>
            <p:nvPr/>
          </p:nvGrpSpPr>
          <p:grpSpPr>
            <a:xfrm>
              <a:off x="335360" y="5065896"/>
              <a:ext cx="392828" cy="288147"/>
              <a:chOff x="1710542" y="1546878"/>
              <a:chExt cx="392828" cy="288147"/>
            </a:xfrm>
          </p:grpSpPr>
          <p:sp>
            <p:nvSpPr>
              <p:cNvPr id="22" name="Line 17">
                <a:extLst>
                  <a:ext uri="{FF2B5EF4-FFF2-40B4-BE49-F238E27FC236}">
                    <a16:creationId xmlns:a16="http://schemas.microsoft.com/office/drawing/2014/main" id="{28A14248-3507-5508-119B-592F4EF627AA}"/>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23" name="Rectangle 48">
                <a:extLst>
                  <a:ext uri="{FF2B5EF4-FFF2-40B4-BE49-F238E27FC236}">
                    <a16:creationId xmlns:a16="http://schemas.microsoft.com/office/drawing/2014/main" id="{96D5A6AF-A9BF-B680-5E11-8C54FD8F84FC}"/>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60</a:t>
                </a:r>
              </a:p>
            </p:txBody>
          </p:sp>
        </p:grpSp>
        <p:sp>
          <p:nvSpPr>
            <p:cNvPr id="26" name="Rectangle 48">
              <a:extLst>
                <a:ext uri="{FF2B5EF4-FFF2-40B4-BE49-F238E27FC236}">
                  <a16:creationId xmlns:a16="http://schemas.microsoft.com/office/drawing/2014/main" id="{D296F48A-6BE3-AA6B-3DD3-A94ED0DF5FB4}"/>
                </a:ext>
              </a:extLst>
            </p:cNvPr>
            <p:cNvSpPr>
              <a:spLocks noChangeArrowheads="1"/>
            </p:cNvSpPr>
            <p:nvPr/>
          </p:nvSpPr>
          <p:spPr bwMode="auto">
            <a:xfrm>
              <a:off x="2737611" y="2927097"/>
              <a:ext cx="872602"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1" i="0" u="none" strike="noStrike" kern="0" cap="none" spc="0" normalizeH="0" baseline="0" noProof="0" dirty="0" err="1">
                  <a:ln>
                    <a:noFill/>
                  </a:ln>
                  <a:effectLst/>
                  <a:uLnTx/>
                  <a:uFillTx/>
                  <a:latin typeface="+mj-lt"/>
                  <a:ea typeface="Roboto Condensed" panose="02000000000000000000" pitchFamily="2" charset="0"/>
                  <a:cs typeface="Calibri" panose="020F0502020204030204" pitchFamily="34" charset="0"/>
                </a:rPr>
                <a:t>Weight</a:t>
              </a:r>
              <a:r>
                <a:rPr kumimoji="0" lang="fr-FR" altLang="fr-FR" sz="1400" b="1"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 kg</a:t>
              </a:r>
            </a:p>
          </p:txBody>
        </p:sp>
        <p:grpSp>
          <p:nvGrpSpPr>
            <p:cNvPr id="27" name="Groupe 26">
              <a:extLst>
                <a:ext uri="{FF2B5EF4-FFF2-40B4-BE49-F238E27FC236}">
                  <a16:creationId xmlns:a16="http://schemas.microsoft.com/office/drawing/2014/main" id="{E7F90BA2-B866-ADDF-F733-07CB09306803}"/>
                </a:ext>
              </a:extLst>
            </p:cNvPr>
            <p:cNvGrpSpPr/>
            <p:nvPr/>
          </p:nvGrpSpPr>
          <p:grpSpPr>
            <a:xfrm>
              <a:off x="2070869" y="5448920"/>
              <a:ext cx="717111" cy="344389"/>
              <a:chOff x="1752028" y="4885446"/>
              <a:chExt cx="717111" cy="344389"/>
            </a:xfrm>
          </p:grpSpPr>
          <p:sp>
            <p:nvSpPr>
              <p:cNvPr id="28" name="Line 19">
                <a:extLst>
                  <a:ext uri="{FF2B5EF4-FFF2-40B4-BE49-F238E27FC236}">
                    <a16:creationId xmlns:a16="http://schemas.microsoft.com/office/drawing/2014/main" id="{6DFE03D0-0534-9FAA-D33C-C4D56E7C497B}"/>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29" name="Rectangle 49">
                <a:extLst>
                  <a:ext uri="{FF2B5EF4-FFF2-40B4-BE49-F238E27FC236}">
                    <a16:creationId xmlns:a16="http://schemas.microsoft.com/office/drawing/2014/main" id="{7E0E140C-612E-941D-297C-D376E6AC7FB5}"/>
                  </a:ext>
                </a:extLst>
              </p:cNvPr>
              <p:cNvSpPr>
                <a:spLocks noChangeArrowheads="1"/>
              </p:cNvSpPr>
              <p:nvPr/>
            </p:nvSpPr>
            <p:spPr bwMode="auto">
              <a:xfrm>
                <a:off x="1752028" y="4941688"/>
                <a:ext cx="71711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30" name="Groupe 29">
              <a:extLst>
                <a:ext uri="{FF2B5EF4-FFF2-40B4-BE49-F238E27FC236}">
                  <a16:creationId xmlns:a16="http://schemas.microsoft.com/office/drawing/2014/main" id="{90F17F99-6B9D-06A6-1644-2DCA744683BE}"/>
                </a:ext>
              </a:extLst>
            </p:cNvPr>
            <p:cNvGrpSpPr/>
            <p:nvPr/>
          </p:nvGrpSpPr>
          <p:grpSpPr>
            <a:xfrm>
              <a:off x="3211923" y="5448920"/>
              <a:ext cx="460631" cy="344389"/>
              <a:chOff x="1880267" y="4885446"/>
              <a:chExt cx="460631" cy="344389"/>
            </a:xfrm>
          </p:grpSpPr>
          <p:sp>
            <p:nvSpPr>
              <p:cNvPr id="31" name="Line 19">
                <a:extLst>
                  <a:ext uri="{FF2B5EF4-FFF2-40B4-BE49-F238E27FC236}">
                    <a16:creationId xmlns:a16="http://schemas.microsoft.com/office/drawing/2014/main" id="{6B13B060-9D33-E559-5492-23AEBC482168}"/>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32" name="Rectangle 49">
                <a:extLst>
                  <a:ext uri="{FF2B5EF4-FFF2-40B4-BE49-F238E27FC236}">
                    <a16:creationId xmlns:a16="http://schemas.microsoft.com/office/drawing/2014/main" id="{7A1AD49C-86E8-5C80-3B91-69751CB8B76B}"/>
                  </a:ext>
                </a:extLst>
              </p:cNvPr>
              <p:cNvSpPr>
                <a:spLocks noChangeArrowheads="1"/>
              </p:cNvSpPr>
              <p:nvPr/>
            </p:nvSpPr>
            <p:spPr bwMode="auto">
              <a:xfrm>
                <a:off x="1880267" y="4941688"/>
                <a:ext cx="4606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Entry</a:t>
                </a:r>
              </a:p>
            </p:txBody>
          </p:sp>
        </p:grpSp>
        <p:grpSp>
          <p:nvGrpSpPr>
            <p:cNvPr id="33" name="Groupe 32">
              <a:extLst>
                <a:ext uri="{FF2B5EF4-FFF2-40B4-BE49-F238E27FC236}">
                  <a16:creationId xmlns:a16="http://schemas.microsoft.com/office/drawing/2014/main" id="{343CE122-CCDC-A938-94E4-EE6148626A00}"/>
                </a:ext>
              </a:extLst>
            </p:cNvPr>
            <p:cNvGrpSpPr/>
            <p:nvPr/>
          </p:nvGrpSpPr>
          <p:grpSpPr>
            <a:xfrm>
              <a:off x="4103849" y="5448920"/>
              <a:ext cx="717111" cy="344389"/>
              <a:chOff x="1752028" y="4885446"/>
              <a:chExt cx="717111" cy="344389"/>
            </a:xfrm>
          </p:grpSpPr>
          <p:sp>
            <p:nvSpPr>
              <p:cNvPr id="34" name="Line 19">
                <a:extLst>
                  <a:ext uri="{FF2B5EF4-FFF2-40B4-BE49-F238E27FC236}">
                    <a16:creationId xmlns:a16="http://schemas.microsoft.com/office/drawing/2014/main" id="{94758776-EC3D-EE6B-A96B-9DD1AAA4DBD5}"/>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effectLst/>
                  <a:uLnTx/>
                  <a:uFillTx/>
                  <a:latin typeface="+mj-lt"/>
                  <a:ea typeface="Roboto Condensed" panose="02000000000000000000" pitchFamily="2" charset="0"/>
                  <a:cs typeface="Calibri" panose="020F0502020204030204" pitchFamily="34" charset="0"/>
                </a:endParaRPr>
              </a:p>
            </p:txBody>
          </p:sp>
          <p:sp>
            <p:nvSpPr>
              <p:cNvPr id="35" name="Rectangle 49">
                <a:extLst>
                  <a:ext uri="{FF2B5EF4-FFF2-40B4-BE49-F238E27FC236}">
                    <a16:creationId xmlns:a16="http://schemas.microsoft.com/office/drawing/2014/main" id="{6E7251FE-C309-36B3-A1F5-E097444CBD4C}"/>
                  </a:ext>
                </a:extLst>
              </p:cNvPr>
              <p:cNvSpPr>
                <a:spLocks noChangeArrowheads="1"/>
              </p:cNvSpPr>
              <p:nvPr/>
            </p:nvSpPr>
            <p:spPr bwMode="auto">
              <a:xfrm>
                <a:off x="1752028" y="4941688"/>
                <a:ext cx="71711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altLang="fr-FR" sz="1400" b="0" i="0" u="none" strike="noStrike" kern="0" cap="none" spc="0" normalizeH="0" baseline="0" noProof="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77" name="Groupe 76">
              <a:extLst>
                <a:ext uri="{FF2B5EF4-FFF2-40B4-BE49-F238E27FC236}">
                  <a16:creationId xmlns:a16="http://schemas.microsoft.com/office/drawing/2014/main" id="{8EBBB413-30B4-5B63-BD3C-8AAFD340AD42}"/>
                </a:ext>
              </a:extLst>
            </p:cNvPr>
            <p:cNvGrpSpPr/>
            <p:nvPr/>
          </p:nvGrpSpPr>
          <p:grpSpPr>
            <a:xfrm>
              <a:off x="1192971" y="3735160"/>
              <a:ext cx="421394" cy="1439792"/>
              <a:chOff x="2084388" y="2281238"/>
              <a:chExt cx="127000" cy="720725"/>
            </a:xfrm>
          </p:grpSpPr>
          <p:sp>
            <p:nvSpPr>
              <p:cNvPr id="78" name="Line 113">
                <a:extLst>
                  <a:ext uri="{FF2B5EF4-FFF2-40B4-BE49-F238E27FC236}">
                    <a16:creationId xmlns:a16="http://schemas.microsoft.com/office/drawing/2014/main" id="{8C3F7C2E-7D2D-FA1C-B372-FE4D9631226E}"/>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79" name="Line 120">
                <a:extLst>
                  <a:ext uri="{FF2B5EF4-FFF2-40B4-BE49-F238E27FC236}">
                    <a16:creationId xmlns:a16="http://schemas.microsoft.com/office/drawing/2014/main" id="{FF835846-1346-5EF0-D702-4B9F92E3BAA6}"/>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80" name="Line 113">
                <a:extLst>
                  <a:ext uri="{FF2B5EF4-FFF2-40B4-BE49-F238E27FC236}">
                    <a16:creationId xmlns:a16="http://schemas.microsoft.com/office/drawing/2014/main" id="{9A0E917C-8D42-9BD0-049F-64BED46A81AB}"/>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83" name="Rectangle 82">
              <a:extLst>
                <a:ext uri="{FF2B5EF4-FFF2-40B4-BE49-F238E27FC236}">
                  <a16:creationId xmlns:a16="http://schemas.microsoft.com/office/drawing/2014/main" id="{A22D6C0E-B5E9-DE9D-95E9-F8C6E15B1535}"/>
                </a:ext>
              </a:extLst>
            </p:cNvPr>
            <p:cNvSpPr/>
            <p:nvPr/>
          </p:nvSpPr>
          <p:spPr>
            <a:xfrm>
              <a:off x="997426" y="4236340"/>
              <a:ext cx="821381" cy="448915"/>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grpSp>
          <p:nvGrpSpPr>
            <p:cNvPr id="84" name="Groupe 83">
              <a:extLst>
                <a:ext uri="{FF2B5EF4-FFF2-40B4-BE49-F238E27FC236}">
                  <a16:creationId xmlns:a16="http://schemas.microsoft.com/office/drawing/2014/main" id="{89CBD217-D980-8EE8-18CA-3CD3D12C9C78}"/>
                </a:ext>
              </a:extLst>
            </p:cNvPr>
            <p:cNvGrpSpPr/>
            <p:nvPr/>
          </p:nvGrpSpPr>
          <p:grpSpPr>
            <a:xfrm>
              <a:off x="2216907" y="4020886"/>
              <a:ext cx="421394" cy="1350169"/>
              <a:chOff x="2084388" y="2281238"/>
              <a:chExt cx="127000" cy="720725"/>
            </a:xfrm>
          </p:grpSpPr>
          <p:sp>
            <p:nvSpPr>
              <p:cNvPr id="85" name="Line 113">
                <a:extLst>
                  <a:ext uri="{FF2B5EF4-FFF2-40B4-BE49-F238E27FC236}">
                    <a16:creationId xmlns:a16="http://schemas.microsoft.com/office/drawing/2014/main" id="{5FB22763-8D91-790C-9F61-A36D905DC133}"/>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86" name="Line 120">
                <a:extLst>
                  <a:ext uri="{FF2B5EF4-FFF2-40B4-BE49-F238E27FC236}">
                    <a16:creationId xmlns:a16="http://schemas.microsoft.com/office/drawing/2014/main" id="{D8ECEE74-2834-202D-C56C-1C8F3C15B24B}"/>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87" name="Line 113">
                <a:extLst>
                  <a:ext uri="{FF2B5EF4-FFF2-40B4-BE49-F238E27FC236}">
                    <a16:creationId xmlns:a16="http://schemas.microsoft.com/office/drawing/2014/main" id="{4ACA0AA4-20B2-5031-1D2D-A633963A3E0C}"/>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89" name="Rectangle 88">
              <a:extLst>
                <a:ext uri="{FF2B5EF4-FFF2-40B4-BE49-F238E27FC236}">
                  <a16:creationId xmlns:a16="http://schemas.microsoft.com/office/drawing/2014/main" id="{0346A7A6-D3F9-5DC6-3A9C-32F9421CFAD4}"/>
                </a:ext>
              </a:extLst>
            </p:cNvPr>
            <p:cNvSpPr/>
            <p:nvPr/>
          </p:nvSpPr>
          <p:spPr>
            <a:xfrm>
              <a:off x="2046792" y="4442369"/>
              <a:ext cx="746710" cy="431006"/>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grpSp>
          <p:nvGrpSpPr>
            <p:cNvPr id="90" name="Groupe 89">
              <a:extLst>
                <a:ext uri="{FF2B5EF4-FFF2-40B4-BE49-F238E27FC236}">
                  <a16:creationId xmlns:a16="http://schemas.microsoft.com/office/drawing/2014/main" id="{C5F6DC63-ECC1-977D-13D3-71E27F37BFC8}"/>
                </a:ext>
              </a:extLst>
            </p:cNvPr>
            <p:cNvGrpSpPr/>
            <p:nvPr/>
          </p:nvGrpSpPr>
          <p:grpSpPr>
            <a:xfrm>
              <a:off x="3221137" y="3449387"/>
              <a:ext cx="421394" cy="1535065"/>
              <a:chOff x="2084388" y="2281238"/>
              <a:chExt cx="127000" cy="720725"/>
            </a:xfrm>
          </p:grpSpPr>
          <p:sp>
            <p:nvSpPr>
              <p:cNvPr id="91" name="Line 113">
                <a:extLst>
                  <a:ext uri="{FF2B5EF4-FFF2-40B4-BE49-F238E27FC236}">
                    <a16:creationId xmlns:a16="http://schemas.microsoft.com/office/drawing/2014/main" id="{44B2A7B3-2E63-1610-9AF2-508DCE09DB19}"/>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92" name="Line 120">
                <a:extLst>
                  <a:ext uri="{FF2B5EF4-FFF2-40B4-BE49-F238E27FC236}">
                    <a16:creationId xmlns:a16="http://schemas.microsoft.com/office/drawing/2014/main" id="{FCDCE731-8757-FD06-1C2E-DE11B082A7E2}"/>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93" name="Line 113">
                <a:extLst>
                  <a:ext uri="{FF2B5EF4-FFF2-40B4-BE49-F238E27FC236}">
                    <a16:creationId xmlns:a16="http://schemas.microsoft.com/office/drawing/2014/main" id="{4D6A5077-C814-BE51-BB44-70DB0EF411DE}"/>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95" name="Rectangle 94">
              <a:extLst>
                <a:ext uri="{FF2B5EF4-FFF2-40B4-BE49-F238E27FC236}">
                  <a16:creationId xmlns:a16="http://schemas.microsoft.com/office/drawing/2014/main" id="{F2B228E4-A827-B27C-24FA-FD8B5F1EA15F}"/>
                </a:ext>
              </a:extLst>
            </p:cNvPr>
            <p:cNvSpPr/>
            <p:nvPr/>
          </p:nvSpPr>
          <p:spPr>
            <a:xfrm>
              <a:off x="3025592" y="4130424"/>
              <a:ext cx="821381" cy="624365"/>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grpSp>
          <p:nvGrpSpPr>
            <p:cNvPr id="103" name="Groupe 102">
              <a:extLst>
                <a:ext uri="{FF2B5EF4-FFF2-40B4-BE49-F238E27FC236}">
                  <a16:creationId xmlns:a16="http://schemas.microsoft.com/office/drawing/2014/main" id="{443245CD-D9A9-D217-BC11-90EAAECA1786}"/>
                </a:ext>
              </a:extLst>
            </p:cNvPr>
            <p:cNvGrpSpPr/>
            <p:nvPr/>
          </p:nvGrpSpPr>
          <p:grpSpPr>
            <a:xfrm>
              <a:off x="4254730" y="3465261"/>
              <a:ext cx="421394" cy="1443038"/>
              <a:chOff x="2084388" y="2281238"/>
              <a:chExt cx="127000" cy="720725"/>
            </a:xfrm>
          </p:grpSpPr>
          <p:sp>
            <p:nvSpPr>
              <p:cNvPr id="104" name="Line 113">
                <a:extLst>
                  <a:ext uri="{FF2B5EF4-FFF2-40B4-BE49-F238E27FC236}">
                    <a16:creationId xmlns:a16="http://schemas.microsoft.com/office/drawing/2014/main" id="{106BAC53-0712-A569-02DB-31C083E4A53B}"/>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05" name="Line 120">
                <a:extLst>
                  <a:ext uri="{FF2B5EF4-FFF2-40B4-BE49-F238E27FC236}">
                    <a16:creationId xmlns:a16="http://schemas.microsoft.com/office/drawing/2014/main" id="{283BF48C-D0D2-F801-30CA-DC6DBABD0CC5}"/>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sp>
            <p:nvSpPr>
              <p:cNvPr id="106" name="Line 113">
                <a:extLst>
                  <a:ext uri="{FF2B5EF4-FFF2-40B4-BE49-F238E27FC236}">
                    <a16:creationId xmlns:a16="http://schemas.microsoft.com/office/drawing/2014/main" id="{A203AC18-63CA-E664-35BE-41B2515F2B9B}"/>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sz="1400"/>
              </a:p>
            </p:txBody>
          </p:sp>
        </p:grpSp>
        <p:sp>
          <p:nvSpPr>
            <p:cNvPr id="108" name="Rectangle 107">
              <a:extLst>
                <a:ext uri="{FF2B5EF4-FFF2-40B4-BE49-F238E27FC236}">
                  <a16:creationId xmlns:a16="http://schemas.microsoft.com/office/drawing/2014/main" id="{01C68B66-7D60-596F-C332-39E9DAF29C42}"/>
                </a:ext>
              </a:extLst>
            </p:cNvPr>
            <p:cNvSpPr/>
            <p:nvPr/>
          </p:nvSpPr>
          <p:spPr>
            <a:xfrm>
              <a:off x="4084615" y="4146299"/>
              <a:ext cx="746710" cy="625475"/>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cxnSp>
          <p:nvCxnSpPr>
            <p:cNvPr id="82" name="Connecteur droit 81">
              <a:extLst>
                <a:ext uri="{FF2B5EF4-FFF2-40B4-BE49-F238E27FC236}">
                  <a16:creationId xmlns:a16="http://schemas.microsoft.com/office/drawing/2014/main" id="{4B7B9F63-B283-B35B-A65B-F77106D4A6A0}"/>
                </a:ext>
              </a:extLst>
            </p:cNvPr>
            <p:cNvCxnSpPr/>
            <p:nvPr/>
          </p:nvCxnSpPr>
          <p:spPr>
            <a:xfrm>
              <a:off x="995045" y="4486273"/>
              <a:ext cx="8285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Connecteur droit 87">
              <a:extLst>
                <a:ext uri="{FF2B5EF4-FFF2-40B4-BE49-F238E27FC236}">
                  <a16:creationId xmlns:a16="http://schemas.microsoft.com/office/drawing/2014/main" id="{6F84C266-B55A-CC53-FC0A-B95DCC1839F0}"/>
                </a:ext>
              </a:extLst>
            </p:cNvPr>
            <p:cNvCxnSpPr/>
            <p:nvPr/>
          </p:nvCxnSpPr>
          <p:spPr>
            <a:xfrm>
              <a:off x="2042356" y="4602954"/>
              <a:ext cx="7532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Connecteur droit 93">
              <a:extLst>
                <a:ext uri="{FF2B5EF4-FFF2-40B4-BE49-F238E27FC236}">
                  <a16:creationId xmlns:a16="http://schemas.microsoft.com/office/drawing/2014/main" id="{6C62B635-D8F6-D2AC-F06E-BD905C6000AC}"/>
                </a:ext>
              </a:extLst>
            </p:cNvPr>
            <p:cNvCxnSpPr/>
            <p:nvPr/>
          </p:nvCxnSpPr>
          <p:spPr>
            <a:xfrm>
              <a:off x="3023211" y="4471987"/>
              <a:ext cx="8285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Connecteur droit 106">
              <a:extLst>
                <a:ext uri="{FF2B5EF4-FFF2-40B4-BE49-F238E27FC236}">
                  <a16:creationId xmlns:a16="http://schemas.microsoft.com/office/drawing/2014/main" id="{E3D8CB03-DBD8-853F-CD45-61E3BDDB5A6E}"/>
                </a:ext>
              </a:extLst>
            </p:cNvPr>
            <p:cNvCxnSpPr/>
            <p:nvPr/>
          </p:nvCxnSpPr>
          <p:spPr>
            <a:xfrm>
              <a:off x="4080179" y="4480967"/>
              <a:ext cx="75320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Ellipse 108">
              <a:extLst>
                <a:ext uri="{FF2B5EF4-FFF2-40B4-BE49-F238E27FC236}">
                  <a16:creationId xmlns:a16="http://schemas.microsoft.com/office/drawing/2014/main" id="{847F6A7C-6A4A-FA97-9593-C0E382B95C29}"/>
                </a:ext>
              </a:extLst>
            </p:cNvPr>
            <p:cNvSpPr/>
            <p:nvPr/>
          </p:nvSpPr>
          <p:spPr>
            <a:xfrm>
              <a:off x="2395534" y="3548599"/>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0" name="Ellipse 109">
              <a:extLst>
                <a:ext uri="{FF2B5EF4-FFF2-40B4-BE49-F238E27FC236}">
                  <a16:creationId xmlns:a16="http://schemas.microsoft.com/office/drawing/2014/main" id="{4D31225A-82A4-9D40-FDC8-9D6404EA776E}"/>
                </a:ext>
              </a:extLst>
            </p:cNvPr>
            <p:cNvSpPr/>
            <p:nvPr/>
          </p:nvSpPr>
          <p:spPr>
            <a:xfrm>
              <a:off x="2395534" y="3608942"/>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1" name="Ellipse 110">
              <a:extLst>
                <a:ext uri="{FF2B5EF4-FFF2-40B4-BE49-F238E27FC236}">
                  <a16:creationId xmlns:a16="http://schemas.microsoft.com/office/drawing/2014/main" id="{5724394D-C7E7-FEF6-5FC3-EE5C47D8D0C9}"/>
                </a:ext>
              </a:extLst>
            </p:cNvPr>
            <p:cNvSpPr/>
            <p:nvPr/>
          </p:nvSpPr>
          <p:spPr>
            <a:xfrm>
              <a:off x="2395534" y="3639801"/>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2" name="Ellipse 111">
              <a:extLst>
                <a:ext uri="{FF2B5EF4-FFF2-40B4-BE49-F238E27FC236}">
                  <a16:creationId xmlns:a16="http://schemas.microsoft.com/office/drawing/2014/main" id="{E1937187-00C5-EED8-B62A-91E703BBA339}"/>
                </a:ext>
              </a:extLst>
            </p:cNvPr>
            <p:cNvSpPr/>
            <p:nvPr/>
          </p:nvSpPr>
          <p:spPr>
            <a:xfrm>
              <a:off x="1372757" y="3493634"/>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3" name="Ellipse 112">
              <a:extLst>
                <a:ext uri="{FF2B5EF4-FFF2-40B4-BE49-F238E27FC236}">
                  <a16:creationId xmlns:a16="http://schemas.microsoft.com/office/drawing/2014/main" id="{36975941-9585-031E-D7A5-D279BC711AAB}"/>
                </a:ext>
              </a:extLst>
            </p:cNvPr>
            <p:cNvSpPr/>
            <p:nvPr/>
          </p:nvSpPr>
          <p:spPr>
            <a:xfrm>
              <a:off x="1372757" y="3357800"/>
              <a:ext cx="56467" cy="56467"/>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7" name="Freeform 61">
              <a:extLst>
                <a:ext uri="{FF2B5EF4-FFF2-40B4-BE49-F238E27FC236}">
                  <a16:creationId xmlns:a16="http://schemas.microsoft.com/office/drawing/2014/main" id="{3DC5063F-93AE-67A8-C099-8FDEF566DBBC}"/>
                </a:ext>
              </a:extLst>
            </p:cNvPr>
            <p:cNvSpPr>
              <a:spLocks/>
            </p:cNvSpPr>
            <p:nvPr/>
          </p:nvSpPr>
          <p:spPr bwMode="auto">
            <a:xfrm>
              <a:off x="5269859" y="3878095"/>
              <a:ext cx="216000" cy="144000"/>
            </a:xfrm>
            <a:custGeom>
              <a:avLst/>
              <a:gdLst>
                <a:gd name="T0" fmla="*/ 785 w 785"/>
                <a:gd name="T1" fmla="*/ 0 h 655"/>
                <a:gd name="T2" fmla="*/ 388 w 785"/>
                <a:gd name="T3" fmla="*/ 0 h 655"/>
                <a:gd name="T4" fmla="*/ 0 w 785"/>
                <a:gd name="T5" fmla="*/ 0 h 655"/>
                <a:gd name="T6" fmla="*/ 0 w 785"/>
                <a:gd name="T7" fmla="*/ 655 h 655"/>
                <a:gd name="T8" fmla="*/ 785 w 785"/>
                <a:gd name="T9" fmla="*/ 655 h 655"/>
                <a:gd name="T10" fmla="*/ 785 w 785"/>
                <a:gd name="T11" fmla="*/ 0 h 655"/>
              </a:gdLst>
              <a:ahLst/>
              <a:cxnLst>
                <a:cxn ang="0">
                  <a:pos x="T0" y="T1"/>
                </a:cxn>
                <a:cxn ang="0">
                  <a:pos x="T2" y="T3"/>
                </a:cxn>
                <a:cxn ang="0">
                  <a:pos x="T4" y="T5"/>
                </a:cxn>
                <a:cxn ang="0">
                  <a:pos x="T6" y="T7"/>
                </a:cxn>
                <a:cxn ang="0">
                  <a:pos x="T8" y="T9"/>
                </a:cxn>
                <a:cxn ang="0">
                  <a:pos x="T10" y="T11"/>
                </a:cxn>
              </a:cxnLst>
              <a:rect l="0" t="0" r="r" b="b"/>
              <a:pathLst>
                <a:path w="785" h="655">
                  <a:moveTo>
                    <a:pt x="785" y="0"/>
                  </a:moveTo>
                  <a:lnTo>
                    <a:pt x="388" y="0"/>
                  </a:lnTo>
                  <a:lnTo>
                    <a:pt x="0" y="0"/>
                  </a:lnTo>
                  <a:lnTo>
                    <a:pt x="0" y="655"/>
                  </a:lnTo>
                  <a:lnTo>
                    <a:pt x="785" y="655"/>
                  </a:lnTo>
                  <a:lnTo>
                    <a:pt x="785" y="0"/>
                  </a:lnTo>
                  <a:close/>
                </a:path>
              </a:pathLst>
            </a:custGeom>
            <a:solidFill>
              <a:srgbClr val="FF3399"/>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fr-FR">
                <a:solidFill>
                  <a:srgbClr val="000066"/>
                </a:solidFill>
                <a:latin typeface="Arial" charset="0"/>
                <a:cs typeface="Arial" charset="0"/>
              </a:endParaRPr>
            </a:p>
          </p:txBody>
        </p:sp>
        <p:sp>
          <p:nvSpPr>
            <p:cNvPr id="38" name="Freeform 145">
              <a:extLst>
                <a:ext uri="{FF2B5EF4-FFF2-40B4-BE49-F238E27FC236}">
                  <a16:creationId xmlns:a16="http://schemas.microsoft.com/office/drawing/2014/main" id="{66B139BF-B3C1-056E-0366-1EECAF54B6C9}"/>
                </a:ext>
              </a:extLst>
            </p:cNvPr>
            <p:cNvSpPr>
              <a:spLocks/>
            </p:cNvSpPr>
            <p:nvPr/>
          </p:nvSpPr>
          <p:spPr bwMode="auto">
            <a:xfrm>
              <a:off x="5277055" y="3576242"/>
              <a:ext cx="216000" cy="144000"/>
            </a:xfrm>
            <a:custGeom>
              <a:avLst/>
              <a:gdLst>
                <a:gd name="T0" fmla="*/ 786 w 786"/>
                <a:gd name="T1" fmla="*/ 607 h 607"/>
                <a:gd name="T2" fmla="*/ 786 w 786"/>
                <a:gd name="T3" fmla="*/ 0 h 607"/>
                <a:gd name="T4" fmla="*/ 393 w 786"/>
                <a:gd name="T5" fmla="*/ 0 h 607"/>
                <a:gd name="T6" fmla="*/ 0 w 786"/>
                <a:gd name="T7" fmla="*/ 0 h 607"/>
                <a:gd name="T8" fmla="*/ 0 w 786"/>
                <a:gd name="T9" fmla="*/ 607 h 607"/>
                <a:gd name="T10" fmla="*/ 786 w 786"/>
                <a:gd name="T11" fmla="*/ 607 h 607"/>
              </a:gdLst>
              <a:ahLst/>
              <a:cxnLst>
                <a:cxn ang="0">
                  <a:pos x="T0" y="T1"/>
                </a:cxn>
                <a:cxn ang="0">
                  <a:pos x="T2" y="T3"/>
                </a:cxn>
                <a:cxn ang="0">
                  <a:pos x="T4" y="T5"/>
                </a:cxn>
                <a:cxn ang="0">
                  <a:pos x="T6" y="T7"/>
                </a:cxn>
                <a:cxn ang="0">
                  <a:pos x="T8" y="T9"/>
                </a:cxn>
                <a:cxn ang="0">
                  <a:pos x="T10" y="T11"/>
                </a:cxn>
              </a:cxnLst>
              <a:rect l="0" t="0" r="r" b="b"/>
              <a:pathLst>
                <a:path w="786" h="607">
                  <a:moveTo>
                    <a:pt x="786" y="607"/>
                  </a:moveTo>
                  <a:lnTo>
                    <a:pt x="786" y="0"/>
                  </a:lnTo>
                  <a:lnTo>
                    <a:pt x="393" y="0"/>
                  </a:lnTo>
                  <a:lnTo>
                    <a:pt x="0" y="0"/>
                  </a:lnTo>
                  <a:lnTo>
                    <a:pt x="0" y="607"/>
                  </a:lnTo>
                  <a:lnTo>
                    <a:pt x="786" y="60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66"/>
                </a:solidFill>
                <a:effectLst/>
                <a:uLnTx/>
                <a:uFillTx/>
                <a:latin typeface="Arial" charset="0"/>
                <a:cs typeface="Arial" charset="0"/>
              </a:endParaRPr>
            </a:p>
          </p:txBody>
        </p:sp>
        <p:sp>
          <p:nvSpPr>
            <p:cNvPr id="41" name="ZoneTexte 40">
              <a:extLst>
                <a:ext uri="{FF2B5EF4-FFF2-40B4-BE49-F238E27FC236}">
                  <a16:creationId xmlns:a16="http://schemas.microsoft.com/office/drawing/2014/main" id="{0AC3734E-1E63-5333-13C4-13071155A590}"/>
                </a:ext>
              </a:extLst>
            </p:cNvPr>
            <p:cNvSpPr txBox="1"/>
            <p:nvPr/>
          </p:nvSpPr>
          <p:spPr>
            <a:xfrm>
              <a:off x="5533810" y="3460429"/>
              <a:ext cx="771365" cy="307777"/>
            </a:xfrm>
            <a:prstGeom prst="rect">
              <a:avLst/>
            </a:prstGeom>
            <a:noFill/>
          </p:spPr>
          <p:txBody>
            <a:bodyPr wrap="none" rtlCol="0">
              <a:spAutoFit/>
            </a:bodyPr>
            <a:lstStyle/>
            <a:p>
              <a:pPr defTabSz="914400" fontAlgn="base">
                <a:spcBef>
                  <a:spcPct val="0"/>
                </a:spcBef>
                <a:spcAft>
                  <a:spcPct val="0"/>
                </a:spcAft>
              </a:pPr>
              <a:r>
                <a:rPr lang="fr-FR" sz="1400" b="1" dirty="0">
                  <a:cs typeface="Arial" charset="0"/>
                </a:rPr>
                <a:t>Placebo</a:t>
              </a:r>
            </a:p>
          </p:txBody>
        </p:sp>
        <p:sp>
          <p:nvSpPr>
            <p:cNvPr id="72" name="ZoneTexte 71">
              <a:extLst>
                <a:ext uri="{FF2B5EF4-FFF2-40B4-BE49-F238E27FC236}">
                  <a16:creationId xmlns:a16="http://schemas.microsoft.com/office/drawing/2014/main" id="{434EAE10-B296-7BC7-9B87-53DDB89EC77B}"/>
                </a:ext>
              </a:extLst>
            </p:cNvPr>
            <p:cNvSpPr txBox="1"/>
            <p:nvPr/>
          </p:nvSpPr>
          <p:spPr>
            <a:xfrm>
              <a:off x="5533810" y="3783233"/>
              <a:ext cx="1112805" cy="307777"/>
            </a:xfrm>
            <a:prstGeom prst="rect">
              <a:avLst/>
            </a:prstGeom>
            <a:noFill/>
          </p:spPr>
          <p:txBody>
            <a:bodyPr wrap="none" rtlCol="0">
              <a:spAutoFit/>
            </a:bodyPr>
            <a:lstStyle/>
            <a:p>
              <a:pPr defTabSz="914400" fontAlgn="base">
                <a:spcBef>
                  <a:spcPct val="0"/>
                </a:spcBef>
                <a:spcAft>
                  <a:spcPct val="0"/>
                </a:spcAft>
              </a:pPr>
              <a:r>
                <a:rPr lang="fr-FR" sz="1400" b="1">
                  <a:cs typeface="Arial" charset="0"/>
                </a:rPr>
                <a:t>Sémaglutide</a:t>
              </a:r>
            </a:p>
          </p:txBody>
        </p:sp>
      </p:grpSp>
      <p:sp>
        <p:nvSpPr>
          <p:cNvPr id="76" name="ZoneTexte 75">
            <a:extLst>
              <a:ext uri="{FF2B5EF4-FFF2-40B4-BE49-F238E27FC236}">
                <a16:creationId xmlns:a16="http://schemas.microsoft.com/office/drawing/2014/main" id="{084F3416-F1E7-56FB-2206-7F817F741CD7}"/>
              </a:ext>
            </a:extLst>
          </p:cNvPr>
          <p:cNvSpPr txBox="1"/>
          <p:nvPr/>
        </p:nvSpPr>
        <p:spPr>
          <a:xfrm>
            <a:off x="1326052" y="5879013"/>
            <a:ext cx="3179717" cy="646331"/>
          </a:xfrm>
          <a:prstGeom prst="rect">
            <a:avLst/>
          </a:prstGeom>
          <a:noFill/>
        </p:spPr>
        <p:txBody>
          <a:bodyPr wrap="none" rtlCol="0">
            <a:spAutoFit/>
          </a:bodyPr>
          <a:lstStyle/>
          <a:p>
            <a:r>
              <a:rPr lang="en-US" dirty="0"/>
              <a:t>Body weight: -10.4% </a:t>
            </a:r>
          </a:p>
          <a:p>
            <a:r>
              <a:rPr lang="en-US" b="1" dirty="0"/>
              <a:t>Lean body mass (DXA) =: - 5.7%</a:t>
            </a:r>
          </a:p>
        </p:txBody>
      </p:sp>
      <p:sp>
        <p:nvSpPr>
          <p:cNvPr id="81" name="ZoneTexte 80">
            <a:extLst>
              <a:ext uri="{FF2B5EF4-FFF2-40B4-BE49-F238E27FC236}">
                <a16:creationId xmlns:a16="http://schemas.microsoft.com/office/drawing/2014/main" id="{DEC0870F-D5CF-D5ED-C54F-32AA60033527}"/>
              </a:ext>
            </a:extLst>
          </p:cNvPr>
          <p:cNvSpPr txBox="1"/>
          <p:nvPr/>
        </p:nvSpPr>
        <p:spPr>
          <a:xfrm>
            <a:off x="5180749" y="2668850"/>
            <a:ext cx="2043508" cy="400110"/>
          </a:xfrm>
          <a:prstGeom prst="rect">
            <a:avLst/>
          </a:prstGeom>
          <a:noFill/>
        </p:spPr>
        <p:txBody>
          <a:bodyPr wrap="none" rtlCol="0">
            <a:spAutoFit/>
          </a:bodyPr>
          <a:lstStyle/>
          <a:p>
            <a:r>
              <a:rPr lang="en-US" sz="2000" b="1"/>
              <a:t>Outcomes at w32</a:t>
            </a:r>
          </a:p>
        </p:txBody>
      </p:sp>
      <p:sp>
        <p:nvSpPr>
          <p:cNvPr id="96" name="ZoneTexte 95">
            <a:extLst>
              <a:ext uri="{FF2B5EF4-FFF2-40B4-BE49-F238E27FC236}">
                <a16:creationId xmlns:a16="http://schemas.microsoft.com/office/drawing/2014/main" id="{7F54605F-78AA-DD55-98CF-23B9CACB5566}"/>
              </a:ext>
            </a:extLst>
          </p:cNvPr>
          <p:cNvSpPr txBox="1"/>
          <p:nvPr/>
        </p:nvSpPr>
        <p:spPr>
          <a:xfrm>
            <a:off x="7938811" y="5879013"/>
            <a:ext cx="3384645" cy="646331"/>
          </a:xfrm>
          <a:prstGeom prst="rect">
            <a:avLst/>
          </a:prstGeom>
          <a:noFill/>
        </p:spPr>
        <p:txBody>
          <a:bodyPr wrap="none" rtlCol="0">
            <a:spAutoFit/>
          </a:bodyPr>
          <a:lstStyle/>
          <a:p>
            <a:r>
              <a:rPr lang="en-US" dirty="0"/>
              <a:t>Visceral adipose tissue: -30.6%</a:t>
            </a:r>
          </a:p>
          <a:p>
            <a:r>
              <a:rPr lang="en-US" dirty="0"/>
              <a:t>Cutaneous adipose tissue: -11.2%</a:t>
            </a:r>
          </a:p>
        </p:txBody>
      </p:sp>
      <p:sp>
        <p:nvSpPr>
          <p:cNvPr id="97" name="Espace réservé du contenu 2">
            <a:extLst>
              <a:ext uri="{FF2B5EF4-FFF2-40B4-BE49-F238E27FC236}">
                <a16:creationId xmlns:a16="http://schemas.microsoft.com/office/drawing/2014/main" id="{4CED3693-BDB9-50B5-43E2-72421E5F585A}"/>
              </a:ext>
            </a:extLst>
          </p:cNvPr>
          <p:cNvSpPr>
            <a:spLocks noGrp="1"/>
          </p:cNvSpPr>
          <p:nvPr>
            <p:ph sz="quarter" idx="13"/>
          </p:nvPr>
        </p:nvSpPr>
        <p:spPr>
          <a:xfrm>
            <a:off x="482785" y="1268760"/>
            <a:ext cx="10972800" cy="1454746"/>
          </a:xfrm>
        </p:spPr>
        <p:txBody>
          <a:bodyPr>
            <a:normAutofit/>
          </a:bodyPr>
          <a:lstStyle/>
          <a:p>
            <a:r>
              <a:rPr lang="en-US" sz="1800" dirty="0"/>
              <a:t>Randomized, double-blind, placebo-controlled trial</a:t>
            </a:r>
          </a:p>
          <a:p>
            <a:r>
              <a:rPr lang="en-US" sz="1800" dirty="0"/>
              <a:t>108 adults HIV, VL &lt; 400 c/mL &gt; 6 months</a:t>
            </a:r>
          </a:p>
          <a:p>
            <a:r>
              <a:rPr lang="en-US" sz="1800" dirty="0"/>
              <a:t>BMI &gt; 25 kg/m</a:t>
            </a:r>
            <a:r>
              <a:rPr lang="en-US" sz="1800" baseline="30000" dirty="0"/>
              <a:t>2</a:t>
            </a:r>
            <a:r>
              <a:rPr lang="en-US" sz="1800" dirty="0"/>
              <a:t> and recent increase in waist girth</a:t>
            </a:r>
          </a:p>
          <a:p>
            <a:r>
              <a:rPr lang="en-US" sz="1800" dirty="0" err="1"/>
              <a:t>Semaglutide</a:t>
            </a:r>
            <a:r>
              <a:rPr lang="en-US" sz="1800" dirty="0"/>
              <a:t> 0.25 mg </a:t>
            </a:r>
            <a:r>
              <a:rPr lang="en-US" sz="1800" dirty="0" err="1"/>
              <a:t>sc</a:t>
            </a:r>
            <a:r>
              <a:rPr lang="en-US" sz="1800" dirty="0"/>
              <a:t> weekly x 4 weeks, then 0.5 mg </a:t>
            </a:r>
            <a:r>
              <a:rPr lang="en-US" sz="1800" dirty="0" err="1"/>
              <a:t>sc</a:t>
            </a:r>
            <a:r>
              <a:rPr lang="en-US" sz="1800" dirty="0"/>
              <a:t> weekly x 4 weeks, then 1 mg </a:t>
            </a:r>
            <a:r>
              <a:rPr lang="en-US" sz="1800" dirty="0" err="1"/>
              <a:t>sc</a:t>
            </a:r>
            <a:r>
              <a:rPr lang="en-US" sz="1800" dirty="0"/>
              <a:t> weekly x 24 weeks</a:t>
            </a:r>
          </a:p>
        </p:txBody>
      </p:sp>
    </p:spTree>
    <p:extLst>
      <p:ext uri="{BB962C8B-B14F-4D97-AF65-F5344CB8AC3E}">
        <p14:creationId xmlns:p14="http://schemas.microsoft.com/office/powerpoint/2010/main" val="3326862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79DB036-C976-FF97-DA11-A03F8CC4C024}"/>
              </a:ext>
            </a:extLst>
          </p:cNvPr>
          <p:cNvGrpSpPr/>
          <p:nvPr/>
        </p:nvGrpSpPr>
        <p:grpSpPr>
          <a:xfrm>
            <a:off x="8372343" y="2473150"/>
            <a:ext cx="3693437" cy="2759515"/>
            <a:chOff x="8372343" y="2473150"/>
            <a:chExt cx="3693437" cy="2759515"/>
          </a:xfrm>
        </p:grpSpPr>
        <p:grpSp>
          <p:nvGrpSpPr>
            <p:cNvPr id="124" name="Groupe 123">
              <a:extLst>
                <a:ext uri="{FF2B5EF4-FFF2-40B4-BE49-F238E27FC236}">
                  <a16:creationId xmlns:a16="http://schemas.microsoft.com/office/drawing/2014/main" id="{0B31D02B-90A3-42B9-544C-44CE13D2919B}"/>
                </a:ext>
              </a:extLst>
            </p:cNvPr>
            <p:cNvGrpSpPr/>
            <p:nvPr/>
          </p:nvGrpSpPr>
          <p:grpSpPr>
            <a:xfrm>
              <a:off x="8995710" y="4932405"/>
              <a:ext cx="401319" cy="300260"/>
              <a:chOff x="1849076" y="4885446"/>
              <a:chExt cx="523012" cy="350557"/>
            </a:xfrm>
          </p:grpSpPr>
          <p:sp>
            <p:nvSpPr>
              <p:cNvPr id="125" name="Line 19">
                <a:extLst>
                  <a:ext uri="{FF2B5EF4-FFF2-40B4-BE49-F238E27FC236}">
                    <a16:creationId xmlns:a16="http://schemas.microsoft.com/office/drawing/2014/main" id="{44D60C1E-040B-FFD0-ADB5-C01E4FE30F2E}"/>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26" name="Rectangle 49">
                <a:extLst>
                  <a:ext uri="{FF2B5EF4-FFF2-40B4-BE49-F238E27FC236}">
                    <a16:creationId xmlns:a16="http://schemas.microsoft.com/office/drawing/2014/main" id="{19197107-2305-BA04-5A50-093C44D775F0}"/>
                  </a:ext>
                </a:extLst>
              </p:cNvPr>
              <p:cNvSpPr>
                <a:spLocks noChangeArrowheads="1"/>
              </p:cNvSpPr>
              <p:nvPr/>
            </p:nvSpPr>
            <p:spPr bwMode="auto">
              <a:xfrm>
                <a:off x="1849076" y="4935522"/>
                <a:ext cx="523012"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Entry</a:t>
                </a:r>
              </a:p>
            </p:txBody>
          </p:sp>
        </p:grpSp>
        <p:sp>
          <p:nvSpPr>
            <p:cNvPr id="127" name="Forme libre : forme 126">
              <a:extLst>
                <a:ext uri="{FF2B5EF4-FFF2-40B4-BE49-F238E27FC236}">
                  <a16:creationId xmlns:a16="http://schemas.microsoft.com/office/drawing/2014/main" id="{8E35B638-5816-12AA-9865-111A798870DF}"/>
                </a:ext>
              </a:extLst>
            </p:cNvPr>
            <p:cNvSpPr/>
            <p:nvPr/>
          </p:nvSpPr>
          <p:spPr bwMode="auto">
            <a:xfrm>
              <a:off x="8675583" y="3067869"/>
              <a:ext cx="3390197" cy="186141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grpSp>
          <p:nvGrpSpPr>
            <p:cNvPr id="128" name="Groupe 127">
              <a:extLst>
                <a:ext uri="{FF2B5EF4-FFF2-40B4-BE49-F238E27FC236}">
                  <a16:creationId xmlns:a16="http://schemas.microsoft.com/office/drawing/2014/main" id="{9843B4E1-2DBA-DCD3-40CD-620EE7811CEF}"/>
                </a:ext>
              </a:extLst>
            </p:cNvPr>
            <p:cNvGrpSpPr/>
            <p:nvPr/>
          </p:nvGrpSpPr>
          <p:grpSpPr>
            <a:xfrm>
              <a:off x="8372343" y="3236919"/>
              <a:ext cx="301425" cy="246804"/>
              <a:chOff x="1710542" y="1546878"/>
              <a:chExt cx="392828" cy="288147"/>
            </a:xfrm>
          </p:grpSpPr>
          <p:sp>
            <p:nvSpPr>
              <p:cNvPr id="129" name="Line 17">
                <a:extLst>
                  <a:ext uri="{FF2B5EF4-FFF2-40B4-BE49-F238E27FC236}">
                    <a16:creationId xmlns:a16="http://schemas.microsoft.com/office/drawing/2014/main" id="{692B15EA-9A75-D61E-2A18-6E4AC35BA015}"/>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30" name="Rectangle 48">
                <a:extLst>
                  <a:ext uri="{FF2B5EF4-FFF2-40B4-BE49-F238E27FC236}">
                    <a16:creationId xmlns:a16="http://schemas.microsoft.com/office/drawing/2014/main" id="{FB31CBF0-BE7D-51D4-B4A4-BFE1F6C14667}"/>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8</a:t>
                </a:r>
              </a:p>
            </p:txBody>
          </p:sp>
        </p:grpSp>
        <p:grpSp>
          <p:nvGrpSpPr>
            <p:cNvPr id="131" name="Groupe 130">
              <a:extLst>
                <a:ext uri="{FF2B5EF4-FFF2-40B4-BE49-F238E27FC236}">
                  <a16:creationId xmlns:a16="http://schemas.microsoft.com/office/drawing/2014/main" id="{0F29DE41-BA4E-68A4-11A8-91111364D94A}"/>
                </a:ext>
              </a:extLst>
            </p:cNvPr>
            <p:cNvGrpSpPr/>
            <p:nvPr/>
          </p:nvGrpSpPr>
          <p:grpSpPr>
            <a:xfrm>
              <a:off x="8372343" y="3661588"/>
              <a:ext cx="301425" cy="246804"/>
              <a:chOff x="1710542" y="1546878"/>
              <a:chExt cx="392828" cy="288147"/>
            </a:xfrm>
          </p:grpSpPr>
          <p:sp>
            <p:nvSpPr>
              <p:cNvPr id="132" name="Line 17">
                <a:extLst>
                  <a:ext uri="{FF2B5EF4-FFF2-40B4-BE49-F238E27FC236}">
                    <a16:creationId xmlns:a16="http://schemas.microsoft.com/office/drawing/2014/main" id="{BB19DC76-E042-064F-905D-1BA04B59ECA9}"/>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33" name="Rectangle 48">
                <a:extLst>
                  <a:ext uri="{FF2B5EF4-FFF2-40B4-BE49-F238E27FC236}">
                    <a16:creationId xmlns:a16="http://schemas.microsoft.com/office/drawing/2014/main" id="{2BC7C454-0AEE-E478-FC03-87CACE556AAE}"/>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7</a:t>
                </a:r>
              </a:p>
            </p:txBody>
          </p:sp>
        </p:grpSp>
        <p:grpSp>
          <p:nvGrpSpPr>
            <p:cNvPr id="134" name="Groupe 133">
              <a:extLst>
                <a:ext uri="{FF2B5EF4-FFF2-40B4-BE49-F238E27FC236}">
                  <a16:creationId xmlns:a16="http://schemas.microsoft.com/office/drawing/2014/main" id="{42A2BC7A-A8FE-0293-FDDA-963909399274}"/>
                </a:ext>
              </a:extLst>
            </p:cNvPr>
            <p:cNvGrpSpPr/>
            <p:nvPr/>
          </p:nvGrpSpPr>
          <p:grpSpPr>
            <a:xfrm>
              <a:off x="8372343" y="4090631"/>
              <a:ext cx="301425" cy="246804"/>
              <a:chOff x="1710542" y="1546878"/>
              <a:chExt cx="392828" cy="288147"/>
            </a:xfrm>
          </p:grpSpPr>
          <p:sp>
            <p:nvSpPr>
              <p:cNvPr id="135" name="Line 17">
                <a:extLst>
                  <a:ext uri="{FF2B5EF4-FFF2-40B4-BE49-F238E27FC236}">
                    <a16:creationId xmlns:a16="http://schemas.microsoft.com/office/drawing/2014/main" id="{E0CE5D69-60F5-22C7-625D-BB87B0594878}"/>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36" name="Rectangle 48">
                <a:extLst>
                  <a:ext uri="{FF2B5EF4-FFF2-40B4-BE49-F238E27FC236}">
                    <a16:creationId xmlns:a16="http://schemas.microsoft.com/office/drawing/2014/main" id="{2E6F3A61-A842-3AB8-F5FE-7E78B662E2FC}"/>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0</a:t>
                </a:r>
              </a:p>
            </p:txBody>
          </p:sp>
        </p:grpSp>
        <p:grpSp>
          <p:nvGrpSpPr>
            <p:cNvPr id="137" name="Groupe 136">
              <a:extLst>
                <a:ext uri="{FF2B5EF4-FFF2-40B4-BE49-F238E27FC236}">
                  <a16:creationId xmlns:a16="http://schemas.microsoft.com/office/drawing/2014/main" id="{45E3E2B5-DBFB-B776-A2D6-7BB7ACF2FE6E}"/>
                </a:ext>
              </a:extLst>
            </p:cNvPr>
            <p:cNvGrpSpPr/>
            <p:nvPr/>
          </p:nvGrpSpPr>
          <p:grpSpPr>
            <a:xfrm>
              <a:off x="8372343" y="4521786"/>
              <a:ext cx="301425" cy="246804"/>
              <a:chOff x="1710542" y="1546878"/>
              <a:chExt cx="392828" cy="288147"/>
            </a:xfrm>
          </p:grpSpPr>
          <p:sp>
            <p:nvSpPr>
              <p:cNvPr id="138" name="Line 17">
                <a:extLst>
                  <a:ext uri="{FF2B5EF4-FFF2-40B4-BE49-F238E27FC236}">
                    <a16:creationId xmlns:a16="http://schemas.microsoft.com/office/drawing/2014/main" id="{6467EC6F-5E89-480C-F417-ED768F1480AA}"/>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39" name="Rectangle 48">
                <a:extLst>
                  <a:ext uri="{FF2B5EF4-FFF2-40B4-BE49-F238E27FC236}">
                    <a16:creationId xmlns:a16="http://schemas.microsoft.com/office/drawing/2014/main" id="{64DDA232-A4DD-9482-D675-A2A51A204EE9}"/>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0.5</a:t>
                </a:r>
              </a:p>
            </p:txBody>
          </p:sp>
        </p:grpSp>
        <p:sp>
          <p:nvSpPr>
            <p:cNvPr id="140" name="Rectangle 48">
              <a:extLst>
                <a:ext uri="{FF2B5EF4-FFF2-40B4-BE49-F238E27FC236}">
                  <a16:creationId xmlns:a16="http://schemas.microsoft.com/office/drawing/2014/main" id="{DB4275C0-14F8-50D0-38E7-2415BCB73D83}"/>
                </a:ext>
              </a:extLst>
            </p:cNvPr>
            <p:cNvSpPr>
              <a:spLocks noChangeArrowheads="1"/>
            </p:cNvSpPr>
            <p:nvPr/>
          </p:nvSpPr>
          <p:spPr bwMode="auto">
            <a:xfrm>
              <a:off x="9614744" y="2473150"/>
              <a:ext cx="1674104"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sCD163, ng/mL</a:t>
              </a:r>
            </a:p>
          </p:txBody>
        </p:sp>
        <p:grpSp>
          <p:nvGrpSpPr>
            <p:cNvPr id="141" name="Groupe 140">
              <a:extLst>
                <a:ext uri="{FF2B5EF4-FFF2-40B4-BE49-F238E27FC236}">
                  <a16:creationId xmlns:a16="http://schemas.microsoft.com/office/drawing/2014/main" id="{0F5FF24D-4283-8C5E-1A40-301FA39FBF81}"/>
                </a:ext>
              </a:extLst>
            </p:cNvPr>
            <p:cNvGrpSpPr/>
            <p:nvPr/>
          </p:nvGrpSpPr>
          <p:grpSpPr>
            <a:xfrm>
              <a:off x="9666295" y="4932405"/>
              <a:ext cx="625740" cy="300260"/>
              <a:chOff x="1702841" y="4885446"/>
              <a:chExt cx="815485" cy="350557"/>
            </a:xfrm>
          </p:grpSpPr>
          <p:sp>
            <p:nvSpPr>
              <p:cNvPr id="142" name="Line 19">
                <a:extLst>
                  <a:ext uri="{FF2B5EF4-FFF2-40B4-BE49-F238E27FC236}">
                    <a16:creationId xmlns:a16="http://schemas.microsoft.com/office/drawing/2014/main" id="{0F54745D-BB25-6C3D-F741-046639A952AE}"/>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43" name="Rectangle 49">
                <a:extLst>
                  <a:ext uri="{FF2B5EF4-FFF2-40B4-BE49-F238E27FC236}">
                    <a16:creationId xmlns:a16="http://schemas.microsoft.com/office/drawing/2014/main" id="{CA09C0B5-D9FE-14D0-12D8-29BA03AF21FB}"/>
                  </a:ext>
                </a:extLst>
              </p:cNvPr>
              <p:cNvSpPr>
                <a:spLocks noChangeArrowheads="1"/>
              </p:cNvSpPr>
              <p:nvPr/>
            </p:nvSpPr>
            <p:spPr bwMode="auto">
              <a:xfrm>
                <a:off x="1702841" y="4935522"/>
                <a:ext cx="815485"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144" name="Groupe 143">
              <a:extLst>
                <a:ext uri="{FF2B5EF4-FFF2-40B4-BE49-F238E27FC236}">
                  <a16:creationId xmlns:a16="http://schemas.microsoft.com/office/drawing/2014/main" id="{8EA7B50C-7D1D-7E61-AF80-3BD3415EFC5B}"/>
                </a:ext>
              </a:extLst>
            </p:cNvPr>
            <p:cNvGrpSpPr/>
            <p:nvPr/>
          </p:nvGrpSpPr>
          <p:grpSpPr>
            <a:xfrm>
              <a:off x="10555660" y="4932405"/>
              <a:ext cx="401319" cy="300260"/>
              <a:chOff x="1849076" y="4885446"/>
              <a:chExt cx="523012" cy="350557"/>
            </a:xfrm>
          </p:grpSpPr>
          <p:sp>
            <p:nvSpPr>
              <p:cNvPr id="145" name="Line 19">
                <a:extLst>
                  <a:ext uri="{FF2B5EF4-FFF2-40B4-BE49-F238E27FC236}">
                    <a16:creationId xmlns:a16="http://schemas.microsoft.com/office/drawing/2014/main" id="{B1C4D936-5E6E-8CAA-7ADA-8CC459F9033B}"/>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46" name="Rectangle 49">
                <a:extLst>
                  <a:ext uri="{FF2B5EF4-FFF2-40B4-BE49-F238E27FC236}">
                    <a16:creationId xmlns:a16="http://schemas.microsoft.com/office/drawing/2014/main" id="{19C2F25B-DF3D-317F-0E25-FD3AC741A3A5}"/>
                  </a:ext>
                </a:extLst>
              </p:cNvPr>
              <p:cNvSpPr>
                <a:spLocks noChangeArrowheads="1"/>
              </p:cNvSpPr>
              <p:nvPr/>
            </p:nvSpPr>
            <p:spPr bwMode="auto">
              <a:xfrm>
                <a:off x="1849076" y="4935522"/>
                <a:ext cx="523012"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Entry</a:t>
                </a:r>
              </a:p>
            </p:txBody>
          </p:sp>
        </p:grpSp>
        <p:grpSp>
          <p:nvGrpSpPr>
            <p:cNvPr id="147" name="Groupe 146">
              <a:extLst>
                <a:ext uri="{FF2B5EF4-FFF2-40B4-BE49-F238E27FC236}">
                  <a16:creationId xmlns:a16="http://schemas.microsoft.com/office/drawing/2014/main" id="{5E26EA8C-DA20-5409-0A3F-5D1CBF640254}"/>
                </a:ext>
              </a:extLst>
            </p:cNvPr>
            <p:cNvGrpSpPr/>
            <p:nvPr/>
          </p:nvGrpSpPr>
          <p:grpSpPr>
            <a:xfrm>
              <a:off x="11226245" y="4932405"/>
              <a:ext cx="625740" cy="300260"/>
              <a:chOff x="1702841" y="4885446"/>
              <a:chExt cx="815485" cy="350557"/>
            </a:xfrm>
          </p:grpSpPr>
          <p:sp>
            <p:nvSpPr>
              <p:cNvPr id="148" name="Line 19">
                <a:extLst>
                  <a:ext uri="{FF2B5EF4-FFF2-40B4-BE49-F238E27FC236}">
                    <a16:creationId xmlns:a16="http://schemas.microsoft.com/office/drawing/2014/main" id="{BB302AE0-5EE4-369D-22D9-A314F4CCA74A}"/>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49" name="Rectangle 49">
                <a:extLst>
                  <a:ext uri="{FF2B5EF4-FFF2-40B4-BE49-F238E27FC236}">
                    <a16:creationId xmlns:a16="http://schemas.microsoft.com/office/drawing/2014/main" id="{F4D29AF7-C178-388A-3881-A546451A6C29}"/>
                  </a:ext>
                </a:extLst>
              </p:cNvPr>
              <p:cNvSpPr>
                <a:spLocks noChangeArrowheads="1"/>
              </p:cNvSpPr>
              <p:nvPr/>
            </p:nvSpPr>
            <p:spPr bwMode="auto">
              <a:xfrm>
                <a:off x="1702841" y="4935522"/>
                <a:ext cx="815485"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152" name="Groupe 151">
              <a:extLst>
                <a:ext uri="{FF2B5EF4-FFF2-40B4-BE49-F238E27FC236}">
                  <a16:creationId xmlns:a16="http://schemas.microsoft.com/office/drawing/2014/main" id="{FFC67DF4-7AC9-2CFB-849B-28697B04B33D}"/>
                </a:ext>
              </a:extLst>
            </p:cNvPr>
            <p:cNvGrpSpPr/>
            <p:nvPr/>
          </p:nvGrpSpPr>
          <p:grpSpPr>
            <a:xfrm>
              <a:off x="9030407" y="3752081"/>
              <a:ext cx="323345" cy="576263"/>
              <a:chOff x="2084388" y="2281238"/>
              <a:chExt cx="127000" cy="720725"/>
            </a:xfrm>
          </p:grpSpPr>
          <p:sp>
            <p:nvSpPr>
              <p:cNvPr id="153" name="Line 113">
                <a:extLst>
                  <a:ext uri="{FF2B5EF4-FFF2-40B4-BE49-F238E27FC236}">
                    <a16:creationId xmlns:a16="http://schemas.microsoft.com/office/drawing/2014/main" id="{79E34820-4AF2-E3E5-04D5-9722B653898A}"/>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54" name="Line 120">
                <a:extLst>
                  <a:ext uri="{FF2B5EF4-FFF2-40B4-BE49-F238E27FC236}">
                    <a16:creationId xmlns:a16="http://schemas.microsoft.com/office/drawing/2014/main" id="{D97E3D67-B597-B363-D5A1-93B5EF64B1C0}"/>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55" name="Line 113">
                <a:extLst>
                  <a:ext uri="{FF2B5EF4-FFF2-40B4-BE49-F238E27FC236}">
                    <a16:creationId xmlns:a16="http://schemas.microsoft.com/office/drawing/2014/main" id="{EB6841FF-3243-D312-C78F-0C0DB865426A}"/>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56" name="Rectangle 155">
              <a:extLst>
                <a:ext uri="{FF2B5EF4-FFF2-40B4-BE49-F238E27FC236}">
                  <a16:creationId xmlns:a16="http://schemas.microsoft.com/office/drawing/2014/main" id="{38813567-E849-0998-89BC-211020C97375}"/>
                </a:ext>
              </a:extLst>
            </p:cNvPr>
            <p:cNvSpPr/>
            <p:nvPr/>
          </p:nvSpPr>
          <p:spPr>
            <a:xfrm>
              <a:off x="8880361" y="3980681"/>
              <a:ext cx="630263" cy="176566"/>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57" name="Groupe 156">
              <a:extLst>
                <a:ext uri="{FF2B5EF4-FFF2-40B4-BE49-F238E27FC236}">
                  <a16:creationId xmlns:a16="http://schemas.microsoft.com/office/drawing/2014/main" id="{EB743949-A7B5-F4C6-9E16-391FC4ACC6A1}"/>
                </a:ext>
              </a:extLst>
            </p:cNvPr>
            <p:cNvGrpSpPr/>
            <p:nvPr/>
          </p:nvGrpSpPr>
          <p:grpSpPr>
            <a:xfrm>
              <a:off x="9816095" y="3766369"/>
              <a:ext cx="323345" cy="747712"/>
              <a:chOff x="2084388" y="2281238"/>
              <a:chExt cx="127000" cy="720725"/>
            </a:xfrm>
          </p:grpSpPr>
          <p:sp>
            <p:nvSpPr>
              <p:cNvPr id="158" name="Line 113">
                <a:extLst>
                  <a:ext uri="{FF2B5EF4-FFF2-40B4-BE49-F238E27FC236}">
                    <a16:creationId xmlns:a16="http://schemas.microsoft.com/office/drawing/2014/main" id="{0E62B445-26D8-F8FE-123F-BC2E3E7ADE58}"/>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59" name="Line 120">
                <a:extLst>
                  <a:ext uri="{FF2B5EF4-FFF2-40B4-BE49-F238E27FC236}">
                    <a16:creationId xmlns:a16="http://schemas.microsoft.com/office/drawing/2014/main" id="{0874DA3F-20B8-0314-0F97-76B7A151874E}"/>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60" name="Line 113">
                <a:extLst>
                  <a:ext uri="{FF2B5EF4-FFF2-40B4-BE49-F238E27FC236}">
                    <a16:creationId xmlns:a16="http://schemas.microsoft.com/office/drawing/2014/main" id="{86057D33-276A-AA6A-5568-C96D069B3C7B}"/>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61" name="Rectangle 160">
              <a:extLst>
                <a:ext uri="{FF2B5EF4-FFF2-40B4-BE49-F238E27FC236}">
                  <a16:creationId xmlns:a16="http://schemas.microsoft.com/office/drawing/2014/main" id="{3DF6AA0A-1471-D528-E993-26566D5BD3C1}"/>
                </a:ext>
              </a:extLst>
            </p:cNvPr>
            <p:cNvSpPr/>
            <p:nvPr/>
          </p:nvSpPr>
          <p:spPr>
            <a:xfrm>
              <a:off x="9685562" y="3964012"/>
              <a:ext cx="572967" cy="304574"/>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62" name="Groupe 161">
              <a:extLst>
                <a:ext uri="{FF2B5EF4-FFF2-40B4-BE49-F238E27FC236}">
                  <a16:creationId xmlns:a16="http://schemas.microsoft.com/office/drawing/2014/main" id="{37E79540-A7A2-A028-C53D-3CE5B15E6E8A}"/>
                </a:ext>
              </a:extLst>
            </p:cNvPr>
            <p:cNvGrpSpPr/>
            <p:nvPr/>
          </p:nvGrpSpPr>
          <p:grpSpPr>
            <a:xfrm>
              <a:off x="10586662" y="3654450"/>
              <a:ext cx="323345" cy="750094"/>
              <a:chOff x="2084388" y="2281238"/>
              <a:chExt cx="127000" cy="720725"/>
            </a:xfrm>
          </p:grpSpPr>
          <p:sp>
            <p:nvSpPr>
              <p:cNvPr id="163" name="Line 113">
                <a:extLst>
                  <a:ext uri="{FF2B5EF4-FFF2-40B4-BE49-F238E27FC236}">
                    <a16:creationId xmlns:a16="http://schemas.microsoft.com/office/drawing/2014/main" id="{69A7249D-DD62-3F9D-4C71-42D0C3B7BA0F}"/>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64" name="Line 120">
                <a:extLst>
                  <a:ext uri="{FF2B5EF4-FFF2-40B4-BE49-F238E27FC236}">
                    <a16:creationId xmlns:a16="http://schemas.microsoft.com/office/drawing/2014/main" id="{58D8BC38-007F-1D55-0962-07E1E92F4311}"/>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65" name="Line 113">
                <a:extLst>
                  <a:ext uri="{FF2B5EF4-FFF2-40B4-BE49-F238E27FC236}">
                    <a16:creationId xmlns:a16="http://schemas.microsoft.com/office/drawing/2014/main" id="{DD6DB165-8CE3-C996-E7CE-498939CBD5AA}"/>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66" name="Rectangle 165">
              <a:extLst>
                <a:ext uri="{FF2B5EF4-FFF2-40B4-BE49-F238E27FC236}">
                  <a16:creationId xmlns:a16="http://schemas.microsoft.com/office/drawing/2014/main" id="{A5110412-55D3-F168-C05B-702EEB092B35}"/>
                </a:ext>
              </a:extLst>
            </p:cNvPr>
            <p:cNvSpPr/>
            <p:nvPr/>
          </p:nvSpPr>
          <p:spPr>
            <a:xfrm>
              <a:off x="10436616" y="3840187"/>
              <a:ext cx="630263" cy="316080"/>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67" name="Groupe 166">
              <a:extLst>
                <a:ext uri="{FF2B5EF4-FFF2-40B4-BE49-F238E27FC236}">
                  <a16:creationId xmlns:a16="http://schemas.microsoft.com/office/drawing/2014/main" id="{07296550-D451-1E11-4D58-CF001E2823B9}"/>
                </a:ext>
              </a:extLst>
            </p:cNvPr>
            <p:cNvGrpSpPr/>
            <p:nvPr/>
          </p:nvGrpSpPr>
          <p:grpSpPr>
            <a:xfrm>
              <a:off x="11379760" y="3562980"/>
              <a:ext cx="323345" cy="820926"/>
              <a:chOff x="2084388" y="2281238"/>
              <a:chExt cx="127000" cy="720725"/>
            </a:xfrm>
          </p:grpSpPr>
          <p:sp>
            <p:nvSpPr>
              <p:cNvPr id="168" name="Line 113">
                <a:extLst>
                  <a:ext uri="{FF2B5EF4-FFF2-40B4-BE49-F238E27FC236}">
                    <a16:creationId xmlns:a16="http://schemas.microsoft.com/office/drawing/2014/main" id="{201D8E29-E1D8-83B9-9E6E-7255CB11D992}"/>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69" name="Line 120">
                <a:extLst>
                  <a:ext uri="{FF2B5EF4-FFF2-40B4-BE49-F238E27FC236}">
                    <a16:creationId xmlns:a16="http://schemas.microsoft.com/office/drawing/2014/main" id="{C58551D3-9E69-B782-942A-4DA1FCCDF18D}"/>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70" name="Line 113">
                <a:extLst>
                  <a:ext uri="{FF2B5EF4-FFF2-40B4-BE49-F238E27FC236}">
                    <a16:creationId xmlns:a16="http://schemas.microsoft.com/office/drawing/2014/main" id="{864AF07A-A029-1321-33D6-78E219617DEB}"/>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71" name="Rectangle 170">
              <a:extLst>
                <a:ext uri="{FF2B5EF4-FFF2-40B4-BE49-F238E27FC236}">
                  <a16:creationId xmlns:a16="http://schemas.microsoft.com/office/drawing/2014/main" id="{AD79FB96-8BBF-7EFB-CFAE-7839CBC5ED80}"/>
                </a:ext>
              </a:extLst>
            </p:cNvPr>
            <p:cNvSpPr/>
            <p:nvPr/>
          </p:nvSpPr>
          <p:spPr>
            <a:xfrm>
              <a:off x="11249227" y="3854788"/>
              <a:ext cx="572967" cy="31639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172" name="Connecteur droit 171">
              <a:extLst>
                <a:ext uri="{FF2B5EF4-FFF2-40B4-BE49-F238E27FC236}">
                  <a16:creationId xmlns:a16="http://schemas.microsoft.com/office/drawing/2014/main" id="{39D17E70-0CA3-1B8D-2CF6-04034CD0CA79}"/>
                </a:ext>
              </a:extLst>
            </p:cNvPr>
            <p:cNvCxnSpPr/>
            <p:nvPr/>
          </p:nvCxnSpPr>
          <p:spPr>
            <a:xfrm>
              <a:off x="8869009" y="4050726"/>
              <a:ext cx="6357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Connecteur droit 172">
              <a:extLst>
                <a:ext uri="{FF2B5EF4-FFF2-40B4-BE49-F238E27FC236}">
                  <a16:creationId xmlns:a16="http://schemas.microsoft.com/office/drawing/2014/main" id="{4D906E66-F396-4A14-CE38-139648B7AF53}"/>
                </a:ext>
              </a:extLst>
            </p:cNvPr>
            <p:cNvCxnSpPr/>
            <p:nvPr/>
          </p:nvCxnSpPr>
          <p:spPr>
            <a:xfrm>
              <a:off x="9682158" y="4142728"/>
              <a:ext cx="5779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Connecteur droit 173">
              <a:extLst>
                <a:ext uri="{FF2B5EF4-FFF2-40B4-BE49-F238E27FC236}">
                  <a16:creationId xmlns:a16="http://schemas.microsoft.com/office/drawing/2014/main" id="{9428202D-BFCC-8FD3-7AAC-A2FED8AB7395}"/>
                </a:ext>
              </a:extLst>
            </p:cNvPr>
            <p:cNvCxnSpPr/>
            <p:nvPr/>
          </p:nvCxnSpPr>
          <p:spPr>
            <a:xfrm>
              <a:off x="10434789" y="4024532"/>
              <a:ext cx="6357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Connecteur droit 174">
              <a:extLst>
                <a:ext uri="{FF2B5EF4-FFF2-40B4-BE49-F238E27FC236}">
                  <a16:creationId xmlns:a16="http://schemas.microsoft.com/office/drawing/2014/main" id="{C2DA7D15-B2EF-F2ED-CED4-28DEF1DC29DB}"/>
                </a:ext>
              </a:extLst>
            </p:cNvPr>
            <p:cNvCxnSpPr/>
            <p:nvPr/>
          </p:nvCxnSpPr>
          <p:spPr>
            <a:xfrm>
              <a:off x="11245823" y="4014431"/>
              <a:ext cx="5779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7" name="Ellipse 176">
              <a:extLst>
                <a:ext uri="{FF2B5EF4-FFF2-40B4-BE49-F238E27FC236}">
                  <a16:creationId xmlns:a16="http://schemas.microsoft.com/office/drawing/2014/main" id="{BAA911EE-BE73-64A5-CE21-26BD6E19F2DF}"/>
                </a:ext>
              </a:extLst>
            </p:cNvPr>
            <p:cNvSpPr/>
            <p:nvPr/>
          </p:nvSpPr>
          <p:spPr>
            <a:xfrm>
              <a:off x="9170887" y="4486946"/>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84" name="Ellipse 183">
              <a:extLst>
                <a:ext uri="{FF2B5EF4-FFF2-40B4-BE49-F238E27FC236}">
                  <a16:creationId xmlns:a16="http://schemas.microsoft.com/office/drawing/2014/main" id="{385D3CB1-8C18-A27E-FD99-34E8F4425F5F}"/>
                </a:ext>
              </a:extLst>
            </p:cNvPr>
            <p:cNvSpPr/>
            <p:nvPr/>
          </p:nvSpPr>
          <p:spPr>
            <a:xfrm>
              <a:off x="9170887" y="4427985"/>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85" name="Ellipse 184">
              <a:extLst>
                <a:ext uri="{FF2B5EF4-FFF2-40B4-BE49-F238E27FC236}">
                  <a16:creationId xmlns:a16="http://schemas.microsoft.com/office/drawing/2014/main" id="{160039DE-0843-0E80-A3A7-BF1363D9C8E3}"/>
                </a:ext>
              </a:extLst>
            </p:cNvPr>
            <p:cNvSpPr/>
            <p:nvPr/>
          </p:nvSpPr>
          <p:spPr>
            <a:xfrm>
              <a:off x="9170887" y="3684273"/>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86" name="Ellipse 185">
              <a:extLst>
                <a:ext uri="{FF2B5EF4-FFF2-40B4-BE49-F238E27FC236}">
                  <a16:creationId xmlns:a16="http://schemas.microsoft.com/office/drawing/2014/main" id="{224478A7-CFF4-494C-5722-CE20E85B3DD6}"/>
                </a:ext>
              </a:extLst>
            </p:cNvPr>
            <p:cNvSpPr/>
            <p:nvPr/>
          </p:nvSpPr>
          <p:spPr>
            <a:xfrm>
              <a:off x="11515650" y="3364760"/>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 name="ZoneTexte 6">
              <a:extLst>
                <a:ext uri="{FF2B5EF4-FFF2-40B4-BE49-F238E27FC236}">
                  <a16:creationId xmlns:a16="http://schemas.microsoft.com/office/drawing/2014/main" id="{93B220AF-D644-1483-7EE8-391EAC55804B}"/>
                </a:ext>
              </a:extLst>
            </p:cNvPr>
            <p:cNvSpPr txBox="1"/>
            <p:nvPr/>
          </p:nvSpPr>
          <p:spPr>
            <a:xfrm>
              <a:off x="9940915" y="2970663"/>
              <a:ext cx="859531" cy="307777"/>
            </a:xfrm>
            <a:prstGeom prst="rect">
              <a:avLst/>
            </a:prstGeom>
            <a:noFill/>
          </p:spPr>
          <p:txBody>
            <a:bodyPr wrap="none" rtlCol="0">
              <a:spAutoFit/>
            </a:bodyPr>
            <a:lstStyle/>
            <a:p>
              <a:r>
                <a:rPr lang="fr-FR" sz="1400" dirty="0"/>
                <a:t>p = 0.074</a:t>
              </a:r>
            </a:p>
          </p:txBody>
        </p:sp>
        <p:sp>
          <p:nvSpPr>
            <p:cNvPr id="19" name="ZoneTexte 18">
              <a:extLst>
                <a:ext uri="{FF2B5EF4-FFF2-40B4-BE49-F238E27FC236}">
                  <a16:creationId xmlns:a16="http://schemas.microsoft.com/office/drawing/2014/main" id="{7F57E1DD-771C-6317-1D22-C0F90EF0DDFF}"/>
                </a:ext>
              </a:extLst>
            </p:cNvPr>
            <p:cNvSpPr txBox="1"/>
            <p:nvPr/>
          </p:nvSpPr>
          <p:spPr>
            <a:xfrm>
              <a:off x="9217875" y="4536125"/>
              <a:ext cx="766557" cy="307777"/>
            </a:xfrm>
            <a:prstGeom prst="rect">
              <a:avLst/>
            </a:prstGeom>
            <a:noFill/>
          </p:spPr>
          <p:txBody>
            <a:bodyPr wrap="none" rtlCol="0">
              <a:spAutoFit/>
            </a:bodyPr>
            <a:lstStyle/>
            <a:p>
              <a:r>
                <a:rPr lang="fr-FR" sz="1400" dirty="0"/>
                <a:t>- 12.3 %</a:t>
              </a:r>
            </a:p>
          </p:txBody>
        </p:sp>
      </p:grpSp>
      <p:grpSp>
        <p:nvGrpSpPr>
          <p:cNvPr id="36" name="Groupe 35">
            <a:extLst>
              <a:ext uri="{FF2B5EF4-FFF2-40B4-BE49-F238E27FC236}">
                <a16:creationId xmlns:a16="http://schemas.microsoft.com/office/drawing/2014/main" id="{7585B97A-E18B-9175-8546-D6B7DAB4A6D8}"/>
              </a:ext>
            </a:extLst>
          </p:cNvPr>
          <p:cNvGrpSpPr/>
          <p:nvPr/>
        </p:nvGrpSpPr>
        <p:grpSpPr>
          <a:xfrm>
            <a:off x="349646" y="2420888"/>
            <a:ext cx="3693437" cy="2811777"/>
            <a:chOff x="349646" y="2420888"/>
            <a:chExt cx="3693437" cy="2811777"/>
          </a:xfrm>
        </p:grpSpPr>
        <p:grpSp>
          <p:nvGrpSpPr>
            <p:cNvPr id="3" name="Groupe 2">
              <a:extLst>
                <a:ext uri="{FF2B5EF4-FFF2-40B4-BE49-F238E27FC236}">
                  <a16:creationId xmlns:a16="http://schemas.microsoft.com/office/drawing/2014/main" id="{42B7BC42-A96E-A206-9B65-73842A0D5D8B}"/>
                </a:ext>
              </a:extLst>
            </p:cNvPr>
            <p:cNvGrpSpPr/>
            <p:nvPr/>
          </p:nvGrpSpPr>
          <p:grpSpPr>
            <a:xfrm>
              <a:off x="973013" y="4932405"/>
              <a:ext cx="401319" cy="300260"/>
              <a:chOff x="1849076" y="4885446"/>
              <a:chExt cx="523012" cy="350557"/>
            </a:xfrm>
          </p:grpSpPr>
          <p:sp>
            <p:nvSpPr>
              <p:cNvPr id="5" name="Line 19">
                <a:extLst>
                  <a:ext uri="{FF2B5EF4-FFF2-40B4-BE49-F238E27FC236}">
                    <a16:creationId xmlns:a16="http://schemas.microsoft.com/office/drawing/2014/main" id="{818FCCE4-7FAF-F720-F3E9-EC2434E8F521}"/>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 name="Rectangle 49">
                <a:extLst>
                  <a:ext uri="{FF2B5EF4-FFF2-40B4-BE49-F238E27FC236}">
                    <a16:creationId xmlns:a16="http://schemas.microsoft.com/office/drawing/2014/main" id="{B5AA1C38-375A-ADD1-6740-469AA20CB885}"/>
                  </a:ext>
                </a:extLst>
              </p:cNvPr>
              <p:cNvSpPr>
                <a:spLocks noChangeArrowheads="1"/>
              </p:cNvSpPr>
              <p:nvPr/>
            </p:nvSpPr>
            <p:spPr bwMode="auto">
              <a:xfrm>
                <a:off x="1849076" y="4935522"/>
                <a:ext cx="523012"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Entry</a:t>
                </a:r>
              </a:p>
            </p:txBody>
          </p:sp>
        </p:grpSp>
        <p:sp>
          <p:nvSpPr>
            <p:cNvPr id="9" name="Forme libre : forme 8">
              <a:extLst>
                <a:ext uri="{FF2B5EF4-FFF2-40B4-BE49-F238E27FC236}">
                  <a16:creationId xmlns:a16="http://schemas.microsoft.com/office/drawing/2014/main" id="{A4D88281-B870-6868-FC4C-C92004C864A2}"/>
                </a:ext>
              </a:extLst>
            </p:cNvPr>
            <p:cNvSpPr/>
            <p:nvPr/>
          </p:nvSpPr>
          <p:spPr bwMode="auto">
            <a:xfrm>
              <a:off x="652886" y="3067869"/>
              <a:ext cx="3390197" cy="186141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grpSp>
          <p:nvGrpSpPr>
            <p:cNvPr id="10" name="Groupe 9">
              <a:extLst>
                <a:ext uri="{FF2B5EF4-FFF2-40B4-BE49-F238E27FC236}">
                  <a16:creationId xmlns:a16="http://schemas.microsoft.com/office/drawing/2014/main" id="{F207CB47-A482-38C6-96BB-B5FF579733B7}"/>
                </a:ext>
              </a:extLst>
            </p:cNvPr>
            <p:cNvGrpSpPr/>
            <p:nvPr/>
          </p:nvGrpSpPr>
          <p:grpSpPr>
            <a:xfrm>
              <a:off x="349646" y="3222630"/>
              <a:ext cx="301425" cy="246804"/>
              <a:chOff x="1710542" y="1546878"/>
              <a:chExt cx="392828" cy="288147"/>
            </a:xfrm>
          </p:grpSpPr>
          <p:sp>
            <p:nvSpPr>
              <p:cNvPr id="11" name="Line 17">
                <a:extLst>
                  <a:ext uri="{FF2B5EF4-FFF2-40B4-BE49-F238E27FC236}">
                    <a16:creationId xmlns:a16="http://schemas.microsoft.com/office/drawing/2014/main" id="{90A8CB3E-2BCC-E36A-394A-659FF9A94CA2}"/>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2" name="Rectangle 48">
                <a:extLst>
                  <a:ext uri="{FF2B5EF4-FFF2-40B4-BE49-F238E27FC236}">
                    <a16:creationId xmlns:a16="http://schemas.microsoft.com/office/drawing/2014/main" id="{C3684F4D-DF94-A97D-5825-8F91C8758D4B}"/>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4</a:t>
                </a:r>
              </a:p>
            </p:txBody>
          </p:sp>
        </p:grpSp>
        <p:grpSp>
          <p:nvGrpSpPr>
            <p:cNvPr id="13" name="Groupe 12">
              <a:extLst>
                <a:ext uri="{FF2B5EF4-FFF2-40B4-BE49-F238E27FC236}">
                  <a16:creationId xmlns:a16="http://schemas.microsoft.com/office/drawing/2014/main" id="{4B808721-C1D0-42F0-3A7D-C9F5FCBD0BDA}"/>
                </a:ext>
              </a:extLst>
            </p:cNvPr>
            <p:cNvGrpSpPr/>
            <p:nvPr/>
          </p:nvGrpSpPr>
          <p:grpSpPr>
            <a:xfrm>
              <a:off x="349646" y="3652062"/>
              <a:ext cx="301425" cy="246804"/>
              <a:chOff x="1710542" y="1546878"/>
              <a:chExt cx="392828" cy="288147"/>
            </a:xfrm>
          </p:grpSpPr>
          <p:sp>
            <p:nvSpPr>
              <p:cNvPr id="14" name="Line 17">
                <a:extLst>
                  <a:ext uri="{FF2B5EF4-FFF2-40B4-BE49-F238E27FC236}">
                    <a16:creationId xmlns:a16="http://schemas.microsoft.com/office/drawing/2014/main" id="{97AD783D-1577-54A3-B8BE-BAD072B549BD}"/>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5" name="Rectangle 48">
                <a:extLst>
                  <a:ext uri="{FF2B5EF4-FFF2-40B4-BE49-F238E27FC236}">
                    <a16:creationId xmlns:a16="http://schemas.microsoft.com/office/drawing/2014/main" id="{AF239A1D-7801-512D-9CD4-C7C717F33AF7}"/>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2</a:t>
                </a:r>
              </a:p>
            </p:txBody>
          </p:sp>
        </p:grpSp>
        <p:grpSp>
          <p:nvGrpSpPr>
            <p:cNvPr id="16" name="Groupe 15">
              <a:extLst>
                <a:ext uri="{FF2B5EF4-FFF2-40B4-BE49-F238E27FC236}">
                  <a16:creationId xmlns:a16="http://schemas.microsoft.com/office/drawing/2014/main" id="{DFAD0F52-C64A-0BB4-42D8-C92EA1C71031}"/>
                </a:ext>
              </a:extLst>
            </p:cNvPr>
            <p:cNvGrpSpPr/>
            <p:nvPr/>
          </p:nvGrpSpPr>
          <p:grpSpPr>
            <a:xfrm>
              <a:off x="349646" y="4081105"/>
              <a:ext cx="301425" cy="246804"/>
              <a:chOff x="1710542" y="1546878"/>
              <a:chExt cx="392828" cy="288147"/>
            </a:xfrm>
          </p:grpSpPr>
          <p:sp>
            <p:nvSpPr>
              <p:cNvPr id="17" name="Line 17">
                <a:extLst>
                  <a:ext uri="{FF2B5EF4-FFF2-40B4-BE49-F238E27FC236}">
                    <a16:creationId xmlns:a16="http://schemas.microsoft.com/office/drawing/2014/main" id="{91FE85C8-D47A-3AA9-8408-671DC290EA79}"/>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8" name="Rectangle 48">
                <a:extLst>
                  <a:ext uri="{FF2B5EF4-FFF2-40B4-BE49-F238E27FC236}">
                    <a16:creationId xmlns:a16="http://schemas.microsoft.com/office/drawing/2014/main" id="{8F2614AF-BE2C-2C86-8E78-5995ED05B132}"/>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0</a:t>
                </a:r>
              </a:p>
            </p:txBody>
          </p:sp>
        </p:grpSp>
        <p:grpSp>
          <p:nvGrpSpPr>
            <p:cNvPr id="22" name="Groupe 21">
              <a:extLst>
                <a:ext uri="{FF2B5EF4-FFF2-40B4-BE49-F238E27FC236}">
                  <a16:creationId xmlns:a16="http://schemas.microsoft.com/office/drawing/2014/main" id="{97959AC2-714D-88C9-EF59-99D463D9B2B8}"/>
                </a:ext>
              </a:extLst>
            </p:cNvPr>
            <p:cNvGrpSpPr/>
            <p:nvPr/>
          </p:nvGrpSpPr>
          <p:grpSpPr>
            <a:xfrm>
              <a:off x="349646" y="4521786"/>
              <a:ext cx="301425" cy="246804"/>
              <a:chOff x="1710542" y="1546878"/>
              <a:chExt cx="392828" cy="288147"/>
            </a:xfrm>
          </p:grpSpPr>
          <p:sp>
            <p:nvSpPr>
              <p:cNvPr id="23" name="Line 17">
                <a:extLst>
                  <a:ext uri="{FF2B5EF4-FFF2-40B4-BE49-F238E27FC236}">
                    <a16:creationId xmlns:a16="http://schemas.microsoft.com/office/drawing/2014/main" id="{5FD32440-E43E-8256-6820-EB51EA04346D}"/>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24" name="Rectangle 48">
                <a:extLst>
                  <a:ext uri="{FF2B5EF4-FFF2-40B4-BE49-F238E27FC236}">
                    <a16:creationId xmlns:a16="http://schemas.microsoft.com/office/drawing/2014/main" id="{F6E7AFA5-24F6-ED2B-E778-A61C40B1C38A}"/>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0.2</a:t>
                </a:r>
              </a:p>
            </p:txBody>
          </p:sp>
        </p:grpSp>
        <p:sp>
          <p:nvSpPr>
            <p:cNvPr id="25" name="Rectangle 48">
              <a:extLst>
                <a:ext uri="{FF2B5EF4-FFF2-40B4-BE49-F238E27FC236}">
                  <a16:creationId xmlns:a16="http://schemas.microsoft.com/office/drawing/2014/main" id="{6D093825-CC01-7052-1832-3E8FAECFC149}"/>
                </a:ext>
              </a:extLst>
            </p:cNvPr>
            <p:cNvSpPr>
              <a:spLocks noChangeArrowheads="1"/>
            </p:cNvSpPr>
            <p:nvPr/>
          </p:nvSpPr>
          <p:spPr bwMode="auto">
            <a:xfrm>
              <a:off x="1495605" y="2420888"/>
              <a:ext cx="1547466"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dirty="0" err="1">
                  <a:ln>
                    <a:noFill/>
                  </a:ln>
                  <a:effectLst/>
                  <a:uLnTx/>
                  <a:uFillTx/>
                  <a:latin typeface="+mj-lt"/>
                  <a:ea typeface="Roboto Condensed" panose="02000000000000000000" pitchFamily="2" charset="0"/>
                  <a:cs typeface="Calibri" panose="020F0502020204030204" pitchFamily="34" charset="0"/>
                </a:rPr>
                <a:t>hsCRP</a:t>
              </a:r>
              <a:r>
                <a:rPr kumimoji="0" lang="en-US" altLang="fr-FR" sz="2000" b="1"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 µg/mL</a:t>
              </a:r>
            </a:p>
          </p:txBody>
        </p:sp>
        <p:grpSp>
          <p:nvGrpSpPr>
            <p:cNvPr id="26" name="Groupe 25">
              <a:extLst>
                <a:ext uri="{FF2B5EF4-FFF2-40B4-BE49-F238E27FC236}">
                  <a16:creationId xmlns:a16="http://schemas.microsoft.com/office/drawing/2014/main" id="{F3F5E85B-C5ED-46B1-4C09-FB7A641C6299}"/>
                </a:ext>
              </a:extLst>
            </p:cNvPr>
            <p:cNvGrpSpPr/>
            <p:nvPr/>
          </p:nvGrpSpPr>
          <p:grpSpPr>
            <a:xfrm>
              <a:off x="1643598" y="4932405"/>
              <a:ext cx="625740" cy="300260"/>
              <a:chOff x="1702841" y="4885446"/>
              <a:chExt cx="815485" cy="350557"/>
            </a:xfrm>
          </p:grpSpPr>
          <p:sp>
            <p:nvSpPr>
              <p:cNvPr id="27" name="Line 19">
                <a:extLst>
                  <a:ext uri="{FF2B5EF4-FFF2-40B4-BE49-F238E27FC236}">
                    <a16:creationId xmlns:a16="http://schemas.microsoft.com/office/drawing/2014/main" id="{7ABABDB6-E073-DD63-AC10-C9F94C2ADB22}"/>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28" name="Rectangle 49">
                <a:extLst>
                  <a:ext uri="{FF2B5EF4-FFF2-40B4-BE49-F238E27FC236}">
                    <a16:creationId xmlns:a16="http://schemas.microsoft.com/office/drawing/2014/main" id="{B107AE9A-DDA0-236C-88FA-7D6C7E81B04E}"/>
                  </a:ext>
                </a:extLst>
              </p:cNvPr>
              <p:cNvSpPr>
                <a:spLocks noChangeArrowheads="1"/>
              </p:cNvSpPr>
              <p:nvPr/>
            </p:nvSpPr>
            <p:spPr bwMode="auto">
              <a:xfrm>
                <a:off x="1702841" y="4935522"/>
                <a:ext cx="815485"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29" name="Groupe 28">
              <a:extLst>
                <a:ext uri="{FF2B5EF4-FFF2-40B4-BE49-F238E27FC236}">
                  <a16:creationId xmlns:a16="http://schemas.microsoft.com/office/drawing/2014/main" id="{AAB9B630-8EFE-ED27-CEC3-EB752F564240}"/>
                </a:ext>
              </a:extLst>
            </p:cNvPr>
            <p:cNvGrpSpPr/>
            <p:nvPr/>
          </p:nvGrpSpPr>
          <p:grpSpPr>
            <a:xfrm>
              <a:off x="2532963" y="4932405"/>
              <a:ext cx="401319" cy="300260"/>
              <a:chOff x="1849076" y="4885446"/>
              <a:chExt cx="523012" cy="350557"/>
            </a:xfrm>
          </p:grpSpPr>
          <p:sp>
            <p:nvSpPr>
              <p:cNvPr id="30" name="Line 19">
                <a:extLst>
                  <a:ext uri="{FF2B5EF4-FFF2-40B4-BE49-F238E27FC236}">
                    <a16:creationId xmlns:a16="http://schemas.microsoft.com/office/drawing/2014/main" id="{4AF7A4BC-5923-1BDD-ED22-7871D5FA4A37}"/>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31" name="Rectangle 49">
                <a:extLst>
                  <a:ext uri="{FF2B5EF4-FFF2-40B4-BE49-F238E27FC236}">
                    <a16:creationId xmlns:a16="http://schemas.microsoft.com/office/drawing/2014/main" id="{727B6B6A-22D8-2093-7A42-68578FF08ED5}"/>
                  </a:ext>
                </a:extLst>
              </p:cNvPr>
              <p:cNvSpPr>
                <a:spLocks noChangeArrowheads="1"/>
              </p:cNvSpPr>
              <p:nvPr/>
            </p:nvSpPr>
            <p:spPr bwMode="auto">
              <a:xfrm>
                <a:off x="1849076" y="4935522"/>
                <a:ext cx="523012"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Entry</a:t>
                </a:r>
              </a:p>
            </p:txBody>
          </p:sp>
        </p:grpSp>
        <p:grpSp>
          <p:nvGrpSpPr>
            <p:cNvPr id="32" name="Groupe 31">
              <a:extLst>
                <a:ext uri="{FF2B5EF4-FFF2-40B4-BE49-F238E27FC236}">
                  <a16:creationId xmlns:a16="http://schemas.microsoft.com/office/drawing/2014/main" id="{C3625057-A7FC-310F-B6D7-8A5B01F55D95}"/>
                </a:ext>
              </a:extLst>
            </p:cNvPr>
            <p:cNvGrpSpPr/>
            <p:nvPr/>
          </p:nvGrpSpPr>
          <p:grpSpPr>
            <a:xfrm>
              <a:off x="3203548" y="4932405"/>
              <a:ext cx="625740" cy="300260"/>
              <a:chOff x="1702841" y="4885446"/>
              <a:chExt cx="815485" cy="350557"/>
            </a:xfrm>
          </p:grpSpPr>
          <p:sp>
            <p:nvSpPr>
              <p:cNvPr id="33" name="Line 19">
                <a:extLst>
                  <a:ext uri="{FF2B5EF4-FFF2-40B4-BE49-F238E27FC236}">
                    <a16:creationId xmlns:a16="http://schemas.microsoft.com/office/drawing/2014/main" id="{A0CDAFFC-DFD1-1496-211A-DC6E99958A3B}"/>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34" name="Rectangle 49">
                <a:extLst>
                  <a:ext uri="{FF2B5EF4-FFF2-40B4-BE49-F238E27FC236}">
                    <a16:creationId xmlns:a16="http://schemas.microsoft.com/office/drawing/2014/main" id="{5FF3D0DB-65E0-B3C9-3B83-BA441A1BDA5C}"/>
                  </a:ext>
                </a:extLst>
              </p:cNvPr>
              <p:cNvSpPr>
                <a:spLocks noChangeArrowheads="1"/>
              </p:cNvSpPr>
              <p:nvPr/>
            </p:nvSpPr>
            <p:spPr bwMode="auto">
              <a:xfrm>
                <a:off x="1702841" y="4935522"/>
                <a:ext cx="815485"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37" name="Groupe 36">
              <a:extLst>
                <a:ext uri="{FF2B5EF4-FFF2-40B4-BE49-F238E27FC236}">
                  <a16:creationId xmlns:a16="http://schemas.microsoft.com/office/drawing/2014/main" id="{EC854771-DE2F-A699-BC3A-EC5CDA55B4F9}"/>
                </a:ext>
              </a:extLst>
            </p:cNvPr>
            <p:cNvGrpSpPr/>
            <p:nvPr/>
          </p:nvGrpSpPr>
          <p:grpSpPr>
            <a:xfrm>
              <a:off x="1007710" y="3575869"/>
              <a:ext cx="323345" cy="900112"/>
              <a:chOff x="2084388" y="2281238"/>
              <a:chExt cx="127000" cy="720725"/>
            </a:xfrm>
          </p:grpSpPr>
          <p:sp>
            <p:nvSpPr>
              <p:cNvPr id="38" name="Line 113">
                <a:extLst>
                  <a:ext uri="{FF2B5EF4-FFF2-40B4-BE49-F238E27FC236}">
                    <a16:creationId xmlns:a16="http://schemas.microsoft.com/office/drawing/2014/main" id="{941B1AC8-0F26-62F1-5885-2EB3D07681C0}"/>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39" name="Line 120">
                <a:extLst>
                  <a:ext uri="{FF2B5EF4-FFF2-40B4-BE49-F238E27FC236}">
                    <a16:creationId xmlns:a16="http://schemas.microsoft.com/office/drawing/2014/main" id="{E08091A7-CB30-B802-4963-6559F7943C8D}"/>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0" name="Line 113">
                <a:extLst>
                  <a:ext uri="{FF2B5EF4-FFF2-40B4-BE49-F238E27FC236}">
                    <a16:creationId xmlns:a16="http://schemas.microsoft.com/office/drawing/2014/main" id="{87E7AEB7-26A2-8B50-6838-89B5A72F5576}"/>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41" name="Rectangle 40">
              <a:extLst>
                <a:ext uri="{FF2B5EF4-FFF2-40B4-BE49-F238E27FC236}">
                  <a16:creationId xmlns:a16="http://schemas.microsoft.com/office/drawing/2014/main" id="{1434B6C4-C01C-C68C-6D8E-A625BB6606DC}"/>
                </a:ext>
              </a:extLst>
            </p:cNvPr>
            <p:cNvSpPr/>
            <p:nvPr/>
          </p:nvSpPr>
          <p:spPr>
            <a:xfrm>
              <a:off x="857664" y="3785419"/>
              <a:ext cx="630263" cy="331598"/>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42" name="Groupe 41">
              <a:extLst>
                <a:ext uri="{FF2B5EF4-FFF2-40B4-BE49-F238E27FC236}">
                  <a16:creationId xmlns:a16="http://schemas.microsoft.com/office/drawing/2014/main" id="{3CAC2C37-E82A-732A-DAE2-C19F5AF7BAD8}"/>
                </a:ext>
              </a:extLst>
            </p:cNvPr>
            <p:cNvGrpSpPr/>
            <p:nvPr/>
          </p:nvGrpSpPr>
          <p:grpSpPr>
            <a:xfrm>
              <a:off x="1793398" y="3602857"/>
              <a:ext cx="323345" cy="901700"/>
              <a:chOff x="2084388" y="2281238"/>
              <a:chExt cx="127000" cy="720725"/>
            </a:xfrm>
          </p:grpSpPr>
          <p:sp>
            <p:nvSpPr>
              <p:cNvPr id="43" name="Line 113">
                <a:extLst>
                  <a:ext uri="{FF2B5EF4-FFF2-40B4-BE49-F238E27FC236}">
                    <a16:creationId xmlns:a16="http://schemas.microsoft.com/office/drawing/2014/main" id="{EFA84E5E-25A7-930B-AF9B-364E4048B8C1}"/>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4" name="Line 120">
                <a:extLst>
                  <a:ext uri="{FF2B5EF4-FFF2-40B4-BE49-F238E27FC236}">
                    <a16:creationId xmlns:a16="http://schemas.microsoft.com/office/drawing/2014/main" id="{A262A03F-C240-4A67-624A-D8ED36E7239A}"/>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5" name="Line 113">
                <a:extLst>
                  <a:ext uri="{FF2B5EF4-FFF2-40B4-BE49-F238E27FC236}">
                    <a16:creationId xmlns:a16="http://schemas.microsoft.com/office/drawing/2014/main" id="{A856809E-4F52-9A64-CDD1-C36DD59406EE}"/>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46" name="Rectangle 45">
              <a:extLst>
                <a:ext uri="{FF2B5EF4-FFF2-40B4-BE49-F238E27FC236}">
                  <a16:creationId xmlns:a16="http://schemas.microsoft.com/office/drawing/2014/main" id="{4E816FF3-04C5-82AE-3707-33F2C4C2F5C8}"/>
                </a:ext>
              </a:extLst>
            </p:cNvPr>
            <p:cNvSpPr/>
            <p:nvPr/>
          </p:nvSpPr>
          <p:spPr>
            <a:xfrm>
              <a:off x="1662865" y="3941203"/>
              <a:ext cx="572967" cy="261728"/>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47" name="Groupe 46">
              <a:extLst>
                <a:ext uri="{FF2B5EF4-FFF2-40B4-BE49-F238E27FC236}">
                  <a16:creationId xmlns:a16="http://schemas.microsoft.com/office/drawing/2014/main" id="{D4CBC96B-5068-0D56-3288-904B272E3C4F}"/>
                </a:ext>
              </a:extLst>
            </p:cNvPr>
            <p:cNvGrpSpPr/>
            <p:nvPr/>
          </p:nvGrpSpPr>
          <p:grpSpPr>
            <a:xfrm>
              <a:off x="2563965" y="3475856"/>
              <a:ext cx="323345" cy="917575"/>
              <a:chOff x="2084388" y="2281238"/>
              <a:chExt cx="127000" cy="720725"/>
            </a:xfrm>
          </p:grpSpPr>
          <p:sp>
            <p:nvSpPr>
              <p:cNvPr id="48" name="Line 113">
                <a:extLst>
                  <a:ext uri="{FF2B5EF4-FFF2-40B4-BE49-F238E27FC236}">
                    <a16:creationId xmlns:a16="http://schemas.microsoft.com/office/drawing/2014/main" id="{A2283110-8229-DB9F-949C-A6EE4258F7B6}"/>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49" name="Line 120">
                <a:extLst>
                  <a:ext uri="{FF2B5EF4-FFF2-40B4-BE49-F238E27FC236}">
                    <a16:creationId xmlns:a16="http://schemas.microsoft.com/office/drawing/2014/main" id="{245F857D-F158-AFDC-B9AA-A6FF04E6C6F7}"/>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0" name="Line 113">
                <a:extLst>
                  <a:ext uri="{FF2B5EF4-FFF2-40B4-BE49-F238E27FC236}">
                    <a16:creationId xmlns:a16="http://schemas.microsoft.com/office/drawing/2014/main" id="{9A856E82-2F4F-3888-358B-B6BF8FF02F84}"/>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51" name="Rectangle 50">
              <a:extLst>
                <a:ext uri="{FF2B5EF4-FFF2-40B4-BE49-F238E27FC236}">
                  <a16:creationId xmlns:a16="http://schemas.microsoft.com/office/drawing/2014/main" id="{17EE9535-C360-58BF-F67D-A3A47ADFAAD7}"/>
                </a:ext>
              </a:extLst>
            </p:cNvPr>
            <p:cNvSpPr/>
            <p:nvPr/>
          </p:nvSpPr>
          <p:spPr>
            <a:xfrm>
              <a:off x="2413919" y="3719782"/>
              <a:ext cx="630263" cy="279950"/>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52" name="Groupe 51">
              <a:extLst>
                <a:ext uri="{FF2B5EF4-FFF2-40B4-BE49-F238E27FC236}">
                  <a16:creationId xmlns:a16="http://schemas.microsoft.com/office/drawing/2014/main" id="{18CB2E5C-F5E8-312F-27A8-5F101E26D311}"/>
                </a:ext>
              </a:extLst>
            </p:cNvPr>
            <p:cNvGrpSpPr/>
            <p:nvPr/>
          </p:nvGrpSpPr>
          <p:grpSpPr>
            <a:xfrm>
              <a:off x="3357063" y="3468307"/>
              <a:ext cx="323345" cy="1036250"/>
              <a:chOff x="2084388" y="2281238"/>
              <a:chExt cx="127000" cy="720725"/>
            </a:xfrm>
          </p:grpSpPr>
          <p:sp>
            <p:nvSpPr>
              <p:cNvPr id="53" name="Line 113">
                <a:extLst>
                  <a:ext uri="{FF2B5EF4-FFF2-40B4-BE49-F238E27FC236}">
                    <a16:creationId xmlns:a16="http://schemas.microsoft.com/office/drawing/2014/main" id="{9CDDE86A-28CC-EE70-DA04-07E9B15DFBED}"/>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4" name="Line 120">
                <a:extLst>
                  <a:ext uri="{FF2B5EF4-FFF2-40B4-BE49-F238E27FC236}">
                    <a16:creationId xmlns:a16="http://schemas.microsoft.com/office/drawing/2014/main" id="{40BF2005-4699-FDB2-E63C-AABCFBE4C24F}"/>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55" name="Line 113">
                <a:extLst>
                  <a:ext uri="{FF2B5EF4-FFF2-40B4-BE49-F238E27FC236}">
                    <a16:creationId xmlns:a16="http://schemas.microsoft.com/office/drawing/2014/main" id="{AE9759DC-085D-02C5-759F-506D816A335B}"/>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56" name="Rectangle 55">
              <a:extLst>
                <a:ext uri="{FF2B5EF4-FFF2-40B4-BE49-F238E27FC236}">
                  <a16:creationId xmlns:a16="http://schemas.microsoft.com/office/drawing/2014/main" id="{05B91294-ABC3-7C14-A8AE-A478E3387C3E}"/>
                </a:ext>
              </a:extLst>
            </p:cNvPr>
            <p:cNvSpPr/>
            <p:nvPr/>
          </p:nvSpPr>
          <p:spPr>
            <a:xfrm>
              <a:off x="3226530" y="3693792"/>
              <a:ext cx="572967" cy="385313"/>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57" name="Connecteur droit 56">
              <a:extLst>
                <a:ext uri="{FF2B5EF4-FFF2-40B4-BE49-F238E27FC236}">
                  <a16:creationId xmlns:a16="http://schemas.microsoft.com/office/drawing/2014/main" id="{456D90A4-EAF0-6777-8EAC-FF0B5CB9784F}"/>
                </a:ext>
              </a:extLst>
            </p:cNvPr>
            <p:cNvCxnSpPr/>
            <p:nvPr/>
          </p:nvCxnSpPr>
          <p:spPr>
            <a:xfrm>
              <a:off x="855837" y="3922138"/>
              <a:ext cx="6357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Connecteur droit 57">
              <a:extLst>
                <a:ext uri="{FF2B5EF4-FFF2-40B4-BE49-F238E27FC236}">
                  <a16:creationId xmlns:a16="http://schemas.microsoft.com/office/drawing/2014/main" id="{AF0B9E3D-C7BE-641C-9747-916C66CA579F}"/>
                </a:ext>
              </a:extLst>
            </p:cNvPr>
            <p:cNvCxnSpPr/>
            <p:nvPr/>
          </p:nvCxnSpPr>
          <p:spPr>
            <a:xfrm>
              <a:off x="1659461" y="4071291"/>
              <a:ext cx="5779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Connecteur droit 58">
              <a:extLst>
                <a:ext uri="{FF2B5EF4-FFF2-40B4-BE49-F238E27FC236}">
                  <a16:creationId xmlns:a16="http://schemas.microsoft.com/office/drawing/2014/main" id="{26D93705-0282-8C56-93DF-9F6A8CEBE95C}"/>
                </a:ext>
              </a:extLst>
            </p:cNvPr>
            <p:cNvCxnSpPr/>
            <p:nvPr/>
          </p:nvCxnSpPr>
          <p:spPr>
            <a:xfrm>
              <a:off x="2412092" y="3854787"/>
              <a:ext cx="6357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Connecteur droit 59">
              <a:extLst>
                <a:ext uri="{FF2B5EF4-FFF2-40B4-BE49-F238E27FC236}">
                  <a16:creationId xmlns:a16="http://schemas.microsoft.com/office/drawing/2014/main" id="{A1574EFA-BE8A-7E49-51A3-50C040553126}"/>
                </a:ext>
              </a:extLst>
            </p:cNvPr>
            <p:cNvCxnSpPr/>
            <p:nvPr/>
          </p:nvCxnSpPr>
          <p:spPr>
            <a:xfrm>
              <a:off x="3223126" y="3890606"/>
              <a:ext cx="5779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Ellipse 62">
              <a:extLst>
                <a:ext uri="{FF2B5EF4-FFF2-40B4-BE49-F238E27FC236}">
                  <a16:creationId xmlns:a16="http://schemas.microsoft.com/office/drawing/2014/main" id="{63B47681-9024-E6A7-87F5-3FEC03FC7B32}"/>
                </a:ext>
              </a:extLst>
            </p:cNvPr>
            <p:cNvSpPr/>
            <p:nvPr/>
          </p:nvSpPr>
          <p:spPr>
            <a:xfrm>
              <a:off x="1930462" y="3524651"/>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7" name="Ellipse 66">
              <a:extLst>
                <a:ext uri="{FF2B5EF4-FFF2-40B4-BE49-F238E27FC236}">
                  <a16:creationId xmlns:a16="http://schemas.microsoft.com/office/drawing/2014/main" id="{98842E26-FEE9-50FB-7108-D81174D3CB13}"/>
                </a:ext>
              </a:extLst>
            </p:cNvPr>
            <p:cNvSpPr/>
            <p:nvPr/>
          </p:nvSpPr>
          <p:spPr>
            <a:xfrm>
              <a:off x="1148190" y="4686305"/>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8" name="Ellipse 67">
              <a:extLst>
                <a:ext uri="{FF2B5EF4-FFF2-40B4-BE49-F238E27FC236}">
                  <a16:creationId xmlns:a16="http://schemas.microsoft.com/office/drawing/2014/main" id="{F7B7488E-DEC1-C2B6-AA82-0330F75B1E96}"/>
                </a:ext>
              </a:extLst>
            </p:cNvPr>
            <p:cNvSpPr/>
            <p:nvPr/>
          </p:nvSpPr>
          <p:spPr>
            <a:xfrm>
              <a:off x="1930462" y="4571592"/>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4" name="ZoneTexte 3">
              <a:extLst>
                <a:ext uri="{FF2B5EF4-FFF2-40B4-BE49-F238E27FC236}">
                  <a16:creationId xmlns:a16="http://schemas.microsoft.com/office/drawing/2014/main" id="{059A6E2A-397B-2049-2B29-5432B59B738F}"/>
                </a:ext>
              </a:extLst>
            </p:cNvPr>
            <p:cNvSpPr txBox="1"/>
            <p:nvPr/>
          </p:nvSpPr>
          <p:spPr>
            <a:xfrm>
              <a:off x="2027779" y="2970663"/>
              <a:ext cx="859531" cy="307777"/>
            </a:xfrm>
            <a:prstGeom prst="rect">
              <a:avLst/>
            </a:prstGeom>
            <a:noFill/>
          </p:spPr>
          <p:txBody>
            <a:bodyPr wrap="none" rtlCol="0">
              <a:spAutoFit/>
            </a:bodyPr>
            <a:lstStyle/>
            <a:p>
              <a:r>
                <a:rPr lang="fr-FR" sz="1400" dirty="0"/>
                <a:t>p = 0.006</a:t>
              </a:r>
            </a:p>
          </p:txBody>
        </p:sp>
        <p:sp>
          <p:nvSpPr>
            <p:cNvPr id="21" name="ZoneTexte 20">
              <a:extLst>
                <a:ext uri="{FF2B5EF4-FFF2-40B4-BE49-F238E27FC236}">
                  <a16:creationId xmlns:a16="http://schemas.microsoft.com/office/drawing/2014/main" id="{7D3AC7E0-6918-2763-938D-7FA5BBFDE71B}"/>
                </a:ext>
              </a:extLst>
            </p:cNvPr>
            <p:cNvSpPr txBox="1"/>
            <p:nvPr/>
          </p:nvSpPr>
          <p:spPr>
            <a:xfrm>
              <a:off x="1218775" y="4535311"/>
              <a:ext cx="766557" cy="307777"/>
            </a:xfrm>
            <a:prstGeom prst="rect">
              <a:avLst/>
            </a:prstGeom>
            <a:noFill/>
          </p:spPr>
          <p:txBody>
            <a:bodyPr wrap="none" rtlCol="0">
              <a:spAutoFit/>
            </a:bodyPr>
            <a:lstStyle/>
            <a:p>
              <a:r>
                <a:rPr lang="fr-FR" sz="1400" dirty="0"/>
                <a:t>- 39.9 %</a:t>
              </a:r>
            </a:p>
          </p:txBody>
        </p:sp>
      </p:grpSp>
      <p:sp>
        <p:nvSpPr>
          <p:cNvPr id="61" name="Espace réservé du contenu 2">
            <a:extLst>
              <a:ext uri="{FF2B5EF4-FFF2-40B4-BE49-F238E27FC236}">
                <a16:creationId xmlns:a16="http://schemas.microsoft.com/office/drawing/2014/main" id="{F2D03AEB-C852-F156-9B0C-E5F8D4B22848}"/>
              </a:ext>
            </a:extLst>
          </p:cNvPr>
          <p:cNvSpPr>
            <a:spLocks noGrp="1"/>
          </p:cNvSpPr>
          <p:nvPr>
            <p:ph sz="quarter" idx="13"/>
          </p:nvPr>
        </p:nvSpPr>
        <p:spPr>
          <a:xfrm>
            <a:off x="253445" y="5732797"/>
            <a:ext cx="10972800" cy="792547"/>
          </a:xfrm>
        </p:spPr>
        <p:txBody>
          <a:bodyPr>
            <a:normAutofit/>
          </a:bodyPr>
          <a:lstStyle/>
          <a:p>
            <a:r>
              <a:rPr lang="en-US" sz="2000" dirty="0"/>
              <a:t>Anti-inflammatory effects of </a:t>
            </a:r>
            <a:r>
              <a:rPr lang="en-US" sz="2000" dirty="0" err="1"/>
              <a:t>semaglutide</a:t>
            </a:r>
            <a:r>
              <a:rPr lang="en-US" sz="2000" dirty="0"/>
              <a:t> not fully explained by decreases in weight or VAT</a:t>
            </a:r>
          </a:p>
          <a:p>
            <a:pPr lvl="1"/>
            <a:r>
              <a:rPr lang="en-US" sz="1600" dirty="0"/>
              <a:t>No correlation between changes in </a:t>
            </a:r>
            <a:r>
              <a:rPr lang="en-US" sz="1600" dirty="0" err="1"/>
              <a:t>hsCRP</a:t>
            </a:r>
            <a:r>
              <a:rPr lang="en-US" sz="1600" dirty="0"/>
              <a:t> and changes in weight/VAT</a:t>
            </a:r>
          </a:p>
          <a:p>
            <a:pPr lvl="1"/>
            <a:endParaRPr lang="en-US" sz="1600" dirty="0"/>
          </a:p>
        </p:txBody>
      </p:sp>
      <p:sp>
        <p:nvSpPr>
          <p:cNvPr id="65" name="Titre 1">
            <a:extLst>
              <a:ext uri="{FF2B5EF4-FFF2-40B4-BE49-F238E27FC236}">
                <a16:creationId xmlns:a16="http://schemas.microsoft.com/office/drawing/2014/main" id="{AFF41C0B-4A85-60EE-BF63-4DF88F739277}"/>
              </a:ext>
            </a:extLst>
          </p:cNvPr>
          <p:cNvSpPr>
            <a:spLocks noGrp="1"/>
          </p:cNvSpPr>
          <p:nvPr>
            <p:ph type="title"/>
          </p:nvPr>
        </p:nvSpPr>
        <p:spPr>
          <a:xfrm>
            <a:off x="609600" y="116632"/>
            <a:ext cx="8490167" cy="1143000"/>
          </a:xfrm>
        </p:spPr>
        <p:txBody>
          <a:bodyPr/>
          <a:lstStyle/>
          <a:p>
            <a:r>
              <a:rPr lang="en-US"/>
              <a:t>Semaglutide in HIV-associated lipohypertrophy</a:t>
            </a:r>
          </a:p>
        </p:txBody>
      </p:sp>
      <p:sp>
        <p:nvSpPr>
          <p:cNvPr id="66" name="Text Placeholder 22">
            <a:extLst>
              <a:ext uri="{FF2B5EF4-FFF2-40B4-BE49-F238E27FC236}">
                <a16:creationId xmlns:a16="http://schemas.microsoft.com/office/drawing/2014/main" id="{588ABCBD-B35F-423D-2E82-6959665C3F96}"/>
              </a:ext>
            </a:extLst>
          </p:cNvPr>
          <p:cNvSpPr txBox="1">
            <a:spLocks/>
          </p:cNvSpPr>
          <p:nvPr/>
        </p:nvSpPr>
        <p:spPr bwMode="auto">
          <a:xfrm>
            <a:off x="9520581" y="6574009"/>
            <a:ext cx="2668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Ross Eckard A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798</a:t>
            </a:r>
          </a:p>
        </p:txBody>
      </p:sp>
      <p:grpSp>
        <p:nvGrpSpPr>
          <p:cNvPr id="35" name="Groupe 34">
            <a:extLst>
              <a:ext uri="{FF2B5EF4-FFF2-40B4-BE49-F238E27FC236}">
                <a16:creationId xmlns:a16="http://schemas.microsoft.com/office/drawing/2014/main" id="{824DEB60-63C3-FE2F-F8EA-5C4A96F5915A}"/>
              </a:ext>
            </a:extLst>
          </p:cNvPr>
          <p:cNvGrpSpPr/>
          <p:nvPr/>
        </p:nvGrpSpPr>
        <p:grpSpPr>
          <a:xfrm>
            <a:off x="4351926" y="1700808"/>
            <a:ext cx="3693437" cy="3531857"/>
            <a:chOff x="4351926" y="1700808"/>
            <a:chExt cx="3693437" cy="3531857"/>
          </a:xfrm>
        </p:grpSpPr>
        <p:grpSp>
          <p:nvGrpSpPr>
            <p:cNvPr id="69" name="Groupe 68">
              <a:extLst>
                <a:ext uri="{FF2B5EF4-FFF2-40B4-BE49-F238E27FC236}">
                  <a16:creationId xmlns:a16="http://schemas.microsoft.com/office/drawing/2014/main" id="{8CA9BAE5-4D99-36FF-C5DE-560CE96BE4B3}"/>
                </a:ext>
              </a:extLst>
            </p:cNvPr>
            <p:cNvGrpSpPr/>
            <p:nvPr/>
          </p:nvGrpSpPr>
          <p:grpSpPr>
            <a:xfrm>
              <a:off x="4975293" y="4932405"/>
              <a:ext cx="401319" cy="300260"/>
              <a:chOff x="1849076" y="4885446"/>
              <a:chExt cx="523012" cy="350557"/>
            </a:xfrm>
          </p:grpSpPr>
          <p:sp>
            <p:nvSpPr>
              <p:cNvPr id="70" name="Line 19">
                <a:extLst>
                  <a:ext uri="{FF2B5EF4-FFF2-40B4-BE49-F238E27FC236}">
                    <a16:creationId xmlns:a16="http://schemas.microsoft.com/office/drawing/2014/main" id="{038BD596-09C1-60F2-30D9-9C12C0B7CA8B}"/>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1" name="Rectangle 49">
                <a:extLst>
                  <a:ext uri="{FF2B5EF4-FFF2-40B4-BE49-F238E27FC236}">
                    <a16:creationId xmlns:a16="http://schemas.microsoft.com/office/drawing/2014/main" id="{1061974A-0686-5E99-BDB1-C911F89AC1D0}"/>
                  </a:ext>
                </a:extLst>
              </p:cNvPr>
              <p:cNvSpPr>
                <a:spLocks noChangeArrowheads="1"/>
              </p:cNvSpPr>
              <p:nvPr/>
            </p:nvSpPr>
            <p:spPr bwMode="auto">
              <a:xfrm>
                <a:off x="1849076" y="4935522"/>
                <a:ext cx="523012"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Entry</a:t>
                </a:r>
              </a:p>
            </p:txBody>
          </p:sp>
        </p:grpSp>
        <p:sp>
          <p:nvSpPr>
            <p:cNvPr id="72" name="Forme libre : forme 71">
              <a:extLst>
                <a:ext uri="{FF2B5EF4-FFF2-40B4-BE49-F238E27FC236}">
                  <a16:creationId xmlns:a16="http://schemas.microsoft.com/office/drawing/2014/main" id="{FC1AF459-78CD-B3A4-1FC7-C67241293871}"/>
                </a:ext>
              </a:extLst>
            </p:cNvPr>
            <p:cNvSpPr/>
            <p:nvPr/>
          </p:nvSpPr>
          <p:spPr bwMode="auto">
            <a:xfrm>
              <a:off x="4655166" y="3067869"/>
              <a:ext cx="3390197" cy="1861417"/>
            </a:xfrm>
            <a:custGeom>
              <a:avLst/>
              <a:gdLst>
                <a:gd name="connsiteX0" fmla="*/ 0 w 5250180"/>
                <a:gd name="connsiteY0" fmla="*/ 0 h 3192780"/>
                <a:gd name="connsiteX1" fmla="*/ 0 w 5250180"/>
                <a:gd name="connsiteY1" fmla="*/ 3192780 h 3192780"/>
                <a:gd name="connsiteX2" fmla="*/ 5250180 w 5250180"/>
                <a:gd name="connsiteY2" fmla="*/ 3192780 h 3192780"/>
              </a:gdLst>
              <a:ahLst/>
              <a:cxnLst>
                <a:cxn ang="0">
                  <a:pos x="connsiteX0" y="connsiteY0"/>
                </a:cxn>
                <a:cxn ang="0">
                  <a:pos x="connsiteX1" y="connsiteY1"/>
                </a:cxn>
                <a:cxn ang="0">
                  <a:pos x="connsiteX2" y="connsiteY2"/>
                </a:cxn>
              </a:cxnLst>
              <a:rect l="l" t="t" r="r" b="b"/>
              <a:pathLst>
                <a:path w="5250180" h="3192780">
                  <a:moveTo>
                    <a:pt x="0" y="0"/>
                  </a:moveTo>
                  <a:lnTo>
                    <a:pt x="0" y="3192780"/>
                  </a:lnTo>
                  <a:lnTo>
                    <a:pt x="5250180" y="3192780"/>
                  </a:lnTo>
                </a:path>
              </a:pathLst>
            </a:custGeom>
            <a:no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grpSp>
          <p:nvGrpSpPr>
            <p:cNvPr id="73" name="Groupe 72">
              <a:extLst>
                <a:ext uri="{FF2B5EF4-FFF2-40B4-BE49-F238E27FC236}">
                  <a16:creationId xmlns:a16="http://schemas.microsoft.com/office/drawing/2014/main" id="{6A3A5379-2718-9660-AFFB-FD112E867742}"/>
                </a:ext>
              </a:extLst>
            </p:cNvPr>
            <p:cNvGrpSpPr/>
            <p:nvPr/>
          </p:nvGrpSpPr>
          <p:grpSpPr>
            <a:xfrm>
              <a:off x="4351926" y="3189184"/>
              <a:ext cx="301425" cy="246804"/>
              <a:chOff x="1710542" y="1546878"/>
              <a:chExt cx="392828" cy="288147"/>
            </a:xfrm>
          </p:grpSpPr>
          <p:sp>
            <p:nvSpPr>
              <p:cNvPr id="74" name="Line 17">
                <a:extLst>
                  <a:ext uri="{FF2B5EF4-FFF2-40B4-BE49-F238E27FC236}">
                    <a16:creationId xmlns:a16="http://schemas.microsoft.com/office/drawing/2014/main" id="{92DCA52F-A0FC-610F-542D-D12315DD489A}"/>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5" name="Rectangle 48">
                <a:extLst>
                  <a:ext uri="{FF2B5EF4-FFF2-40B4-BE49-F238E27FC236}">
                    <a16:creationId xmlns:a16="http://schemas.microsoft.com/office/drawing/2014/main" id="{99718C36-37CC-1371-A65E-1EBEFF590503}"/>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3</a:t>
                </a:r>
              </a:p>
            </p:txBody>
          </p:sp>
        </p:grpSp>
        <p:grpSp>
          <p:nvGrpSpPr>
            <p:cNvPr id="76" name="Groupe 75">
              <a:extLst>
                <a:ext uri="{FF2B5EF4-FFF2-40B4-BE49-F238E27FC236}">
                  <a16:creationId xmlns:a16="http://schemas.microsoft.com/office/drawing/2014/main" id="{39D3423A-8171-0F12-7D12-2C49B7822192}"/>
                </a:ext>
              </a:extLst>
            </p:cNvPr>
            <p:cNvGrpSpPr/>
            <p:nvPr/>
          </p:nvGrpSpPr>
          <p:grpSpPr>
            <a:xfrm>
              <a:off x="4351926" y="3532926"/>
              <a:ext cx="301425" cy="246804"/>
              <a:chOff x="1710542" y="1546878"/>
              <a:chExt cx="392828" cy="288147"/>
            </a:xfrm>
          </p:grpSpPr>
          <p:sp>
            <p:nvSpPr>
              <p:cNvPr id="77" name="Line 17">
                <a:extLst>
                  <a:ext uri="{FF2B5EF4-FFF2-40B4-BE49-F238E27FC236}">
                    <a16:creationId xmlns:a16="http://schemas.microsoft.com/office/drawing/2014/main" id="{70BF138A-D095-DA1C-77D7-64719F44BB9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78" name="Rectangle 48">
                <a:extLst>
                  <a:ext uri="{FF2B5EF4-FFF2-40B4-BE49-F238E27FC236}">
                    <a16:creationId xmlns:a16="http://schemas.microsoft.com/office/drawing/2014/main" id="{CD3B703B-BBBF-A7A1-EF14-AE0082C4954A}"/>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2</a:t>
                </a:r>
              </a:p>
            </p:txBody>
          </p:sp>
        </p:grpSp>
        <p:grpSp>
          <p:nvGrpSpPr>
            <p:cNvPr id="79" name="Groupe 78">
              <a:extLst>
                <a:ext uri="{FF2B5EF4-FFF2-40B4-BE49-F238E27FC236}">
                  <a16:creationId xmlns:a16="http://schemas.microsoft.com/office/drawing/2014/main" id="{3CFABB98-2CDC-76D2-732E-0F948ABBA98F}"/>
                </a:ext>
              </a:extLst>
            </p:cNvPr>
            <p:cNvGrpSpPr/>
            <p:nvPr/>
          </p:nvGrpSpPr>
          <p:grpSpPr>
            <a:xfrm>
              <a:off x="4351926" y="4227377"/>
              <a:ext cx="301425" cy="246804"/>
              <a:chOff x="1710542" y="1546878"/>
              <a:chExt cx="392828" cy="288147"/>
            </a:xfrm>
          </p:grpSpPr>
          <p:sp>
            <p:nvSpPr>
              <p:cNvPr id="80" name="Line 17">
                <a:extLst>
                  <a:ext uri="{FF2B5EF4-FFF2-40B4-BE49-F238E27FC236}">
                    <a16:creationId xmlns:a16="http://schemas.microsoft.com/office/drawing/2014/main" id="{52A7AD90-90EC-2B90-B79C-2D9CC006D1DC}"/>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1" name="Rectangle 48">
                <a:extLst>
                  <a:ext uri="{FF2B5EF4-FFF2-40B4-BE49-F238E27FC236}">
                    <a16:creationId xmlns:a16="http://schemas.microsoft.com/office/drawing/2014/main" id="{BC2D111C-1FE1-B0A7-1FB8-337580444E49}"/>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0</a:t>
                </a:r>
              </a:p>
            </p:txBody>
          </p:sp>
        </p:grpSp>
        <p:grpSp>
          <p:nvGrpSpPr>
            <p:cNvPr id="82" name="Groupe 81">
              <a:extLst>
                <a:ext uri="{FF2B5EF4-FFF2-40B4-BE49-F238E27FC236}">
                  <a16:creationId xmlns:a16="http://schemas.microsoft.com/office/drawing/2014/main" id="{84822861-318F-8794-A888-5FE41F88A252}"/>
                </a:ext>
              </a:extLst>
            </p:cNvPr>
            <p:cNvGrpSpPr/>
            <p:nvPr/>
          </p:nvGrpSpPr>
          <p:grpSpPr>
            <a:xfrm>
              <a:off x="4351926" y="4561486"/>
              <a:ext cx="301425" cy="246804"/>
              <a:chOff x="1710542" y="1546878"/>
              <a:chExt cx="392828" cy="288147"/>
            </a:xfrm>
          </p:grpSpPr>
          <p:sp>
            <p:nvSpPr>
              <p:cNvPr id="83" name="Line 17">
                <a:extLst>
                  <a:ext uri="{FF2B5EF4-FFF2-40B4-BE49-F238E27FC236}">
                    <a16:creationId xmlns:a16="http://schemas.microsoft.com/office/drawing/2014/main" id="{03BACD89-249A-2EAB-21E3-3CA2835D4375}"/>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4" name="Rectangle 48">
                <a:extLst>
                  <a:ext uri="{FF2B5EF4-FFF2-40B4-BE49-F238E27FC236}">
                    <a16:creationId xmlns:a16="http://schemas.microsoft.com/office/drawing/2014/main" id="{71F30C35-778F-CD73-7B5E-072166EC73CD}"/>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-1</a:t>
                </a:r>
              </a:p>
            </p:txBody>
          </p:sp>
        </p:grpSp>
        <p:sp>
          <p:nvSpPr>
            <p:cNvPr id="85" name="Rectangle 48">
              <a:extLst>
                <a:ext uri="{FF2B5EF4-FFF2-40B4-BE49-F238E27FC236}">
                  <a16:creationId xmlns:a16="http://schemas.microsoft.com/office/drawing/2014/main" id="{090D689D-80CD-4614-E86E-DF60161F7829}"/>
                </a:ext>
              </a:extLst>
            </p:cNvPr>
            <p:cNvSpPr>
              <a:spLocks noChangeArrowheads="1"/>
            </p:cNvSpPr>
            <p:nvPr/>
          </p:nvSpPr>
          <p:spPr bwMode="auto">
            <a:xfrm>
              <a:off x="5938726" y="2474638"/>
              <a:ext cx="1270146" cy="3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2000" b="1"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IL-6, </a:t>
              </a:r>
              <a:r>
                <a:rPr kumimoji="0" lang="en-US" altLang="fr-FR" sz="2000" b="1" i="0" u="none" strike="noStrike" kern="0" cap="none" spc="0" normalizeH="0" baseline="0" dirty="0" err="1">
                  <a:ln>
                    <a:noFill/>
                  </a:ln>
                  <a:effectLst/>
                  <a:uLnTx/>
                  <a:uFillTx/>
                  <a:latin typeface="+mj-lt"/>
                  <a:ea typeface="Roboto Condensed" panose="02000000000000000000" pitchFamily="2" charset="0"/>
                  <a:cs typeface="Calibri" panose="020F0502020204030204" pitchFamily="34" charset="0"/>
                </a:rPr>
                <a:t>pg</a:t>
              </a:r>
              <a:r>
                <a:rPr kumimoji="0" lang="en-US" altLang="fr-FR" sz="2000" b="1"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/mL</a:t>
              </a:r>
            </a:p>
          </p:txBody>
        </p:sp>
        <p:grpSp>
          <p:nvGrpSpPr>
            <p:cNvPr id="86" name="Groupe 85">
              <a:extLst>
                <a:ext uri="{FF2B5EF4-FFF2-40B4-BE49-F238E27FC236}">
                  <a16:creationId xmlns:a16="http://schemas.microsoft.com/office/drawing/2014/main" id="{60C6F16C-941B-D096-81F1-240CAD4F6F94}"/>
                </a:ext>
              </a:extLst>
            </p:cNvPr>
            <p:cNvGrpSpPr/>
            <p:nvPr/>
          </p:nvGrpSpPr>
          <p:grpSpPr>
            <a:xfrm>
              <a:off x="5645878" y="4932405"/>
              <a:ext cx="625740" cy="300260"/>
              <a:chOff x="1702841" y="4885446"/>
              <a:chExt cx="815485" cy="350557"/>
            </a:xfrm>
          </p:grpSpPr>
          <p:sp>
            <p:nvSpPr>
              <p:cNvPr id="87" name="Line 19">
                <a:extLst>
                  <a:ext uri="{FF2B5EF4-FFF2-40B4-BE49-F238E27FC236}">
                    <a16:creationId xmlns:a16="http://schemas.microsoft.com/office/drawing/2014/main" id="{9F26B5DE-B1D3-AB93-60BC-2AD66EE6D384}"/>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88" name="Rectangle 49">
                <a:extLst>
                  <a:ext uri="{FF2B5EF4-FFF2-40B4-BE49-F238E27FC236}">
                    <a16:creationId xmlns:a16="http://schemas.microsoft.com/office/drawing/2014/main" id="{14CF93E6-3E32-C86D-81ED-FCF4EC23CA61}"/>
                  </a:ext>
                </a:extLst>
              </p:cNvPr>
              <p:cNvSpPr>
                <a:spLocks noChangeArrowheads="1"/>
              </p:cNvSpPr>
              <p:nvPr/>
            </p:nvSpPr>
            <p:spPr bwMode="auto">
              <a:xfrm>
                <a:off x="1702841" y="4935522"/>
                <a:ext cx="815485"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89" name="Groupe 88">
              <a:extLst>
                <a:ext uri="{FF2B5EF4-FFF2-40B4-BE49-F238E27FC236}">
                  <a16:creationId xmlns:a16="http://schemas.microsoft.com/office/drawing/2014/main" id="{7314B017-792A-120F-4DED-D8DCFB45ADE4}"/>
                </a:ext>
              </a:extLst>
            </p:cNvPr>
            <p:cNvGrpSpPr/>
            <p:nvPr/>
          </p:nvGrpSpPr>
          <p:grpSpPr>
            <a:xfrm>
              <a:off x="6535243" y="4932405"/>
              <a:ext cx="401319" cy="300260"/>
              <a:chOff x="1849076" y="4885446"/>
              <a:chExt cx="523012" cy="350557"/>
            </a:xfrm>
          </p:grpSpPr>
          <p:sp>
            <p:nvSpPr>
              <p:cNvPr id="90" name="Line 19">
                <a:extLst>
                  <a:ext uri="{FF2B5EF4-FFF2-40B4-BE49-F238E27FC236}">
                    <a16:creationId xmlns:a16="http://schemas.microsoft.com/office/drawing/2014/main" id="{964978F1-53DD-01C4-5E84-32200BB655EF}"/>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91" name="Rectangle 49">
                <a:extLst>
                  <a:ext uri="{FF2B5EF4-FFF2-40B4-BE49-F238E27FC236}">
                    <a16:creationId xmlns:a16="http://schemas.microsoft.com/office/drawing/2014/main" id="{D0DEDF5B-4173-B696-2777-5DC064156945}"/>
                  </a:ext>
                </a:extLst>
              </p:cNvPr>
              <p:cNvSpPr>
                <a:spLocks noChangeArrowheads="1"/>
              </p:cNvSpPr>
              <p:nvPr/>
            </p:nvSpPr>
            <p:spPr bwMode="auto">
              <a:xfrm>
                <a:off x="1849076" y="4935522"/>
                <a:ext cx="523012"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Entry</a:t>
                </a:r>
              </a:p>
            </p:txBody>
          </p:sp>
        </p:grpSp>
        <p:grpSp>
          <p:nvGrpSpPr>
            <p:cNvPr id="92" name="Groupe 91">
              <a:extLst>
                <a:ext uri="{FF2B5EF4-FFF2-40B4-BE49-F238E27FC236}">
                  <a16:creationId xmlns:a16="http://schemas.microsoft.com/office/drawing/2014/main" id="{F5F317ED-9E8B-9928-B14A-01644D707A60}"/>
                </a:ext>
              </a:extLst>
            </p:cNvPr>
            <p:cNvGrpSpPr/>
            <p:nvPr/>
          </p:nvGrpSpPr>
          <p:grpSpPr>
            <a:xfrm>
              <a:off x="7205828" y="4932405"/>
              <a:ext cx="625740" cy="300260"/>
              <a:chOff x="1702841" y="4885446"/>
              <a:chExt cx="815485" cy="350557"/>
            </a:xfrm>
          </p:grpSpPr>
          <p:sp>
            <p:nvSpPr>
              <p:cNvPr id="93" name="Line 19">
                <a:extLst>
                  <a:ext uri="{FF2B5EF4-FFF2-40B4-BE49-F238E27FC236}">
                    <a16:creationId xmlns:a16="http://schemas.microsoft.com/office/drawing/2014/main" id="{C3747EA9-3545-E294-E399-A95D7B8C4B01}"/>
                  </a:ext>
                </a:extLst>
              </p:cNvPr>
              <p:cNvSpPr>
                <a:spLocks noChangeShapeType="1"/>
              </p:cNvSpPr>
              <p:nvPr/>
            </p:nvSpPr>
            <p:spPr bwMode="auto">
              <a:xfrm flipV="1">
                <a:off x="2105818" y="4885446"/>
                <a:ext cx="0" cy="836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94" name="Rectangle 49">
                <a:extLst>
                  <a:ext uri="{FF2B5EF4-FFF2-40B4-BE49-F238E27FC236}">
                    <a16:creationId xmlns:a16="http://schemas.microsoft.com/office/drawing/2014/main" id="{39EE7D36-65A4-6B85-D1DC-695F67F99AF3}"/>
                  </a:ext>
                </a:extLst>
              </p:cNvPr>
              <p:cNvSpPr>
                <a:spLocks noChangeArrowheads="1"/>
              </p:cNvSpPr>
              <p:nvPr/>
            </p:nvSpPr>
            <p:spPr bwMode="auto">
              <a:xfrm>
                <a:off x="1702841" y="4935522"/>
                <a:ext cx="815485" cy="30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Week 32</a:t>
                </a:r>
              </a:p>
            </p:txBody>
          </p:sp>
        </p:grpSp>
        <p:grpSp>
          <p:nvGrpSpPr>
            <p:cNvPr id="97" name="Groupe 96">
              <a:extLst>
                <a:ext uri="{FF2B5EF4-FFF2-40B4-BE49-F238E27FC236}">
                  <a16:creationId xmlns:a16="http://schemas.microsoft.com/office/drawing/2014/main" id="{5C374246-9953-3A2D-2A0E-7EFED0B734E0}"/>
                </a:ext>
              </a:extLst>
            </p:cNvPr>
            <p:cNvGrpSpPr/>
            <p:nvPr/>
          </p:nvGrpSpPr>
          <p:grpSpPr>
            <a:xfrm>
              <a:off x="5009990" y="3504432"/>
              <a:ext cx="323345" cy="1052512"/>
              <a:chOff x="2084388" y="2281238"/>
              <a:chExt cx="127000" cy="720725"/>
            </a:xfrm>
          </p:grpSpPr>
          <p:sp>
            <p:nvSpPr>
              <p:cNvPr id="98" name="Line 113">
                <a:extLst>
                  <a:ext uri="{FF2B5EF4-FFF2-40B4-BE49-F238E27FC236}">
                    <a16:creationId xmlns:a16="http://schemas.microsoft.com/office/drawing/2014/main" id="{D3897823-8ACA-82A6-02E0-555B6820A0A6}"/>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99" name="Line 120">
                <a:extLst>
                  <a:ext uri="{FF2B5EF4-FFF2-40B4-BE49-F238E27FC236}">
                    <a16:creationId xmlns:a16="http://schemas.microsoft.com/office/drawing/2014/main" id="{29137234-6AFD-EE1A-FD5D-783731BE1C50}"/>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0" name="Line 113">
                <a:extLst>
                  <a:ext uri="{FF2B5EF4-FFF2-40B4-BE49-F238E27FC236}">
                    <a16:creationId xmlns:a16="http://schemas.microsoft.com/office/drawing/2014/main" id="{42D813D4-42AD-E989-1ADE-ACA7F54FA37C}"/>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01" name="Rectangle 100">
              <a:extLst>
                <a:ext uri="{FF2B5EF4-FFF2-40B4-BE49-F238E27FC236}">
                  <a16:creationId xmlns:a16="http://schemas.microsoft.com/office/drawing/2014/main" id="{15374D3C-BA8A-EDEA-2F32-3AA1DFCF2E60}"/>
                </a:ext>
              </a:extLst>
            </p:cNvPr>
            <p:cNvSpPr/>
            <p:nvPr/>
          </p:nvSpPr>
          <p:spPr>
            <a:xfrm>
              <a:off x="4859944" y="3886448"/>
              <a:ext cx="630263" cy="327649"/>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02" name="Groupe 101">
              <a:extLst>
                <a:ext uri="{FF2B5EF4-FFF2-40B4-BE49-F238E27FC236}">
                  <a16:creationId xmlns:a16="http://schemas.microsoft.com/office/drawing/2014/main" id="{01886184-378F-3A56-8319-140E3E53C297}"/>
                </a:ext>
              </a:extLst>
            </p:cNvPr>
            <p:cNvGrpSpPr/>
            <p:nvPr/>
          </p:nvGrpSpPr>
          <p:grpSpPr>
            <a:xfrm>
              <a:off x="5795678" y="3656831"/>
              <a:ext cx="323345" cy="909638"/>
              <a:chOff x="2084388" y="2281238"/>
              <a:chExt cx="127000" cy="720725"/>
            </a:xfrm>
          </p:grpSpPr>
          <p:sp>
            <p:nvSpPr>
              <p:cNvPr id="103" name="Line 113">
                <a:extLst>
                  <a:ext uri="{FF2B5EF4-FFF2-40B4-BE49-F238E27FC236}">
                    <a16:creationId xmlns:a16="http://schemas.microsoft.com/office/drawing/2014/main" id="{4AF6A47C-8295-1833-F23F-BCB162826A33}"/>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4" name="Line 120">
                <a:extLst>
                  <a:ext uri="{FF2B5EF4-FFF2-40B4-BE49-F238E27FC236}">
                    <a16:creationId xmlns:a16="http://schemas.microsoft.com/office/drawing/2014/main" id="{BACD90F5-D176-5287-A76C-EC4837CE4BA1}"/>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5" name="Line 113">
                <a:extLst>
                  <a:ext uri="{FF2B5EF4-FFF2-40B4-BE49-F238E27FC236}">
                    <a16:creationId xmlns:a16="http://schemas.microsoft.com/office/drawing/2014/main" id="{BF667C06-03A0-4FDA-176C-15C3F9A999D6}"/>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06" name="Rectangle 105">
              <a:extLst>
                <a:ext uri="{FF2B5EF4-FFF2-40B4-BE49-F238E27FC236}">
                  <a16:creationId xmlns:a16="http://schemas.microsoft.com/office/drawing/2014/main" id="{107C3C65-76E1-E992-ACBC-3298652F9D0A}"/>
                </a:ext>
              </a:extLst>
            </p:cNvPr>
            <p:cNvSpPr/>
            <p:nvPr/>
          </p:nvSpPr>
          <p:spPr>
            <a:xfrm>
              <a:off x="5665145" y="3987533"/>
              <a:ext cx="572967" cy="236036"/>
            </a:xfrm>
            <a:prstGeom prst="rect">
              <a:avLst/>
            </a:prstGeom>
            <a:solidFill>
              <a:srgbClr val="FF339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07" name="Groupe 106">
              <a:extLst>
                <a:ext uri="{FF2B5EF4-FFF2-40B4-BE49-F238E27FC236}">
                  <a16:creationId xmlns:a16="http://schemas.microsoft.com/office/drawing/2014/main" id="{06098F3C-838C-DDCE-2C4B-B7920C43F435}"/>
                </a:ext>
              </a:extLst>
            </p:cNvPr>
            <p:cNvGrpSpPr/>
            <p:nvPr/>
          </p:nvGrpSpPr>
          <p:grpSpPr>
            <a:xfrm>
              <a:off x="6566245" y="3528244"/>
              <a:ext cx="323345" cy="828675"/>
              <a:chOff x="2084388" y="2281238"/>
              <a:chExt cx="127000" cy="720725"/>
            </a:xfrm>
          </p:grpSpPr>
          <p:sp>
            <p:nvSpPr>
              <p:cNvPr id="108" name="Line 113">
                <a:extLst>
                  <a:ext uri="{FF2B5EF4-FFF2-40B4-BE49-F238E27FC236}">
                    <a16:creationId xmlns:a16="http://schemas.microsoft.com/office/drawing/2014/main" id="{FF5B3C49-7EDB-5F28-3E46-0829337E7CA7}"/>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9" name="Line 120">
                <a:extLst>
                  <a:ext uri="{FF2B5EF4-FFF2-40B4-BE49-F238E27FC236}">
                    <a16:creationId xmlns:a16="http://schemas.microsoft.com/office/drawing/2014/main" id="{971B586D-952F-EC93-2B5C-6B2FA2B0E746}"/>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10" name="Line 113">
                <a:extLst>
                  <a:ext uri="{FF2B5EF4-FFF2-40B4-BE49-F238E27FC236}">
                    <a16:creationId xmlns:a16="http://schemas.microsoft.com/office/drawing/2014/main" id="{8FA3BD5B-AF9F-F219-B96E-A0AB0B563ECF}"/>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11" name="Rectangle 110">
              <a:extLst>
                <a:ext uri="{FF2B5EF4-FFF2-40B4-BE49-F238E27FC236}">
                  <a16:creationId xmlns:a16="http://schemas.microsoft.com/office/drawing/2014/main" id="{46E42B8B-721B-1AD8-DF0E-817D803FFD5F}"/>
                </a:ext>
              </a:extLst>
            </p:cNvPr>
            <p:cNvSpPr/>
            <p:nvPr/>
          </p:nvSpPr>
          <p:spPr>
            <a:xfrm>
              <a:off x="6416199" y="3789990"/>
              <a:ext cx="630263" cy="279950"/>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12" name="Groupe 111">
              <a:extLst>
                <a:ext uri="{FF2B5EF4-FFF2-40B4-BE49-F238E27FC236}">
                  <a16:creationId xmlns:a16="http://schemas.microsoft.com/office/drawing/2014/main" id="{A18971BC-C40B-DD29-025F-A2B5FAB40E7D}"/>
                </a:ext>
              </a:extLst>
            </p:cNvPr>
            <p:cNvGrpSpPr/>
            <p:nvPr/>
          </p:nvGrpSpPr>
          <p:grpSpPr>
            <a:xfrm>
              <a:off x="7359343" y="3604443"/>
              <a:ext cx="323345" cy="847725"/>
              <a:chOff x="2084388" y="2281238"/>
              <a:chExt cx="127000" cy="720725"/>
            </a:xfrm>
          </p:grpSpPr>
          <p:sp>
            <p:nvSpPr>
              <p:cNvPr id="113" name="Line 113">
                <a:extLst>
                  <a:ext uri="{FF2B5EF4-FFF2-40B4-BE49-F238E27FC236}">
                    <a16:creationId xmlns:a16="http://schemas.microsoft.com/office/drawing/2014/main" id="{AE4FD8E5-ED1B-D3CD-4E0C-BD2B15E9DD12}"/>
                  </a:ext>
                </a:extLst>
              </p:cNvPr>
              <p:cNvSpPr>
                <a:spLocks noChangeShapeType="1"/>
              </p:cNvSpPr>
              <p:nvPr/>
            </p:nvSpPr>
            <p:spPr bwMode="auto">
              <a:xfrm flipH="1">
                <a:off x="2084388" y="2281238"/>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14" name="Line 120">
                <a:extLst>
                  <a:ext uri="{FF2B5EF4-FFF2-40B4-BE49-F238E27FC236}">
                    <a16:creationId xmlns:a16="http://schemas.microsoft.com/office/drawing/2014/main" id="{6B8E328C-C3EB-B794-51E2-482005F524DC}"/>
                  </a:ext>
                </a:extLst>
              </p:cNvPr>
              <p:cNvSpPr>
                <a:spLocks noChangeShapeType="1"/>
              </p:cNvSpPr>
              <p:nvPr/>
            </p:nvSpPr>
            <p:spPr bwMode="auto">
              <a:xfrm>
                <a:off x="2147888" y="2282022"/>
                <a:ext cx="0" cy="7191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15" name="Line 113">
                <a:extLst>
                  <a:ext uri="{FF2B5EF4-FFF2-40B4-BE49-F238E27FC236}">
                    <a16:creationId xmlns:a16="http://schemas.microsoft.com/office/drawing/2014/main" id="{6020E138-0261-86BA-9741-C85E30788EDE}"/>
                  </a:ext>
                </a:extLst>
              </p:cNvPr>
              <p:cNvSpPr>
                <a:spLocks noChangeShapeType="1"/>
              </p:cNvSpPr>
              <p:nvPr/>
            </p:nvSpPr>
            <p:spPr bwMode="auto">
              <a:xfrm flipH="1">
                <a:off x="2084388" y="3001963"/>
                <a:ext cx="127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dirty="0"/>
              </a:p>
            </p:txBody>
          </p:sp>
        </p:grpSp>
        <p:sp>
          <p:nvSpPr>
            <p:cNvPr id="116" name="Rectangle 115">
              <a:extLst>
                <a:ext uri="{FF2B5EF4-FFF2-40B4-BE49-F238E27FC236}">
                  <a16:creationId xmlns:a16="http://schemas.microsoft.com/office/drawing/2014/main" id="{5C621A1D-D25D-D5B7-CA55-9B0F6151B544}"/>
                </a:ext>
              </a:extLst>
            </p:cNvPr>
            <p:cNvSpPr/>
            <p:nvPr/>
          </p:nvSpPr>
          <p:spPr>
            <a:xfrm>
              <a:off x="7228810" y="3831876"/>
              <a:ext cx="572967" cy="25834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cxnSp>
          <p:nvCxnSpPr>
            <p:cNvPr id="117" name="Connecteur droit 116">
              <a:extLst>
                <a:ext uri="{FF2B5EF4-FFF2-40B4-BE49-F238E27FC236}">
                  <a16:creationId xmlns:a16="http://schemas.microsoft.com/office/drawing/2014/main" id="{0FB864B5-36AF-46BB-0926-5BFC4C9DFB7D}"/>
                </a:ext>
              </a:extLst>
            </p:cNvPr>
            <p:cNvCxnSpPr/>
            <p:nvPr/>
          </p:nvCxnSpPr>
          <p:spPr>
            <a:xfrm>
              <a:off x="4858117" y="4024532"/>
              <a:ext cx="6357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Connecteur droit 117">
              <a:extLst>
                <a:ext uri="{FF2B5EF4-FFF2-40B4-BE49-F238E27FC236}">
                  <a16:creationId xmlns:a16="http://schemas.microsoft.com/office/drawing/2014/main" id="{3263DE22-DF86-C073-3E6C-ECC1B1652EA5}"/>
                </a:ext>
              </a:extLst>
            </p:cNvPr>
            <p:cNvCxnSpPr/>
            <p:nvPr/>
          </p:nvCxnSpPr>
          <p:spPr>
            <a:xfrm>
              <a:off x="5661741" y="4085580"/>
              <a:ext cx="5779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Connecteur droit 118">
              <a:extLst>
                <a:ext uri="{FF2B5EF4-FFF2-40B4-BE49-F238E27FC236}">
                  <a16:creationId xmlns:a16="http://schemas.microsoft.com/office/drawing/2014/main" id="{6FD86B07-DD2C-1A3C-92F5-679141A4826E}"/>
                </a:ext>
              </a:extLst>
            </p:cNvPr>
            <p:cNvCxnSpPr/>
            <p:nvPr/>
          </p:nvCxnSpPr>
          <p:spPr>
            <a:xfrm>
              <a:off x="6414372" y="3929595"/>
              <a:ext cx="6357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Connecteur droit 119">
              <a:extLst>
                <a:ext uri="{FF2B5EF4-FFF2-40B4-BE49-F238E27FC236}">
                  <a16:creationId xmlns:a16="http://schemas.microsoft.com/office/drawing/2014/main" id="{CA63E20F-5973-85AA-1450-AECB25479379}"/>
                </a:ext>
              </a:extLst>
            </p:cNvPr>
            <p:cNvCxnSpPr/>
            <p:nvPr/>
          </p:nvCxnSpPr>
          <p:spPr>
            <a:xfrm>
              <a:off x="7225406" y="3995381"/>
              <a:ext cx="5779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Ellipse 121">
              <a:extLst>
                <a:ext uri="{FF2B5EF4-FFF2-40B4-BE49-F238E27FC236}">
                  <a16:creationId xmlns:a16="http://schemas.microsoft.com/office/drawing/2014/main" id="{F30689EC-1BA6-6274-A224-8E010443C255}"/>
                </a:ext>
              </a:extLst>
            </p:cNvPr>
            <p:cNvSpPr/>
            <p:nvPr/>
          </p:nvSpPr>
          <p:spPr>
            <a:xfrm>
              <a:off x="5150470" y="3299273"/>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23" name="Ellipse 122">
              <a:extLst>
                <a:ext uri="{FF2B5EF4-FFF2-40B4-BE49-F238E27FC236}">
                  <a16:creationId xmlns:a16="http://schemas.microsoft.com/office/drawing/2014/main" id="{58A3E756-AAA3-2F13-665B-C26CBF856CA5}"/>
                </a:ext>
              </a:extLst>
            </p:cNvPr>
            <p:cNvSpPr/>
            <p:nvPr/>
          </p:nvSpPr>
          <p:spPr>
            <a:xfrm>
              <a:off x="5932742" y="3366516"/>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nvGrpSpPr>
            <p:cNvPr id="179" name="Groupe 178">
              <a:extLst>
                <a:ext uri="{FF2B5EF4-FFF2-40B4-BE49-F238E27FC236}">
                  <a16:creationId xmlns:a16="http://schemas.microsoft.com/office/drawing/2014/main" id="{AC867447-EEB5-4C88-080E-497BC99A0B88}"/>
                </a:ext>
              </a:extLst>
            </p:cNvPr>
            <p:cNvGrpSpPr/>
            <p:nvPr/>
          </p:nvGrpSpPr>
          <p:grpSpPr>
            <a:xfrm>
              <a:off x="4351926" y="3876317"/>
              <a:ext cx="301425" cy="246804"/>
              <a:chOff x="1710542" y="1546878"/>
              <a:chExt cx="392828" cy="288147"/>
            </a:xfrm>
          </p:grpSpPr>
          <p:sp>
            <p:nvSpPr>
              <p:cNvPr id="180" name="Line 17">
                <a:extLst>
                  <a:ext uri="{FF2B5EF4-FFF2-40B4-BE49-F238E27FC236}">
                    <a16:creationId xmlns:a16="http://schemas.microsoft.com/office/drawing/2014/main" id="{70A08EE6-8583-EA60-27FE-409DEF3BD7BE}"/>
                  </a:ext>
                </a:extLst>
              </p:cNvPr>
              <p:cNvSpPr>
                <a:spLocks noChangeShapeType="1"/>
              </p:cNvSpPr>
              <p:nvPr/>
            </p:nvSpPr>
            <p:spPr bwMode="auto">
              <a:xfrm>
                <a:off x="2027303" y="1691026"/>
                <a:ext cx="760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endParaRPr>
              </a:p>
            </p:txBody>
          </p:sp>
          <p:sp>
            <p:nvSpPr>
              <p:cNvPr id="181" name="Rectangle 48">
                <a:extLst>
                  <a:ext uri="{FF2B5EF4-FFF2-40B4-BE49-F238E27FC236}">
                    <a16:creationId xmlns:a16="http://schemas.microsoft.com/office/drawing/2014/main" id="{7F4B6ECF-BCFE-5DCA-8980-3C56AFA68A59}"/>
                  </a:ext>
                </a:extLst>
              </p:cNvPr>
              <p:cNvSpPr>
                <a:spLocks noChangeArrowheads="1"/>
              </p:cNvSpPr>
              <p:nvPr/>
            </p:nvSpPr>
            <p:spPr bwMode="auto">
              <a:xfrm>
                <a:off x="1710542" y="1546878"/>
                <a:ext cx="300331" cy="28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o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fr-FR" sz="1200" b="0" i="0" u="none" strike="noStrike" kern="0" cap="none" spc="0" normalizeH="0" baseline="0" dirty="0">
                    <a:ln>
                      <a:noFill/>
                    </a:ln>
                    <a:effectLst/>
                    <a:uLnTx/>
                    <a:uFillTx/>
                    <a:latin typeface="+mj-lt"/>
                    <a:ea typeface="Roboto Condensed" panose="02000000000000000000" pitchFamily="2" charset="0"/>
                    <a:cs typeface="Calibri" panose="020F0502020204030204" pitchFamily="34" charset="0"/>
                  </a:rPr>
                  <a:t>1</a:t>
                </a:r>
              </a:p>
            </p:txBody>
          </p:sp>
        </p:grpSp>
        <p:sp>
          <p:nvSpPr>
            <p:cNvPr id="182" name="Ellipse 181">
              <a:extLst>
                <a:ext uri="{FF2B5EF4-FFF2-40B4-BE49-F238E27FC236}">
                  <a16:creationId xmlns:a16="http://schemas.microsoft.com/office/drawing/2014/main" id="{70E74D1C-D439-21D3-681C-6203EFDE51BF}"/>
                </a:ext>
              </a:extLst>
            </p:cNvPr>
            <p:cNvSpPr/>
            <p:nvPr/>
          </p:nvSpPr>
          <p:spPr>
            <a:xfrm>
              <a:off x="6715494" y="3332442"/>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183" name="Ellipse 182">
              <a:extLst>
                <a:ext uri="{FF2B5EF4-FFF2-40B4-BE49-F238E27FC236}">
                  <a16:creationId xmlns:a16="http://schemas.microsoft.com/office/drawing/2014/main" id="{65FD4EAE-D8A7-6D2B-FF05-EEDBDCA2CD10}"/>
                </a:ext>
              </a:extLst>
            </p:cNvPr>
            <p:cNvSpPr/>
            <p:nvPr/>
          </p:nvSpPr>
          <p:spPr>
            <a:xfrm>
              <a:off x="7498246" y="3414711"/>
              <a:ext cx="43328" cy="48365"/>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6" name="ZoneTexte 5">
              <a:extLst>
                <a:ext uri="{FF2B5EF4-FFF2-40B4-BE49-F238E27FC236}">
                  <a16:creationId xmlns:a16="http://schemas.microsoft.com/office/drawing/2014/main" id="{BD42A503-2F35-9823-81CA-50B584E710B1}"/>
                </a:ext>
              </a:extLst>
            </p:cNvPr>
            <p:cNvSpPr txBox="1"/>
            <p:nvPr/>
          </p:nvSpPr>
          <p:spPr>
            <a:xfrm>
              <a:off x="5984606" y="2970663"/>
              <a:ext cx="859531" cy="307777"/>
            </a:xfrm>
            <a:prstGeom prst="rect">
              <a:avLst/>
            </a:prstGeom>
            <a:noFill/>
          </p:spPr>
          <p:txBody>
            <a:bodyPr wrap="none" rtlCol="0">
              <a:spAutoFit/>
            </a:bodyPr>
            <a:lstStyle/>
            <a:p>
              <a:r>
                <a:rPr lang="fr-FR" sz="1400" dirty="0"/>
                <a:t>p = 0.046</a:t>
              </a:r>
            </a:p>
          </p:txBody>
        </p:sp>
        <p:sp>
          <p:nvSpPr>
            <p:cNvPr id="20" name="ZoneTexte 19">
              <a:extLst>
                <a:ext uri="{FF2B5EF4-FFF2-40B4-BE49-F238E27FC236}">
                  <a16:creationId xmlns:a16="http://schemas.microsoft.com/office/drawing/2014/main" id="{C4F0D77C-6092-2A31-2A1A-CFDAF8979F28}"/>
                </a:ext>
              </a:extLst>
            </p:cNvPr>
            <p:cNvSpPr txBox="1"/>
            <p:nvPr/>
          </p:nvSpPr>
          <p:spPr>
            <a:xfrm>
              <a:off x="5160855" y="4619957"/>
              <a:ext cx="766557" cy="307777"/>
            </a:xfrm>
            <a:prstGeom prst="rect">
              <a:avLst/>
            </a:prstGeom>
            <a:noFill/>
          </p:spPr>
          <p:txBody>
            <a:bodyPr wrap="none" rtlCol="0">
              <a:spAutoFit/>
            </a:bodyPr>
            <a:lstStyle/>
            <a:p>
              <a:r>
                <a:rPr lang="fr-FR" sz="1400" dirty="0"/>
                <a:t>- 18.8 %</a:t>
              </a:r>
            </a:p>
          </p:txBody>
        </p:sp>
        <p:sp>
          <p:nvSpPr>
            <p:cNvPr id="121" name="Freeform 61">
              <a:extLst>
                <a:ext uri="{FF2B5EF4-FFF2-40B4-BE49-F238E27FC236}">
                  <a16:creationId xmlns:a16="http://schemas.microsoft.com/office/drawing/2014/main" id="{4C21A8DB-5FA1-7827-4289-779C140AB7DC}"/>
                </a:ext>
              </a:extLst>
            </p:cNvPr>
            <p:cNvSpPr>
              <a:spLocks/>
            </p:cNvSpPr>
            <p:nvPr/>
          </p:nvSpPr>
          <p:spPr bwMode="auto">
            <a:xfrm>
              <a:off x="5269859" y="2118474"/>
              <a:ext cx="216000" cy="144000"/>
            </a:xfrm>
            <a:custGeom>
              <a:avLst/>
              <a:gdLst>
                <a:gd name="T0" fmla="*/ 785 w 785"/>
                <a:gd name="T1" fmla="*/ 0 h 655"/>
                <a:gd name="T2" fmla="*/ 388 w 785"/>
                <a:gd name="T3" fmla="*/ 0 h 655"/>
                <a:gd name="T4" fmla="*/ 0 w 785"/>
                <a:gd name="T5" fmla="*/ 0 h 655"/>
                <a:gd name="T6" fmla="*/ 0 w 785"/>
                <a:gd name="T7" fmla="*/ 655 h 655"/>
                <a:gd name="T8" fmla="*/ 785 w 785"/>
                <a:gd name="T9" fmla="*/ 655 h 655"/>
                <a:gd name="T10" fmla="*/ 785 w 785"/>
                <a:gd name="T11" fmla="*/ 0 h 655"/>
              </a:gdLst>
              <a:ahLst/>
              <a:cxnLst>
                <a:cxn ang="0">
                  <a:pos x="T0" y="T1"/>
                </a:cxn>
                <a:cxn ang="0">
                  <a:pos x="T2" y="T3"/>
                </a:cxn>
                <a:cxn ang="0">
                  <a:pos x="T4" y="T5"/>
                </a:cxn>
                <a:cxn ang="0">
                  <a:pos x="T6" y="T7"/>
                </a:cxn>
                <a:cxn ang="0">
                  <a:pos x="T8" y="T9"/>
                </a:cxn>
                <a:cxn ang="0">
                  <a:pos x="T10" y="T11"/>
                </a:cxn>
              </a:cxnLst>
              <a:rect l="0" t="0" r="r" b="b"/>
              <a:pathLst>
                <a:path w="785" h="655">
                  <a:moveTo>
                    <a:pt x="785" y="0"/>
                  </a:moveTo>
                  <a:lnTo>
                    <a:pt x="388" y="0"/>
                  </a:lnTo>
                  <a:lnTo>
                    <a:pt x="0" y="0"/>
                  </a:lnTo>
                  <a:lnTo>
                    <a:pt x="0" y="655"/>
                  </a:lnTo>
                  <a:lnTo>
                    <a:pt x="785" y="655"/>
                  </a:lnTo>
                  <a:lnTo>
                    <a:pt x="785" y="0"/>
                  </a:lnTo>
                  <a:close/>
                </a:path>
              </a:pathLst>
            </a:custGeom>
            <a:solidFill>
              <a:srgbClr val="FF3399"/>
            </a:solidFill>
            <a:ln>
              <a:no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fr-FR">
                <a:solidFill>
                  <a:srgbClr val="000066"/>
                </a:solidFill>
                <a:latin typeface="Arial" charset="0"/>
                <a:cs typeface="Arial" charset="0"/>
              </a:endParaRPr>
            </a:p>
          </p:txBody>
        </p:sp>
        <p:sp>
          <p:nvSpPr>
            <p:cNvPr id="176" name="Freeform 145">
              <a:extLst>
                <a:ext uri="{FF2B5EF4-FFF2-40B4-BE49-F238E27FC236}">
                  <a16:creationId xmlns:a16="http://schemas.microsoft.com/office/drawing/2014/main" id="{17CC16D0-DD00-5031-884A-54238B107AAF}"/>
                </a:ext>
              </a:extLst>
            </p:cNvPr>
            <p:cNvSpPr>
              <a:spLocks/>
            </p:cNvSpPr>
            <p:nvPr/>
          </p:nvSpPr>
          <p:spPr bwMode="auto">
            <a:xfrm>
              <a:off x="5277055" y="1816621"/>
              <a:ext cx="216000" cy="144000"/>
            </a:xfrm>
            <a:custGeom>
              <a:avLst/>
              <a:gdLst>
                <a:gd name="T0" fmla="*/ 786 w 786"/>
                <a:gd name="T1" fmla="*/ 607 h 607"/>
                <a:gd name="T2" fmla="*/ 786 w 786"/>
                <a:gd name="T3" fmla="*/ 0 h 607"/>
                <a:gd name="T4" fmla="*/ 393 w 786"/>
                <a:gd name="T5" fmla="*/ 0 h 607"/>
                <a:gd name="T6" fmla="*/ 0 w 786"/>
                <a:gd name="T7" fmla="*/ 0 h 607"/>
                <a:gd name="T8" fmla="*/ 0 w 786"/>
                <a:gd name="T9" fmla="*/ 607 h 607"/>
                <a:gd name="T10" fmla="*/ 786 w 786"/>
                <a:gd name="T11" fmla="*/ 607 h 607"/>
              </a:gdLst>
              <a:ahLst/>
              <a:cxnLst>
                <a:cxn ang="0">
                  <a:pos x="T0" y="T1"/>
                </a:cxn>
                <a:cxn ang="0">
                  <a:pos x="T2" y="T3"/>
                </a:cxn>
                <a:cxn ang="0">
                  <a:pos x="T4" y="T5"/>
                </a:cxn>
                <a:cxn ang="0">
                  <a:pos x="T6" y="T7"/>
                </a:cxn>
                <a:cxn ang="0">
                  <a:pos x="T8" y="T9"/>
                </a:cxn>
                <a:cxn ang="0">
                  <a:pos x="T10" y="T11"/>
                </a:cxn>
              </a:cxnLst>
              <a:rect l="0" t="0" r="r" b="b"/>
              <a:pathLst>
                <a:path w="786" h="607">
                  <a:moveTo>
                    <a:pt x="786" y="607"/>
                  </a:moveTo>
                  <a:lnTo>
                    <a:pt x="786" y="0"/>
                  </a:lnTo>
                  <a:lnTo>
                    <a:pt x="393" y="0"/>
                  </a:lnTo>
                  <a:lnTo>
                    <a:pt x="0" y="0"/>
                  </a:lnTo>
                  <a:lnTo>
                    <a:pt x="0" y="607"/>
                  </a:lnTo>
                  <a:lnTo>
                    <a:pt x="786" y="60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a:ln>
                  <a:noFill/>
                </a:ln>
                <a:solidFill>
                  <a:srgbClr val="000066"/>
                </a:solidFill>
                <a:effectLst/>
                <a:uLnTx/>
                <a:uFillTx/>
                <a:latin typeface="Arial" charset="0"/>
                <a:cs typeface="Arial" charset="0"/>
              </a:endParaRPr>
            </a:p>
          </p:txBody>
        </p:sp>
        <p:sp>
          <p:nvSpPr>
            <p:cNvPr id="178" name="ZoneTexte 177">
              <a:extLst>
                <a:ext uri="{FF2B5EF4-FFF2-40B4-BE49-F238E27FC236}">
                  <a16:creationId xmlns:a16="http://schemas.microsoft.com/office/drawing/2014/main" id="{C0E70176-DFD7-0E6C-4599-313A68C79E71}"/>
                </a:ext>
              </a:extLst>
            </p:cNvPr>
            <p:cNvSpPr txBox="1"/>
            <p:nvPr/>
          </p:nvSpPr>
          <p:spPr>
            <a:xfrm>
              <a:off x="5533810" y="1700808"/>
              <a:ext cx="771365" cy="307777"/>
            </a:xfrm>
            <a:prstGeom prst="rect">
              <a:avLst/>
            </a:prstGeom>
            <a:noFill/>
          </p:spPr>
          <p:txBody>
            <a:bodyPr wrap="none" rtlCol="0">
              <a:spAutoFit/>
            </a:bodyPr>
            <a:lstStyle/>
            <a:p>
              <a:pPr defTabSz="914400" fontAlgn="base">
                <a:spcBef>
                  <a:spcPct val="0"/>
                </a:spcBef>
                <a:spcAft>
                  <a:spcPct val="0"/>
                </a:spcAft>
              </a:pPr>
              <a:r>
                <a:rPr lang="fr-FR" sz="1400" b="1" dirty="0">
                  <a:cs typeface="Arial" charset="0"/>
                </a:rPr>
                <a:t>Placebo</a:t>
              </a:r>
            </a:p>
          </p:txBody>
        </p:sp>
        <p:sp>
          <p:nvSpPr>
            <p:cNvPr id="187" name="ZoneTexte 186">
              <a:extLst>
                <a:ext uri="{FF2B5EF4-FFF2-40B4-BE49-F238E27FC236}">
                  <a16:creationId xmlns:a16="http://schemas.microsoft.com/office/drawing/2014/main" id="{9247198E-4B00-421E-DF9E-B1EF0FD368F7}"/>
                </a:ext>
              </a:extLst>
            </p:cNvPr>
            <p:cNvSpPr txBox="1"/>
            <p:nvPr/>
          </p:nvSpPr>
          <p:spPr>
            <a:xfrm>
              <a:off x="5533810" y="2023612"/>
              <a:ext cx="1112805" cy="307777"/>
            </a:xfrm>
            <a:prstGeom prst="rect">
              <a:avLst/>
            </a:prstGeom>
            <a:noFill/>
          </p:spPr>
          <p:txBody>
            <a:bodyPr wrap="none" rtlCol="0">
              <a:spAutoFit/>
            </a:bodyPr>
            <a:lstStyle/>
            <a:p>
              <a:pPr defTabSz="914400" fontAlgn="base">
                <a:spcBef>
                  <a:spcPct val="0"/>
                </a:spcBef>
                <a:spcAft>
                  <a:spcPct val="0"/>
                </a:spcAft>
              </a:pPr>
              <a:r>
                <a:rPr lang="fr-FR" sz="1400" b="1">
                  <a:cs typeface="Arial" charset="0"/>
                </a:rPr>
                <a:t>Sémaglutide</a:t>
              </a:r>
            </a:p>
          </p:txBody>
        </p:sp>
      </p:grpSp>
    </p:spTree>
    <p:extLst>
      <p:ext uri="{BB962C8B-B14F-4D97-AF65-F5344CB8AC3E}">
        <p14:creationId xmlns:p14="http://schemas.microsoft.com/office/powerpoint/2010/main" val="2138558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A4D235-1C24-2E98-4B6A-384E27096041}"/>
              </a:ext>
            </a:extLst>
          </p:cNvPr>
          <p:cNvSpPr>
            <a:spLocks noGrp="1"/>
          </p:cNvSpPr>
          <p:nvPr>
            <p:ph sz="quarter" idx="13"/>
          </p:nvPr>
        </p:nvSpPr>
        <p:spPr>
          <a:xfrm>
            <a:off x="159850" y="1700808"/>
            <a:ext cx="5132482" cy="4464496"/>
          </a:xfrm>
        </p:spPr>
        <p:txBody>
          <a:bodyPr>
            <a:normAutofit/>
          </a:bodyPr>
          <a:lstStyle/>
          <a:p>
            <a:r>
              <a:rPr lang="en-US" sz="1800" dirty="0"/>
              <a:t>MASLD = Metabolic Dysfunction-Associated </a:t>
            </a:r>
            <a:r>
              <a:rPr lang="en-US" sz="1800" dirty="0" err="1"/>
              <a:t>Steatotic</a:t>
            </a:r>
            <a:r>
              <a:rPr lang="en-US" sz="1800" dirty="0"/>
              <a:t> Liver Disease (ex NAFLD)</a:t>
            </a:r>
          </a:p>
          <a:p>
            <a:r>
              <a:rPr lang="en-US" sz="1800" dirty="0"/>
              <a:t>Phase 2b, single-arm, open-label study</a:t>
            </a:r>
          </a:p>
          <a:p>
            <a:r>
              <a:rPr lang="en-US" sz="1800" dirty="0"/>
              <a:t>51 PWH </a:t>
            </a:r>
          </a:p>
          <a:p>
            <a:pPr lvl="1"/>
            <a:r>
              <a:rPr lang="en-US" sz="1800" dirty="0"/>
              <a:t>on suppressive ART</a:t>
            </a:r>
          </a:p>
          <a:p>
            <a:pPr lvl="1"/>
            <a:r>
              <a:rPr lang="en-US" sz="1800" dirty="0"/>
              <a:t>waist circumference ≥ 95 cm in males, ≥ 94 cm in females </a:t>
            </a:r>
          </a:p>
          <a:p>
            <a:pPr lvl="1"/>
            <a:r>
              <a:rPr lang="en-US" sz="1800" dirty="0"/>
              <a:t>insulin resistance or pre-diabetes</a:t>
            </a:r>
          </a:p>
          <a:p>
            <a:pPr lvl="1"/>
            <a:r>
              <a:rPr lang="en-US" sz="1800" dirty="0"/>
              <a:t>≥ 5% intrahepatic triglyceride (IHT) content on MRI-PDFF (magnetic resonance imaging-proton density fat fraction)</a:t>
            </a:r>
          </a:p>
          <a:p>
            <a:r>
              <a:rPr lang="en-US" sz="1800" dirty="0" err="1"/>
              <a:t>Semaglutide</a:t>
            </a:r>
            <a:r>
              <a:rPr lang="en-US" sz="1800" dirty="0"/>
              <a:t> SC for 24 weeks (titrated dosing)</a:t>
            </a:r>
          </a:p>
          <a:p>
            <a:r>
              <a:rPr lang="en-US" sz="1800" dirty="0"/>
              <a:t>At baseline: median BMI 35 kg/m</a:t>
            </a:r>
            <a:r>
              <a:rPr lang="en-US" sz="1800" baseline="30000" dirty="0"/>
              <a:t>2</a:t>
            </a:r>
            <a:r>
              <a:rPr lang="en-US" sz="1800" dirty="0"/>
              <a:t>, median WC 114 cm</a:t>
            </a:r>
          </a:p>
          <a:p>
            <a:endParaRPr lang="en-US" sz="1800" dirty="0"/>
          </a:p>
        </p:txBody>
      </p:sp>
      <p:sp>
        <p:nvSpPr>
          <p:cNvPr id="5" name="Titre 1">
            <a:extLst>
              <a:ext uri="{FF2B5EF4-FFF2-40B4-BE49-F238E27FC236}">
                <a16:creationId xmlns:a16="http://schemas.microsoft.com/office/drawing/2014/main" id="{95C9CBD8-A829-3675-E915-1776DD7502FB}"/>
              </a:ext>
            </a:extLst>
          </p:cNvPr>
          <p:cNvSpPr>
            <a:spLocks noGrp="1"/>
          </p:cNvSpPr>
          <p:nvPr>
            <p:ph type="title"/>
          </p:nvPr>
        </p:nvSpPr>
        <p:spPr>
          <a:xfrm>
            <a:off x="609600" y="258820"/>
            <a:ext cx="8490167" cy="1143000"/>
          </a:xfrm>
        </p:spPr>
        <p:txBody>
          <a:bodyPr/>
          <a:lstStyle/>
          <a:p>
            <a:r>
              <a:rPr lang="en-US" dirty="0"/>
              <a:t>SLIM LIVER study (ACTG A5371): </a:t>
            </a:r>
            <a:r>
              <a:rPr lang="en-US" dirty="0" err="1"/>
              <a:t>Semaglutide</a:t>
            </a:r>
            <a:r>
              <a:rPr lang="en-US" dirty="0"/>
              <a:t> </a:t>
            </a:r>
            <a:br>
              <a:rPr lang="en-US" dirty="0"/>
            </a:br>
            <a:r>
              <a:rPr lang="en-US" dirty="0"/>
              <a:t>in PWH with MASLD</a:t>
            </a:r>
          </a:p>
        </p:txBody>
      </p:sp>
      <p:sp>
        <p:nvSpPr>
          <p:cNvPr id="6" name="Text Placeholder 22">
            <a:extLst>
              <a:ext uri="{FF2B5EF4-FFF2-40B4-BE49-F238E27FC236}">
                <a16:creationId xmlns:a16="http://schemas.microsoft.com/office/drawing/2014/main" id="{FC7D1A36-9114-F5B8-C070-8D9F9EEE10C8}"/>
              </a:ext>
            </a:extLst>
          </p:cNvPr>
          <p:cNvSpPr txBox="1">
            <a:spLocks/>
          </p:cNvSpPr>
          <p:nvPr/>
        </p:nvSpPr>
        <p:spPr bwMode="auto">
          <a:xfrm>
            <a:off x="9934156" y="6574009"/>
            <a:ext cx="22549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Lake JE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159</a:t>
            </a:r>
          </a:p>
        </p:txBody>
      </p:sp>
      <p:sp>
        <p:nvSpPr>
          <p:cNvPr id="7" name="ZoneTexte 6">
            <a:extLst>
              <a:ext uri="{FF2B5EF4-FFF2-40B4-BE49-F238E27FC236}">
                <a16:creationId xmlns:a16="http://schemas.microsoft.com/office/drawing/2014/main" id="{6E17B42D-35C4-5EBC-DEA5-461AAA32B168}"/>
              </a:ext>
            </a:extLst>
          </p:cNvPr>
          <p:cNvSpPr txBox="1"/>
          <p:nvPr/>
        </p:nvSpPr>
        <p:spPr>
          <a:xfrm>
            <a:off x="6454792" y="2085362"/>
            <a:ext cx="4996689" cy="369332"/>
          </a:xfrm>
          <a:prstGeom prst="rect">
            <a:avLst/>
          </a:prstGeom>
          <a:noFill/>
        </p:spPr>
        <p:txBody>
          <a:bodyPr wrap="none" rtlCol="0">
            <a:spAutoFit/>
          </a:bodyPr>
          <a:lstStyle/>
          <a:p>
            <a:r>
              <a:rPr lang="en-US" b="1"/>
              <a:t>Primary outcome: percent changes in IHTG at W24</a:t>
            </a:r>
          </a:p>
        </p:txBody>
      </p:sp>
      <p:sp>
        <p:nvSpPr>
          <p:cNvPr id="8" name="ZoneTexte 7">
            <a:extLst>
              <a:ext uri="{FF2B5EF4-FFF2-40B4-BE49-F238E27FC236}">
                <a16:creationId xmlns:a16="http://schemas.microsoft.com/office/drawing/2014/main" id="{CE57991C-51CD-72C5-4FD1-798516968CB0}"/>
              </a:ext>
            </a:extLst>
          </p:cNvPr>
          <p:cNvSpPr txBox="1"/>
          <p:nvPr/>
        </p:nvSpPr>
        <p:spPr>
          <a:xfrm>
            <a:off x="5768822" y="5756672"/>
            <a:ext cx="6303842" cy="584775"/>
          </a:xfrm>
          <a:prstGeom prst="rect">
            <a:avLst/>
          </a:prstGeom>
          <a:noFill/>
        </p:spPr>
        <p:txBody>
          <a:bodyPr wrap="none" rtlCol="0">
            <a:spAutoFit/>
          </a:bodyPr>
          <a:lstStyle/>
          <a:p>
            <a:r>
              <a:rPr lang="en-US" sz="1600"/>
              <a:t>58% of participants had ≥ 30% reduction in IHTG</a:t>
            </a:r>
          </a:p>
          <a:p>
            <a:r>
              <a:rPr lang="en-US" sz="1600" dirty="0"/>
              <a:t>29% of participants had complete MASLD resolution (absolute IHTG &lt; 5%)</a:t>
            </a:r>
          </a:p>
        </p:txBody>
      </p:sp>
      <p:grpSp>
        <p:nvGrpSpPr>
          <p:cNvPr id="9" name="Groupe 8">
            <a:extLst>
              <a:ext uri="{FF2B5EF4-FFF2-40B4-BE49-F238E27FC236}">
                <a16:creationId xmlns:a16="http://schemas.microsoft.com/office/drawing/2014/main" id="{7B765838-D759-094C-607C-8F5014C61F10}"/>
              </a:ext>
            </a:extLst>
          </p:cNvPr>
          <p:cNvGrpSpPr/>
          <p:nvPr/>
        </p:nvGrpSpPr>
        <p:grpSpPr>
          <a:xfrm>
            <a:off x="5791422" y="2426023"/>
            <a:ext cx="6289121" cy="2994579"/>
            <a:chOff x="191344" y="1660884"/>
            <a:chExt cx="6289121" cy="2994579"/>
          </a:xfrm>
        </p:grpSpPr>
        <p:sp>
          <p:nvSpPr>
            <p:cNvPr id="10" name="ZoneTexte 9">
              <a:extLst>
                <a:ext uri="{FF2B5EF4-FFF2-40B4-BE49-F238E27FC236}">
                  <a16:creationId xmlns:a16="http://schemas.microsoft.com/office/drawing/2014/main" id="{58B62CA4-32D7-972E-25D7-9448E4066F89}"/>
                </a:ext>
              </a:extLst>
            </p:cNvPr>
            <p:cNvSpPr txBox="1"/>
            <p:nvPr/>
          </p:nvSpPr>
          <p:spPr>
            <a:xfrm>
              <a:off x="191344" y="1721482"/>
              <a:ext cx="2267224" cy="2677656"/>
            </a:xfrm>
            <a:prstGeom prst="rect">
              <a:avLst/>
            </a:prstGeom>
            <a:noFill/>
          </p:spPr>
          <p:txBody>
            <a:bodyPr wrap="none" rtlCol="0">
              <a:spAutoFit/>
            </a:bodyPr>
            <a:lstStyle/>
            <a:p>
              <a:endParaRPr lang="en-US" sz="1200" dirty="0"/>
            </a:p>
            <a:p>
              <a:endParaRPr lang="en-US" sz="1200" dirty="0"/>
            </a:p>
            <a:p>
              <a:r>
                <a:rPr lang="en-US" sz="1200" b="1" dirty="0"/>
                <a:t>All participants</a:t>
              </a:r>
            </a:p>
            <a:p>
              <a:r>
                <a:rPr lang="en-US" sz="1200" b="1" dirty="0"/>
                <a:t>Gender</a:t>
              </a:r>
            </a:p>
            <a:p>
              <a:pPr marL="182563"/>
              <a:r>
                <a:rPr lang="en-US" sz="1200" dirty="0"/>
                <a:t>Cis or Trans Female</a:t>
              </a:r>
            </a:p>
            <a:p>
              <a:pPr marL="182563"/>
              <a:r>
                <a:rPr lang="en-US" sz="1200" dirty="0"/>
                <a:t>Cis Male</a:t>
              </a:r>
            </a:p>
            <a:p>
              <a:r>
                <a:rPr lang="en-US" sz="1200" b="1" dirty="0"/>
                <a:t>Race/Ethnicity</a:t>
              </a:r>
            </a:p>
            <a:p>
              <a:pPr marL="182563"/>
              <a:r>
                <a:rPr lang="en-US" sz="1200" dirty="0"/>
                <a:t>Black of African American</a:t>
              </a:r>
            </a:p>
            <a:p>
              <a:pPr marL="182563"/>
              <a:r>
                <a:rPr lang="en-US" sz="1200" dirty="0"/>
                <a:t>White Hispanic</a:t>
              </a:r>
            </a:p>
            <a:p>
              <a:pPr marL="182563"/>
              <a:r>
                <a:rPr lang="en-US" sz="1200" dirty="0"/>
                <a:t>White non-Hispanic and Other</a:t>
              </a:r>
            </a:p>
            <a:p>
              <a:r>
                <a:rPr lang="en-US" sz="1200" b="1" dirty="0"/>
                <a:t>Age (years)</a:t>
              </a:r>
            </a:p>
            <a:p>
              <a:pPr marL="182563"/>
              <a:r>
                <a:rPr lang="en-US" sz="1200" dirty="0"/>
                <a:t>&lt; 40</a:t>
              </a:r>
            </a:p>
            <a:p>
              <a:pPr marL="182563"/>
              <a:r>
                <a:rPr lang="en-US" sz="1200" dirty="0"/>
                <a:t>40-60</a:t>
              </a:r>
            </a:p>
            <a:p>
              <a:pPr marL="182563"/>
              <a:r>
                <a:rPr lang="en-US" sz="1200" dirty="0"/>
                <a:t>&gt; 60</a:t>
              </a:r>
            </a:p>
          </p:txBody>
        </p:sp>
        <p:sp>
          <p:nvSpPr>
            <p:cNvPr id="11" name="ZoneTexte 10">
              <a:extLst>
                <a:ext uri="{FF2B5EF4-FFF2-40B4-BE49-F238E27FC236}">
                  <a16:creationId xmlns:a16="http://schemas.microsoft.com/office/drawing/2014/main" id="{B576406D-EB55-7C7D-C2EA-8EAF92CCBEB3}"/>
                </a:ext>
              </a:extLst>
            </p:cNvPr>
            <p:cNvSpPr txBox="1"/>
            <p:nvPr/>
          </p:nvSpPr>
          <p:spPr>
            <a:xfrm>
              <a:off x="2458568" y="2090814"/>
              <a:ext cx="341760" cy="2308324"/>
            </a:xfrm>
            <a:prstGeom prst="rect">
              <a:avLst/>
            </a:prstGeom>
            <a:noFill/>
          </p:spPr>
          <p:txBody>
            <a:bodyPr wrap="none" rtlCol="0">
              <a:spAutoFit/>
            </a:bodyPr>
            <a:lstStyle/>
            <a:p>
              <a:r>
                <a:rPr lang="fr-FR" sz="1200" dirty="0"/>
                <a:t>48</a:t>
              </a:r>
            </a:p>
            <a:p>
              <a:endParaRPr lang="fr-FR" sz="1200" dirty="0"/>
            </a:p>
            <a:p>
              <a:r>
                <a:rPr lang="fr-FR" sz="1200" dirty="0"/>
                <a:t>21</a:t>
              </a:r>
            </a:p>
            <a:p>
              <a:r>
                <a:rPr lang="fr-FR" sz="1200" dirty="0"/>
                <a:t>27</a:t>
              </a:r>
            </a:p>
            <a:p>
              <a:endParaRPr lang="fr-FR" sz="1200" dirty="0"/>
            </a:p>
            <a:p>
              <a:r>
                <a:rPr lang="fr-FR" sz="1200" dirty="0"/>
                <a:t>16</a:t>
              </a:r>
            </a:p>
            <a:p>
              <a:r>
                <a:rPr lang="fr-FR" sz="1200" dirty="0"/>
                <a:t>16</a:t>
              </a:r>
            </a:p>
            <a:p>
              <a:r>
                <a:rPr lang="fr-FR" sz="1200" dirty="0"/>
                <a:t>16</a:t>
              </a:r>
            </a:p>
            <a:p>
              <a:endParaRPr lang="fr-FR" sz="1200" dirty="0"/>
            </a:p>
            <a:p>
              <a:r>
                <a:rPr lang="fr-FR" sz="1200" dirty="0"/>
                <a:t>8</a:t>
              </a:r>
            </a:p>
            <a:p>
              <a:r>
                <a:rPr lang="fr-FR" sz="1200" dirty="0"/>
                <a:t>33</a:t>
              </a:r>
            </a:p>
            <a:p>
              <a:r>
                <a:rPr lang="fr-FR" sz="1200" dirty="0"/>
                <a:t>7</a:t>
              </a:r>
              <a:endParaRPr lang="es-419" sz="1200" dirty="0"/>
            </a:p>
          </p:txBody>
        </p:sp>
        <p:sp>
          <p:nvSpPr>
            <p:cNvPr id="12" name="ZoneTexte 11">
              <a:extLst>
                <a:ext uri="{FF2B5EF4-FFF2-40B4-BE49-F238E27FC236}">
                  <a16:creationId xmlns:a16="http://schemas.microsoft.com/office/drawing/2014/main" id="{3A3A26D7-AB70-816E-696B-83A8075024BA}"/>
                </a:ext>
              </a:extLst>
            </p:cNvPr>
            <p:cNvSpPr txBox="1"/>
            <p:nvPr/>
          </p:nvSpPr>
          <p:spPr>
            <a:xfrm>
              <a:off x="4283793" y="2090814"/>
              <a:ext cx="1399742" cy="2308324"/>
            </a:xfrm>
            <a:prstGeom prst="rect">
              <a:avLst/>
            </a:prstGeom>
            <a:noFill/>
          </p:spPr>
          <p:txBody>
            <a:bodyPr wrap="none" rtlCol="0">
              <a:spAutoFit/>
            </a:bodyPr>
            <a:lstStyle/>
            <a:p>
              <a:r>
                <a:rPr lang="fr-FR" sz="1200" b="1" dirty="0">
                  <a:solidFill>
                    <a:srgbClr val="C00000"/>
                  </a:solidFill>
                </a:rPr>
                <a:t>-31.3 (-39.0 ; -23.6)</a:t>
              </a:r>
            </a:p>
            <a:p>
              <a:endParaRPr lang="fr-FR" sz="1200" dirty="0"/>
            </a:p>
            <a:p>
              <a:r>
                <a:rPr lang="fr-FR" sz="1200" dirty="0"/>
                <a:t>-35.8 (-47.5 ; -24.2)</a:t>
              </a:r>
              <a:br>
                <a:rPr lang="fr-FR" sz="1200" dirty="0"/>
              </a:br>
              <a:r>
                <a:rPr lang="fr-FR" sz="1200" dirty="0"/>
                <a:t>-27.8 (-38.1 ; -17.6)</a:t>
              </a:r>
            </a:p>
            <a:p>
              <a:endParaRPr lang="fr-FR" sz="1200" dirty="0"/>
            </a:p>
            <a:p>
              <a:r>
                <a:rPr lang="fr-FR" sz="1200" dirty="0"/>
                <a:t>-26.8 (-40.3 ; -13.3)</a:t>
              </a:r>
              <a:br>
                <a:rPr lang="fr-FR" sz="1200" dirty="0"/>
              </a:br>
              <a:r>
                <a:rPr lang="fr-FR" sz="1200" dirty="0"/>
                <a:t>-36.0 (-49.5 ; -22.5)</a:t>
              </a:r>
              <a:br>
                <a:rPr lang="fr-FR" sz="1200" dirty="0"/>
              </a:br>
              <a:r>
                <a:rPr lang="fr-FR" sz="1200" dirty="0"/>
                <a:t>-31.2 (-44.7 ; -17.7)</a:t>
              </a:r>
            </a:p>
            <a:p>
              <a:endParaRPr lang="fr-FR" sz="1200" dirty="0"/>
            </a:p>
            <a:p>
              <a:r>
                <a:rPr lang="fr-FR" sz="1200" dirty="0"/>
                <a:t>-30.4 (-49.6 ; -11.2)</a:t>
              </a:r>
            </a:p>
            <a:p>
              <a:r>
                <a:rPr lang="fr-FR" sz="1200" dirty="0"/>
                <a:t>-29.9 (-39.3 ; -20.4)</a:t>
              </a:r>
            </a:p>
            <a:p>
              <a:r>
                <a:rPr lang="fr-FR" sz="1200" dirty="0"/>
                <a:t>-39.2 (-14.4 ; -18.7)</a:t>
              </a:r>
              <a:endParaRPr lang="es-419" sz="1200" dirty="0"/>
            </a:p>
          </p:txBody>
        </p:sp>
        <p:sp>
          <p:nvSpPr>
            <p:cNvPr id="13" name="ZoneTexte 12">
              <a:extLst>
                <a:ext uri="{FF2B5EF4-FFF2-40B4-BE49-F238E27FC236}">
                  <a16:creationId xmlns:a16="http://schemas.microsoft.com/office/drawing/2014/main" id="{52E9CBBF-E5C5-FAC8-5B8F-63E2DE65A59F}"/>
                </a:ext>
              </a:extLst>
            </p:cNvPr>
            <p:cNvSpPr txBox="1"/>
            <p:nvPr/>
          </p:nvSpPr>
          <p:spPr>
            <a:xfrm>
              <a:off x="5688377" y="2070140"/>
              <a:ext cx="652743" cy="1938992"/>
            </a:xfrm>
            <a:prstGeom prst="rect">
              <a:avLst/>
            </a:prstGeom>
            <a:noFill/>
          </p:spPr>
          <p:txBody>
            <a:bodyPr wrap="none" rtlCol="0">
              <a:spAutoFit/>
            </a:bodyPr>
            <a:lstStyle/>
            <a:p>
              <a:r>
                <a:rPr lang="fr-FR" sz="1200" b="1" dirty="0">
                  <a:solidFill>
                    <a:srgbClr val="C00000"/>
                  </a:solidFill>
                </a:rPr>
                <a:t>&lt; 0.001</a:t>
              </a:r>
            </a:p>
            <a:p>
              <a:endParaRPr lang="fr-FR" sz="1200" dirty="0"/>
            </a:p>
            <a:p>
              <a:r>
                <a:rPr lang="fr-FR" sz="1200" dirty="0"/>
                <a:t>0.31</a:t>
              </a:r>
            </a:p>
            <a:p>
              <a:endParaRPr lang="fr-FR" sz="1200" dirty="0"/>
            </a:p>
            <a:p>
              <a:endParaRPr lang="fr-FR" sz="1200" dirty="0"/>
            </a:p>
            <a:p>
              <a:r>
                <a:rPr lang="fr-FR" sz="1200" dirty="0"/>
                <a:t>0.63</a:t>
              </a:r>
            </a:p>
            <a:p>
              <a:endParaRPr lang="fr-FR" sz="1200" dirty="0"/>
            </a:p>
            <a:p>
              <a:endParaRPr lang="fr-FR" sz="1200" dirty="0"/>
            </a:p>
            <a:p>
              <a:endParaRPr lang="fr-FR" sz="1200" dirty="0"/>
            </a:p>
            <a:p>
              <a:r>
                <a:rPr lang="fr-FR" sz="1200" dirty="0"/>
                <a:t>0.70</a:t>
              </a:r>
              <a:endParaRPr lang="es-419" sz="1200" dirty="0"/>
            </a:p>
          </p:txBody>
        </p:sp>
        <p:cxnSp>
          <p:nvCxnSpPr>
            <p:cNvPr id="14" name="Connecteur droit 13">
              <a:extLst>
                <a:ext uri="{FF2B5EF4-FFF2-40B4-BE49-F238E27FC236}">
                  <a16:creationId xmlns:a16="http://schemas.microsoft.com/office/drawing/2014/main" id="{D123C9B5-2064-6550-786E-1F773F07525B}"/>
                </a:ext>
              </a:extLst>
            </p:cNvPr>
            <p:cNvCxnSpPr>
              <a:cxnSpLocks/>
            </p:cNvCxnSpPr>
            <p:nvPr/>
          </p:nvCxnSpPr>
          <p:spPr>
            <a:xfrm>
              <a:off x="3315747" y="2213347"/>
              <a:ext cx="387660"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5" name="Connecteur droit 14">
              <a:extLst>
                <a:ext uri="{FF2B5EF4-FFF2-40B4-BE49-F238E27FC236}">
                  <a16:creationId xmlns:a16="http://schemas.microsoft.com/office/drawing/2014/main" id="{BCB4D396-F869-9905-AE7C-18201FAC8321}"/>
                </a:ext>
              </a:extLst>
            </p:cNvPr>
            <p:cNvCxnSpPr>
              <a:cxnSpLocks/>
            </p:cNvCxnSpPr>
            <p:nvPr/>
          </p:nvCxnSpPr>
          <p:spPr>
            <a:xfrm>
              <a:off x="3097062" y="2573387"/>
              <a:ext cx="583815"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6" name="Connecteur droit 15">
              <a:extLst>
                <a:ext uri="{FF2B5EF4-FFF2-40B4-BE49-F238E27FC236}">
                  <a16:creationId xmlns:a16="http://schemas.microsoft.com/office/drawing/2014/main" id="{449FF537-112C-E05A-B7EF-B07132087926}"/>
                </a:ext>
              </a:extLst>
            </p:cNvPr>
            <p:cNvCxnSpPr>
              <a:cxnSpLocks/>
            </p:cNvCxnSpPr>
            <p:nvPr/>
          </p:nvCxnSpPr>
          <p:spPr>
            <a:xfrm>
              <a:off x="3327746" y="2755507"/>
              <a:ext cx="561124"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7" name="Connecteur droit 16">
              <a:extLst>
                <a:ext uri="{FF2B5EF4-FFF2-40B4-BE49-F238E27FC236}">
                  <a16:creationId xmlns:a16="http://schemas.microsoft.com/office/drawing/2014/main" id="{FCD94315-8E0E-EF93-D57A-9D2E097E7C28}"/>
                </a:ext>
              </a:extLst>
            </p:cNvPr>
            <p:cNvCxnSpPr>
              <a:cxnSpLocks/>
            </p:cNvCxnSpPr>
            <p:nvPr/>
          </p:nvCxnSpPr>
          <p:spPr>
            <a:xfrm>
              <a:off x="3287688" y="3125540"/>
              <a:ext cx="673190"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8" name="Connecteur droit 17">
              <a:extLst>
                <a:ext uri="{FF2B5EF4-FFF2-40B4-BE49-F238E27FC236}">
                  <a16:creationId xmlns:a16="http://schemas.microsoft.com/office/drawing/2014/main" id="{F8930516-778A-13D2-A2A4-EB80836E4D57}"/>
                </a:ext>
              </a:extLst>
            </p:cNvPr>
            <p:cNvCxnSpPr>
              <a:cxnSpLocks/>
            </p:cNvCxnSpPr>
            <p:nvPr/>
          </p:nvCxnSpPr>
          <p:spPr>
            <a:xfrm>
              <a:off x="3035741" y="3307756"/>
              <a:ext cx="714388"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9" name="Connecteur droit 18">
              <a:extLst>
                <a:ext uri="{FF2B5EF4-FFF2-40B4-BE49-F238E27FC236}">
                  <a16:creationId xmlns:a16="http://schemas.microsoft.com/office/drawing/2014/main" id="{B6508EB5-0A45-305B-C4EB-44F7CB87C807}"/>
                </a:ext>
              </a:extLst>
            </p:cNvPr>
            <p:cNvCxnSpPr>
              <a:cxnSpLocks/>
            </p:cNvCxnSpPr>
            <p:nvPr/>
          </p:nvCxnSpPr>
          <p:spPr>
            <a:xfrm>
              <a:off x="3165226" y="3489409"/>
              <a:ext cx="723644"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0" name="Connecteur droit 19">
              <a:extLst>
                <a:ext uri="{FF2B5EF4-FFF2-40B4-BE49-F238E27FC236}">
                  <a16:creationId xmlns:a16="http://schemas.microsoft.com/office/drawing/2014/main" id="{19E4586D-4AAB-F0DA-DCA3-B3B960178EF5}"/>
                </a:ext>
              </a:extLst>
            </p:cNvPr>
            <p:cNvCxnSpPr>
              <a:cxnSpLocks/>
            </p:cNvCxnSpPr>
            <p:nvPr/>
          </p:nvCxnSpPr>
          <p:spPr>
            <a:xfrm>
              <a:off x="3035741" y="3869531"/>
              <a:ext cx="997145"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1" name="Connecteur droit 20">
              <a:extLst>
                <a:ext uri="{FF2B5EF4-FFF2-40B4-BE49-F238E27FC236}">
                  <a16:creationId xmlns:a16="http://schemas.microsoft.com/office/drawing/2014/main" id="{F40F7420-3551-382D-BA0D-0C7CBCA62552}"/>
                </a:ext>
              </a:extLst>
            </p:cNvPr>
            <p:cNvCxnSpPr>
              <a:cxnSpLocks/>
            </p:cNvCxnSpPr>
            <p:nvPr/>
          </p:nvCxnSpPr>
          <p:spPr>
            <a:xfrm>
              <a:off x="3299418" y="4047915"/>
              <a:ext cx="503212"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2" name="Connecteur droit 21">
              <a:extLst>
                <a:ext uri="{FF2B5EF4-FFF2-40B4-BE49-F238E27FC236}">
                  <a16:creationId xmlns:a16="http://schemas.microsoft.com/office/drawing/2014/main" id="{DFEC458C-6FDA-E467-7057-552DAEF7EC59}"/>
                </a:ext>
              </a:extLst>
            </p:cNvPr>
            <p:cNvCxnSpPr>
              <a:cxnSpLocks/>
            </p:cNvCxnSpPr>
            <p:nvPr/>
          </p:nvCxnSpPr>
          <p:spPr>
            <a:xfrm>
              <a:off x="2795867" y="4243104"/>
              <a:ext cx="1006763"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
          <p:nvSpPr>
            <p:cNvPr id="23" name="ZoneTexte 22">
              <a:extLst>
                <a:ext uri="{FF2B5EF4-FFF2-40B4-BE49-F238E27FC236}">
                  <a16:creationId xmlns:a16="http://schemas.microsoft.com/office/drawing/2014/main" id="{B3882094-FAB5-2FD1-7431-2AF0708C965A}"/>
                </a:ext>
              </a:extLst>
            </p:cNvPr>
            <p:cNvSpPr txBox="1"/>
            <p:nvPr/>
          </p:nvSpPr>
          <p:spPr>
            <a:xfrm>
              <a:off x="2498673" y="1660884"/>
              <a:ext cx="514794" cy="261610"/>
            </a:xfrm>
            <a:prstGeom prst="rect">
              <a:avLst/>
            </a:prstGeom>
            <a:noFill/>
          </p:spPr>
          <p:txBody>
            <a:bodyPr wrap="square" rtlCol="0">
              <a:spAutoFit/>
            </a:bodyPr>
            <a:lstStyle/>
            <a:p>
              <a:r>
                <a:rPr lang="fr-FR" sz="1100" b="1" dirty="0"/>
                <a:t>N</a:t>
              </a:r>
              <a:endParaRPr lang="es-419" sz="1100" b="1" dirty="0"/>
            </a:p>
          </p:txBody>
        </p:sp>
        <p:sp>
          <p:nvSpPr>
            <p:cNvPr id="24" name="ZoneTexte 23">
              <a:extLst>
                <a:ext uri="{FF2B5EF4-FFF2-40B4-BE49-F238E27FC236}">
                  <a16:creationId xmlns:a16="http://schemas.microsoft.com/office/drawing/2014/main" id="{CBFAB6B0-724F-EBEE-8593-41666114FE36}"/>
                </a:ext>
              </a:extLst>
            </p:cNvPr>
            <p:cNvSpPr txBox="1"/>
            <p:nvPr/>
          </p:nvSpPr>
          <p:spPr>
            <a:xfrm>
              <a:off x="4386054" y="1660884"/>
              <a:ext cx="1014291" cy="261610"/>
            </a:xfrm>
            <a:prstGeom prst="rect">
              <a:avLst/>
            </a:prstGeom>
            <a:noFill/>
          </p:spPr>
          <p:txBody>
            <a:bodyPr wrap="square" rtlCol="0">
              <a:spAutoFit/>
            </a:bodyPr>
            <a:lstStyle/>
            <a:p>
              <a:pPr algn="ctr"/>
              <a:r>
                <a:rPr lang="fr-FR" sz="1100" b="1" dirty="0"/>
                <a:t>Est. (95% CI)</a:t>
              </a:r>
              <a:endParaRPr lang="es-419" sz="1100" b="1" dirty="0"/>
            </a:p>
          </p:txBody>
        </p:sp>
        <p:sp>
          <p:nvSpPr>
            <p:cNvPr id="25" name="ZoneTexte 24">
              <a:extLst>
                <a:ext uri="{FF2B5EF4-FFF2-40B4-BE49-F238E27FC236}">
                  <a16:creationId xmlns:a16="http://schemas.microsoft.com/office/drawing/2014/main" id="{F40DA054-82DC-03B5-B4F3-053C461D2EA6}"/>
                </a:ext>
              </a:extLst>
            </p:cNvPr>
            <p:cNvSpPr txBox="1"/>
            <p:nvPr/>
          </p:nvSpPr>
          <p:spPr>
            <a:xfrm>
              <a:off x="5586562" y="1660884"/>
              <a:ext cx="893903" cy="261610"/>
            </a:xfrm>
            <a:prstGeom prst="rect">
              <a:avLst/>
            </a:prstGeom>
            <a:noFill/>
          </p:spPr>
          <p:txBody>
            <a:bodyPr wrap="square" rtlCol="0">
              <a:spAutoFit/>
            </a:bodyPr>
            <a:lstStyle/>
            <a:p>
              <a:pPr algn="ctr"/>
              <a:r>
                <a:rPr lang="fr-FR" sz="1100" b="1" dirty="0"/>
                <a:t>P-value</a:t>
              </a:r>
              <a:endParaRPr lang="es-419" sz="1100" b="1" dirty="0"/>
            </a:p>
          </p:txBody>
        </p:sp>
        <p:cxnSp>
          <p:nvCxnSpPr>
            <p:cNvPr id="26" name="Connecteur droit 25">
              <a:extLst>
                <a:ext uri="{FF2B5EF4-FFF2-40B4-BE49-F238E27FC236}">
                  <a16:creationId xmlns:a16="http://schemas.microsoft.com/office/drawing/2014/main" id="{3FAA0EF1-F179-D8B7-A794-64AAE4654883}"/>
                </a:ext>
              </a:extLst>
            </p:cNvPr>
            <p:cNvCxnSpPr>
              <a:cxnSpLocks/>
            </p:cNvCxnSpPr>
            <p:nvPr/>
          </p:nvCxnSpPr>
          <p:spPr>
            <a:xfrm>
              <a:off x="191344" y="4362422"/>
              <a:ext cx="5978129"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7" name="Connecteur droit 26">
              <a:extLst>
                <a:ext uri="{FF2B5EF4-FFF2-40B4-BE49-F238E27FC236}">
                  <a16:creationId xmlns:a16="http://schemas.microsoft.com/office/drawing/2014/main" id="{01B099E7-20AB-39B4-DA2F-53DA6A03668F}"/>
                </a:ext>
              </a:extLst>
            </p:cNvPr>
            <p:cNvCxnSpPr/>
            <p:nvPr/>
          </p:nvCxnSpPr>
          <p:spPr>
            <a:xfrm>
              <a:off x="2766054" y="437846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8" name="Connecteur droit 27">
              <a:extLst>
                <a:ext uri="{FF2B5EF4-FFF2-40B4-BE49-F238E27FC236}">
                  <a16:creationId xmlns:a16="http://schemas.microsoft.com/office/drawing/2014/main" id="{B6DF1994-CA97-D70C-5082-E518EABAC712}"/>
                </a:ext>
              </a:extLst>
            </p:cNvPr>
            <p:cNvCxnSpPr/>
            <p:nvPr/>
          </p:nvCxnSpPr>
          <p:spPr>
            <a:xfrm>
              <a:off x="3287688" y="436510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9" name="Connecteur droit 28">
              <a:extLst>
                <a:ext uri="{FF2B5EF4-FFF2-40B4-BE49-F238E27FC236}">
                  <a16:creationId xmlns:a16="http://schemas.microsoft.com/office/drawing/2014/main" id="{13E4964C-9CD5-8D08-7733-1536343AD0C8}"/>
                </a:ext>
              </a:extLst>
            </p:cNvPr>
            <p:cNvCxnSpPr/>
            <p:nvPr/>
          </p:nvCxnSpPr>
          <p:spPr>
            <a:xfrm>
              <a:off x="3802630" y="436510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Connecteur droit 29">
              <a:extLst>
                <a:ext uri="{FF2B5EF4-FFF2-40B4-BE49-F238E27FC236}">
                  <a16:creationId xmlns:a16="http://schemas.microsoft.com/office/drawing/2014/main" id="{2338388F-A40A-977A-AF14-32833EB90D1B}"/>
                </a:ext>
              </a:extLst>
            </p:cNvPr>
            <p:cNvCxnSpPr/>
            <p:nvPr/>
          </p:nvCxnSpPr>
          <p:spPr>
            <a:xfrm>
              <a:off x="4323015" y="4365104"/>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1" name="ZoneTexte 30">
              <a:extLst>
                <a:ext uri="{FF2B5EF4-FFF2-40B4-BE49-F238E27FC236}">
                  <a16:creationId xmlns:a16="http://schemas.microsoft.com/office/drawing/2014/main" id="{FDECBAED-9EC3-123C-5154-B0662FE966CD}"/>
                </a:ext>
              </a:extLst>
            </p:cNvPr>
            <p:cNvSpPr txBox="1"/>
            <p:nvPr/>
          </p:nvSpPr>
          <p:spPr>
            <a:xfrm>
              <a:off x="2561132" y="4378464"/>
              <a:ext cx="388248" cy="276999"/>
            </a:xfrm>
            <a:prstGeom prst="rect">
              <a:avLst/>
            </a:prstGeom>
            <a:noFill/>
          </p:spPr>
          <p:txBody>
            <a:bodyPr wrap="none" rtlCol="0">
              <a:spAutoFit/>
            </a:bodyPr>
            <a:lstStyle/>
            <a:p>
              <a:r>
                <a:rPr lang="fr-FR" sz="1200" dirty="0"/>
                <a:t>-60</a:t>
              </a:r>
              <a:endParaRPr lang="es-419" sz="1200" dirty="0"/>
            </a:p>
          </p:txBody>
        </p:sp>
        <p:sp>
          <p:nvSpPr>
            <p:cNvPr id="32" name="ZoneTexte 31">
              <a:extLst>
                <a:ext uri="{FF2B5EF4-FFF2-40B4-BE49-F238E27FC236}">
                  <a16:creationId xmlns:a16="http://schemas.microsoft.com/office/drawing/2014/main" id="{E9304D2F-4CDD-4591-17F5-B4A0FEF19268}"/>
                </a:ext>
              </a:extLst>
            </p:cNvPr>
            <p:cNvSpPr txBox="1"/>
            <p:nvPr/>
          </p:nvSpPr>
          <p:spPr>
            <a:xfrm>
              <a:off x="3082910" y="4378464"/>
              <a:ext cx="388248" cy="276999"/>
            </a:xfrm>
            <a:prstGeom prst="rect">
              <a:avLst/>
            </a:prstGeom>
            <a:noFill/>
          </p:spPr>
          <p:txBody>
            <a:bodyPr wrap="none" rtlCol="0">
              <a:spAutoFit/>
            </a:bodyPr>
            <a:lstStyle/>
            <a:p>
              <a:r>
                <a:rPr lang="fr-FR" sz="1200" dirty="0"/>
                <a:t>-40</a:t>
              </a:r>
              <a:endParaRPr lang="es-419" sz="1200" dirty="0"/>
            </a:p>
          </p:txBody>
        </p:sp>
        <p:sp>
          <p:nvSpPr>
            <p:cNvPr id="33" name="ZoneTexte 32">
              <a:extLst>
                <a:ext uri="{FF2B5EF4-FFF2-40B4-BE49-F238E27FC236}">
                  <a16:creationId xmlns:a16="http://schemas.microsoft.com/office/drawing/2014/main" id="{F335E1CA-0C1C-0B6D-C0BD-9DF9B605303C}"/>
                </a:ext>
              </a:extLst>
            </p:cNvPr>
            <p:cNvSpPr txBox="1"/>
            <p:nvPr/>
          </p:nvSpPr>
          <p:spPr>
            <a:xfrm>
              <a:off x="3594459" y="4378464"/>
              <a:ext cx="388248" cy="276999"/>
            </a:xfrm>
            <a:prstGeom prst="rect">
              <a:avLst/>
            </a:prstGeom>
            <a:noFill/>
          </p:spPr>
          <p:txBody>
            <a:bodyPr wrap="none" rtlCol="0">
              <a:spAutoFit/>
            </a:bodyPr>
            <a:lstStyle/>
            <a:p>
              <a:r>
                <a:rPr lang="fr-FR" sz="1200" dirty="0"/>
                <a:t>-20</a:t>
              </a:r>
              <a:endParaRPr lang="es-419" sz="1200" dirty="0"/>
            </a:p>
          </p:txBody>
        </p:sp>
        <p:sp>
          <p:nvSpPr>
            <p:cNvPr id="34" name="ZoneTexte 33">
              <a:extLst>
                <a:ext uri="{FF2B5EF4-FFF2-40B4-BE49-F238E27FC236}">
                  <a16:creationId xmlns:a16="http://schemas.microsoft.com/office/drawing/2014/main" id="{19490F59-A0BA-A032-4399-4E1FE789BEC9}"/>
                </a:ext>
              </a:extLst>
            </p:cNvPr>
            <p:cNvSpPr txBox="1"/>
            <p:nvPr/>
          </p:nvSpPr>
          <p:spPr>
            <a:xfrm>
              <a:off x="4188214" y="4378464"/>
              <a:ext cx="263214" cy="276999"/>
            </a:xfrm>
            <a:prstGeom prst="rect">
              <a:avLst/>
            </a:prstGeom>
            <a:noFill/>
          </p:spPr>
          <p:txBody>
            <a:bodyPr wrap="none" rtlCol="0">
              <a:spAutoFit/>
            </a:bodyPr>
            <a:lstStyle/>
            <a:p>
              <a:r>
                <a:rPr lang="fr-FR" sz="1200" dirty="0"/>
                <a:t>0</a:t>
              </a:r>
              <a:endParaRPr lang="es-419" sz="1200" dirty="0"/>
            </a:p>
          </p:txBody>
        </p:sp>
        <p:sp>
          <p:nvSpPr>
            <p:cNvPr id="36" name="Losange 35">
              <a:extLst>
                <a:ext uri="{FF2B5EF4-FFF2-40B4-BE49-F238E27FC236}">
                  <a16:creationId xmlns:a16="http://schemas.microsoft.com/office/drawing/2014/main" id="{1EC33D3B-042B-DAC4-4C31-94FB1C72E984}"/>
                </a:ext>
              </a:extLst>
            </p:cNvPr>
            <p:cNvSpPr/>
            <p:nvPr/>
          </p:nvSpPr>
          <p:spPr>
            <a:xfrm flipH="1">
              <a:off x="3476703" y="2163234"/>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7" name="Losange 36">
              <a:extLst>
                <a:ext uri="{FF2B5EF4-FFF2-40B4-BE49-F238E27FC236}">
                  <a16:creationId xmlns:a16="http://schemas.microsoft.com/office/drawing/2014/main" id="{38A0F99A-9349-95ED-3ACA-324D07116579}"/>
                </a:ext>
              </a:extLst>
            </p:cNvPr>
            <p:cNvSpPr/>
            <p:nvPr/>
          </p:nvSpPr>
          <p:spPr>
            <a:xfrm flipH="1">
              <a:off x="3353059" y="2530477"/>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8" name="Losange 37">
              <a:extLst>
                <a:ext uri="{FF2B5EF4-FFF2-40B4-BE49-F238E27FC236}">
                  <a16:creationId xmlns:a16="http://schemas.microsoft.com/office/drawing/2014/main" id="{62626D0C-7825-CBD4-64D2-9A434874E858}"/>
                </a:ext>
              </a:extLst>
            </p:cNvPr>
            <p:cNvSpPr/>
            <p:nvPr/>
          </p:nvSpPr>
          <p:spPr>
            <a:xfrm flipH="1">
              <a:off x="3557331" y="2717891"/>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9" name="Losange 38">
              <a:extLst>
                <a:ext uri="{FF2B5EF4-FFF2-40B4-BE49-F238E27FC236}">
                  <a16:creationId xmlns:a16="http://schemas.microsoft.com/office/drawing/2014/main" id="{6D1C15AE-74C6-1427-D5D7-9A63AE260270}"/>
                </a:ext>
              </a:extLst>
            </p:cNvPr>
            <p:cNvSpPr/>
            <p:nvPr/>
          </p:nvSpPr>
          <p:spPr>
            <a:xfrm flipH="1">
              <a:off x="3594947" y="3093815"/>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0" name="Losange 39">
              <a:extLst>
                <a:ext uri="{FF2B5EF4-FFF2-40B4-BE49-F238E27FC236}">
                  <a16:creationId xmlns:a16="http://schemas.microsoft.com/office/drawing/2014/main" id="{463410D3-0DFB-2677-5F7D-14CFECBF4B59}"/>
                </a:ext>
              </a:extLst>
            </p:cNvPr>
            <p:cNvSpPr/>
            <p:nvPr/>
          </p:nvSpPr>
          <p:spPr>
            <a:xfrm flipH="1">
              <a:off x="3353059" y="3270140"/>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1" name="Losange 40">
              <a:extLst>
                <a:ext uri="{FF2B5EF4-FFF2-40B4-BE49-F238E27FC236}">
                  <a16:creationId xmlns:a16="http://schemas.microsoft.com/office/drawing/2014/main" id="{865647A6-1CE2-FB3D-2985-89AC77A7DDB2}"/>
                </a:ext>
              </a:extLst>
            </p:cNvPr>
            <p:cNvSpPr/>
            <p:nvPr/>
          </p:nvSpPr>
          <p:spPr>
            <a:xfrm flipH="1">
              <a:off x="3476703" y="3451793"/>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2" name="Losange 41">
              <a:extLst>
                <a:ext uri="{FF2B5EF4-FFF2-40B4-BE49-F238E27FC236}">
                  <a16:creationId xmlns:a16="http://schemas.microsoft.com/office/drawing/2014/main" id="{22396924-C0FC-19C7-B780-28C614094F91}"/>
                </a:ext>
              </a:extLst>
            </p:cNvPr>
            <p:cNvSpPr/>
            <p:nvPr/>
          </p:nvSpPr>
          <p:spPr>
            <a:xfrm flipH="1">
              <a:off x="3488472" y="3831915"/>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3" name="Losange 42">
              <a:extLst>
                <a:ext uri="{FF2B5EF4-FFF2-40B4-BE49-F238E27FC236}">
                  <a16:creationId xmlns:a16="http://schemas.microsoft.com/office/drawing/2014/main" id="{A48D1FC0-BF62-3AD7-1F96-198B3896E98C}"/>
                </a:ext>
              </a:extLst>
            </p:cNvPr>
            <p:cNvSpPr/>
            <p:nvPr/>
          </p:nvSpPr>
          <p:spPr>
            <a:xfrm flipH="1">
              <a:off x="3514319" y="4009132"/>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4" name="Losange 43">
              <a:extLst>
                <a:ext uri="{FF2B5EF4-FFF2-40B4-BE49-F238E27FC236}">
                  <a16:creationId xmlns:a16="http://schemas.microsoft.com/office/drawing/2014/main" id="{A1D0972C-97E9-14B7-BDC8-1083415CBFA7}"/>
                </a:ext>
              </a:extLst>
            </p:cNvPr>
            <p:cNvSpPr/>
            <p:nvPr/>
          </p:nvSpPr>
          <p:spPr>
            <a:xfrm flipH="1">
              <a:off x="3261802" y="4199968"/>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grpSp>
    </p:spTree>
    <p:extLst>
      <p:ext uri="{BB962C8B-B14F-4D97-AF65-F5344CB8AC3E}">
        <p14:creationId xmlns:p14="http://schemas.microsoft.com/office/powerpoint/2010/main" val="3757229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602DC-82A1-C5BE-E46F-A0C6EA1A8AF2}"/>
              </a:ext>
            </a:extLst>
          </p:cNvPr>
          <p:cNvSpPr>
            <a:spLocks noGrp="1"/>
          </p:cNvSpPr>
          <p:nvPr>
            <p:ph type="title"/>
          </p:nvPr>
        </p:nvSpPr>
        <p:spPr/>
        <p:txBody>
          <a:bodyPr/>
          <a:lstStyle/>
          <a:p>
            <a:r>
              <a:rPr lang="en-US" dirty="0"/>
              <a:t>SLIM LIVER study (ACTG A5371): </a:t>
            </a:r>
            <a:r>
              <a:rPr lang="en-US" dirty="0" err="1"/>
              <a:t>Semaglutide</a:t>
            </a:r>
            <a:r>
              <a:rPr lang="en-US" dirty="0"/>
              <a:t> </a:t>
            </a:r>
            <a:br>
              <a:rPr lang="en-US" dirty="0"/>
            </a:br>
            <a:r>
              <a:rPr lang="en-US" dirty="0"/>
              <a:t>in PWH with MASLD</a:t>
            </a:r>
          </a:p>
        </p:txBody>
      </p:sp>
      <p:sp>
        <p:nvSpPr>
          <p:cNvPr id="3" name="Text Placeholder 22">
            <a:extLst>
              <a:ext uri="{FF2B5EF4-FFF2-40B4-BE49-F238E27FC236}">
                <a16:creationId xmlns:a16="http://schemas.microsoft.com/office/drawing/2014/main" id="{7679978A-2FEB-F50F-34F9-92909E7FF8B6}"/>
              </a:ext>
            </a:extLst>
          </p:cNvPr>
          <p:cNvSpPr txBox="1">
            <a:spLocks/>
          </p:cNvSpPr>
          <p:nvPr/>
        </p:nvSpPr>
        <p:spPr bwMode="auto">
          <a:xfrm>
            <a:off x="7008675" y="6557428"/>
            <a:ext cx="51804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Lake JE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159. 2. </a:t>
            </a:r>
            <a:r>
              <a:rPr kumimoji="0" lang="en-US" sz="1200" b="0" i="1" u="none" strike="noStrike" kern="0" cap="none" spc="0" normalizeH="0" baseline="0" noProof="0" dirty="0" err="1">
                <a:ln>
                  <a:noFill/>
                </a:ln>
                <a:solidFill>
                  <a:schemeClr val="tx1"/>
                </a:solidFill>
                <a:effectLst/>
                <a:uLnTx/>
                <a:uFillTx/>
                <a:latin typeface="+mn-lt"/>
                <a:ea typeface="+mn-ea"/>
                <a:cs typeface="Arial" panose="020B0604020202020204" pitchFamily="34" charset="0"/>
              </a:rPr>
              <a:t>Ditzenberger</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GL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799 </a:t>
            </a:r>
          </a:p>
        </p:txBody>
      </p:sp>
      <p:sp>
        <p:nvSpPr>
          <p:cNvPr id="8" name="Espace réservé du contenu 2">
            <a:extLst>
              <a:ext uri="{FF2B5EF4-FFF2-40B4-BE49-F238E27FC236}">
                <a16:creationId xmlns:a16="http://schemas.microsoft.com/office/drawing/2014/main" id="{FA081D25-AD6D-AAC7-C5AC-3739437CCAC9}"/>
              </a:ext>
            </a:extLst>
          </p:cNvPr>
          <p:cNvSpPr>
            <a:spLocks noGrp="1"/>
          </p:cNvSpPr>
          <p:nvPr>
            <p:ph sz="quarter" idx="13"/>
          </p:nvPr>
        </p:nvSpPr>
        <p:spPr>
          <a:xfrm>
            <a:off x="7085767" y="2618277"/>
            <a:ext cx="4968552" cy="3456384"/>
          </a:xfrm>
        </p:spPr>
        <p:txBody>
          <a:bodyPr>
            <a:normAutofit/>
          </a:bodyPr>
          <a:lstStyle/>
          <a:p>
            <a:r>
              <a:rPr lang="en-US" sz="1600" dirty="0"/>
              <a:t>Mean weight loss at W24: - 7.8 kg</a:t>
            </a:r>
          </a:p>
          <a:p>
            <a:r>
              <a:rPr lang="en-US" sz="1600" dirty="0"/>
              <a:t>Greater weight loss in</a:t>
            </a:r>
          </a:p>
          <a:p>
            <a:pPr lvl="1"/>
            <a:r>
              <a:rPr lang="en-US" sz="1600" dirty="0"/>
              <a:t>Women</a:t>
            </a:r>
          </a:p>
          <a:p>
            <a:pPr lvl="1"/>
            <a:r>
              <a:rPr lang="en-US" sz="1600" dirty="0"/>
              <a:t>Hispanic and non-</a:t>
            </a:r>
            <a:r>
              <a:rPr lang="en-US" sz="1600" dirty="0" err="1"/>
              <a:t>hispanic</a:t>
            </a:r>
            <a:r>
              <a:rPr lang="en-US" sz="1600" dirty="0"/>
              <a:t> white participants</a:t>
            </a:r>
          </a:p>
          <a:p>
            <a:pPr lvl="1"/>
            <a:r>
              <a:rPr lang="en-US" sz="1600" dirty="0"/>
              <a:t>Persons ≥ 40 years of age</a:t>
            </a:r>
          </a:p>
          <a:p>
            <a:r>
              <a:rPr lang="en-US" sz="1600" dirty="0"/>
              <a:t>Significant improvement in metabolic parameters: glucose, HOMA-IR, HbA1c, HDL-cholesterol, triglycerides</a:t>
            </a:r>
          </a:p>
          <a:p>
            <a:r>
              <a:rPr lang="en-US" sz="1600" dirty="0" err="1"/>
              <a:t>Semaglutide</a:t>
            </a:r>
            <a:r>
              <a:rPr lang="en-US" sz="1600" dirty="0"/>
              <a:t> was well tolerated, but participants had lean mass loss: </a:t>
            </a:r>
            <a:r>
              <a:rPr lang="en-US" sz="1600" b="1" dirty="0"/>
              <a:t>significant loss of psoas muscle volume </a:t>
            </a:r>
            <a:r>
              <a:rPr lang="en-US" sz="1600" dirty="0"/>
              <a:t>with preserved physical function </a:t>
            </a:r>
            <a:r>
              <a:rPr lang="en-US" sz="1600" baseline="30000" dirty="0"/>
              <a:t>2</a:t>
            </a:r>
          </a:p>
          <a:p>
            <a:pPr lvl="1"/>
            <a:endParaRPr lang="en-US" sz="1600" dirty="0"/>
          </a:p>
        </p:txBody>
      </p:sp>
      <p:sp>
        <p:nvSpPr>
          <p:cNvPr id="9" name="ZoneTexte 8">
            <a:extLst>
              <a:ext uri="{FF2B5EF4-FFF2-40B4-BE49-F238E27FC236}">
                <a16:creationId xmlns:a16="http://schemas.microsoft.com/office/drawing/2014/main" id="{8D5AA4C4-3AA0-6717-F784-ED4C616A408C}"/>
              </a:ext>
            </a:extLst>
          </p:cNvPr>
          <p:cNvSpPr txBox="1"/>
          <p:nvPr/>
        </p:nvSpPr>
        <p:spPr>
          <a:xfrm>
            <a:off x="843555" y="2173560"/>
            <a:ext cx="4625753" cy="400110"/>
          </a:xfrm>
          <a:prstGeom prst="rect">
            <a:avLst/>
          </a:prstGeom>
          <a:noFill/>
        </p:spPr>
        <p:txBody>
          <a:bodyPr wrap="none" rtlCol="0">
            <a:spAutoFit/>
          </a:bodyPr>
          <a:lstStyle/>
          <a:p>
            <a:r>
              <a:rPr lang="en-US" sz="2000" b="1"/>
              <a:t>Waist circumference (cm) changes at W24</a:t>
            </a:r>
          </a:p>
        </p:txBody>
      </p:sp>
      <p:grpSp>
        <p:nvGrpSpPr>
          <p:cNvPr id="10" name="Groupe 9">
            <a:extLst>
              <a:ext uri="{FF2B5EF4-FFF2-40B4-BE49-F238E27FC236}">
                <a16:creationId xmlns:a16="http://schemas.microsoft.com/office/drawing/2014/main" id="{DD67182A-2825-C4D0-FA5C-6492383A6A1F}"/>
              </a:ext>
            </a:extLst>
          </p:cNvPr>
          <p:cNvGrpSpPr/>
          <p:nvPr/>
        </p:nvGrpSpPr>
        <p:grpSpPr>
          <a:xfrm>
            <a:off x="575727" y="2684463"/>
            <a:ext cx="6120680" cy="3003763"/>
            <a:chOff x="6168008" y="2365506"/>
            <a:chExt cx="6120680" cy="3003763"/>
          </a:xfrm>
        </p:grpSpPr>
        <p:sp>
          <p:nvSpPr>
            <p:cNvPr id="11" name="ZoneTexte 10">
              <a:extLst>
                <a:ext uri="{FF2B5EF4-FFF2-40B4-BE49-F238E27FC236}">
                  <a16:creationId xmlns:a16="http://schemas.microsoft.com/office/drawing/2014/main" id="{B9F7075C-157D-3F40-4670-974548937ADB}"/>
                </a:ext>
              </a:extLst>
            </p:cNvPr>
            <p:cNvSpPr txBox="1"/>
            <p:nvPr/>
          </p:nvSpPr>
          <p:spPr>
            <a:xfrm>
              <a:off x="6168008" y="2442730"/>
              <a:ext cx="2267224" cy="2677656"/>
            </a:xfrm>
            <a:prstGeom prst="rect">
              <a:avLst/>
            </a:prstGeom>
            <a:noFill/>
          </p:spPr>
          <p:txBody>
            <a:bodyPr wrap="none" rtlCol="0">
              <a:spAutoFit/>
            </a:bodyPr>
            <a:lstStyle/>
            <a:p>
              <a:endParaRPr lang="en-US" sz="1200" dirty="0"/>
            </a:p>
            <a:p>
              <a:endParaRPr lang="en-US" sz="1200" dirty="0"/>
            </a:p>
            <a:p>
              <a:r>
                <a:rPr lang="en-US" sz="1200" b="1" dirty="0"/>
                <a:t>All participants</a:t>
              </a:r>
            </a:p>
            <a:p>
              <a:r>
                <a:rPr lang="en-US" sz="1200" b="1" dirty="0"/>
                <a:t>Gender</a:t>
              </a:r>
            </a:p>
            <a:p>
              <a:pPr marL="182563"/>
              <a:r>
                <a:rPr lang="en-US" sz="1200" dirty="0"/>
                <a:t>Cis or Trans Female</a:t>
              </a:r>
            </a:p>
            <a:p>
              <a:pPr marL="182563"/>
              <a:r>
                <a:rPr lang="en-US" sz="1200" dirty="0"/>
                <a:t>Cis Male</a:t>
              </a:r>
            </a:p>
            <a:p>
              <a:r>
                <a:rPr lang="en-US" sz="1200" b="1" dirty="0"/>
                <a:t>Race/Ethnicity</a:t>
              </a:r>
            </a:p>
            <a:p>
              <a:pPr marL="182563"/>
              <a:r>
                <a:rPr lang="en-US" sz="1200" dirty="0"/>
                <a:t>Black of African American</a:t>
              </a:r>
            </a:p>
            <a:p>
              <a:pPr marL="182563"/>
              <a:r>
                <a:rPr lang="en-US" sz="1200" dirty="0"/>
                <a:t>White Hispanic</a:t>
              </a:r>
            </a:p>
            <a:p>
              <a:pPr marL="182563"/>
              <a:r>
                <a:rPr lang="en-US" sz="1200" dirty="0"/>
                <a:t>White non-Hispanic and Other</a:t>
              </a:r>
            </a:p>
            <a:p>
              <a:r>
                <a:rPr lang="en-US" sz="1200" b="1" dirty="0"/>
                <a:t>Age (years)</a:t>
              </a:r>
            </a:p>
            <a:p>
              <a:pPr marL="182563"/>
              <a:r>
                <a:rPr lang="en-US" sz="1200" dirty="0"/>
                <a:t>&lt; 40</a:t>
              </a:r>
            </a:p>
            <a:p>
              <a:pPr marL="182563"/>
              <a:r>
                <a:rPr lang="en-US" sz="1200" dirty="0"/>
                <a:t>40-60</a:t>
              </a:r>
            </a:p>
            <a:p>
              <a:pPr marL="182563"/>
              <a:r>
                <a:rPr lang="en-US" sz="1200" dirty="0"/>
                <a:t>&gt; 60</a:t>
              </a:r>
            </a:p>
          </p:txBody>
        </p:sp>
        <p:sp>
          <p:nvSpPr>
            <p:cNvPr id="12" name="ZoneTexte 11">
              <a:extLst>
                <a:ext uri="{FF2B5EF4-FFF2-40B4-BE49-F238E27FC236}">
                  <a16:creationId xmlns:a16="http://schemas.microsoft.com/office/drawing/2014/main" id="{3032123E-F949-3D06-443C-7AFC45B5E178}"/>
                </a:ext>
              </a:extLst>
            </p:cNvPr>
            <p:cNvSpPr txBox="1"/>
            <p:nvPr/>
          </p:nvSpPr>
          <p:spPr>
            <a:xfrm>
              <a:off x="8435232" y="2812062"/>
              <a:ext cx="341760" cy="2308324"/>
            </a:xfrm>
            <a:prstGeom prst="rect">
              <a:avLst/>
            </a:prstGeom>
            <a:noFill/>
          </p:spPr>
          <p:txBody>
            <a:bodyPr wrap="none" rtlCol="0">
              <a:spAutoFit/>
            </a:bodyPr>
            <a:lstStyle/>
            <a:p>
              <a:r>
                <a:rPr lang="fr-FR" sz="1200" dirty="0"/>
                <a:t>48</a:t>
              </a:r>
            </a:p>
            <a:p>
              <a:endParaRPr lang="fr-FR" sz="1200" dirty="0"/>
            </a:p>
            <a:p>
              <a:r>
                <a:rPr lang="fr-FR" sz="1200" dirty="0"/>
                <a:t>21</a:t>
              </a:r>
            </a:p>
            <a:p>
              <a:r>
                <a:rPr lang="fr-FR" sz="1200" dirty="0"/>
                <a:t>27</a:t>
              </a:r>
            </a:p>
            <a:p>
              <a:endParaRPr lang="fr-FR" sz="1200" dirty="0"/>
            </a:p>
            <a:p>
              <a:r>
                <a:rPr lang="fr-FR" sz="1200" dirty="0"/>
                <a:t>16</a:t>
              </a:r>
            </a:p>
            <a:p>
              <a:r>
                <a:rPr lang="fr-FR" sz="1200" dirty="0"/>
                <a:t>16</a:t>
              </a:r>
            </a:p>
            <a:p>
              <a:r>
                <a:rPr lang="fr-FR" sz="1200" dirty="0"/>
                <a:t>16</a:t>
              </a:r>
            </a:p>
            <a:p>
              <a:endParaRPr lang="fr-FR" sz="1200" dirty="0"/>
            </a:p>
            <a:p>
              <a:r>
                <a:rPr lang="fr-FR" sz="1200" dirty="0"/>
                <a:t>8</a:t>
              </a:r>
            </a:p>
            <a:p>
              <a:r>
                <a:rPr lang="fr-FR" sz="1200" dirty="0"/>
                <a:t>33</a:t>
              </a:r>
            </a:p>
            <a:p>
              <a:r>
                <a:rPr lang="fr-FR" sz="1200" dirty="0"/>
                <a:t>7</a:t>
              </a:r>
              <a:endParaRPr lang="es-419" sz="1200" dirty="0"/>
            </a:p>
          </p:txBody>
        </p:sp>
        <p:sp>
          <p:nvSpPr>
            <p:cNvPr id="13" name="ZoneTexte 12">
              <a:extLst>
                <a:ext uri="{FF2B5EF4-FFF2-40B4-BE49-F238E27FC236}">
                  <a16:creationId xmlns:a16="http://schemas.microsoft.com/office/drawing/2014/main" id="{52BAB895-8193-02BC-A2F3-87B4381A9501}"/>
                </a:ext>
              </a:extLst>
            </p:cNvPr>
            <p:cNvSpPr txBox="1"/>
            <p:nvPr/>
          </p:nvSpPr>
          <p:spPr>
            <a:xfrm>
              <a:off x="10194768" y="2812062"/>
              <a:ext cx="1229824" cy="2308324"/>
            </a:xfrm>
            <a:prstGeom prst="rect">
              <a:avLst/>
            </a:prstGeom>
            <a:noFill/>
          </p:spPr>
          <p:txBody>
            <a:bodyPr wrap="none" rtlCol="0">
              <a:spAutoFit/>
            </a:bodyPr>
            <a:lstStyle/>
            <a:p>
              <a:r>
                <a:rPr lang="fr-FR" sz="1200" b="1" dirty="0">
                  <a:solidFill>
                    <a:srgbClr val="C00000"/>
                  </a:solidFill>
                </a:rPr>
                <a:t>-6.7 (-8.5 ; -4.8)</a:t>
              </a:r>
            </a:p>
            <a:p>
              <a:endParaRPr lang="fr-FR" sz="1200" dirty="0"/>
            </a:p>
            <a:p>
              <a:r>
                <a:rPr lang="fr-FR" sz="1200" dirty="0"/>
                <a:t>-6.4 (-9.3 ; -3.5)</a:t>
              </a:r>
              <a:br>
                <a:rPr lang="fr-FR" sz="1200" dirty="0"/>
              </a:br>
              <a:r>
                <a:rPr lang="fr-FR" sz="1200" dirty="0"/>
                <a:t>-6.9 (-9.4 ; -4.3)</a:t>
              </a:r>
            </a:p>
            <a:p>
              <a:endParaRPr lang="fr-FR" sz="1200" dirty="0"/>
            </a:p>
            <a:p>
              <a:r>
                <a:rPr lang="fr-FR" sz="1200" dirty="0"/>
                <a:t>-4.4 (-7.6 ; -1.2)</a:t>
              </a:r>
              <a:br>
                <a:rPr lang="fr-FR" sz="1200" dirty="0"/>
              </a:br>
              <a:r>
                <a:rPr lang="fr-FR" sz="1200" dirty="0"/>
                <a:t>-7.7 (-10.9 ; -4.5)</a:t>
              </a:r>
              <a:br>
                <a:rPr lang="fr-FR" sz="1200" dirty="0"/>
              </a:br>
              <a:r>
                <a:rPr lang="fr-FR" sz="1200" dirty="0"/>
                <a:t>-7.8 (-11.1 ; -4.6)</a:t>
              </a:r>
            </a:p>
            <a:p>
              <a:endParaRPr lang="fr-FR" sz="1200" dirty="0"/>
            </a:p>
            <a:p>
              <a:r>
                <a:rPr lang="fr-FR" sz="1200" dirty="0"/>
                <a:t>-6.9 (-11.6 ; -2.2)</a:t>
              </a:r>
            </a:p>
            <a:p>
              <a:r>
                <a:rPr lang="fr-FR" sz="1200" dirty="0"/>
                <a:t>-6.5 (-8.9 ; -4.2)</a:t>
              </a:r>
            </a:p>
            <a:p>
              <a:r>
                <a:rPr lang="fr-FR" sz="1200" dirty="0"/>
                <a:t>-7.0 (-12.0 ; -1.9)</a:t>
              </a:r>
              <a:endParaRPr lang="es-419" sz="1200" dirty="0"/>
            </a:p>
          </p:txBody>
        </p:sp>
        <p:sp>
          <p:nvSpPr>
            <p:cNvPr id="14" name="ZoneTexte 13">
              <a:extLst>
                <a:ext uri="{FF2B5EF4-FFF2-40B4-BE49-F238E27FC236}">
                  <a16:creationId xmlns:a16="http://schemas.microsoft.com/office/drawing/2014/main" id="{52448AF7-D604-2C9B-7D0E-636E832413AE}"/>
                </a:ext>
              </a:extLst>
            </p:cNvPr>
            <p:cNvSpPr txBox="1"/>
            <p:nvPr/>
          </p:nvSpPr>
          <p:spPr>
            <a:xfrm>
              <a:off x="11496600" y="2791388"/>
              <a:ext cx="652743" cy="1938992"/>
            </a:xfrm>
            <a:prstGeom prst="rect">
              <a:avLst/>
            </a:prstGeom>
            <a:noFill/>
          </p:spPr>
          <p:txBody>
            <a:bodyPr wrap="none" rtlCol="0">
              <a:spAutoFit/>
            </a:bodyPr>
            <a:lstStyle/>
            <a:p>
              <a:r>
                <a:rPr lang="fr-FR" sz="1200" b="1" dirty="0">
                  <a:solidFill>
                    <a:srgbClr val="C00000"/>
                  </a:solidFill>
                </a:rPr>
                <a:t>&lt; 0.001</a:t>
              </a:r>
            </a:p>
            <a:p>
              <a:endParaRPr lang="fr-FR" sz="1200" dirty="0"/>
            </a:p>
            <a:p>
              <a:r>
                <a:rPr lang="fr-FR" sz="1200" dirty="0"/>
                <a:t>0.82</a:t>
              </a:r>
            </a:p>
            <a:p>
              <a:endParaRPr lang="fr-FR" sz="1200" dirty="0"/>
            </a:p>
            <a:p>
              <a:endParaRPr lang="fr-FR" sz="1200" dirty="0"/>
            </a:p>
            <a:p>
              <a:r>
                <a:rPr lang="fr-FR" sz="1200" dirty="0"/>
                <a:t>0.24</a:t>
              </a:r>
            </a:p>
            <a:p>
              <a:endParaRPr lang="fr-FR" sz="1200" dirty="0"/>
            </a:p>
            <a:p>
              <a:endParaRPr lang="fr-FR" sz="1200" dirty="0"/>
            </a:p>
            <a:p>
              <a:endParaRPr lang="fr-FR" sz="1200" dirty="0"/>
            </a:p>
            <a:p>
              <a:r>
                <a:rPr lang="fr-FR" sz="1200" dirty="0"/>
                <a:t>0.98</a:t>
              </a:r>
              <a:endParaRPr lang="es-419" sz="1200" dirty="0"/>
            </a:p>
          </p:txBody>
        </p:sp>
        <p:cxnSp>
          <p:nvCxnSpPr>
            <p:cNvPr id="15" name="Connecteur droit 14">
              <a:extLst>
                <a:ext uri="{FF2B5EF4-FFF2-40B4-BE49-F238E27FC236}">
                  <a16:creationId xmlns:a16="http://schemas.microsoft.com/office/drawing/2014/main" id="{08F2CC7A-08BF-8C1E-88D7-D5FF055B9E7E}"/>
                </a:ext>
              </a:extLst>
            </p:cNvPr>
            <p:cNvCxnSpPr>
              <a:cxnSpLocks/>
            </p:cNvCxnSpPr>
            <p:nvPr/>
          </p:nvCxnSpPr>
          <p:spPr>
            <a:xfrm flipV="1">
              <a:off x="9196206" y="2921751"/>
              <a:ext cx="505007" cy="1248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6" name="Connecteur droit 15">
              <a:extLst>
                <a:ext uri="{FF2B5EF4-FFF2-40B4-BE49-F238E27FC236}">
                  <a16:creationId xmlns:a16="http://schemas.microsoft.com/office/drawing/2014/main" id="{1CAE2064-B0F0-97F6-0484-BFC69A515D2E}"/>
                </a:ext>
              </a:extLst>
            </p:cNvPr>
            <p:cNvCxnSpPr>
              <a:cxnSpLocks/>
            </p:cNvCxnSpPr>
            <p:nvPr/>
          </p:nvCxnSpPr>
          <p:spPr>
            <a:xfrm>
              <a:off x="9122929" y="3305568"/>
              <a:ext cx="735446" cy="1946"/>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7" name="Connecteur droit 16">
              <a:extLst>
                <a:ext uri="{FF2B5EF4-FFF2-40B4-BE49-F238E27FC236}">
                  <a16:creationId xmlns:a16="http://schemas.microsoft.com/office/drawing/2014/main" id="{87A52437-BCD8-0D2E-FC87-24DC6D0C2D6F}"/>
                </a:ext>
              </a:extLst>
            </p:cNvPr>
            <p:cNvCxnSpPr>
              <a:cxnSpLocks/>
            </p:cNvCxnSpPr>
            <p:nvPr/>
          </p:nvCxnSpPr>
          <p:spPr>
            <a:xfrm>
              <a:off x="9112391" y="3485926"/>
              <a:ext cx="656017"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8" name="Connecteur droit 17">
              <a:extLst>
                <a:ext uri="{FF2B5EF4-FFF2-40B4-BE49-F238E27FC236}">
                  <a16:creationId xmlns:a16="http://schemas.microsoft.com/office/drawing/2014/main" id="{AE848CB7-050A-4BEA-C170-94B1569CFCD5}"/>
                </a:ext>
              </a:extLst>
            </p:cNvPr>
            <p:cNvCxnSpPr>
              <a:cxnSpLocks/>
            </p:cNvCxnSpPr>
            <p:nvPr/>
          </p:nvCxnSpPr>
          <p:spPr>
            <a:xfrm flipV="1">
              <a:off x="9320031" y="3869489"/>
              <a:ext cx="847907" cy="345"/>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19" name="Connecteur droit 18">
              <a:extLst>
                <a:ext uri="{FF2B5EF4-FFF2-40B4-BE49-F238E27FC236}">
                  <a16:creationId xmlns:a16="http://schemas.microsoft.com/office/drawing/2014/main" id="{3CF36988-7670-518E-A991-557D6893D292}"/>
                </a:ext>
              </a:extLst>
            </p:cNvPr>
            <p:cNvCxnSpPr>
              <a:cxnSpLocks/>
            </p:cNvCxnSpPr>
            <p:nvPr/>
          </p:nvCxnSpPr>
          <p:spPr>
            <a:xfrm>
              <a:off x="8904312" y="4065128"/>
              <a:ext cx="822481"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0" name="Connecteur droit 19">
              <a:extLst>
                <a:ext uri="{FF2B5EF4-FFF2-40B4-BE49-F238E27FC236}">
                  <a16:creationId xmlns:a16="http://schemas.microsoft.com/office/drawing/2014/main" id="{76B88EC4-32CB-822A-75B2-78415D1277F8}"/>
                </a:ext>
              </a:extLst>
            </p:cNvPr>
            <p:cNvCxnSpPr>
              <a:cxnSpLocks/>
            </p:cNvCxnSpPr>
            <p:nvPr/>
          </p:nvCxnSpPr>
          <p:spPr>
            <a:xfrm>
              <a:off x="8904312" y="4242258"/>
              <a:ext cx="822481"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1" name="Connecteur droit 20">
              <a:extLst>
                <a:ext uri="{FF2B5EF4-FFF2-40B4-BE49-F238E27FC236}">
                  <a16:creationId xmlns:a16="http://schemas.microsoft.com/office/drawing/2014/main" id="{54AB6649-CFD6-95F0-076F-01E9109F66D8}"/>
                </a:ext>
              </a:extLst>
            </p:cNvPr>
            <p:cNvCxnSpPr>
              <a:cxnSpLocks/>
            </p:cNvCxnSpPr>
            <p:nvPr/>
          </p:nvCxnSpPr>
          <p:spPr>
            <a:xfrm>
              <a:off x="8832304" y="4624863"/>
              <a:ext cx="1224136"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2" name="Connecteur droit 21">
              <a:extLst>
                <a:ext uri="{FF2B5EF4-FFF2-40B4-BE49-F238E27FC236}">
                  <a16:creationId xmlns:a16="http://schemas.microsoft.com/office/drawing/2014/main" id="{2CEBB048-1DAD-AF60-E03E-6879028179FC}"/>
                </a:ext>
              </a:extLst>
            </p:cNvPr>
            <p:cNvCxnSpPr>
              <a:cxnSpLocks/>
            </p:cNvCxnSpPr>
            <p:nvPr/>
          </p:nvCxnSpPr>
          <p:spPr>
            <a:xfrm flipV="1">
              <a:off x="9158288" y="4796200"/>
              <a:ext cx="610120" cy="11501"/>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cxnSp>
          <p:nvCxnSpPr>
            <p:cNvPr id="23" name="Connecteur droit 22">
              <a:extLst>
                <a:ext uri="{FF2B5EF4-FFF2-40B4-BE49-F238E27FC236}">
                  <a16:creationId xmlns:a16="http://schemas.microsoft.com/office/drawing/2014/main" id="{53F04450-316C-B000-F581-3FFA5E40DC64}"/>
                </a:ext>
              </a:extLst>
            </p:cNvPr>
            <p:cNvCxnSpPr>
              <a:cxnSpLocks/>
            </p:cNvCxnSpPr>
            <p:nvPr/>
          </p:nvCxnSpPr>
          <p:spPr>
            <a:xfrm>
              <a:off x="8748713" y="4993439"/>
              <a:ext cx="1323975" cy="0"/>
            </a:xfrm>
            <a:prstGeom prst="line">
              <a:avLst/>
            </a:prstGeom>
            <a:ln w="19050">
              <a:solidFill>
                <a:srgbClr val="0070C0"/>
              </a:solidFill>
            </a:ln>
          </p:spPr>
          <p:style>
            <a:lnRef idx="1">
              <a:schemeClr val="accent6"/>
            </a:lnRef>
            <a:fillRef idx="0">
              <a:schemeClr val="accent6"/>
            </a:fillRef>
            <a:effectRef idx="0">
              <a:schemeClr val="accent6"/>
            </a:effectRef>
            <a:fontRef idx="minor">
              <a:schemeClr val="tx1"/>
            </a:fontRef>
          </p:style>
        </p:cxnSp>
        <p:sp>
          <p:nvSpPr>
            <p:cNvPr id="24" name="ZoneTexte 23">
              <a:extLst>
                <a:ext uri="{FF2B5EF4-FFF2-40B4-BE49-F238E27FC236}">
                  <a16:creationId xmlns:a16="http://schemas.microsoft.com/office/drawing/2014/main" id="{98EF1F57-03A7-6B71-A0D3-98687A7CC988}"/>
                </a:ext>
              </a:extLst>
            </p:cNvPr>
            <p:cNvSpPr txBox="1"/>
            <p:nvPr/>
          </p:nvSpPr>
          <p:spPr>
            <a:xfrm>
              <a:off x="8475337" y="2365506"/>
              <a:ext cx="514794" cy="261610"/>
            </a:xfrm>
            <a:prstGeom prst="rect">
              <a:avLst/>
            </a:prstGeom>
            <a:noFill/>
          </p:spPr>
          <p:txBody>
            <a:bodyPr wrap="square" rtlCol="0">
              <a:spAutoFit/>
            </a:bodyPr>
            <a:lstStyle/>
            <a:p>
              <a:r>
                <a:rPr lang="fr-FR" sz="1100" b="1" dirty="0"/>
                <a:t>N</a:t>
              </a:r>
              <a:endParaRPr lang="es-419" sz="1100" b="1" dirty="0"/>
            </a:p>
          </p:txBody>
        </p:sp>
        <p:sp>
          <p:nvSpPr>
            <p:cNvPr id="25" name="ZoneTexte 24">
              <a:extLst>
                <a:ext uri="{FF2B5EF4-FFF2-40B4-BE49-F238E27FC236}">
                  <a16:creationId xmlns:a16="http://schemas.microsoft.com/office/drawing/2014/main" id="{6BE9AEF3-6397-6F7C-82D0-56411439F4A6}"/>
                </a:ext>
              </a:extLst>
            </p:cNvPr>
            <p:cNvSpPr txBox="1"/>
            <p:nvPr/>
          </p:nvSpPr>
          <p:spPr>
            <a:xfrm>
              <a:off x="10297029" y="2365506"/>
              <a:ext cx="1014291" cy="261610"/>
            </a:xfrm>
            <a:prstGeom prst="rect">
              <a:avLst/>
            </a:prstGeom>
            <a:noFill/>
          </p:spPr>
          <p:txBody>
            <a:bodyPr wrap="square" rtlCol="0">
              <a:spAutoFit/>
            </a:bodyPr>
            <a:lstStyle/>
            <a:p>
              <a:pPr algn="ctr"/>
              <a:r>
                <a:rPr lang="fr-FR" sz="1100" b="1" dirty="0"/>
                <a:t>Est. (95% CI)</a:t>
              </a:r>
              <a:endParaRPr lang="es-419" sz="1100" b="1" dirty="0"/>
            </a:p>
          </p:txBody>
        </p:sp>
        <p:sp>
          <p:nvSpPr>
            <p:cNvPr id="26" name="ZoneTexte 25">
              <a:extLst>
                <a:ext uri="{FF2B5EF4-FFF2-40B4-BE49-F238E27FC236}">
                  <a16:creationId xmlns:a16="http://schemas.microsoft.com/office/drawing/2014/main" id="{3BDCB2E6-FAF7-9343-80F8-252FB478FB83}"/>
                </a:ext>
              </a:extLst>
            </p:cNvPr>
            <p:cNvSpPr txBox="1"/>
            <p:nvPr/>
          </p:nvSpPr>
          <p:spPr>
            <a:xfrm>
              <a:off x="11394785" y="2365506"/>
              <a:ext cx="893903" cy="261610"/>
            </a:xfrm>
            <a:prstGeom prst="rect">
              <a:avLst/>
            </a:prstGeom>
            <a:noFill/>
          </p:spPr>
          <p:txBody>
            <a:bodyPr wrap="square" rtlCol="0">
              <a:spAutoFit/>
            </a:bodyPr>
            <a:lstStyle/>
            <a:p>
              <a:pPr algn="ctr"/>
              <a:r>
                <a:rPr lang="fr-FR" sz="1100" b="1" dirty="0"/>
                <a:t>P-value</a:t>
              </a:r>
              <a:endParaRPr lang="es-419" sz="1100" b="1" dirty="0"/>
            </a:p>
          </p:txBody>
        </p:sp>
        <p:cxnSp>
          <p:nvCxnSpPr>
            <p:cNvPr id="27" name="Connecteur droit 26">
              <a:extLst>
                <a:ext uri="{FF2B5EF4-FFF2-40B4-BE49-F238E27FC236}">
                  <a16:creationId xmlns:a16="http://schemas.microsoft.com/office/drawing/2014/main" id="{962F77AB-C0C2-2F9E-72A3-37EF80A49389}"/>
                </a:ext>
              </a:extLst>
            </p:cNvPr>
            <p:cNvCxnSpPr>
              <a:cxnSpLocks/>
            </p:cNvCxnSpPr>
            <p:nvPr/>
          </p:nvCxnSpPr>
          <p:spPr>
            <a:xfrm>
              <a:off x="6168008" y="5077224"/>
              <a:ext cx="5978129"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8" name="Connecteur droit 27">
              <a:extLst>
                <a:ext uri="{FF2B5EF4-FFF2-40B4-BE49-F238E27FC236}">
                  <a16:creationId xmlns:a16="http://schemas.microsoft.com/office/drawing/2014/main" id="{26E556DE-D33F-5D08-3B62-C070480A016F}"/>
                </a:ext>
              </a:extLst>
            </p:cNvPr>
            <p:cNvCxnSpPr>
              <a:cxnSpLocks/>
            </p:cNvCxnSpPr>
            <p:nvPr/>
          </p:nvCxnSpPr>
          <p:spPr>
            <a:xfrm>
              <a:off x="8557651"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9" name="Connecteur droit 28">
              <a:extLst>
                <a:ext uri="{FF2B5EF4-FFF2-40B4-BE49-F238E27FC236}">
                  <a16:creationId xmlns:a16="http://schemas.microsoft.com/office/drawing/2014/main" id="{2D6098F6-2597-A162-7474-C2C419B11B7E}"/>
                </a:ext>
              </a:extLst>
            </p:cNvPr>
            <p:cNvCxnSpPr>
              <a:cxnSpLocks/>
            </p:cNvCxnSpPr>
            <p:nvPr/>
          </p:nvCxnSpPr>
          <p:spPr>
            <a:xfrm>
              <a:off x="9138327"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Connecteur droit 29">
              <a:extLst>
                <a:ext uri="{FF2B5EF4-FFF2-40B4-BE49-F238E27FC236}">
                  <a16:creationId xmlns:a16="http://schemas.microsoft.com/office/drawing/2014/main" id="{26930A2B-DDD3-3976-E5B1-53DF452036E2}"/>
                </a:ext>
              </a:extLst>
            </p:cNvPr>
            <p:cNvCxnSpPr>
              <a:cxnSpLocks/>
            </p:cNvCxnSpPr>
            <p:nvPr/>
          </p:nvCxnSpPr>
          <p:spPr>
            <a:xfrm>
              <a:off x="9719003"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Connecteur droit 30">
              <a:extLst>
                <a:ext uri="{FF2B5EF4-FFF2-40B4-BE49-F238E27FC236}">
                  <a16:creationId xmlns:a16="http://schemas.microsoft.com/office/drawing/2014/main" id="{914E2192-F28F-D9B8-05CD-39FC591CD39A}"/>
                </a:ext>
              </a:extLst>
            </p:cNvPr>
            <p:cNvCxnSpPr>
              <a:cxnSpLocks/>
            </p:cNvCxnSpPr>
            <p:nvPr/>
          </p:nvCxnSpPr>
          <p:spPr>
            <a:xfrm>
              <a:off x="10299679"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32" name="ZoneTexte 31">
              <a:extLst>
                <a:ext uri="{FF2B5EF4-FFF2-40B4-BE49-F238E27FC236}">
                  <a16:creationId xmlns:a16="http://schemas.microsoft.com/office/drawing/2014/main" id="{65A27620-6BAE-4923-D38E-ACB1F4FDDC77}"/>
                </a:ext>
              </a:extLst>
            </p:cNvPr>
            <p:cNvSpPr txBox="1"/>
            <p:nvPr/>
          </p:nvSpPr>
          <p:spPr>
            <a:xfrm>
              <a:off x="8648878" y="5092270"/>
              <a:ext cx="388248" cy="276999"/>
            </a:xfrm>
            <a:prstGeom prst="rect">
              <a:avLst/>
            </a:prstGeom>
            <a:noFill/>
          </p:spPr>
          <p:txBody>
            <a:bodyPr wrap="none" rtlCol="0">
              <a:spAutoFit/>
            </a:bodyPr>
            <a:lstStyle/>
            <a:p>
              <a:r>
                <a:rPr lang="fr-FR" sz="1200" dirty="0"/>
                <a:t>-10</a:t>
              </a:r>
              <a:endParaRPr lang="es-419" sz="1200" dirty="0"/>
            </a:p>
          </p:txBody>
        </p:sp>
        <p:sp>
          <p:nvSpPr>
            <p:cNvPr id="33" name="ZoneTexte 32">
              <a:extLst>
                <a:ext uri="{FF2B5EF4-FFF2-40B4-BE49-F238E27FC236}">
                  <a16:creationId xmlns:a16="http://schemas.microsoft.com/office/drawing/2014/main" id="{2FDDBF28-400B-2545-43DB-D1EF9ED3ADEB}"/>
                </a:ext>
              </a:extLst>
            </p:cNvPr>
            <p:cNvSpPr txBox="1"/>
            <p:nvPr/>
          </p:nvSpPr>
          <p:spPr>
            <a:xfrm>
              <a:off x="8977216" y="5092270"/>
              <a:ext cx="309700" cy="276999"/>
            </a:xfrm>
            <a:prstGeom prst="rect">
              <a:avLst/>
            </a:prstGeom>
            <a:noFill/>
          </p:spPr>
          <p:txBody>
            <a:bodyPr wrap="none" rtlCol="0">
              <a:spAutoFit/>
            </a:bodyPr>
            <a:lstStyle/>
            <a:p>
              <a:r>
                <a:rPr lang="fr-FR" sz="1200" dirty="0"/>
                <a:t>-8</a:t>
              </a:r>
              <a:endParaRPr lang="es-419" sz="1200" dirty="0"/>
            </a:p>
          </p:txBody>
        </p:sp>
        <p:sp>
          <p:nvSpPr>
            <p:cNvPr id="34" name="ZoneTexte 33">
              <a:extLst>
                <a:ext uri="{FF2B5EF4-FFF2-40B4-BE49-F238E27FC236}">
                  <a16:creationId xmlns:a16="http://schemas.microsoft.com/office/drawing/2014/main" id="{481972E7-CEDB-3AB6-DDD1-4E1F1BD9552D}"/>
                </a:ext>
              </a:extLst>
            </p:cNvPr>
            <p:cNvSpPr txBox="1"/>
            <p:nvPr/>
          </p:nvSpPr>
          <p:spPr>
            <a:xfrm>
              <a:off x="9274177" y="5092270"/>
              <a:ext cx="309700" cy="276999"/>
            </a:xfrm>
            <a:prstGeom prst="rect">
              <a:avLst/>
            </a:prstGeom>
            <a:noFill/>
          </p:spPr>
          <p:txBody>
            <a:bodyPr wrap="none" rtlCol="0">
              <a:spAutoFit/>
            </a:bodyPr>
            <a:lstStyle/>
            <a:p>
              <a:r>
                <a:rPr lang="fr-FR" sz="1200" dirty="0"/>
                <a:t>-6</a:t>
              </a:r>
              <a:endParaRPr lang="es-419" sz="1200" dirty="0"/>
            </a:p>
          </p:txBody>
        </p:sp>
        <p:sp>
          <p:nvSpPr>
            <p:cNvPr id="35" name="ZoneTexte 34">
              <a:extLst>
                <a:ext uri="{FF2B5EF4-FFF2-40B4-BE49-F238E27FC236}">
                  <a16:creationId xmlns:a16="http://schemas.microsoft.com/office/drawing/2014/main" id="{7531B2C4-269A-F0EE-FC39-3637A78B5658}"/>
                </a:ext>
              </a:extLst>
            </p:cNvPr>
            <p:cNvSpPr txBox="1"/>
            <p:nvPr/>
          </p:nvSpPr>
          <p:spPr>
            <a:xfrm>
              <a:off x="9556622" y="5092270"/>
              <a:ext cx="309700" cy="276999"/>
            </a:xfrm>
            <a:prstGeom prst="rect">
              <a:avLst/>
            </a:prstGeom>
            <a:noFill/>
          </p:spPr>
          <p:txBody>
            <a:bodyPr wrap="none" rtlCol="0">
              <a:spAutoFit/>
            </a:bodyPr>
            <a:lstStyle/>
            <a:p>
              <a:r>
                <a:rPr lang="fr-FR" sz="1200" dirty="0"/>
                <a:t>-4</a:t>
              </a:r>
              <a:endParaRPr lang="es-419" sz="1200" dirty="0"/>
            </a:p>
          </p:txBody>
        </p:sp>
        <p:sp>
          <p:nvSpPr>
            <p:cNvPr id="37" name="Losange 36">
              <a:extLst>
                <a:ext uri="{FF2B5EF4-FFF2-40B4-BE49-F238E27FC236}">
                  <a16:creationId xmlns:a16="http://schemas.microsoft.com/office/drawing/2014/main" id="{38E4C6D4-4F8C-0BF3-2E74-E4C721B7C194}"/>
                </a:ext>
              </a:extLst>
            </p:cNvPr>
            <p:cNvSpPr/>
            <p:nvPr/>
          </p:nvSpPr>
          <p:spPr>
            <a:xfrm flipH="1">
              <a:off x="9418528" y="2884135"/>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8" name="Losange 37">
              <a:extLst>
                <a:ext uri="{FF2B5EF4-FFF2-40B4-BE49-F238E27FC236}">
                  <a16:creationId xmlns:a16="http://schemas.microsoft.com/office/drawing/2014/main" id="{55E01F2B-C37A-91BC-B4C4-C3DC942AC088}"/>
                </a:ext>
              </a:extLst>
            </p:cNvPr>
            <p:cNvSpPr/>
            <p:nvPr/>
          </p:nvSpPr>
          <p:spPr>
            <a:xfrm flipH="1">
              <a:off x="9447152" y="3267952"/>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39" name="Losange 38">
              <a:extLst>
                <a:ext uri="{FF2B5EF4-FFF2-40B4-BE49-F238E27FC236}">
                  <a16:creationId xmlns:a16="http://schemas.microsoft.com/office/drawing/2014/main" id="{55C6E9BF-EDBE-195C-FD1A-B733136D1ACA}"/>
                </a:ext>
              </a:extLst>
            </p:cNvPr>
            <p:cNvSpPr/>
            <p:nvPr/>
          </p:nvSpPr>
          <p:spPr>
            <a:xfrm flipH="1">
              <a:off x="9395478" y="3449350"/>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0" name="Losange 39">
              <a:extLst>
                <a:ext uri="{FF2B5EF4-FFF2-40B4-BE49-F238E27FC236}">
                  <a16:creationId xmlns:a16="http://schemas.microsoft.com/office/drawing/2014/main" id="{2F17032A-EAC2-781B-8FA1-415B1CF89DF8}"/>
                </a:ext>
              </a:extLst>
            </p:cNvPr>
            <p:cNvSpPr/>
            <p:nvPr/>
          </p:nvSpPr>
          <p:spPr>
            <a:xfrm flipH="1">
              <a:off x="9722030" y="3818755"/>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1" name="Losange 40">
              <a:extLst>
                <a:ext uri="{FF2B5EF4-FFF2-40B4-BE49-F238E27FC236}">
                  <a16:creationId xmlns:a16="http://schemas.microsoft.com/office/drawing/2014/main" id="{B749706E-1EB3-CCF7-04B8-DBE52B5E088D}"/>
                </a:ext>
              </a:extLst>
            </p:cNvPr>
            <p:cNvSpPr/>
            <p:nvPr/>
          </p:nvSpPr>
          <p:spPr>
            <a:xfrm flipH="1">
              <a:off x="9290714" y="4027512"/>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2" name="Losange 41">
              <a:extLst>
                <a:ext uri="{FF2B5EF4-FFF2-40B4-BE49-F238E27FC236}">
                  <a16:creationId xmlns:a16="http://schemas.microsoft.com/office/drawing/2014/main" id="{C384E7EA-7EE7-A29F-BFDE-B9BC5214E394}"/>
                </a:ext>
              </a:extLst>
            </p:cNvPr>
            <p:cNvSpPr/>
            <p:nvPr/>
          </p:nvSpPr>
          <p:spPr>
            <a:xfrm flipH="1">
              <a:off x="9254795" y="4204642"/>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3" name="Losange 42">
              <a:extLst>
                <a:ext uri="{FF2B5EF4-FFF2-40B4-BE49-F238E27FC236}">
                  <a16:creationId xmlns:a16="http://schemas.microsoft.com/office/drawing/2014/main" id="{1AE8A9D7-EF03-73B4-0F5C-B892EE8E3DEF}"/>
                </a:ext>
              </a:extLst>
            </p:cNvPr>
            <p:cNvSpPr/>
            <p:nvPr/>
          </p:nvSpPr>
          <p:spPr>
            <a:xfrm flipH="1">
              <a:off x="9395478" y="4587247"/>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4" name="Losange 43">
              <a:extLst>
                <a:ext uri="{FF2B5EF4-FFF2-40B4-BE49-F238E27FC236}">
                  <a16:creationId xmlns:a16="http://schemas.microsoft.com/office/drawing/2014/main" id="{CDE69FC3-DB94-5271-8CB4-C28EA9630878}"/>
                </a:ext>
              </a:extLst>
            </p:cNvPr>
            <p:cNvSpPr/>
            <p:nvPr/>
          </p:nvSpPr>
          <p:spPr>
            <a:xfrm flipH="1">
              <a:off x="9427520" y="4770085"/>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5" name="Losange 44">
              <a:extLst>
                <a:ext uri="{FF2B5EF4-FFF2-40B4-BE49-F238E27FC236}">
                  <a16:creationId xmlns:a16="http://schemas.microsoft.com/office/drawing/2014/main" id="{955FFDF6-850B-8FA1-6C02-016AAB8E0C6F}"/>
                </a:ext>
              </a:extLst>
            </p:cNvPr>
            <p:cNvSpPr/>
            <p:nvPr/>
          </p:nvSpPr>
          <p:spPr>
            <a:xfrm flipH="1">
              <a:off x="9380912" y="4948647"/>
              <a:ext cx="75232" cy="75232"/>
            </a:xfrm>
            <a:prstGeom prst="diamond">
              <a:avLst/>
            </a:prstGeom>
            <a:solidFill>
              <a:srgbClr val="0070C0"/>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419"/>
            </a:p>
          </p:txBody>
        </p:sp>
        <p:sp>
          <p:nvSpPr>
            <p:cNvPr id="46" name="ZoneTexte 45">
              <a:extLst>
                <a:ext uri="{FF2B5EF4-FFF2-40B4-BE49-F238E27FC236}">
                  <a16:creationId xmlns:a16="http://schemas.microsoft.com/office/drawing/2014/main" id="{7007BEBA-9CE3-9D8F-8627-925E8E14C276}"/>
                </a:ext>
              </a:extLst>
            </p:cNvPr>
            <p:cNvSpPr txBox="1"/>
            <p:nvPr/>
          </p:nvSpPr>
          <p:spPr>
            <a:xfrm>
              <a:off x="9853577" y="5092270"/>
              <a:ext cx="309700" cy="276999"/>
            </a:xfrm>
            <a:prstGeom prst="rect">
              <a:avLst/>
            </a:prstGeom>
            <a:noFill/>
          </p:spPr>
          <p:txBody>
            <a:bodyPr wrap="none" rtlCol="0">
              <a:spAutoFit/>
            </a:bodyPr>
            <a:lstStyle/>
            <a:p>
              <a:r>
                <a:rPr lang="fr-FR" sz="1200" dirty="0"/>
                <a:t>-2</a:t>
              </a:r>
              <a:endParaRPr lang="es-419" sz="1200" dirty="0"/>
            </a:p>
          </p:txBody>
        </p:sp>
        <p:sp>
          <p:nvSpPr>
            <p:cNvPr id="47" name="ZoneTexte 46">
              <a:extLst>
                <a:ext uri="{FF2B5EF4-FFF2-40B4-BE49-F238E27FC236}">
                  <a16:creationId xmlns:a16="http://schemas.microsoft.com/office/drawing/2014/main" id="{945A4C52-8B27-A6D1-5B6A-63E0CB0D4C14}"/>
                </a:ext>
              </a:extLst>
            </p:cNvPr>
            <p:cNvSpPr txBox="1"/>
            <p:nvPr/>
          </p:nvSpPr>
          <p:spPr>
            <a:xfrm>
              <a:off x="10168685" y="5092270"/>
              <a:ext cx="263214" cy="276999"/>
            </a:xfrm>
            <a:prstGeom prst="rect">
              <a:avLst/>
            </a:prstGeom>
            <a:noFill/>
          </p:spPr>
          <p:txBody>
            <a:bodyPr wrap="none" rtlCol="0">
              <a:spAutoFit/>
            </a:bodyPr>
            <a:lstStyle/>
            <a:p>
              <a:r>
                <a:rPr lang="fr-FR" sz="1200" dirty="0"/>
                <a:t>0</a:t>
              </a:r>
              <a:endParaRPr lang="es-419" sz="1200" dirty="0"/>
            </a:p>
          </p:txBody>
        </p:sp>
        <p:sp>
          <p:nvSpPr>
            <p:cNvPr id="48" name="ZoneTexte 47">
              <a:extLst>
                <a:ext uri="{FF2B5EF4-FFF2-40B4-BE49-F238E27FC236}">
                  <a16:creationId xmlns:a16="http://schemas.microsoft.com/office/drawing/2014/main" id="{8A28C151-8D28-0230-7A27-0083BDB80862}"/>
                </a:ext>
              </a:extLst>
            </p:cNvPr>
            <p:cNvSpPr txBox="1"/>
            <p:nvPr/>
          </p:nvSpPr>
          <p:spPr>
            <a:xfrm>
              <a:off x="8360465" y="5092270"/>
              <a:ext cx="388248" cy="276999"/>
            </a:xfrm>
            <a:prstGeom prst="rect">
              <a:avLst/>
            </a:prstGeom>
            <a:noFill/>
          </p:spPr>
          <p:txBody>
            <a:bodyPr wrap="none" rtlCol="0">
              <a:spAutoFit/>
            </a:bodyPr>
            <a:lstStyle/>
            <a:p>
              <a:r>
                <a:rPr lang="fr-FR" sz="1200" dirty="0"/>
                <a:t>-12</a:t>
              </a:r>
              <a:endParaRPr lang="es-419" sz="1200" dirty="0"/>
            </a:p>
          </p:txBody>
        </p:sp>
        <p:cxnSp>
          <p:nvCxnSpPr>
            <p:cNvPr id="49" name="Connecteur droit 48">
              <a:extLst>
                <a:ext uri="{FF2B5EF4-FFF2-40B4-BE49-F238E27FC236}">
                  <a16:creationId xmlns:a16="http://schemas.microsoft.com/office/drawing/2014/main" id="{594F150D-B78D-23F0-D052-CFD05D7B2B1E}"/>
                </a:ext>
              </a:extLst>
            </p:cNvPr>
            <p:cNvCxnSpPr>
              <a:cxnSpLocks/>
            </p:cNvCxnSpPr>
            <p:nvPr/>
          </p:nvCxnSpPr>
          <p:spPr>
            <a:xfrm>
              <a:off x="10009341"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50" name="Connecteur droit 49">
              <a:extLst>
                <a:ext uri="{FF2B5EF4-FFF2-40B4-BE49-F238E27FC236}">
                  <a16:creationId xmlns:a16="http://schemas.microsoft.com/office/drawing/2014/main" id="{2F9FAC7C-0455-A76C-D64D-7666009FE423}"/>
                </a:ext>
              </a:extLst>
            </p:cNvPr>
            <p:cNvCxnSpPr>
              <a:cxnSpLocks/>
            </p:cNvCxnSpPr>
            <p:nvPr/>
          </p:nvCxnSpPr>
          <p:spPr>
            <a:xfrm>
              <a:off x="9428665"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51" name="Connecteur droit 50">
              <a:extLst>
                <a:ext uri="{FF2B5EF4-FFF2-40B4-BE49-F238E27FC236}">
                  <a16:creationId xmlns:a16="http://schemas.microsoft.com/office/drawing/2014/main" id="{51D903A1-296E-362B-4911-CEF8E0ED9188}"/>
                </a:ext>
              </a:extLst>
            </p:cNvPr>
            <p:cNvCxnSpPr>
              <a:cxnSpLocks/>
            </p:cNvCxnSpPr>
            <p:nvPr/>
          </p:nvCxnSpPr>
          <p:spPr>
            <a:xfrm>
              <a:off x="8847989" y="5084382"/>
              <a:ext cx="0" cy="72008"/>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761291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602DC-82A1-C5BE-E46F-A0C6EA1A8AF2}"/>
              </a:ext>
            </a:extLst>
          </p:cNvPr>
          <p:cNvSpPr>
            <a:spLocks noGrp="1"/>
          </p:cNvSpPr>
          <p:nvPr>
            <p:ph type="title"/>
          </p:nvPr>
        </p:nvSpPr>
        <p:spPr/>
        <p:txBody>
          <a:bodyPr/>
          <a:lstStyle/>
          <a:p>
            <a:r>
              <a:rPr lang="en-US"/>
              <a:t>GLP1-receptor agonists </a:t>
            </a:r>
          </a:p>
        </p:txBody>
      </p:sp>
      <p:sp>
        <p:nvSpPr>
          <p:cNvPr id="4" name="Espace réservé du contenu 3">
            <a:extLst>
              <a:ext uri="{FF2B5EF4-FFF2-40B4-BE49-F238E27FC236}">
                <a16:creationId xmlns:a16="http://schemas.microsoft.com/office/drawing/2014/main" id="{EAE57335-4AD3-25B3-F320-96124F567C39}"/>
              </a:ext>
            </a:extLst>
          </p:cNvPr>
          <p:cNvSpPr>
            <a:spLocks noGrp="1"/>
          </p:cNvSpPr>
          <p:nvPr>
            <p:ph sz="quarter" idx="13"/>
          </p:nvPr>
        </p:nvSpPr>
        <p:spPr>
          <a:xfrm>
            <a:off x="609600" y="1970391"/>
            <a:ext cx="6494512" cy="3456384"/>
          </a:xfrm>
        </p:spPr>
        <p:txBody>
          <a:bodyPr/>
          <a:lstStyle/>
          <a:p>
            <a:r>
              <a:rPr lang="en-US"/>
              <a:t>Possible long-term benefits</a:t>
            </a:r>
          </a:p>
          <a:p>
            <a:endParaRPr lang="en-US"/>
          </a:p>
          <a:p>
            <a:r>
              <a:rPr lang="en-US" sz="1800"/>
              <a:t>Diabetes prevention</a:t>
            </a:r>
          </a:p>
          <a:p>
            <a:r>
              <a:rPr lang="en-US" sz="1800"/>
              <a:t>Reduction of CVD risk (decrease by 20% of major CV events)</a:t>
            </a:r>
          </a:p>
          <a:p>
            <a:r>
              <a:rPr lang="en-US" sz="1800"/>
              <a:t>Reduction of liver fat</a:t>
            </a:r>
          </a:p>
          <a:p>
            <a:r>
              <a:rPr lang="en-US" sz="1800"/>
              <a:t>Decrease of systemic and adipose inflammation</a:t>
            </a:r>
          </a:p>
          <a:p>
            <a:r>
              <a:rPr lang="en-US" sz="1800"/>
              <a:t>Decrease of ectopic fat</a:t>
            </a:r>
          </a:p>
          <a:p>
            <a:r>
              <a:rPr lang="en-US" sz="1800"/>
              <a:t>Renal function preservation</a:t>
            </a:r>
          </a:p>
          <a:p>
            <a:r>
              <a:rPr lang="en-US" sz="1800"/>
              <a:t>Improved physical function (SF-36)</a:t>
            </a:r>
          </a:p>
        </p:txBody>
      </p:sp>
      <p:sp>
        <p:nvSpPr>
          <p:cNvPr id="5" name="Espace réservé du contenu 3">
            <a:extLst>
              <a:ext uri="{FF2B5EF4-FFF2-40B4-BE49-F238E27FC236}">
                <a16:creationId xmlns:a16="http://schemas.microsoft.com/office/drawing/2014/main" id="{75B645F3-1A9A-8ABD-2021-4BA96F13E63D}"/>
              </a:ext>
            </a:extLst>
          </p:cNvPr>
          <p:cNvSpPr txBox="1">
            <a:spLocks/>
          </p:cNvSpPr>
          <p:nvPr/>
        </p:nvSpPr>
        <p:spPr>
          <a:xfrm>
            <a:off x="7392144" y="1970391"/>
            <a:ext cx="4608512" cy="3456384"/>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Possible adverse </a:t>
            </a:r>
            <a:r>
              <a:rPr lang="en-US" dirty="0" err="1"/>
              <a:t>effets</a:t>
            </a:r>
            <a:endParaRPr lang="en-US" dirty="0"/>
          </a:p>
          <a:p>
            <a:endParaRPr lang="en-US" dirty="0"/>
          </a:p>
          <a:p>
            <a:r>
              <a:rPr lang="en-US" sz="1800" dirty="0"/>
              <a:t>Nausea/diarrhea</a:t>
            </a:r>
          </a:p>
          <a:p>
            <a:r>
              <a:rPr lang="en-US" sz="1800" dirty="0"/>
              <a:t>Pancreatitis</a:t>
            </a:r>
          </a:p>
          <a:p>
            <a:r>
              <a:rPr lang="en-US" sz="1800" dirty="0"/>
              <a:t>Gastroparesis</a:t>
            </a:r>
          </a:p>
          <a:p>
            <a:r>
              <a:rPr lang="en-US" sz="1800" dirty="0"/>
              <a:t>Bowel obstruction</a:t>
            </a:r>
          </a:p>
          <a:p>
            <a:r>
              <a:rPr lang="en-US" sz="1800" b="1" dirty="0"/>
              <a:t>Decreased muscular mass</a:t>
            </a:r>
          </a:p>
          <a:p>
            <a:r>
              <a:rPr lang="en-US" sz="1800" dirty="0"/>
              <a:t>Facial lipoatrophy (« Ozempic Face »)</a:t>
            </a:r>
          </a:p>
          <a:p>
            <a:r>
              <a:rPr lang="en-US" sz="1800" dirty="0"/>
              <a:t>? Medullar thyroid cancer</a:t>
            </a:r>
          </a:p>
        </p:txBody>
      </p:sp>
      <p:sp>
        <p:nvSpPr>
          <p:cNvPr id="6" name="Text Placeholder 22">
            <a:extLst>
              <a:ext uri="{FF2B5EF4-FFF2-40B4-BE49-F238E27FC236}">
                <a16:creationId xmlns:a16="http://schemas.microsoft.com/office/drawing/2014/main" id="{2727C45D-2A24-3F1E-8013-B8E902A75133}"/>
              </a:ext>
            </a:extLst>
          </p:cNvPr>
          <p:cNvSpPr txBox="1">
            <a:spLocks/>
          </p:cNvSpPr>
          <p:nvPr/>
        </p:nvSpPr>
        <p:spPr bwMode="auto">
          <a:xfrm>
            <a:off x="9227547" y="6525344"/>
            <a:ext cx="2989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algn="r">
              <a:defRPr/>
            </a:pPr>
            <a:r>
              <a:rPr lang="en-US" sz="1200" i="1" kern="0" dirty="0">
                <a:solidFill>
                  <a:schemeClr val="tx1"/>
                </a:solidFill>
                <a:latin typeface="+mn-lt"/>
              </a:rPr>
              <a:t>Brown TT.</a:t>
            </a:r>
            <a:r>
              <a:rPr kumimoji="0" lang="en-US" sz="1200" b="0" i="1" u="none" strike="noStrike" kern="0" cap="none" spc="0" normalizeH="0" noProof="0" dirty="0">
                <a:ln>
                  <a:noFill/>
                </a:ln>
                <a:solidFill>
                  <a:schemeClr val="tx1"/>
                </a:solidFill>
                <a:effectLst/>
                <a:uLnTx/>
                <a:uFillTx/>
                <a:latin typeface="+mn-lt"/>
                <a:ea typeface="+mn-ea"/>
                <a:cs typeface="Arial" panose="020B0604020202020204" pitchFamily="34" charset="0"/>
              </a:rPr>
              <a:t> CROI 2024, Themed Discussion - 02</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4359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0D629-A07A-D618-9E3C-D0BDBD9C43EE}"/>
              </a:ext>
            </a:extLst>
          </p:cNvPr>
          <p:cNvSpPr>
            <a:spLocks noGrp="1"/>
          </p:cNvSpPr>
          <p:nvPr>
            <p:ph type="title"/>
          </p:nvPr>
        </p:nvSpPr>
        <p:spPr/>
        <p:txBody>
          <a:bodyPr/>
          <a:lstStyle/>
          <a:p>
            <a:r>
              <a:rPr lang="en-US"/>
              <a:t>Birth outcomes following BIC use during pregnancy</a:t>
            </a:r>
          </a:p>
        </p:txBody>
      </p:sp>
      <p:sp>
        <p:nvSpPr>
          <p:cNvPr id="5" name="Espace réservé du contenu 4">
            <a:extLst>
              <a:ext uri="{FF2B5EF4-FFF2-40B4-BE49-F238E27FC236}">
                <a16:creationId xmlns:a16="http://schemas.microsoft.com/office/drawing/2014/main" id="{4CD6CA37-183B-B852-A28E-8E4A92EF273E}"/>
              </a:ext>
            </a:extLst>
          </p:cNvPr>
          <p:cNvSpPr>
            <a:spLocks noGrp="1"/>
          </p:cNvSpPr>
          <p:nvPr>
            <p:ph sz="quarter" idx="13"/>
          </p:nvPr>
        </p:nvSpPr>
        <p:spPr>
          <a:xfrm>
            <a:off x="609600" y="1974254"/>
            <a:ext cx="10972800" cy="806674"/>
          </a:xfrm>
        </p:spPr>
        <p:txBody>
          <a:bodyPr>
            <a:normAutofit/>
          </a:bodyPr>
          <a:lstStyle/>
          <a:p>
            <a:r>
              <a:rPr lang="en-US" sz="2000" dirty="0"/>
              <a:t>Retrospective US cohort of women receiving ≥ 7 days of BIC during pregnancy</a:t>
            </a:r>
          </a:p>
        </p:txBody>
      </p:sp>
      <p:graphicFrame>
        <p:nvGraphicFramePr>
          <p:cNvPr id="6" name="Tableau 13">
            <a:extLst>
              <a:ext uri="{FF2B5EF4-FFF2-40B4-BE49-F238E27FC236}">
                <a16:creationId xmlns:a16="http://schemas.microsoft.com/office/drawing/2014/main" id="{619D389C-31F8-574B-8359-77427C1D0676}"/>
              </a:ext>
            </a:extLst>
          </p:cNvPr>
          <p:cNvGraphicFramePr>
            <a:graphicFrameLocks noGrp="1"/>
          </p:cNvGraphicFramePr>
          <p:nvPr>
            <p:extLst>
              <p:ext uri="{D42A27DB-BD31-4B8C-83A1-F6EECF244321}">
                <p14:modId xmlns:p14="http://schemas.microsoft.com/office/powerpoint/2010/main" val="1647863337"/>
              </p:ext>
            </p:extLst>
          </p:nvPr>
        </p:nvGraphicFramePr>
        <p:xfrm>
          <a:off x="1127448" y="3080281"/>
          <a:ext cx="9649072" cy="2225363"/>
        </p:xfrm>
        <a:graphic>
          <a:graphicData uri="http://schemas.openxmlformats.org/drawingml/2006/table">
            <a:tbl>
              <a:tblPr firstRow="1" bandRow="1">
                <a:tableStyleId>{5C22544A-7EE6-4342-B048-85BDC9FD1C3A}</a:tableStyleId>
              </a:tblPr>
              <a:tblGrid>
                <a:gridCol w="3374360">
                  <a:extLst>
                    <a:ext uri="{9D8B030D-6E8A-4147-A177-3AD203B41FA5}">
                      <a16:colId xmlns:a16="http://schemas.microsoft.com/office/drawing/2014/main" val="1151073159"/>
                    </a:ext>
                  </a:extLst>
                </a:gridCol>
                <a:gridCol w="3145864">
                  <a:extLst>
                    <a:ext uri="{9D8B030D-6E8A-4147-A177-3AD203B41FA5}">
                      <a16:colId xmlns:a16="http://schemas.microsoft.com/office/drawing/2014/main" val="531798615"/>
                    </a:ext>
                  </a:extLst>
                </a:gridCol>
                <a:gridCol w="3128848">
                  <a:extLst>
                    <a:ext uri="{9D8B030D-6E8A-4147-A177-3AD203B41FA5}">
                      <a16:colId xmlns:a16="http://schemas.microsoft.com/office/drawing/2014/main" val="2353481914"/>
                    </a:ext>
                  </a:extLst>
                </a:gridCol>
              </a:tblGrid>
              <a:tr h="359771">
                <a:tc>
                  <a:txBody>
                    <a:bodyPr/>
                    <a:lstStyle/>
                    <a:p>
                      <a:r>
                        <a:rPr lang="en-US" sz="1600" noProof="0" dirty="0"/>
                        <a:t>Infant outcome</a:t>
                      </a:r>
                    </a:p>
                  </a:txBody>
                  <a:tcPr anchor="ctr"/>
                </a:tc>
                <a:tc>
                  <a:txBody>
                    <a:bodyPr/>
                    <a:lstStyle/>
                    <a:p>
                      <a:pPr algn="ctr"/>
                      <a:r>
                        <a:rPr lang="en-US" sz="1600" noProof="0" dirty="0"/>
                        <a:t>Pre-conception</a:t>
                      </a:r>
                      <a:r>
                        <a:rPr lang="fr-FR" sz="1600" dirty="0"/>
                        <a:t> BIC initiation</a:t>
                      </a:r>
                    </a:p>
                    <a:p>
                      <a:pPr algn="ctr"/>
                      <a:r>
                        <a:rPr lang="fr-FR" sz="1600" dirty="0"/>
                        <a:t>N = 76</a:t>
                      </a:r>
                    </a:p>
                  </a:txBody>
                  <a:tcPr anchor="ctr"/>
                </a:tc>
                <a:tc>
                  <a:txBody>
                    <a:bodyPr/>
                    <a:lstStyle/>
                    <a:p>
                      <a:pPr algn="ctr"/>
                      <a:r>
                        <a:rPr lang="fr-FR" sz="1600" dirty="0"/>
                        <a:t>Post-conception BIC initiation</a:t>
                      </a:r>
                    </a:p>
                    <a:p>
                      <a:pPr algn="ctr"/>
                      <a:r>
                        <a:rPr lang="fr-FR" sz="1600" dirty="0"/>
                        <a:t>N = 68</a:t>
                      </a:r>
                    </a:p>
                  </a:txBody>
                  <a:tcPr anchor="ctr"/>
                </a:tc>
                <a:extLst>
                  <a:ext uri="{0D108BD9-81ED-4DB2-BD59-A6C34878D82A}">
                    <a16:rowId xmlns:a16="http://schemas.microsoft.com/office/drawing/2014/main" val="1816080180"/>
                  </a:ext>
                </a:extLst>
              </a:tr>
              <a:tr h="229589">
                <a:tc>
                  <a:txBody>
                    <a:bodyPr/>
                    <a:lstStyle/>
                    <a:p>
                      <a:r>
                        <a:rPr lang="en-US" sz="1600" b="0" i="0" u="none" strike="noStrike" kern="1200" baseline="0" noProof="0" dirty="0">
                          <a:solidFill>
                            <a:schemeClr val="dk1"/>
                          </a:solidFill>
                          <a:latin typeface="+mn-lt"/>
                          <a:ea typeface="+mn-ea"/>
                          <a:cs typeface="+mn-cs"/>
                        </a:rPr>
                        <a:t>Gestational age, weeks</a:t>
                      </a:r>
                      <a:endParaRPr lang="en-US" sz="1600" b="0" noProof="0" dirty="0"/>
                    </a:p>
                  </a:txBody>
                  <a:tcPr/>
                </a:tc>
                <a:tc>
                  <a:txBody>
                    <a:bodyPr/>
                    <a:lstStyle/>
                    <a:p>
                      <a:pPr algn="ctr"/>
                      <a:r>
                        <a:rPr lang="fr-FR" sz="1600" b="0" dirty="0"/>
                        <a:t>37.9</a:t>
                      </a:r>
                    </a:p>
                  </a:txBody>
                  <a:tcPr/>
                </a:tc>
                <a:tc>
                  <a:txBody>
                    <a:bodyPr/>
                    <a:lstStyle/>
                    <a:p>
                      <a:pPr algn="ctr"/>
                      <a:r>
                        <a:rPr lang="fr-FR" sz="1600" b="0" dirty="0"/>
                        <a:t>38.4</a:t>
                      </a:r>
                    </a:p>
                  </a:txBody>
                  <a:tcPr/>
                </a:tc>
                <a:extLst>
                  <a:ext uri="{0D108BD9-81ED-4DB2-BD59-A6C34878D82A}">
                    <a16:rowId xmlns:a16="http://schemas.microsoft.com/office/drawing/2014/main" val="2728981486"/>
                  </a:ext>
                </a:extLst>
              </a:tr>
              <a:tr h="229589">
                <a:tc>
                  <a:txBody>
                    <a:bodyPr/>
                    <a:lstStyle/>
                    <a:p>
                      <a:r>
                        <a:rPr lang="en-US" sz="1600" b="0" noProof="0" dirty="0"/>
                        <a:t>Preterm birth</a:t>
                      </a:r>
                    </a:p>
                  </a:txBody>
                  <a:tcPr/>
                </a:tc>
                <a:tc>
                  <a:txBody>
                    <a:bodyPr/>
                    <a:lstStyle/>
                    <a:p>
                      <a:pPr algn="ctr"/>
                      <a:r>
                        <a:rPr lang="fr-FR" sz="1600" b="0" dirty="0"/>
                        <a:t>19.7 %</a:t>
                      </a:r>
                    </a:p>
                  </a:txBody>
                  <a:tcPr/>
                </a:tc>
                <a:tc>
                  <a:txBody>
                    <a:bodyPr/>
                    <a:lstStyle/>
                    <a:p>
                      <a:pPr algn="ctr"/>
                      <a:r>
                        <a:rPr lang="fr-FR" sz="1600" b="0" dirty="0"/>
                        <a:t>7.5 %</a:t>
                      </a:r>
                    </a:p>
                  </a:txBody>
                  <a:tcPr/>
                </a:tc>
                <a:extLst>
                  <a:ext uri="{0D108BD9-81ED-4DB2-BD59-A6C34878D82A}">
                    <a16:rowId xmlns:a16="http://schemas.microsoft.com/office/drawing/2014/main" val="282196676"/>
                  </a:ext>
                </a:extLst>
              </a:tr>
              <a:tr h="396563">
                <a:tc>
                  <a:txBody>
                    <a:bodyPr/>
                    <a:lstStyle/>
                    <a:p>
                      <a:r>
                        <a:rPr lang="en-US" sz="1600" b="0" noProof="0" dirty="0"/>
                        <a:t>Small for gestational age</a:t>
                      </a:r>
                    </a:p>
                  </a:txBody>
                  <a:tcPr/>
                </a:tc>
                <a:tc>
                  <a:txBody>
                    <a:bodyPr/>
                    <a:lstStyle/>
                    <a:p>
                      <a:pPr algn="ctr"/>
                      <a:r>
                        <a:rPr lang="fr-FR" sz="1600" b="0" dirty="0"/>
                        <a:t>3.9 %</a:t>
                      </a:r>
                    </a:p>
                  </a:txBody>
                  <a:tcPr/>
                </a:tc>
                <a:tc>
                  <a:txBody>
                    <a:bodyPr/>
                    <a:lstStyle/>
                    <a:p>
                      <a:pPr algn="ctr"/>
                      <a:r>
                        <a:rPr lang="fr-FR" sz="1600" b="0" dirty="0"/>
                        <a:t>18.2 %</a:t>
                      </a:r>
                    </a:p>
                  </a:txBody>
                  <a:tcPr/>
                </a:tc>
                <a:extLst>
                  <a:ext uri="{0D108BD9-81ED-4DB2-BD59-A6C34878D82A}">
                    <a16:rowId xmlns:a16="http://schemas.microsoft.com/office/drawing/2014/main" val="1451235689"/>
                  </a:ext>
                </a:extLst>
              </a:tr>
              <a:tr h="396563">
                <a:tc>
                  <a:txBody>
                    <a:bodyPr/>
                    <a:lstStyle/>
                    <a:p>
                      <a:r>
                        <a:rPr lang="en-US" sz="1600" b="0" noProof="0" dirty="0"/>
                        <a:t>Congenital abnormalities *</a:t>
                      </a:r>
                    </a:p>
                  </a:txBody>
                  <a:tcPr/>
                </a:tc>
                <a:tc>
                  <a:txBody>
                    <a:bodyPr/>
                    <a:lstStyle/>
                    <a:p>
                      <a:pPr algn="ctr"/>
                      <a:r>
                        <a:rPr lang="fr-FR" sz="1600" b="0" dirty="0"/>
                        <a:t>5.3 % </a:t>
                      </a:r>
                    </a:p>
                  </a:txBody>
                  <a:tcPr/>
                </a:tc>
                <a:tc>
                  <a:txBody>
                    <a:bodyPr/>
                    <a:lstStyle/>
                    <a:p>
                      <a:pPr algn="ctr"/>
                      <a:r>
                        <a:rPr lang="en-US" sz="1600" b="0" noProof="0" dirty="0"/>
                        <a:t>4.3 % of the 23 with </a:t>
                      </a:r>
                      <a:br>
                        <a:rPr lang="en-US" sz="1600" b="0" noProof="0" dirty="0"/>
                      </a:br>
                      <a:r>
                        <a:rPr lang="en-US" sz="1600" b="0" noProof="0" dirty="0"/>
                        <a:t>1</a:t>
                      </a:r>
                      <a:r>
                        <a:rPr lang="en-US" sz="1600" b="0" baseline="30000" noProof="0" dirty="0"/>
                        <a:t>st</a:t>
                      </a:r>
                      <a:r>
                        <a:rPr lang="en-US" sz="1600" b="0" noProof="0" dirty="0"/>
                        <a:t> trimester exposure</a:t>
                      </a:r>
                    </a:p>
                  </a:txBody>
                  <a:tcPr/>
                </a:tc>
                <a:extLst>
                  <a:ext uri="{0D108BD9-81ED-4DB2-BD59-A6C34878D82A}">
                    <a16:rowId xmlns:a16="http://schemas.microsoft.com/office/drawing/2014/main" val="2274052850"/>
                  </a:ext>
                </a:extLst>
              </a:tr>
            </a:tbl>
          </a:graphicData>
        </a:graphic>
      </p:graphicFrame>
      <p:sp>
        <p:nvSpPr>
          <p:cNvPr id="7" name="ZoneTexte 6">
            <a:extLst>
              <a:ext uri="{FF2B5EF4-FFF2-40B4-BE49-F238E27FC236}">
                <a16:creationId xmlns:a16="http://schemas.microsoft.com/office/drawing/2014/main" id="{5807ED8B-A1E8-DD60-9350-FF7656E1A539}"/>
              </a:ext>
            </a:extLst>
          </p:cNvPr>
          <p:cNvSpPr txBox="1"/>
          <p:nvPr/>
        </p:nvSpPr>
        <p:spPr>
          <a:xfrm>
            <a:off x="2783632" y="2596262"/>
            <a:ext cx="6749348" cy="369332"/>
          </a:xfrm>
          <a:prstGeom prst="rect">
            <a:avLst/>
          </a:prstGeom>
          <a:noFill/>
        </p:spPr>
        <p:txBody>
          <a:bodyPr wrap="none" rtlCol="0">
            <a:spAutoFit/>
          </a:bodyPr>
          <a:lstStyle/>
          <a:p>
            <a:r>
              <a:rPr lang="en-US" b="1" dirty="0"/>
              <a:t>Birth outcomes of infants exposed to &gt; 7 days of BIC during gestation</a:t>
            </a:r>
          </a:p>
        </p:txBody>
      </p:sp>
      <p:sp>
        <p:nvSpPr>
          <p:cNvPr id="8" name="Espace réservé du contenu 4">
            <a:extLst>
              <a:ext uri="{FF2B5EF4-FFF2-40B4-BE49-F238E27FC236}">
                <a16:creationId xmlns:a16="http://schemas.microsoft.com/office/drawing/2014/main" id="{9E02E236-6122-D38E-D26D-195FF75E418C}"/>
              </a:ext>
            </a:extLst>
          </p:cNvPr>
          <p:cNvSpPr txBox="1">
            <a:spLocks/>
          </p:cNvSpPr>
          <p:nvPr/>
        </p:nvSpPr>
        <p:spPr>
          <a:xfrm>
            <a:off x="874105" y="5793322"/>
            <a:ext cx="10972800" cy="806674"/>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b="1" dirty="0"/>
              <a:t>Conclusion: </a:t>
            </a:r>
            <a:r>
              <a:rPr lang="en-US" sz="2000" dirty="0"/>
              <a:t>no early safety signals for adverse birth outcomes with BIC use in pregnancy</a:t>
            </a:r>
          </a:p>
        </p:txBody>
      </p:sp>
      <p:sp>
        <p:nvSpPr>
          <p:cNvPr id="9" name="Text Placeholder 22">
            <a:extLst>
              <a:ext uri="{FF2B5EF4-FFF2-40B4-BE49-F238E27FC236}">
                <a16:creationId xmlns:a16="http://schemas.microsoft.com/office/drawing/2014/main" id="{C573DFD8-2FAD-EF52-DC49-1429986AAA6E}"/>
              </a:ext>
            </a:extLst>
          </p:cNvPr>
          <p:cNvSpPr txBox="1">
            <a:spLocks/>
          </p:cNvSpPr>
          <p:nvPr/>
        </p:nvSpPr>
        <p:spPr bwMode="auto">
          <a:xfrm>
            <a:off x="9817136" y="6556702"/>
            <a:ext cx="23719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a:solidFill>
                  <a:schemeClr val="tx1"/>
                </a:solidFill>
                <a:latin typeface="+mn-lt"/>
              </a:rPr>
              <a:t>Olivero R</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933</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1" name="ZoneTexte 10">
            <a:extLst>
              <a:ext uri="{FF2B5EF4-FFF2-40B4-BE49-F238E27FC236}">
                <a16:creationId xmlns:a16="http://schemas.microsoft.com/office/drawing/2014/main" id="{B1FB9CE6-3624-D31B-F15F-D6BC58FEFD76}"/>
              </a:ext>
            </a:extLst>
          </p:cNvPr>
          <p:cNvSpPr txBox="1"/>
          <p:nvPr/>
        </p:nvSpPr>
        <p:spPr>
          <a:xfrm>
            <a:off x="1055440" y="5373216"/>
            <a:ext cx="9927368" cy="307777"/>
          </a:xfrm>
          <a:prstGeom prst="rect">
            <a:avLst/>
          </a:prstGeom>
          <a:noFill/>
        </p:spPr>
        <p:txBody>
          <a:bodyPr wrap="square">
            <a:spAutoFit/>
          </a:bodyPr>
          <a:lstStyle/>
          <a:p>
            <a:r>
              <a:rPr lang="en-US" sz="1400" kern="1200" dirty="0">
                <a:solidFill>
                  <a:schemeClr val="dk1"/>
                </a:solidFill>
                <a:effectLst/>
                <a:latin typeface="+mn-lt"/>
                <a:ea typeface="+mn-ea"/>
                <a:cs typeface="+mn-cs"/>
              </a:rPr>
              <a:t>* Abnormalities included ventricular septal defect, Turner syndrome, Dandy-Walker malformation, polydactyly, and Jacob’s syndrome</a:t>
            </a:r>
            <a:endParaRPr lang="fr-FR" sz="1400" dirty="0"/>
          </a:p>
        </p:txBody>
      </p:sp>
    </p:spTree>
    <p:extLst>
      <p:ext uri="{BB962C8B-B14F-4D97-AF65-F5344CB8AC3E}">
        <p14:creationId xmlns:p14="http://schemas.microsoft.com/office/powerpoint/2010/main" val="260070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EF5D-60AE-0E45-17CB-EF574713C662}"/>
              </a:ext>
            </a:extLst>
          </p:cNvPr>
          <p:cNvSpPr>
            <a:spLocks noGrp="1"/>
          </p:cNvSpPr>
          <p:nvPr>
            <p:ph type="title"/>
          </p:nvPr>
        </p:nvSpPr>
        <p:spPr/>
        <p:txBody>
          <a:bodyPr/>
          <a:lstStyle/>
          <a:p>
            <a:r>
              <a:rPr lang="en-US" dirty="0"/>
              <a:t>MK-8527: New NRTTI</a:t>
            </a:r>
          </a:p>
        </p:txBody>
      </p:sp>
      <p:sp>
        <p:nvSpPr>
          <p:cNvPr id="17" name="Text Placeholder 22">
            <a:extLst>
              <a:ext uri="{FF2B5EF4-FFF2-40B4-BE49-F238E27FC236}">
                <a16:creationId xmlns:a16="http://schemas.microsoft.com/office/drawing/2014/main" id="{9EFD7F44-087F-05F6-71D2-061A89BC9036}"/>
              </a:ext>
            </a:extLst>
          </p:cNvPr>
          <p:cNvSpPr txBox="1">
            <a:spLocks/>
          </p:cNvSpPr>
          <p:nvPr/>
        </p:nvSpPr>
        <p:spPr bwMode="auto">
          <a:xfrm>
            <a:off x="9648820" y="6574009"/>
            <a:ext cx="25402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Carstens RP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115</a:t>
            </a:r>
          </a:p>
        </p:txBody>
      </p:sp>
      <p:grpSp>
        <p:nvGrpSpPr>
          <p:cNvPr id="5" name="Groupe 4">
            <a:extLst>
              <a:ext uri="{FF2B5EF4-FFF2-40B4-BE49-F238E27FC236}">
                <a16:creationId xmlns:a16="http://schemas.microsoft.com/office/drawing/2014/main" id="{7D30DEF4-7F2E-D7A6-3C05-3C32D1171308}"/>
              </a:ext>
            </a:extLst>
          </p:cNvPr>
          <p:cNvGrpSpPr/>
          <p:nvPr/>
        </p:nvGrpSpPr>
        <p:grpSpPr>
          <a:xfrm>
            <a:off x="4968879" y="2377728"/>
            <a:ext cx="5231577" cy="4013026"/>
            <a:chOff x="4968879" y="2377728"/>
            <a:chExt cx="3798031" cy="2913385"/>
          </a:xfrm>
        </p:grpSpPr>
        <p:sp>
          <p:nvSpPr>
            <p:cNvPr id="19" name="ZoneTexte 18">
              <a:extLst>
                <a:ext uri="{FF2B5EF4-FFF2-40B4-BE49-F238E27FC236}">
                  <a16:creationId xmlns:a16="http://schemas.microsoft.com/office/drawing/2014/main" id="{682BA4A8-CA8D-310F-811B-A83D1CC8A94D}"/>
                </a:ext>
              </a:extLst>
            </p:cNvPr>
            <p:cNvSpPr txBox="1"/>
            <p:nvPr/>
          </p:nvSpPr>
          <p:spPr>
            <a:xfrm flipH="1">
              <a:off x="4968879" y="4090784"/>
              <a:ext cx="3798031" cy="1200329"/>
            </a:xfrm>
            <a:prstGeom prst="rect">
              <a:avLst/>
            </a:prstGeom>
            <a:noFill/>
          </p:spPr>
          <p:txBody>
            <a:bodyPr wrap="square">
              <a:spAutoFit/>
            </a:bodyPr>
            <a:lstStyle/>
            <a:p>
              <a:r>
                <a:rPr kumimoji="0" lang="en-US" sz="1800" b="0" i="0" u="none" strike="noStrike" kern="1200" cap="none" spc="0" normalizeH="0" baseline="0" dirty="0">
                  <a:ln>
                    <a:noFill/>
                  </a:ln>
                  <a:solidFill>
                    <a:prstClr val="black"/>
                  </a:solidFill>
                  <a:effectLst/>
                  <a:uLnTx/>
                  <a:uFillTx/>
                  <a:latin typeface="Calibri"/>
                  <a:ea typeface="+mn-ea"/>
                  <a:cs typeface="+mn-cs"/>
                </a:rPr>
                <a:t>Structurally novel, potent HIV-1 inhibitor with a favorable off-target profile and PK properties suitable for long-acting oral dosing</a:t>
              </a:r>
            </a:p>
          </p:txBody>
        </p:sp>
        <p:pic>
          <p:nvPicPr>
            <p:cNvPr id="8" name="Image 7">
              <a:extLst>
                <a:ext uri="{FF2B5EF4-FFF2-40B4-BE49-F238E27FC236}">
                  <a16:creationId xmlns:a16="http://schemas.microsoft.com/office/drawing/2014/main" id="{F7BB66A9-ED98-DE3F-D9D9-7DAD9023FEA6}"/>
                </a:ext>
              </a:extLst>
            </p:cNvPr>
            <p:cNvPicPr>
              <a:picLocks noChangeAspect="1"/>
            </p:cNvPicPr>
            <p:nvPr/>
          </p:nvPicPr>
          <p:blipFill>
            <a:blip r:embed="rId2"/>
            <a:stretch>
              <a:fillRect/>
            </a:stretch>
          </p:blipFill>
          <p:spPr>
            <a:xfrm>
              <a:off x="5519936" y="2377728"/>
              <a:ext cx="2160049" cy="1497457"/>
            </a:xfrm>
            <a:prstGeom prst="rect">
              <a:avLst/>
            </a:prstGeom>
          </p:spPr>
        </p:pic>
        <p:sp>
          <p:nvSpPr>
            <p:cNvPr id="23" name="ZoneTexte 22">
              <a:extLst>
                <a:ext uri="{FF2B5EF4-FFF2-40B4-BE49-F238E27FC236}">
                  <a16:creationId xmlns:a16="http://schemas.microsoft.com/office/drawing/2014/main" id="{CE0C36E8-CCC3-00A5-BF1A-67D0EAD905D2}"/>
                </a:ext>
              </a:extLst>
            </p:cNvPr>
            <p:cNvSpPr txBox="1"/>
            <p:nvPr/>
          </p:nvSpPr>
          <p:spPr>
            <a:xfrm>
              <a:off x="6566939" y="3433521"/>
              <a:ext cx="1047403" cy="369332"/>
            </a:xfrm>
            <a:prstGeom prst="rect">
              <a:avLst/>
            </a:prstGeom>
            <a:noFill/>
          </p:spPr>
          <p:txBody>
            <a:bodyPr wrap="none">
              <a:spAutoFit/>
            </a:bodyPr>
            <a:lstStyle/>
            <a:p>
              <a:pPr algn="ctr"/>
              <a:r>
                <a:rPr kumimoji="0" lang="en-US" b="1" i="0" u="none" strike="noStrike" kern="1200" cap="none" spc="0" normalizeH="0" baseline="0" dirty="0">
                  <a:ln>
                    <a:noFill/>
                  </a:ln>
                  <a:solidFill>
                    <a:srgbClr val="0070C0"/>
                  </a:solidFill>
                  <a:effectLst/>
                  <a:uLnTx/>
                  <a:uFillTx/>
                  <a:latin typeface="Calibri"/>
                  <a:ea typeface="+mj-ea"/>
                  <a:cs typeface="+mj-cs"/>
                </a:rPr>
                <a:t>MK-8527</a:t>
              </a:r>
              <a:endParaRPr lang="en-US" sz="1050" dirty="0"/>
            </a:p>
          </p:txBody>
        </p:sp>
      </p:grpSp>
      <p:grpSp>
        <p:nvGrpSpPr>
          <p:cNvPr id="3" name="Groupe 2">
            <a:extLst>
              <a:ext uri="{FF2B5EF4-FFF2-40B4-BE49-F238E27FC236}">
                <a16:creationId xmlns:a16="http://schemas.microsoft.com/office/drawing/2014/main" id="{C2FAAEA1-DB13-5871-AA74-8CC0B98FB472}"/>
              </a:ext>
            </a:extLst>
          </p:cNvPr>
          <p:cNvGrpSpPr/>
          <p:nvPr/>
        </p:nvGrpSpPr>
        <p:grpSpPr>
          <a:xfrm>
            <a:off x="626275" y="2253126"/>
            <a:ext cx="3352042" cy="2472017"/>
            <a:chOff x="1549153" y="2253127"/>
            <a:chExt cx="2429164" cy="1791426"/>
          </a:xfrm>
        </p:grpSpPr>
        <p:pic>
          <p:nvPicPr>
            <p:cNvPr id="4" name="Image 3">
              <a:extLst>
                <a:ext uri="{FF2B5EF4-FFF2-40B4-BE49-F238E27FC236}">
                  <a16:creationId xmlns:a16="http://schemas.microsoft.com/office/drawing/2014/main" id="{B430DC13-A805-4342-4971-7C0522ABB338}"/>
                </a:ext>
              </a:extLst>
            </p:cNvPr>
            <p:cNvPicPr>
              <a:picLocks noChangeAspect="1"/>
            </p:cNvPicPr>
            <p:nvPr/>
          </p:nvPicPr>
          <p:blipFill>
            <a:blip r:embed="rId3"/>
            <a:stretch>
              <a:fillRect/>
            </a:stretch>
          </p:blipFill>
          <p:spPr>
            <a:xfrm>
              <a:off x="1621138" y="2312994"/>
              <a:ext cx="2153716" cy="1731559"/>
            </a:xfrm>
            <a:prstGeom prst="rect">
              <a:avLst/>
            </a:prstGeom>
          </p:spPr>
        </p:pic>
        <p:sp>
          <p:nvSpPr>
            <p:cNvPr id="24" name="ZoneTexte 23">
              <a:extLst>
                <a:ext uri="{FF2B5EF4-FFF2-40B4-BE49-F238E27FC236}">
                  <a16:creationId xmlns:a16="http://schemas.microsoft.com/office/drawing/2014/main" id="{57D61D22-8F10-F615-23B4-39750A3734A2}"/>
                </a:ext>
              </a:extLst>
            </p:cNvPr>
            <p:cNvSpPr txBox="1"/>
            <p:nvPr/>
          </p:nvSpPr>
          <p:spPr>
            <a:xfrm>
              <a:off x="2711624" y="3429000"/>
              <a:ext cx="1266693" cy="615553"/>
            </a:xfrm>
            <a:prstGeom prst="rect">
              <a:avLst/>
            </a:prstGeom>
            <a:noFill/>
          </p:spPr>
          <p:txBody>
            <a:bodyPr wrap="none">
              <a:spAutoFit/>
            </a:bodyPr>
            <a:lstStyle/>
            <a:p>
              <a:pPr algn="ctr"/>
              <a:r>
                <a:rPr kumimoji="0" lang="en-US" b="1" i="0" u="none" strike="noStrike" kern="1200" cap="none" spc="0" normalizeH="0" baseline="0" dirty="0" err="1">
                  <a:ln>
                    <a:noFill/>
                  </a:ln>
                  <a:solidFill>
                    <a:srgbClr val="0070C0"/>
                  </a:solidFill>
                  <a:effectLst/>
                  <a:uLnTx/>
                  <a:uFillTx/>
                  <a:latin typeface="Calibri"/>
                  <a:ea typeface="+mj-ea"/>
                  <a:cs typeface="+mj-cs"/>
                </a:rPr>
                <a:t>Islatravir</a:t>
              </a:r>
              <a:br>
                <a:rPr kumimoji="0" lang="en-US" b="1" i="0" u="none" strike="noStrike" kern="1200" cap="none" spc="0" normalizeH="0" baseline="0" dirty="0">
                  <a:ln>
                    <a:noFill/>
                  </a:ln>
                  <a:solidFill>
                    <a:srgbClr val="0070C0"/>
                  </a:solidFill>
                  <a:effectLst/>
                  <a:uLnTx/>
                  <a:uFillTx/>
                  <a:latin typeface="Calibri"/>
                  <a:ea typeface="+mj-ea"/>
                  <a:cs typeface="+mj-cs"/>
                </a:rPr>
              </a:br>
              <a:r>
                <a:rPr kumimoji="0" lang="en-US" sz="1600" i="0" u="none" strike="noStrike" kern="1200" cap="none" spc="0" normalizeH="0" baseline="0" dirty="0">
                  <a:ln>
                    <a:noFill/>
                  </a:ln>
                  <a:effectLst/>
                  <a:uLnTx/>
                  <a:uFillTx/>
                  <a:latin typeface="Calibri"/>
                  <a:ea typeface="+mj-ea"/>
                  <a:cs typeface="+mj-cs"/>
                </a:rPr>
                <a:t>IC</a:t>
              </a:r>
              <a:r>
                <a:rPr kumimoji="0" lang="en-US" sz="1600" i="0" u="none" strike="noStrike" kern="1200" cap="none" spc="0" normalizeH="0" baseline="-25000" dirty="0">
                  <a:ln>
                    <a:noFill/>
                  </a:ln>
                  <a:effectLst/>
                  <a:uLnTx/>
                  <a:uFillTx/>
                  <a:latin typeface="Calibri"/>
                  <a:ea typeface="+mj-ea"/>
                  <a:cs typeface="+mj-cs"/>
                </a:rPr>
                <a:t>50</a:t>
              </a:r>
              <a:r>
                <a:rPr kumimoji="0" lang="en-US" sz="1600" i="0" u="none" strike="noStrike" kern="1200" cap="none" spc="0" normalizeH="0" baseline="0" dirty="0">
                  <a:ln>
                    <a:noFill/>
                  </a:ln>
                  <a:effectLst/>
                  <a:uLnTx/>
                  <a:uFillTx/>
                  <a:latin typeface="Calibri"/>
                  <a:ea typeface="+mj-ea"/>
                  <a:cs typeface="+mj-cs"/>
                </a:rPr>
                <a:t> = 0.8 </a:t>
              </a:r>
              <a:r>
                <a:rPr kumimoji="0" lang="en-US" sz="1600" i="0" u="none" strike="noStrike" kern="1200" cap="none" spc="0" normalizeH="0" baseline="0" dirty="0" err="1">
                  <a:ln>
                    <a:noFill/>
                  </a:ln>
                  <a:effectLst/>
                  <a:uLnTx/>
                  <a:uFillTx/>
                  <a:latin typeface="Calibri"/>
                  <a:ea typeface="+mj-ea"/>
                  <a:cs typeface="+mj-cs"/>
                </a:rPr>
                <a:t>nM</a:t>
              </a:r>
              <a:endParaRPr lang="en-US" sz="1050" dirty="0"/>
            </a:p>
          </p:txBody>
        </p:sp>
        <p:sp>
          <p:nvSpPr>
            <p:cNvPr id="25" name="ZoneTexte 24">
              <a:extLst>
                <a:ext uri="{FF2B5EF4-FFF2-40B4-BE49-F238E27FC236}">
                  <a16:creationId xmlns:a16="http://schemas.microsoft.com/office/drawing/2014/main" id="{3A349AEB-BE2B-C3A4-B010-2A45267FAC69}"/>
                </a:ext>
              </a:extLst>
            </p:cNvPr>
            <p:cNvSpPr txBox="1"/>
            <p:nvPr/>
          </p:nvSpPr>
          <p:spPr>
            <a:xfrm>
              <a:off x="1549153" y="2253127"/>
              <a:ext cx="1266693" cy="369332"/>
            </a:xfrm>
            <a:prstGeom prst="rect">
              <a:avLst/>
            </a:prstGeom>
            <a:noFill/>
          </p:spPr>
          <p:txBody>
            <a:bodyPr wrap="none">
              <a:spAutoFit/>
            </a:bodyPr>
            <a:lstStyle/>
            <a:p>
              <a:pPr algn="ctr"/>
              <a:r>
                <a:rPr kumimoji="0" lang="en-US" b="1" i="0" u="none" strike="noStrike" kern="1200" cap="none" spc="0" normalizeH="0" baseline="0" dirty="0">
                  <a:ln>
                    <a:noFill/>
                  </a:ln>
                  <a:effectLst/>
                  <a:uLnTx/>
                  <a:uFillTx/>
                  <a:latin typeface="Calibri"/>
                  <a:ea typeface="+mj-ea"/>
                  <a:cs typeface="+mj-cs"/>
                </a:rPr>
                <a:t>Benchmark</a:t>
              </a:r>
              <a:endParaRPr lang="en-US" sz="1050" dirty="0"/>
            </a:p>
          </p:txBody>
        </p:sp>
      </p:grpSp>
    </p:spTree>
    <p:extLst>
      <p:ext uri="{BB962C8B-B14F-4D97-AF65-F5344CB8AC3E}">
        <p14:creationId xmlns:p14="http://schemas.microsoft.com/office/powerpoint/2010/main" val="130608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CD11A70-99CA-8D05-D254-F7DAA211B532}"/>
              </a:ext>
            </a:extLst>
          </p:cNvPr>
          <p:cNvSpPr txBox="1"/>
          <p:nvPr/>
        </p:nvSpPr>
        <p:spPr>
          <a:xfrm>
            <a:off x="7816810" y="1842538"/>
            <a:ext cx="4086633" cy="584775"/>
          </a:xfrm>
          <a:prstGeom prst="rect">
            <a:avLst/>
          </a:prstGeom>
          <a:noFill/>
        </p:spPr>
        <p:txBody>
          <a:bodyPr wrap="none">
            <a:spAutoFit/>
          </a:bodyPr>
          <a:lstStyle/>
          <a:p>
            <a:pPr algn="ctr"/>
            <a:r>
              <a:rPr kumimoji="0" lang="en-US" sz="1600" b="1" i="0" u="none" strike="noStrike" kern="1200" cap="none" spc="0" normalizeH="0" baseline="0" dirty="0">
                <a:ln>
                  <a:noFill/>
                </a:ln>
                <a:effectLst/>
                <a:uLnTx/>
                <a:uFillTx/>
                <a:latin typeface="Calibri"/>
                <a:ea typeface="+mj-ea"/>
                <a:cs typeface="+mj-cs"/>
              </a:rPr>
              <a:t>MK-8527-TP concentration, </a:t>
            </a:r>
            <a:r>
              <a:rPr kumimoji="0" lang="en-US" sz="1600" b="1" i="0" u="none" strike="noStrike" kern="1200" cap="none" spc="0" normalizeH="0" baseline="0" dirty="0" err="1">
                <a:ln>
                  <a:noFill/>
                </a:ln>
                <a:effectLst/>
                <a:uLnTx/>
                <a:uFillTx/>
                <a:latin typeface="Calibri"/>
                <a:ea typeface="+mj-ea"/>
                <a:cs typeface="+mj-cs"/>
              </a:rPr>
              <a:t>pmoL</a:t>
            </a:r>
            <a:r>
              <a:rPr kumimoji="0" lang="en-US" sz="1600" b="1" i="0" u="none" strike="noStrike" kern="1200" cap="none" spc="0" normalizeH="0" baseline="0" dirty="0">
                <a:ln>
                  <a:noFill/>
                </a:ln>
                <a:effectLst/>
                <a:uLnTx/>
                <a:uFillTx/>
                <a:latin typeface="Calibri"/>
                <a:ea typeface="+mj-ea"/>
                <a:cs typeface="+mj-cs"/>
              </a:rPr>
              <a:t>/10</a:t>
            </a:r>
            <a:r>
              <a:rPr kumimoji="0" lang="en-US" sz="1600" b="1" i="0" u="none" strike="noStrike" kern="1200" cap="none" spc="0" normalizeH="0" baseline="30000" dirty="0">
                <a:ln>
                  <a:noFill/>
                </a:ln>
                <a:effectLst/>
                <a:uLnTx/>
                <a:uFillTx/>
                <a:latin typeface="Calibri"/>
                <a:ea typeface="+mj-ea"/>
                <a:cs typeface="+mj-cs"/>
              </a:rPr>
              <a:t>6</a:t>
            </a:r>
            <a:r>
              <a:rPr kumimoji="0" lang="en-US" sz="1600" b="1" i="0" u="none" strike="noStrike" kern="1200" cap="none" spc="0" normalizeH="0" baseline="0" dirty="0">
                <a:ln>
                  <a:noFill/>
                </a:ln>
                <a:effectLst/>
                <a:uLnTx/>
                <a:uFillTx/>
                <a:latin typeface="Calibri"/>
                <a:ea typeface="+mj-ea"/>
                <a:cs typeface="+mj-cs"/>
              </a:rPr>
              <a:t> PBMCs</a:t>
            </a:r>
          </a:p>
          <a:p>
            <a:pPr algn="ctr"/>
            <a:r>
              <a:rPr kumimoji="0" lang="en-US" sz="1600" b="1" i="0" u="none" strike="noStrike" kern="1200" cap="none" spc="0" normalizeH="0" baseline="0" dirty="0">
                <a:ln>
                  <a:noFill/>
                </a:ln>
                <a:effectLst/>
                <a:uLnTx/>
                <a:uFillTx/>
                <a:latin typeface="Calibri"/>
                <a:ea typeface="+mj-ea"/>
                <a:cs typeface="+mj-cs"/>
              </a:rPr>
              <a:t>after multiple doses</a:t>
            </a:r>
          </a:p>
        </p:txBody>
      </p:sp>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MK-8527: Favorable safety and PK in healthy volunteers</a:t>
            </a:r>
          </a:p>
        </p:txBody>
      </p:sp>
      <p:sp>
        <p:nvSpPr>
          <p:cNvPr id="17" name="ZoneTexte 16">
            <a:extLst>
              <a:ext uri="{FF2B5EF4-FFF2-40B4-BE49-F238E27FC236}">
                <a16:creationId xmlns:a16="http://schemas.microsoft.com/office/drawing/2014/main" id="{2CAE8808-C787-E4C6-7F03-364260A82F83}"/>
              </a:ext>
            </a:extLst>
          </p:cNvPr>
          <p:cNvSpPr txBox="1"/>
          <p:nvPr/>
        </p:nvSpPr>
        <p:spPr>
          <a:xfrm>
            <a:off x="8223588" y="5966129"/>
            <a:ext cx="3273076" cy="523220"/>
          </a:xfrm>
          <a:prstGeom prst="rect">
            <a:avLst/>
          </a:prstGeom>
          <a:noFill/>
        </p:spPr>
        <p:txBody>
          <a:bodyPr wrap="none" rtlCol="0">
            <a:spAutoFit/>
          </a:bodyPr>
          <a:lstStyle/>
          <a:p>
            <a:r>
              <a:rPr lang="en-US" sz="1400" dirty="0"/>
              <a:t>Terminal half-life: 9- 12 days</a:t>
            </a:r>
          </a:p>
          <a:p>
            <a:r>
              <a:rPr lang="en-US" sz="1400" dirty="0"/>
              <a:t>PK profiles support QW and longer dosing </a:t>
            </a:r>
          </a:p>
        </p:txBody>
      </p:sp>
      <p:sp>
        <p:nvSpPr>
          <p:cNvPr id="18" name="ZoneTexte 17">
            <a:extLst>
              <a:ext uri="{FF2B5EF4-FFF2-40B4-BE49-F238E27FC236}">
                <a16:creationId xmlns:a16="http://schemas.microsoft.com/office/drawing/2014/main" id="{4AFAB0F6-55CB-4F3F-1E48-3F7BCB1B4755}"/>
              </a:ext>
            </a:extLst>
          </p:cNvPr>
          <p:cNvSpPr txBox="1"/>
          <p:nvPr/>
        </p:nvSpPr>
        <p:spPr>
          <a:xfrm>
            <a:off x="4420554" y="5382195"/>
            <a:ext cx="5079083" cy="523220"/>
          </a:xfrm>
          <a:prstGeom prst="rect">
            <a:avLst/>
          </a:prstGeom>
          <a:noFill/>
        </p:spPr>
        <p:txBody>
          <a:bodyPr wrap="none" rtlCol="0">
            <a:spAutoFit/>
          </a:bodyPr>
          <a:lstStyle/>
          <a:p>
            <a:r>
              <a:rPr lang="en-US" sz="1400" dirty="0"/>
              <a:t>Single doses (0.5 to 200 mg) and multiple (3 x QW) doses (5-40 mg) </a:t>
            </a:r>
          </a:p>
          <a:p>
            <a:r>
              <a:rPr lang="en-US" sz="1400" dirty="0"/>
              <a:t>in HIV negative volunteers: good safety profile </a:t>
            </a:r>
          </a:p>
        </p:txBody>
      </p:sp>
      <p:sp>
        <p:nvSpPr>
          <p:cNvPr id="19" name="ZoneTexte 18">
            <a:extLst>
              <a:ext uri="{FF2B5EF4-FFF2-40B4-BE49-F238E27FC236}">
                <a16:creationId xmlns:a16="http://schemas.microsoft.com/office/drawing/2014/main" id="{A71A607A-17FF-46F9-E2CA-25F83AA2505C}"/>
              </a:ext>
            </a:extLst>
          </p:cNvPr>
          <p:cNvSpPr txBox="1"/>
          <p:nvPr/>
        </p:nvSpPr>
        <p:spPr>
          <a:xfrm>
            <a:off x="602680" y="5966129"/>
            <a:ext cx="5911225" cy="523220"/>
          </a:xfrm>
          <a:prstGeom prst="rect">
            <a:avLst/>
          </a:prstGeom>
          <a:noFill/>
        </p:spPr>
        <p:txBody>
          <a:bodyPr wrap="square" rtlCol="0">
            <a:spAutoFit/>
          </a:bodyPr>
          <a:lstStyle/>
          <a:p>
            <a:r>
              <a:rPr lang="en-US" sz="1400" dirty="0"/>
              <a:t>After single doses from 5 to 200 mg, mean MK85-27-TP concentration at 7 days were above the threshold for antiviral activity against wild-type HIV-1</a:t>
            </a:r>
          </a:p>
        </p:txBody>
      </p:sp>
      <p:sp>
        <p:nvSpPr>
          <p:cNvPr id="20" name="Text Placeholder 22">
            <a:extLst>
              <a:ext uri="{FF2B5EF4-FFF2-40B4-BE49-F238E27FC236}">
                <a16:creationId xmlns:a16="http://schemas.microsoft.com/office/drawing/2014/main" id="{515586A2-608A-B69D-2516-727790FF869B}"/>
              </a:ext>
            </a:extLst>
          </p:cNvPr>
          <p:cNvSpPr txBox="1">
            <a:spLocks/>
          </p:cNvSpPr>
          <p:nvPr/>
        </p:nvSpPr>
        <p:spPr bwMode="auto">
          <a:xfrm>
            <a:off x="9664851" y="6574009"/>
            <a:ext cx="25242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Gillespie G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129</a:t>
            </a:r>
          </a:p>
        </p:txBody>
      </p:sp>
      <p:sp>
        <p:nvSpPr>
          <p:cNvPr id="3" name="ZoneTexte 2">
            <a:extLst>
              <a:ext uri="{FF2B5EF4-FFF2-40B4-BE49-F238E27FC236}">
                <a16:creationId xmlns:a16="http://schemas.microsoft.com/office/drawing/2014/main" id="{1CF49DEE-CE7A-1D77-C90D-53CE82160680}"/>
              </a:ext>
            </a:extLst>
          </p:cNvPr>
          <p:cNvSpPr txBox="1"/>
          <p:nvPr/>
        </p:nvSpPr>
        <p:spPr>
          <a:xfrm>
            <a:off x="202561" y="1842538"/>
            <a:ext cx="2943691" cy="584775"/>
          </a:xfrm>
          <a:prstGeom prst="rect">
            <a:avLst/>
          </a:prstGeom>
          <a:noFill/>
        </p:spPr>
        <p:txBody>
          <a:bodyPr wrap="none">
            <a:spAutoFit/>
          </a:bodyPr>
          <a:lstStyle/>
          <a:p>
            <a:pPr algn="ctr"/>
            <a:r>
              <a:rPr kumimoji="0" lang="en-US" sz="1600" b="1" i="0" u="none" strike="noStrike" kern="1200" cap="none" spc="0" normalizeH="0" baseline="0" dirty="0">
                <a:ln>
                  <a:noFill/>
                </a:ln>
                <a:effectLst/>
                <a:uLnTx/>
                <a:uFillTx/>
                <a:latin typeface="Calibri"/>
                <a:ea typeface="+mj-ea"/>
                <a:cs typeface="+mj-cs"/>
              </a:rPr>
              <a:t>MK-8527 plasma concentration </a:t>
            </a:r>
          </a:p>
          <a:p>
            <a:pPr algn="ctr"/>
            <a:r>
              <a:rPr kumimoji="0" lang="en-US" sz="1600" b="1" i="0" u="none" strike="noStrike" kern="1200" cap="none" spc="0" normalizeH="0" baseline="0" dirty="0" err="1">
                <a:ln>
                  <a:noFill/>
                </a:ln>
                <a:effectLst/>
                <a:uLnTx/>
                <a:uFillTx/>
                <a:latin typeface="Calibri"/>
                <a:ea typeface="+mj-ea"/>
                <a:cs typeface="+mj-cs"/>
              </a:rPr>
              <a:t>micromol</a:t>
            </a:r>
            <a:r>
              <a:rPr kumimoji="0" lang="en-US" sz="1600" b="1" i="0" u="none" strike="noStrike" kern="1200" cap="none" spc="0" normalizeH="0" baseline="0" dirty="0">
                <a:ln>
                  <a:noFill/>
                </a:ln>
                <a:effectLst/>
                <a:uLnTx/>
                <a:uFillTx/>
                <a:latin typeface="Calibri"/>
                <a:ea typeface="+mj-ea"/>
                <a:cs typeface="+mj-cs"/>
              </a:rPr>
              <a:t>/L</a:t>
            </a:r>
          </a:p>
        </p:txBody>
      </p:sp>
      <p:sp>
        <p:nvSpPr>
          <p:cNvPr id="4" name="ZoneTexte 3">
            <a:extLst>
              <a:ext uri="{FF2B5EF4-FFF2-40B4-BE49-F238E27FC236}">
                <a16:creationId xmlns:a16="http://schemas.microsoft.com/office/drawing/2014/main" id="{84720F60-4052-61BB-6087-3D4AD51B8912}"/>
              </a:ext>
            </a:extLst>
          </p:cNvPr>
          <p:cNvSpPr txBox="1"/>
          <p:nvPr/>
        </p:nvSpPr>
        <p:spPr>
          <a:xfrm>
            <a:off x="3778978" y="1842538"/>
            <a:ext cx="4075411" cy="584775"/>
          </a:xfrm>
          <a:prstGeom prst="rect">
            <a:avLst/>
          </a:prstGeom>
          <a:noFill/>
        </p:spPr>
        <p:txBody>
          <a:bodyPr wrap="none">
            <a:spAutoFit/>
          </a:bodyPr>
          <a:lstStyle/>
          <a:p>
            <a:pPr algn="ctr"/>
            <a:r>
              <a:rPr kumimoji="0" lang="en-US" sz="1600" b="1" i="0" u="none" strike="noStrike" kern="1200" cap="none" spc="0" normalizeH="0" baseline="0" dirty="0">
                <a:ln>
                  <a:noFill/>
                </a:ln>
                <a:effectLst/>
                <a:uLnTx/>
                <a:uFillTx/>
                <a:latin typeface="Calibri"/>
                <a:ea typeface="+mj-ea"/>
                <a:cs typeface="+mj-cs"/>
              </a:rPr>
              <a:t>MK-8527-TP concentration, </a:t>
            </a:r>
            <a:r>
              <a:rPr kumimoji="0" lang="en-US" sz="1600" b="1" i="0" u="none" strike="noStrike" kern="1200" cap="none" spc="0" normalizeH="0" baseline="0" dirty="0" err="1">
                <a:ln>
                  <a:noFill/>
                </a:ln>
                <a:effectLst/>
                <a:uLnTx/>
                <a:uFillTx/>
                <a:latin typeface="Calibri"/>
                <a:ea typeface="+mj-ea"/>
                <a:cs typeface="+mj-cs"/>
              </a:rPr>
              <a:t>pmoL</a:t>
            </a:r>
            <a:r>
              <a:rPr kumimoji="0" lang="en-US" sz="1600" b="1" i="0" u="none" strike="noStrike" kern="1200" cap="none" spc="0" normalizeH="0" baseline="0" dirty="0">
                <a:ln>
                  <a:noFill/>
                </a:ln>
                <a:effectLst/>
                <a:uLnTx/>
                <a:uFillTx/>
                <a:latin typeface="Calibri"/>
                <a:ea typeface="+mj-ea"/>
                <a:cs typeface="+mj-cs"/>
              </a:rPr>
              <a:t>/10</a:t>
            </a:r>
            <a:r>
              <a:rPr kumimoji="0" lang="en-US" sz="1600" b="1" i="0" u="none" strike="noStrike" kern="1200" cap="none" spc="0" normalizeH="0" baseline="30000" dirty="0">
                <a:ln>
                  <a:noFill/>
                </a:ln>
                <a:effectLst/>
                <a:uLnTx/>
                <a:uFillTx/>
                <a:latin typeface="Calibri"/>
                <a:ea typeface="+mj-ea"/>
                <a:cs typeface="+mj-cs"/>
              </a:rPr>
              <a:t>6</a:t>
            </a:r>
            <a:r>
              <a:rPr kumimoji="0" lang="en-US" sz="1600" b="1" i="0" u="none" strike="noStrike" kern="1200" cap="none" spc="0" normalizeH="0" baseline="0" dirty="0">
                <a:ln>
                  <a:noFill/>
                </a:ln>
                <a:effectLst/>
                <a:uLnTx/>
                <a:uFillTx/>
                <a:latin typeface="Calibri"/>
                <a:ea typeface="+mj-ea"/>
                <a:cs typeface="+mj-cs"/>
              </a:rPr>
              <a:t> PBMCs</a:t>
            </a:r>
          </a:p>
          <a:p>
            <a:pPr algn="ctr"/>
            <a:r>
              <a:rPr kumimoji="0" lang="en-US" sz="1600" b="1" i="0" u="none" strike="noStrike" kern="1200" cap="none" spc="0" normalizeH="0" baseline="0" dirty="0">
                <a:ln>
                  <a:noFill/>
                </a:ln>
                <a:effectLst/>
                <a:uLnTx/>
                <a:uFillTx/>
                <a:latin typeface="Calibri"/>
                <a:ea typeface="+mj-ea"/>
                <a:cs typeface="+mj-cs"/>
              </a:rPr>
              <a:t>after single doses</a:t>
            </a:r>
          </a:p>
        </p:txBody>
      </p:sp>
      <p:grpSp>
        <p:nvGrpSpPr>
          <p:cNvPr id="12" name="Groupe 11">
            <a:extLst>
              <a:ext uri="{FF2B5EF4-FFF2-40B4-BE49-F238E27FC236}">
                <a16:creationId xmlns:a16="http://schemas.microsoft.com/office/drawing/2014/main" id="{B37D7701-1225-6CB8-EEDF-826974991FE4}"/>
              </a:ext>
            </a:extLst>
          </p:cNvPr>
          <p:cNvGrpSpPr/>
          <p:nvPr/>
        </p:nvGrpSpPr>
        <p:grpSpPr>
          <a:xfrm>
            <a:off x="241935" y="2174875"/>
            <a:ext cx="7239062" cy="3221549"/>
            <a:chOff x="241935" y="2174875"/>
            <a:chExt cx="7239062" cy="3221549"/>
          </a:xfrm>
        </p:grpSpPr>
        <p:sp>
          <p:nvSpPr>
            <p:cNvPr id="48" name="Freeform 29">
              <a:extLst>
                <a:ext uri="{FF2B5EF4-FFF2-40B4-BE49-F238E27FC236}">
                  <a16:creationId xmlns:a16="http://schemas.microsoft.com/office/drawing/2014/main" id="{4DEDAD92-4C40-AFA9-FC87-1F08AA996798}"/>
                </a:ext>
              </a:extLst>
            </p:cNvPr>
            <p:cNvSpPr>
              <a:spLocks/>
            </p:cNvSpPr>
            <p:nvPr/>
          </p:nvSpPr>
          <p:spPr bwMode="auto">
            <a:xfrm>
              <a:off x="4549860" y="4140200"/>
              <a:ext cx="158750" cy="266700"/>
            </a:xfrm>
            <a:custGeom>
              <a:avLst/>
              <a:gdLst>
                <a:gd name="T0" fmla="*/ 0 w 100"/>
                <a:gd name="T1" fmla="*/ 168 h 168"/>
                <a:gd name="T2" fmla="*/ 21 w 100"/>
                <a:gd name="T3" fmla="*/ 0 h 168"/>
                <a:gd name="T4" fmla="*/ 39 w 100"/>
                <a:gd name="T5" fmla="*/ 0 h 168"/>
                <a:gd name="T6" fmla="*/ 100 w 100"/>
                <a:gd name="T7" fmla="*/ 100 h 168"/>
              </a:gdLst>
              <a:ahLst/>
              <a:cxnLst>
                <a:cxn ang="0">
                  <a:pos x="T0" y="T1"/>
                </a:cxn>
                <a:cxn ang="0">
                  <a:pos x="T2" y="T3"/>
                </a:cxn>
                <a:cxn ang="0">
                  <a:pos x="T4" y="T5"/>
                </a:cxn>
                <a:cxn ang="0">
                  <a:pos x="T6" y="T7"/>
                </a:cxn>
              </a:cxnLst>
              <a:rect l="0" t="0" r="r" b="b"/>
              <a:pathLst>
                <a:path w="100" h="168">
                  <a:moveTo>
                    <a:pt x="0" y="168"/>
                  </a:moveTo>
                  <a:lnTo>
                    <a:pt x="21" y="0"/>
                  </a:lnTo>
                  <a:lnTo>
                    <a:pt x="39" y="0"/>
                  </a:lnTo>
                  <a:lnTo>
                    <a:pt x="100" y="100"/>
                  </a:lnTo>
                </a:path>
              </a:pathLst>
            </a:custGeom>
            <a:noFill/>
            <a:ln w="19050">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e 5">
              <a:extLst>
                <a:ext uri="{FF2B5EF4-FFF2-40B4-BE49-F238E27FC236}">
                  <a16:creationId xmlns:a16="http://schemas.microsoft.com/office/drawing/2014/main" id="{5C374B93-69E8-67AB-3A51-B57E7A4ECF2C}"/>
                </a:ext>
              </a:extLst>
            </p:cNvPr>
            <p:cNvGrpSpPr/>
            <p:nvPr/>
          </p:nvGrpSpPr>
          <p:grpSpPr>
            <a:xfrm>
              <a:off x="3121023" y="2217470"/>
              <a:ext cx="1184280" cy="1643578"/>
              <a:chOff x="6473825" y="2493963"/>
              <a:chExt cx="1184280" cy="1643578"/>
            </a:xfrm>
          </p:grpSpPr>
          <p:sp>
            <p:nvSpPr>
              <p:cNvPr id="47" name="Line 28">
                <a:extLst>
                  <a:ext uri="{FF2B5EF4-FFF2-40B4-BE49-F238E27FC236}">
                    <a16:creationId xmlns:a16="http://schemas.microsoft.com/office/drawing/2014/main" id="{C63547DF-EA1C-8E35-F5AD-C07185482B27}"/>
                  </a:ext>
                </a:extLst>
              </p:cNvPr>
              <p:cNvSpPr>
                <a:spLocks noChangeShapeType="1"/>
              </p:cNvSpPr>
              <p:nvPr/>
            </p:nvSpPr>
            <p:spPr bwMode="auto">
              <a:xfrm flipH="1">
                <a:off x="6473825" y="3160713"/>
                <a:ext cx="227013" cy="0"/>
              </a:xfrm>
              <a:prstGeom prst="line">
                <a:avLst/>
              </a:prstGeom>
              <a:noFill/>
              <a:ln w="19050">
                <a:solidFill>
                  <a:srgbClr val="0033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49" name="Line 30">
                <a:extLst>
                  <a:ext uri="{FF2B5EF4-FFF2-40B4-BE49-F238E27FC236}">
                    <a16:creationId xmlns:a16="http://schemas.microsoft.com/office/drawing/2014/main" id="{F2F680A6-6124-3E64-5FAA-77CCA32F6078}"/>
                  </a:ext>
                </a:extLst>
              </p:cNvPr>
              <p:cNvSpPr>
                <a:spLocks noChangeShapeType="1"/>
              </p:cNvSpPr>
              <p:nvPr/>
            </p:nvSpPr>
            <p:spPr bwMode="auto">
              <a:xfrm flipH="1">
                <a:off x="6473825" y="2578100"/>
                <a:ext cx="227013" cy="0"/>
              </a:xfrm>
              <a:prstGeom prst="line">
                <a:avLst/>
              </a:prstGeom>
              <a:noFill/>
              <a:ln w="19050">
                <a:solidFill>
                  <a:srgbClr val="00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0" name="Line 31">
                <a:extLst>
                  <a:ext uri="{FF2B5EF4-FFF2-40B4-BE49-F238E27FC236}">
                    <a16:creationId xmlns:a16="http://schemas.microsoft.com/office/drawing/2014/main" id="{5F175699-1CA5-EAB8-1637-6E34A27CD5CD}"/>
                  </a:ext>
                </a:extLst>
              </p:cNvPr>
              <p:cNvSpPr>
                <a:spLocks noChangeShapeType="1"/>
              </p:cNvSpPr>
              <p:nvPr/>
            </p:nvSpPr>
            <p:spPr bwMode="auto">
              <a:xfrm flipH="1">
                <a:off x="6473825" y="3306763"/>
                <a:ext cx="227013" cy="0"/>
              </a:xfrm>
              <a:prstGeom prst="line">
                <a:avLst/>
              </a:prstGeom>
              <a:noFill/>
              <a:ln w="1905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1" name="Line 32">
                <a:extLst>
                  <a:ext uri="{FF2B5EF4-FFF2-40B4-BE49-F238E27FC236}">
                    <a16:creationId xmlns:a16="http://schemas.microsoft.com/office/drawing/2014/main" id="{82A86567-DBDB-05A2-B1C1-B7E663C474D9}"/>
                  </a:ext>
                </a:extLst>
              </p:cNvPr>
              <p:cNvSpPr>
                <a:spLocks noChangeShapeType="1"/>
              </p:cNvSpPr>
              <p:nvPr/>
            </p:nvSpPr>
            <p:spPr bwMode="auto">
              <a:xfrm flipH="1">
                <a:off x="6473825" y="2722563"/>
                <a:ext cx="227013" cy="0"/>
              </a:xfrm>
              <a:prstGeom prst="line">
                <a:avLst/>
              </a:prstGeom>
              <a:noFill/>
              <a:ln w="19050">
                <a:solidFill>
                  <a:srgbClr val="00CC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2" name="Line 33">
                <a:extLst>
                  <a:ext uri="{FF2B5EF4-FFF2-40B4-BE49-F238E27FC236}">
                    <a16:creationId xmlns:a16="http://schemas.microsoft.com/office/drawing/2014/main" id="{A3B585D7-DD09-94D9-1C61-574C2FF1774F}"/>
                  </a:ext>
                </a:extLst>
              </p:cNvPr>
              <p:cNvSpPr>
                <a:spLocks noChangeShapeType="1"/>
              </p:cNvSpPr>
              <p:nvPr/>
            </p:nvSpPr>
            <p:spPr bwMode="auto">
              <a:xfrm flipH="1">
                <a:off x="6473825" y="3598863"/>
                <a:ext cx="227013" cy="0"/>
              </a:xfrm>
              <a:prstGeom prst="line">
                <a:avLst/>
              </a:prstGeom>
              <a:noFill/>
              <a:ln w="19050">
                <a:solidFill>
                  <a:srgbClr val="9933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3" name="Line 34">
                <a:extLst>
                  <a:ext uri="{FF2B5EF4-FFF2-40B4-BE49-F238E27FC236}">
                    <a16:creationId xmlns:a16="http://schemas.microsoft.com/office/drawing/2014/main" id="{A967DB31-94B4-9839-FB1D-049910CC29EF}"/>
                  </a:ext>
                </a:extLst>
              </p:cNvPr>
              <p:cNvSpPr>
                <a:spLocks noChangeShapeType="1"/>
              </p:cNvSpPr>
              <p:nvPr/>
            </p:nvSpPr>
            <p:spPr bwMode="auto">
              <a:xfrm flipH="1">
                <a:off x="6473825" y="3889375"/>
                <a:ext cx="227013" cy="0"/>
              </a:xfrm>
              <a:prstGeom prst="line">
                <a:avLst/>
              </a:prstGeom>
              <a:noFill/>
              <a:ln w="19050">
                <a:solidFill>
                  <a:srgbClr val="9999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4" name="Line 35">
                <a:extLst>
                  <a:ext uri="{FF2B5EF4-FFF2-40B4-BE49-F238E27FC236}">
                    <a16:creationId xmlns:a16="http://schemas.microsoft.com/office/drawing/2014/main" id="{C1249936-A31F-EA2E-F43C-68BB6573DD33}"/>
                  </a:ext>
                </a:extLst>
              </p:cNvPr>
              <p:cNvSpPr>
                <a:spLocks noChangeShapeType="1"/>
              </p:cNvSpPr>
              <p:nvPr/>
            </p:nvSpPr>
            <p:spPr bwMode="auto">
              <a:xfrm flipH="1">
                <a:off x="6473825" y="3452813"/>
                <a:ext cx="227013" cy="0"/>
              </a:xfrm>
              <a:prstGeom prst="line">
                <a:avLst/>
              </a:prstGeom>
              <a:noFill/>
              <a:ln w="1905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5" name="Line 36">
                <a:extLst>
                  <a:ext uri="{FF2B5EF4-FFF2-40B4-BE49-F238E27FC236}">
                    <a16:creationId xmlns:a16="http://schemas.microsoft.com/office/drawing/2014/main" id="{584133F4-5215-C71B-B0EE-6B3317655C8C}"/>
                  </a:ext>
                </a:extLst>
              </p:cNvPr>
              <p:cNvSpPr>
                <a:spLocks noChangeShapeType="1"/>
              </p:cNvSpPr>
              <p:nvPr/>
            </p:nvSpPr>
            <p:spPr bwMode="auto">
              <a:xfrm flipH="1">
                <a:off x="6473825" y="4035425"/>
                <a:ext cx="227013" cy="0"/>
              </a:xfrm>
              <a:prstGeom prst="line">
                <a:avLst/>
              </a:prstGeom>
              <a:noFill/>
              <a:ln w="19050">
                <a:solidFill>
                  <a:srgbClr val="99CC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6" name="Line 37">
                <a:extLst>
                  <a:ext uri="{FF2B5EF4-FFF2-40B4-BE49-F238E27FC236}">
                    <a16:creationId xmlns:a16="http://schemas.microsoft.com/office/drawing/2014/main" id="{4C088CDF-96A0-A7CD-E210-2EA3D074B30E}"/>
                  </a:ext>
                </a:extLst>
              </p:cNvPr>
              <p:cNvSpPr>
                <a:spLocks noChangeShapeType="1"/>
              </p:cNvSpPr>
              <p:nvPr/>
            </p:nvSpPr>
            <p:spPr bwMode="auto">
              <a:xfrm flipH="1">
                <a:off x="6473825" y="3744913"/>
                <a:ext cx="227013" cy="0"/>
              </a:xfrm>
              <a:prstGeom prst="line">
                <a:avLst/>
              </a:prstGeom>
              <a:noFill/>
              <a:ln w="19050">
                <a:solidFill>
                  <a:srgbClr val="CC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7" name="Line 38">
                <a:extLst>
                  <a:ext uri="{FF2B5EF4-FFF2-40B4-BE49-F238E27FC236}">
                    <a16:creationId xmlns:a16="http://schemas.microsoft.com/office/drawing/2014/main" id="{2AFA5455-7587-5695-BC61-F6088A816735}"/>
                  </a:ext>
                </a:extLst>
              </p:cNvPr>
              <p:cNvSpPr>
                <a:spLocks noChangeShapeType="1"/>
              </p:cNvSpPr>
              <p:nvPr/>
            </p:nvSpPr>
            <p:spPr bwMode="auto">
              <a:xfrm flipH="1">
                <a:off x="6473825" y="2868613"/>
                <a:ext cx="227013" cy="0"/>
              </a:xfrm>
              <a:prstGeom prst="line">
                <a:avLst/>
              </a:prstGeom>
              <a:noFill/>
              <a:ln w="1905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8" name="Line 39">
                <a:extLst>
                  <a:ext uri="{FF2B5EF4-FFF2-40B4-BE49-F238E27FC236}">
                    <a16:creationId xmlns:a16="http://schemas.microsoft.com/office/drawing/2014/main" id="{21515299-E755-804C-2BF9-4A75FD5B3127}"/>
                  </a:ext>
                </a:extLst>
              </p:cNvPr>
              <p:cNvSpPr>
                <a:spLocks noChangeShapeType="1"/>
              </p:cNvSpPr>
              <p:nvPr/>
            </p:nvSpPr>
            <p:spPr bwMode="auto">
              <a:xfrm flipH="1">
                <a:off x="6473825" y="3014663"/>
                <a:ext cx="227013" cy="0"/>
              </a:xfrm>
              <a:prstGeom prst="line">
                <a:avLst/>
              </a:prstGeom>
              <a:noFill/>
              <a:ln w="19050">
                <a:solidFill>
                  <a:srgbClr val="FFCC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b="1" dirty="0"/>
              </a:p>
            </p:txBody>
          </p:sp>
          <p:sp>
            <p:nvSpPr>
              <p:cNvPr id="59" name="Rectangle 40">
                <a:extLst>
                  <a:ext uri="{FF2B5EF4-FFF2-40B4-BE49-F238E27FC236}">
                    <a16:creationId xmlns:a16="http://schemas.microsoft.com/office/drawing/2014/main" id="{89D1CD8D-18F7-E1F3-6620-D58FA10DBCBE}"/>
                  </a:ext>
                </a:extLst>
              </p:cNvPr>
              <p:cNvSpPr>
                <a:spLocks noChangeArrowheads="1"/>
              </p:cNvSpPr>
              <p:nvPr/>
            </p:nvSpPr>
            <p:spPr bwMode="auto">
              <a:xfrm>
                <a:off x="6744072" y="2493963"/>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0.5 mg</a:t>
                </a:r>
                <a:endParaRPr kumimoji="0" lang="en-US" altLang="fr-FR" sz="1200" b="1" i="0" u="none" strike="noStrike" cap="none" normalizeH="0" baseline="0" dirty="0">
                  <a:ln>
                    <a:noFill/>
                  </a:ln>
                  <a:solidFill>
                    <a:schemeClr val="tx1"/>
                  </a:solidFill>
                  <a:effectLst/>
                </a:endParaRPr>
              </a:p>
            </p:txBody>
          </p:sp>
          <p:sp>
            <p:nvSpPr>
              <p:cNvPr id="60" name="Rectangle 41">
                <a:extLst>
                  <a:ext uri="{FF2B5EF4-FFF2-40B4-BE49-F238E27FC236}">
                    <a16:creationId xmlns:a16="http://schemas.microsoft.com/office/drawing/2014/main" id="{48F0F9EF-7CDB-C4BE-6195-3E64F81F338C}"/>
                  </a:ext>
                </a:extLst>
              </p:cNvPr>
              <p:cNvSpPr>
                <a:spLocks noChangeArrowheads="1"/>
              </p:cNvSpPr>
              <p:nvPr/>
            </p:nvSpPr>
            <p:spPr bwMode="auto">
              <a:xfrm>
                <a:off x="6744072" y="2640013"/>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1.0 mg</a:t>
                </a:r>
                <a:endParaRPr kumimoji="0" lang="en-US" altLang="fr-FR" sz="1200" b="1" i="0" u="none" strike="noStrike" cap="none" normalizeH="0" baseline="0" dirty="0">
                  <a:ln>
                    <a:noFill/>
                  </a:ln>
                  <a:solidFill>
                    <a:schemeClr val="tx1"/>
                  </a:solidFill>
                  <a:effectLst/>
                </a:endParaRPr>
              </a:p>
            </p:txBody>
          </p:sp>
          <p:sp>
            <p:nvSpPr>
              <p:cNvPr id="61" name="Rectangle 42">
                <a:extLst>
                  <a:ext uri="{FF2B5EF4-FFF2-40B4-BE49-F238E27FC236}">
                    <a16:creationId xmlns:a16="http://schemas.microsoft.com/office/drawing/2014/main" id="{7DA03D2A-3F80-5B19-AD30-35103E55E083}"/>
                  </a:ext>
                </a:extLst>
              </p:cNvPr>
              <p:cNvSpPr>
                <a:spLocks noChangeArrowheads="1"/>
              </p:cNvSpPr>
              <p:nvPr/>
            </p:nvSpPr>
            <p:spPr bwMode="auto">
              <a:xfrm>
                <a:off x="6744072" y="2786063"/>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2.5 mg</a:t>
                </a:r>
                <a:endParaRPr kumimoji="0" lang="en-US" altLang="fr-FR" sz="1200" b="1" i="0" u="none" strike="noStrike" cap="none" normalizeH="0" baseline="0" dirty="0">
                  <a:ln>
                    <a:noFill/>
                  </a:ln>
                  <a:solidFill>
                    <a:schemeClr val="tx1"/>
                  </a:solidFill>
                  <a:effectLst/>
                </a:endParaRPr>
              </a:p>
            </p:txBody>
          </p:sp>
          <p:sp>
            <p:nvSpPr>
              <p:cNvPr id="62" name="Rectangle 43">
                <a:extLst>
                  <a:ext uri="{FF2B5EF4-FFF2-40B4-BE49-F238E27FC236}">
                    <a16:creationId xmlns:a16="http://schemas.microsoft.com/office/drawing/2014/main" id="{53A4FEA1-72B9-0449-A007-E5B5F7E023D2}"/>
                  </a:ext>
                </a:extLst>
              </p:cNvPr>
              <p:cNvSpPr>
                <a:spLocks noChangeArrowheads="1"/>
              </p:cNvSpPr>
              <p:nvPr/>
            </p:nvSpPr>
            <p:spPr bwMode="auto">
              <a:xfrm>
                <a:off x="6744072" y="2930525"/>
                <a:ext cx="4328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5.0 mg</a:t>
                </a:r>
                <a:endParaRPr kumimoji="0" lang="en-US" altLang="fr-FR" sz="1200" b="1" i="0" u="none" strike="noStrike" cap="none" normalizeH="0" baseline="0" dirty="0">
                  <a:ln>
                    <a:noFill/>
                  </a:ln>
                  <a:solidFill>
                    <a:schemeClr val="tx1"/>
                  </a:solidFill>
                  <a:effectLst/>
                </a:endParaRPr>
              </a:p>
            </p:txBody>
          </p:sp>
          <p:sp>
            <p:nvSpPr>
              <p:cNvPr id="63" name="Rectangle 44">
                <a:extLst>
                  <a:ext uri="{FF2B5EF4-FFF2-40B4-BE49-F238E27FC236}">
                    <a16:creationId xmlns:a16="http://schemas.microsoft.com/office/drawing/2014/main" id="{2905746C-37DF-E913-43B9-207DE9BE06CB}"/>
                  </a:ext>
                </a:extLst>
              </p:cNvPr>
              <p:cNvSpPr>
                <a:spLocks noChangeArrowheads="1"/>
              </p:cNvSpPr>
              <p:nvPr/>
            </p:nvSpPr>
            <p:spPr bwMode="auto">
              <a:xfrm>
                <a:off x="6744072" y="3076575"/>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10 mg</a:t>
                </a:r>
                <a:endParaRPr kumimoji="0" lang="en-US" altLang="fr-FR" sz="1200" b="1" i="0" u="none" strike="noStrike" cap="none" normalizeH="0" baseline="0" dirty="0">
                  <a:ln>
                    <a:noFill/>
                  </a:ln>
                  <a:solidFill>
                    <a:schemeClr val="tx1"/>
                  </a:solidFill>
                  <a:effectLst/>
                </a:endParaRPr>
              </a:p>
            </p:txBody>
          </p:sp>
          <p:sp>
            <p:nvSpPr>
              <p:cNvPr id="64" name="Rectangle 45">
                <a:extLst>
                  <a:ext uri="{FF2B5EF4-FFF2-40B4-BE49-F238E27FC236}">
                    <a16:creationId xmlns:a16="http://schemas.microsoft.com/office/drawing/2014/main" id="{38947FF2-788A-F619-3360-439114EA8CA8}"/>
                  </a:ext>
                </a:extLst>
              </p:cNvPr>
              <p:cNvSpPr>
                <a:spLocks noChangeArrowheads="1"/>
              </p:cNvSpPr>
              <p:nvPr/>
            </p:nvSpPr>
            <p:spPr bwMode="auto">
              <a:xfrm>
                <a:off x="6744072" y="3222625"/>
                <a:ext cx="9140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25 mg (fasted)</a:t>
                </a:r>
                <a:endParaRPr kumimoji="0" lang="en-US" altLang="fr-FR" sz="1200" b="1" i="0" u="none" strike="noStrike" cap="none" normalizeH="0" baseline="0" dirty="0">
                  <a:ln>
                    <a:noFill/>
                  </a:ln>
                  <a:solidFill>
                    <a:schemeClr val="tx1"/>
                  </a:solidFill>
                  <a:effectLst/>
                </a:endParaRPr>
              </a:p>
            </p:txBody>
          </p:sp>
          <p:sp>
            <p:nvSpPr>
              <p:cNvPr id="65" name="Rectangle 46">
                <a:extLst>
                  <a:ext uri="{FF2B5EF4-FFF2-40B4-BE49-F238E27FC236}">
                    <a16:creationId xmlns:a16="http://schemas.microsoft.com/office/drawing/2014/main" id="{5D86DB02-E5D7-2E06-348C-128E95B0AA34}"/>
                  </a:ext>
                </a:extLst>
              </p:cNvPr>
              <p:cNvSpPr>
                <a:spLocks noChangeArrowheads="1"/>
              </p:cNvSpPr>
              <p:nvPr/>
            </p:nvSpPr>
            <p:spPr bwMode="auto">
              <a:xfrm>
                <a:off x="6744072" y="3368675"/>
                <a:ext cx="7282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25 mg (fed)</a:t>
                </a:r>
                <a:endParaRPr kumimoji="0" lang="en-US" altLang="fr-FR" sz="1200" b="1" i="0" u="none" strike="noStrike" cap="none" normalizeH="0" baseline="0" dirty="0">
                  <a:ln>
                    <a:noFill/>
                  </a:ln>
                  <a:solidFill>
                    <a:schemeClr val="tx1"/>
                  </a:solidFill>
                  <a:effectLst/>
                </a:endParaRPr>
              </a:p>
            </p:txBody>
          </p:sp>
          <p:sp>
            <p:nvSpPr>
              <p:cNvPr id="66" name="Rectangle 47">
                <a:extLst>
                  <a:ext uri="{FF2B5EF4-FFF2-40B4-BE49-F238E27FC236}">
                    <a16:creationId xmlns:a16="http://schemas.microsoft.com/office/drawing/2014/main" id="{43C4998E-C703-81B0-A411-B4A633BABF96}"/>
                  </a:ext>
                </a:extLst>
              </p:cNvPr>
              <p:cNvSpPr>
                <a:spLocks noChangeArrowheads="1"/>
              </p:cNvSpPr>
              <p:nvPr/>
            </p:nvSpPr>
            <p:spPr bwMode="auto">
              <a:xfrm>
                <a:off x="6744072" y="3514725"/>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50 mg</a:t>
                </a:r>
                <a:endParaRPr kumimoji="0" lang="en-US" altLang="fr-FR" sz="1200" b="1" i="0" u="none" strike="noStrike" cap="none" normalizeH="0" baseline="0" dirty="0">
                  <a:ln>
                    <a:noFill/>
                  </a:ln>
                  <a:solidFill>
                    <a:schemeClr val="tx1"/>
                  </a:solidFill>
                  <a:effectLst/>
                </a:endParaRPr>
              </a:p>
            </p:txBody>
          </p:sp>
          <p:sp>
            <p:nvSpPr>
              <p:cNvPr id="67" name="Rectangle 48">
                <a:extLst>
                  <a:ext uri="{FF2B5EF4-FFF2-40B4-BE49-F238E27FC236}">
                    <a16:creationId xmlns:a16="http://schemas.microsoft.com/office/drawing/2014/main" id="{82EDC8B3-148F-2353-89AA-54B1F9EB9022}"/>
                  </a:ext>
                </a:extLst>
              </p:cNvPr>
              <p:cNvSpPr>
                <a:spLocks noChangeArrowheads="1"/>
              </p:cNvSpPr>
              <p:nvPr/>
            </p:nvSpPr>
            <p:spPr bwMode="auto">
              <a:xfrm>
                <a:off x="6744072" y="3660775"/>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100 mg</a:t>
                </a:r>
                <a:endParaRPr kumimoji="0" lang="en-US" altLang="fr-FR" sz="1200" b="1" i="0" u="none" strike="noStrike" cap="none" normalizeH="0" baseline="0" dirty="0">
                  <a:ln>
                    <a:noFill/>
                  </a:ln>
                  <a:solidFill>
                    <a:schemeClr val="tx1"/>
                  </a:solidFill>
                  <a:effectLst/>
                </a:endParaRPr>
              </a:p>
            </p:txBody>
          </p:sp>
          <p:sp>
            <p:nvSpPr>
              <p:cNvPr id="68" name="Rectangle 49">
                <a:extLst>
                  <a:ext uri="{FF2B5EF4-FFF2-40B4-BE49-F238E27FC236}">
                    <a16:creationId xmlns:a16="http://schemas.microsoft.com/office/drawing/2014/main" id="{76F6E549-C508-0EC5-9108-9EF5BB186A42}"/>
                  </a:ext>
                </a:extLst>
              </p:cNvPr>
              <p:cNvSpPr>
                <a:spLocks noChangeArrowheads="1"/>
              </p:cNvSpPr>
              <p:nvPr/>
            </p:nvSpPr>
            <p:spPr bwMode="auto">
              <a:xfrm>
                <a:off x="6744072" y="3806825"/>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150 mg</a:t>
                </a:r>
                <a:endParaRPr kumimoji="0" lang="en-US" altLang="fr-FR" sz="1200" b="1" i="0" u="none" strike="noStrike" cap="none" normalizeH="0" baseline="0" dirty="0">
                  <a:ln>
                    <a:noFill/>
                  </a:ln>
                  <a:solidFill>
                    <a:schemeClr val="tx1"/>
                  </a:solidFill>
                  <a:effectLst/>
                </a:endParaRPr>
              </a:p>
            </p:txBody>
          </p:sp>
          <p:sp>
            <p:nvSpPr>
              <p:cNvPr id="69" name="Rectangle 50">
                <a:extLst>
                  <a:ext uri="{FF2B5EF4-FFF2-40B4-BE49-F238E27FC236}">
                    <a16:creationId xmlns:a16="http://schemas.microsoft.com/office/drawing/2014/main" id="{2771A17D-05EB-E946-A770-E019314D582A}"/>
                  </a:ext>
                </a:extLst>
              </p:cNvPr>
              <p:cNvSpPr>
                <a:spLocks noChangeArrowheads="1"/>
              </p:cNvSpPr>
              <p:nvPr/>
            </p:nvSpPr>
            <p:spPr bwMode="auto">
              <a:xfrm>
                <a:off x="6744072" y="3952875"/>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200 mg</a:t>
                </a:r>
                <a:endParaRPr kumimoji="0" lang="en-US" altLang="fr-FR" sz="1200" b="1" i="0" u="none" strike="noStrike" cap="none" normalizeH="0" baseline="0" dirty="0">
                  <a:ln>
                    <a:noFill/>
                  </a:ln>
                  <a:solidFill>
                    <a:schemeClr val="tx1"/>
                  </a:solidFill>
                  <a:effectLst/>
                </a:endParaRPr>
              </a:p>
            </p:txBody>
          </p:sp>
        </p:grpSp>
        <p:grpSp>
          <p:nvGrpSpPr>
            <p:cNvPr id="194" name="Groupe 193">
              <a:extLst>
                <a:ext uri="{FF2B5EF4-FFF2-40B4-BE49-F238E27FC236}">
                  <a16:creationId xmlns:a16="http://schemas.microsoft.com/office/drawing/2014/main" id="{47ED14AE-F0EF-E389-5361-4248D332473D}"/>
                </a:ext>
              </a:extLst>
            </p:cNvPr>
            <p:cNvGrpSpPr/>
            <p:nvPr/>
          </p:nvGrpSpPr>
          <p:grpSpPr>
            <a:xfrm>
              <a:off x="617538" y="2613025"/>
              <a:ext cx="2446338" cy="2125663"/>
              <a:chOff x="617538" y="2613025"/>
              <a:chExt cx="2446338" cy="2125663"/>
            </a:xfrm>
          </p:grpSpPr>
          <p:sp>
            <p:nvSpPr>
              <p:cNvPr id="70" name="Freeform 51">
                <a:extLst>
                  <a:ext uri="{FF2B5EF4-FFF2-40B4-BE49-F238E27FC236}">
                    <a16:creationId xmlns:a16="http://schemas.microsoft.com/office/drawing/2014/main" id="{FE8D6749-ED85-1037-F13F-D36231488F4D}"/>
                  </a:ext>
                </a:extLst>
              </p:cNvPr>
              <p:cNvSpPr>
                <a:spLocks/>
              </p:cNvSpPr>
              <p:nvPr/>
            </p:nvSpPr>
            <p:spPr bwMode="auto">
              <a:xfrm>
                <a:off x="617538" y="2738438"/>
                <a:ext cx="2444750" cy="1223963"/>
              </a:xfrm>
              <a:custGeom>
                <a:avLst/>
                <a:gdLst>
                  <a:gd name="T0" fmla="*/ 0 w 1540"/>
                  <a:gd name="T1" fmla="*/ 0 h 771"/>
                  <a:gd name="T2" fmla="*/ 54 w 1540"/>
                  <a:gd name="T3" fmla="*/ 211 h 771"/>
                  <a:gd name="T4" fmla="*/ 71 w 1540"/>
                  <a:gd name="T5" fmla="*/ 253 h 771"/>
                  <a:gd name="T6" fmla="*/ 108 w 1540"/>
                  <a:gd name="T7" fmla="*/ 309 h 771"/>
                  <a:gd name="T8" fmla="*/ 214 w 1540"/>
                  <a:gd name="T9" fmla="*/ 391 h 771"/>
                  <a:gd name="T10" fmla="*/ 443 w 1540"/>
                  <a:gd name="T11" fmla="*/ 520 h 771"/>
                  <a:gd name="T12" fmla="*/ 873 w 1540"/>
                  <a:gd name="T13" fmla="*/ 666 h 771"/>
                  <a:gd name="T14" fmla="*/ 1540 w 1540"/>
                  <a:gd name="T15" fmla="*/ 771 h 7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0" h="771">
                    <a:moveTo>
                      <a:pt x="0" y="0"/>
                    </a:moveTo>
                    <a:lnTo>
                      <a:pt x="54" y="211"/>
                    </a:lnTo>
                    <a:lnTo>
                      <a:pt x="71" y="253"/>
                    </a:lnTo>
                    <a:lnTo>
                      <a:pt x="108" y="309"/>
                    </a:lnTo>
                    <a:lnTo>
                      <a:pt x="214" y="391"/>
                    </a:lnTo>
                    <a:lnTo>
                      <a:pt x="443" y="520"/>
                    </a:lnTo>
                    <a:lnTo>
                      <a:pt x="873" y="666"/>
                    </a:lnTo>
                    <a:lnTo>
                      <a:pt x="1540" y="771"/>
                    </a:lnTo>
                  </a:path>
                </a:pathLst>
              </a:custGeom>
              <a:noFill/>
              <a:ln w="19050">
                <a:solidFill>
                  <a:srgbClr val="99CC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2">
                <a:extLst>
                  <a:ext uri="{FF2B5EF4-FFF2-40B4-BE49-F238E27FC236}">
                    <a16:creationId xmlns:a16="http://schemas.microsoft.com/office/drawing/2014/main" id="{483A42E5-A08E-1106-60E2-FE73C832BDD4}"/>
                  </a:ext>
                </a:extLst>
              </p:cNvPr>
              <p:cNvSpPr>
                <a:spLocks/>
              </p:cNvSpPr>
              <p:nvPr/>
            </p:nvSpPr>
            <p:spPr bwMode="auto">
              <a:xfrm>
                <a:off x="617538" y="2613025"/>
                <a:ext cx="2446338" cy="1395413"/>
              </a:xfrm>
              <a:custGeom>
                <a:avLst/>
                <a:gdLst>
                  <a:gd name="T0" fmla="*/ 1541 w 1541"/>
                  <a:gd name="T1" fmla="*/ 879 h 879"/>
                  <a:gd name="T2" fmla="*/ 877 w 1541"/>
                  <a:gd name="T3" fmla="*/ 775 h 879"/>
                  <a:gd name="T4" fmla="*/ 437 w 1541"/>
                  <a:gd name="T5" fmla="*/ 641 h 879"/>
                  <a:gd name="T6" fmla="*/ 219 w 1541"/>
                  <a:gd name="T7" fmla="*/ 534 h 879"/>
                  <a:gd name="T8" fmla="*/ 109 w 1541"/>
                  <a:gd name="T9" fmla="*/ 442 h 879"/>
                  <a:gd name="T10" fmla="*/ 79 w 1541"/>
                  <a:gd name="T11" fmla="*/ 399 h 879"/>
                  <a:gd name="T12" fmla="*/ 58 w 1541"/>
                  <a:gd name="T13" fmla="*/ 349 h 879"/>
                  <a:gd name="T14" fmla="*/ 39 w 1541"/>
                  <a:gd name="T15" fmla="*/ 285 h 879"/>
                  <a:gd name="T16" fmla="*/ 0 w 1541"/>
                  <a:gd name="T17"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1" h="879">
                    <a:moveTo>
                      <a:pt x="1541" y="879"/>
                    </a:moveTo>
                    <a:lnTo>
                      <a:pt x="877" y="775"/>
                    </a:lnTo>
                    <a:lnTo>
                      <a:pt x="437" y="641"/>
                    </a:lnTo>
                    <a:lnTo>
                      <a:pt x="219" y="534"/>
                    </a:lnTo>
                    <a:lnTo>
                      <a:pt x="109" y="442"/>
                    </a:lnTo>
                    <a:lnTo>
                      <a:pt x="79" y="399"/>
                    </a:lnTo>
                    <a:lnTo>
                      <a:pt x="58" y="349"/>
                    </a:lnTo>
                    <a:lnTo>
                      <a:pt x="39" y="285"/>
                    </a:lnTo>
                    <a:lnTo>
                      <a:pt x="0" y="0"/>
                    </a:lnTo>
                  </a:path>
                </a:pathLst>
              </a:custGeom>
              <a:noFill/>
              <a:ln w="19050">
                <a:solidFill>
                  <a:srgbClr val="99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3">
                <a:extLst>
                  <a:ext uri="{FF2B5EF4-FFF2-40B4-BE49-F238E27FC236}">
                    <a16:creationId xmlns:a16="http://schemas.microsoft.com/office/drawing/2014/main" id="{4FC27785-55A2-881C-F899-BFED5FA3500E}"/>
                  </a:ext>
                </a:extLst>
              </p:cNvPr>
              <p:cNvSpPr>
                <a:spLocks/>
              </p:cNvSpPr>
              <p:nvPr/>
            </p:nvSpPr>
            <p:spPr bwMode="auto">
              <a:xfrm>
                <a:off x="617538" y="2689225"/>
                <a:ext cx="1392238" cy="1217613"/>
              </a:xfrm>
              <a:custGeom>
                <a:avLst/>
                <a:gdLst>
                  <a:gd name="T0" fmla="*/ 877 w 877"/>
                  <a:gd name="T1" fmla="*/ 767 h 767"/>
                  <a:gd name="T2" fmla="*/ 437 w 877"/>
                  <a:gd name="T3" fmla="*/ 640 h 767"/>
                  <a:gd name="T4" fmla="*/ 218 w 877"/>
                  <a:gd name="T5" fmla="*/ 542 h 767"/>
                  <a:gd name="T6" fmla="*/ 108 w 877"/>
                  <a:gd name="T7" fmla="*/ 467 h 767"/>
                  <a:gd name="T8" fmla="*/ 71 w 877"/>
                  <a:gd name="T9" fmla="*/ 417 h 767"/>
                  <a:gd name="T10" fmla="*/ 53 w 877"/>
                  <a:gd name="T11" fmla="*/ 371 h 767"/>
                  <a:gd name="T12" fmla="*/ 26 w 877"/>
                  <a:gd name="T13" fmla="*/ 262 h 767"/>
                  <a:gd name="T14" fmla="*/ 9 w 877"/>
                  <a:gd name="T15" fmla="*/ 138 h 767"/>
                  <a:gd name="T16" fmla="*/ 0 w 877"/>
                  <a:gd name="T1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7" h="767">
                    <a:moveTo>
                      <a:pt x="877" y="767"/>
                    </a:moveTo>
                    <a:lnTo>
                      <a:pt x="437" y="640"/>
                    </a:lnTo>
                    <a:lnTo>
                      <a:pt x="218" y="542"/>
                    </a:lnTo>
                    <a:lnTo>
                      <a:pt x="108" y="467"/>
                    </a:lnTo>
                    <a:lnTo>
                      <a:pt x="71" y="417"/>
                    </a:lnTo>
                    <a:lnTo>
                      <a:pt x="53" y="371"/>
                    </a:lnTo>
                    <a:lnTo>
                      <a:pt x="26" y="262"/>
                    </a:lnTo>
                    <a:lnTo>
                      <a:pt x="9" y="138"/>
                    </a:lnTo>
                    <a:lnTo>
                      <a:pt x="0" y="0"/>
                    </a:lnTo>
                  </a:path>
                </a:pathLst>
              </a:custGeom>
              <a:noFill/>
              <a:ln w="19050">
                <a:solidFill>
                  <a:srgbClr val="CC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54">
                <a:extLst>
                  <a:ext uri="{FF2B5EF4-FFF2-40B4-BE49-F238E27FC236}">
                    <a16:creationId xmlns:a16="http://schemas.microsoft.com/office/drawing/2014/main" id="{FF713310-68A2-3A32-E537-F398F78F3103}"/>
                  </a:ext>
                </a:extLst>
              </p:cNvPr>
              <p:cNvSpPr>
                <a:spLocks/>
              </p:cNvSpPr>
              <p:nvPr/>
            </p:nvSpPr>
            <p:spPr bwMode="auto">
              <a:xfrm>
                <a:off x="617538" y="2841625"/>
                <a:ext cx="1385888" cy="1273175"/>
              </a:xfrm>
              <a:custGeom>
                <a:avLst/>
                <a:gdLst>
                  <a:gd name="T0" fmla="*/ 873 w 873"/>
                  <a:gd name="T1" fmla="*/ 802 h 802"/>
                  <a:gd name="T2" fmla="*/ 439 w 873"/>
                  <a:gd name="T3" fmla="*/ 690 h 802"/>
                  <a:gd name="T4" fmla="*/ 215 w 873"/>
                  <a:gd name="T5" fmla="*/ 596 h 802"/>
                  <a:gd name="T6" fmla="*/ 106 w 873"/>
                  <a:gd name="T7" fmla="*/ 512 h 802"/>
                  <a:gd name="T8" fmla="*/ 72 w 873"/>
                  <a:gd name="T9" fmla="*/ 468 h 802"/>
                  <a:gd name="T10" fmla="*/ 50 w 873"/>
                  <a:gd name="T11" fmla="*/ 426 h 802"/>
                  <a:gd name="T12" fmla="*/ 27 w 873"/>
                  <a:gd name="T13" fmla="*/ 338 h 802"/>
                  <a:gd name="T14" fmla="*/ 0 w 873"/>
                  <a:gd name="T15" fmla="*/ 0 h 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3" h="802">
                    <a:moveTo>
                      <a:pt x="873" y="802"/>
                    </a:moveTo>
                    <a:lnTo>
                      <a:pt x="439" y="690"/>
                    </a:lnTo>
                    <a:lnTo>
                      <a:pt x="215" y="596"/>
                    </a:lnTo>
                    <a:lnTo>
                      <a:pt x="106" y="512"/>
                    </a:lnTo>
                    <a:lnTo>
                      <a:pt x="72" y="468"/>
                    </a:lnTo>
                    <a:lnTo>
                      <a:pt x="50" y="426"/>
                    </a:lnTo>
                    <a:lnTo>
                      <a:pt x="27" y="338"/>
                    </a:lnTo>
                    <a:lnTo>
                      <a:pt x="0" y="0"/>
                    </a:lnTo>
                  </a:path>
                </a:pathLst>
              </a:custGeom>
              <a:noFill/>
              <a:ln w="19050">
                <a:solidFill>
                  <a:srgbClr val="9933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55">
                <a:extLst>
                  <a:ext uri="{FF2B5EF4-FFF2-40B4-BE49-F238E27FC236}">
                    <a16:creationId xmlns:a16="http://schemas.microsoft.com/office/drawing/2014/main" id="{5A19F9E4-7F17-764B-2C88-8BAFB139A709}"/>
                  </a:ext>
                </a:extLst>
              </p:cNvPr>
              <p:cNvSpPr>
                <a:spLocks/>
              </p:cNvSpPr>
              <p:nvPr/>
            </p:nvSpPr>
            <p:spPr bwMode="auto">
              <a:xfrm>
                <a:off x="617538" y="3022600"/>
                <a:ext cx="1393825" cy="1327150"/>
              </a:xfrm>
              <a:custGeom>
                <a:avLst/>
                <a:gdLst>
                  <a:gd name="T0" fmla="*/ 0 w 878"/>
                  <a:gd name="T1" fmla="*/ 0 h 836"/>
                  <a:gd name="T2" fmla="*/ 22 w 878"/>
                  <a:gd name="T3" fmla="*/ 295 h 836"/>
                  <a:gd name="T4" fmla="*/ 22 w 878"/>
                  <a:gd name="T5" fmla="*/ 340 h 836"/>
                  <a:gd name="T6" fmla="*/ 33 w 878"/>
                  <a:gd name="T7" fmla="*/ 384 h 836"/>
                  <a:gd name="T8" fmla="*/ 69 w 878"/>
                  <a:gd name="T9" fmla="*/ 477 h 836"/>
                  <a:gd name="T10" fmla="*/ 105 w 878"/>
                  <a:gd name="T11" fmla="*/ 541 h 836"/>
                  <a:gd name="T12" fmla="*/ 218 w 878"/>
                  <a:gd name="T13" fmla="*/ 615 h 836"/>
                  <a:gd name="T14" fmla="*/ 439 w 878"/>
                  <a:gd name="T15" fmla="*/ 701 h 836"/>
                  <a:gd name="T16" fmla="*/ 878 w 878"/>
                  <a:gd name="T17" fmla="*/ 836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8" h="836">
                    <a:moveTo>
                      <a:pt x="0" y="0"/>
                    </a:moveTo>
                    <a:lnTo>
                      <a:pt x="22" y="295"/>
                    </a:lnTo>
                    <a:lnTo>
                      <a:pt x="22" y="340"/>
                    </a:lnTo>
                    <a:lnTo>
                      <a:pt x="33" y="384"/>
                    </a:lnTo>
                    <a:lnTo>
                      <a:pt x="69" y="477"/>
                    </a:lnTo>
                    <a:lnTo>
                      <a:pt x="105" y="541"/>
                    </a:lnTo>
                    <a:lnTo>
                      <a:pt x="218" y="615"/>
                    </a:lnTo>
                    <a:lnTo>
                      <a:pt x="439" y="701"/>
                    </a:lnTo>
                    <a:lnTo>
                      <a:pt x="878" y="836"/>
                    </a:lnTo>
                  </a:path>
                </a:pathLst>
              </a:custGeom>
              <a:noFill/>
              <a:ln w="190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56">
                <a:extLst>
                  <a:ext uri="{FF2B5EF4-FFF2-40B4-BE49-F238E27FC236}">
                    <a16:creationId xmlns:a16="http://schemas.microsoft.com/office/drawing/2014/main" id="{724D8BA1-A449-78A0-CBB2-52D29B12855B}"/>
                  </a:ext>
                </a:extLst>
              </p:cNvPr>
              <p:cNvSpPr>
                <a:spLocks/>
              </p:cNvSpPr>
              <p:nvPr/>
            </p:nvSpPr>
            <p:spPr bwMode="auto">
              <a:xfrm>
                <a:off x="617538" y="3003550"/>
                <a:ext cx="1393825" cy="1325563"/>
              </a:xfrm>
              <a:custGeom>
                <a:avLst/>
                <a:gdLst>
                  <a:gd name="T0" fmla="*/ 0 w 878"/>
                  <a:gd name="T1" fmla="*/ 0 h 835"/>
                  <a:gd name="T2" fmla="*/ 16 w 878"/>
                  <a:gd name="T3" fmla="*/ 305 h 835"/>
                  <a:gd name="T4" fmla="*/ 33 w 878"/>
                  <a:gd name="T5" fmla="*/ 394 h 835"/>
                  <a:gd name="T6" fmla="*/ 52 w 878"/>
                  <a:gd name="T7" fmla="*/ 455 h 835"/>
                  <a:gd name="T8" fmla="*/ 70 w 878"/>
                  <a:gd name="T9" fmla="*/ 495 h 835"/>
                  <a:gd name="T10" fmla="*/ 107 w 878"/>
                  <a:gd name="T11" fmla="*/ 554 h 835"/>
                  <a:gd name="T12" fmla="*/ 219 w 878"/>
                  <a:gd name="T13" fmla="*/ 630 h 835"/>
                  <a:gd name="T14" fmla="*/ 435 w 878"/>
                  <a:gd name="T15" fmla="*/ 726 h 835"/>
                  <a:gd name="T16" fmla="*/ 878 w 878"/>
                  <a:gd name="T17" fmla="*/ 83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8" h="835">
                    <a:moveTo>
                      <a:pt x="0" y="0"/>
                    </a:moveTo>
                    <a:lnTo>
                      <a:pt x="16" y="305"/>
                    </a:lnTo>
                    <a:lnTo>
                      <a:pt x="33" y="394"/>
                    </a:lnTo>
                    <a:lnTo>
                      <a:pt x="52" y="455"/>
                    </a:lnTo>
                    <a:lnTo>
                      <a:pt x="70" y="495"/>
                    </a:lnTo>
                    <a:lnTo>
                      <a:pt x="107" y="554"/>
                    </a:lnTo>
                    <a:lnTo>
                      <a:pt x="219" y="630"/>
                    </a:lnTo>
                    <a:lnTo>
                      <a:pt x="435" y="726"/>
                    </a:lnTo>
                    <a:lnTo>
                      <a:pt x="878" y="835"/>
                    </a:lnTo>
                  </a:path>
                </a:pathLst>
              </a:custGeom>
              <a:noFill/>
              <a:ln w="1905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57">
                <a:extLst>
                  <a:ext uri="{FF2B5EF4-FFF2-40B4-BE49-F238E27FC236}">
                    <a16:creationId xmlns:a16="http://schemas.microsoft.com/office/drawing/2014/main" id="{CA5C06C8-F717-8E08-FF87-074E25B9EB87}"/>
                  </a:ext>
                </a:extLst>
              </p:cNvPr>
              <p:cNvSpPr>
                <a:spLocks/>
              </p:cNvSpPr>
              <p:nvPr/>
            </p:nvSpPr>
            <p:spPr bwMode="auto">
              <a:xfrm>
                <a:off x="617538" y="3446463"/>
                <a:ext cx="1392238" cy="1292225"/>
              </a:xfrm>
              <a:custGeom>
                <a:avLst/>
                <a:gdLst>
                  <a:gd name="T0" fmla="*/ 0 w 877"/>
                  <a:gd name="T1" fmla="*/ 0 h 814"/>
                  <a:gd name="T2" fmla="*/ 16 w 877"/>
                  <a:gd name="T3" fmla="*/ 195 h 814"/>
                  <a:gd name="T4" fmla="*/ 35 w 877"/>
                  <a:gd name="T5" fmla="*/ 297 h 814"/>
                  <a:gd name="T6" fmla="*/ 50 w 877"/>
                  <a:gd name="T7" fmla="*/ 348 h 814"/>
                  <a:gd name="T8" fmla="*/ 104 w 877"/>
                  <a:gd name="T9" fmla="*/ 442 h 814"/>
                  <a:gd name="T10" fmla="*/ 218 w 877"/>
                  <a:gd name="T11" fmla="*/ 522 h 814"/>
                  <a:gd name="T12" fmla="*/ 439 w 877"/>
                  <a:gd name="T13" fmla="*/ 617 h 814"/>
                  <a:gd name="T14" fmla="*/ 877 w 877"/>
                  <a:gd name="T15" fmla="*/ 81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7" h="814">
                    <a:moveTo>
                      <a:pt x="0" y="0"/>
                    </a:moveTo>
                    <a:lnTo>
                      <a:pt x="16" y="195"/>
                    </a:lnTo>
                    <a:lnTo>
                      <a:pt x="35" y="297"/>
                    </a:lnTo>
                    <a:lnTo>
                      <a:pt x="50" y="348"/>
                    </a:lnTo>
                    <a:lnTo>
                      <a:pt x="104" y="442"/>
                    </a:lnTo>
                    <a:lnTo>
                      <a:pt x="218" y="522"/>
                    </a:lnTo>
                    <a:lnTo>
                      <a:pt x="439" y="617"/>
                    </a:lnTo>
                    <a:lnTo>
                      <a:pt x="877" y="814"/>
                    </a:lnTo>
                  </a:path>
                </a:pathLst>
              </a:custGeom>
              <a:noFill/>
              <a:ln w="19050">
                <a:solidFill>
                  <a:srgbClr val="0033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8">
                <a:extLst>
                  <a:ext uri="{FF2B5EF4-FFF2-40B4-BE49-F238E27FC236}">
                    <a16:creationId xmlns:a16="http://schemas.microsoft.com/office/drawing/2014/main" id="{0C701A93-BFA5-1159-BD2C-407C0C33729C}"/>
                  </a:ext>
                </a:extLst>
              </p:cNvPr>
              <p:cNvSpPr>
                <a:spLocks/>
              </p:cNvSpPr>
              <p:nvPr/>
            </p:nvSpPr>
            <p:spPr bwMode="auto">
              <a:xfrm>
                <a:off x="617538" y="3692525"/>
                <a:ext cx="342900" cy="779463"/>
              </a:xfrm>
              <a:custGeom>
                <a:avLst/>
                <a:gdLst>
                  <a:gd name="T0" fmla="*/ 0 w 216"/>
                  <a:gd name="T1" fmla="*/ 0 h 491"/>
                  <a:gd name="T2" fmla="*/ 0 w 216"/>
                  <a:gd name="T3" fmla="*/ 103 h 491"/>
                  <a:gd name="T4" fmla="*/ 33 w 216"/>
                  <a:gd name="T5" fmla="*/ 256 h 491"/>
                  <a:gd name="T6" fmla="*/ 52 w 216"/>
                  <a:gd name="T7" fmla="*/ 313 h 491"/>
                  <a:gd name="T8" fmla="*/ 70 w 216"/>
                  <a:gd name="T9" fmla="*/ 352 h 491"/>
                  <a:gd name="T10" fmla="*/ 108 w 216"/>
                  <a:gd name="T11" fmla="*/ 408 h 491"/>
                  <a:gd name="T12" fmla="*/ 216 w 216"/>
                  <a:gd name="T13" fmla="*/ 491 h 491"/>
                </a:gdLst>
                <a:ahLst/>
                <a:cxnLst>
                  <a:cxn ang="0">
                    <a:pos x="T0" y="T1"/>
                  </a:cxn>
                  <a:cxn ang="0">
                    <a:pos x="T2" y="T3"/>
                  </a:cxn>
                  <a:cxn ang="0">
                    <a:pos x="T4" y="T5"/>
                  </a:cxn>
                  <a:cxn ang="0">
                    <a:pos x="T6" y="T7"/>
                  </a:cxn>
                  <a:cxn ang="0">
                    <a:pos x="T8" y="T9"/>
                  </a:cxn>
                  <a:cxn ang="0">
                    <a:pos x="T10" y="T11"/>
                  </a:cxn>
                  <a:cxn ang="0">
                    <a:pos x="T12" y="T13"/>
                  </a:cxn>
                </a:cxnLst>
                <a:rect l="0" t="0" r="r" b="b"/>
                <a:pathLst>
                  <a:path w="216" h="491">
                    <a:moveTo>
                      <a:pt x="0" y="0"/>
                    </a:moveTo>
                    <a:lnTo>
                      <a:pt x="0" y="103"/>
                    </a:lnTo>
                    <a:lnTo>
                      <a:pt x="33" y="256"/>
                    </a:lnTo>
                    <a:lnTo>
                      <a:pt x="52" y="313"/>
                    </a:lnTo>
                    <a:lnTo>
                      <a:pt x="70" y="352"/>
                    </a:lnTo>
                    <a:lnTo>
                      <a:pt x="108" y="408"/>
                    </a:lnTo>
                    <a:lnTo>
                      <a:pt x="216" y="491"/>
                    </a:lnTo>
                  </a:path>
                </a:pathLst>
              </a:custGeom>
              <a:noFill/>
              <a:ln w="19050">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59">
                <a:extLst>
                  <a:ext uri="{FF2B5EF4-FFF2-40B4-BE49-F238E27FC236}">
                    <a16:creationId xmlns:a16="http://schemas.microsoft.com/office/drawing/2014/main" id="{D9C1C6CF-4E71-ADF3-533D-D388C8D10FCD}"/>
                  </a:ext>
                </a:extLst>
              </p:cNvPr>
              <p:cNvSpPr>
                <a:spLocks/>
              </p:cNvSpPr>
              <p:nvPr/>
            </p:nvSpPr>
            <p:spPr bwMode="auto">
              <a:xfrm>
                <a:off x="617538" y="3856038"/>
                <a:ext cx="111125" cy="639763"/>
              </a:xfrm>
              <a:custGeom>
                <a:avLst/>
                <a:gdLst>
                  <a:gd name="T0" fmla="*/ 0 w 70"/>
                  <a:gd name="T1" fmla="*/ 0 h 403"/>
                  <a:gd name="T2" fmla="*/ 0 w 70"/>
                  <a:gd name="T3" fmla="*/ 140 h 403"/>
                  <a:gd name="T4" fmla="*/ 24 w 70"/>
                  <a:gd name="T5" fmla="*/ 202 h 403"/>
                  <a:gd name="T6" fmla="*/ 33 w 70"/>
                  <a:gd name="T7" fmla="*/ 257 h 403"/>
                  <a:gd name="T8" fmla="*/ 33 w 70"/>
                  <a:gd name="T9" fmla="*/ 289 h 403"/>
                  <a:gd name="T10" fmla="*/ 53 w 70"/>
                  <a:gd name="T11" fmla="*/ 357 h 403"/>
                  <a:gd name="T12" fmla="*/ 70 w 70"/>
                  <a:gd name="T13" fmla="*/ 403 h 403"/>
                </a:gdLst>
                <a:ahLst/>
                <a:cxnLst>
                  <a:cxn ang="0">
                    <a:pos x="T0" y="T1"/>
                  </a:cxn>
                  <a:cxn ang="0">
                    <a:pos x="T2" y="T3"/>
                  </a:cxn>
                  <a:cxn ang="0">
                    <a:pos x="T4" y="T5"/>
                  </a:cxn>
                  <a:cxn ang="0">
                    <a:pos x="T6" y="T7"/>
                  </a:cxn>
                  <a:cxn ang="0">
                    <a:pos x="T8" y="T9"/>
                  </a:cxn>
                  <a:cxn ang="0">
                    <a:pos x="T10" y="T11"/>
                  </a:cxn>
                  <a:cxn ang="0">
                    <a:pos x="T12" y="T13"/>
                  </a:cxn>
                </a:cxnLst>
                <a:rect l="0" t="0" r="r" b="b"/>
                <a:pathLst>
                  <a:path w="70" h="403">
                    <a:moveTo>
                      <a:pt x="0" y="0"/>
                    </a:moveTo>
                    <a:lnTo>
                      <a:pt x="0" y="140"/>
                    </a:lnTo>
                    <a:lnTo>
                      <a:pt x="24" y="202"/>
                    </a:lnTo>
                    <a:lnTo>
                      <a:pt x="33" y="257"/>
                    </a:lnTo>
                    <a:lnTo>
                      <a:pt x="33" y="289"/>
                    </a:lnTo>
                    <a:lnTo>
                      <a:pt x="53" y="357"/>
                    </a:lnTo>
                    <a:lnTo>
                      <a:pt x="70" y="403"/>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3" name="Groupe 192">
              <a:extLst>
                <a:ext uri="{FF2B5EF4-FFF2-40B4-BE49-F238E27FC236}">
                  <a16:creationId xmlns:a16="http://schemas.microsoft.com/office/drawing/2014/main" id="{EA91FF9C-CE83-74C1-44FD-07FA0F707B15}"/>
                </a:ext>
              </a:extLst>
            </p:cNvPr>
            <p:cNvGrpSpPr/>
            <p:nvPr/>
          </p:nvGrpSpPr>
          <p:grpSpPr>
            <a:xfrm>
              <a:off x="522288" y="2174875"/>
              <a:ext cx="2541588" cy="2824163"/>
              <a:chOff x="522288" y="2174875"/>
              <a:chExt cx="2541588" cy="2824163"/>
            </a:xfrm>
          </p:grpSpPr>
          <p:sp>
            <p:nvSpPr>
              <p:cNvPr id="81" name="Line 62">
                <a:extLst>
                  <a:ext uri="{FF2B5EF4-FFF2-40B4-BE49-F238E27FC236}">
                    <a16:creationId xmlns:a16="http://schemas.microsoft.com/office/drawing/2014/main" id="{B6230A5E-F64F-63F9-081E-EBC59FBE3521}"/>
                  </a:ext>
                </a:extLst>
              </p:cNvPr>
              <p:cNvSpPr>
                <a:spLocks noChangeShapeType="1"/>
              </p:cNvSpPr>
              <p:nvPr/>
            </p:nvSpPr>
            <p:spPr bwMode="auto">
              <a:xfrm flipV="1">
                <a:off x="2355850"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64">
                <a:extLst>
                  <a:ext uri="{FF2B5EF4-FFF2-40B4-BE49-F238E27FC236}">
                    <a16:creationId xmlns:a16="http://schemas.microsoft.com/office/drawing/2014/main" id="{2AE94A5E-5B27-B608-3E94-CD12DEC03A6D}"/>
                  </a:ext>
                </a:extLst>
              </p:cNvPr>
              <p:cNvSpPr>
                <a:spLocks noChangeShapeType="1"/>
              </p:cNvSpPr>
              <p:nvPr/>
            </p:nvSpPr>
            <p:spPr bwMode="auto">
              <a:xfrm flipV="1">
                <a:off x="2703513"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5">
                <a:extLst>
                  <a:ext uri="{FF2B5EF4-FFF2-40B4-BE49-F238E27FC236}">
                    <a16:creationId xmlns:a16="http://schemas.microsoft.com/office/drawing/2014/main" id="{BC1D401B-4B3F-3F24-4C77-6BF54453A9B0}"/>
                  </a:ext>
                </a:extLst>
              </p:cNvPr>
              <p:cNvSpPr>
                <a:spLocks noChangeShapeType="1"/>
              </p:cNvSpPr>
              <p:nvPr/>
            </p:nvSpPr>
            <p:spPr bwMode="auto">
              <a:xfrm flipV="1">
                <a:off x="3051175"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6">
                <a:extLst>
                  <a:ext uri="{FF2B5EF4-FFF2-40B4-BE49-F238E27FC236}">
                    <a16:creationId xmlns:a16="http://schemas.microsoft.com/office/drawing/2014/main" id="{F1FDEC97-BE78-B8B8-5B3E-C57B17D8C23B}"/>
                  </a:ext>
                </a:extLst>
              </p:cNvPr>
              <p:cNvSpPr>
                <a:spLocks noChangeShapeType="1"/>
              </p:cNvSpPr>
              <p:nvPr/>
            </p:nvSpPr>
            <p:spPr bwMode="auto">
              <a:xfrm flipV="1">
                <a:off x="1312863"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67">
                <a:extLst>
                  <a:ext uri="{FF2B5EF4-FFF2-40B4-BE49-F238E27FC236}">
                    <a16:creationId xmlns:a16="http://schemas.microsoft.com/office/drawing/2014/main" id="{B4BC6E63-F84E-FFC3-4E22-500C57EFC74B}"/>
                  </a:ext>
                </a:extLst>
              </p:cNvPr>
              <p:cNvSpPr>
                <a:spLocks noChangeShapeType="1"/>
              </p:cNvSpPr>
              <p:nvPr/>
            </p:nvSpPr>
            <p:spPr bwMode="auto">
              <a:xfrm flipV="1">
                <a:off x="1660525"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68">
                <a:extLst>
                  <a:ext uri="{FF2B5EF4-FFF2-40B4-BE49-F238E27FC236}">
                    <a16:creationId xmlns:a16="http://schemas.microsoft.com/office/drawing/2014/main" id="{B4E96251-F417-29A6-F91F-68DA6AB5AAAD}"/>
                  </a:ext>
                </a:extLst>
              </p:cNvPr>
              <p:cNvSpPr>
                <a:spLocks noChangeShapeType="1"/>
              </p:cNvSpPr>
              <p:nvPr/>
            </p:nvSpPr>
            <p:spPr bwMode="auto">
              <a:xfrm flipV="1">
                <a:off x="2008188"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70">
                <a:extLst>
                  <a:ext uri="{FF2B5EF4-FFF2-40B4-BE49-F238E27FC236}">
                    <a16:creationId xmlns:a16="http://schemas.microsoft.com/office/drawing/2014/main" id="{399903A6-8EB1-35AE-6A7B-9CEAA201C51C}"/>
                  </a:ext>
                </a:extLst>
              </p:cNvPr>
              <p:cNvSpPr>
                <a:spLocks noChangeShapeType="1"/>
              </p:cNvSpPr>
              <p:nvPr/>
            </p:nvSpPr>
            <p:spPr bwMode="auto">
              <a:xfrm>
                <a:off x="522288" y="2259013"/>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71">
                <a:extLst>
                  <a:ext uri="{FF2B5EF4-FFF2-40B4-BE49-F238E27FC236}">
                    <a16:creationId xmlns:a16="http://schemas.microsoft.com/office/drawing/2014/main" id="{4FE74175-4B13-80CC-790A-75971A23C0C7}"/>
                  </a:ext>
                </a:extLst>
              </p:cNvPr>
              <p:cNvSpPr>
                <a:spLocks noChangeShapeType="1"/>
              </p:cNvSpPr>
              <p:nvPr/>
            </p:nvSpPr>
            <p:spPr bwMode="auto">
              <a:xfrm flipH="1">
                <a:off x="522288" y="2917825"/>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72">
                <a:extLst>
                  <a:ext uri="{FF2B5EF4-FFF2-40B4-BE49-F238E27FC236}">
                    <a16:creationId xmlns:a16="http://schemas.microsoft.com/office/drawing/2014/main" id="{8FAE37AF-556B-9876-57BD-22C078DD01A0}"/>
                  </a:ext>
                </a:extLst>
              </p:cNvPr>
              <p:cNvSpPr>
                <a:spLocks noChangeShapeType="1"/>
              </p:cNvSpPr>
              <p:nvPr/>
            </p:nvSpPr>
            <p:spPr bwMode="auto">
              <a:xfrm>
                <a:off x="522288" y="3576638"/>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75">
                <a:extLst>
                  <a:ext uri="{FF2B5EF4-FFF2-40B4-BE49-F238E27FC236}">
                    <a16:creationId xmlns:a16="http://schemas.microsoft.com/office/drawing/2014/main" id="{B64BC6E7-32F6-F990-F237-F3FAAB202500}"/>
                  </a:ext>
                </a:extLst>
              </p:cNvPr>
              <p:cNvSpPr>
                <a:spLocks noChangeShapeType="1"/>
              </p:cNvSpPr>
              <p:nvPr/>
            </p:nvSpPr>
            <p:spPr bwMode="auto">
              <a:xfrm flipH="1">
                <a:off x="522288" y="4237038"/>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76">
                <a:extLst>
                  <a:ext uri="{FF2B5EF4-FFF2-40B4-BE49-F238E27FC236}">
                    <a16:creationId xmlns:a16="http://schemas.microsoft.com/office/drawing/2014/main" id="{CB28F0F3-E0C7-5695-AE0F-0075F042FBDB}"/>
                  </a:ext>
                </a:extLst>
              </p:cNvPr>
              <p:cNvSpPr>
                <a:spLocks noChangeShapeType="1"/>
              </p:cNvSpPr>
              <p:nvPr/>
            </p:nvSpPr>
            <p:spPr bwMode="auto">
              <a:xfrm>
                <a:off x="522288" y="4895850"/>
                <a:ext cx="25415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78">
                <a:extLst>
                  <a:ext uri="{FF2B5EF4-FFF2-40B4-BE49-F238E27FC236}">
                    <a16:creationId xmlns:a16="http://schemas.microsoft.com/office/drawing/2014/main" id="{1B596103-5B81-6F04-B4CB-E92446921C48}"/>
                  </a:ext>
                </a:extLst>
              </p:cNvPr>
              <p:cNvSpPr>
                <a:spLocks noChangeShapeType="1"/>
              </p:cNvSpPr>
              <p:nvPr/>
            </p:nvSpPr>
            <p:spPr bwMode="auto">
              <a:xfrm flipV="1">
                <a:off x="965200" y="4897438"/>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79">
                <a:extLst>
                  <a:ext uri="{FF2B5EF4-FFF2-40B4-BE49-F238E27FC236}">
                    <a16:creationId xmlns:a16="http://schemas.microsoft.com/office/drawing/2014/main" id="{FA37FFAA-DF08-B130-AA0D-D361579B44F0}"/>
                  </a:ext>
                </a:extLst>
              </p:cNvPr>
              <p:cNvSpPr>
                <a:spLocks noChangeShapeType="1"/>
              </p:cNvSpPr>
              <p:nvPr/>
            </p:nvSpPr>
            <p:spPr bwMode="auto">
              <a:xfrm flipV="1">
                <a:off x="617538" y="2174875"/>
                <a:ext cx="0" cy="28241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0" name="Rectangle 81">
              <a:extLst>
                <a:ext uri="{FF2B5EF4-FFF2-40B4-BE49-F238E27FC236}">
                  <a16:creationId xmlns:a16="http://schemas.microsoft.com/office/drawing/2014/main" id="{2D43E9D1-23DF-6341-8783-AD31934BC420}"/>
                </a:ext>
              </a:extLst>
            </p:cNvPr>
            <p:cNvSpPr>
              <a:spLocks noChangeArrowheads="1"/>
            </p:cNvSpPr>
            <p:nvPr/>
          </p:nvSpPr>
          <p:spPr bwMode="auto">
            <a:xfrm>
              <a:off x="583880" y="502920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a:t>
              </a:r>
              <a:endParaRPr kumimoji="0" lang="en-US" altLang="fr-FR" sz="1000" b="0" i="0" u="none" strike="noStrike" cap="none" normalizeH="0" baseline="0" dirty="0">
                <a:ln>
                  <a:noFill/>
                </a:ln>
                <a:solidFill>
                  <a:schemeClr val="tx1"/>
                </a:solidFill>
                <a:effectLst/>
              </a:endParaRPr>
            </a:p>
          </p:txBody>
        </p:sp>
        <p:sp>
          <p:nvSpPr>
            <p:cNvPr id="101" name="Rectangle 82">
              <a:extLst>
                <a:ext uri="{FF2B5EF4-FFF2-40B4-BE49-F238E27FC236}">
                  <a16:creationId xmlns:a16="http://schemas.microsoft.com/office/drawing/2014/main" id="{EDDD4CA5-87F9-A224-4E55-95F0137405AD}"/>
                </a:ext>
              </a:extLst>
            </p:cNvPr>
            <p:cNvSpPr>
              <a:spLocks noChangeArrowheads="1"/>
            </p:cNvSpPr>
            <p:nvPr/>
          </p:nvSpPr>
          <p:spPr bwMode="auto">
            <a:xfrm>
              <a:off x="898681" y="50292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24</a:t>
              </a:r>
              <a:endParaRPr kumimoji="0" lang="en-US" altLang="fr-FR" sz="1000" b="0" i="0" u="none" strike="noStrike" cap="none" normalizeH="0" baseline="0" dirty="0">
                <a:ln>
                  <a:noFill/>
                </a:ln>
                <a:solidFill>
                  <a:schemeClr val="tx1"/>
                </a:solidFill>
                <a:effectLst/>
              </a:endParaRPr>
            </a:p>
          </p:txBody>
        </p:sp>
        <p:sp>
          <p:nvSpPr>
            <p:cNvPr id="102" name="Rectangle 83">
              <a:extLst>
                <a:ext uri="{FF2B5EF4-FFF2-40B4-BE49-F238E27FC236}">
                  <a16:creationId xmlns:a16="http://schemas.microsoft.com/office/drawing/2014/main" id="{03B2353F-3E5A-C02E-A38E-4839DDDA0D85}"/>
                </a:ext>
              </a:extLst>
            </p:cNvPr>
            <p:cNvSpPr>
              <a:spLocks noChangeArrowheads="1"/>
            </p:cNvSpPr>
            <p:nvPr/>
          </p:nvSpPr>
          <p:spPr bwMode="auto">
            <a:xfrm>
              <a:off x="1246344" y="50292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48</a:t>
              </a:r>
              <a:endParaRPr kumimoji="0" lang="en-US" altLang="fr-FR" sz="1000" b="0" i="0" u="none" strike="noStrike" cap="none" normalizeH="0" baseline="0" dirty="0">
                <a:ln>
                  <a:noFill/>
                </a:ln>
                <a:solidFill>
                  <a:schemeClr val="tx1"/>
                </a:solidFill>
                <a:effectLst/>
              </a:endParaRPr>
            </a:p>
          </p:txBody>
        </p:sp>
        <p:sp>
          <p:nvSpPr>
            <p:cNvPr id="103" name="Rectangle 84">
              <a:extLst>
                <a:ext uri="{FF2B5EF4-FFF2-40B4-BE49-F238E27FC236}">
                  <a16:creationId xmlns:a16="http://schemas.microsoft.com/office/drawing/2014/main" id="{1199306C-11BF-73A7-7D29-CF0179F53147}"/>
                </a:ext>
              </a:extLst>
            </p:cNvPr>
            <p:cNvSpPr>
              <a:spLocks noChangeArrowheads="1"/>
            </p:cNvSpPr>
            <p:nvPr/>
          </p:nvSpPr>
          <p:spPr bwMode="auto">
            <a:xfrm>
              <a:off x="1594006" y="50292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72</a:t>
              </a:r>
              <a:endParaRPr kumimoji="0" lang="en-US" altLang="fr-FR" sz="1000" b="0" i="0" u="none" strike="noStrike" cap="none" normalizeH="0" baseline="0" dirty="0">
                <a:ln>
                  <a:noFill/>
                </a:ln>
                <a:solidFill>
                  <a:schemeClr val="tx1"/>
                </a:solidFill>
                <a:effectLst/>
              </a:endParaRPr>
            </a:p>
          </p:txBody>
        </p:sp>
        <p:sp>
          <p:nvSpPr>
            <p:cNvPr id="104" name="Rectangle 85">
              <a:extLst>
                <a:ext uri="{FF2B5EF4-FFF2-40B4-BE49-F238E27FC236}">
                  <a16:creationId xmlns:a16="http://schemas.microsoft.com/office/drawing/2014/main" id="{7F7EBE21-3779-F010-C656-5C1B2B4986B5}"/>
                </a:ext>
              </a:extLst>
            </p:cNvPr>
            <p:cNvSpPr>
              <a:spLocks noChangeArrowheads="1"/>
            </p:cNvSpPr>
            <p:nvPr/>
          </p:nvSpPr>
          <p:spPr bwMode="auto">
            <a:xfrm>
              <a:off x="1941669" y="50292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96</a:t>
              </a:r>
              <a:endParaRPr kumimoji="0" lang="en-US" altLang="fr-FR" sz="1000" b="0" i="0" u="none" strike="noStrike" cap="none" normalizeH="0" baseline="0" dirty="0">
                <a:ln>
                  <a:noFill/>
                </a:ln>
                <a:solidFill>
                  <a:schemeClr val="tx1"/>
                </a:solidFill>
                <a:effectLst/>
              </a:endParaRPr>
            </a:p>
          </p:txBody>
        </p:sp>
        <p:sp>
          <p:nvSpPr>
            <p:cNvPr id="105" name="Rectangle 86">
              <a:extLst>
                <a:ext uri="{FF2B5EF4-FFF2-40B4-BE49-F238E27FC236}">
                  <a16:creationId xmlns:a16="http://schemas.microsoft.com/office/drawing/2014/main" id="{2A0C7251-2911-4FED-627D-122C0356FC83}"/>
                </a:ext>
              </a:extLst>
            </p:cNvPr>
            <p:cNvSpPr>
              <a:spLocks noChangeArrowheads="1"/>
            </p:cNvSpPr>
            <p:nvPr/>
          </p:nvSpPr>
          <p:spPr bwMode="auto">
            <a:xfrm>
              <a:off x="2256468"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120</a:t>
              </a:r>
              <a:endParaRPr kumimoji="0" lang="en-US" altLang="fr-FR" sz="1000" b="0" i="0" u="none" strike="noStrike" cap="none" normalizeH="0" baseline="0" dirty="0">
                <a:ln>
                  <a:noFill/>
                </a:ln>
                <a:solidFill>
                  <a:schemeClr val="tx1"/>
                </a:solidFill>
                <a:effectLst/>
              </a:endParaRPr>
            </a:p>
          </p:txBody>
        </p:sp>
        <p:sp>
          <p:nvSpPr>
            <p:cNvPr id="106" name="Rectangle 87">
              <a:extLst>
                <a:ext uri="{FF2B5EF4-FFF2-40B4-BE49-F238E27FC236}">
                  <a16:creationId xmlns:a16="http://schemas.microsoft.com/office/drawing/2014/main" id="{7B27D798-58BF-CAA1-BB5A-32D40D51A1D8}"/>
                </a:ext>
              </a:extLst>
            </p:cNvPr>
            <p:cNvSpPr>
              <a:spLocks noChangeArrowheads="1"/>
            </p:cNvSpPr>
            <p:nvPr/>
          </p:nvSpPr>
          <p:spPr bwMode="auto">
            <a:xfrm>
              <a:off x="2604131"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144</a:t>
              </a:r>
              <a:endParaRPr kumimoji="0" lang="en-US" altLang="fr-FR" sz="1000" b="0" i="0" u="none" strike="noStrike" cap="none" normalizeH="0" baseline="0" dirty="0">
                <a:ln>
                  <a:noFill/>
                </a:ln>
                <a:solidFill>
                  <a:schemeClr val="tx1"/>
                </a:solidFill>
                <a:effectLst/>
              </a:endParaRPr>
            </a:p>
          </p:txBody>
        </p:sp>
        <p:sp>
          <p:nvSpPr>
            <p:cNvPr id="107" name="Rectangle 88">
              <a:extLst>
                <a:ext uri="{FF2B5EF4-FFF2-40B4-BE49-F238E27FC236}">
                  <a16:creationId xmlns:a16="http://schemas.microsoft.com/office/drawing/2014/main" id="{665A43EE-CF26-6093-9528-160176C42B91}"/>
                </a:ext>
              </a:extLst>
            </p:cNvPr>
            <p:cNvSpPr>
              <a:spLocks noChangeArrowheads="1"/>
            </p:cNvSpPr>
            <p:nvPr/>
          </p:nvSpPr>
          <p:spPr bwMode="auto">
            <a:xfrm>
              <a:off x="2950206"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168</a:t>
              </a:r>
              <a:endParaRPr kumimoji="0" lang="en-US" altLang="fr-FR" sz="1000" b="0" i="0" u="none" strike="noStrike" cap="none" normalizeH="0" baseline="0" dirty="0">
                <a:ln>
                  <a:noFill/>
                </a:ln>
                <a:solidFill>
                  <a:schemeClr val="tx1"/>
                </a:solidFill>
                <a:effectLst/>
              </a:endParaRPr>
            </a:p>
          </p:txBody>
        </p:sp>
        <p:sp>
          <p:nvSpPr>
            <p:cNvPr id="108" name="Rectangle 89">
              <a:extLst>
                <a:ext uri="{FF2B5EF4-FFF2-40B4-BE49-F238E27FC236}">
                  <a16:creationId xmlns:a16="http://schemas.microsoft.com/office/drawing/2014/main" id="{91A230D6-E7C6-5EC7-F424-50DCCB3A7240}"/>
                </a:ext>
              </a:extLst>
            </p:cNvPr>
            <p:cNvSpPr>
              <a:spLocks noChangeArrowheads="1"/>
            </p:cNvSpPr>
            <p:nvPr/>
          </p:nvSpPr>
          <p:spPr bwMode="auto">
            <a:xfrm>
              <a:off x="1559496" y="5211758"/>
              <a:ext cx="530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Time, </a:t>
              </a:r>
              <a:r>
                <a:rPr kumimoji="0" lang="en-US" altLang="fr-FR" sz="1200" b="1" i="0" u="none" strike="noStrike" cap="none" normalizeH="0" baseline="0" dirty="0" err="1">
                  <a:ln>
                    <a:noFill/>
                  </a:ln>
                  <a:solidFill>
                    <a:srgbClr val="000000"/>
                  </a:solidFill>
                  <a:effectLst/>
                  <a:latin typeface="Calibri" panose="020F0502020204030204" pitchFamily="34" charset="0"/>
                </a:rPr>
                <a:t>hr</a:t>
              </a:r>
              <a:endParaRPr kumimoji="0" lang="en-US" altLang="fr-FR" sz="1600" b="0" i="0" u="none" strike="noStrike" cap="none" normalizeH="0" baseline="0" dirty="0">
                <a:ln>
                  <a:noFill/>
                </a:ln>
                <a:solidFill>
                  <a:schemeClr val="tx1"/>
                </a:solidFill>
                <a:effectLst/>
              </a:endParaRPr>
            </a:p>
          </p:txBody>
        </p:sp>
        <p:sp>
          <p:nvSpPr>
            <p:cNvPr id="109" name="Rectangle 90">
              <a:extLst>
                <a:ext uri="{FF2B5EF4-FFF2-40B4-BE49-F238E27FC236}">
                  <a16:creationId xmlns:a16="http://schemas.microsoft.com/office/drawing/2014/main" id="{E948570C-92D1-5B0A-000C-1AA31B96AD49}"/>
                </a:ext>
              </a:extLst>
            </p:cNvPr>
            <p:cNvSpPr>
              <a:spLocks noChangeArrowheads="1"/>
            </p:cNvSpPr>
            <p:nvPr/>
          </p:nvSpPr>
          <p:spPr bwMode="auto">
            <a:xfrm>
              <a:off x="241935" y="4819648"/>
              <a:ext cx="2628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0001</a:t>
              </a:r>
              <a:endParaRPr kumimoji="0" lang="en-US" altLang="fr-FR" sz="1100" b="0" i="0" u="none" strike="noStrike" cap="none" normalizeH="0" baseline="0" dirty="0">
                <a:ln>
                  <a:noFill/>
                </a:ln>
                <a:solidFill>
                  <a:schemeClr val="tx1"/>
                </a:solidFill>
                <a:effectLst/>
              </a:endParaRPr>
            </a:p>
          </p:txBody>
        </p:sp>
        <p:sp>
          <p:nvSpPr>
            <p:cNvPr id="110" name="Rectangle 91">
              <a:extLst>
                <a:ext uri="{FF2B5EF4-FFF2-40B4-BE49-F238E27FC236}">
                  <a16:creationId xmlns:a16="http://schemas.microsoft.com/office/drawing/2014/main" id="{5E51111A-F858-FD70-EB81-8F30D3DF6F8E}"/>
                </a:ext>
              </a:extLst>
            </p:cNvPr>
            <p:cNvSpPr>
              <a:spLocks noChangeArrowheads="1"/>
            </p:cNvSpPr>
            <p:nvPr/>
          </p:nvSpPr>
          <p:spPr bwMode="auto">
            <a:xfrm>
              <a:off x="275598" y="4160835"/>
              <a:ext cx="2292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0.01</a:t>
              </a:r>
              <a:endParaRPr kumimoji="0" lang="en-US" altLang="fr-FR" sz="1100" b="0" i="0" u="none" strike="noStrike" cap="none" normalizeH="0" baseline="0" dirty="0">
                <a:ln>
                  <a:noFill/>
                </a:ln>
                <a:solidFill>
                  <a:schemeClr val="tx1"/>
                </a:solidFill>
                <a:effectLst/>
              </a:endParaRPr>
            </a:p>
          </p:txBody>
        </p:sp>
        <p:sp>
          <p:nvSpPr>
            <p:cNvPr id="111" name="Rectangle 92">
              <a:extLst>
                <a:ext uri="{FF2B5EF4-FFF2-40B4-BE49-F238E27FC236}">
                  <a16:creationId xmlns:a16="http://schemas.microsoft.com/office/drawing/2014/main" id="{4C689EB6-7B94-5660-B9AA-1795D7492C8A}"/>
                </a:ext>
              </a:extLst>
            </p:cNvPr>
            <p:cNvSpPr>
              <a:spLocks noChangeArrowheads="1"/>
            </p:cNvSpPr>
            <p:nvPr/>
          </p:nvSpPr>
          <p:spPr bwMode="auto">
            <a:xfrm>
              <a:off x="341321" y="3502023"/>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0.1</a:t>
              </a:r>
              <a:endParaRPr kumimoji="0" lang="en-US" altLang="fr-FR" sz="1100" b="0" i="0" u="none" strike="noStrike" cap="none" normalizeH="0" baseline="0" dirty="0">
                <a:ln>
                  <a:noFill/>
                </a:ln>
                <a:solidFill>
                  <a:schemeClr val="tx1"/>
                </a:solidFill>
                <a:effectLst/>
              </a:endParaRPr>
            </a:p>
          </p:txBody>
        </p:sp>
        <p:sp>
          <p:nvSpPr>
            <p:cNvPr id="112" name="Rectangle 93">
              <a:extLst>
                <a:ext uri="{FF2B5EF4-FFF2-40B4-BE49-F238E27FC236}">
                  <a16:creationId xmlns:a16="http://schemas.microsoft.com/office/drawing/2014/main" id="{CC7AEA40-B01A-E0A6-07A9-96DC2EE611E1}"/>
                </a:ext>
              </a:extLst>
            </p:cNvPr>
            <p:cNvSpPr>
              <a:spLocks noChangeArrowheads="1"/>
            </p:cNvSpPr>
            <p:nvPr/>
          </p:nvSpPr>
          <p:spPr bwMode="auto">
            <a:xfrm>
              <a:off x="439103" y="284321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a:t>
              </a:r>
              <a:endParaRPr kumimoji="0" lang="en-US" altLang="fr-FR" sz="1100" b="0" i="0" u="none" strike="noStrike" cap="none" normalizeH="0" baseline="0" dirty="0">
                <a:ln>
                  <a:noFill/>
                </a:ln>
                <a:solidFill>
                  <a:schemeClr val="tx1"/>
                </a:solidFill>
                <a:effectLst/>
              </a:endParaRPr>
            </a:p>
          </p:txBody>
        </p:sp>
        <p:sp>
          <p:nvSpPr>
            <p:cNvPr id="113" name="Rectangle 94">
              <a:extLst>
                <a:ext uri="{FF2B5EF4-FFF2-40B4-BE49-F238E27FC236}">
                  <a16:creationId xmlns:a16="http://schemas.microsoft.com/office/drawing/2014/main" id="{30534865-9CE5-4222-82DB-4D7FB744AB55}"/>
                </a:ext>
              </a:extLst>
            </p:cNvPr>
            <p:cNvSpPr>
              <a:spLocks noChangeArrowheads="1"/>
            </p:cNvSpPr>
            <p:nvPr/>
          </p:nvSpPr>
          <p:spPr bwMode="auto">
            <a:xfrm>
              <a:off x="373381" y="218439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a:t>
              </a:r>
              <a:endParaRPr kumimoji="0" lang="en-US" altLang="fr-FR" sz="1100" b="0" i="0" u="none" strike="noStrike" cap="none" normalizeH="0" baseline="0" dirty="0">
                <a:ln>
                  <a:noFill/>
                </a:ln>
                <a:solidFill>
                  <a:schemeClr val="tx1"/>
                </a:solidFill>
                <a:effectLst/>
              </a:endParaRPr>
            </a:p>
          </p:txBody>
        </p:sp>
        <p:sp>
          <p:nvSpPr>
            <p:cNvPr id="114" name="Freeform 95">
              <a:extLst>
                <a:ext uri="{FF2B5EF4-FFF2-40B4-BE49-F238E27FC236}">
                  <a16:creationId xmlns:a16="http://schemas.microsoft.com/office/drawing/2014/main" id="{25F4A125-FD45-93BB-B564-1F728D7E2941}"/>
                </a:ext>
              </a:extLst>
            </p:cNvPr>
            <p:cNvSpPr>
              <a:spLocks/>
            </p:cNvSpPr>
            <p:nvPr/>
          </p:nvSpPr>
          <p:spPr bwMode="auto">
            <a:xfrm>
              <a:off x="4526047" y="2600325"/>
              <a:ext cx="2581275" cy="808038"/>
            </a:xfrm>
            <a:custGeom>
              <a:avLst/>
              <a:gdLst>
                <a:gd name="T0" fmla="*/ 1626 w 1626"/>
                <a:gd name="T1" fmla="*/ 509 h 509"/>
                <a:gd name="T2" fmla="*/ 1222 w 1626"/>
                <a:gd name="T3" fmla="*/ 502 h 509"/>
                <a:gd name="T4" fmla="*/ 406 w 1626"/>
                <a:gd name="T5" fmla="*/ 341 h 509"/>
                <a:gd name="T6" fmla="*/ 117 w 1626"/>
                <a:gd name="T7" fmla="*/ 67 h 509"/>
                <a:gd name="T8" fmla="*/ 20 w 1626"/>
                <a:gd name="T9" fmla="*/ 0 h 509"/>
                <a:gd name="T10" fmla="*/ 0 w 1626"/>
                <a:gd name="T11" fmla="*/ 31 h 509"/>
              </a:gdLst>
              <a:ahLst/>
              <a:cxnLst>
                <a:cxn ang="0">
                  <a:pos x="T0" y="T1"/>
                </a:cxn>
                <a:cxn ang="0">
                  <a:pos x="T2" y="T3"/>
                </a:cxn>
                <a:cxn ang="0">
                  <a:pos x="T4" y="T5"/>
                </a:cxn>
                <a:cxn ang="0">
                  <a:pos x="T6" y="T7"/>
                </a:cxn>
                <a:cxn ang="0">
                  <a:pos x="T8" y="T9"/>
                </a:cxn>
                <a:cxn ang="0">
                  <a:pos x="T10" y="T11"/>
                </a:cxn>
              </a:cxnLst>
              <a:rect l="0" t="0" r="r" b="b"/>
              <a:pathLst>
                <a:path w="1626" h="509">
                  <a:moveTo>
                    <a:pt x="1626" y="509"/>
                  </a:moveTo>
                  <a:lnTo>
                    <a:pt x="1222" y="502"/>
                  </a:lnTo>
                  <a:lnTo>
                    <a:pt x="406" y="341"/>
                  </a:lnTo>
                  <a:lnTo>
                    <a:pt x="117" y="67"/>
                  </a:lnTo>
                  <a:lnTo>
                    <a:pt x="20" y="0"/>
                  </a:lnTo>
                  <a:lnTo>
                    <a:pt x="0" y="31"/>
                  </a:lnTo>
                </a:path>
              </a:pathLst>
            </a:custGeom>
            <a:noFill/>
            <a:ln w="19050">
              <a:solidFill>
                <a:srgbClr val="99CC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96">
              <a:extLst>
                <a:ext uri="{FF2B5EF4-FFF2-40B4-BE49-F238E27FC236}">
                  <a16:creationId xmlns:a16="http://schemas.microsoft.com/office/drawing/2014/main" id="{A9E2F3A1-15B3-DA56-0014-51893A76FDD2}"/>
                </a:ext>
              </a:extLst>
            </p:cNvPr>
            <p:cNvSpPr>
              <a:spLocks/>
            </p:cNvSpPr>
            <p:nvPr/>
          </p:nvSpPr>
          <p:spPr bwMode="auto">
            <a:xfrm>
              <a:off x="4526047" y="2625725"/>
              <a:ext cx="2589213" cy="876300"/>
            </a:xfrm>
            <a:custGeom>
              <a:avLst/>
              <a:gdLst>
                <a:gd name="T0" fmla="*/ 0 w 1631"/>
                <a:gd name="T1" fmla="*/ 35 h 552"/>
                <a:gd name="T2" fmla="*/ 23 w 1631"/>
                <a:gd name="T3" fmla="*/ 0 h 552"/>
                <a:gd name="T4" fmla="*/ 54 w 1631"/>
                <a:gd name="T5" fmla="*/ 7 h 552"/>
                <a:gd name="T6" fmla="*/ 119 w 1631"/>
                <a:gd name="T7" fmla="*/ 76 h 552"/>
                <a:gd name="T8" fmla="*/ 235 w 1631"/>
                <a:gd name="T9" fmla="*/ 241 h 552"/>
                <a:gd name="T10" fmla="*/ 412 w 1631"/>
                <a:gd name="T11" fmla="*/ 302 h 552"/>
                <a:gd name="T12" fmla="*/ 816 w 1631"/>
                <a:gd name="T13" fmla="*/ 461 h 552"/>
                <a:gd name="T14" fmla="*/ 1227 w 1631"/>
                <a:gd name="T15" fmla="*/ 486 h 552"/>
                <a:gd name="T16" fmla="*/ 1631 w 1631"/>
                <a:gd name="T17"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1" h="552">
                  <a:moveTo>
                    <a:pt x="0" y="35"/>
                  </a:moveTo>
                  <a:lnTo>
                    <a:pt x="23" y="0"/>
                  </a:lnTo>
                  <a:lnTo>
                    <a:pt x="54" y="7"/>
                  </a:lnTo>
                  <a:lnTo>
                    <a:pt x="119" y="76"/>
                  </a:lnTo>
                  <a:lnTo>
                    <a:pt x="235" y="241"/>
                  </a:lnTo>
                  <a:lnTo>
                    <a:pt x="412" y="302"/>
                  </a:lnTo>
                  <a:lnTo>
                    <a:pt x="816" y="461"/>
                  </a:lnTo>
                  <a:lnTo>
                    <a:pt x="1227" y="486"/>
                  </a:lnTo>
                  <a:lnTo>
                    <a:pt x="1631" y="552"/>
                  </a:lnTo>
                </a:path>
              </a:pathLst>
            </a:custGeom>
            <a:noFill/>
            <a:ln w="19050">
              <a:solidFill>
                <a:srgbClr val="9999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97">
              <a:extLst>
                <a:ext uri="{FF2B5EF4-FFF2-40B4-BE49-F238E27FC236}">
                  <a16:creationId xmlns:a16="http://schemas.microsoft.com/office/drawing/2014/main" id="{CEB28734-070E-0E89-3A58-3017BCD9411B}"/>
                </a:ext>
              </a:extLst>
            </p:cNvPr>
            <p:cNvSpPr>
              <a:spLocks/>
            </p:cNvSpPr>
            <p:nvPr/>
          </p:nvSpPr>
          <p:spPr bwMode="auto">
            <a:xfrm>
              <a:off x="4526047" y="2682875"/>
              <a:ext cx="1295400" cy="722313"/>
            </a:xfrm>
            <a:custGeom>
              <a:avLst/>
              <a:gdLst>
                <a:gd name="T0" fmla="*/ 0 w 816"/>
                <a:gd name="T1" fmla="*/ 41 h 455"/>
                <a:gd name="T2" fmla="*/ 29 w 816"/>
                <a:gd name="T3" fmla="*/ 0 h 455"/>
                <a:gd name="T4" fmla="*/ 64 w 816"/>
                <a:gd name="T5" fmla="*/ 47 h 455"/>
                <a:gd name="T6" fmla="*/ 119 w 816"/>
                <a:gd name="T7" fmla="*/ 65 h 455"/>
                <a:gd name="T8" fmla="*/ 234 w 816"/>
                <a:gd name="T9" fmla="*/ 164 h 455"/>
                <a:gd name="T10" fmla="*/ 407 w 816"/>
                <a:gd name="T11" fmla="*/ 248 h 455"/>
                <a:gd name="T12" fmla="*/ 816 w 816"/>
                <a:gd name="T13" fmla="*/ 455 h 455"/>
              </a:gdLst>
              <a:ahLst/>
              <a:cxnLst>
                <a:cxn ang="0">
                  <a:pos x="T0" y="T1"/>
                </a:cxn>
                <a:cxn ang="0">
                  <a:pos x="T2" y="T3"/>
                </a:cxn>
                <a:cxn ang="0">
                  <a:pos x="T4" y="T5"/>
                </a:cxn>
                <a:cxn ang="0">
                  <a:pos x="T6" y="T7"/>
                </a:cxn>
                <a:cxn ang="0">
                  <a:pos x="T8" y="T9"/>
                </a:cxn>
                <a:cxn ang="0">
                  <a:pos x="T10" y="T11"/>
                </a:cxn>
                <a:cxn ang="0">
                  <a:pos x="T12" y="T13"/>
                </a:cxn>
              </a:cxnLst>
              <a:rect l="0" t="0" r="r" b="b"/>
              <a:pathLst>
                <a:path w="816" h="455">
                  <a:moveTo>
                    <a:pt x="0" y="41"/>
                  </a:moveTo>
                  <a:lnTo>
                    <a:pt x="29" y="0"/>
                  </a:lnTo>
                  <a:lnTo>
                    <a:pt x="64" y="47"/>
                  </a:lnTo>
                  <a:lnTo>
                    <a:pt x="119" y="65"/>
                  </a:lnTo>
                  <a:lnTo>
                    <a:pt x="234" y="164"/>
                  </a:lnTo>
                  <a:lnTo>
                    <a:pt x="407" y="248"/>
                  </a:lnTo>
                  <a:lnTo>
                    <a:pt x="816" y="455"/>
                  </a:lnTo>
                </a:path>
              </a:pathLst>
            </a:custGeom>
            <a:noFill/>
            <a:ln w="19050">
              <a:solidFill>
                <a:srgbClr val="CC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98">
              <a:extLst>
                <a:ext uri="{FF2B5EF4-FFF2-40B4-BE49-F238E27FC236}">
                  <a16:creationId xmlns:a16="http://schemas.microsoft.com/office/drawing/2014/main" id="{BDFCC677-A64E-D19C-730C-35049B9941D4}"/>
                </a:ext>
              </a:extLst>
            </p:cNvPr>
            <p:cNvSpPr>
              <a:spLocks/>
            </p:cNvSpPr>
            <p:nvPr/>
          </p:nvSpPr>
          <p:spPr bwMode="auto">
            <a:xfrm>
              <a:off x="4537160" y="3060700"/>
              <a:ext cx="1281113" cy="552450"/>
            </a:xfrm>
            <a:custGeom>
              <a:avLst/>
              <a:gdLst>
                <a:gd name="T0" fmla="*/ 0 w 807"/>
                <a:gd name="T1" fmla="*/ 102 h 348"/>
                <a:gd name="T2" fmla="*/ 17 w 807"/>
                <a:gd name="T3" fmla="*/ 17 h 348"/>
                <a:gd name="T4" fmla="*/ 47 w 807"/>
                <a:gd name="T5" fmla="*/ 0 h 348"/>
                <a:gd name="T6" fmla="*/ 224 w 807"/>
                <a:gd name="T7" fmla="*/ 210 h 348"/>
                <a:gd name="T8" fmla="*/ 401 w 807"/>
                <a:gd name="T9" fmla="*/ 276 h 348"/>
                <a:gd name="T10" fmla="*/ 807 w 807"/>
                <a:gd name="T11" fmla="*/ 348 h 348"/>
              </a:gdLst>
              <a:ahLst/>
              <a:cxnLst>
                <a:cxn ang="0">
                  <a:pos x="T0" y="T1"/>
                </a:cxn>
                <a:cxn ang="0">
                  <a:pos x="T2" y="T3"/>
                </a:cxn>
                <a:cxn ang="0">
                  <a:pos x="T4" y="T5"/>
                </a:cxn>
                <a:cxn ang="0">
                  <a:pos x="T6" y="T7"/>
                </a:cxn>
                <a:cxn ang="0">
                  <a:pos x="T8" y="T9"/>
                </a:cxn>
                <a:cxn ang="0">
                  <a:pos x="T10" y="T11"/>
                </a:cxn>
              </a:cxnLst>
              <a:rect l="0" t="0" r="r" b="b"/>
              <a:pathLst>
                <a:path w="807" h="348">
                  <a:moveTo>
                    <a:pt x="0" y="102"/>
                  </a:moveTo>
                  <a:lnTo>
                    <a:pt x="17" y="17"/>
                  </a:lnTo>
                  <a:lnTo>
                    <a:pt x="47" y="0"/>
                  </a:lnTo>
                  <a:lnTo>
                    <a:pt x="224" y="210"/>
                  </a:lnTo>
                  <a:lnTo>
                    <a:pt x="401" y="276"/>
                  </a:lnTo>
                  <a:lnTo>
                    <a:pt x="807" y="348"/>
                  </a:lnTo>
                </a:path>
              </a:pathLst>
            </a:custGeom>
            <a:noFill/>
            <a:ln w="1905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99">
              <a:extLst>
                <a:ext uri="{FF2B5EF4-FFF2-40B4-BE49-F238E27FC236}">
                  <a16:creationId xmlns:a16="http://schemas.microsoft.com/office/drawing/2014/main" id="{EFAFB61F-DBCE-02D4-2CE7-DF0632D52114}"/>
                </a:ext>
              </a:extLst>
            </p:cNvPr>
            <p:cNvSpPr>
              <a:spLocks/>
            </p:cNvSpPr>
            <p:nvPr/>
          </p:nvSpPr>
          <p:spPr bwMode="auto">
            <a:xfrm>
              <a:off x="4526047" y="3308350"/>
              <a:ext cx="1295400" cy="593725"/>
            </a:xfrm>
            <a:custGeom>
              <a:avLst/>
              <a:gdLst>
                <a:gd name="T0" fmla="*/ 0 w 816"/>
                <a:gd name="T1" fmla="*/ 218 h 374"/>
                <a:gd name="T2" fmla="*/ 12 w 816"/>
                <a:gd name="T3" fmla="*/ 116 h 374"/>
                <a:gd name="T4" fmla="*/ 27 w 816"/>
                <a:gd name="T5" fmla="*/ 20 h 374"/>
                <a:gd name="T6" fmla="*/ 56 w 816"/>
                <a:gd name="T7" fmla="*/ 0 h 374"/>
                <a:gd name="T8" fmla="*/ 113 w 816"/>
                <a:gd name="T9" fmla="*/ 31 h 374"/>
                <a:gd name="T10" fmla="*/ 229 w 816"/>
                <a:gd name="T11" fmla="*/ 151 h 374"/>
                <a:gd name="T12" fmla="*/ 407 w 816"/>
                <a:gd name="T13" fmla="*/ 209 h 374"/>
                <a:gd name="T14" fmla="*/ 816 w 816"/>
                <a:gd name="T15" fmla="*/ 374 h 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374">
                  <a:moveTo>
                    <a:pt x="0" y="218"/>
                  </a:moveTo>
                  <a:lnTo>
                    <a:pt x="12" y="116"/>
                  </a:lnTo>
                  <a:lnTo>
                    <a:pt x="27" y="20"/>
                  </a:lnTo>
                  <a:lnTo>
                    <a:pt x="56" y="0"/>
                  </a:lnTo>
                  <a:lnTo>
                    <a:pt x="113" y="31"/>
                  </a:lnTo>
                  <a:lnTo>
                    <a:pt x="229" y="151"/>
                  </a:lnTo>
                  <a:lnTo>
                    <a:pt x="407" y="209"/>
                  </a:lnTo>
                  <a:lnTo>
                    <a:pt x="816" y="374"/>
                  </a:lnTo>
                </a:path>
              </a:pathLst>
            </a:custGeom>
            <a:noFill/>
            <a:ln w="19050">
              <a:solidFill>
                <a:srgbClr val="0033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0">
              <a:extLst>
                <a:ext uri="{FF2B5EF4-FFF2-40B4-BE49-F238E27FC236}">
                  <a16:creationId xmlns:a16="http://schemas.microsoft.com/office/drawing/2014/main" id="{C54F9A55-F426-7FDF-1F27-7354927FC1A6}"/>
                </a:ext>
              </a:extLst>
            </p:cNvPr>
            <p:cNvSpPr>
              <a:spLocks/>
            </p:cNvSpPr>
            <p:nvPr/>
          </p:nvSpPr>
          <p:spPr bwMode="auto">
            <a:xfrm>
              <a:off x="4526047" y="3465513"/>
              <a:ext cx="1298575" cy="719138"/>
            </a:xfrm>
            <a:custGeom>
              <a:avLst/>
              <a:gdLst>
                <a:gd name="T0" fmla="*/ 0 w 818"/>
                <a:gd name="T1" fmla="*/ 211 h 453"/>
                <a:gd name="T2" fmla="*/ 13 w 818"/>
                <a:gd name="T3" fmla="*/ 119 h 453"/>
                <a:gd name="T4" fmla="*/ 30 w 818"/>
                <a:gd name="T5" fmla="*/ 57 h 453"/>
                <a:gd name="T6" fmla="*/ 55 w 818"/>
                <a:gd name="T7" fmla="*/ 0 h 453"/>
                <a:gd name="T8" fmla="*/ 114 w 818"/>
                <a:gd name="T9" fmla="*/ 84 h 453"/>
                <a:gd name="T10" fmla="*/ 409 w 818"/>
                <a:gd name="T11" fmla="*/ 223 h 453"/>
                <a:gd name="T12" fmla="*/ 818 w 818"/>
                <a:gd name="T13" fmla="*/ 453 h 453"/>
              </a:gdLst>
              <a:ahLst/>
              <a:cxnLst>
                <a:cxn ang="0">
                  <a:pos x="T0" y="T1"/>
                </a:cxn>
                <a:cxn ang="0">
                  <a:pos x="T2" y="T3"/>
                </a:cxn>
                <a:cxn ang="0">
                  <a:pos x="T4" y="T5"/>
                </a:cxn>
                <a:cxn ang="0">
                  <a:pos x="T6" y="T7"/>
                </a:cxn>
                <a:cxn ang="0">
                  <a:pos x="T8" y="T9"/>
                </a:cxn>
                <a:cxn ang="0">
                  <a:pos x="T10" y="T11"/>
                </a:cxn>
                <a:cxn ang="0">
                  <a:pos x="T12" y="T13"/>
                </a:cxn>
              </a:cxnLst>
              <a:rect l="0" t="0" r="r" b="b"/>
              <a:pathLst>
                <a:path w="818" h="453">
                  <a:moveTo>
                    <a:pt x="0" y="211"/>
                  </a:moveTo>
                  <a:lnTo>
                    <a:pt x="13" y="119"/>
                  </a:lnTo>
                  <a:lnTo>
                    <a:pt x="30" y="57"/>
                  </a:lnTo>
                  <a:lnTo>
                    <a:pt x="55" y="0"/>
                  </a:lnTo>
                  <a:lnTo>
                    <a:pt x="114" y="84"/>
                  </a:lnTo>
                  <a:lnTo>
                    <a:pt x="409" y="223"/>
                  </a:lnTo>
                  <a:lnTo>
                    <a:pt x="818" y="453"/>
                  </a:lnTo>
                </a:path>
              </a:pathLst>
            </a:custGeom>
            <a:noFill/>
            <a:ln w="19050">
              <a:solidFill>
                <a:srgbClr val="FFCC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01">
              <a:extLst>
                <a:ext uri="{FF2B5EF4-FFF2-40B4-BE49-F238E27FC236}">
                  <a16:creationId xmlns:a16="http://schemas.microsoft.com/office/drawing/2014/main" id="{7A5A97B9-9DF1-3D51-3B9C-5E441B7AC3C5}"/>
                </a:ext>
              </a:extLst>
            </p:cNvPr>
            <p:cNvSpPr>
              <a:spLocks/>
            </p:cNvSpPr>
            <p:nvPr/>
          </p:nvSpPr>
          <p:spPr bwMode="auto">
            <a:xfrm>
              <a:off x="4526047" y="3687763"/>
              <a:ext cx="1293813" cy="671513"/>
            </a:xfrm>
            <a:custGeom>
              <a:avLst/>
              <a:gdLst>
                <a:gd name="T0" fmla="*/ 0 w 815"/>
                <a:gd name="T1" fmla="*/ 122 h 423"/>
                <a:gd name="T2" fmla="*/ 12 w 815"/>
                <a:gd name="T3" fmla="*/ 76 h 423"/>
                <a:gd name="T4" fmla="*/ 30 w 815"/>
                <a:gd name="T5" fmla="*/ 24 h 423"/>
                <a:gd name="T6" fmla="*/ 57 w 815"/>
                <a:gd name="T7" fmla="*/ 0 h 423"/>
                <a:gd name="T8" fmla="*/ 117 w 815"/>
                <a:gd name="T9" fmla="*/ 86 h 423"/>
                <a:gd name="T10" fmla="*/ 231 w 815"/>
                <a:gd name="T11" fmla="*/ 128 h 423"/>
                <a:gd name="T12" fmla="*/ 411 w 815"/>
                <a:gd name="T13" fmla="*/ 263 h 423"/>
                <a:gd name="T14" fmla="*/ 815 w 815"/>
                <a:gd name="T15" fmla="*/ 423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5" h="423">
                  <a:moveTo>
                    <a:pt x="0" y="122"/>
                  </a:moveTo>
                  <a:lnTo>
                    <a:pt x="12" y="76"/>
                  </a:lnTo>
                  <a:lnTo>
                    <a:pt x="30" y="24"/>
                  </a:lnTo>
                  <a:lnTo>
                    <a:pt x="57" y="0"/>
                  </a:lnTo>
                  <a:lnTo>
                    <a:pt x="117" y="86"/>
                  </a:lnTo>
                  <a:lnTo>
                    <a:pt x="231" y="128"/>
                  </a:lnTo>
                  <a:lnTo>
                    <a:pt x="411" y="263"/>
                  </a:lnTo>
                  <a:lnTo>
                    <a:pt x="815" y="423"/>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02">
              <a:extLst>
                <a:ext uri="{FF2B5EF4-FFF2-40B4-BE49-F238E27FC236}">
                  <a16:creationId xmlns:a16="http://schemas.microsoft.com/office/drawing/2014/main" id="{202CB55B-2B4A-E586-9703-93A1259A565B}"/>
                </a:ext>
              </a:extLst>
            </p:cNvPr>
            <p:cNvSpPr>
              <a:spLocks/>
            </p:cNvSpPr>
            <p:nvPr/>
          </p:nvSpPr>
          <p:spPr bwMode="auto">
            <a:xfrm>
              <a:off x="4705435" y="4027488"/>
              <a:ext cx="463550" cy="309563"/>
            </a:xfrm>
            <a:custGeom>
              <a:avLst/>
              <a:gdLst>
                <a:gd name="T0" fmla="*/ 0 w 292"/>
                <a:gd name="T1" fmla="*/ 0 h 195"/>
                <a:gd name="T2" fmla="*/ 122 w 292"/>
                <a:gd name="T3" fmla="*/ 54 h 195"/>
                <a:gd name="T4" fmla="*/ 292 w 292"/>
                <a:gd name="T5" fmla="*/ 195 h 195"/>
              </a:gdLst>
              <a:ahLst/>
              <a:cxnLst>
                <a:cxn ang="0">
                  <a:pos x="T0" y="T1"/>
                </a:cxn>
                <a:cxn ang="0">
                  <a:pos x="T2" y="T3"/>
                </a:cxn>
                <a:cxn ang="0">
                  <a:pos x="T4" y="T5"/>
                </a:cxn>
              </a:cxnLst>
              <a:rect l="0" t="0" r="r" b="b"/>
              <a:pathLst>
                <a:path w="292" h="195">
                  <a:moveTo>
                    <a:pt x="0" y="0"/>
                  </a:moveTo>
                  <a:lnTo>
                    <a:pt x="122" y="54"/>
                  </a:lnTo>
                  <a:lnTo>
                    <a:pt x="292" y="195"/>
                  </a:lnTo>
                </a:path>
              </a:pathLst>
            </a:custGeom>
            <a:noFill/>
            <a:ln w="19050">
              <a:solidFill>
                <a:srgbClr val="00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03">
              <a:extLst>
                <a:ext uri="{FF2B5EF4-FFF2-40B4-BE49-F238E27FC236}">
                  <a16:creationId xmlns:a16="http://schemas.microsoft.com/office/drawing/2014/main" id="{598BE46C-3922-0035-F743-600D3FDD58B7}"/>
                </a:ext>
              </a:extLst>
            </p:cNvPr>
            <p:cNvSpPr>
              <a:spLocks/>
            </p:cNvSpPr>
            <p:nvPr/>
          </p:nvSpPr>
          <p:spPr bwMode="auto">
            <a:xfrm>
              <a:off x="4526047" y="3284538"/>
              <a:ext cx="26988" cy="1006475"/>
            </a:xfrm>
            <a:custGeom>
              <a:avLst/>
              <a:gdLst>
                <a:gd name="T0" fmla="*/ 0 w 17"/>
                <a:gd name="T1" fmla="*/ 634 h 634"/>
                <a:gd name="T2" fmla="*/ 0 w 17"/>
                <a:gd name="T3" fmla="*/ 550 h 634"/>
                <a:gd name="T4" fmla="*/ 17 w 17"/>
                <a:gd name="T5" fmla="*/ 0 h 634"/>
              </a:gdLst>
              <a:ahLst/>
              <a:cxnLst>
                <a:cxn ang="0">
                  <a:pos x="T0" y="T1"/>
                </a:cxn>
                <a:cxn ang="0">
                  <a:pos x="T2" y="T3"/>
                </a:cxn>
                <a:cxn ang="0">
                  <a:pos x="T4" y="T5"/>
                </a:cxn>
              </a:cxnLst>
              <a:rect l="0" t="0" r="r" b="b"/>
              <a:pathLst>
                <a:path w="17" h="634">
                  <a:moveTo>
                    <a:pt x="0" y="634"/>
                  </a:moveTo>
                  <a:lnTo>
                    <a:pt x="0" y="550"/>
                  </a:lnTo>
                  <a:lnTo>
                    <a:pt x="17" y="0"/>
                  </a:lnTo>
                </a:path>
              </a:pathLst>
            </a:custGeom>
            <a:noFill/>
            <a:ln w="9525">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4">
              <a:extLst>
                <a:ext uri="{FF2B5EF4-FFF2-40B4-BE49-F238E27FC236}">
                  <a16:creationId xmlns:a16="http://schemas.microsoft.com/office/drawing/2014/main" id="{85AF32AE-A520-E728-B298-6DB89D8DEABA}"/>
                </a:ext>
              </a:extLst>
            </p:cNvPr>
            <p:cNvSpPr>
              <a:spLocks/>
            </p:cNvSpPr>
            <p:nvPr/>
          </p:nvSpPr>
          <p:spPr bwMode="auto">
            <a:xfrm>
              <a:off x="4553035" y="2947988"/>
              <a:ext cx="1268413" cy="511175"/>
            </a:xfrm>
            <a:custGeom>
              <a:avLst/>
              <a:gdLst>
                <a:gd name="T0" fmla="*/ 0 w 799"/>
                <a:gd name="T1" fmla="*/ 212 h 322"/>
                <a:gd name="T2" fmla="*/ 13 w 799"/>
                <a:gd name="T3" fmla="*/ 107 h 322"/>
                <a:gd name="T4" fmla="*/ 39 w 799"/>
                <a:gd name="T5" fmla="*/ 68 h 322"/>
                <a:gd name="T6" fmla="*/ 101 w 799"/>
                <a:gd name="T7" fmla="*/ 0 h 322"/>
                <a:gd name="T8" fmla="*/ 393 w 799"/>
                <a:gd name="T9" fmla="*/ 308 h 322"/>
                <a:gd name="T10" fmla="*/ 799 w 799"/>
                <a:gd name="T11" fmla="*/ 322 h 322"/>
              </a:gdLst>
              <a:ahLst/>
              <a:cxnLst>
                <a:cxn ang="0">
                  <a:pos x="T0" y="T1"/>
                </a:cxn>
                <a:cxn ang="0">
                  <a:pos x="T2" y="T3"/>
                </a:cxn>
                <a:cxn ang="0">
                  <a:pos x="T4" y="T5"/>
                </a:cxn>
                <a:cxn ang="0">
                  <a:pos x="T6" y="T7"/>
                </a:cxn>
                <a:cxn ang="0">
                  <a:pos x="T8" y="T9"/>
                </a:cxn>
                <a:cxn ang="0">
                  <a:pos x="T10" y="T11"/>
                </a:cxn>
              </a:cxnLst>
              <a:rect l="0" t="0" r="r" b="b"/>
              <a:pathLst>
                <a:path w="799" h="322">
                  <a:moveTo>
                    <a:pt x="0" y="212"/>
                  </a:moveTo>
                  <a:lnTo>
                    <a:pt x="13" y="107"/>
                  </a:lnTo>
                  <a:lnTo>
                    <a:pt x="39" y="68"/>
                  </a:lnTo>
                  <a:lnTo>
                    <a:pt x="101" y="0"/>
                  </a:lnTo>
                  <a:lnTo>
                    <a:pt x="393" y="308"/>
                  </a:lnTo>
                  <a:lnTo>
                    <a:pt x="799" y="322"/>
                  </a:lnTo>
                </a:path>
              </a:pathLst>
            </a:custGeom>
            <a:noFill/>
            <a:ln w="19050">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06">
              <a:extLst>
                <a:ext uri="{FF2B5EF4-FFF2-40B4-BE49-F238E27FC236}">
                  <a16:creationId xmlns:a16="http://schemas.microsoft.com/office/drawing/2014/main" id="{5EB8110A-4118-6A41-F3ED-E4B779CE6BA0}"/>
                </a:ext>
              </a:extLst>
            </p:cNvPr>
            <p:cNvSpPr>
              <a:spLocks/>
            </p:cNvSpPr>
            <p:nvPr/>
          </p:nvSpPr>
          <p:spPr bwMode="auto">
            <a:xfrm>
              <a:off x="4545097" y="2736850"/>
              <a:ext cx="1276350" cy="649288"/>
            </a:xfrm>
            <a:custGeom>
              <a:avLst/>
              <a:gdLst>
                <a:gd name="T0" fmla="*/ 0 w 804"/>
                <a:gd name="T1" fmla="*/ 107 h 409"/>
                <a:gd name="T2" fmla="*/ 6 w 804"/>
                <a:gd name="T3" fmla="*/ 26 h 409"/>
                <a:gd name="T4" fmla="*/ 19 w 804"/>
                <a:gd name="T5" fmla="*/ 0 h 409"/>
                <a:gd name="T6" fmla="*/ 46 w 804"/>
                <a:gd name="T7" fmla="*/ 141 h 409"/>
                <a:gd name="T8" fmla="*/ 102 w 804"/>
                <a:gd name="T9" fmla="*/ 109 h 409"/>
                <a:gd name="T10" fmla="*/ 218 w 804"/>
                <a:gd name="T11" fmla="*/ 201 h 409"/>
                <a:gd name="T12" fmla="*/ 393 w 804"/>
                <a:gd name="T13" fmla="*/ 302 h 409"/>
                <a:gd name="T14" fmla="*/ 804 w 804"/>
                <a:gd name="T15" fmla="*/ 409 h 4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4" h="409">
                  <a:moveTo>
                    <a:pt x="0" y="107"/>
                  </a:moveTo>
                  <a:lnTo>
                    <a:pt x="6" y="26"/>
                  </a:lnTo>
                  <a:lnTo>
                    <a:pt x="19" y="0"/>
                  </a:lnTo>
                  <a:lnTo>
                    <a:pt x="46" y="141"/>
                  </a:lnTo>
                  <a:lnTo>
                    <a:pt x="102" y="109"/>
                  </a:lnTo>
                  <a:lnTo>
                    <a:pt x="218" y="201"/>
                  </a:lnTo>
                  <a:lnTo>
                    <a:pt x="393" y="302"/>
                  </a:lnTo>
                  <a:lnTo>
                    <a:pt x="804" y="409"/>
                  </a:lnTo>
                </a:path>
              </a:pathLst>
            </a:custGeom>
            <a:noFill/>
            <a:ln w="19050">
              <a:solidFill>
                <a:srgbClr val="9933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95" name="Groupe 194">
              <a:extLst>
                <a:ext uri="{FF2B5EF4-FFF2-40B4-BE49-F238E27FC236}">
                  <a16:creationId xmlns:a16="http://schemas.microsoft.com/office/drawing/2014/main" id="{7494E00E-3A39-AC4D-88BF-3B0C659D03AA}"/>
                </a:ext>
              </a:extLst>
            </p:cNvPr>
            <p:cNvGrpSpPr/>
            <p:nvPr/>
          </p:nvGrpSpPr>
          <p:grpSpPr>
            <a:xfrm>
              <a:off x="4430796" y="2174875"/>
              <a:ext cx="2690814" cy="2824163"/>
              <a:chOff x="3644899" y="2174875"/>
              <a:chExt cx="2690814" cy="2824163"/>
            </a:xfrm>
          </p:grpSpPr>
          <p:sp>
            <p:nvSpPr>
              <p:cNvPr id="126" name="Line 107">
                <a:extLst>
                  <a:ext uri="{FF2B5EF4-FFF2-40B4-BE49-F238E27FC236}">
                    <a16:creationId xmlns:a16="http://schemas.microsoft.com/office/drawing/2014/main" id="{8C128911-9B0C-947B-AC6E-C80829DE8FD8}"/>
                  </a:ext>
                </a:extLst>
              </p:cNvPr>
              <p:cNvSpPr>
                <a:spLocks noChangeShapeType="1"/>
              </p:cNvSpPr>
              <p:nvPr/>
            </p:nvSpPr>
            <p:spPr bwMode="auto">
              <a:xfrm flipV="1">
                <a:off x="5688013"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109">
                <a:extLst>
                  <a:ext uri="{FF2B5EF4-FFF2-40B4-BE49-F238E27FC236}">
                    <a16:creationId xmlns:a16="http://schemas.microsoft.com/office/drawing/2014/main" id="{3715762C-4C5A-7B55-B149-0866DF3225F0}"/>
                  </a:ext>
                </a:extLst>
              </p:cNvPr>
              <p:cNvSpPr>
                <a:spLocks noChangeShapeType="1"/>
              </p:cNvSpPr>
              <p:nvPr/>
            </p:nvSpPr>
            <p:spPr bwMode="auto">
              <a:xfrm flipV="1">
                <a:off x="6011863"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10">
                <a:extLst>
                  <a:ext uri="{FF2B5EF4-FFF2-40B4-BE49-F238E27FC236}">
                    <a16:creationId xmlns:a16="http://schemas.microsoft.com/office/drawing/2014/main" id="{79BBCB61-6AEA-D18E-71FD-F898E6B4B620}"/>
                  </a:ext>
                </a:extLst>
              </p:cNvPr>
              <p:cNvSpPr>
                <a:spLocks noChangeShapeType="1"/>
              </p:cNvSpPr>
              <p:nvPr/>
            </p:nvSpPr>
            <p:spPr bwMode="auto">
              <a:xfrm flipV="1">
                <a:off x="6335713"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11">
                <a:extLst>
                  <a:ext uri="{FF2B5EF4-FFF2-40B4-BE49-F238E27FC236}">
                    <a16:creationId xmlns:a16="http://schemas.microsoft.com/office/drawing/2014/main" id="{34B85B87-1F22-B166-1880-B7B35A2DFABC}"/>
                  </a:ext>
                </a:extLst>
              </p:cNvPr>
              <p:cNvSpPr>
                <a:spLocks noChangeShapeType="1"/>
              </p:cNvSpPr>
              <p:nvPr/>
            </p:nvSpPr>
            <p:spPr bwMode="auto">
              <a:xfrm>
                <a:off x="3644900" y="2259013"/>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113">
                <a:extLst>
                  <a:ext uri="{FF2B5EF4-FFF2-40B4-BE49-F238E27FC236}">
                    <a16:creationId xmlns:a16="http://schemas.microsoft.com/office/drawing/2014/main" id="{141D4637-8431-8322-1149-3E74A6CD3BEB}"/>
                  </a:ext>
                </a:extLst>
              </p:cNvPr>
              <p:cNvSpPr>
                <a:spLocks noChangeShapeType="1"/>
              </p:cNvSpPr>
              <p:nvPr/>
            </p:nvSpPr>
            <p:spPr bwMode="auto">
              <a:xfrm flipH="1">
                <a:off x="3644900" y="2917825"/>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114">
                <a:extLst>
                  <a:ext uri="{FF2B5EF4-FFF2-40B4-BE49-F238E27FC236}">
                    <a16:creationId xmlns:a16="http://schemas.microsoft.com/office/drawing/2014/main" id="{DEF48D73-6389-BC90-FC54-ED6B5928AD70}"/>
                  </a:ext>
                </a:extLst>
              </p:cNvPr>
              <p:cNvSpPr>
                <a:spLocks noChangeShapeType="1"/>
              </p:cNvSpPr>
              <p:nvPr/>
            </p:nvSpPr>
            <p:spPr bwMode="auto">
              <a:xfrm>
                <a:off x="3644900" y="3576638"/>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117">
                <a:extLst>
                  <a:ext uri="{FF2B5EF4-FFF2-40B4-BE49-F238E27FC236}">
                    <a16:creationId xmlns:a16="http://schemas.microsoft.com/office/drawing/2014/main" id="{4792D062-5907-72FB-77F0-F1FBAA1866C4}"/>
                  </a:ext>
                </a:extLst>
              </p:cNvPr>
              <p:cNvSpPr>
                <a:spLocks noChangeShapeType="1"/>
              </p:cNvSpPr>
              <p:nvPr/>
            </p:nvSpPr>
            <p:spPr bwMode="auto">
              <a:xfrm flipV="1">
                <a:off x="4713288"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118">
                <a:extLst>
                  <a:ext uri="{FF2B5EF4-FFF2-40B4-BE49-F238E27FC236}">
                    <a16:creationId xmlns:a16="http://schemas.microsoft.com/office/drawing/2014/main" id="{E966D2AC-60DD-F35A-7A33-A3A07702AB7A}"/>
                  </a:ext>
                </a:extLst>
              </p:cNvPr>
              <p:cNvSpPr>
                <a:spLocks noChangeShapeType="1"/>
              </p:cNvSpPr>
              <p:nvPr/>
            </p:nvSpPr>
            <p:spPr bwMode="auto">
              <a:xfrm flipV="1">
                <a:off x="5038725"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119">
                <a:extLst>
                  <a:ext uri="{FF2B5EF4-FFF2-40B4-BE49-F238E27FC236}">
                    <a16:creationId xmlns:a16="http://schemas.microsoft.com/office/drawing/2014/main" id="{367E6253-4B13-97FA-5B4F-323CA6024035}"/>
                  </a:ext>
                </a:extLst>
              </p:cNvPr>
              <p:cNvSpPr>
                <a:spLocks noChangeShapeType="1"/>
              </p:cNvSpPr>
              <p:nvPr/>
            </p:nvSpPr>
            <p:spPr bwMode="auto">
              <a:xfrm flipV="1">
                <a:off x="5362575"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20">
                <a:extLst>
                  <a:ext uri="{FF2B5EF4-FFF2-40B4-BE49-F238E27FC236}">
                    <a16:creationId xmlns:a16="http://schemas.microsoft.com/office/drawing/2014/main" id="{93D161D9-B938-EE8B-EE5A-CE4770F15F5B}"/>
                  </a:ext>
                </a:extLst>
              </p:cNvPr>
              <p:cNvSpPr>
                <a:spLocks noChangeShapeType="1"/>
              </p:cNvSpPr>
              <p:nvPr/>
            </p:nvSpPr>
            <p:spPr bwMode="auto">
              <a:xfrm flipH="1">
                <a:off x="3644900" y="4235450"/>
                <a:ext cx="952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121">
                <a:extLst>
                  <a:ext uri="{FF2B5EF4-FFF2-40B4-BE49-F238E27FC236}">
                    <a16:creationId xmlns:a16="http://schemas.microsoft.com/office/drawing/2014/main" id="{807290B4-B3B2-8EEB-9619-7A11B5A4A873}"/>
                  </a:ext>
                </a:extLst>
              </p:cNvPr>
              <p:cNvSpPr>
                <a:spLocks noChangeShapeType="1"/>
              </p:cNvSpPr>
              <p:nvPr/>
            </p:nvSpPr>
            <p:spPr bwMode="auto">
              <a:xfrm>
                <a:off x="3644899" y="4895850"/>
                <a:ext cx="26908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123">
                <a:extLst>
                  <a:ext uri="{FF2B5EF4-FFF2-40B4-BE49-F238E27FC236}">
                    <a16:creationId xmlns:a16="http://schemas.microsoft.com/office/drawing/2014/main" id="{75B746F3-20A5-90D1-FF7C-0321B6866F1B}"/>
                  </a:ext>
                </a:extLst>
              </p:cNvPr>
              <p:cNvSpPr>
                <a:spLocks noChangeShapeType="1"/>
              </p:cNvSpPr>
              <p:nvPr/>
            </p:nvSpPr>
            <p:spPr bwMode="auto">
              <a:xfrm flipV="1">
                <a:off x="4389438"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124">
                <a:extLst>
                  <a:ext uri="{FF2B5EF4-FFF2-40B4-BE49-F238E27FC236}">
                    <a16:creationId xmlns:a16="http://schemas.microsoft.com/office/drawing/2014/main" id="{C19D6596-E864-85BF-BE86-104860253DDB}"/>
                  </a:ext>
                </a:extLst>
              </p:cNvPr>
              <p:cNvSpPr>
                <a:spLocks noChangeShapeType="1"/>
              </p:cNvSpPr>
              <p:nvPr/>
            </p:nvSpPr>
            <p:spPr bwMode="auto">
              <a:xfrm flipV="1">
                <a:off x="4065588" y="4895850"/>
                <a:ext cx="0" cy="1016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125">
                <a:extLst>
                  <a:ext uri="{FF2B5EF4-FFF2-40B4-BE49-F238E27FC236}">
                    <a16:creationId xmlns:a16="http://schemas.microsoft.com/office/drawing/2014/main" id="{C65D5A86-363A-E611-77BF-FEB174EDC846}"/>
                  </a:ext>
                </a:extLst>
              </p:cNvPr>
              <p:cNvSpPr>
                <a:spLocks noChangeShapeType="1"/>
              </p:cNvSpPr>
              <p:nvPr/>
            </p:nvSpPr>
            <p:spPr bwMode="auto">
              <a:xfrm flipV="1">
                <a:off x="3740150" y="2174875"/>
                <a:ext cx="0" cy="282416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6" name="Rectangle 127">
              <a:extLst>
                <a:ext uri="{FF2B5EF4-FFF2-40B4-BE49-F238E27FC236}">
                  <a16:creationId xmlns:a16="http://schemas.microsoft.com/office/drawing/2014/main" id="{5556E096-7922-7473-F51E-56B3AB7C448D}"/>
                </a:ext>
              </a:extLst>
            </p:cNvPr>
            <p:cNvSpPr>
              <a:spLocks noChangeArrowheads="1"/>
            </p:cNvSpPr>
            <p:nvPr/>
          </p:nvSpPr>
          <p:spPr bwMode="auto">
            <a:xfrm>
              <a:off x="4492389" y="502920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a:t>
              </a:r>
              <a:endParaRPr kumimoji="0" lang="en-US" altLang="fr-FR" sz="1000" b="0" i="0" u="none" strike="noStrike" cap="none" normalizeH="0" baseline="0" dirty="0">
                <a:ln>
                  <a:noFill/>
                </a:ln>
                <a:solidFill>
                  <a:schemeClr val="tx1"/>
                </a:solidFill>
                <a:effectLst/>
              </a:endParaRPr>
            </a:p>
          </p:txBody>
        </p:sp>
        <p:sp>
          <p:nvSpPr>
            <p:cNvPr id="147" name="Rectangle 128">
              <a:extLst>
                <a:ext uri="{FF2B5EF4-FFF2-40B4-BE49-F238E27FC236}">
                  <a16:creationId xmlns:a16="http://schemas.microsoft.com/office/drawing/2014/main" id="{A647D047-7B83-B433-D0D4-483C2B8DB0B7}"/>
                </a:ext>
              </a:extLst>
            </p:cNvPr>
            <p:cNvSpPr>
              <a:spLocks noChangeArrowheads="1"/>
            </p:cNvSpPr>
            <p:nvPr/>
          </p:nvSpPr>
          <p:spPr bwMode="auto">
            <a:xfrm>
              <a:off x="4783378" y="502920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84</a:t>
              </a:r>
              <a:endParaRPr kumimoji="0" lang="en-US" altLang="fr-FR" sz="1000" b="0" i="0" u="none" strike="noStrike" cap="none" normalizeH="0" baseline="0" dirty="0">
                <a:ln>
                  <a:noFill/>
                </a:ln>
                <a:solidFill>
                  <a:schemeClr val="tx1"/>
                </a:solidFill>
                <a:effectLst/>
              </a:endParaRPr>
            </a:p>
          </p:txBody>
        </p:sp>
        <p:sp>
          <p:nvSpPr>
            <p:cNvPr id="148" name="Rectangle 129">
              <a:extLst>
                <a:ext uri="{FF2B5EF4-FFF2-40B4-BE49-F238E27FC236}">
                  <a16:creationId xmlns:a16="http://schemas.microsoft.com/office/drawing/2014/main" id="{804364A7-B588-927E-52FB-0C0475B2C9D7}"/>
                </a:ext>
              </a:extLst>
            </p:cNvPr>
            <p:cNvSpPr>
              <a:spLocks noChangeArrowheads="1"/>
            </p:cNvSpPr>
            <p:nvPr/>
          </p:nvSpPr>
          <p:spPr bwMode="auto">
            <a:xfrm>
              <a:off x="5075953"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168</a:t>
              </a:r>
              <a:endParaRPr kumimoji="0" lang="en-US" altLang="fr-FR" sz="1000" b="0" i="0" u="none" strike="noStrike" cap="none" normalizeH="0" baseline="0" dirty="0">
                <a:ln>
                  <a:noFill/>
                </a:ln>
                <a:solidFill>
                  <a:schemeClr val="tx1"/>
                </a:solidFill>
                <a:effectLst/>
              </a:endParaRPr>
            </a:p>
          </p:txBody>
        </p:sp>
        <p:sp>
          <p:nvSpPr>
            <p:cNvPr id="149" name="Rectangle 130">
              <a:extLst>
                <a:ext uri="{FF2B5EF4-FFF2-40B4-BE49-F238E27FC236}">
                  <a16:creationId xmlns:a16="http://schemas.microsoft.com/office/drawing/2014/main" id="{EFE5991E-48A1-E831-95A3-510BFBD8546C}"/>
                </a:ext>
              </a:extLst>
            </p:cNvPr>
            <p:cNvSpPr>
              <a:spLocks noChangeArrowheads="1"/>
            </p:cNvSpPr>
            <p:nvPr/>
          </p:nvSpPr>
          <p:spPr bwMode="auto">
            <a:xfrm>
              <a:off x="5399803"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252</a:t>
              </a:r>
              <a:endParaRPr kumimoji="0" lang="en-US" altLang="fr-FR" sz="1000" b="0" i="0" u="none" strike="noStrike" cap="none" normalizeH="0" baseline="0" dirty="0">
                <a:ln>
                  <a:noFill/>
                </a:ln>
                <a:solidFill>
                  <a:schemeClr val="tx1"/>
                </a:solidFill>
                <a:effectLst/>
              </a:endParaRPr>
            </a:p>
          </p:txBody>
        </p:sp>
        <p:sp>
          <p:nvSpPr>
            <p:cNvPr id="150" name="Rectangle 131">
              <a:extLst>
                <a:ext uri="{FF2B5EF4-FFF2-40B4-BE49-F238E27FC236}">
                  <a16:creationId xmlns:a16="http://schemas.microsoft.com/office/drawing/2014/main" id="{99D6F720-0CEE-328C-CEBD-6748928F9625}"/>
                </a:ext>
              </a:extLst>
            </p:cNvPr>
            <p:cNvSpPr>
              <a:spLocks noChangeArrowheads="1"/>
            </p:cNvSpPr>
            <p:nvPr/>
          </p:nvSpPr>
          <p:spPr bwMode="auto">
            <a:xfrm>
              <a:off x="5725240"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336</a:t>
              </a:r>
              <a:endParaRPr kumimoji="0" lang="en-US" altLang="fr-FR" sz="1000" b="0" i="0" u="none" strike="noStrike" cap="none" normalizeH="0" baseline="0" dirty="0">
                <a:ln>
                  <a:noFill/>
                </a:ln>
                <a:solidFill>
                  <a:schemeClr val="tx1"/>
                </a:solidFill>
                <a:effectLst/>
              </a:endParaRPr>
            </a:p>
          </p:txBody>
        </p:sp>
        <p:sp>
          <p:nvSpPr>
            <p:cNvPr id="151" name="Rectangle 132">
              <a:extLst>
                <a:ext uri="{FF2B5EF4-FFF2-40B4-BE49-F238E27FC236}">
                  <a16:creationId xmlns:a16="http://schemas.microsoft.com/office/drawing/2014/main" id="{94486455-4C16-C3E4-BBB3-7ECB3D48E593}"/>
                </a:ext>
              </a:extLst>
            </p:cNvPr>
            <p:cNvSpPr>
              <a:spLocks noChangeArrowheads="1"/>
            </p:cNvSpPr>
            <p:nvPr/>
          </p:nvSpPr>
          <p:spPr bwMode="auto">
            <a:xfrm>
              <a:off x="6049090"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420</a:t>
              </a:r>
              <a:endParaRPr kumimoji="0" lang="en-US" altLang="fr-FR" sz="1000" b="0" i="0" u="none" strike="noStrike" cap="none" normalizeH="0" baseline="0" dirty="0">
                <a:ln>
                  <a:noFill/>
                </a:ln>
                <a:solidFill>
                  <a:schemeClr val="tx1"/>
                </a:solidFill>
                <a:effectLst/>
              </a:endParaRPr>
            </a:p>
          </p:txBody>
        </p:sp>
        <p:sp>
          <p:nvSpPr>
            <p:cNvPr id="152" name="Rectangle 133">
              <a:extLst>
                <a:ext uri="{FF2B5EF4-FFF2-40B4-BE49-F238E27FC236}">
                  <a16:creationId xmlns:a16="http://schemas.microsoft.com/office/drawing/2014/main" id="{C0C92885-CDC5-3D2C-D691-5461E4A2F484}"/>
                </a:ext>
              </a:extLst>
            </p:cNvPr>
            <p:cNvSpPr>
              <a:spLocks noChangeArrowheads="1"/>
            </p:cNvSpPr>
            <p:nvPr/>
          </p:nvSpPr>
          <p:spPr bwMode="auto">
            <a:xfrm>
              <a:off x="6372940"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504</a:t>
              </a:r>
              <a:endParaRPr kumimoji="0" lang="en-US" altLang="fr-FR" sz="1000" b="0" i="0" u="none" strike="noStrike" cap="none" normalizeH="0" baseline="0" dirty="0">
                <a:ln>
                  <a:noFill/>
                </a:ln>
                <a:solidFill>
                  <a:schemeClr val="tx1"/>
                </a:solidFill>
                <a:effectLst/>
              </a:endParaRPr>
            </a:p>
          </p:txBody>
        </p:sp>
        <p:sp>
          <p:nvSpPr>
            <p:cNvPr id="153" name="Rectangle 134">
              <a:extLst>
                <a:ext uri="{FF2B5EF4-FFF2-40B4-BE49-F238E27FC236}">
                  <a16:creationId xmlns:a16="http://schemas.microsoft.com/office/drawing/2014/main" id="{0BC84D79-DFBC-A983-CC86-C7E016963B71}"/>
                </a:ext>
              </a:extLst>
            </p:cNvPr>
            <p:cNvSpPr>
              <a:spLocks noChangeArrowheads="1"/>
            </p:cNvSpPr>
            <p:nvPr/>
          </p:nvSpPr>
          <p:spPr bwMode="auto">
            <a:xfrm>
              <a:off x="6698378"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588</a:t>
              </a:r>
              <a:endParaRPr kumimoji="0" lang="en-US" altLang="fr-FR" sz="1000" b="0" i="0" u="none" strike="noStrike" cap="none" normalizeH="0" baseline="0" dirty="0">
                <a:ln>
                  <a:noFill/>
                </a:ln>
                <a:solidFill>
                  <a:schemeClr val="tx1"/>
                </a:solidFill>
                <a:effectLst/>
              </a:endParaRPr>
            </a:p>
          </p:txBody>
        </p:sp>
        <p:sp>
          <p:nvSpPr>
            <p:cNvPr id="154" name="Rectangle 135">
              <a:extLst>
                <a:ext uri="{FF2B5EF4-FFF2-40B4-BE49-F238E27FC236}">
                  <a16:creationId xmlns:a16="http://schemas.microsoft.com/office/drawing/2014/main" id="{B57E158B-F9A3-F509-4487-8C5A043233AB}"/>
                </a:ext>
              </a:extLst>
            </p:cNvPr>
            <p:cNvSpPr>
              <a:spLocks noChangeArrowheads="1"/>
            </p:cNvSpPr>
            <p:nvPr/>
          </p:nvSpPr>
          <p:spPr bwMode="auto">
            <a:xfrm>
              <a:off x="5563300" y="5211758"/>
              <a:ext cx="530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Time, </a:t>
              </a:r>
              <a:r>
                <a:rPr kumimoji="0" lang="en-US" altLang="fr-FR" sz="1200" b="1" i="0" u="none" strike="noStrike" cap="none" normalizeH="0" baseline="0" dirty="0" err="1">
                  <a:ln>
                    <a:noFill/>
                  </a:ln>
                  <a:solidFill>
                    <a:srgbClr val="000000"/>
                  </a:solidFill>
                  <a:effectLst/>
                  <a:latin typeface="Calibri" panose="020F0502020204030204" pitchFamily="34" charset="0"/>
                </a:rPr>
                <a:t>hr</a:t>
              </a:r>
              <a:endParaRPr kumimoji="0" lang="en-US" altLang="fr-FR" sz="1600" b="0" i="0" u="none" strike="noStrike" cap="none" normalizeH="0" baseline="0" dirty="0">
                <a:ln>
                  <a:noFill/>
                </a:ln>
                <a:solidFill>
                  <a:schemeClr val="tx1"/>
                </a:solidFill>
                <a:effectLst/>
              </a:endParaRPr>
            </a:p>
          </p:txBody>
        </p:sp>
        <p:sp>
          <p:nvSpPr>
            <p:cNvPr id="155" name="Rectangle 136">
              <a:extLst>
                <a:ext uri="{FF2B5EF4-FFF2-40B4-BE49-F238E27FC236}">
                  <a16:creationId xmlns:a16="http://schemas.microsoft.com/office/drawing/2014/main" id="{1E1EAC40-94CB-A6E6-4F39-DA140CE06F67}"/>
                </a:ext>
              </a:extLst>
            </p:cNvPr>
            <p:cNvSpPr>
              <a:spLocks noChangeArrowheads="1"/>
            </p:cNvSpPr>
            <p:nvPr/>
          </p:nvSpPr>
          <p:spPr bwMode="auto">
            <a:xfrm>
              <a:off x="4184107" y="4819648"/>
              <a:ext cx="229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0.01</a:t>
              </a:r>
              <a:endParaRPr kumimoji="0" lang="en-US" altLang="fr-FR" sz="1100" b="0" i="0" u="none" strike="noStrike" cap="none" normalizeH="0" baseline="0" dirty="0">
                <a:ln>
                  <a:noFill/>
                </a:ln>
                <a:solidFill>
                  <a:schemeClr val="tx1"/>
                </a:solidFill>
                <a:effectLst/>
              </a:endParaRPr>
            </a:p>
          </p:txBody>
        </p:sp>
        <p:sp>
          <p:nvSpPr>
            <p:cNvPr id="156" name="Rectangle 137">
              <a:extLst>
                <a:ext uri="{FF2B5EF4-FFF2-40B4-BE49-F238E27FC236}">
                  <a16:creationId xmlns:a16="http://schemas.microsoft.com/office/drawing/2014/main" id="{4B48BADB-43E8-6AD9-080C-CB62A84EE013}"/>
                </a:ext>
              </a:extLst>
            </p:cNvPr>
            <p:cNvSpPr>
              <a:spLocks noChangeArrowheads="1"/>
            </p:cNvSpPr>
            <p:nvPr/>
          </p:nvSpPr>
          <p:spPr bwMode="auto">
            <a:xfrm>
              <a:off x="4249831" y="4160835"/>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0.1</a:t>
              </a:r>
              <a:endParaRPr kumimoji="0" lang="en-US" altLang="fr-FR" sz="1100" b="0" i="0" u="none" strike="noStrike" cap="none" normalizeH="0" baseline="0" dirty="0">
                <a:ln>
                  <a:noFill/>
                </a:ln>
                <a:solidFill>
                  <a:schemeClr val="tx1"/>
                </a:solidFill>
                <a:effectLst/>
              </a:endParaRPr>
            </a:p>
          </p:txBody>
        </p:sp>
        <p:sp>
          <p:nvSpPr>
            <p:cNvPr id="157" name="Rectangle 138">
              <a:extLst>
                <a:ext uri="{FF2B5EF4-FFF2-40B4-BE49-F238E27FC236}">
                  <a16:creationId xmlns:a16="http://schemas.microsoft.com/office/drawing/2014/main" id="{047A38D0-5790-2092-A0EF-67E1E1FD56C0}"/>
                </a:ext>
              </a:extLst>
            </p:cNvPr>
            <p:cNvSpPr>
              <a:spLocks noChangeArrowheads="1"/>
            </p:cNvSpPr>
            <p:nvPr/>
          </p:nvSpPr>
          <p:spPr bwMode="auto">
            <a:xfrm>
              <a:off x="4347613" y="350202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a:t>
              </a:r>
              <a:endParaRPr kumimoji="0" lang="en-US" altLang="fr-FR" sz="1100" b="0" i="0" u="none" strike="noStrike" cap="none" normalizeH="0" baseline="0" dirty="0">
                <a:ln>
                  <a:noFill/>
                </a:ln>
                <a:solidFill>
                  <a:schemeClr val="tx1"/>
                </a:solidFill>
                <a:effectLst/>
              </a:endParaRPr>
            </a:p>
          </p:txBody>
        </p:sp>
        <p:sp>
          <p:nvSpPr>
            <p:cNvPr id="158" name="Rectangle 139">
              <a:extLst>
                <a:ext uri="{FF2B5EF4-FFF2-40B4-BE49-F238E27FC236}">
                  <a16:creationId xmlns:a16="http://schemas.microsoft.com/office/drawing/2014/main" id="{D10FEEE5-F8F1-FFBC-923F-11ECA170A9D9}"/>
                </a:ext>
              </a:extLst>
            </p:cNvPr>
            <p:cNvSpPr>
              <a:spLocks noChangeArrowheads="1"/>
            </p:cNvSpPr>
            <p:nvPr/>
          </p:nvSpPr>
          <p:spPr bwMode="auto">
            <a:xfrm>
              <a:off x="4281891" y="2843210"/>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a:t>
              </a:r>
              <a:endParaRPr kumimoji="0" lang="en-US" altLang="fr-FR" sz="1100" b="0" i="0" u="none" strike="noStrike" cap="none" normalizeH="0" baseline="0" dirty="0">
                <a:ln>
                  <a:noFill/>
                </a:ln>
                <a:solidFill>
                  <a:schemeClr val="tx1"/>
                </a:solidFill>
                <a:effectLst/>
              </a:endParaRPr>
            </a:p>
          </p:txBody>
        </p:sp>
        <p:sp>
          <p:nvSpPr>
            <p:cNvPr id="159" name="Rectangle 140">
              <a:extLst>
                <a:ext uri="{FF2B5EF4-FFF2-40B4-BE49-F238E27FC236}">
                  <a16:creationId xmlns:a16="http://schemas.microsoft.com/office/drawing/2014/main" id="{15626213-0773-4A91-4BE0-D46B21E4815F}"/>
                </a:ext>
              </a:extLst>
            </p:cNvPr>
            <p:cNvSpPr>
              <a:spLocks noChangeArrowheads="1"/>
            </p:cNvSpPr>
            <p:nvPr/>
          </p:nvSpPr>
          <p:spPr bwMode="auto">
            <a:xfrm>
              <a:off x="4216168" y="2184398"/>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a:t>
              </a:r>
              <a:endParaRPr kumimoji="0" lang="en-US" altLang="fr-FR" sz="1100" b="0" i="0" u="none" strike="noStrike" cap="none" normalizeH="0" baseline="0" dirty="0">
                <a:ln>
                  <a:noFill/>
                </a:ln>
                <a:solidFill>
                  <a:schemeClr val="tx1"/>
                </a:solidFill>
                <a:effectLst/>
              </a:endParaRPr>
            </a:p>
          </p:txBody>
        </p:sp>
        <p:sp>
          <p:nvSpPr>
            <p:cNvPr id="160" name="Rectangle 141">
              <a:extLst>
                <a:ext uri="{FF2B5EF4-FFF2-40B4-BE49-F238E27FC236}">
                  <a16:creationId xmlns:a16="http://schemas.microsoft.com/office/drawing/2014/main" id="{37E55B46-3EF7-74A9-4A86-0C3F74B6A2C7}"/>
                </a:ext>
              </a:extLst>
            </p:cNvPr>
            <p:cNvSpPr>
              <a:spLocks noChangeArrowheads="1"/>
            </p:cNvSpPr>
            <p:nvPr/>
          </p:nvSpPr>
          <p:spPr bwMode="auto">
            <a:xfrm>
              <a:off x="7022228" y="50292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672</a:t>
              </a:r>
              <a:endParaRPr kumimoji="0" lang="en-US" altLang="fr-FR" sz="1000" b="0" i="0" u="none" strike="noStrike" cap="none" normalizeH="0" baseline="0" dirty="0">
                <a:ln>
                  <a:noFill/>
                </a:ln>
                <a:solidFill>
                  <a:schemeClr val="tx1"/>
                </a:solidFill>
                <a:effectLst/>
              </a:endParaRPr>
            </a:p>
          </p:txBody>
        </p:sp>
        <p:sp>
          <p:nvSpPr>
            <p:cNvPr id="196" name="Line 6">
              <a:extLst>
                <a:ext uri="{FF2B5EF4-FFF2-40B4-BE49-F238E27FC236}">
                  <a16:creationId xmlns:a16="http://schemas.microsoft.com/office/drawing/2014/main" id="{9F5668BA-A761-64EA-2163-BED46081EABD}"/>
                </a:ext>
              </a:extLst>
            </p:cNvPr>
            <p:cNvSpPr>
              <a:spLocks noChangeShapeType="1"/>
            </p:cNvSpPr>
            <p:nvPr/>
          </p:nvSpPr>
          <p:spPr bwMode="auto">
            <a:xfrm>
              <a:off x="4532397" y="4038600"/>
              <a:ext cx="258286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ZoneTexte 7">
              <a:extLst>
                <a:ext uri="{FF2B5EF4-FFF2-40B4-BE49-F238E27FC236}">
                  <a16:creationId xmlns:a16="http://schemas.microsoft.com/office/drawing/2014/main" id="{E138D8C5-40B1-E41C-05D7-421B99CB54A0}"/>
                </a:ext>
              </a:extLst>
            </p:cNvPr>
            <p:cNvSpPr txBox="1"/>
            <p:nvPr/>
          </p:nvSpPr>
          <p:spPr>
            <a:xfrm>
              <a:off x="5863118" y="3787775"/>
              <a:ext cx="1617879" cy="461665"/>
            </a:xfrm>
            <a:prstGeom prst="rect">
              <a:avLst/>
            </a:prstGeom>
            <a:noFill/>
          </p:spPr>
          <p:txBody>
            <a:bodyPr wrap="none" rtlCol="0">
              <a:spAutoFit/>
            </a:bodyPr>
            <a:lstStyle/>
            <a:p>
              <a:r>
                <a:rPr lang="fr-FR" sz="1200" dirty="0"/>
                <a:t>PK </a:t>
              </a:r>
              <a:r>
                <a:rPr lang="fr-FR" sz="1200" dirty="0" err="1"/>
                <a:t>threshold</a:t>
              </a:r>
              <a:endParaRPr lang="fr-FR" sz="1200" dirty="0"/>
            </a:p>
            <a:p>
              <a:r>
                <a:rPr lang="fr-FR" sz="1200" dirty="0"/>
                <a:t>(</a:t>
              </a:r>
              <a:r>
                <a:rPr lang="fr-FR" sz="1200" dirty="0" err="1"/>
                <a:t>preclinical</a:t>
              </a:r>
              <a:r>
                <a:rPr lang="fr-FR" sz="1200" dirty="0"/>
                <a:t> translation)</a:t>
              </a:r>
            </a:p>
          </p:txBody>
        </p:sp>
      </p:grpSp>
      <p:grpSp>
        <p:nvGrpSpPr>
          <p:cNvPr id="11" name="Groupe 10">
            <a:extLst>
              <a:ext uri="{FF2B5EF4-FFF2-40B4-BE49-F238E27FC236}">
                <a16:creationId xmlns:a16="http://schemas.microsoft.com/office/drawing/2014/main" id="{015ACB37-C449-04E9-5C65-852E89BB5E2F}"/>
              </a:ext>
            </a:extLst>
          </p:cNvPr>
          <p:cNvGrpSpPr/>
          <p:nvPr/>
        </p:nvGrpSpPr>
        <p:grpSpPr>
          <a:xfrm>
            <a:off x="7667788" y="2242344"/>
            <a:ext cx="4460075" cy="3171522"/>
            <a:chOff x="7667788" y="2242344"/>
            <a:chExt cx="4460075" cy="3171522"/>
          </a:xfrm>
        </p:grpSpPr>
        <p:sp>
          <p:nvSpPr>
            <p:cNvPr id="24" name="Line 5">
              <a:extLst>
                <a:ext uri="{FF2B5EF4-FFF2-40B4-BE49-F238E27FC236}">
                  <a16:creationId xmlns:a16="http://schemas.microsoft.com/office/drawing/2014/main" id="{D7196C53-678C-B29E-16B4-B514B69DBD39}"/>
                </a:ext>
              </a:extLst>
            </p:cNvPr>
            <p:cNvSpPr>
              <a:spLocks noChangeShapeType="1"/>
            </p:cNvSpPr>
            <p:nvPr/>
          </p:nvSpPr>
          <p:spPr bwMode="auto">
            <a:xfrm>
              <a:off x="7996238" y="4110038"/>
              <a:ext cx="4041775" cy="0"/>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97" name="Groupe 196">
              <a:extLst>
                <a:ext uri="{FF2B5EF4-FFF2-40B4-BE49-F238E27FC236}">
                  <a16:creationId xmlns:a16="http://schemas.microsoft.com/office/drawing/2014/main" id="{F2DF7839-3946-D4D5-C8BB-A5FC27AA08CB}"/>
                </a:ext>
              </a:extLst>
            </p:cNvPr>
            <p:cNvGrpSpPr/>
            <p:nvPr/>
          </p:nvGrpSpPr>
          <p:grpSpPr>
            <a:xfrm>
              <a:off x="7924800" y="2312988"/>
              <a:ext cx="4116388" cy="2698750"/>
              <a:chOff x="7924800" y="2312988"/>
              <a:chExt cx="4116388" cy="2698750"/>
            </a:xfrm>
          </p:grpSpPr>
          <p:sp>
            <p:nvSpPr>
              <p:cNvPr id="26" name="Line 7">
                <a:extLst>
                  <a:ext uri="{FF2B5EF4-FFF2-40B4-BE49-F238E27FC236}">
                    <a16:creationId xmlns:a16="http://schemas.microsoft.com/office/drawing/2014/main" id="{64EDDDFD-A1C4-B442-06AD-04D104FF57EC}"/>
                  </a:ext>
                </a:extLst>
              </p:cNvPr>
              <p:cNvSpPr>
                <a:spLocks noChangeShapeType="1"/>
              </p:cNvSpPr>
              <p:nvPr/>
            </p:nvSpPr>
            <p:spPr bwMode="auto">
              <a:xfrm>
                <a:off x="11472863"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8">
                <a:extLst>
                  <a:ext uri="{FF2B5EF4-FFF2-40B4-BE49-F238E27FC236}">
                    <a16:creationId xmlns:a16="http://schemas.microsoft.com/office/drawing/2014/main" id="{E1A4A88F-61EA-A2C1-331F-ADC36DD69736}"/>
                  </a:ext>
                </a:extLst>
              </p:cNvPr>
              <p:cNvSpPr>
                <a:spLocks noChangeShapeType="1"/>
              </p:cNvSpPr>
              <p:nvPr/>
            </p:nvSpPr>
            <p:spPr bwMode="auto">
              <a:xfrm>
                <a:off x="11755438"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9">
                <a:extLst>
                  <a:ext uri="{FF2B5EF4-FFF2-40B4-BE49-F238E27FC236}">
                    <a16:creationId xmlns:a16="http://schemas.microsoft.com/office/drawing/2014/main" id="{6240858C-8A3E-8D84-A5E5-318E0996577D}"/>
                  </a:ext>
                </a:extLst>
              </p:cNvPr>
              <p:cNvSpPr>
                <a:spLocks noChangeShapeType="1"/>
              </p:cNvSpPr>
              <p:nvPr/>
            </p:nvSpPr>
            <p:spPr bwMode="auto">
              <a:xfrm>
                <a:off x="12038013"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0">
                <a:extLst>
                  <a:ext uri="{FF2B5EF4-FFF2-40B4-BE49-F238E27FC236}">
                    <a16:creationId xmlns:a16="http://schemas.microsoft.com/office/drawing/2014/main" id="{461876F6-E54D-FD28-4D19-B7799E634A05}"/>
                  </a:ext>
                </a:extLst>
              </p:cNvPr>
              <p:cNvSpPr>
                <a:spLocks noChangeShapeType="1"/>
              </p:cNvSpPr>
              <p:nvPr/>
            </p:nvSpPr>
            <p:spPr bwMode="auto">
              <a:xfrm>
                <a:off x="10061575"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1">
                <a:extLst>
                  <a:ext uri="{FF2B5EF4-FFF2-40B4-BE49-F238E27FC236}">
                    <a16:creationId xmlns:a16="http://schemas.microsoft.com/office/drawing/2014/main" id="{2AD98C79-21AD-085C-BC3F-EC3293D1458A}"/>
                  </a:ext>
                </a:extLst>
              </p:cNvPr>
              <p:cNvSpPr>
                <a:spLocks/>
              </p:cNvSpPr>
              <p:nvPr/>
            </p:nvSpPr>
            <p:spPr bwMode="auto">
              <a:xfrm>
                <a:off x="7996238" y="2312988"/>
                <a:ext cx="4044950" cy="2638425"/>
              </a:xfrm>
              <a:custGeom>
                <a:avLst/>
                <a:gdLst>
                  <a:gd name="T0" fmla="*/ 0 w 2548"/>
                  <a:gd name="T1" fmla="*/ 0 h 1662"/>
                  <a:gd name="T2" fmla="*/ 0 w 2548"/>
                  <a:gd name="T3" fmla="*/ 416 h 1662"/>
                  <a:gd name="T4" fmla="*/ 0 w 2548"/>
                  <a:gd name="T5" fmla="*/ 831 h 1662"/>
                  <a:gd name="T6" fmla="*/ 0 w 2548"/>
                  <a:gd name="T7" fmla="*/ 1132 h 1662"/>
                  <a:gd name="T8" fmla="*/ 0 w 2548"/>
                  <a:gd name="T9" fmla="*/ 1246 h 1662"/>
                  <a:gd name="T10" fmla="*/ 0 w 2548"/>
                  <a:gd name="T11" fmla="*/ 1661 h 1662"/>
                  <a:gd name="T12" fmla="*/ 0 w 2548"/>
                  <a:gd name="T13" fmla="*/ 1662 h 1662"/>
                  <a:gd name="T14" fmla="*/ 56 w 2548"/>
                  <a:gd name="T15" fmla="*/ 1662 h 1662"/>
                  <a:gd name="T16" fmla="*/ 234 w 2548"/>
                  <a:gd name="T17" fmla="*/ 1662 h 1662"/>
                  <a:gd name="T18" fmla="*/ 412 w 2548"/>
                  <a:gd name="T19" fmla="*/ 1662 h 1662"/>
                  <a:gd name="T20" fmla="*/ 589 w 2548"/>
                  <a:gd name="T21" fmla="*/ 1662 h 1662"/>
                  <a:gd name="T22" fmla="*/ 767 w 2548"/>
                  <a:gd name="T23" fmla="*/ 1662 h 1662"/>
                  <a:gd name="T24" fmla="*/ 945 w 2548"/>
                  <a:gd name="T25" fmla="*/ 1662 h 1662"/>
                  <a:gd name="T26" fmla="*/ 1123 w 2548"/>
                  <a:gd name="T27" fmla="*/ 1662 h 1662"/>
                  <a:gd name="T28" fmla="*/ 1301 w 2548"/>
                  <a:gd name="T29" fmla="*/ 1662 h 1662"/>
                  <a:gd name="T30" fmla="*/ 1479 w 2548"/>
                  <a:gd name="T31" fmla="*/ 1662 h 1662"/>
                  <a:gd name="T32" fmla="*/ 1657 w 2548"/>
                  <a:gd name="T33" fmla="*/ 1662 h 1662"/>
                  <a:gd name="T34" fmla="*/ 1835 w 2548"/>
                  <a:gd name="T35" fmla="*/ 1662 h 1662"/>
                  <a:gd name="T36" fmla="*/ 2013 w 2548"/>
                  <a:gd name="T37" fmla="*/ 1662 h 1662"/>
                  <a:gd name="T38" fmla="*/ 2190 w 2548"/>
                  <a:gd name="T39" fmla="*/ 1662 h 1662"/>
                  <a:gd name="T40" fmla="*/ 2368 w 2548"/>
                  <a:gd name="T41" fmla="*/ 1662 h 1662"/>
                  <a:gd name="T42" fmla="*/ 2546 w 2548"/>
                  <a:gd name="T43" fmla="*/ 1662 h 1662"/>
                  <a:gd name="T44" fmla="*/ 2548 w 2548"/>
                  <a:gd name="T45" fmla="*/ 166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48" h="1662">
                    <a:moveTo>
                      <a:pt x="0" y="0"/>
                    </a:moveTo>
                    <a:lnTo>
                      <a:pt x="0" y="416"/>
                    </a:lnTo>
                    <a:lnTo>
                      <a:pt x="0" y="831"/>
                    </a:lnTo>
                    <a:lnTo>
                      <a:pt x="0" y="1132"/>
                    </a:lnTo>
                    <a:lnTo>
                      <a:pt x="0" y="1246"/>
                    </a:lnTo>
                    <a:lnTo>
                      <a:pt x="0" y="1661"/>
                    </a:lnTo>
                    <a:lnTo>
                      <a:pt x="0" y="1662"/>
                    </a:lnTo>
                    <a:lnTo>
                      <a:pt x="56" y="1662"/>
                    </a:lnTo>
                    <a:lnTo>
                      <a:pt x="234" y="1662"/>
                    </a:lnTo>
                    <a:lnTo>
                      <a:pt x="412" y="1662"/>
                    </a:lnTo>
                    <a:lnTo>
                      <a:pt x="589" y="1662"/>
                    </a:lnTo>
                    <a:lnTo>
                      <a:pt x="767" y="1662"/>
                    </a:lnTo>
                    <a:lnTo>
                      <a:pt x="945" y="1662"/>
                    </a:lnTo>
                    <a:lnTo>
                      <a:pt x="1123" y="1662"/>
                    </a:lnTo>
                    <a:lnTo>
                      <a:pt x="1301" y="1662"/>
                    </a:lnTo>
                    <a:lnTo>
                      <a:pt x="1479" y="1662"/>
                    </a:lnTo>
                    <a:lnTo>
                      <a:pt x="1657" y="1662"/>
                    </a:lnTo>
                    <a:lnTo>
                      <a:pt x="1835" y="1662"/>
                    </a:lnTo>
                    <a:lnTo>
                      <a:pt x="2013" y="1662"/>
                    </a:lnTo>
                    <a:lnTo>
                      <a:pt x="2190" y="1662"/>
                    </a:lnTo>
                    <a:lnTo>
                      <a:pt x="2368" y="1662"/>
                    </a:lnTo>
                    <a:lnTo>
                      <a:pt x="2546" y="1662"/>
                    </a:lnTo>
                    <a:lnTo>
                      <a:pt x="2548" y="166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12">
                <a:extLst>
                  <a:ext uri="{FF2B5EF4-FFF2-40B4-BE49-F238E27FC236}">
                    <a16:creationId xmlns:a16="http://schemas.microsoft.com/office/drawing/2014/main" id="{2CA7A34A-F2C6-8832-67AD-686852B59F37}"/>
                  </a:ext>
                </a:extLst>
              </p:cNvPr>
              <p:cNvSpPr>
                <a:spLocks noChangeShapeType="1"/>
              </p:cNvSpPr>
              <p:nvPr/>
            </p:nvSpPr>
            <p:spPr bwMode="auto">
              <a:xfrm>
                <a:off x="10626725"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13">
                <a:extLst>
                  <a:ext uri="{FF2B5EF4-FFF2-40B4-BE49-F238E27FC236}">
                    <a16:creationId xmlns:a16="http://schemas.microsoft.com/office/drawing/2014/main" id="{640E8604-684B-9AE8-FB25-A6C1139AFA94}"/>
                  </a:ext>
                </a:extLst>
              </p:cNvPr>
              <p:cNvSpPr>
                <a:spLocks noChangeShapeType="1"/>
              </p:cNvSpPr>
              <p:nvPr/>
            </p:nvSpPr>
            <p:spPr bwMode="auto">
              <a:xfrm>
                <a:off x="10909300"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4">
                <a:extLst>
                  <a:ext uri="{FF2B5EF4-FFF2-40B4-BE49-F238E27FC236}">
                    <a16:creationId xmlns:a16="http://schemas.microsoft.com/office/drawing/2014/main" id="{52D3CBF7-3405-C24B-FA7C-AFFA3106F6D2}"/>
                  </a:ext>
                </a:extLst>
              </p:cNvPr>
              <p:cNvSpPr>
                <a:spLocks noChangeShapeType="1"/>
              </p:cNvSpPr>
              <p:nvPr/>
            </p:nvSpPr>
            <p:spPr bwMode="auto">
              <a:xfrm>
                <a:off x="7924800" y="2312988"/>
                <a:ext cx="714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15">
                <a:extLst>
                  <a:ext uri="{FF2B5EF4-FFF2-40B4-BE49-F238E27FC236}">
                    <a16:creationId xmlns:a16="http://schemas.microsoft.com/office/drawing/2014/main" id="{69E2504C-0559-D37E-B8A7-18DFEFFD08EB}"/>
                  </a:ext>
                </a:extLst>
              </p:cNvPr>
              <p:cNvSpPr>
                <a:spLocks noChangeShapeType="1"/>
              </p:cNvSpPr>
              <p:nvPr/>
            </p:nvSpPr>
            <p:spPr bwMode="auto">
              <a:xfrm>
                <a:off x="7924800" y="2973388"/>
                <a:ext cx="714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16">
                <a:extLst>
                  <a:ext uri="{FF2B5EF4-FFF2-40B4-BE49-F238E27FC236}">
                    <a16:creationId xmlns:a16="http://schemas.microsoft.com/office/drawing/2014/main" id="{955EC819-1EE7-C8B3-EE2E-BC68CBB2E4F5}"/>
                  </a:ext>
                </a:extLst>
              </p:cNvPr>
              <p:cNvSpPr>
                <a:spLocks noChangeShapeType="1"/>
              </p:cNvSpPr>
              <p:nvPr/>
            </p:nvSpPr>
            <p:spPr bwMode="auto">
              <a:xfrm>
                <a:off x="7924800" y="3632200"/>
                <a:ext cx="714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17">
                <a:extLst>
                  <a:ext uri="{FF2B5EF4-FFF2-40B4-BE49-F238E27FC236}">
                    <a16:creationId xmlns:a16="http://schemas.microsoft.com/office/drawing/2014/main" id="{182114C5-99D7-E344-4A13-F1BA7F66F817}"/>
                  </a:ext>
                </a:extLst>
              </p:cNvPr>
              <p:cNvSpPr>
                <a:spLocks noChangeShapeType="1"/>
              </p:cNvSpPr>
              <p:nvPr/>
            </p:nvSpPr>
            <p:spPr bwMode="auto">
              <a:xfrm>
                <a:off x="10344150"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48F88D0B-7428-13B3-7F48-AA4FE57270BB}"/>
                  </a:ext>
                </a:extLst>
              </p:cNvPr>
              <p:cNvSpPr>
                <a:spLocks noChangeShapeType="1"/>
              </p:cNvSpPr>
              <p:nvPr/>
            </p:nvSpPr>
            <p:spPr bwMode="auto">
              <a:xfrm>
                <a:off x="8931275"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19">
                <a:extLst>
                  <a:ext uri="{FF2B5EF4-FFF2-40B4-BE49-F238E27FC236}">
                    <a16:creationId xmlns:a16="http://schemas.microsoft.com/office/drawing/2014/main" id="{2F6F2C18-5BCB-B4CE-097E-B6DB3DB23007}"/>
                  </a:ext>
                </a:extLst>
              </p:cNvPr>
              <p:cNvSpPr>
                <a:spLocks noChangeShapeType="1"/>
              </p:cNvSpPr>
              <p:nvPr/>
            </p:nvSpPr>
            <p:spPr bwMode="auto">
              <a:xfrm>
                <a:off x="8650288"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20">
                <a:extLst>
                  <a:ext uri="{FF2B5EF4-FFF2-40B4-BE49-F238E27FC236}">
                    <a16:creationId xmlns:a16="http://schemas.microsoft.com/office/drawing/2014/main" id="{E5BE53DE-0DBA-9B1E-F1AB-74EF90F1A28E}"/>
                  </a:ext>
                </a:extLst>
              </p:cNvPr>
              <p:cNvSpPr>
                <a:spLocks noChangeShapeType="1"/>
              </p:cNvSpPr>
              <p:nvPr/>
            </p:nvSpPr>
            <p:spPr bwMode="auto">
              <a:xfrm>
                <a:off x="8367713"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21">
                <a:extLst>
                  <a:ext uri="{FF2B5EF4-FFF2-40B4-BE49-F238E27FC236}">
                    <a16:creationId xmlns:a16="http://schemas.microsoft.com/office/drawing/2014/main" id="{283DAF73-BE77-3986-8BBB-45DFE9C8AA23}"/>
                  </a:ext>
                </a:extLst>
              </p:cNvPr>
              <p:cNvSpPr>
                <a:spLocks noChangeShapeType="1"/>
              </p:cNvSpPr>
              <p:nvPr/>
            </p:nvSpPr>
            <p:spPr bwMode="auto">
              <a:xfrm>
                <a:off x="8085138"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22">
                <a:extLst>
                  <a:ext uri="{FF2B5EF4-FFF2-40B4-BE49-F238E27FC236}">
                    <a16:creationId xmlns:a16="http://schemas.microsoft.com/office/drawing/2014/main" id="{E27AEF75-99F0-047D-3BD2-B48CB8094B57}"/>
                  </a:ext>
                </a:extLst>
              </p:cNvPr>
              <p:cNvSpPr>
                <a:spLocks noChangeShapeType="1"/>
              </p:cNvSpPr>
              <p:nvPr/>
            </p:nvSpPr>
            <p:spPr bwMode="auto">
              <a:xfrm>
                <a:off x="11191875"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3">
                <a:extLst>
                  <a:ext uri="{FF2B5EF4-FFF2-40B4-BE49-F238E27FC236}">
                    <a16:creationId xmlns:a16="http://schemas.microsoft.com/office/drawing/2014/main" id="{8A0A4226-D11A-E5E9-03E3-3C520391500B}"/>
                  </a:ext>
                </a:extLst>
              </p:cNvPr>
              <p:cNvSpPr>
                <a:spLocks noChangeShapeType="1"/>
              </p:cNvSpPr>
              <p:nvPr/>
            </p:nvSpPr>
            <p:spPr bwMode="auto">
              <a:xfrm>
                <a:off x="7924800" y="4949825"/>
                <a:ext cx="714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24">
                <a:extLst>
                  <a:ext uri="{FF2B5EF4-FFF2-40B4-BE49-F238E27FC236}">
                    <a16:creationId xmlns:a16="http://schemas.microsoft.com/office/drawing/2014/main" id="{0E2FAA93-F426-6FF9-235D-5B20308FA008}"/>
                  </a:ext>
                </a:extLst>
              </p:cNvPr>
              <p:cNvSpPr>
                <a:spLocks noChangeShapeType="1"/>
              </p:cNvSpPr>
              <p:nvPr/>
            </p:nvSpPr>
            <p:spPr bwMode="auto">
              <a:xfrm>
                <a:off x="7924800" y="4291013"/>
                <a:ext cx="714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25">
                <a:extLst>
                  <a:ext uri="{FF2B5EF4-FFF2-40B4-BE49-F238E27FC236}">
                    <a16:creationId xmlns:a16="http://schemas.microsoft.com/office/drawing/2014/main" id="{7DF0A2D9-7DBB-1C81-660D-A9FD76A1349B}"/>
                  </a:ext>
                </a:extLst>
              </p:cNvPr>
              <p:cNvSpPr>
                <a:spLocks noChangeShapeType="1"/>
              </p:cNvSpPr>
              <p:nvPr/>
            </p:nvSpPr>
            <p:spPr bwMode="auto">
              <a:xfrm>
                <a:off x="9779000"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26">
                <a:extLst>
                  <a:ext uri="{FF2B5EF4-FFF2-40B4-BE49-F238E27FC236}">
                    <a16:creationId xmlns:a16="http://schemas.microsoft.com/office/drawing/2014/main" id="{AF4FBE0A-8893-8A11-6EC6-B54CEA8D594E}"/>
                  </a:ext>
                </a:extLst>
              </p:cNvPr>
              <p:cNvSpPr>
                <a:spLocks noChangeShapeType="1"/>
              </p:cNvSpPr>
              <p:nvPr/>
            </p:nvSpPr>
            <p:spPr bwMode="auto">
              <a:xfrm>
                <a:off x="9496425"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27">
                <a:extLst>
                  <a:ext uri="{FF2B5EF4-FFF2-40B4-BE49-F238E27FC236}">
                    <a16:creationId xmlns:a16="http://schemas.microsoft.com/office/drawing/2014/main" id="{387A22EE-91DD-A128-B65C-9E2A4CCFAC6C}"/>
                  </a:ext>
                </a:extLst>
              </p:cNvPr>
              <p:cNvSpPr>
                <a:spLocks noChangeShapeType="1"/>
              </p:cNvSpPr>
              <p:nvPr/>
            </p:nvSpPr>
            <p:spPr bwMode="auto">
              <a:xfrm>
                <a:off x="9213850" y="4951413"/>
                <a:ext cx="0" cy="60325"/>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61" name="Line 142">
              <a:extLst>
                <a:ext uri="{FF2B5EF4-FFF2-40B4-BE49-F238E27FC236}">
                  <a16:creationId xmlns:a16="http://schemas.microsoft.com/office/drawing/2014/main" id="{7AE9AF01-5C71-06EC-F761-24063DAACF74}"/>
                </a:ext>
              </a:extLst>
            </p:cNvPr>
            <p:cNvSpPr>
              <a:spLocks noChangeShapeType="1"/>
            </p:cNvSpPr>
            <p:nvPr/>
          </p:nvSpPr>
          <p:spPr bwMode="auto">
            <a:xfrm flipH="1">
              <a:off x="8184232" y="4265938"/>
              <a:ext cx="227013" cy="0"/>
            </a:xfrm>
            <a:prstGeom prst="line">
              <a:avLst/>
            </a:prstGeom>
            <a:noFill/>
            <a:ln w="19050">
              <a:solidFill>
                <a:srgbClr val="00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143">
              <a:extLst>
                <a:ext uri="{FF2B5EF4-FFF2-40B4-BE49-F238E27FC236}">
                  <a16:creationId xmlns:a16="http://schemas.microsoft.com/office/drawing/2014/main" id="{4E63B89C-7BA1-5F1C-D8BA-61D5918FA181}"/>
                </a:ext>
              </a:extLst>
            </p:cNvPr>
            <p:cNvSpPr>
              <a:spLocks noChangeArrowheads="1"/>
            </p:cNvSpPr>
            <p:nvPr/>
          </p:nvSpPr>
          <p:spPr bwMode="auto">
            <a:xfrm>
              <a:off x="8460594" y="4181800"/>
              <a:ext cx="9077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5 mg (3 x QW)</a:t>
              </a:r>
              <a:endParaRPr kumimoji="0" lang="en-US" altLang="fr-FR" sz="2000" b="1" i="0" u="none" strike="noStrike" cap="none" normalizeH="0" baseline="0" dirty="0">
                <a:ln>
                  <a:noFill/>
                </a:ln>
                <a:solidFill>
                  <a:schemeClr val="tx1"/>
                </a:solidFill>
                <a:effectLst/>
              </a:endParaRPr>
            </a:p>
          </p:txBody>
        </p:sp>
        <p:sp>
          <p:nvSpPr>
            <p:cNvPr id="163" name="Line 144">
              <a:extLst>
                <a:ext uri="{FF2B5EF4-FFF2-40B4-BE49-F238E27FC236}">
                  <a16:creationId xmlns:a16="http://schemas.microsoft.com/office/drawing/2014/main" id="{93BB2DAB-7666-5DB0-2222-A1D0326E2053}"/>
                </a:ext>
              </a:extLst>
            </p:cNvPr>
            <p:cNvSpPr>
              <a:spLocks noChangeShapeType="1"/>
            </p:cNvSpPr>
            <p:nvPr/>
          </p:nvSpPr>
          <p:spPr bwMode="auto">
            <a:xfrm flipH="1">
              <a:off x="8184232" y="4424688"/>
              <a:ext cx="227013" cy="0"/>
            </a:xfrm>
            <a:prstGeom prst="line">
              <a:avLst/>
            </a:prstGeom>
            <a:noFill/>
            <a:ln w="1905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145">
              <a:extLst>
                <a:ext uri="{FF2B5EF4-FFF2-40B4-BE49-F238E27FC236}">
                  <a16:creationId xmlns:a16="http://schemas.microsoft.com/office/drawing/2014/main" id="{2BED63A6-238B-28FD-FFF0-74CA4FB5AEB4}"/>
                </a:ext>
              </a:extLst>
            </p:cNvPr>
            <p:cNvSpPr>
              <a:spLocks noChangeArrowheads="1"/>
            </p:cNvSpPr>
            <p:nvPr/>
          </p:nvSpPr>
          <p:spPr bwMode="auto">
            <a:xfrm>
              <a:off x="8460594" y="4340550"/>
              <a:ext cx="986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10 mg (3 x QW)</a:t>
              </a:r>
              <a:endParaRPr kumimoji="0" lang="en-US" altLang="fr-FR" sz="2000" b="1" i="0" u="none" strike="noStrike" cap="none" normalizeH="0" baseline="0" dirty="0">
                <a:ln>
                  <a:noFill/>
                </a:ln>
                <a:solidFill>
                  <a:schemeClr val="tx1"/>
                </a:solidFill>
                <a:effectLst/>
              </a:endParaRPr>
            </a:p>
          </p:txBody>
        </p:sp>
        <p:sp>
          <p:nvSpPr>
            <p:cNvPr id="165" name="Line 146">
              <a:extLst>
                <a:ext uri="{FF2B5EF4-FFF2-40B4-BE49-F238E27FC236}">
                  <a16:creationId xmlns:a16="http://schemas.microsoft.com/office/drawing/2014/main" id="{827D51C3-74D1-1BAA-8381-91C6596A4912}"/>
                </a:ext>
              </a:extLst>
            </p:cNvPr>
            <p:cNvSpPr>
              <a:spLocks noChangeShapeType="1"/>
            </p:cNvSpPr>
            <p:nvPr/>
          </p:nvSpPr>
          <p:spPr bwMode="auto">
            <a:xfrm flipH="1">
              <a:off x="8184232" y="4581850"/>
              <a:ext cx="227013" cy="0"/>
            </a:xfrm>
            <a:prstGeom prst="line">
              <a:avLst/>
            </a:prstGeom>
            <a:noFill/>
            <a:ln w="1905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Rectangle 147">
              <a:extLst>
                <a:ext uri="{FF2B5EF4-FFF2-40B4-BE49-F238E27FC236}">
                  <a16:creationId xmlns:a16="http://schemas.microsoft.com/office/drawing/2014/main" id="{6E11F946-7153-C99B-A82C-383F03E5DB4A}"/>
                </a:ext>
              </a:extLst>
            </p:cNvPr>
            <p:cNvSpPr>
              <a:spLocks noChangeArrowheads="1"/>
            </p:cNvSpPr>
            <p:nvPr/>
          </p:nvSpPr>
          <p:spPr bwMode="auto">
            <a:xfrm>
              <a:off x="8460594" y="4497713"/>
              <a:ext cx="986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20 mg (3 x QW)</a:t>
              </a:r>
              <a:endParaRPr kumimoji="0" lang="en-US" altLang="fr-FR" sz="2000" b="1" i="0" u="none" strike="noStrike" cap="none" normalizeH="0" baseline="0" dirty="0">
                <a:ln>
                  <a:noFill/>
                </a:ln>
                <a:solidFill>
                  <a:schemeClr val="tx1"/>
                </a:solidFill>
                <a:effectLst/>
              </a:endParaRPr>
            </a:p>
          </p:txBody>
        </p:sp>
        <p:sp>
          <p:nvSpPr>
            <p:cNvPr id="167" name="Line 148">
              <a:extLst>
                <a:ext uri="{FF2B5EF4-FFF2-40B4-BE49-F238E27FC236}">
                  <a16:creationId xmlns:a16="http://schemas.microsoft.com/office/drawing/2014/main" id="{514F2189-683D-A381-59C8-BB91EDFB150C}"/>
                </a:ext>
              </a:extLst>
            </p:cNvPr>
            <p:cNvSpPr>
              <a:spLocks noChangeShapeType="1"/>
            </p:cNvSpPr>
            <p:nvPr/>
          </p:nvSpPr>
          <p:spPr bwMode="auto">
            <a:xfrm flipH="1">
              <a:off x="8184232" y="4740600"/>
              <a:ext cx="227013" cy="0"/>
            </a:xfrm>
            <a:prstGeom prst="line">
              <a:avLst/>
            </a:prstGeom>
            <a:noFill/>
            <a:ln w="19050">
              <a:solidFill>
                <a:srgbClr val="99336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149">
              <a:extLst>
                <a:ext uri="{FF2B5EF4-FFF2-40B4-BE49-F238E27FC236}">
                  <a16:creationId xmlns:a16="http://schemas.microsoft.com/office/drawing/2014/main" id="{73920550-A09C-230A-227D-14390FC4F76F}"/>
                </a:ext>
              </a:extLst>
            </p:cNvPr>
            <p:cNvSpPr>
              <a:spLocks noChangeArrowheads="1"/>
            </p:cNvSpPr>
            <p:nvPr/>
          </p:nvSpPr>
          <p:spPr bwMode="auto">
            <a:xfrm>
              <a:off x="8460594" y="4656463"/>
              <a:ext cx="986296" cy="184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40 mg (3 x QW)</a:t>
              </a:r>
              <a:endParaRPr kumimoji="0" lang="en-US" altLang="fr-FR" sz="2000" b="1" i="0" u="none" strike="noStrike" cap="none" normalizeH="0" baseline="0" dirty="0">
                <a:ln>
                  <a:noFill/>
                </a:ln>
                <a:solidFill>
                  <a:schemeClr val="tx1"/>
                </a:solidFill>
                <a:effectLst/>
              </a:endParaRPr>
            </a:p>
          </p:txBody>
        </p:sp>
        <p:sp>
          <p:nvSpPr>
            <p:cNvPr id="169" name="Rectangle 150">
              <a:extLst>
                <a:ext uri="{FF2B5EF4-FFF2-40B4-BE49-F238E27FC236}">
                  <a16:creationId xmlns:a16="http://schemas.microsoft.com/office/drawing/2014/main" id="{A00DE141-386D-9F5D-21A0-6F924215AD23}"/>
                </a:ext>
              </a:extLst>
            </p:cNvPr>
            <p:cNvSpPr>
              <a:spLocks noChangeArrowheads="1"/>
            </p:cNvSpPr>
            <p:nvPr/>
          </p:nvSpPr>
          <p:spPr bwMode="auto">
            <a:xfrm>
              <a:off x="7667788" y="4877594"/>
              <a:ext cx="2292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0.01</a:t>
              </a:r>
              <a:endParaRPr kumimoji="0" lang="en-US" altLang="fr-FR" sz="1400" b="0" i="0" u="none" strike="noStrike" cap="none" normalizeH="0" baseline="0" dirty="0">
                <a:ln>
                  <a:noFill/>
                </a:ln>
                <a:solidFill>
                  <a:schemeClr val="tx1"/>
                </a:solidFill>
                <a:effectLst/>
              </a:endParaRPr>
            </a:p>
          </p:txBody>
        </p:sp>
        <p:sp>
          <p:nvSpPr>
            <p:cNvPr id="170" name="Rectangle 151">
              <a:extLst>
                <a:ext uri="{FF2B5EF4-FFF2-40B4-BE49-F238E27FC236}">
                  <a16:creationId xmlns:a16="http://schemas.microsoft.com/office/drawing/2014/main" id="{9CBFAB2C-8B79-4F7C-7A1F-65FD7B9BA121}"/>
                </a:ext>
              </a:extLst>
            </p:cNvPr>
            <p:cNvSpPr>
              <a:spLocks noChangeArrowheads="1"/>
            </p:cNvSpPr>
            <p:nvPr/>
          </p:nvSpPr>
          <p:spPr bwMode="auto">
            <a:xfrm>
              <a:off x="7735100" y="4218781"/>
              <a:ext cx="16350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0.1</a:t>
              </a:r>
              <a:endParaRPr kumimoji="0" lang="en-US" altLang="fr-FR" sz="1400" b="0" i="0" u="none" strike="noStrike" cap="none" normalizeH="0" baseline="0" dirty="0">
                <a:ln>
                  <a:noFill/>
                </a:ln>
                <a:solidFill>
                  <a:schemeClr val="tx1"/>
                </a:solidFill>
                <a:effectLst/>
              </a:endParaRPr>
            </a:p>
          </p:txBody>
        </p:sp>
        <p:sp>
          <p:nvSpPr>
            <p:cNvPr id="171" name="Rectangle 152">
              <a:extLst>
                <a:ext uri="{FF2B5EF4-FFF2-40B4-BE49-F238E27FC236}">
                  <a16:creationId xmlns:a16="http://schemas.microsoft.com/office/drawing/2014/main" id="{CC751728-8A21-CCA3-B8A9-B1D07892027B}"/>
                </a:ext>
              </a:extLst>
            </p:cNvPr>
            <p:cNvSpPr>
              <a:spLocks noChangeArrowheads="1"/>
            </p:cNvSpPr>
            <p:nvPr/>
          </p:nvSpPr>
          <p:spPr bwMode="auto">
            <a:xfrm>
              <a:off x="7832882" y="3559969"/>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a:t>
              </a:r>
              <a:endParaRPr kumimoji="0" lang="en-US" altLang="fr-FR" sz="1400" b="0" i="0" u="none" strike="noStrike" cap="none" normalizeH="0" baseline="0" dirty="0">
                <a:ln>
                  <a:noFill/>
                </a:ln>
                <a:solidFill>
                  <a:schemeClr val="tx1"/>
                </a:solidFill>
                <a:effectLst/>
              </a:endParaRPr>
            </a:p>
          </p:txBody>
        </p:sp>
        <p:sp>
          <p:nvSpPr>
            <p:cNvPr id="172" name="Rectangle 153">
              <a:extLst>
                <a:ext uri="{FF2B5EF4-FFF2-40B4-BE49-F238E27FC236}">
                  <a16:creationId xmlns:a16="http://schemas.microsoft.com/office/drawing/2014/main" id="{7D9D5B66-D68B-41B3-DBF7-C335A324250C}"/>
                </a:ext>
              </a:extLst>
            </p:cNvPr>
            <p:cNvSpPr>
              <a:spLocks noChangeArrowheads="1"/>
            </p:cNvSpPr>
            <p:nvPr/>
          </p:nvSpPr>
          <p:spPr bwMode="auto">
            <a:xfrm>
              <a:off x="7767160" y="2901156"/>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a:t>
              </a:r>
              <a:endParaRPr kumimoji="0" lang="en-US" altLang="fr-FR" sz="1400" b="0" i="0" u="none" strike="noStrike" cap="none" normalizeH="0" baseline="0" dirty="0">
                <a:ln>
                  <a:noFill/>
                </a:ln>
                <a:solidFill>
                  <a:schemeClr val="tx1"/>
                </a:solidFill>
                <a:effectLst/>
              </a:endParaRPr>
            </a:p>
          </p:txBody>
        </p:sp>
        <p:sp>
          <p:nvSpPr>
            <p:cNvPr id="173" name="Rectangle 154">
              <a:extLst>
                <a:ext uri="{FF2B5EF4-FFF2-40B4-BE49-F238E27FC236}">
                  <a16:creationId xmlns:a16="http://schemas.microsoft.com/office/drawing/2014/main" id="{49F29201-8FAD-197D-479A-96C89FC23700}"/>
                </a:ext>
              </a:extLst>
            </p:cNvPr>
            <p:cNvSpPr>
              <a:spLocks noChangeArrowheads="1"/>
            </p:cNvSpPr>
            <p:nvPr/>
          </p:nvSpPr>
          <p:spPr bwMode="auto">
            <a:xfrm>
              <a:off x="7701437" y="2242344"/>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a:t>
              </a:r>
              <a:endParaRPr kumimoji="0" lang="en-US" altLang="fr-FR" sz="1400" b="0" i="0" u="none" strike="noStrike" cap="none" normalizeH="0" baseline="0" dirty="0">
                <a:ln>
                  <a:noFill/>
                </a:ln>
                <a:solidFill>
                  <a:schemeClr val="tx1"/>
                </a:solidFill>
                <a:effectLst/>
              </a:endParaRPr>
            </a:p>
          </p:txBody>
        </p:sp>
        <p:sp>
          <p:nvSpPr>
            <p:cNvPr id="174" name="Rectangle 155">
              <a:extLst>
                <a:ext uri="{FF2B5EF4-FFF2-40B4-BE49-F238E27FC236}">
                  <a16:creationId xmlns:a16="http://schemas.microsoft.com/office/drawing/2014/main" id="{A8854A72-2883-9C2F-E60A-7A17C326BF7C}"/>
                </a:ext>
              </a:extLst>
            </p:cNvPr>
            <p:cNvSpPr>
              <a:spLocks noChangeArrowheads="1"/>
            </p:cNvSpPr>
            <p:nvPr/>
          </p:nvSpPr>
          <p:spPr bwMode="auto">
            <a:xfrm>
              <a:off x="8043542" y="5021263"/>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a:t>
              </a:r>
              <a:endParaRPr kumimoji="0" lang="en-US" altLang="fr-FR" sz="1000" b="0" i="0" u="none" strike="noStrike" cap="none" normalizeH="0" baseline="0" dirty="0">
                <a:ln>
                  <a:noFill/>
                </a:ln>
                <a:solidFill>
                  <a:schemeClr val="tx1"/>
                </a:solidFill>
                <a:effectLst/>
              </a:endParaRPr>
            </a:p>
          </p:txBody>
        </p:sp>
        <p:sp>
          <p:nvSpPr>
            <p:cNvPr id="175" name="Rectangle 156">
              <a:extLst>
                <a:ext uri="{FF2B5EF4-FFF2-40B4-BE49-F238E27FC236}">
                  <a16:creationId xmlns:a16="http://schemas.microsoft.com/office/drawing/2014/main" id="{150A9638-E978-F4BE-DCB0-5EAF26B86EC8}"/>
                </a:ext>
              </a:extLst>
            </p:cNvPr>
            <p:cNvSpPr>
              <a:spLocks noChangeArrowheads="1"/>
            </p:cNvSpPr>
            <p:nvPr/>
          </p:nvSpPr>
          <p:spPr bwMode="auto">
            <a:xfrm>
              <a:off x="8294049" y="502126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48</a:t>
              </a:r>
              <a:endParaRPr kumimoji="0" lang="en-US" altLang="fr-FR" sz="1000" b="0" i="0" u="none" strike="noStrike" cap="none" normalizeH="0" baseline="0" dirty="0">
                <a:ln>
                  <a:noFill/>
                </a:ln>
                <a:solidFill>
                  <a:schemeClr val="tx1"/>
                </a:solidFill>
                <a:effectLst/>
              </a:endParaRPr>
            </a:p>
          </p:txBody>
        </p:sp>
        <p:sp>
          <p:nvSpPr>
            <p:cNvPr id="176" name="Rectangle 157">
              <a:extLst>
                <a:ext uri="{FF2B5EF4-FFF2-40B4-BE49-F238E27FC236}">
                  <a16:creationId xmlns:a16="http://schemas.microsoft.com/office/drawing/2014/main" id="{B5CBFC07-2ACA-6CCD-F974-44DC77BBEE9B}"/>
                </a:ext>
              </a:extLst>
            </p:cNvPr>
            <p:cNvSpPr>
              <a:spLocks noChangeArrowheads="1"/>
            </p:cNvSpPr>
            <p:nvPr/>
          </p:nvSpPr>
          <p:spPr bwMode="auto">
            <a:xfrm>
              <a:off x="8575037" y="502126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96</a:t>
              </a:r>
              <a:endParaRPr kumimoji="0" lang="en-US" altLang="fr-FR" sz="1000" b="0" i="0" u="none" strike="noStrike" cap="none" normalizeH="0" baseline="0" dirty="0">
                <a:ln>
                  <a:noFill/>
                </a:ln>
                <a:solidFill>
                  <a:schemeClr val="tx1"/>
                </a:solidFill>
                <a:effectLst/>
              </a:endParaRPr>
            </a:p>
          </p:txBody>
        </p:sp>
        <p:sp>
          <p:nvSpPr>
            <p:cNvPr id="177" name="Rectangle 158">
              <a:extLst>
                <a:ext uri="{FF2B5EF4-FFF2-40B4-BE49-F238E27FC236}">
                  <a16:creationId xmlns:a16="http://schemas.microsoft.com/office/drawing/2014/main" id="{76946A8F-AE27-D2E5-2775-12DDD2588B93}"/>
                </a:ext>
              </a:extLst>
            </p:cNvPr>
            <p:cNvSpPr>
              <a:spLocks noChangeArrowheads="1"/>
            </p:cNvSpPr>
            <p:nvPr/>
          </p:nvSpPr>
          <p:spPr bwMode="auto">
            <a:xfrm>
              <a:off x="8825543"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144</a:t>
              </a:r>
              <a:endParaRPr kumimoji="0" lang="en-US" altLang="fr-FR" sz="1000" b="0" i="0" u="none" strike="noStrike" cap="none" normalizeH="0" baseline="0" dirty="0">
                <a:ln>
                  <a:noFill/>
                </a:ln>
                <a:solidFill>
                  <a:schemeClr val="tx1"/>
                </a:solidFill>
                <a:effectLst/>
              </a:endParaRPr>
            </a:p>
          </p:txBody>
        </p:sp>
        <p:sp>
          <p:nvSpPr>
            <p:cNvPr id="178" name="Rectangle 159">
              <a:extLst>
                <a:ext uri="{FF2B5EF4-FFF2-40B4-BE49-F238E27FC236}">
                  <a16:creationId xmlns:a16="http://schemas.microsoft.com/office/drawing/2014/main" id="{F6113F1F-07BB-FBF8-4EEB-21CBD34C694E}"/>
                </a:ext>
              </a:extLst>
            </p:cNvPr>
            <p:cNvSpPr>
              <a:spLocks noChangeArrowheads="1"/>
            </p:cNvSpPr>
            <p:nvPr/>
          </p:nvSpPr>
          <p:spPr bwMode="auto">
            <a:xfrm>
              <a:off x="9108118"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192</a:t>
              </a:r>
              <a:endParaRPr kumimoji="0" lang="en-US" altLang="fr-FR" sz="1000" b="0" i="0" u="none" strike="noStrike" cap="none" normalizeH="0" baseline="0" dirty="0">
                <a:ln>
                  <a:noFill/>
                </a:ln>
                <a:solidFill>
                  <a:schemeClr val="tx1"/>
                </a:solidFill>
                <a:effectLst/>
              </a:endParaRPr>
            </a:p>
          </p:txBody>
        </p:sp>
        <p:sp>
          <p:nvSpPr>
            <p:cNvPr id="179" name="Rectangle 160">
              <a:extLst>
                <a:ext uri="{FF2B5EF4-FFF2-40B4-BE49-F238E27FC236}">
                  <a16:creationId xmlns:a16="http://schemas.microsoft.com/office/drawing/2014/main" id="{705F702C-1507-3091-6BEC-C1A8FE35DE31}"/>
                </a:ext>
              </a:extLst>
            </p:cNvPr>
            <p:cNvSpPr>
              <a:spLocks noChangeArrowheads="1"/>
            </p:cNvSpPr>
            <p:nvPr/>
          </p:nvSpPr>
          <p:spPr bwMode="auto">
            <a:xfrm>
              <a:off x="9389106"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240</a:t>
              </a:r>
              <a:endParaRPr kumimoji="0" lang="en-US" altLang="fr-FR" sz="1000" b="0" i="0" u="none" strike="noStrike" cap="none" normalizeH="0" baseline="0" dirty="0">
                <a:ln>
                  <a:noFill/>
                </a:ln>
                <a:solidFill>
                  <a:schemeClr val="tx1"/>
                </a:solidFill>
                <a:effectLst/>
              </a:endParaRPr>
            </a:p>
          </p:txBody>
        </p:sp>
        <p:sp>
          <p:nvSpPr>
            <p:cNvPr id="180" name="Rectangle 161">
              <a:extLst>
                <a:ext uri="{FF2B5EF4-FFF2-40B4-BE49-F238E27FC236}">
                  <a16:creationId xmlns:a16="http://schemas.microsoft.com/office/drawing/2014/main" id="{B762530F-9F98-1044-C715-752E537A6152}"/>
                </a:ext>
              </a:extLst>
            </p:cNvPr>
            <p:cNvSpPr>
              <a:spLocks noChangeArrowheads="1"/>
            </p:cNvSpPr>
            <p:nvPr/>
          </p:nvSpPr>
          <p:spPr bwMode="auto">
            <a:xfrm>
              <a:off x="9671681"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288</a:t>
              </a:r>
              <a:endParaRPr kumimoji="0" lang="en-US" altLang="fr-FR" sz="1000" b="0" i="0" u="none" strike="noStrike" cap="none" normalizeH="0" baseline="0" dirty="0">
                <a:ln>
                  <a:noFill/>
                </a:ln>
                <a:solidFill>
                  <a:schemeClr val="tx1"/>
                </a:solidFill>
                <a:effectLst/>
              </a:endParaRPr>
            </a:p>
          </p:txBody>
        </p:sp>
        <p:sp>
          <p:nvSpPr>
            <p:cNvPr id="181" name="Rectangle 162">
              <a:extLst>
                <a:ext uri="{FF2B5EF4-FFF2-40B4-BE49-F238E27FC236}">
                  <a16:creationId xmlns:a16="http://schemas.microsoft.com/office/drawing/2014/main" id="{F24D0190-E971-D2F3-C375-AD516F4DE049}"/>
                </a:ext>
              </a:extLst>
            </p:cNvPr>
            <p:cNvSpPr>
              <a:spLocks noChangeArrowheads="1"/>
            </p:cNvSpPr>
            <p:nvPr/>
          </p:nvSpPr>
          <p:spPr bwMode="auto">
            <a:xfrm>
              <a:off x="9954256"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336</a:t>
              </a:r>
              <a:endParaRPr kumimoji="0" lang="en-US" altLang="fr-FR" sz="1000" b="0" i="0" u="none" strike="noStrike" cap="none" normalizeH="0" baseline="0" dirty="0">
                <a:ln>
                  <a:noFill/>
                </a:ln>
                <a:solidFill>
                  <a:schemeClr val="tx1"/>
                </a:solidFill>
                <a:effectLst/>
              </a:endParaRPr>
            </a:p>
          </p:txBody>
        </p:sp>
        <p:sp>
          <p:nvSpPr>
            <p:cNvPr id="182" name="Rectangle 163">
              <a:extLst>
                <a:ext uri="{FF2B5EF4-FFF2-40B4-BE49-F238E27FC236}">
                  <a16:creationId xmlns:a16="http://schemas.microsoft.com/office/drawing/2014/main" id="{6566ED42-8A07-BA1C-3927-D8895497ECF7}"/>
                </a:ext>
              </a:extLst>
            </p:cNvPr>
            <p:cNvSpPr>
              <a:spLocks noChangeArrowheads="1"/>
            </p:cNvSpPr>
            <p:nvPr/>
          </p:nvSpPr>
          <p:spPr bwMode="auto">
            <a:xfrm>
              <a:off x="10236831"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384</a:t>
              </a:r>
              <a:endParaRPr kumimoji="0" lang="en-US" altLang="fr-FR" sz="1000" b="0" i="0" u="none" strike="noStrike" cap="none" normalizeH="0" baseline="0" dirty="0">
                <a:ln>
                  <a:noFill/>
                </a:ln>
                <a:solidFill>
                  <a:schemeClr val="tx1"/>
                </a:solidFill>
                <a:effectLst/>
              </a:endParaRPr>
            </a:p>
          </p:txBody>
        </p:sp>
        <p:sp>
          <p:nvSpPr>
            <p:cNvPr id="183" name="Rectangle 164">
              <a:extLst>
                <a:ext uri="{FF2B5EF4-FFF2-40B4-BE49-F238E27FC236}">
                  <a16:creationId xmlns:a16="http://schemas.microsoft.com/office/drawing/2014/main" id="{38C97197-82BC-2DC9-892D-D84CD5D762B1}"/>
                </a:ext>
              </a:extLst>
            </p:cNvPr>
            <p:cNvSpPr>
              <a:spLocks noChangeArrowheads="1"/>
            </p:cNvSpPr>
            <p:nvPr/>
          </p:nvSpPr>
          <p:spPr bwMode="auto">
            <a:xfrm>
              <a:off x="10519406"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432</a:t>
              </a:r>
              <a:endParaRPr kumimoji="0" lang="en-US" altLang="fr-FR" sz="1000" b="0" i="0" u="none" strike="noStrike" cap="none" normalizeH="0" baseline="0" dirty="0">
                <a:ln>
                  <a:noFill/>
                </a:ln>
                <a:solidFill>
                  <a:schemeClr val="tx1"/>
                </a:solidFill>
                <a:effectLst/>
              </a:endParaRPr>
            </a:p>
          </p:txBody>
        </p:sp>
        <p:sp>
          <p:nvSpPr>
            <p:cNvPr id="184" name="Rectangle 165">
              <a:extLst>
                <a:ext uri="{FF2B5EF4-FFF2-40B4-BE49-F238E27FC236}">
                  <a16:creationId xmlns:a16="http://schemas.microsoft.com/office/drawing/2014/main" id="{8510C9B0-2E5E-6D40-CDDD-770B0405E562}"/>
                </a:ext>
              </a:extLst>
            </p:cNvPr>
            <p:cNvSpPr>
              <a:spLocks noChangeArrowheads="1"/>
            </p:cNvSpPr>
            <p:nvPr/>
          </p:nvSpPr>
          <p:spPr bwMode="auto">
            <a:xfrm>
              <a:off x="10801981"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480</a:t>
              </a:r>
              <a:endParaRPr kumimoji="0" lang="en-US" altLang="fr-FR" sz="1000" b="0" i="0" u="none" strike="noStrike" cap="none" normalizeH="0" baseline="0" dirty="0">
                <a:ln>
                  <a:noFill/>
                </a:ln>
                <a:solidFill>
                  <a:schemeClr val="tx1"/>
                </a:solidFill>
                <a:effectLst/>
              </a:endParaRPr>
            </a:p>
          </p:txBody>
        </p:sp>
        <p:sp>
          <p:nvSpPr>
            <p:cNvPr id="185" name="Rectangle 166">
              <a:extLst>
                <a:ext uri="{FF2B5EF4-FFF2-40B4-BE49-F238E27FC236}">
                  <a16:creationId xmlns:a16="http://schemas.microsoft.com/office/drawing/2014/main" id="{3C362BDD-0F6E-B4DF-B835-3D64349E34B6}"/>
                </a:ext>
              </a:extLst>
            </p:cNvPr>
            <p:cNvSpPr>
              <a:spLocks noChangeArrowheads="1"/>
            </p:cNvSpPr>
            <p:nvPr/>
          </p:nvSpPr>
          <p:spPr bwMode="auto">
            <a:xfrm>
              <a:off x="11084556"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528</a:t>
              </a:r>
              <a:endParaRPr kumimoji="0" lang="en-US" altLang="fr-FR" sz="1000" b="0" i="0" u="none" strike="noStrike" cap="none" normalizeH="0" baseline="0" dirty="0">
                <a:ln>
                  <a:noFill/>
                </a:ln>
                <a:solidFill>
                  <a:schemeClr val="tx1"/>
                </a:solidFill>
                <a:effectLst/>
              </a:endParaRPr>
            </a:p>
          </p:txBody>
        </p:sp>
        <p:sp>
          <p:nvSpPr>
            <p:cNvPr id="186" name="Rectangle 167">
              <a:extLst>
                <a:ext uri="{FF2B5EF4-FFF2-40B4-BE49-F238E27FC236}">
                  <a16:creationId xmlns:a16="http://schemas.microsoft.com/office/drawing/2014/main" id="{B68610DD-56EB-DF9E-1571-4313E6773C00}"/>
                </a:ext>
              </a:extLst>
            </p:cNvPr>
            <p:cNvSpPr>
              <a:spLocks noChangeArrowheads="1"/>
            </p:cNvSpPr>
            <p:nvPr/>
          </p:nvSpPr>
          <p:spPr bwMode="auto">
            <a:xfrm>
              <a:off x="11367131"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576</a:t>
              </a:r>
              <a:endParaRPr kumimoji="0" lang="en-US" altLang="fr-FR" sz="1000" b="0" i="0" u="none" strike="noStrike" cap="none" normalizeH="0" baseline="0" dirty="0">
                <a:ln>
                  <a:noFill/>
                </a:ln>
                <a:solidFill>
                  <a:schemeClr val="tx1"/>
                </a:solidFill>
                <a:effectLst/>
              </a:endParaRPr>
            </a:p>
          </p:txBody>
        </p:sp>
        <p:sp>
          <p:nvSpPr>
            <p:cNvPr id="187" name="Rectangle 168">
              <a:extLst>
                <a:ext uri="{FF2B5EF4-FFF2-40B4-BE49-F238E27FC236}">
                  <a16:creationId xmlns:a16="http://schemas.microsoft.com/office/drawing/2014/main" id="{0FA9AFEE-9C19-3AF1-0DE8-04631324FDF9}"/>
                </a:ext>
              </a:extLst>
            </p:cNvPr>
            <p:cNvSpPr>
              <a:spLocks noChangeArrowheads="1"/>
            </p:cNvSpPr>
            <p:nvPr/>
          </p:nvSpPr>
          <p:spPr bwMode="auto">
            <a:xfrm>
              <a:off x="11648118"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624</a:t>
              </a:r>
              <a:endParaRPr kumimoji="0" lang="en-US" altLang="fr-FR" sz="1000" b="0" i="0" u="none" strike="noStrike" cap="none" normalizeH="0" baseline="0" dirty="0">
                <a:ln>
                  <a:noFill/>
                </a:ln>
                <a:solidFill>
                  <a:schemeClr val="tx1"/>
                </a:solidFill>
                <a:effectLst/>
              </a:endParaRPr>
            </a:p>
          </p:txBody>
        </p:sp>
        <p:sp>
          <p:nvSpPr>
            <p:cNvPr id="188" name="Rectangle 169">
              <a:extLst>
                <a:ext uri="{FF2B5EF4-FFF2-40B4-BE49-F238E27FC236}">
                  <a16:creationId xmlns:a16="http://schemas.microsoft.com/office/drawing/2014/main" id="{80BC36E6-48E0-1B0D-0E28-59E2E5FA360F}"/>
                </a:ext>
              </a:extLst>
            </p:cNvPr>
            <p:cNvSpPr>
              <a:spLocks noChangeArrowheads="1"/>
            </p:cNvSpPr>
            <p:nvPr/>
          </p:nvSpPr>
          <p:spPr bwMode="auto">
            <a:xfrm>
              <a:off x="11930693" y="502126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672</a:t>
              </a:r>
              <a:endParaRPr kumimoji="0" lang="en-US" altLang="fr-FR" sz="1000" b="0" i="0" u="none" strike="noStrike" cap="none" normalizeH="0" baseline="0" dirty="0">
                <a:ln>
                  <a:noFill/>
                </a:ln>
                <a:solidFill>
                  <a:schemeClr val="tx1"/>
                </a:solidFill>
                <a:effectLst/>
              </a:endParaRPr>
            </a:p>
          </p:txBody>
        </p:sp>
        <p:sp>
          <p:nvSpPr>
            <p:cNvPr id="189" name="Freeform 170">
              <a:extLst>
                <a:ext uri="{FF2B5EF4-FFF2-40B4-BE49-F238E27FC236}">
                  <a16:creationId xmlns:a16="http://schemas.microsoft.com/office/drawing/2014/main" id="{5FD210FE-C664-259F-8EE6-911B8BCB4CE3}"/>
                </a:ext>
              </a:extLst>
            </p:cNvPr>
            <p:cNvSpPr>
              <a:spLocks/>
            </p:cNvSpPr>
            <p:nvPr/>
          </p:nvSpPr>
          <p:spPr bwMode="auto">
            <a:xfrm>
              <a:off x="8086725" y="2921000"/>
              <a:ext cx="3951288" cy="844550"/>
            </a:xfrm>
            <a:custGeom>
              <a:avLst/>
              <a:gdLst>
                <a:gd name="T0" fmla="*/ 2489 w 2489"/>
                <a:gd name="T1" fmla="*/ 532 h 532"/>
                <a:gd name="T2" fmla="*/ 1871 w 2489"/>
                <a:gd name="T3" fmla="*/ 461 h 532"/>
                <a:gd name="T4" fmla="*/ 1247 w 2489"/>
                <a:gd name="T5" fmla="*/ 384 h 532"/>
                <a:gd name="T6" fmla="*/ 627 w 2489"/>
                <a:gd name="T7" fmla="*/ 289 h 532"/>
                <a:gd name="T8" fmla="*/ 537 w 2489"/>
                <a:gd name="T9" fmla="*/ 225 h 532"/>
                <a:gd name="T10" fmla="*/ 351 w 2489"/>
                <a:gd name="T11" fmla="*/ 182 h 532"/>
                <a:gd name="T12" fmla="*/ 178 w 2489"/>
                <a:gd name="T13" fmla="*/ 126 h 532"/>
                <a:gd name="T14" fmla="*/ 90 w 2489"/>
                <a:gd name="T15" fmla="*/ 60 h 532"/>
                <a:gd name="T16" fmla="*/ 42 w 2489"/>
                <a:gd name="T17" fmla="*/ 0 h 532"/>
                <a:gd name="T18" fmla="*/ 28 w 2489"/>
                <a:gd name="T19" fmla="*/ 115 h 532"/>
                <a:gd name="T20" fmla="*/ 0 w 2489"/>
                <a:gd name="T21" fmla="*/ 24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9" h="532">
                  <a:moveTo>
                    <a:pt x="2489" y="532"/>
                  </a:moveTo>
                  <a:lnTo>
                    <a:pt x="1871" y="461"/>
                  </a:lnTo>
                  <a:lnTo>
                    <a:pt x="1247" y="384"/>
                  </a:lnTo>
                  <a:lnTo>
                    <a:pt x="627" y="289"/>
                  </a:lnTo>
                  <a:lnTo>
                    <a:pt x="537" y="225"/>
                  </a:lnTo>
                  <a:lnTo>
                    <a:pt x="351" y="182"/>
                  </a:lnTo>
                  <a:lnTo>
                    <a:pt x="178" y="126"/>
                  </a:lnTo>
                  <a:lnTo>
                    <a:pt x="90" y="60"/>
                  </a:lnTo>
                  <a:lnTo>
                    <a:pt x="42" y="0"/>
                  </a:lnTo>
                  <a:lnTo>
                    <a:pt x="28" y="115"/>
                  </a:lnTo>
                  <a:lnTo>
                    <a:pt x="0" y="240"/>
                  </a:lnTo>
                </a:path>
              </a:pathLst>
            </a:custGeom>
            <a:noFill/>
            <a:ln w="19050">
              <a:solidFill>
                <a:srgbClr val="99336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71">
              <a:extLst>
                <a:ext uri="{FF2B5EF4-FFF2-40B4-BE49-F238E27FC236}">
                  <a16:creationId xmlns:a16="http://schemas.microsoft.com/office/drawing/2014/main" id="{CA6F4EB7-85E2-F514-1E1E-4B2777C4D603}"/>
                </a:ext>
              </a:extLst>
            </p:cNvPr>
            <p:cNvSpPr>
              <a:spLocks/>
            </p:cNvSpPr>
            <p:nvPr/>
          </p:nvSpPr>
          <p:spPr bwMode="auto">
            <a:xfrm>
              <a:off x="8083550" y="3148013"/>
              <a:ext cx="3960813" cy="828675"/>
            </a:xfrm>
            <a:custGeom>
              <a:avLst/>
              <a:gdLst>
                <a:gd name="T0" fmla="*/ 2495 w 2495"/>
                <a:gd name="T1" fmla="*/ 522 h 522"/>
                <a:gd name="T2" fmla="*/ 1873 w 2495"/>
                <a:gd name="T3" fmla="*/ 318 h 522"/>
                <a:gd name="T4" fmla="*/ 1249 w 2495"/>
                <a:gd name="T5" fmla="*/ 352 h 522"/>
                <a:gd name="T6" fmla="*/ 629 w 2495"/>
                <a:gd name="T7" fmla="*/ 146 h 522"/>
                <a:gd name="T8" fmla="*/ 535 w 2495"/>
                <a:gd name="T9" fmla="*/ 196 h 522"/>
                <a:gd name="T10" fmla="*/ 364 w 2495"/>
                <a:gd name="T11" fmla="*/ 93 h 522"/>
                <a:gd name="T12" fmla="*/ 178 w 2495"/>
                <a:gd name="T13" fmla="*/ 43 h 522"/>
                <a:gd name="T14" fmla="*/ 90 w 2495"/>
                <a:gd name="T15" fmla="*/ 0 h 522"/>
                <a:gd name="T16" fmla="*/ 41 w 2495"/>
                <a:gd name="T17" fmla="*/ 48 h 522"/>
                <a:gd name="T18" fmla="*/ 25 w 2495"/>
                <a:gd name="T19" fmla="*/ 73 h 522"/>
                <a:gd name="T20" fmla="*/ 0 w 2495"/>
                <a:gd name="T21" fmla="*/ 21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5" h="522">
                  <a:moveTo>
                    <a:pt x="2495" y="522"/>
                  </a:moveTo>
                  <a:lnTo>
                    <a:pt x="1873" y="318"/>
                  </a:lnTo>
                  <a:lnTo>
                    <a:pt x="1249" y="352"/>
                  </a:lnTo>
                  <a:lnTo>
                    <a:pt x="629" y="146"/>
                  </a:lnTo>
                  <a:lnTo>
                    <a:pt x="535" y="196"/>
                  </a:lnTo>
                  <a:lnTo>
                    <a:pt x="364" y="93"/>
                  </a:lnTo>
                  <a:lnTo>
                    <a:pt x="178" y="43"/>
                  </a:lnTo>
                  <a:lnTo>
                    <a:pt x="90" y="0"/>
                  </a:lnTo>
                  <a:lnTo>
                    <a:pt x="41" y="48"/>
                  </a:lnTo>
                  <a:lnTo>
                    <a:pt x="25" y="73"/>
                  </a:lnTo>
                  <a:lnTo>
                    <a:pt x="0" y="211"/>
                  </a:lnTo>
                </a:path>
              </a:pathLst>
            </a:custGeom>
            <a:noFill/>
            <a:ln w="1905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72">
              <a:extLst>
                <a:ext uri="{FF2B5EF4-FFF2-40B4-BE49-F238E27FC236}">
                  <a16:creationId xmlns:a16="http://schemas.microsoft.com/office/drawing/2014/main" id="{5BF85CCF-D09F-721F-E2B0-98D0BC3978FC}"/>
                </a:ext>
              </a:extLst>
            </p:cNvPr>
            <p:cNvSpPr>
              <a:spLocks/>
            </p:cNvSpPr>
            <p:nvPr/>
          </p:nvSpPr>
          <p:spPr bwMode="auto">
            <a:xfrm>
              <a:off x="8067675" y="3343275"/>
              <a:ext cx="3970338" cy="708025"/>
            </a:xfrm>
            <a:custGeom>
              <a:avLst/>
              <a:gdLst>
                <a:gd name="T0" fmla="*/ 0 w 2501"/>
                <a:gd name="T1" fmla="*/ 264 h 446"/>
                <a:gd name="T2" fmla="*/ 43 w 2501"/>
                <a:gd name="T3" fmla="*/ 55 h 446"/>
                <a:gd name="T4" fmla="*/ 51 w 2501"/>
                <a:gd name="T5" fmla="*/ 81 h 446"/>
                <a:gd name="T6" fmla="*/ 104 w 2501"/>
                <a:gd name="T7" fmla="*/ 0 h 446"/>
                <a:gd name="T8" fmla="*/ 188 w 2501"/>
                <a:gd name="T9" fmla="*/ 92 h 446"/>
                <a:gd name="T10" fmla="*/ 370 w 2501"/>
                <a:gd name="T11" fmla="*/ 120 h 446"/>
                <a:gd name="T12" fmla="*/ 543 w 2501"/>
                <a:gd name="T13" fmla="*/ 210 h 446"/>
                <a:gd name="T14" fmla="*/ 637 w 2501"/>
                <a:gd name="T15" fmla="*/ 154 h 446"/>
                <a:gd name="T16" fmla="*/ 1257 w 2501"/>
                <a:gd name="T17" fmla="*/ 277 h 446"/>
                <a:gd name="T18" fmla="*/ 1873 w 2501"/>
                <a:gd name="T19" fmla="*/ 412 h 446"/>
                <a:gd name="T20" fmla="*/ 2501 w 2501"/>
                <a:gd name="T21"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1" h="446">
                  <a:moveTo>
                    <a:pt x="0" y="264"/>
                  </a:moveTo>
                  <a:lnTo>
                    <a:pt x="43" y="55"/>
                  </a:lnTo>
                  <a:lnTo>
                    <a:pt x="51" y="81"/>
                  </a:lnTo>
                  <a:lnTo>
                    <a:pt x="104" y="0"/>
                  </a:lnTo>
                  <a:lnTo>
                    <a:pt x="188" y="92"/>
                  </a:lnTo>
                  <a:lnTo>
                    <a:pt x="370" y="120"/>
                  </a:lnTo>
                  <a:lnTo>
                    <a:pt x="543" y="210"/>
                  </a:lnTo>
                  <a:lnTo>
                    <a:pt x="637" y="154"/>
                  </a:lnTo>
                  <a:lnTo>
                    <a:pt x="1257" y="277"/>
                  </a:lnTo>
                  <a:lnTo>
                    <a:pt x="1873" y="412"/>
                  </a:lnTo>
                  <a:lnTo>
                    <a:pt x="2501" y="446"/>
                  </a:lnTo>
                </a:path>
              </a:pathLst>
            </a:custGeom>
            <a:noFill/>
            <a:ln w="19050">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173">
              <a:extLst>
                <a:ext uri="{FF2B5EF4-FFF2-40B4-BE49-F238E27FC236}">
                  <a16:creationId xmlns:a16="http://schemas.microsoft.com/office/drawing/2014/main" id="{19D13169-0B28-00E4-5650-F477053EC32B}"/>
                </a:ext>
              </a:extLst>
            </p:cNvPr>
            <p:cNvSpPr>
              <a:spLocks/>
            </p:cNvSpPr>
            <p:nvPr/>
          </p:nvSpPr>
          <p:spPr bwMode="auto">
            <a:xfrm>
              <a:off x="8086725" y="3441700"/>
              <a:ext cx="3946525" cy="830263"/>
            </a:xfrm>
            <a:custGeom>
              <a:avLst/>
              <a:gdLst>
                <a:gd name="T0" fmla="*/ 2486 w 2486"/>
                <a:gd name="T1" fmla="*/ 523 h 523"/>
                <a:gd name="T2" fmla="*/ 1788 w 2486"/>
                <a:gd name="T3" fmla="*/ 421 h 523"/>
                <a:gd name="T4" fmla="*/ 1244 w 2486"/>
                <a:gd name="T5" fmla="*/ 353 h 523"/>
                <a:gd name="T6" fmla="*/ 612 w 2486"/>
                <a:gd name="T7" fmla="*/ 199 h 523"/>
                <a:gd name="T8" fmla="*/ 530 w 2486"/>
                <a:gd name="T9" fmla="*/ 186 h 523"/>
                <a:gd name="T10" fmla="*/ 87 w 2486"/>
                <a:gd name="T11" fmla="*/ 0 h 523"/>
                <a:gd name="T12" fmla="*/ 39 w 2486"/>
                <a:gd name="T13" fmla="*/ 19 h 523"/>
                <a:gd name="T14" fmla="*/ 0 w 2486"/>
                <a:gd name="T15" fmla="*/ 247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6" h="523">
                  <a:moveTo>
                    <a:pt x="2486" y="523"/>
                  </a:moveTo>
                  <a:lnTo>
                    <a:pt x="1788" y="421"/>
                  </a:lnTo>
                  <a:lnTo>
                    <a:pt x="1244" y="353"/>
                  </a:lnTo>
                  <a:lnTo>
                    <a:pt x="612" y="199"/>
                  </a:lnTo>
                  <a:lnTo>
                    <a:pt x="530" y="186"/>
                  </a:lnTo>
                  <a:lnTo>
                    <a:pt x="87" y="0"/>
                  </a:lnTo>
                  <a:lnTo>
                    <a:pt x="39" y="19"/>
                  </a:lnTo>
                  <a:lnTo>
                    <a:pt x="0" y="247"/>
                  </a:lnTo>
                </a:path>
              </a:pathLst>
            </a:custGeom>
            <a:noFill/>
            <a:ln w="19050">
              <a:solidFill>
                <a:srgbClr val="00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135">
              <a:extLst>
                <a:ext uri="{FF2B5EF4-FFF2-40B4-BE49-F238E27FC236}">
                  <a16:creationId xmlns:a16="http://schemas.microsoft.com/office/drawing/2014/main" id="{7367C40C-0CA6-E4F5-F7E0-3F03B31E71C4}"/>
                </a:ext>
              </a:extLst>
            </p:cNvPr>
            <p:cNvSpPr>
              <a:spLocks noChangeArrowheads="1"/>
            </p:cNvSpPr>
            <p:nvPr/>
          </p:nvSpPr>
          <p:spPr bwMode="auto">
            <a:xfrm>
              <a:off x="9525847" y="5229200"/>
              <a:ext cx="5305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Time, </a:t>
              </a:r>
              <a:r>
                <a:rPr kumimoji="0" lang="en-US" altLang="fr-FR" sz="1200" b="1" i="0" u="none" strike="noStrike" cap="none" normalizeH="0" baseline="0" dirty="0" err="1">
                  <a:ln>
                    <a:noFill/>
                  </a:ln>
                  <a:solidFill>
                    <a:srgbClr val="000000"/>
                  </a:solidFill>
                  <a:effectLst/>
                  <a:latin typeface="Calibri" panose="020F0502020204030204" pitchFamily="34" charset="0"/>
                </a:rPr>
                <a:t>hr</a:t>
              </a:r>
              <a:endParaRPr kumimoji="0" lang="en-US" altLang="fr-FR" sz="1600" b="0" i="0" u="none" strike="noStrike" cap="none" normalizeH="0" baseline="0" dirty="0">
                <a:ln>
                  <a:noFill/>
                </a:ln>
                <a:solidFill>
                  <a:schemeClr val="tx1"/>
                </a:solidFill>
                <a:effectLst/>
              </a:endParaRPr>
            </a:p>
          </p:txBody>
        </p:sp>
        <p:sp>
          <p:nvSpPr>
            <p:cNvPr id="9" name="ZoneTexte 8">
              <a:extLst>
                <a:ext uri="{FF2B5EF4-FFF2-40B4-BE49-F238E27FC236}">
                  <a16:creationId xmlns:a16="http://schemas.microsoft.com/office/drawing/2014/main" id="{D58A06BE-8FEE-ABAF-E63C-E95EED2759C7}"/>
                </a:ext>
              </a:extLst>
            </p:cNvPr>
            <p:cNvSpPr txBox="1"/>
            <p:nvPr/>
          </p:nvSpPr>
          <p:spPr>
            <a:xfrm>
              <a:off x="9756192" y="4191471"/>
              <a:ext cx="1617879" cy="461665"/>
            </a:xfrm>
            <a:prstGeom prst="rect">
              <a:avLst/>
            </a:prstGeom>
            <a:noFill/>
          </p:spPr>
          <p:txBody>
            <a:bodyPr wrap="none" rtlCol="0">
              <a:spAutoFit/>
            </a:bodyPr>
            <a:lstStyle/>
            <a:p>
              <a:r>
                <a:rPr lang="fr-FR" sz="1200" dirty="0"/>
                <a:t>PK </a:t>
              </a:r>
              <a:r>
                <a:rPr lang="fr-FR" sz="1200" dirty="0" err="1"/>
                <a:t>threshold</a:t>
              </a:r>
              <a:endParaRPr lang="fr-FR" sz="1200" dirty="0"/>
            </a:p>
            <a:p>
              <a:r>
                <a:rPr lang="fr-FR" sz="1200" dirty="0"/>
                <a:t>(</a:t>
              </a:r>
              <a:r>
                <a:rPr lang="fr-FR" sz="1200" dirty="0" err="1"/>
                <a:t>preclinical</a:t>
              </a:r>
              <a:r>
                <a:rPr lang="fr-FR" sz="1200" dirty="0"/>
                <a:t> translation)</a:t>
              </a:r>
            </a:p>
          </p:txBody>
        </p:sp>
      </p:grpSp>
    </p:spTree>
    <p:extLst>
      <p:ext uri="{BB962C8B-B14F-4D97-AF65-F5344CB8AC3E}">
        <p14:creationId xmlns:p14="http://schemas.microsoft.com/office/powerpoint/2010/main" val="376186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4EF5D-60AE-0E45-17CB-EF574713C662}"/>
              </a:ext>
            </a:extLst>
          </p:cNvPr>
          <p:cNvSpPr>
            <a:spLocks noGrp="1"/>
          </p:cNvSpPr>
          <p:nvPr>
            <p:ph type="title"/>
          </p:nvPr>
        </p:nvSpPr>
        <p:spPr/>
        <p:txBody>
          <a:bodyPr/>
          <a:lstStyle/>
          <a:p>
            <a:r>
              <a:rPr lang="en-US" dirty="0"/>
              <a:t>MK-8527: New NRTTI</a:t>
            </a:r>
          </a:p>
        </p:txBody>
      </p:sp>
      <p:sp>
        <p:nvSpPr>
          <p:cNvPr id="12" name="Espace réservé du contenu 2">
            <a:extLst>
              <a:ext uri="{FF2B5EF4-FFF2-40B4-BE49-F238E27FC236}">
                <a16:creationId xmlns:a16="http://schemas.microsoft.com/office/drawing/2014/main" id="{307CA54A-BDF0-8C51-1419-ADC9B4325DB8}"/>
              </a:ext>
            </a:extLst>
          </p:cNvPr>
          <p:cNvSpPr>
            <a:spLocks noGrp="1"/>
          </p:cNvSpPr>
          <p:nvPr>
            <p:ph sz="quarter" idx="13"/>
          </p:nvPr>
        </p:nvSpPr>
        <p:spPr>
          <a:xfrm>
            <a:off x="456481" y="1486150"/>
            <a:ext cx="5247406" cy="1143000"/>
          </a:xfrm>
        </p:spPr>
        <p:txBody>
          <a:bodyPr>
            <a:normAutofit/>
          </a:bodyPr>
          <a:lstStyle/>
          <a:p>
            <a:r>
              <a:rPr lang="en-US" sz="1800" dirty="0"/>
              <a:t>2 phase 1, single dose, monotherapy studies</a:t>
            </a:r>
          </a:p>
          <a:p>
            <a:r>
              <a:rPr lang="en-US" sz="1800" dirty="0"/>
              <a:t>Adults, HIV-1 RNA ≥ 5000 c/ml, CD4 ≥ 200/mm</a:t>
            </a:r>
            <a:r>
              <a:rPr lang="en-US" sz="1800" baseline="30000" dirty="0"/>
              <a:t>3</a:t>
            </a:r>
          </a:p>
          <a:p>
            <a:r>
              <a:rPr lang="en-US" sz="1800" dirty="0"/>
              <a:t>ART-naïve, No resistance to NRTIs, HBs Ag negative</a:t>
            </a:r>
          </a:p>
        </p:txBody>
      </p:sp>
      <p:sp>
        <p:nvSpPr>
          <p:cNvPr id="16" name="ZoneTexte 15">
            <a:extLst>
              <a:ext uri="{FF2B5EF4-FFF2-40B4-BE49-F238E27FC236}">
                <a16:creationId xmlns:a16="http://schemas.microsoft.com/office/drawing/2014/main" id="{50967DE9-C712-459D-8044-550140BEC43B}"/>
              </a:ext>
            </a:extLst>
          </p:cNvPr>
          <p:cNvSpPr txBox="1"/>
          <p:nvPr/>
        </p:nvSpPr>
        <p:spPr>
          <a:xfrm>
            <a:off x="5217580" y="2627409"/>
            <a:ext cx="5696881" cy="369332"/>
          </a:xfrm>
          <a:prstGeom prst="rect">
            <a:avLst/>
          </a:prstGeom>
          <a:noFill/>
        </p:spPr>
        <p:txBody>
          <a:bodyPr wrap="none" rtlCol="0">
            <a:spAutoFit/>
          </a:bodyPr>
          <a:lstStyle/>
          <a:p>
            <a:r>
              <a:rPr lang="en-US" b="1" dirty="0"/>
              <a:t>Mean change in HIV-1 RNA from baseline , log</a:t>
            </a:r>
            <a:r>
              <a:rPr lang="en-US" b="1" baseline="-25000" dirty="0"/>
              <a:t>10</a:t>
            </a:r>
            <a:r>
              <a:rPr lang="en-US" b="1" dirty="0"/>
              <a:t> c/mL (SD)</a:t>
            </a:r>
          </a:p>
        </p:txBody>
      </p:sp>
      <p:sp>
        <p:nvSpPr>
          <p:cNvPr id="17" name="Text Placeholder 22">
            <a:extLst>
              <a:ext uri="{FF2B5EF4-FFF2-40B4-BE49-F238E27FC236}">
                <a16:creationId xmlns:a16="http://schemas.microsoft.com/office/drawing/2014/main" id="{9EFD7F44-087F-05F6-71D2-061A89BC9036}"/>
              </a:ext>
            </a:extLst>
          </p:cNvPr>
          <p:cNvSpPr txBox="1">
            <a:spLocks/>
          </p:cNvSpPr>
          <p:nvPr/>
        </p:nvSpPr>
        <p:spPr bwMode="auto">
          <a:xfrm>
            <a:off x="9648820" y="6574009"/>
            <a:ext cx="25402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Carstens RP 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115</a:t>
            </a:r>
          </a:p>
        </p:txBody>
      </p:sp>
      <p:grpSp>
        <p:nvGrpSpPr>
          <p:cNvPr id="5" name="Groupe 4">
            <a:extLst>
              <a:ext uri="{FF2B5EF4-FFF2-40B4-BE49-F238E27FC236}">
                <a16:creationId xmlns:a16="http://schemas.microsoft.com/office/drawing/2014/main" id="{B36FD298-0D0A-DFC1-0183-8170D261C520}"/>
              </a:ext>
            </a:extLst>
          </p:cNvPr>
          <p:cNvGrpSpPr/>
          <p:nvPr/>
        </p:nvGrpSpPr>
        <p:grpSpPr>
          <a:xfrm>
            <a:off x="8210892" y="3036321"/>
            <a:ext cx="3712326" cy="3414257"/>
            <a:chOff x="8210892" y="3036321"/>
            <a:chExt cx="3712326" cy="3414257"/>
          </a:xfrm>
        </p:grpSpPr>
        <p:sp>
          <p:nvSpPr>
            <p:cNvPr id="127" name="Line 11">
              <a:extLst>
                <a:ext uri="{FF2B5EF4-FFF2-40B4-BE49-F238E27FC236}">
                  <a16:creationId xmlns:a16="http://schemas.microsoft.com/office/drawing/2014/main" id="{2B73E34D-3A0F-2108-2D62-3B930046ED0D}"/>
                </a:ext>
              </a:extLst>
            </p:cNvPr>
            <p:cNvSpPr>
              <a:spLocks noChangeShapeType="1"/>
            </p:cNvSpPr>
            <p:nvPr/>
          </p:nvSpPr>
          <p:spPr bwMode="auto">
            <a:xfrm flipH="1">
              <a:off x="8728102" y="5499100"/>
              <a:ext cx="157162" cy="0"/>
            </a:xfrm>
            <a:prstGeom prst="line">
              <a:avLst/>
            </a:prstGeom>
            <a:noFill/>
            <a:ln w="30163">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3">
              <a:extLst>
                <a:ext uri="{FF2B5EF4-FFF2-40B4-BE49-F238E27FC236}">
                  <a16:creationId xmlns:a16="http://schemas.microsoft.com/office/drawing/2014/main" id="{41A0C24F-E201-7BCC-BC06-6CB218A3C41A}"/>
                </a:ext>
              </a:extLst>
            </p:cNvPr>
            <p:cNvSpPr>
              <a:spLocks noChangeShapeType="1"/>
            </p:cNvSpPr>
            <p:nvPr/>
          </p:nvSpPr>
          <p:spPr bwMode="auto">
            <a:xfrm flipH="1">
              <a:off x="8728102" y="5746750"/>
              <a:ext cx="157162" cy="0"/>
            </a:xfrm>
            <a:prstGeom prst="line">
              <a:avLst/>
            </a:prstGeom>
            <a:noFill/>
            <a:ln w="30163">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4">
              <a:extLst>
                <a:ext uri="{FF2B5EF4-FFF2-40B4-BE49-F238E27FC236}">
                  <a16:creationId xmlns:a16="http://schemas.microsoft.com/office/drawing/2014/main" id="{03D1D4A1-4B5A-3B1E-76CE-DC4630CE4D77}"/>
                </a:ext>
              </a:extLst>
            </p:cNvPr>
            <p:cNvSpPr>
              <a:spLocks noChangeShapeType="1"/>
            </p:cNvSpPr>
            <p:nvPr/>
          </p:nvSpPr>
          <p:spPr bwMode="auto">
            <a:xfrm flipH="1">
              <a:off x="8728102" y="5251450"/>
              <a:ext cx="157162" cy="0"/>
            </a:xfrm>
            <a:prstGeom prst="line">
              <a:avLst/>
            </a:prstGeom>
            <a:noFill/>
            <a:ln w="30163">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Line 174">
              <a:extLst>
                <a:ext uri="{FF2B5EF4-FFF2-40B4-BE49-F238E27FC236}">
                  <a16:creationId xmlns:a16="http://schemas.microsoft.com/office/drawing/2014/main" id="{46BAD58D-0A92-43C1-406C-B91AA42EF67F}"/>
                </a:ext>
              </a:extLst>
            </p:cNvPr>
            <p:cNvSpPr>
              <a:spLocks noChangeShapeType="1"/>
            </p:cNvSpPr>
            <p:nvPr/>
          </p:nvSpPr>
          <p:spPr bwMode="auto">
            <a:xfrm flipH="1">
              <a:off x="8550275" y="4405313"/>
              <a:ext cx="33655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228">
              <a:extLst>
                <a:ext uri="{FF2B5EF4-FFF2-40B4-BE49-F238E27FC236}">
                  <a16:creationId xmlns:a16="http://schemas.microsoft.com/office/drawing/2014/main" id="{BD921825-E05C-EC4B-6C66-87D6EAEC4D0B}"/>
                </a:ext>
              </a:extLst>
            </p:cNvPr>
            <p:cNvSpPr>
              <a:spLocks noChangeArrowheads="1"/>
            </p:cNvSpPr>
            <p:nvPr/>
          </p:nvSpPr>
          <p:spPr bwMode="auto">
            <a:xfrm>
              <a:off x="8937625" y="5141913"/>
              <a:ext cx="10451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0.25 mg (N=6)</a:t>
              </a:r>
              <a:endParaRPr kumimoji="0" lang="en-US" altLang="fr-FR" sz="1800" b="1" i="0" u="none" strike="noStrike" cap="none" normalizeH="0" baseline="0" dirty="0">
                <a:ln>
                  <a:noFill/>
                </a:ln>
                <a:solidFill>
                  <a:schemeClr val="tx1"/>
                </a:solidFill>
                <a:effectLst/>
              </a:endParaRPr>
            </a:p>
          </p:txBody>
        </p:sp>
        <p:sp>
          <p:nvSpPr>
            <p:cNvPr id="53" name="Rectangle 229">
              <a:extLst>
                <a:ext uri="{FF2B5EF4-FFF2-40B4-BE49-F238E27FC236}">
                  <a16:creationId xmlns:a16="http://schemas.microsoft.com/office/drawing/2014/main" id="{DE77679A-95F6-950F-A0BC-528CF5CA6F88}"/>
                </a:ext>
              </a:extLst>
            </p:cNvPr>
            <p:cNvSpPr>
              <a:spLocks noChangeArrowheads="1"/>
            </p:cNvSpPr>
            <p:nvPr/>
          </p:nvSpPr>
          <p:spPr bwMode="auto">
            <a:xfrm>
              <a:off x="8937625" y="5389563"/>
              <a:ext cx="953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0.5 mg (N=6)</a:t>
              </a:r>
              <a:endParaRPr kumimoji="0" lang="en-US" altLang="fr-FR" sz="1800" b="1" i="0" u="none" strike="noStrike" cap="none" normalizeH="0" baseline="0" dirty="0">
                <a:ln>
                  <a:noFill/>
                </a:ln>
                <a:solidFill>
                  <a:schemeClr val="tx1"/>
                </a:solidFill>
                <a:effectLst/>
              </a:endParaRPr>
            </a:p>
          </p:txBody>
        </p:sp>
        <p:sp>
          <p:nvSpPr>
            <p:cNvPr id="54" name="Rectangle 230">
              <a:extLst>
                <a:ext uri="{FF2B5EF4-FFF2-40B4-BE49-F238E27FC236}">
                  <a16:creationId xmlns:a16="http://schemas.microsoft.com/office/drawing/2014/main" id="{590973B9-0FB6-1C75-8C75-96DC23304514}"/>
                </a:ext>
              </a:extLst>
            </p:cNvPr>
            <p:cNvSpPr>
              <a:spLocks noChangeArrowheads="1"/>
            </p:cNvSpPr>
            <p:nvPr/>
          </p:nvSpPr>
          <p:spPr bwMode="auto">
            <a:xfrm>
              <a:off x="8937625" y="5637213"/>
              <a:ext cx="953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1.0 mg (N=8)</a:t>
              </a:r>
              <a:endParaRPr kumimoji="0" lang="en-US" altLang="fr-FR" sz="1800" b="1" i="0" u="none" strike="noStrike" cap="none" normalizeH="0" baseline="0" dirty="0">
                <a:ln>
                  <a:noFill/>
                </a:ln>
                <a:solidFill>
                  <a:schemeClr val="tx1"/>
                </a:solidFill>
                <a:effectLst/>
              </a:endParaRPr>
            </a:p>
          </p:txBody>
        </p:sp>
        <p:grpSp>
          <p:nvGrpSpPr>
            <p:cNvPr id="350" name="Groupe 349">
              <a:extLst>
                <a:ext uri="{FF2B5EF4-FFF2-40B4-BE49-F238E27FC236}">
                  <a16:creationId xmlns:a16="http://schemas.microsoft.com/office/drawing/2014/main" id="{E5680D22-A79E-F9A5-6909-CFD1E9E24EF2}"/>
                </a:ext>
              </a:extLst>
            </p:cNvPr>
            <p:cNvGrpSpPr/>
            <p:nvPr/>
          </p:nvGrpSpPr>
          <p:grpSpPr>
            <a:xfrm>
              <a:off x="8210892" y="3036321"/>
              <a:ext cx="3712326" cy="3414257"/>
              <a:chOff x="4085474" y="3035300"/>
              <a:chExt cx="3712326" cy="3414257"/>
            </a:xfrm>
          </p:grpSpPr>
          <p:grpSp>
            <p:nvGrpSpPr>
              <p:cNvPr id="351" name="Groupe 350">
                <a:extLst>
                  <a:ext uri="{FF2B5EF4-FFF2-40B4-BE49-F238E27FC236}">
                    <a16:creationId xmlns:a16="http://schemas.microsoft.com/office/drawing/2014/main" id="{BEA15D41-B8FC-63ED-A5F7-9378D3D6C851}"/>
                  </a:ext>
                </a:extLst>
              </p:cNvPr>
              <p:cNvGrpSpPr/>
              <p:nvPr/>
            </p:nvGrpSpPr>
            <p:grpSpPr>
              <a:xfrm>
                <a:off x="4357688" y="3035300"/>
                <a:ext cx="3440112" cy="2989263"/>
                <a:chOff x="4357688" y="3035300"/>
                <a:chExt cx="3440112" cy="2989263"/>
              </a:xfrm>
            </p:grpSpPr>
            <p:sp>
              <p:nvSpPr>
                <p:cNvPr id="365" name="Line 21">
                  <a:extLst>
                    <a:ext uri="{FF2B5EF4-FFF2-40B4-BE49-F238E27FC236}">
                      <a16:creationId xmlns:a16="http://schemas.microsoft.com/office/drawing/2014/main" id="{BF6E4FE2-605C-ED0B-8C60-1597A760EE8B}"/>
                    </a:ext>
                  </a:extLst>
                </p:cNvPr>
                <p:cNvSpPr>
                  <a:spLocks noChangeShapeType="1"/>
                </p:cNvSpPr>
                <p:nvPr/>
              </p:nvSpPr>
              <p:spPr bwMode="auto">
                <a:xfrm flipH="1">
                  <a:off x="4357688" y="3282950"/>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6" name="Line 23">
                  <a:extLst>
                    <a:ext uri="{FF2B5EF4-FFF2-40B4-BE49-F238E27FC236}">
                      <a16:creationId xmlns:a16="http://schemas.microsoft.com/office/drawing/2014/main" id="{D561E795-F356-CC75-8602-ECFF3B9DB431}"/>
                    </a:ext>
                  </a:extLst>
                </p:cNvPr>
                <p:cNvSpPr>
                  <a:spLocks noChangeShapeType="1"/>
                </p:cNvSpPr>
                <p:nvPr/>
              </p:nvSpPr>
              <p:spPr bwMode="auto">
                <a:xfrm flipH="1">
                  <a:off x="4357688" y="3843338"/>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7" name="Line 24">
                  <a:extLst>
                    <a:ext uri="{FF2B5EF4-FFF2-40B4-BE49-F238E27FC236}">
                      <a16:creationId xmlns:a16="http://schemas.microsoft.com/office/drawing/2014/main" id="{E169E6B9-D2D5-B2B4-1706-96646D12A7AF}"/>
                    </a:ext>
                  </a:extLst>
                </p:cNvPr>
                <p:cNvSpPr>
                  <a:spLocks noChangeShapeType="1"/>
                </p:cNvSpPr>
                <p:nvPr/>
              </p:nvSpPr>
              <p:spPr bwMode="auto">
                <a:xfrm flipH="1">
                  <a:off x="4357688" y="4405313"/>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8" name="Line 27">
                  <a:extLst>
                    <a:ext uri="{FF2B5EF4-FFF2-40B4-BE49-F238E27FC236}">
                      <a16:creationId xmlns:a16="http://schemas.microsoft.com/office/drawing/2014/main" id="{B525B12C-1B95-E021-EC99-6BA7ECAB8085}"/>
                    </a:ext>
                  </a:extLst>
                </p:cNvPr>
                <p:cNvSpPr>
                  <a:spLocks noChangeShapeType="1"/>
                </p:cNvSpPr>
                <p:nvPr/>
              </p:nvSpPr>
              <p:spPr bwMode="auto">
                <a:xfrm flipV="1">
                  <a:off x="5156200"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9" name="Line 28">
                  <a:extLst>
                    <a:ext uri="{FF2B5EF4-FFF2-40B4-BE49-F238E27FC236}">
                      <a16:creationId xmlns:a16="http://schemas.microsoft.com/office/drawing/2014/main" id="{EBA076EB-6664-BFA1-409D-00287D188A35}"/>
                    </a:ext>
                  </a:extLst>
                </p:cNvPr>
                <p:cNvSpPr>
                  <a:spLocks noChangeShapeType="1"/>
                </p:cNvSpPr>
                <p:nvPr/>
              </p:nvSpPr>
              <p:spPr bwMode="auto">
                <a:xfrm flipV="1">
                  <a:off x="5730875"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29">
                  <a:extLst>
                    <a:ext uri="{FF2B5EF4-FFF2-40B4-BE49-F238E27FC236}">
                      <a16:creationId xmlns:a16="http://schemas.microsoft.com/office/drawing/2014/main" id="{4702901F-3A82-D2A1-CDCC-1F19E9DD8E3D}"/>
                    </a:ext>
                  </a:extLst>
                </p:cNvPr>
                <p:cNvSpPr>
                  <a:spLocks/>
                </p:cNvSpPr>
                <p:nvPr/>
              </p:nvSpPr>
              <p:spPr bwMode="auto">
                <a:xfrm>
                  <a:off x="4429125" y="3035300"/>
                  <a:ext cx="3368675" cy="2925763"/>
                </a:xfrm>
                <a:custGeom>
                  <a:avLst/>
                  <a:gdLst>
                    <a:gd name="T0" fmla="*/ 2122 w 2122"/>
                    <a:gd name="T1" fmla="*/ 114 h 114"/>
                    <a:gd name="T2" fmla="*/ 1905 w 2122"/>
                    <a:gd name="T3" fmla="*/ 114 h 114"/>
                    <a:gd name="T4" fmla="*/ 1543 w 2122"/>
                    <a:gd name="T5" fmla="*/ 114 h 114"/>
                    <a:gd name="T6" fmla="*/ 1182 w 2122"/>
                    <a:gd name="T7" fmla="*/ 114 h 114"/>
                    <a:gd name="T8" fmla="*/ 820 w 2122"/>
                    <a:gd name="T9" fmla="*/ 114 h 114"/>
                    <a:gd name="T10" fmla="*/ 458 w 2122"/>
                    <a:gd name="T11" fmla="*/ 114 h 114"/>
                    <a:gd name="T12" fmla="*/ 97 w 2122"/>
                    <a:gd name="T13" fmla="*/ 114 h 114"/>
                    <a:gd name="T14" fmla="*/ 0 w 2122"/>
                    <a:gd name="T15" fmla="*/ 114 h 114"/>
                    <a:gd name="T16" fmla="*/ 0 w 2122"/>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2" h="114">
                      <a:moveTo>
                        <a:pt x="2122" y="114"/>
                      </a:moveTo>
                      <a:lnTo>
                        <a:pt x="1905" y="114"/>
                      </a:lnTo>
                      <a:lnTo>
                        <a:pt x="1543" y="114"/>
                      </a:lnTo>
                      <a:lnTo>
                        <a:pt x="1182" y="114"/>
                      </a:lnTo>
                      <a:lnTo>
                        <a:pt x="820" y="114"/>
                      </a:lnTo>
                      <a:lnTo>
                        <a:pt x="458" y="114"/>
                      </a:lnTo>
                      <a:lnTo>
                        <a:pt x="97" y="114"/>
                      </a:lnTo>
                      <a:lnTo>
                        <a:pt x="0" y="11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1" name="Line 30">
                  <a:extLst>
                    <a:ext uri="{FF2B5EF4-FFF2-40B4-BE49-F238E27FC236}">
                      <a16:creationId xmlns:a16="http://schemas.microsoft.com/office/drawing/2014/main" id="{298BBFD5-5B36-6F28-262A-6BACF1027504}"/>
                    </a:ext>
                  </a:extLst>
                </p:cNvPr>
                <p:cNvSpPr>
                  <a:spLocks noChangeShapeType="1"/>
                </p:cNvSpPr>
                <p:nvPr/>
              </p:nvSpPr>
              <p:spPr bwMode="auto">
                <a:xfrm flipH="1">
                  <a:off x="4357688" y="4965700"/>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2" name="Line 31">
                  <a:extLst>
                    <a:ext uri="{FF2B5EF4-FFF2-40B4-BE49-F238E27FC236}">
                      <a16:creationId xmlns:a16="http://schemas.microsoft.com/office/drawing/2014/main" id="{59691278-0E3F-28FF-C15C-8F35CC1AD395}"/>
                    </a:ext>
                  </a:extLst>
                </p:cNvPr>
                <p:cNvSpPr>
                  <a:spLocks noChangeShapeType="1"/>
                </p:cNvSpPr>
                <p:nvPr/>
              </p:nvSpPr>
              <p:spPr bwMode="auto">
                <a:xfrm flipH="1">
                  <a:off x="4357688" y="5527675"/>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3" name="Line 32">
                  <a:extLst>
                    <a:ext uri="{FF2B5EF4-FFF2-40B4-BE49-F238E27FC236}">
                      <a16:creationId xmlns:a16="http://schemas.microsoft.com/office/drawing/2014/main" id="{3C7833F6-F500-A407-C4E7-CC0D50C9F1ED}"/>
                    </a:ext>
                  </a:extLst>
                </p:cNvPr>
                <p:cNvSpPr>
                  <a:spLocks noChangeShapeType="1"/>
                </p:cNvSpPr>
                <p:nvPr/>
              </p:nvSpPr>
              <p:spPr bwMode="auto">
                <a:xfrm flipV="1">
                  <a:off x="4583113"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4" name="Line 35">
                  <a:extLst>
                    <a:ext uri="{FF2B5EF4-FFF2-40B4-BE49-F238E27FC236}">
                      <a16:creationId xmlns:a16="http://schemas.microsoft.com/office/drawing/2014/main" id="{B5F06DFE-6257-69C9-01BA-8693C4C1F038}"/>
                    </a:ext>
                  </a:extLst>
                </p:cNvPr>
                <p:cNvSpPr>
                  <a:spLocks noChangeShapeType="1"/>
                </p:cNvSpPr>
                <p:nvPr/>
              </p:nvSpPr>
              <p:spPr bwMode="auto">
                <a:xfrm flipV="1">
                  <a:off x="7453313"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5" name="Line 36">
                  <a:extLst>
                    <a:ext uri="{FF2B5EF4-FFF2-40B4-BE49-F238E27FC236}">
                      <a16:creationId xmlns:a16="http://schemas.microsoft.com/office/drawing/2014/main" id="{8A7DC3AD-448C-A202-B263-0DC1B6489A5A}"/>
                    </a:ext>
                  </a:extLst>
                </p:cNvPr>
                <p:cNvSpPr>
                  <a:spLocks noChangeShapeType="1"/>
                </p:cNvSpPr>
                <p:nvPr/>
              </p:nvSpPr>
              <p:spPr bwMode="auto">
                <a:xfrm flipV="1">
                  <a:off x="6305550"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6" name="Line 37">
                  <a:extLst>
                    <a:ext uri="{FF2B5EF4-FFF2-40B4-BE49-F238E27FC236}">
                      <a16:creationId xmlns:a16="http://schemas.microsoft.com/office/drawing/2014/main" id="{FABCC9F6-425A-1BCA-BAF4-25FD14F127C6}"/>
                    </a:ext>
                  </a:extLst>
                </p:cNvPr>
                <p:cNvSpPr>
                  <a:spLocks noChangeShapeType="1"/>
                </p:cNvSpPr>
                <p:nvPr/>
              </p:nvSpPr>
              <p:spPr bwMode="auto">
                <a:xfrm flipV="1">
                  <a:off x="6878638"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52" name="Line 38">
                <a:extLst>
                  <a:ext uri="{FF2B5EF4-FFF2-40B4-BE49-F238E27FC236}">
                    <a16:creationId xmlns:a16="http://schemas.microsoft.com/office/drawing/2014/main" id="{E21EAC55-61A6-848C-BD22-4F4A4CBED124}"/>
                  </a:ext>
                </a:extLst>
              </p:cNvPr>
              <p:cNvSpPr>
                <a:spLocks noChangeShapeType="1"/>
              </p:cNvSpPr>
              <p:nvPr/>
            </p:nvSpPr>
            <p:spPr bwMode="auto">
              <a:xfrm flipH="1">
                <a:off x="4429125" y="4405313"/>
                <a:ext cx="33655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Rectangle 40">
                <a:extLst>
                  <a:ext uri="{FF2B5EF4-FFF2-40B4-BE49-F238E27FC236}">
                    <a16:creationId xmlns:a16="http://schemas.microsoft.com/office/drawing/2014/main" id="{EB2E3314-EB02-F420-8CAE-DEF9EF803C2F}"/>
                  </a:ext>
                </a:extLst>
              </p:cNvPr>
              <p:cNvSpPr>
                <a:spLocks noChangeArrowheads="1"/>
              </p:cNvSpPr>
              <p:nvPr/>
            </p:nvSpPr>
            <p:spPr bwMode="auto">
              <a:xfrm>
                <a:off x="4547808"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a:t>
                </a:r>
                <a:endParaRPr kumimoji="0" lang="en-US" altLang="fr-FR" sz="1200" b="0" i="0" u="none" strike="noStrike" cap="none" normalizeH="0" baseline="0" dirty="0">
                  <a:ln>
                    <a:noFill/>
                  </a:ln>
                  <a:solidFill>
                    <a:schemeClr val="tx1"/>
                  </a:solidFill>
                  <a:effectLst/>
                </a:endParaRPr>
              </a:p>
            </p:txBody>
          </p:sp>
          <p:sp>
            <p:nvSpPr>
              <p:cNvPr id="354" name="Rectangle 41">
                <a:extLst>
                  <a:ext uri="{FF2B5EF4-FFF2-40B4-BE49-F238E27FC236}">
                    <a16:creationId xmlns:a16="http://schemas.microsoft.com/office/drawing/2014/main" id="{F66A08CD-0947-DC90-BD48-2E5CEDF0F26F}"/>
                  </a:ext>
                </a:extLst>
              </p:cNvPr>
              <p:cNvSpPr>
                <a:spLocks noChangeArrowheads="1"/>
              </p:cNvSpPr>
              <p:nvPr/>
            </p:nvSpPr>
            <p:spPr bwMode="auto">
              <a:xfrm>
                <a:off x="5120895"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a:t>
                </a:r>
                <a:endParaRPr kumimoji="0" lang="en-US" altLang="fr-FR" sz="1200" b="0" i="0" u="none" strike="noStrike" cap="none" normalizeH="0" baseline="0" dirty="0">
                  <a:ln>
                    <a:noFill/>
                  </a:ln>
                  <a:solidFill>
                    <a:schemeClr val="tx1"/>
                  </a:solidFill>
                  <a:effectLst/>
                </a:endParaRPr>
              </a:p>
            </p:txBody>
          </p:sp>
          <p:sp>
            <p:nvSpPr>
              <p:cNvPr id="355" name="Rectangle 42">
                <a:extLst>
                  <a:ext uri="{FF2B5EF4-FFF2-40B4-BE49-F238E27FC236}">
                    <a16:creationId xmlns:a16="http://schemas.microsoft.com/office/drawing/2014/main" id="{AB554A10-DB95-F710-D1D0-B40367F53FD5}"/>
                  </a:ext>
                </a:extLst>
              </p:cNvPr>
              <p:cNvSpPr>
                <a:spLocks noChangeArrowheads="1"/>
              </p:cNvSpPr>
              <p:nvPr/>
            </p:nvSpPr>
            <p:spPr bwMode="auto">
              <a:xfrm>
                <a:off x="5695570"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a:t>
                </a:r>
                <a:endParaRPr kumimoji="0" lang="en-US" altLang="fr-FR" sz="1200" b="0" i="0" u="none" strike="noStrike" cap="none" normalizeH="0" baseline="0" dirty="0">
                  <a:ln>
                    <a:noFill/>
                  </a:ln>
                  <a:solidFill>
                    <a:schemeClr val="tx1"/>
                  </a:solidFill>
                  <a:effectLst/>
                </a:endParaRPr>
              </a:p>
            </p:txBody>
          </p:sp>
          <p:sp>
            <p:nvSpPr>
              <p:cNvPr id="356" name="Rectangle 43">
                <a:extLst>
                  <a:ext uri="{FF2B5EF4-FFF2-40B4-BE49-F238E27FC236}">
                    <a16:creationId xmlns:a16="http://schemas.microsoft.com/office/drawing/2014/main" id="{BBFAC45E-9D1E-644B-9127-1EABE8F98F8A}"/>
                  </a:ext>
                </a:extLst>
              </p:cNvPr>
              <p:cNvSpPr>
                <a:spLocks noChangeArrowheads="1"/>
              </p:cNvSpPr>
              <p:nvPr/>
            </p:nvSpPr>
            <p:spPr bwMode="auto">
              <a:xfrm>
                <a:off x="6270245"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6</a:t>
                </a:r>
                <a:endParaRPr kumimoji="0" lang="en-US" altLang="fr-FR" sz="1200" b="0" i="0" u="none" strike="noStrike" cap="none" normalizeH="0" baseline="0" dirty="0">
                  <a:ln>
                    <a:noFill/>
                  </a:ln>
                  <a:solidFill>
                    <a:schemeClr val="tx1"/>
                  </a:solidFill>
                  <a:effectLst/>
                </a:endParaRPr>
              </a:p>
            </p:txBody>
          </p:sp>
          <p:sp>
            <p:nvSpPr>
              <p:cNvPr id="357" name="Rectangle 44">
                <a:extLst>
                  <a:ext uri="{FF2B5EF4-FFF2-40B4-BE49-F238E27FC236}">
                    <a16:creationId xmlns:a16="http://schemas.microsoft.com/office/drawing/2014/main" id="{486B5A94-7C82-2FB8-4969-B2EA488DC422}"/>
                  </a:ext>
                </a:extLst>
              </p:cNvPr>
              <p:cNvSpPr>
                <a:spLocks noChangeArrowheads="1"/>
              </p:cNvSpPr>
              <p:nvPr/>
            </p:nvSpPr>
            <p:spPr bwMode="auto">
              <a:xfrm>
                <a:off x="6843333"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8</a:t>
                </a:r>
                <a:endParaRPr kumimoji="0" lang="en-US" altLang="fr-FR" sz="1200" b="0" i="0" u="none" strike="noStrike" cap="none" normalizeH="0" baseline="0" dirty="0">
                  <a:ln>
                    <a:noFill/>
                  </a:ln>
                  <a:solidFill>
                    <a:schemeClr val="tx1"/>
                  </a:solidFill>
                  <a:effectLst/>
                </a:endParaRPr>
              </a:p>
            </p:txBody>
          </p:sp>
          <p:sp>
            <p:nvSpPr>
              <p:cNvPr id="358" name="Rectangle 45">
                <a:extLst>
                  <a:ext uri="{FF2B5EF4-FFF2-40B4-BE49-F238E27FC236}">
                    <a16:creationId xmlns:a16="http://schemas.microsoft.com/office/drawing/2014/main" id="{B495EA85-BEE5-FF1A-295F-482419120B7A}"/>
                  </a:ext>
                </a:extLst>
              </p:cNvPr>
              <p:cNvSpPr>
                <a:spLocks noChangeArrowheads="1"/>
              </p:cNvSpPr>
              <p:nvPr/>
            </p:nvSpPr>
            <p:spPr bwMode="auto">
              <a:xfrm>
                <a:off x="7378734" y="604520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10</a:t>
                </a:r>
                <a:endParaRPr kumimoji="0" lang="en-US" altLang="fr-FR" sz="1200" b="0" i="0" u="none" strike="noStrike" cap="none" normalizeH="0" baseline="0" dirty="0">
                  <a:ln>
                    <a:noFill/>
                  </a:ln>
                  <a:solidFill>
                    <a:schemeClr val="tx1"/>
                  </a:solidFill>
                  <a:effectLst/>
                </a:endParaRPr>
              </a:p>
            </p:txBody>
          </p:sp>
          <p:sp>
            <p:nvSpPr>
              <p:cNvPr id="359" name="Rectangle 46">
                <a:extLst>
                  <a:ext uri="{FF2B5EF4-FFF2-40B4-BE49-F238E27FC236}">
                    <a16:creationId xmlns:a16="http://schemas.microsoft.com/office/drawing/2014/main" id="{886D4E38-3182-5E06-EF48-EC52168DAEEB}"/>
                  </a:ext>
                </a:extLst>
              </p:cNvPr>
              <p:cNvSpPr>
                <a:spLocks noChangeArrowheads="1"/>
              </p:cNvSpPr>
              <p:nvPr/>
            </p:nvSpPr>
            <p:spPr bwMode="auto">
              <a:xfrm>
                <a:off x="4085474" y="5435600"/>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-2.0</a:t>
                </a:r>
                <a:endParaRPr kumimoji="0" lang="en-US" altLang="fr-FR" sz="1800" b="0" i="0" u="none" strike="noStrike" cap="none" normalizeH="0" baseline="0" dirty="0">
                  <a:ln>
                    <a:noFill/>
                  </a:ln>
                  <a:solidFill>
                    <a:schemeClr val="tx1"/>
                  </a:solidFill>
                  <a:effectLst/>
                </a:endParaRPr>
              </a:p>
            </p:txBody>
          </p:sp>
          <p:sp>
            <p:nvSpPr>
              <p:cNvPr id="360" name="Rectangle 47">
                <a:extLst>
                  <a:ext uri="{FF2B5EF4-FFF2-40B4-BE49-F238E27FC236}">
                    <a16:creationId xmlns:a16="http://schemas.microsoft.com/office/drawing/2014/main" id="{B224F314-904B-CE2A-6654-DFF6FA639BA2}"/>
                  </a:ext>
                </a:extLst>
              </p:cNvPr>
              <p:cNvSpPr>
                <a:spLocks noChangeArrowheads="1"/>
              </p:cNvSpPr>
              <p:nvPr/>
            </p:nvSpPr>
            <p:spPr bwMode="auto">
              <a:xfrm>
                <a:off x="4085474" y="4873625"/>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-1.5</a:t>
                </a:r>
                <a:endParaRPr kumimoji="0" lang="en-US" altLang="fr-FR" sz="1800" b="0" i="0" u="none" strike="noStrike" cap="none" normalizeH="0" baseline="0" dirty="0">
                  <a:ln>
                    <a:noFill/>
                  </a:ln>
                  <a:solidFill>
                    <a:schemeClr val="tx1"/>
                  </a:solidFill>
                  <a:effectLst/>
                </a:endParaRPr>
              </a:p>
            </p:txBody>
          </p:sp>
          <p:sp>
            <p:nvSpPr>
              <p:cNvPr id="361" name="Rectangle 48">
                <a:extLst>
                  <a:ext uri="{FF2B5EF4-FFF2-40B4-BE49-F238E27FC236}">
                    <a16:creationId xmlns:a16="http://schemas.microsoft.com/office/drawing/2014/main" id="{DF7E6889-B963-E2DD-5592-C8354E05D4A5}"/>
                  </a:ext>
                </a:extLst>
              </p:cNvPr>
              <p:cNvSpPr>
                <a:spLocks noChangeArrowheads="1"/>
              </p:cNvSpPr>
              <p:nvPr/>
            </p:nvSpPr>
            <p:spPr bwMode="auto">
              <a:xfrm>
                <a:off x="4085474" y="4313238"/>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-1.0</a:t>
                </a:r>
                <a:endParaRPr kumimoji="0" lang="en-US" altLang="fr-FR" sz="1800" b="0" i="0" u="none" strike="noStrike" cap="none" normalizeH="0" baseline="0" dirty="0">
                  <a:ln>
                    <a:noFill/>
                  </a:ln>
                  <a:solidFill>
                    <a:schemeClr val="tx1"/>
                  </a:solidFill>
                  <a:effectLst/>
                </a:endParaRPr>
              </a:p>
            </p:txBody>
          </p:sp>
          <p:sp>
            <p:nvSpPr>
              <p:cNvPr id="362" name="Rectangle 49">
                <a:extLst>
                  <a:ext uri="{FF2B5EF4-FFF2-40B4-BE49-F238E27FC236}">
                    <a16:creationId xmlns:a16="http://schemas.microsoft.com/office/drawing/2014/main" id="{3183C319-3FD5-7DC0-07F9-C88969B5B645}"/>
                  </a:ext>
                </a:extLst>
              </p:cNvPr>
              <p:cNvSpPr>
                <a:spLocks noChangeArrowheads="1"/>
              </p:cNvSpPr>
              <p:nvPr/>
            </p:nvSpPr>
            <p:spPr bwMode="auto">
              <a:xfrm>
                <a:off x="4085474" y="3751263"/>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-0.5</a:t>
                </a:r>
                <a:endParaRPr kumimoji="0" lang="en-US" altLang="fr-FR" sz="1800" b="0" i="0" u="none" strike="noStrike" cap="none" normalizeH="0" baseline="0" dirty="0">
                  <a:ln>
                    <a:noFill/>
                  </a:ln>
                  <a:solidFill>
                    <a:schemeClr val="tx1"/>
                  </a:solidFill>
                  <a:effectLst/>
                </a:endParaRPr>
              </a:p>
            </p:txBody>
          </p:sp>
          <p:sp>
            <p:nvSpPr>
              <p:cNvPr id="363" name="Rectangle 50">
                <a:extLst>
                  <a:ext uri="{FF2B5EF4-FFF2-40B4-BE49-F238E27FC236}">
                    <a16:creationId xmlns:a16="http://schemas.microsoft.com/office/drawing/2014/main" id="{9DFB3200-5B6B-0DC8-63FD-50FAB5170A92}"/>
                  </a:ext>
                </a:extLst>
              </p:cNvPr>
              <p:cNvSpPr>
                <a:spLocks noChangeArrowheads="1"/>
              </p:cNvSpPr>
              <p:nvPr/>
            </p:nvSpPr>
            <p:spPr bwMode="auto">
              <a:xfrm>
                <a:off x="4131960" y="3190875"/>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0.0</a:t>
                </a:r>
                <a:endParaRPr kumimoji="0" lang="en-US" altLang="fr-FR" sz="1800" b="0" i="0" u="none" strike="noStrike" cap="none" normalizeH="0" baseline="0" dirty="0">
                  <a:ln>
                    <a:noFill/>
                  </a:ln>
                  <a:solidFill>
                    <a:schemeClr val="tx1"/>
                  </a:solidFill>
                  <a:effectLst/>
                </a:endParaRPr>
              </a:p>
            </p:txBody>
          </p:sp>
          <p:sp>
            <p:nvSpPr>
              <p:cNvPr id="364" name="Rectangle 156">
                <a:extLst>
                  <a:ext uri="{FF2B5EF4-FFF2-40B4-BE49-F238E27FC236}">
                    <a16:creationId xmlns:a16="http://schemas.microsoft.com/office/drawing/2014/main" id="{039F6085-D423-E6D4-D0B3-13300320623F}"/>
                  </a:ext>
                </a:extLst>
              </p:cNvPr>
              <p:cNvSpPr>
                <a:spLocks noChangeArrowheads="1"/>
              </p:cNvSpPr>
              <p:nvPr/>
            </p:nvSpPr>
            <p:spPr bwMode="auto">
              <a:xfrm>
                <a:off x="5637953" y="6234113"/>
                <a:ext cx="7922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Time, days</a:t>
                </a:r>
                <a:endParaRPr kumimoji="0" lang="en-US" altLang="fr-FR" sz="1400" b="0" i="0" u="none" strike="noStrike" cap="none" normalizeH="0" baseline="0" dirty="0">
                  <a:ln>
                    <a:noFill/>
                  </a:ln>
                  <a:solidFill>
                    <a:schemeClr val="tx1"/>
                  </a:solidFill>
                  <a:effectLst/>
                </a:endParaRPr>
              </a:p>
            </p:txBody>
          </p:sp>
        </p:grpSp>
        <p:grpSp>
          <p:nvGrpSpPr>
            <p:cNvPr id="380" name="Groupe 379">
              <a:extLst>
                <a:ext uri="{FF2B5EF4-FFF2-40B4-BE49-F238E27FC236}">
                  <a16:creationId xmlns:a16="http://schemas.microsoft.com/office/drawing/2014/main" id="{77EDF83D-F03F-6C67-EBD8-C9ACA5437549}"/>
                </a:ext>
              </a:extLst>
            </p:cNvPr>
            <p:cNvGrpSpPr/>
            <p:nvPr/>
          </p:nvGrpSpPr>
          <p:grpSpPr>
            <a:xfrm>
              <a:off x="8685213" y="3094038"/>
              <a:ext cx="2943225" cy="2173287"/>
              <a:chOff x="8685213" y="3094038"/>
              <a:chExt cx="2943225" cy="2173287"/>
            </a:xfrm>
          </p:grpSpPr>
          <p:sp>
            <p:nvSpPr>
              <p:cNvPr id="123" name="Line 7">
                <a:extLst>
                  <a:ext uri="{FF2B5EF4-FFF2-40B4-BE49-F238E27FC236}">
                    <a16:creationId xmlns:a16="http://schemas.microsoft.com/office/drawing/2014/main" id="{8A333D3D-F78F-FDD6-C3C3-F523FDED5936}"/>
                  </a:ext>
                </a:extLst>
              </p:cNvPr>
              <p:cNvSpPr>
                <a:spLocks noChangeShapeType="1"/>
              </p:cNvSpPr>
              <p:nvPr/>
            </p:nvSpPr>
            <p:spPr bwMode="auto">
              <a:xfrm flipV="1">
                <a:off x="8748713" y="3105150"/>
                <a:ext cx="0" cy="685800"/>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8" name="Line 7">
                <a:extLst>
                  <a:ext uri="{FF2B5EF4-FFF2-40B4-BE49-F238E27FC236}">
                    <a16:creationId xmlns:a16="http://schemas.microsoft.com/office/drawing/2014/main" id="{E2D638E7-FEDC-E0F0-585F-8E70E1E8A63B}"/>
                  </a:ext>
                </a:extLst>
              </p:cNvPr>
              <p:cNvSpPr>
                <a:spLocks noChangeShapeType="1"/>
              </p:cNvSpPr>
              <p:nvPr/>
            </p:nvSpPr>
            <p:spPr bwMode="auto">
              <a:xfrm flipV="1">
                <a:off x="8748713" y="3320705"/>
                <a:ext cx="0" cy="160336"/>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5">
                <a:extLst>
                  <a:ext uri="{FF2B5EF4-FFF2-40B4-BE49-F238E27FC236}">
                    <a16:creationId xmlns:a16="http://schemas.microsoft.com/office/drawing/2014/main" id="{9A48D84F-F725-8060-2550-41A8CBE96C43}"/>
                  </a:ext>
                </a:extLst>
              </p:cNvPr>
              <p:cNvSpPr>
                <a:spLocks/>
              </p:cNvSpPr>
              <p:nvPr/>
            </p:nvSpPr>
            <p:spPr bwMode="auto">
              <a:xfrm>
                <a:off x="8685213" y="3232150"/>
                <a:ext cx="2889250" cy="1620838"/>
              </a:xfrm>
              <a:custGeom>
                <a:avLst/>
                <a:gdLst>
                  <a:gd name="T0" fmla="*/ 1820 w 1820"/>
                  <a:gd name="T1" fmla="*/ 985 h 1021"/>
                  <a:gd name="T2" fmla="*/ 1458 w 1820"/>
                  <a:gd name="T3" fmla="*/ 990 h 1021"/>
                  <a:gd name="T4" fmla="*/ 1097 w 1820"/>
                  <a:gd name="T5" fmla="*/ 1021 h 1021"/>
                  <a:gd name="T6" fmla="*/ 916 w 1820"/>
                  <a:gd name="T7" fmla="*/ 888 h 1021"/>
                  <a:gd name="T8" fmla="*/ 735 w 1820"/>
                  <a:gd name="T9" fmla="*/ 745 h 1021"/>
                  <a:gd name="T10" fmla="*/ 194 w 1820"/>
                  <a:gd name="T11" fmla="*/ 88 h 1021"/>
                  <a:gd name="T12" fmla="*/ 99 w 1820"/>
                  <a:gd name="T13" fmla="*/ 0 h 1021"/>
                  <a:gd name="T14" fmla="*/ 40 w 1820"/>
                  <a:gd name="T15" fmla="*/ 44 h 1021"/>
                  <a:gd name="T16" fmla="*/ 0 w 1820"/>
                  <a:gd name="T17" fmla="*/ 31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1021">
                    <a:moveTo>
                      <a:pt x="1820" y="985"/>
                    </a:moveTo>
                    <a:lnTo>
                      <a:pt x="1458" y="990"/>
                    </a:lnTo>
                    <a:lnTo>
                      <a:pt x="1097" y="1021"/>
                    </a:lnTo>
                    <a:lnTo>
                      <a:pt x="916" y="888"/>
                    </a:lnTo>
                    <a:lnTo>
                      <a:pt x="735" y="745"/>
                    </a:lnTo>
                    <a:lnTo>
                      <a:pt x="194" y="88"/>
                    </a:lnTo>
                    <a:lnTo>
                      <a:pt x="99" y="0"/>
                    </a:lnTo>
                    <a:lnTo>
                      <a:pt x="40" y="44"/>
                    </a:lnTo>
                    <a:lnTo>
                      <a:pt x="0" y="31"/>
                    </a:lnTo>
                  </a:path>
                </a:pathLst>
              </a:custGeom>
              <a:noFill/>
              <a:ln w="19050">
                <a:solidFill>
                  <a:srgbClr val="9933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6">
                <a:extLst>
                  <a:ext uri="{FF2B5EF4-FFF2-40B4-BE49-F238E27FC236}">
                    <a16:creationId xmlns:a16="http://schemas.microsoft.com/office/drawing/2014/main" id="{AFDD7681-469E-A953-237C-5A5D95B8DADC}"/>
                  </a:ext>
                </a:extLst>
              </p:cNvPr>
              <p:cNvSpPr>
                <a:spLocks/>
              </p:cNvSpPr>
              <p:nvPr/>
            </p:nvSpPr>
            <p:spPr bwMode="auto">
              <a:xfrm>
                <a:off x="8685213" y="3281363"/>
                <a:ext cx="2889250" cy="977900"/>
              </a:xfrm>
              <a:custGeom>
                <a:avLst/>
                <a:gdLst>
                  <a:gd name="T0" fmla="*/ 1820 w 1820"/>
                  <a:gd name="T1" fmla="*/ 522 h 616"/>
                  <a:gd name="T2" fmla="*/ 1458 w 1820"/>
                  <a:gd name="T3" fmla="*/ 588 h 616"/>
                  <a:gd name="T4" fmla="*/ 1097 w 1820"/>
                  <a:gd name="T5" fmla="*/ 536 h 616"/>
                  <a:gd name="T6" fmla="*/ 916 w 1820"/>
                  <a:gd name="T7" fmla="*/ 616 h 616"/>
                  <a:gd name="T8" fmla="*/ 735 w 1820"/>
                  <a:gd name="T9" fmla="*/ 420 h 616"/>
                  <a:gd name="T10" fmla="*/ 194 w 1820"/>
                  <a:gd name="T11" fmla="*/ 123 h 616"/>
                  <a:gd name="T12" fmla="*/ 99 w 1820"/>
                  <a:gd name="T13" fmla="*/ 63 h 616"/>
                  <a:gd name="T14" fmla="*/ 40 w 1820"/>
                  <a:gd name="T15" fmla="*/ 90 h 616"/>
                  <a:gd name="T16" fmla="*/ 0 w 1820"/>
                  <a:gd name="T17"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616">
                    <a:moveTo>
                      <a:pt x="1820" y="522"/>
                    </a:moveTo>
                    <a:lnTo>
                      <a:pt x="1458" y="588"/>
                    </a:lnTo>
                    <a:lnTo>
                      <a:pt x="1097" y="536"/>
                    </a:lnTo>
                    <a:lnTo>
                      <a:pt x="916" y="616"/>
                    </a:lnTo>
                    <a:lnTo>
                      <a:pt x="735" y="420"/>
                    </a:lnTo>
                    <a:lnTo>
                      <a:pt x="194" y="123"/>
                    </a:lnTo>
                    <a:lnTo>
                      <a:pt x="99" y="63"/>
                    </a:lnTo>
                    <a:lnTo>
                      <a:pt x="40" y="90"/>
                    </a:lnTo>
                    <a:lnTo>
                      <a:pt x="0" y="0"/>
                    </a:lnTo>
                  </a:path>
                </a:pathLst>
              </a:custGeom>
              <a:noFill/>
              <a:ln w="19050">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7">
                <a:extLst>
                  <a:ext uri="{FF2B5EF4-FFF2-40B4-BE49-F238E27FC236}">
                    <a16:creationId xmlns:a16="http://schemas.microsoft.com/office/drawing/2014/main" id="{E07E277E-EBEF-61E2-FCD0-6D8246DE534E}"/>
                  </a:ext>
                </a:extLst>
              </p:cNvPr>
              <p:cNvSpPr>
                <a:spLocks/>
              </p:cNvSpPr>
              <p:nvPr/>
            </p:nvSpPr>
            <p:spPr bwMode="auto">
              <a:xfrm>
                <a:off x="8685213" y="3281363"/>
                <a:ext cx="2889250" cy="1570038"/>
              </a:xfrm>
              <a:custGeom>
                <a:avLst/>
                <a:gdLst>
                  <a:gd name="T0" fmla="*/ 1820 w 1820"/>
                  <a:gd name="T1" fmla="*/ 933 h 989"/>
                  <a:gd name="T2" fmla="*/ 1458 w 1820"/>
                  <a:gd name="T3" fmla="*/ 959 h 989"/>
                  <a:gd name="T4" fmla="*/ 1278 w 1820"/>
                  <a:gd name="T5" fmla="*/ 989 h 989"/>
                  <a:gd name="T6" fmla="*/ 1097 w 1820"/>
                  <a:gd name="T7" fmla="*/ 928 h 989"/>
                  <a:gd name="T8" fmla="*/ 916 w 1820"/>
                  <a:gd name="T9" fmla="*/ 896 h 989"/>
                  <a:gd name="T10" fmla="*/ 735 w 1820"/>
                  <a:gd name="T11" fmla="*/ 703 h 989"/>
                  <a:gd name="T12" fmla="*/ 194 w 1820"/>
                  <a:gd name="T13" fmla="*/ 33 h 989"/>
                  <a:gd name="T14" fmla="*/ 99 w 1820"/>
                  <a:gd name="T15" fmla="*/ 32 h 989"/>
                  <a:gd name="T16" fmla="*/ 40 w 1820"/>
                  <a:gd name="T17" fmla="*/ 73 h 989"/>
                  <a:gd name="T18" fmla="*/ 0 w 1820"/>
                  <a:gd name="T19"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0" h="989">
                    <a:moveTo>
                      <a:pt x="1820" y="933"/>
                    </a:moveTo>
                    <a:lnTo>
                      <a:pt x="1458" y="959"/>
                    </a:lnTo>
                    <a:lnTo>
                      <a:pt x="1278" y="989"/>
                    </a:lnTo>
                    <a:lnTo>
                      <a:pt x="1097" y="928"/>
                    </a:lnTo>
                    <a:lnTo>
                      <a:pt x="916" y="896"/>
                    </a:lnTo>
                    <a:lnTo>
                      <a:pt x="735" y="703"/>
                    </a:lnTo>
                    <a:lnTo>
                      <a:pt x="194" y="33"/>
                    </a:lnTo>
                    <a:lnTo>
                      <a:pt x="99" y="32"/>
                    </a:lnTo>
                    <a:lnTo>
                      <a:pt x="40" y="73"/>
                    </a:lnTo>
                    <a:lnTo>
                      <a:pt x="0" y="0"/>
                    </a:lnTo>
                  </a:path>
                </a:pathLst>
              </a:custGeom>
              <a:noFill/>
              <a:ln w="19050">
                <a:solidFill>
                  <a:srgbClr val="99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3" name="Line 187">
                <a:extLst>
                  <a:ext uri="{FF2B5EF4-FFF2-40B4-BE49-F238E27FC236}">
                    <a16:creationId xmlns:a16="http://schemas.microsoft.com/office/drawing/2014/main" id="{F5A5388A-C975-9063-0876-FC3602CF9A80}"/>
                  </a:ext>
                </a:extLst>
              </p:cNvPr>
              <p:cNvSpPr>
                <a:spLocks noChangeShapeType="1"/>
              </p:cNvSpPr>
              <p:nvPr/>
            </p:nvSpPr>
            <p:spPr bwMode="auto">
              <a:xfrm flipH="1">
                <a:off x="8788400" y="30940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4" name="Line 188">
                <a:extLst>
                  <a:ext uri="{FF2B5EF4-FFF2-40B4-BE49-F238E27FC236}">
                    <a16:creationId xmlns:a16="http://schemas.microsoft.com/office/drawing/2014/main" id="{3590FFCC-7DA6-CA37-13FD-C41010671750}"/>
                  </a:ext>
                </a:extLst>
              </p:cNvPr>
              <p:cNvSpPr>
                <a:spLocks noChangeShapeType="1"/>
              </p:cNvSpPr>
              <p:nvPr/>
            </p:nvSpPr>
            <p:spPr bwMode="auto">
              <a:xfrm flipH="1">
                <a:off x="8788400" y="33337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5" name="Line 189">
                <a:extLst>
                  <a:ext uri="{FF2B5EF4-FFF2-40B4-BE49-F238E27FC236}">
                    <a16:creationId xmlns:a16="http://schemas.microsoft.com/office/drawing/2014/main" id="{A202D63A-C950-4585-4579-6FF12D2AE176}"/>
                  </a:ext>
                </a:extLst>
              </p:cNvPr>
              <p:cNvSpPr>
                <a:spLocks noChangeShapeType="1"/>
              </p:cNvSpPr>
              <p:nvPr/>
            </p:nvSpPr>
            <p:spPr bwMode="auto">
              <a:xfrm flipH="1">
                <a:off x="8842375" y="333375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6" name="Line 190">
                <a:extLst>
                  <a:ext uri="{FF2B5EF4-FFF2-40B4-BE49-F238E27FC236}">
                    <a16:creationId xmlns:a16="http://schemas.microsoft.com/office/drawing/2014/main" id="{8148DE1F-0D70-2096-043C-C78AB060158C}"/>
                  </a:ext>
                </a:extLst>
              </p:cNvPr>
              <p:cNvSpPr>
                <a:spLocks noChangeShapeType="1"/>
              </p:cNvSpPr>
              <p:nvPr/>
            </p:nvSpPr>
            <p:spPr bwMode="auto">
              <a:xfrm flipV="1">
                <a:off x="8842375" y="3094038"/>
                <a:ext cx="0" cy="239713"/>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7" name="Line 191">
                <a:extLst>
                  <a:ext uri="{FF2B5EF4-FFF2-40B4-BE49-F238E27FC236}">
                    <a16:creationId xmlns:a16="http://schemas.microsoft.com/office/drawing/2014/main" id="{90C25FC4-246E-E307-B303-02B2C11E87E1}"/>
                  </a:ext>
                </a:extLst>
              </p:cNvPr>
              <p:cNvSpPr>
                <a:spLocks noChangeShapeType="1"/>
              </p:cNvSpPr>
              <p:nvPr/>
            </p:nvSpPr>
            <p:spPr bwMode="auto">
              <a:xfrm flipH="1">
                <a:off x="8842375" y="3094038"/>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8" name="Line 192">
                <a:extLst>
                  <a:ext uri="{FF2B5EF4-FFF2-40B4-BE49-F238E27FC236}">
                    <a16:creationId xmlns:a16="http://schemas.microsoft.com/office/drawing/2014/main" id="{4909A486-68F1-73BC-C072-F2BFED57341F}"/>
                  </a:ext>
                </a:extLst>
              </p:cNvPr>
              <p:cNvSpPr>
                <a:spLocks noChangeShapeType="1"/>
              </p:cNvSpPr>
              <p:nvPr/>
            </p:nvSpPr>
            <p:spPr bwMode="auto">
              <a:xfrm flipH="1">
                <a:off x="8939213" y="316706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9" name="Line 193">
                <a:extLst>
                  <a:ext uri="{FF2B5EF4-FFF2-40B4-BE49-F238E27FC236}">
                    <a16:creationId xmlns:a16="http://schemas.microsoft.com/office/drawing/2014/main" id="{39A882BD-6852-6759-335A-1814CE999844}"/>
                  </a:ext>
                </a:extLst>
              </p:cNvPr>
              <p:cNvSpPr>
                <a:spLocks noChangeShapeType="1"/>
              </p:cNvSpPr>
              <p:nvPr/>
            </p:nvSpPr>
            <p:spPr bwMode="auto">
              <a:xfrm flipH="1">
                <a:off x="8993188" y="357981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0" name="Line 194">
                <a:extLst>
                  <a:ext uri="{FF2B5EF4-FFF2-40B4-BE49-F238E27FC236}">
                    <a16:creationId xmlns:a16="http://schemas.microsoft.com/office/drawing/2014/main" id="{CEAD4A88-6BED-F48C-6B32-82FDEB547D13}"/>
                  </a:ext>
                </a:extLst>
              </p:cNvPr>
              <p:cNvSpPr>
                <a:spLocks noChangeShapeType="1"/>
              </p:cNvSpPr>
              <p:nvPr/>
            </p:nvSpPr>
            <p:spPr bwMode="auto">
              <a:xfrm flipH="1">
                <a:off x="8939213" y="357981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1" name="Line 195">
                <a:extLst>
                  <a:ext uri="{FF2B5EF4-FFF2-40B4-BE49-F238E27FC236}">
                    <a16:creationId xmlns:a16="http://schemas.microsoft.com/office/drawing/2014/main" id="{5789E589-BCC0-8272-EAA5-B6513B0C1778}"/>
                  </a:ext>
                </a:extLst>
              </p:cNvPr>
              <p:cNvSpPr>
                <a:spLocks noChangeShapeType="1"/>
              </p:cNvSpPr>
              <p:nvPr/>
            </p:nvSpPr>
            <p:spPr bwMode="auto">
              <a:xfrm>
                <a:off x="8993188" y="3167063"/>
                <a:ext cx="0" cy="41275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2" name="Line 196">
                <a:extLst>
                  <a:ext uri="{FF2B5EF4-FFF2-40B4-BE49-F238E27FC236}">
                    <a16:creationId xmlns:a16="http://schemas.microsoft.com/office/drawing/2014/main" id="{4B46BFCC-63B4-0B21-11F4-51B8D40A58E7}"/>
                  </a:ext>
                </a:extLst>
              </p:cNvPr>
              <p:cNvSpPr>
                <a:spLocks noChangeShapeType="1"/>
              </p:cNvSpPr>
              <p:nvPr/>
            </p:nvSpPr>
            <p:spPr bwMode="auto">
              <a:xfrm flipH="1">
                <a:off x="8993188" y="316706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3" name="Line 197">
                <a:extLst>
                  <a:ext uri="{FF2B5EF4-FFF2-40B4-BE49-F238E27FC236}">
                    <a16:creationId xmlns:a16="http://schemas.microsoft.com/office/drawing/2014/main" id="{6259F9BF-E0F4-558A-4A3D-9A211156B9AD}"/>
                  </a:ext>
                </a:extLst>
              </p:cNvPr>
              <p:cNvSpPr>
                <a:spLocks noChangeShapeType="1"/>
              </p:cNvSpPr>
              <p:nvPr/>
            </p:nvSpPr>
            <p:spPr bwMode="auto">
              <a:xfrm flipH="1">
                <a:off x="9798050" y="4143375"/>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4" name="Line 198">
                <a:extLst>
                  <a:ext uri="{FF2B5EF4-FFF2-40B4-BE49-F238E27FC236}">
                    <a16:creationId xmlns:a16="http://schemas.microsoft.com/office/drawing/2014/main" id="{AE399C09-FCFF-3EBC-92EE-5ED9414A7108}"/>
                  </a:ext>
                </a:extLst>
              </p:cNvPr>
              <p:cNvSpPr>
                <a:spLocks noChangeShapeType="1"/>
              </p:cNvSpPr>
              <p:nvPr/>
            </p:nvSpPr>
            <p:spPr bwMode="auto">
              <a:xfrm flipH="1">
                <a:off x="9798050" y="46863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5" name="Line 199">
                <a:extLst>
                  <a:ext uri="{FF2B5EF4-FFF2-40B4-BE49-F238E27FC236}">
                    <a16:creationId xmlns:a16="http://schemas.microsoft.com/office/drawing/2014/main" id="{526B0D86-7F99-9253-305C-40BA1B105BB0}"/>
                  </a:ext>
                </a:extLst>
              </p:cNvPr>
              <p:cNvSpPr>
                <a:spLocks noChangeShapeType="1"/>
              </p:cNvSpPr>
              <p:nvPr/>
            </p:nvSpPr>
            <p:spPr bwMode="auto">
              <a:xfrm flipH="1">
                <a:off x="9852025" y="468630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6" name="Line 200">
                <a:extLst>
                  <a:ext uri="{FF2B5EF4-FFF2-40B4-BE49-F238E27FC236}">
                    <a16:creationId xmlns:a16="http://schemas.microsoft.com/office/drawing/2014/main" id="{F998BD93-5425-BDAF-26EE-2A39E34EE42D}"/>
                  </a:ext>
                </a:extLst>
              </p:cNvPr>
              <p:cNvSpPr>
                <a:spLocks noChangeShapeType="1"/>
              </p:cNvSpPr>
              <p:nvPr/>
            </p:nvSpPr>
            <p:spPr bwMode="auto">
              <a:xfrm flipV="1">
                <a:off x="9852025" y="4143375"/>
                <a:ext cx="0" cy="542925"/>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7" name="Line 201">
                <a:extLst>
                  <a:ext uri="{FF2B5EF4-FFF2-40B4-BE49-F238E27FC236}">
                    <a16:creationId xmlns:a16="http://schemas.microsoft.com/office/drawing/2014/main" id="{E2C76850-27E8-77D4-BC45-F9026CAD3B2E}"/>
                  </a:ext>
                </a:extLst>
              </p:cNvPr>
              <p:cNvSpPr>
                <a:spLocks noChangeShapeType="1"/>
              </p:cNvSpPr>
              <p:nvPr/>
            </p:nvSpPr>
            <p:spPr bwMode="auto">
              <a:xfrm flipH="1">
                <a:off x="9852025" y="4143375"/>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Line 202">
                <a:extLst>
                  <a:ext uri="{FF2B5EF4-FFF2-40B4-BE49-F238E27FC236}">
                    <a16:creationId xmlns:a16="http://schemas.microsoft.com/office/drawing/2014/main" id="{68965CA9-6D6E-2E5D-9271-F13B1B2DA7E8}"/>
                  </a:ext>
                </a:extLst>
              </p:cNvPr>
              <p:cNvSpPr>
                <a:spLocks noChangeShapeType="1"/>
              </p:cNvSpPr>
              <p:nvPr/>
            </p:nvSpPr>
            <p:spPr bwMode="auto">
              <a:xfrm flipH="1">
                <a:off x="10085388" y="43894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 name="Line 203">
                <a:extLst>
                  <a:ext uri="{FF2B5EF4-FFF2-40B4-BE49-F238E27FC236}">
                    <a16:creationId xmlns:a16="http://schemas.microsoft.com/office/drawing/2014/main" id="{C526EEEC-7981-7531-7C50-7617CD289214}"/>
                  </a:ext>
                </a:extLst>
              </p:cNvPr>
              <p:cNvSpPr>
                <a:spLocks noChangeShapeType="1"/>
              </p:cNvSpPr>
              <p:nvPr/>
            </p:nvSpPr>
            <p:spPr bwMode="auto">
              <a:xfrm flipH="1">
                <a:off x="10139363" y="489585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 name="Line 204">
                <a:extLst>
                  <a:ext uri="{FF2B5EF4-FFF2-40B4-BE49-F238E27FC236}">
                    <a16:creationId xmlns:a16="http://schemas.microsoft.com/office/drawing/2014/main" id="{773E01A6-9975-A280-E3BE-5B2D573E345C}"/>
                  </a:ext>
                </a:extLst>
              </p:cNvPr>
              <p:cNvSpPr>
                <a:spLocks noChangeShapeType="1"/>
              </p:cNvSpPr>
              <p:nvPr/>
            </p:nvSpPr>
            <p:spPr bwMode="auto">
              <a:xfrm flipH="1">
                <a:off x="10085388" y="48958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06">
                <a:extLst>
                  <a:ext uri="{FF2B5EF4-FFF2-40B4-BE49-F238E27FC236}">
                    <a16:creationId xmlns:a16="http://schemas.microsoft.com/office/drawing/2014/main" id="{E74F83B6-B82C-CA1A-B4E6-73E3AFC5A17F}"/>
                  </a:ext>
                </a:extLst>
              </p:cNvPr>
              <p:cNvSpPr>
                <a:spLocks noChangeShapeType="1"/>
              </p:cNvSpPr>
              <p:nvPr/>
            </p:nvSpPr>
            <p:spPr bwMode="auto">
              <a:xfrm>
                <a:off x="10139363" y="4389438"/>
                <a:ext cx="0" cy="506413"/>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07">
                <a:extLst>
                  <a:ext uri="{FF2B5EF4-FFF2-40B4-BE49-F238E27FC236}">
                    <a16:creationId xmlns:a16="http://schemas.microsoft.com/office/drawing/2014/main" id="{82DE170E-FC5D-EEF0-0A41-E2949F92B503}"/>
                  </a:ext>
                </a:extLst>
              </p:cNvPr>
              <p:cNvSpPr>
                <a:spLocks noChangeShapeType="1"/>
              </p:cNvSpPr>
              <p:nvPr/>
            </p:nvSpPr>
            <p:spPr bwMode="auto">
              <a:xfrm flipH="1">
                <a:off x="10139363" y="4389438"/>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208">
                <a:extLst>
                  <a:ext uri="{FF2B5EF4-FFF2-40B4-BE49-F238E27FC236}">
                    <a16:creationId xmlns:a16="http://schemas.microsoft.com/office/drawing/2014/main" id="{A622E1E7-E200-1DB4-3DC0-E5095F49164E}"/>
                  </a:ext>
                </a:extLst>
              </p:cNvPr>
              <p:cNvSpPr>
                <a:spLocks noChangeShapeType="1"/>
              </p:cNvSpPr>
              <p:nvPr/>
            </p:nvSpPr>
            <p:spPr bwMode="auto">
              <a:xfrm flipH="1">
                <a:off x="10372725" y="458311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209">
                <a:extLst>
                  <a:ext uri="{FF2B5EF4-FFF2-40B4-BE49-F238E27FC236}">
                    <a16:creationId xmlns:a16="http://schemas.microsoft.com/office/drawing/2014/main" id="{3878BE2E-6E37-5BE0-A2BA-EBDD1514AA71}"/>
                  </a:ext>
                </a:extLst>
              </p:cNvPr>
              <p:cNvSpPr>
                <a:spLocks noChangeShapeType="1"/>
              </p:cNvSpPr>
              <p:nvPr/>
            </p:nvSpPr>
            <p:spPr bwMode="auto">
              <a:xfrm flipH="1">
                <a:off x="10372725" y="511651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210">
                <a:extLst>
                  <a:ext uri="{FF2B5EF4-FFF2-40B4-BE49-F238E27FC236}">
                    <a16:creationId xmlns:a16="http://schemas.microsoft.com/office/drawing/2014/main" id="{AC017318-3EE5-A8CD-E527-2B1481EF17D1}"/>
                  </a:ext>
                </a:extLst>
              </p:cNvPr>
              <p:cNvSpPr>
                <a:spLocks noChangeShapeType="1"/>
              </p:cNvSpPr>
              <p:nvPr/>
            </p:nvSpPr>
            <p:spPr bwMode="auto">
              <a:xfrm flipH="1">
                <a:off x="10426700" y="511651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211">
                <a:extLst>
                  <a:ext uri="{FF2B5EF4-FFF2-40B4-BE49-F238E27FC236}">
                    <a16:creationId xmlns:a16="http://schemas.microsoft.com/office/drawing/2014/main" id="{238E8B1A-79F3-6C81-6E34-EDA260F8D9B1}"/>
                  </a:ext>
                </a:extLst>
              </p:cNvPr>
              <p:cNvSpPr>
                <a:spLocks noChangeShapeType="1"/>
              </p:cNvSpPr>
              <p:nvPr/>
            </p:nvSpPr>
            <p:spPr bwMode="auto">
              <a:xfrm flipV="1">
                <a:off x="10426700" y="4583113"/>
                <a:ext cx="0" cy="53340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212">
                <a:extLst>
                  <a:ext uri="{FF2B5EF4-FFF2-40B4-BE49-F238E27FC236}">
                    <a16:creationId xmlns:a16="http://schemas.microsoft.com/office/drawing/2014/main" id="{B8D31DA4-EC32-6E48-E449-974015F3D059}"/>
                  </a:ext>
                </a:extLst>
              </p:cNvPr>
              <p:cNvSpPr>
                <a:spLocks noChangeShapeType="1"/>
              </p:cNvSpPr>
              <p:nvPr/>
            </p:nvSpPr>
            <p:spPr bwMode="auto">
              <a:xfrm flipH="1">
                <a:off x="10426700" y="458311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213">
                <a:extLst>
                  <a:ext uri="{FF2B5EF4-FFF2-40B4-BE49-F238E27FC236}">
                    <a16:creationId xmlns:a16="http://schemas.microsoft.com/office/drawing/2014/main" id="{6CE7CC33-3A13-788E-D89E-A32A0858D59B}"/>
                  </a:ext>
                </a:extLst>
              </p:cNvPr>
              <p:cNvSpPr>
                <a:spLocks noChangeShapeType="1"/>
              </p:cNvSpPr>
              <p:nvPr/>
            </p:nvSpPr>
            <p:spPr bwMode="auto">
              <a:xfrm flipH="1">
                <a:off x="10660063" y="44196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214">
                <a:extLst>
                  <a:ext uri="{FF2B5EF4-FFF2-40B4-BE49-F238E27FC236}">
                    <a16:creationId xmlns:a16="http://schemas.microsoft.com/office/drawing/2014/main" id="{F15DDB14-8E65-BB0D-71F6-B4D34943A903}"/>
                  </a:ext>
                </a:extLst>
              </p:cNvPr>
              <p:cNvSpPr>
                <a:spLocks noChangeShapeType="1"/>
              </p:cNvSpPr>
              <p:nvPr/>
            </p:nvSpPr>
            <p:spPr bwMode="auto">
              <a:xfrm flipH="1">
                <a:off x="10714038" y="52403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215">
                <a:extLst>
                  <a:ext uri="{FF2B5EF4-FFF2-40B4-BE49-F238E27FC236}">
                    <a16:creationId xmlns:a16="http://schemas.microsoft.com/office/drawing/2014/main" id="{5F64B49F-75BF-7724-C350-7CA40C854AAF}"/>
                  </a:ext>
                </a:extLst>
              </p:cNvPr>
              <p:cNvSpPr>
                <a:spLocks noChangeShapeType="1"/>
              </p:cNvSpPr>
              <p:nvPr/>
            </p:nvSpPr>
            <p:spPr bwMode="auto">
              <a:xfrm flipH="1">
                <a:off x="10660063" y="52403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216">
                <a:extLst>
                  <a:ext uri="{FF2B5EF4-FFF2-40B4-BE49-F238E27FC236}">
                    <a16:creationId xmlns:a16="http://schemas.microsoft.com/office/drawing/2014/main" id="{18F597AD-6EC3-2506-6A7A-A1924B8AF2DF}"/>
                  </a:ext>
                </a:extLst>
              </p:cNvPr>
              <p:cNvSpPr>
                <a:spLocks noChangeShapeType="1"/>
              </p:cNvSpPr>
              <p:nvPr/>
            </p:nvSpPr>
            <p:spPr bwMode="auto">
              <a:xfrm>
                <a:off x="10714038" y="4419600"/>
                <a:ext cx="0" cy="820738"/>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217">
                <a:extLst>
                  <a:ext uri="{FF2B5EF4-FFF2-40B4-BE49-F238E27FC236}">
                    <a16:creationId xmlns:a16="http://schemas.microsoft.com/office/drawing/2014/main" id="{B93BABB1-1755-DE94-34E2-D8E56AC9589E}"/>
                  </a:ext>
                </a:extLst>
              </p:cNvPr>
              <p:cNvSpPr>
                <a:spLocks noChangeShapeType="1"/>
              </p:cNvSpPr>
              <p:nvPr/>
            </p:nvSpPr>
            <p:spPr bwMode="auto">
              <a:xfrm flipH="1">
                <a:off x="10714038" y="44196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218">
                <a:extLst>
                  <a:ext uri="{FF2B5EF4-FFF2-40B4-BE49-F238E27FC236}">
                    <a16:creationId xmlns:a16="http://schemas.microsoft.com/office/drawing/2014/main" id="{177CBB9B-D5C9-37B2-1892-C69329A63A5E}"/>
                  </a:ext>
                </a:extLst>
              </p:cNvPr>
              <p:cNvSpPr>
                <a:spLocks noChangeShapeType="1"/>
              </p:cNvSpPr>
              <p:nvPr/>
            </p:nvSpPr>
            <p:spPr bwMode="auto">
              <a:xfrm flipH="1">
                <a:off x="10945813" y="43370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219">
                <a:extLst>
                  <a:ext uri="{FF2B5EF4-FFF2-40B4-BE49-F238E27FC236}">
                    <a16:creationId xmlns:a16="http://schemas.microsoft.com/office/drawing/2014/main" id="{0B39C29D-A6C1-92E3-7EE6-278B0FA3D45F}"/>
                  </a:ext>
                </a:extLst>
              </p:cNvPr>
              <p:cNvSpPr>
                <a:spLocks noChangeShapeType="1"/>
              </p:cNvSpPr>
              <p:nvPr/>
            </p:nvSpPr>
            <p:spPr bwMode="auto">
              <a:xfrm flipH="1">
                <a:off x="10945813" y="5267325"/>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220">
                <a:extLst>
                  <a:ext uri="{FF2B5EF4-FFF2-40B4-BE49-F238E27FC236}">
                    <a16:creationId xmlns:a16="http://schemas.microsoft.com/office/drawing/2014/main" id="{8EDCB702-D47B-89DD-D1B4-FE00047B046D}"/>
                  </a:ext>
                </a:extLst>
              </p:cNvPr>
              <p:cNvSpPr>
                <a:spLocks noChangeShapeType="1"/>
              </p:cNvSpPr>
              <p:nvPr/>
            </p:nvSpPr>
            <p:spPr bwMode="auto">
              <a:xfrm flipH="1">
                <a:off x="10999788" y="5267325"/>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221">
                <a:extLst>
                  <a:ext uri="{FF2B5EF4-FFF2-40B4-BE49-F238E27FC236}">
                    <a16:creationId xmlns:a16="http://schemas.microsoft.com/office/drawing/2014/main" id="{646B7F9E-3D62-AB72-BC29-25970337283A}"/>
                  </a:ext>
                </a:extLst>
              </p:cNvPr>
              <p:cNvSpPr>
                <a:spLocks noChangeShapeType="1"/>
              </p:cNvSpPr>
              <p:nvPr/>
            </p:nvSpPr>
            <p:spPr bwMode="auto">
              <a:xfrm flipV="1">
                <a:off x="10999788" y="4337050"/>
                <a:ext cx="0" cy="930275"/>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222">
                <a:extLst>
                  <a:ext uri="{FF2B5EF4-FFF2-40B4-BE49-F238E27FC236}">
                    <a16:creationId xmlns:a16="http://schemas.microsoft.com/office/drawing/2014/main" id="{D558D086-6D59-2113-7073-28D3C6654990}"/>
                  </a:ext>
                </a:extLst>
              </p:cNvPr>
              <p:cNvSpPr>
                <a:spLocks noChangeShapeType="1"/>
              </p:cNvSpPr>
              <p:nvPr/>
            </p:nvSpPr>
            <p:spPr bwMode="auto">
              <a:xfrm flipH="1">
                <a:off x="10999788" y="433705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223">
                <a:extLst>
                  <a:ext uri="{FF2B5EF4-FFF2-40B4-BE49-F238E27FC236}">
                    <a16:creationId xmlns:a16="http://schemas.microsoft.com/office/drawing/2014/main" id="{CD8F3D2A-6DC9-B902-3BA2-5371BDB40F13}"/>
                  </a:ext>
                </a:extLst>
              </p:cNvPr>
              <p:cNvSpPr>
                <a:spLocks noChangeShapeType="1"/>
              </p:cNvSpPr>
              <p:nvPr/>
            </p:nvSpPr>
            <p:spPr bwMode="auto">
              <a:xfrm flipH="1">
                <a:off x="11520488" y="45339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Line 224">
                <a:extLst>
                  <a:ext uri="{FF2B5EF4-FFF2-40B4-BE49-F238E27FC236}">
                    <a16:creationId xmlns:a16="http://schemas.microsoft.com/office/drawing/2014/main" id="{4277761F-E4C9-90D7-6FB4-8C6CEFE09AE9}"/>
                  </a:ext>
                </a:extLst>
              </p:cNvPr>
              <p:cNvSpPr>
                <a:spLocks noChangeShapeType="1"/>
              </p:cNvSpPr>
              <p:nvPr/>
            </p:nvSpPr>
            <p:spPr bwMode="auto">
              <a:xfrm flipH="1">
                <a:off x="11574463" y="50625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Line 225">
                <a:extLst>
                  <a:ext uri="{FF2B5EF4-FFF2-40B4-BE49-F238E27FC236}">
                    <a16:creationId xmlns:a16="http://schemas.microsoft.com/office/drawing/2014/main" id="{9BBEC48B-AE03-FF40-E00B-E54FBE55BF90}"/>
                  </a:ext>
                </a:extLst>
              </p:cNvPr>
              <p:cNvSpPr>
                <a:spLocks noChangeShapeType="1"/>
              </p:cNvSpPr>
              <p:nvPr/>
            </p:nvSpPr>
            <p:spPr bwMode="auto">
              <a:xfrm flipH="1">
                <a:off x="11520488" y="50625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Line 226">
                <a:extLst>
                  <a:ext uri="{FF2B5EF4-FFF2-40B4-BE49-F238E27FC236}">
                    <a16:creationId xmlns:a16="http://schemas.microsoft.com/office/drawing/2014/main" id="{6EF513A4-7C2E-AB7F-5194-B83FE207AA40}"/>
                  </a:ext>
                </a:extLst>
              </p:cNvPr>
              <p:cNvSpPr>
                <a:spLocks noChangeShapeType="1"/>
              </p:cNvSpPr>
              <p:nvPr/>
            </p:nvSpPr>
            <p:spPr bwMode="auto">
              <a:xfrm>
                <a:off x="11574463" y="4533900"/>
                <a:ext cx="0" cy="528638"/>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227">
                <a:extLst>
                  <a:ext uri="{FF2B5EF4-FFF2-40B4-BE49-F238E27FC236}">
                    <a16:creationId xmlns:a16="http://schemas.microsoft.com/office/drawing/2014/main" id="{82D4990B-D33A-EEFD-4366-9F7824EFCCD1}"/>
                  </a:ext>
                </a:extLst>
              </p:cNvPr>
              <p:cNvSpPr>
                <a:spLocks noChangeShapeType="1"/>
              </p:cNvSpPr>
              <p:nvPr/>
            </p:nvSpPr>
            <p:spPr bwMode="auto">
              <a:xfrm flipH="1">
                <a:off x="11574463" y="45339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33">
                <a:extLst>
                  <a:ext uri="{FF2B5EF4-FFF2-40B4-BE49-F238E27FC236}">
                    <a16:creationId xmlns:a16="http://schemas.microsoft.com/office/drawing/2014/main" id="{52517675-C006-C5BC-6ED1-ABA9DFF8BA48}"/>
                  </a:ext>
                </a:extLst>
              </p:cNvPr>
              <p:cNvSpPr>
                <a:spLocks/>
              </p:cNvSpPr>
              <p:nvPr/>
            </p:nvSpPr>
            <p:spPr bwMode="auto">
              <a:xfrm>
                <a:off x="11520488" y="448945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234">
                <a:extLst>
                  <a:ext uri="{FF2B5EF4-FFF2-40B4-BE49-F238E27FC236}">
                    <a16:creationId xmlns:a16="http://schemas.microsoft.com/office/drawing/2014/main" id="{C0EEE811-8625-4F47-58F9-B71ADF89FD2A}"/>
                  </a:ext>
                </a:extLst>
              </p:cNvPr>
              <p:cNvSpPr>
                <a:spLocks noChangeShapeType="1"/>
              </p:cNvSpPr>
              <p:nvPr/>
            </p:nvSpPr>
            <p:spPr bwMode="auto">
              <a:xfrm>
                <a:off x="11574463" y="3732213"/>
                <a:ext cx="0" cy="757238"/>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35">
                <a:extLst>
                  <a:ext uri="{FF2B5EF4-FFF2-40B4-BE49-F238E27FC236}">
                    <a16:creationId xmlns:a16="http://schemas.microsoft.com/office/drawing/2014/main" id="{1C3E9809-3C21-2712-C316-549BBDD31926}"/>
                  </a:ext>
                </a:extLst>
              </p:cNvPr>
              <p:cNvSpPr>
                <a:spLocks/>
              </p:cNvSpPr>
              <p:nvPr/>
            </p:nvSpPr>
            <p:spPr bwMode="auto">
              <a:xfrm>
                <a:off x="11520488" y="3732213"/>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236">
                <a:extLst>
                  <a:ext uri="{FF2B5EF4-FFF2-40B4-BE49-F238E27FC236}">
                    <a16:creationId xmlns:a16="http://schemas.microsoft.com/office/drawing/2014/main" id="{E74E85FE-1459-7522-15F4-3D5BD5749020}"/>
                  </a:ext>
                </a:extLst>
              </p:cNvPr>
              <p:cNvSpPr>
                <a:spLocks noChangeShapeType="1"/>
              </p:cNvSpPr>
              <p:nvPr/>
            </p:nvSpPr>
            <p:spPr bwMode="auto">
              <a:xfrm>
                <a:off x="11574463" y="4410075"/>
                <a:ext cx="0" cy="70485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237">
                <a:extLst>
                  <a:ext uri="{FF2B5EF4-FFF2-40B4-BE49-F238E27FC236}">
                    <a16:creationId xmlns:a16="http://schemas.microsoft.com/office/drawing/2014/main" id="{A7AE5AE9-934D-E097-18B8-D64C082E7DA6}"/>
                  </a:ext>
                </a:extLst>
              </p:cNvPr>
              <p:cNvSpPr>
                <a:spLocks noChangeShapeType="1"/>
              </p:cNvSpPr>
              <p:nvPr/>
            </p:nvSpPr>
            <p:spPr bwMode="auto">
              <a:xfrm>
                <a:off x="11520488" y="441007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238">
                <a:extLst>
                  <a:ext uri="{FF2B5EF4-FFF2-40B4-BE49-F238E27FC236}">
                    <a16:creationId xmlns:a16="http://schemas.microsoft.com/office/drawing/2014/main" id="{E42A33B4-B2AD-BAD5-3600-EAE5D4716EF1}"/>
                  </a:ext>
                </a:extLst>
              </p:cNvPr>
              <p:cNvSpPr>
                <a:spLocks noChangeShapeType="1"/>
              </p:cNvSpPr>
              <p:nvPr/>
            </p:nvSpPr>
            <p:spPr bwMode="auto">
              <a:xfrm flipH="1">
                <a:off x="11574463" y="511492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239">
                <a:extLst>
                  <a:ext uri="{FF2B5EF4-FFF2-40B4-BE49-F238E27FC236}">
                    <a16:creationId xmlns:a16="http://schemas.microsoft.com/office/drawing/2014/main" id="{4DB667A0-BE08-7CC5-841B-D814929A17EB}"/>
                  </a:ext>
                </a:extLst>
              </p:cNvPr>
              <p:cNvSpPr>
                <a:spLocks noChangeShapeType="1"/>
              </p:cNvSpPr>
              <p:nvPr/>
            </p:nvSpPr>
            <p:spPr bwMode="auto">
              <a:xfrm flipH="1">
                <a:off x="11574463" y="441007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240">
                <a:extLst>
                  <a:ext uri="{FF2B5EF4-FFF2-40B4-BE49-F238E27FC236}">
                    <a16:creationId xmlns:a16="http://schemas.microsoft.com/office/drawing/2014/main" id="{6877058B-E059-646B-6ABB-A84DFD755000}"/>
                  </a:ext>
                </a:extLst>
              </p:cNvPr>
              <p:cNvSpPr>
                <a:spLocks noChangeShapeType="1"/>
              </p:cNvSpPr>
              <p:nvPr/>
            </p:nvSpPr>
            <p:spPr bwMode="auto">
              <a:xfrm flipH="1">
                <a:off x="11520488" y="511492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41">
                <a:extLst>
                  <a:ext uri="{FF2B5EF4-FFF2-40B4-BE49-F238E27FC236}">
                    <a16:creationId xmlns:a16="http://schemas.microsoft.com/office/drawing/2014/main" id="{71608510-705F-A667-A3DE-2381453211B8}"/>
                  </a:ext>
                </a:extLst>
              </p:cNvPr>
              <p:cNvSpPr>
                <a:spLocks/>
              </p:cNvSpPr>
              <p:nvPr/>
            </p:nvSpPr>
            <p:spPr bwMode="auto">
              <a:xfrm>
                <a:off x="10945813" y="4616450"/>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242">
                <a:extLst>
                  <a:ext uri="{FF2B5EF4-FFF2-40B4-BE49-F238E27FC236}">
                    <a16:creationId xmlns:a16="http://schemas.microsoft.com/office/drawing/2014/main" id="{16B301B4-4C0C-5146-5DB9-2A65F833744B}"/>
                  </a:ext>
                </a:extLst>
              </p:cNvPr>
              <p:cNvSpPr>
                <a:spLocks noChangeShapeType="1"/>
              </p:cNvSpPr>
              <p:nvPr/>
            </p:nvSpPr>
            <p:spPr bwMode="auto">
              <a:xfrm>
                <a:off x="10999788" y="3811588"/>
                <a:ext cx="0" cy="804863"/>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43">
                <a:extLst>
                  <a:ext uri="{FF2B5EF4-FFF2-40B4-BE49-F238E27FC236}">
                    <a16:creationId xmlns:a16="http://schemas.microsoft.com/office/drawing/2014/main" id="{9257006E-E82F-727F-AB46-D88B9514FAC4}"/>
                  </a:ext>
                </a:extLst>
              </p:cNvPr>
              <p:cNvSpPr>
                <a:spLocks/>
              </p:cNvSpPr>
              <p:nvPr/>
            </p:nvSpPr>
            <p:spPr bwMode="auto">
              <a:xfrm>
                <a:off x="10945813" y="3811588"/>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4">
                <a:extLst>
                  <a:ext uri="{FF2B5EF4-FFF2-40B4-BE49-F238E27FC236}">
                    <a16:creationId xmlns:a16="http://schemas.microsoft.com/office/drawing/2014/main" id="{8D05255C-6267-897C-29D7-604811C1BDAD}"/>
                  </a:ext>
                </a:extLst>
              </p:cNvPr>
              <p:cNvSpPr>
                <a:spLocks/>
              </p:cNvSpPr>
              <p:nvPr/>
            </p:nvSpPr>
            <p:spPr bwMode="auto">
              <a:xfrm>
                <a:off x="10660063" y="456565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245">
                <a:extLst>
                  <a:ext uri="{FF2B5EF4-FFF2-40B4-BE49-F238E27FC236}">
                    <a16:creationId xmlns:a16="http://schemas.microsoft.com/office/drawing/2014/main" id="{7EFDDC27-166F-1CC0-6491-3B7A8495404D}"/>
                  </a:ext>
                </a:extLst>
              </p:cNvPr>
              <p:cNvSpPr>
                <a:spLocks noChangeShapeType="1"/>
              </p:cNvSpPr>
              <p:nvPr/>
            </p:nvSpPr>
            <p:spPr bwMode="auto">
              <a:xfrm>
                <a:off x="10714038" y="3779838"/>
                <a:ext cx="0" cy="785813"/>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46">
                <a:extLst>
                  <a:ext uri="{FF2B5EF4-FFF2-40B4-BE49-F238E27FC236}">
                    <a16:creationId xmlns:a16="http://schemas.microsoft.com/office/drawing/2014/main" id="{E5DCB3B4-7733-0473-F8C6-31A7E2E5FA2E}"/>
                  </a:ext>
                </a:extLst>
              </p:cNvPr>
              <p:cNvSpPr>
                <a:spLocks/>
              </p:cNvSpPr>
              <p:nvPr/>
            </p:nvSpPr>
            <p:spPr bwMode="auto">
              <a:xfrm>
                <a:off x="10660063" y="3779838"/>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47">
                <a:extLst>
                  <a:ext uri="{FF2B5EF4-FFF2-40B4-BE49-F238E27FC236}">
                    <a16:creationId xmlns:a16="http://schemas.microsoft.com/office/drawing/2014/main" id="{25ADAFFB-5021-5EBF-CFA0-D14A4850691C}"/>
                  </a:ext>
                </a:extLst>
              </p:cNvPr>
              <p:cNvSpPr>
                <a:spLocks/>
              </p:cNvSpPr>
              <p:nvPr/>
            </p:nvSpPr>
            <p:spPr bwMode="auto">
              <a:xfrm>
                <a:off x="10372725" y="458470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248">
                <a:extLst>
                  <a:ext uri="{FF2B5EF4-FFF2-40B4-BE49-F238E27FC236}">
                    <a16:creationId xmlns:a16="http://schemas.microsoft.com/office/drawing/2014/main" id="{004CA108-2497-B496-543E-8A39B47A384A}"/>
                  </a:ext>
                </a:extLst>
              </p:cNvPr>
              <p:cNvSpPr>
                <a:spLocks noChangeShapeType="1"/>
              </p:cNvSpPr>
              <p:nvPr/>
            </p:nvSpPr>
            <p:spPr bwMode="auto">
              <a:xfrm>
                <a:off x="10426700" y="3849688"/>
                <a:ext cx="0" cy="735013"/>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49">
                <a:extLst>
                  <a:ext uri="{FF2B5EF4-FFF2-40B4-BE49-F238E27FC236}">
                    <a16:creationId xmlns:a16="http://schemas.microsoft.com/office/drawing/2014/main" id="{C9D63A21-8C90-303E-8A65-83E32E5C0981}"/>
                  </a:ext>
                </a:extLst>
              </p:cNvPr>
              <p:cNvSpPr>
                <a:spLocks/>
              </p:cNvSpPr>
              <p:nvPr/>
            </p:nvSpPr>
            <p:spPr bwMode="auto">
              <a:xfrm>
                <a:off x="10372725" y="3849688"/>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0">
                <a:extLst>
                  <a:ext uri="{FF2B5EF4-FFF2-40B4-BE49-F238E27FC236}">
                    <a16:creationId xmlns:a16="http://schemas.microsoft.com/office/drawing/2014/main" id="{EA14F5A5-B676-C0F5-EECA-A7B932E97119}"/>
                  </a:ext>
                </a:extLst>
              </p:cNvPr>
              <p:cNvSpPr>
                <a:spLocks/>
              </p:cNvSpPr>
              <p:nvPr/>
            </p:nvSpPr>
            <p:spPr bwMode="auto">
              <a:xfrm>
                <a:off x="10086975" y="457200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251">
                <a:extLst>
                  <a:ext uri="{FF2B5EF4-FFF2-40B4-BE49-F238E27FC236}">
                    <a16:creationId xmlns:a16="http://schemas.microsoft.com/office/drawing/2014/main" id="{3A072CBF-4738-31E1-7803-2EEB06C45BD2}"/>
                  </a:ext>
                </a:extLst>
              </p:cNvPr>
              <p:cNvSpPr>
                <a:spLocks noChangeShapeType="1"/>
              </p:cNvSpPr>
              <p:nvPr/>
            </p:nvSpPr>
            <p:spPr bwMode="auto">
              <a:xfrm>
                <a:off x="10140950" y="3949700"/>
                <a:ext cx="0" cy="622300"/>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52">
                <a:extLst>
                  <a:ext uri="{FF2B5EF4-FFF2-40B4-BE49-F238E27FC236}">
                    <a16:creationId xmlns:a16="http://schemas.microsoft.com/office/drawing/2014/main" id="{D8F51A8E-F7D0-EA7F-4CFE-507771AE3EC9}"/>
                  </a:ext>
                </a:extLst>
              </p:cNvPr>
              <p:cNvSpPr>
                <a:spLocks/>
              </p:cNvSpPr>
              <p:nvPr/>
            </p:nvSpPr>
            <p:spPr bwMode="auto">
              <a:xfrm>
                <a:off x="10086975" y="394970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53">
                <a:extLst>
                  <a:ext uri="{FF2B5EF4-FFF2-40B4-BE49-F238E27FC236}">
                    <a16:creationId xmlns:a16="http://schemas.microsoft.com/office/drawing/2014/main" id="{27CE09A4-B042-F002-3F23-08DCE7CF8268}"/>
                  </a:ext>
                </a:extLst>
              </p:cNvPr>
              <p:cNvSpPr>
                <a:spLocks/>
              </p:cNvSpPr>
              <p:nvPr/>
            </p:nvSpPr>
            <p:spPr bwMode="auto">
              <a:xfrm>
                <a:off x="9798050" y="4391025"/>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254">
                <a:extLst>
                  <a:ext uri="{FF2B5EF4-FFF2-40B4-BE49-F238E27FC236}">
                    <a16:creationId xmlns:a16="http://schemas.microsoft.com/office/drawing/2014/main" id="{6C97186A-4D87-8775-E3F0-AB9AAF62BD3F}"/>
                  </a:ext>
                </a:extLst>
              </p:cNvPr>
              <p:cNvSpPr>
                <a:spLocks noChangeShapeType="1"/>
              </p:cNvSpPr>
              <p:nvPr/>
            </p:nvSpPr>
            <p:spPr bwMode="auto">
              <a:xfrm>
                <a:off x="9852025" y="3506788"/>
                <a:ext cx="0" cy="884238"/>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55">
                <a:extLst>
                  <a:ext uri="{FF2B5EF4-FFF2-40B4-BE49-F238E27FC236}">
                    <a16:creationId xmlns:a16="http://schemas.microsoft.com/office/drawing/2014/main" id="{902AB0AC-B187-8B94-ECBB-B86B5100F1CF}"/>
                  </a:ext>
                </a:extLst>
              </p:cNvPr>
              <p:cNvSpPr>
                <a:spLocks/>
              </p:cNvSpPr>
              <p:nvPr/>
            </p:nvSpPr>
            <p:spPr bwMode="auto">
              <a:xfrm>
                <a:off x="9798050" y="3506788"/>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56">
                <a:extLst>
                  <a:ext uri="{FF2B5EF4-FFF2-40B4-BE49-F238E27FC236}">
                    <a16:creationId xmlns:a16="http://schemas.microsoft.com/office/drawing/2014/main" id="{545D2D05-989D-F410-D766-2E50CA02F5C6}"/>
                  </a:ext>
                </a:extLst>
              </p:cNvPr>
              <p:cNvSpPr>
                <a:spLocks/>
              </p:cNvSpPr>
              <p:nvPr/>
            </p:nvSpPr>
            <p:spPr bwMode="auto">
              <a:xfrm>
                <a:off x="8939213" y="3722688"/>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257">
                <a:extLst>
                  <a:ext uri="{FF2B5EF4-FFF2-40B4-BE49-F238E27FC236}">
                    <a16:creationId xmlns:a16="http://schemas.microsoft.com/office/drawing/2014/main" id="{67D73068-46F0-C223-0D01-CECDC2A04FF4}"/>
                  </a:ext>
                </a:extLst>
              </p:cNvPr>
              <p:cNvSpPr>
                <a:spLocks noChangeShapeType="1"/>
              </p:cNvSpPr>
              <p:nvPr/>
            </p:nvSpPr>
            <p:spPr bwMode="auto">
              <a:xfrm>
                <a:off x="8993188" y="3232150"/>
                <a:ext cx="0" cy="490538"/>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8">
                <a:extLst>
                  <a:ext uri="{FF2B5EF4-FFF2-40B4-BE49-F238E27FC236}">
                    <a16:creationId xmlns:a16="http://schemas.microsoft.com/office/drawing/2014/main" id="{E7B8E73B-DDA9-2D7E-5AF5-4E4C96E827FB}"/>
                  </a:ext>
                </a:extLst>
              </p:cNvPr>
              <p:cNvSpPr>
                <a:spLocks/>
              </p:cNvSpPr>
              <p:nvPr/>
            </p:nvSpPr>
            <p:spPr bwMode="auto">
              <a:xfrm>
                <a:off x="8939213" y="323215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59">
                <a:extLst>
                  <a:ext uri="{FF2B5EF4-FFF2-40B4-BE49-F238E27FC236}">
                    <a16:creationId xmlns:a16="http://schemas.microsoft.com/office/drawing/2014/main" id="{7F7CE87B-F27C-10BB-CD08-9418519EFE5C}"/>
                  </a:ext>
                </a:extLst>
              </p:cNvPr>
              <p:cNvSpPr>
                <a:spLocks/>
              </p:cNvSpPr>
              <p:nvPr/>
            </p:nvSpPr>
            <p:spPr bwMode="auto">
              <a:xfrm>
                <a:off x="8788400" y="3613150"/>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260">
                <a:extLst>
                  <a:ext uri="{FF2B5EF4-FFF2-40B4-BE49-F238E27FC236}">
                    <a16:creationId xmlns:a16="http://schemas.microsoft.com/office/drawing/2014/main" id="{EFCEF5CE-0769-1ADE-EF6A-50AE109FFA56}"/>
                  </a:ext>
                </a:extLst>
              </p:cNvPr>
              <p:cNvSpPr>
                <a:spLocks noChangeShapeType="1"/>
              </p:cNvSpPr>
              <p:nvPr/>
            </p:nvSpPr>
            <p:spPr bwMode="auto">
              <a:xfrm>
                <a:off x="8842375" y="3149600"/>
                <a:ext cx="0" cy="463550"/>
              </a:xfrm>
              <a:prstGeom prst="line">
                <a:avLst/>
              </a:prstGeom>
              <a:noFill/>
              <a:ln w="9525">
                <a:solidFill>
                  <a:srgbClr val="FF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61">
                <a:extLst>
                  <a:ext uri="{FF2B5EF4-FFF2-40B4-BE49-F238E27FC236}">
                    <a16:creationId xmlns:a16="http://schemas.microsoft.com/office/drawing/2014/main" id="{7CD1B128-D740-BFB4-2919-1008B779B3D5}"/>
                  </a:ext>
                </a:extLst>
              </p:cNvPr>
              <p:cNvSpPr>
                <a:spLocks/>
              </p:cNvSpPr>
              <p:nvPr/>
            </p:nvSpPr>
            <p:spPr bwMode="auto">
              <a:xfrm>
                <a:off x="8788400" y="3149600"/>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262">
                <a:extLst>
                  <a:ext uri="{FF2B5EF4-FFF2-40B4-BE49-F238E27FC236}">
                    <a16:creationId xmlns:a16="http://schemas.microsoft.com/office/drawing/2014/main" id="{511267C5-C710-CF6B-5A21-61F2B66FE89F}"/>
                  </a:ext>
                </a:extLst>
              </p:cNvPr>
              <p:cNvSpPr>
                <a:spLocks noChangeShapeType="1"/>
              </p:cNvSpPr>
              <p:nvPr/>
            </p:nvSpPr>
            <p:spPr bwMode="auto">
              <a:xfrm>
                <a:off x="10999788" y="4578350"/>
                <a:ext cx="0" cy="45085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263">
                <a:extLst>
                  <a:ext uri="{FF2B5EF4-FFF2-40B4-BE49-F238E27FC236}">
                    <a16:creationId xmlns:a16="http://schemas.microsoft.com/office/drawing/2014/main" id="{29CA08BA-7321-5439-5BFC-11A424C81F45}"/>
                  </a:ext>
                </a:extLst>
              </p:cNvPr>
              <p:cNvSpPr>
                <a:spLocks noChangeShapeType="1"/>
              </p:cNvSpPr>
              <p:nvPr/>
            </p:nvSpPr>
            <p:spPr bwMode="auto">
              <a:xfrm flipH="1">
                <a:off x="10945813" y="502920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264">
                <a:extLst>
                  <a:ext uri="{FF2B5EF4-FFF2-40B4-BE49-F238E27FC236}">
                    <a16:creationId xmlns:a16="http://schemas.microsoft.com/office/drawing/2014/main" id="{D01920DF-4201-A41A-6F6A-D11326B12F4D}"/>
                  </a:ext>
                </a:extLst>
              </p:cNvPr>
              <p:cNvSpPr>
                <a:spLocks noChangeShapeType="1"/>
              </p:cNvSpPr>
              <p:nvPr/>
            </p:nvSpPr>
            <p:spPr bwMode="auto">
              <a:xfrm flipH="1">
                <a:off x="10999788" y="4578350"/>
                <a:ext cx="55562"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265">
                <a:extLst>
                  <a:ext uri="{FF2B5EF4-FFF2-40B4-BE49-F238E27FC236}">
                    <a16:creationId xmlns:a16="http://schemas.microsoft.com/office/drawing/2014/main" id="{E7A6CDA9-5DA4-B707-C7CD-E1D01049EAB6}"/>
                  </a:ext>
                </a:extLst>
              </p:cNvPr>
              <p:cNvSpPr>
                <a:spLocks noChangeShapeType="1"/>
              </p:cNvSpPr>
              <p:nvPr/>
            </p:nvSpPr>
            <p:spPr bwMode="auto">
              <a:xfrm flipH="1">
                <a:off x="10999788" y="5029200"/>
                <a:ext cx="55562"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266">
                <a:extLst>
                  <a:ext uri="{FF2B5EF4-FFF2-40B4-BE49-F238E27FC236}">
                    <a16:creationId xmlns:a16="http://schemas.microsoft.com/office/drawing/2014/main" id="{D818D056-4BE0-578E-12F5-074C24C13FFE}"/>
                  </a:ext>
                </a:extLst>
              </p:cNvPr>
              <p:cNvSpPr>
                <a:spLocks noChangeShapeType="1"/>
              </p:cNvSpPr>
              <p:nvPr/>
            </p:nvSpPr>
            <p:spPr bwMode="auto">
              <a:xfrm>
                <a:off x="10945813" y="45783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267">
                <a:extLst>
                  <a:ext uri="{FF2B5EF4-FFF2-40B4-BE49-F238E27FC236}">
                    <a16:creationId xmlns:a16="http://schemas.microsoft.com/office/drawing/2014/main" id="{BF74DDB5-F632-B3BA-EA37-18858C91FBED}"/>
                  </a:ext>
                </a:extLst>
              </p:cNvPr>
              <p:cNvSpPr>
                <a:spLocks noChangeShapeType="1"/>
              </p:cNvSpPr>
              <p:nvPr/>
            </p:nvSpPr>
            <p:spPr bwMode="auto">
              <a:xfrm>
                <a:off x="10714038" y="4730750"/>
                <a:ext cx="0" cy="24130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268">
                <a:extLst>
                  <a:ext uri="{FF2B5EF4-FFF2-40B4-BE49-F238E27FC236}">
                    <a16:creationId xmlns:a16="http://schemas.microsoft.com/office/drawing/2014/main" id="{00C91C9C-7B04-A08E-7ECC-8C3191709E65}"/>
                  </a:ext>
                </a:extLst>
              </p:cNvPr>
              <p:cNvSpPr>
                <a:spLocks noChangeShapeType="1"/>
              </p:cNvSpPr>
              <p:nvPr/>
            </p:nvSpPr>
            <p:spPr bwMode="auto">
              <a:xfrm flipH="1">
                <a:off x="10660063" y="49720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269">
                <a:extLst>
                  <a:ext uri="{FF2B5EF4-FFF2-40B4-BE49-F238E27FC236}">
                    <a16:creationId xmlns:a16="http://schemas.microsoft.com/office/drawing/2014/main" id="{5A063A9F-A54E-FA7C-7AE2-018BB27907BE}"/>
                  </a:ext>
                </a:extLst>
              </p:cNvPr>
              <p:cNvSpPr>
                <a:spLocks noChangeShapeType="1"/>
              </p:cNvSpPr>
              <p:nvPr/>
            </p:nvSpPr>
            <p:spPr bwMode="auto">
              <a:xfrm flipH="1">
                <a:off x="10714038" y="49720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270">
                <a:extLst>
                  <a:ext uri="{FF2B5EF4-FFF2-40B4-BE49-F238E27FC236}">
                    <a16:creationId xmlns:a16="http://schemas.microsoft.com/office/drawing/2014/main" id="{BB3BBA7A-94F9-2E8A-7D2A-BD8231137615}"/>
                  </a:ext>
                </a:extLst>
              </p:cNvPr>
              <p:cNvSpPr>
                <a:spLocks noChangeShapeType="1"/>
              </p:cNvSpPr>
              <p:nvPr/>
            </p:nvSpPr>
            <p:spPr bwMode="auto">
              <a:xfrm flipH="1">
                <a:off x="10714038" y="47307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271">
                <a:extLst>
                  <a:ext uri="{FF2B5EF4-FFF2-40B4-BE49-F238E27FC236}">
                    <a16:creationId xmlns:a16="http://schemas.microsoft.com/office/drawing/2014/main" id="{932A55C9-6538-9233-1513-DB84E2D31386}"/>
                  </a:ext>
                </a:extLst>
              </p:cNvPr>
              <p:cNvSpPr>
                <a:spLocks noChangeShapeType="1"/>
              </p:cNvSpPr>
              <p:nvPr/>
            </p:nvSpPr>
            <p:spPr bwMode="auto">
              <a:xfrm>
                <a:off x="10660063" y="47307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272">
                <a:extLst>
                  <a:ext uri="{FF2B5EF4-FFF2-40B4-BE49-F238E27FC236}">
                    <a16:creationId xmlns:a16="http://schemas.microsoft.com/office/drawing/2014/main" id="{AE6E2829-1F8C-3CD3-7789-ADE87EE2A20F}"/>
                  </a:ext>
                </a:extLst>
              </p:cNvPr>
              <p:cNvSpPr>
                <a:spLocks noChangeShapeType="1"/>
              </p:cNvSpPr>
              <p:nvPr/>
            </p:nvSpPr>
            <p:spPr bwMode="auto">
              <a:xfrm>
                <a:off x="10426700" y="4635500"/>
                <a:ext cx="0" cy="239713"/>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273">
                <a:extLst>
                  <a:ext uri="{FF2B5EF4-FFF2-40B4-BE49-F238E27FC236}">
                    <a16:creationId xmlns:a16="http://schemas.microsoft.com/office/drawing/2014/main" id="{92E39BB7-E93C-56EA-D206-B2BB41DF3970}"/>
                  </a:ext>
                </a:extLst>
              </p:cNvPr>
              <p:cNvSpPr>
                <a:spLocks noChangeShapeType="1"/>
              </p:cNvSpPr>
              <p:nvPr/>
            </p:nvSpPr>
            <p:spPr bwMode="auto">
              <a:xfrm flipH="1">
                <a:off x="10372725" y="4875213"/>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274">
                <a:extLst>
                  <a:ext uri="{FF2B5EF4-FFF2-40B4-BE49-F238E27FC236}">
                    <a16:creationId xmlns:a16="http://schemas.microsoft.com/office/drawing/2014/main" id="{378EE35A-BB62-9351-2580-00AEF648C3A3}"/>
                  </a:ext>
                </a:extLst>
              </p:cNvPr>
              <p:cNvSpPr>
                <a:spLocks noChangeShapeType="1"/>
              </p:cNvSpPr>
              <p:nvPr/>
            </p:nvSpPr>
            <p:spPr bwMode="auto">
              <a:xfrm flipH="1">
                <a:off x="10426700" y="463550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275">
                <a:extLst>
                  <a:ext uri="{FF2B5EF4-FFF2-40B4-BE49-F238E27FC236}">
                    <a16:creationId xmlns:a16="http://schemas.microsoft.com/office/drawing/2014/main" id="{6E86CEB8-8F78-1412-6EB0-C7EB53981147}"/>
                  </a:ext>
                </a:extLst>
              </p:cNvPr>
              <p:cNvSpPr>
                <a:spLocks noChangeShapeType="1"/>
              </p:cNvSpPr>
              <p:nvPr/>
            </p:nvSpPr>
            <p:spPr bwMode="auto">
              <a:xfrm flipH="1">
                <a:off x="10426700" y="4875213"/>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276">
                <a:extLst>
                  <a:ext uri="{FF2B5EF4-FFF2-40B4-BE49-F238E27FC236}">
                    <a16:creationId xmlns:a16="http://schemas.microsoft.com/office/drawing/2014/main" id="{FE127926-63F8-C1C9-EB9E-B24A850D053C}"/>
                  </a:ext>
                </a:extLst>
              </p:cNvPr>
              <p:cNvSpPr>
                <a:spLocks noChangeShapeType="1"/>
              </p:cNvSpPr>
              <p:nvPr/>
            </p:nvSpPr>
            <p:spPr bwMode="auto">
              <a:xfrm>
                <a:off x="10372725" y="463550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277">
                <a:extLst>
                  <a:ext uri="{FF2B5EF4-FFF2-40B4-BE49-F238E27FC236}">
                    <a16:creationId xmlns:a16="http://schemas.microsoft.com/office/drawing/2014/main" id="{5ABFB7C2-5F63-408F-AF73-A02B6288027F}"/>
                  </a:ext>
                </a:extLst>
              </p:cNvPr>
              <p:cNvSpPr>
                <a:spLocks noChangeShapeType="1"/>
              </p:cNvSpPr>
              <p:nvPr/>
            </p:nvSpPr>
            <p:spPr bwMode="auto">
              <a:xfrm>
                <a:off x="10140950" y="4540250"/>
                <a:ext cx="0" cy="327025"/>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278">
                <a:extLst>
                  <a:ext uri="{FF2B5EF4-FFF2-40B4-BE49-F238E27FC236}">
                    <a16:creationId xmlns:a16="http://schemas.microsoft.com/office/drawing/2014/main" id="{E490EF3D-2C11-58D9-FD39-36940AD89F03}"/>
                  </a:ext>
                </a:extLst>
              </p:cNvPr>
              <p:cNvSpPr>
                <a:spLocks noChangeShapeType="1"/>
              </p:cNvSpPr>
              <p:nvPr/>
            </p:nvSpPr>
            <p:spPr bwMode="auto">
              <a:xfrm flipH="1">
                <a:off x="10086975" y="486727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Line 279">
                <a:extLst>
                  <a:ext uri="{FF2B5EF4-FFF2-40B4-BE49-F238E27FC236}">
                    <a16:creationId xmlns:a16="http://schemas.microsoft.com/office/drawing/2014/main" id="{6C94C59C-61F2-900E-DEB9-81CD42F83FA4}"/>
                  </a:ext>
                </a:extLst>
              </p:cNvPr>
              <p:cNvSpPr>
                <a:spLocks noChangeShapeType="1"/>
              </p:cNvSpPr>
              <p:nvPr/>
            </p:nvSpPr>
            <p:spPr bwMode="auto">
              <a:xfrm flipH="1">
                <a:off x="10140950" y="486727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280">
                <a:extLst>
                  <a:ext uri="{FF2B5EF4-FFF2-40B4-BE49-F238E27FC236}">
                    <a16:creationId xmlns:a16="http://schemas.microsoft.com/office/drawing/2014/main" id="{D0B0C843-8B30-5031-639A-C31543BC6D99}"/>
                  </a:ext>
                </a:extLst>
              </p:cNvPr>
              <p:cNvSpPr>
                <a:spLocks noChangeShapeType="1"/>
              </p:cNvSpPr>
              <p:nvPr/>
            </p:nvSpPr>
            <p:spPr bwMode="auto">
              <a:xfrm flipH="1">
                <a:off x="10140950" y="45402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Line 281">
                <a:extLst>
                  <a:ext uri="{FF2B5EF4-FFF2-40B4-BE49-F238E27FC236}">
                    <a16:creationId xmlns:a16="http://schemas.microsoft.com/office/drawing/2014/main" id="{BD11F025-39E3-B128-1B09-9BE2175F6ECE}"/>
                  </a:ext>
                </a:extLst>
              </p:cNvPr>
              <p:cNvSpPr>
                <a:spLocks noChangeShapeType="1"/>
              </p:cNvSpPr>
              <p:nvPr/>
            </p:nvSpPr>
            <p:spPr bwMode="auto">
              <a:xfrm>
                <a:off x="10086975" y="45402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282">
                <a:extLst>
                  <a:ext uri="{FF2B5EF4-FFF2-40B4-BE49-F238E27FC236}">
                    <a16:creationId xmlns:a16="http://schemas.microsoft.com/office/drawing/2014/main" id="{8145EC42-C2DA-FACF-494E-A1DA448DE498}"/>
                  </a:ext>
                </a:extLst>
              </p:cNvPr>
              <p:cNvSpPr>
                <a:spLocks noChangeShapeType="1"/>
              </p:cNvSpPr>
              <p:nvPr/>
            </p:nvSpPr>
            <p:spPr bwMode="auto">
              <a:xfrm>
                <a:off x="9852025" y="4240213"/>
                <a:ext cx="0" cy="315913"/>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283">
                <a:extLst>
                  <a:ext uri="{FF2B5EF4-FFF2-40B4-BE49-F238E27FC236}">
                    <a16:creationId xmlns:a16="http://schemas.microsoft.com/office/drawing/2014/main" id="{FBC6C957-E419-F5AD-C188-5064170515D1}"/>
                  </a:ext>
                </a:extLst>
              </p:cNvPr>
              <p:cNvSpPr>
                <a:spLocks noChangeShapeType="1"/>
              </p:cNvSpPr>
              <p:nvPr/>
            </p:nvSpPr>
            <p:spPr bwMode="auto">
              <a:xfrm flipH="1">
                <a:off x="9798050" y="455612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284">
                <a:extLst>
                  <a:ext uri="{FF2B5EF4-FFF2-40B4-BE49-F238E27FC236}">
                    <a16:creationId xmlns:a16="http://schemas.microsoft.com/office/drawing/2014/main" id="{C671A24B-40EB-9A2D-0058-1E8E6EB9D690}"/>
                  </a:ext>
                </a:extLst>
              </p:cNvPr>
              <p:cNvSpPr>
                <a:spLocks noChangeShapeType="1"/>
              </p:cNvSpPr>
              <p:nvPr/>
            </p:nvSpPr>
            <p:spPr bwMode="auto">
              <a:xfrm flipH="1">
                <a:off x="9852025" y="4240213"/>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285">
                <a:extLst>
                  <a:ext uri="{FF2B5EF4-FFF2-40B4-BE49-F238E27FC236}">
                    <a16:creationId xmlns:a16="http://schemas.microsoft.com/office/drawing/2014/main" id="{03DBE5B0-B753-6A06-4B3F-839A751DC1F2}"/>
                  </a:ext>
                </a:extLst>
              </p:cNvPr>
              <p:cNvSpPr>
                <a:spLocks noChangeShapeType="1"/>
              </p:cNvSpPr>
              <p:nvPr/>
            </p:nvSpPr>
            <p:spPr bwMode="auto">
              <a:xfrm flipH="1">
                <a:off x="9852025" y="4556125"/>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286">
                <a:extLst>
                  <a:ext uri="{FF2B5EF4-FFF2-40B4-BE49-F238E27FC236}">
                    <a16:creationId xmlns:a16="http://schemas.microsoft.com/office/drawing/2014/main" id="{D657BF51-4390-427F-80D7-20178BC8A7F5}"/>
                  </a:ext>
                </a:extLst>
              </p:cNvPr>
              <p:cNvSpPr>
                <a:spLocks noChangeShapeType="1"/>
              </p:cNvSpPr>
              <p:nvPr/>
            </p:nvSpPr>
            <p:spPr bwMode="auto">
              <a:xfrm>
                <a:off x="9798050" y="4240213"/>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287">
                <a:extLst>
                  <a:ext uri="{FF2B5EF4-FFF2-40B4-BE49-F238E27FC236}">
                    <a16:creationId xmlns:a16="http://schemas.microsoft.com/office/drawing/2014/main" id="{9C9C0559-E588-3DC2-0ACB-3AC6A73F1F43}"/>
                  </a:ext>
                </a:extLst>
              </p:cNvPr>
              <p:cNvSpPr>
                <a:spLocks noChangeShapeType="1"/>
              </p:cNvSpPr>
              <p:nvPr/>
            </p:nvSpPr>
            <p:spPr bwMode="auto">
              <a:xfrm>
                <a:off x="8993188" y="3105150"/>
                <a:ext cx="0" cy="458788"/>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288">
                <a:extLst>
                  <a:ext uri="{FF2B5EF4-FFF2-40B4-BE49-F238E27FC236}">
                    <a16:creationId xmlns:a16="http://schemas.microsoft.com/office/drawing/2014/main" id="{3C71DB53-F555-B011-80F4-009EC10EA6E7}"/>
                  </a:ext>
                </a:extLst>
              </p:cNvPr>
              <p:cNvSpPr>
                <a:spLocks noChangeShapeType="1"/>
              </p:cNvSpPr>
              <p:nvPr/>
            </p:nvSpPr>
            <p:spPr bwMode="auto">
              <a:xfrm flipH="1">
                <a:off x="8939213" y="3563938"/>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289">
                <a:extLst>
                  <a:ext uri="{FF2B5EF4-FFF2-40B4-BE49-F238E27FC236}">
                    <a16:creationId xmlns:a16="http://schemas.microsoft.com/office/drawing/2014/main" id="{EF35BDB8-B10C-E05C-9627-F8BA607A71DE}"/>
                  </a:ext>
                </a:extLst>
              </p:cNvPr>
              <p:cNvSpPr>
                <a:spLocks noChangeShapeType="1"/>
              </p:cNvSpPr>
              <p:nvPr/>
            </p:nvSpPr>
            <p:spPr bwMode="auto">
              <a:xfrm flipH="1">
                <a:off x="8993188" y="3563938"/>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290">
                <a:extLst>
                  <a:ext uri="{FF2B5EF4-FFF2-40B4-BE49-F238E27FC236}">
                    <a16:creationId xmlns:a16="http://schemas.microsoft.com/office/drawing/2014/main" id="{7215730F-C5B2-F144-70EA-11E08076D98B}"/>
                  </a:ext>
                </a:extLst>
              </p:cNvPr>
              <p:cNvSpPr>
                <a:spLocks noChangeShapeType="1"/>
              </p:cNvSpPr>
              <p:nvPr/>
            </p:nvSpPr>
            <p:spPr bwMode="auto">
              <a:xfrm flipH="1">
                <a:off x="8993188" y="31051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291">
                <a:extLst>
                  <a:ext uri="{FF2B5EF4-FFF2-40B4-BE49-F238E27FC236}">
                    <a16:creationId xmlns:a16="http://schemas.microsoft.com/office/drawing/2014/main" id="{9DF42281-8B33-29F6-D835-49177D9AE291}"/>
                  </a:ext>
                </a:extLst>
              </p:cNvPr>
              <p:cNvSpPr>
                <a:spLocks noChangeShapeType="1"/>
              </p:cNvSpPr>
              <p:nvPr/>
            </p:nvSpPr>
            <p:spPr bwMode="auto">
              <a:xfrm>
                <a:off x="8939213" y="310515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292">
                <a:extLst>
                  <a:ext uri="{FF2B5EF4-FFF2-40B4-BE49-F238E27FC236}">
                    <a16:creationId xmlns:a16="http://schemas.microsoft.com/office/drawing/2014/main" id="{F004B493-A459-20E7-AC38-5EFC01B7BD07}"/>
                  </a:ext>
                </a:extLst>
              </p:cNvPr>
              <p:cNvSpPr>
                <a:spLocks noChangeShapeType="1"/>
              </p:cNvSpPr>
              <p:nvPr/>
            </p:nvSpPr>
            <p:spPr bwMode="auto">
              <a:xfrm>
                <a:off x="8842375" y="3200400"/>
                <a:ext cx="0" cy="265113"/>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293">
                <a:extLst>
                  <a:ext uri="{FF2B5EF4-FFF2-40B4-BE49-F238E27FC236}">
                    <a16:creationId xmlns:a16="http://schemas.microsoft.com/office/drawing/2014/main" id="{BE79896B-D8B5-5E43-0948-BBE75A8D78FE}"/>
                  </a:ext>
                </a:extLst>
              </p:cNvPr>
              <p:cNvSpPr>
                <a:spLocks noChangeShapeType="1"/>
              </p:cNvSpPr>
              <p:nvPr/>
            </p:nvSpPr>
            <p:spPr bwMode="auto">
              <a:xfrm flipH="1">
                <a:off x="8788400" y="3465513"/>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294">
                <a:extLst>
                  <a:ext uri="{FF2B5EF4-FFF2-40B4-BE49-F238E27FC236}">
                    <a16:creationId xmlns:a16="http://schemas.microsoft.com/office/drawing/2014/main" id="{FEA8C4C6-0BF1-2499-4628-A982FD5195F4}"/>
                  </a:ext>
                </a:extLst>
              </p:cNvPr>
              <p:cNvSpPr>
                <a:spLocks noChangeShapeType="1"/>
              </p:cNvSpPr>
              <p:nvPr/>
            </p:nvSpPr>
            <p:spPr bwMode="auto">
              <a:xfrm flipH="1">
                <a:off x="8842375" y="3200400"/>
                <a:ext cx="55562"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295">
                <a:extLst>
                  <a:ext uri="{FF2B5EF4-FFF2-40B4-BE49-F238E27FC236}">
                    <a16:creationId xmlns:a16="http://schemas.microsoft.com/office/drawing/2014/main" id="{A403999E-1B69-46F2-6BD7-E5D240C54059}"/>
                  </a:ext>
                </a:extLst>
              </p:cNvPr>
              <p:cNvSpPr>
                <a:spLocks noChangeShapeType="1"/>
              </p:cNvSpPr>
              <p:nvPr/>
            </p:nvSpPr>
            <p:spPr bwMode="auto">
              <a:xfrm flipH="1">
                <a:off x="8842375" y="3465513"/>
                <a:ext cx="55562"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296">
                <a:extLst>
                  <a:ext uri="{FF2B5EF4-FFF2-40B4-BE49-F238E27FC236}">
                    <a16:creationId xmlns:a16="http://schemas.microsoft.com/office/drawing/2014/main" id="{5FBCC738-55F8-C743-B5C9-02424D94A2B3}"/>
                  </a:ext>
                </a:extLst>
              </p:cNvPr>
              <p:cNvSpPr>
                <a:spLocks noChangeShapeType="1"/>
              </p:cNvSpPr>
              <p:nvPr/>
            </p:nvSpPr>
            <p:spPr bwMode="auto">
              <a:xfrm>
                <a:off x="8788400" y="3200400"/>
                <a:ext cx="53975" cy="0"/>
              </a:xfrm>
              <a:prstGeom prst="line">
                <a:avLst/>
              </a:prstGeom>
              <a:noFill/>
              <a:ln w="9525">
                <a:solidFill>
                  <a:srgbClr val="99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7" name="Line 7">
                <a:extLst>
                  <a:ext uri="{FF2B5EF4-FFF2-40B4-BE49-F238E27FC236}">
                    <a16:creationId xmlns:a16="http://schemas.microsoft.com/office/drawing/2014/main" id="{71D3F4F5-87A9-BFF0-FB69-448BF6972278}"/>
                  </a:ext>
                </a:extLst>
              </p:cNvPr>
              <p:cNvSpPr>
                <a:spLocks noChangeShapeType="1"/>
              </p:cNvSpPr>
              <p:nvPr/>
            </p:nvSpPr>
            <p:spPr bwMode="auto">
              <a:xfrm flipV="1">
                <a:off x="8748713" y="3221038"/>
                <a:ext cx="0" cy="160336"/>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 name="Groupe 5">
            <a:extLst>
              <a:ext uri="{FF2B5EF4-FFF2-40B4-BE49-F238E27FC236}">
                <a16:creationId xmlns:a16="http://schemas.microsoft.com/office/drawing/2014/main" id="{7B2C04AA-E106-C1E7-5CD7-F764DE54F23F}"/>
              </a:ext>
            </a:extLst>
          </p:cNvPr>
          <p:cNvGrpSpPr/>
          <p:nvPr/>
        </p:nvGrpSpPr>
        <p:grpSpPr>
          <a:xfrm>
            <a:off x="4085474" y="3035300"/>
            <a:ext cx="3742487" cy="3414257"/>
            <a:chOff x="4085474" y="3035300"/>
            <a:chExt cx="3742487" cy="3414257"/>
          </a:xfrm>
        </p:grpSpPr>
        <p:sp>
          <p:nvSpPr>
            <p:cNvPr id="125" name="Line 9">
              <a:extLst>
                <a:ext uri="{FF2B5EF4-FFF2-40B4-BE49-F238E27FC236}">
                  <a16:creationId xmlns:a16="http://schemas.microsoft.com/office/drawing/2014/main" id="{DA6915E4-7541-BB50-EBAE-FB5C425EF47E}"/>
                </a:ext>
              </a:extLst>
            </p:cNvPr>
            <p:cNvSpPr>
              <a:spLocks noChangeShapeType="1"/>
            </p:cNvSpPr>
            <p:nvPr/>
          </p:nvSpPr>
          <p:spPr bwMode="auto">
            <a:xfrm flipH="1">
              <a:off x="4606952" y="5746750"/>
              <a:ext cx="157162" cy="0"/>
            </a:xfrm>
            <a:prstGeom prst="line">
              <a:avLst/>
            </a:prstGeom>
            <a:noFill/>
            <a:ln w="30163">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0">
              <a:extLst>
                <a:ext uri="{FF2B5EF4-FFF2-40B4-BE49-F238E27FC236}">
                  <a16:creationId xmlns:a16="http://schemas.microsoft.com/office/drawing/2014/main" id="{2562013E-CF33-362A-7845-00E6803BB2B2}"/>
                </a:ext>
              </a:extLst>
            </p:cNvPr>
            <p:cNvSpPr>
              <a:spLocks noChangeShapeType="1"/>
            </p:cNvSpPr>
            <p:nvPr/>
          </p:nvSpPr>
          <p:spPr bwMode="auto">
            <a:xfrm flipH="1">
              <a:off x="4606952" y="5499100"/>
              <a:ext cx="157162" cy="0"/>
            </a:xfrm>
            <a:prstGeom prst="line">
              <a:avLst/>
            </a:prstGeom>
            <a:noFill/>
            <a:ln w="30163">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12">
              <a:extLst>
                <a:ext uri="{FF2B5EF4-FFF2-40B4-BE49-F238E27FC236}">
                  <a16:creationId xmlns:a16="http://schemas.microsoft.com/office/drawing/2014/main" id="{2D81F1BF-7A6B-006F-460B-AA2BD2350B7D}"/>
                </a:ext>
              </a:extLst>
            </p:cNvPr>
            <p:cNvSpPr>
              <a:spLocks noChangeShapeType="1"/>
            </p:cNvSpPr>
            <p:nvPr/>
          </p:nvSpPr>
          <p:spPr bwMode="auto">
            <a:xfrm flipH="1">
              <a:off x="4606952" y="5251450"/>
              <a:ext cx="157162" cy="0"/>
            </a:xfrm>
            <a:prstGeom prst="line">
              <a:avLst/>
            </a:prstGeom>
            <a:noFill/>
            <a:ln w="30163">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79" name="Groupe 378">
              <a:extLst>
                <a:ext uri="{FF2B5EF4-FFF2-40B4-BE49-F238E27FC236}">
                  <a16:creationId xmlns:a16="http://schemas.microsoft.com/office/drawing/2014/main" id="{C7250714-1491-6F57-0EDB-B1D567A8BC4D}"/>
                </a:ext>
              </a:extLst>
            </p:cNvPr>
            <p:cNvGrpSpPr/>
            <p:nvPr/>
          </p:nvGrpSpPr>
          <p:grpSpPr>
            <a:xfrm>
              <a:off x="4564063" y="3068638"/>
              <a:ext cx="2943225" cy="2524125"/>
              <a:chOff x="4564063" y="3068638"/>
              <a:chExt cx="2943225" cy="2524125"/>
            </a:xfrm>
          </p:grpSpPr>
          <p:sp>
            <p:nvSpPr>
              <p:cNvPr id="122" name="Line 6">
                <a:extLst>
                  <a:ext uri="{FF2B5EF4-FFF2-40B4-BE49-F238E27FC236}">
                    <a16:creationId xmlns:a16="http://schemas.microsoft.com/office/drawing/2014/main" id="{9DCBBF7D-9CCC-C740-E52A-8A50DE0F0574}"/>
                  </a:ext>
                </a:extLst>
              </p:cNvPr>
              <p:cNvSpPr>
                <a:spLocks noChangeShapeType="1"/>
              </p:cNvSpPr>
              <p:nvPr/>
            </p:nvSpPr>
            <p:spPr bwMode="auto">
              <a:xfrm flipV="1">
                <a:off x="4627563" y="3084513"/>
                <a:ext cx="0" cy="339725"/>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8">
                <a:extLst>
                  <a:ext uri="{FF2B5EF4-FFF2-40B4-BE49-F238E27FC236}">
                    <a16:creationId xmlns:a16="http://schemas.microsoft.com/office/drawing/2014/main" id="{DF234ED2-185B-C111-1E8C-0030B81829B8}"/>
                  </a:ext>
                </a:extLst>
              </p:cNvPr>
              <p:cNvSpPr>
                <a:spLocks noChangeShapeType="1"/>
              </p:cNvSpPr>
              <p:nvPr/>
            </p:nvSpPr>
            <p:spPr bwMode="auto">
              <a:xfrm flipV="1">
                <a:off x="4627563" y="3424238"/>
                <a:ext cx="0" cy="382588"/>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8">
                <a:extLst>
                  <a:ext uri="{FF2B5EF4-FFF2-40B4-BE49-F238E27FC236}">
                    <a16:creationId xmlns:a16="http://schemas.microsoft.com/office/drawing/2014/main" id="{88DC0517-180E-19E8-3318-A9D7979DE65D}"/>
                  </a:ext>
                </a:extLst>
              </p:cNvPr>
              <p:cNvSpPr>
                <a:spLocks/>
              </p:cNvSpPr>
              <p:nvPr/>
            </p:nvSpPr>
            <p:spPr bwMode="auto">
              <a:xfrm>
                <a:off x="4564063" y="3232150"/>
                <a:ext cx="2889250" cy="1289050"/>
              </a:xfrm>
              <a:custGeom>
                <a:avLst/>
                <a:gdLst>
                  <a:gd name="T0" fmla="*/ 1820 w 1820"/>
                  <a:gd name="T1" fmla="*/ 750 h 812"/>
                  <a:gd name="T2" fmla="*/ 1458 w 1820"/>
                  <a:gd name="T3" fmla="*/ 762 h 812"/>
                  <a:gd name="T4" fmla="*/ 1277 w 1820"/>
                  <a:gd name="T5" fmla="*/ 704 h 812"/>
                  <a:gd name="T6" fmla="*/ 1097 w 1820"/>
                  <a:gd name="T7" fmla="*/ 812 h 812"/>
                  <a:gd name="T8" fmla="*/ 916 w 1820"/>
                  <a:gd name="T9" fmla="*/ 693 h 812"/>
                  <a:gd name="T10" fmla="*/ 735 w 1820"/>
                  <a:gd name="T11" fmla="*/ 632 h 812"/>
                  <a:gd name="T12" fmla="*/ 194 w 1820"/>
                  <a:gd name="T13" fmla="*/ 54 h 812"/>
                  <a:gd name="T14" fmla="*/ 99 w 1820"/>
                  <a:gd name="T15" fmla="*/ 0 h 812"/>
                  <a:gd name="T16" fmla="*/ 40 w 1820"/>
                  <a:gd name="T17" fmla="*/ 135 h 812"/>
                  <a:gd name="T18" fmla="*/ 0 w 1820"/>
                  <a:gd name="T19" fmla="*/ 3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0" h="812">
                    <a:moveTo>
                      <a:pt x="1820" y="750"/>
                    </a:moveTo>
                    <a:lnTo>
                      <a:pt x="1458" y="762"/>
                    </a:lnTo>
                    <a:lnTo>
                      <a:pt x="1277" y="704"/>
                    </a:lnTo>
                    <a:lnTo>
                      <a:pt x="1097" y="812"/>
                    </a:lnTo>
                    <a:lnTo>
                      <a:pt x="916" y="693"/>
                    </a:lnTo>
                    <a:lnTo>
                      <a:pt x="735" y="632"/>
                    </a:lnTo>
                    <a:lnTo>
                      <a:pt x="194" y="54"/>
                    </a:lnTo>
                    <a:lnTo>
                      <a:pt x="99" y="0"/>
                    </a:lnTo>
                    <a:lnTo>
                      <a:pt x="40" y="135"/>
                    </a:lnTo>
                    <a:lnTo>
                      <a:pt x="0" y="31"/>
                    </a:lnTo>
                  </a:path>
                </a:pathLst>
              </a:custGeom>
              <a:noFill/>
              <a:ln w="19050">
                <a:solidFill>
                  <a:srgbClr val="9933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9">
                <a:extLst>
                  <a:ext uri="{FF2B5EF4-FFF2-40B4-BE49-F238E27FC236}">
                    <a16:creationId xmlns:a16="http://schemas.microsoft.com/office/drawing/2014/main" id="{D91F09AD-BA58-08F6-6FD2-73FAB716021B}"/>
                  </a:ext>
                </a:extLst>
              </p:cNvPr>
              <p:cNvSpPr>
                <a:spLocks/>
              </p:cNvSpPr>
              <p:nvPr/>
            </p:nvSpPr>
            <p:spPr bwMode="auto">
              <a:xfrm>
                <a:off x="4564063" y="3221038"/>
                <a:ext cx="2889250" cy="1719263"/>
              </a:xfrm>
              <a:custGeom>
                <a:avLst/>
                <a:gdLst>
                  <a:gd name="T0" fmla="*/ 1820 w 1820"/>
                  <a:gd name="T1" fmla="*/ 1083 h 1083"/>
                  <a:gd name="T2" fmla="*/ 1458 w 1820"/>
                  <a:gd name="T3" fmla="*/ 1059 h 1083"/>
                  <a:gd name="T4" fmla="*/ 1277 w 1820"/>
                  <a:gd name="T5" fmla="*/ 1023 h 1083"/>
                  <a:gd name="T6" fmla="*/ 1097 w 1820"/>
                  <a:gd name="T7" fmla="*/ 934 h 1083"/>
                  <a:gd name="T8" fmla="*/ 916 w 1820"/>
                  <a:gd name="T9" fmla="*/ 901 h 1083"/>
                  <a:gd name="T10" fmla="*/ 735 w 1820"/>
                  <a:gd name="T11" fmla="*/ 773 h 1083"/>
                  <a:gd name="T12" fmla="*/ 194 w 1820"/>
                  <a:gd name="T13" fmla="*/ 141 h 1083"/>
                  <a:gd name="T14" fmla="*/ 99 w 1820"/>
                  <a:gd name="T15" fmla="*/ 0 h 1083"/>
                  <a:gd name="T16" fmla="*/ 40 w 1820"/>
                  <a:gd name="T17" fmla="*/ 19 h 1083"/>
                  <a:gd name="T18" fmla="*/ 0 w 1820"/>
                  <a:gd name="T19" fmla="*/ 38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0" h="1083">
                    <a:moveTo>
                      <a:pt x="1820" y="1083"/>
                    </a:moveTo>
                    <a:lnTo>
                      <a:pt x="1458" y="1059"/>
                    </a:lnTo>
                    <a:lnTo>
                      <a:pt x="1277" y="1023"/>
                    </a:lnTo>
                    <a:lnTo>
                      <a:pt x="1097" y="934"/>
                    </a:lnTo>
                    <a:lnTo>
                      <a:pt x="916" y="901"/>
                    </a:lnTo>
                    <a:lnTo>
                      <a:pt x="735" y="773"/>
                    </a:lnTo>
                    <a:lnTo>
                      <a:pt x="194" y="141"/>
                    </a:lnTo>
                    <a:lnTo>
                      <a:pt x="99" y="0"/>
                    </a:lnTo>
                    <a:lnTo>
                      <a:pt x="40" y="19"/>
                    </a:lnTo>
                    <a:lnTo>
                      <a:pt x="0" y="38"/>
                    </a:lnTo>
                  </a:path>
                </a:pathLst>
              </a:custGeom>
              <a:noFill/>
              <a:ln w="19050">
                <a:solidFill>
                  <a:srgbClr val="0099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0">
                <a:extLst>
                  <a:ext uri="{FF2B5EF4-FFF2-40B4-BE49-F238E27FC236}">
                    <a16:creationId xmlns:a16="http://schemas.microsoft.com/office/drawing/2014/main" id="{48A9DF63-3365-E16F-6D8C-E92693AA372C}"/>
                  </a:ext>
                </a:extLst>
              </p:cNvPr>
              <p:cNvSpPr>
                <a:spLocks/>
              </p:cNvSpPr>
              <p:nvPr/>
            </p:nvSpPr>
            <p:spPr bwMode="auto">
              <a:xfrm>
                <a:off x="4564063" y="3281363"/>
                <a:ext cx="2889250" cy="2011363"/>
              </a:xfrm>
              <a:custGeom>
                <a:avLst/>
                <a:gdLst>
                  <a:gd name="T0" fmla="*/ 0 w 1820"/>
                  <a:gd name="T1" fmla="*/ 0 h 1267"/>
                  <a:gd name="T2" fmla="*/ 40 w 1820"/>
                  <a:gd name="T3" fmla="*/ 29 h 1267"/>
                  <a:gd name="T4" fmla="*/ 99 w 1820"/>
                  <a:gd name="T5" fmla="*/ 2 h 1267"/>
                  <a:gd name="T6" fmla="*/ 194 w 1820"/>
                  <a:gd name="T7" fmla="*/ 112 h 1267"/>
                  <a:gd name="T8" fmla="*/ 735 w 1820"/>
                  <a:gd name="T9" fmla="*/ 813 h 1267"/>
                  <a:gd name="T10" fmla="*/ 916 w 1820"/>
                  <a:gd name="T11" fmla="*/ 968 h 1267"/>
                  <a:gd name="T12" fmla="*/ 1277 w 1820"/>
                  <a:gd name="T13" fmla="*/ 1179 h 1267"/>
                  <a:gd name="T14" fmla="*/ 1458 w 1820"/>
                  <a:gd name="T15" fmla="*/ 1233 h 1267"/>
                  <a:gd name="T16" fmla="*/ 1820 w 1820"/>
                  <a:gd name="T17" fmla="*/ 1267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0" h="1267">
                    <a:moveTo>
                      <a:pt x="0" y="0"/>
                    </a:moveTo>
                    <a:lnTo>
                      <a:pt x="40" y="29"/>
                    </a:lnTo>
                    <a:lnTo>
                      <a:pt x="99" y="2"/>
                    </a:lnTo>
                    <a:lnTo>
                      <a:pt x="194" y="112"/>
                    </a:lnTo>
                    <a:lnTo>
                      <a:pt x="735" y="813"/>
                    </a:lnTo>
                    <a:lnTo>
                      <a:pt x="916" y="968"/>
                    </a:lnTo>
                    <a:lnTo>
                      <a:pt x="1277" y="1179"/>
                    </a:lnTo>
                    <a:lnTo>
                      <a:pt x="1458" y="1233"/>
                    </a:lnTo>
                    <a:lnTo>
                      <a:pt x="1820" y="1267"/>
                    </a:lnTo>
                  </a:path>
                </a:pathLst>
              </a:custGeom>
              <a:noFill/>
              <a:ln w="1905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51">
                <a:extLst>
                  <a:ext uri="{FF2B5EF4-FFF2-40B4-BE49-F238E27FC236}">
                    <a16:creationId xmlns:a16="http://schemas.microsoft.com/office/drawing/2014/main" id="{A3FBA620-44E3-B709-C4B9-B9B5995C06FD}"/>
                  </a:ext>
                </a:extLst>
              </p:cNvPr>
              <p:cNvSpPr>
                <a:spLocks noChangeShapeType="1"/>
              </p:cNvSpPr>
              <p:nvPr/>
            </p:nvSpPr>
            <p:spPr bwMode="auto">
              <a:xfrm flipH="1">
                <a:off x="7399338" y="52117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52">
                <a:extLst>
                  <a:ext uri="{FF2B5EF4-FFF2-40B4-BE49-F238E27FC236}">
                    <a16:creationId xmlns:a16="http://schemas.microsoft.com/office/drawing/2014/main" id="{2B3F9C90-CB62-EDB8-8F3F-4B7E7A0D0E7A}"/>
                  </a:ext>
                </a:extLst>
              </p:cNvPr>
              <p:cNvSpPr>
                <a:spLocks noChangeShapeType="1"/>
              </p:cNvSpPr>
              <p:nvPr/>
            </p:nvSpPr>
            <p:spPr bwMode="auto">
              <a:xfrm flipH="1">
                <a:off x="7453313" y="52117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53">
                <a:extLst>
                  <a:ext uri="{FF2B5EF4-FFF2-40B4-BE49-F238E27FC236}">
                    <a16:creationId xmlns:a16="http://schemas.microsoft.com/office/drawing/2014/main" id="{63E0B392-2CA5-1461-94AA-99B66ADA5BFB}"/>
                  </a:ext>
                </a:extLst>
              </p:cNvPr>
              <p:cNvSpPr>
                <a:spLocks noChangeShapeType="1"/>
              </p:cNvSpPr>
              <p:nvPr/>
            </p:nvSpPr>
            <p:spPr bwMode="auto">
              <a:xfrm flipH="1">
                <a:off x="7399338" y="4668838"/>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54">
                <a:extLst>
                  <a:ext uri="{FF2B5EF4-FFF2-40B4-BE49-F238E27FC236}">
                    <a16:creationId xmlns:a16="http://schemas.microsoft.com/office/drawing/2014/main" id="{8C6BBA7F-AF9A-AAB9-F4EE-2E98F86D1AD5}"/>
                  </a:ext>
                </a:extLst>
              </p:cNvPr>
              <p:cNvSpPr>
                <a:spLocks noChangeShapeType="1"/>
              </p:cNvSpPr>
              <p:nvPr/>
            </p:nvSpPr>
            <p:spPr bwMode="auto">
              <a:xfrm flipH="1">
                <a:off x="7453313" y="4668838"/>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55">
                <a:extLst>
                  <a:ext uri="{FF2B5EF4-FFF2-40B4-BE49-F238E27FC236}">
                    <a16:creationId xmlns:a16="http://schemas.microsoft.com/office/drawing/2014/main" id="{910169A5-1C26-5894-156E-99DDC65371D8}"/>
                  </a:ext>
                </a:extLst>
              </p:cNvPr>
              <p:cNvSpPr>
                <a:spLocks noChangeShapeType="1"/>
              </p:cNvSpPr>
              <p:nvPr/>
            </p:nvSpPr>
            <p:spPr bwMode="auto">
              <a:xfrm>
                <a:off x="7453313" y="4668838"/>
                <a:ext cx="0" cy="542925"/>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56">
                <a:extLst>
                  <a:ext uri="{FF2B5EF4-FFF2-40B4-BE49-F238E27FC236}">
                    <a16:creationId xmlns:a16="http://schemas.microsoft.com/office/drawing/2014/main" id="{2376FEC8-FC54-2AB6-AA5C-AE781CC1FC82}"/>
                  </a:ext>
                </a:extLst>
              </p:cNvPr>
              <p:cNvSpPr>
                <a:spLocks noChangeShapeType="1"/>
              </p:cNvSpPr>
              <p:nvPr/>
            </p:nvSpPr>
            <p:spPr bwMode="auto">
              <a:xfrm flipH="1">
                <a:off x="4721225" y="3068638"/>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57">
                <a:extLst>
                  <a:ext uri="{FF2B5EF4-FFF2-40B4-BE49-F238E27FC236}">
                    <a16:creationId xmlns:a16="http://schemas.microsoft.com/office/drawing/2014/main" id="{D72BDBF3-C5F5-7149-74BA-22832B0495D2}"/>
                  </a:ext>
                </a:extLst>
              </p:cNvPr>
              <p:cNvSpPr>
                <a:spLocks noChangeShapeType="1"/>
              </p:cNvSpPr>
              <p:nvPr/>
            </p:nvSpPr>
            <p:spPr bwMode="auto">
              <a:xfrm flipH="1">
                <a:off x="4721225" y="3395663"/>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58">
                <a:extLst>
                  <a:ext uri="{FF2B5EF4-FFF2-40B4-BE49-F238E27FC236}">
                    <a16:creationId xmlns:a16="http://schemas.microsoft.com/office/drawing/2014/main" id="{DFA233A5-1603-8BF6-C5C0-2712371AF5BC}"/>
                  </a:ext>
                </a:extLst>
              </p:cNvPr>
              <p:cNvSpPr>
                <a:spLocks noChangeShapeType="1"/>
              </p:cNvSpPr>
              <p:nvPr/>
            </p:nvSpPr>
            <p:spPr bwMode="auto">
              <a:xfrm flipH="1">
                <a:off x="4667250" y="3395663"/>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59">
                <a:extLst>
                  <a:ext uri="{FF2B5EF4-FFF2-40B4-BE49-F238E27FC236}">
                    <a16:creationId xmlns:a16="http://schemas.microsoft.com/office/drawing/2014/main" id="{9D7E2E82-E5DE-251E-6C33-F9D41B97CB0F}"/>
                  </a:ext>
                </a:extLst>
              </p:cNvPr>
              <p:cNvSpPr>
                <a:spLocks noChangeShapeType="1"/>
              </p:cNvSpPr>
              <p:nvPr/>
            </p:nvSpPr>
            <p:spPr bwMode="auto">
              <a:xfrm flipV="1">
                <a:off x="4721225" y="3068638"/>
                <a:ext cx="0" cy="327025"/>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60">
                <a:extLst>
                  <a:ext uri="{FF2B5EF4-FFF2-40B4-BE49-F238E27FC236}">
                    <a16:creationId xmlns:a16="http://schemas.microsoft.com/office/drawing/2014/main" id="{9A202C61-0E13-66C5-ECB5-FCA5F9D1ED70}"/>
                  </a:ext>
                </a:extLst>
              </p:cNvPr>
              <p:cNvSpPr>
                <a:spLocks noChangeShapeType="1"/>
              </p:cNvSpPr>
              <p:nvPr/>
            </p:nvSpPr>
            <p:spPr bwMode="auto">
              <a:xfrm flipH="1">
                <a:off x="4667250" y="30686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61">
                <a:extLst>
                  <a:ext uri="{FF2B5EF4-FFF2-40B4-BE49-F238E27FC236}">
                    <a16:creationId xmlns:a16="http://schemas.microsoft.com/office/drawing/2014/main" id="{90689DB8-8744-E961-8EB0-C3EDE6471D8C}"/>
                  </a:ext>
                </a:extLst>
              </p:cNvPr>
              <p:cNvSpPr>
                <a:spLocks/>
              </p:cNvSpPr>
              <p:nvPr/>
            </p:nvSpPr>
            <p:spPr bwMode="auto">
              <a:xfrm>
                <a:off x="4818063" y="3656013"/>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62">
                <a:extLst>
                  <a:ext uri="{FF2B5EF4-FFF2-40B4-BE49-F238E27FC236}">
                    <a16:creationId xmlns:a16="http://schemas.microsoft.com/office/drawing/2014/main" id="{0116ABF1-23F7-B587-AC48-8AEC3F380F06}"/>
                  </a:ext>
                </a:extLst>
              </p:cNvPr>
              <p:cNvSpPr>
                <a:spLocks noChangeShapeType="1"/>
              </p:cNvSpPr>
              <p:nvPr/>
            </p:nvSpPr>
            <p:spPr bwMode="auto">
              <a:xfrm flipV="1">
                <a:off x="4872038" y="3363913"/>
                <a:ext cx="0" cy="29210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63">
                <a:extLst>
                  <a:ext uri="{FF2B5EF4-FFF2-40B4-BE49-F238E27FC236}">
                    <a16:creationId xmlns:a16="http://schemas.microsoft.com/office/drawing/2014/main" id="{81278FB6-1CB1-23B7-E927-D197DB65B076}"/>
                  </a:ext>
                </a:extLst>
              </p:cNvPr>
              <p:cNvSpPr>
                <a:spLocks/>
              </p:cNvSpPr>
              <p:nvPr/>
            </p:nvSpPr>
            <p:spPr bwMode="auto">
              <a:xfrm>
                <a:off x="4818063" y="3363913"/>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64">
                <a:extLst>
                  <a:ext uri="{FF2B5EF4-FFF2-40B4-BE49-F238E27FC236}">
                    <a16:creationId xmlns:a16="http://schemas.microsoft.com/office/drawing/2014/main" id="{2CEC28A0-7C5F-37EE-FEDA-4B96600674BE}"/>
                  </a:ext>
                </a:extLst>
              </p:cNvPr>
              <p:cNvSpPr>
                <a:spLocks/>
              </p:cNvSpPr>
              <p:nvPr/>
            </p:nvSpPr>
            <p:spPr bwMode="auto">
              <a:xfrm>
                <a:off x="5964238" y="5087938"/>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65">
                <a:extLst>
                  <a:ext uri="{FF2B5EF4-FFF2-40B4-BE49-F238E27FC236}">
                    <a16:creationId xmlns:a16="http://schemas.microsoft.com/office/drawing/2014/main" id="{BE9DD334-1438-74E2-6ACD-ADA2C20131C6}"/>
                  </a:ext>
                </a:extLst>
              </p:cNvPr>
              <p:cNvSpPr>
                <a:spLocks noChangeShapeType="1"/>
              </p:cNvSpPr>
              <p:nvPr/>
            </p:nvSpPr>
            <p:spPr bwMode="auto">
              <a:xfrm>
                <a:off x="6018213" y="4549775"/>
                <a:ext cx="0" cy="538163"/>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66">
                <a:extLst>
                  <a:ext uri="{FF2B5EF4-FFF2-40B4-BE49-F238E27FC236}">
                    <a16:creationId xmlns:a16="http://schemas.microsoft.com/office/drawing/2014/main" id="{7A9B5B62-2F68-7989-38D8-AFD7401516A8}"/>
                  </a:ext>
                </a:extLst>
              </p:cNvPr>
              <p:cNvSpPr>
                <a:spLocks/>
              </p:cNvSpPr>
              <p:nvPr/>
            </p:nvSpPr>
            <p:spPr bwMode="auto">
              <a:xfrm>
                <a:off x="5964238" y="4549775"/>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67">
                <a:extLst>
                  <a:ext uri="{FF2B5EF4-FFF2-40B4-BE49-F238E27FC236}">
                    <a16:creationId xmlns:a16="http://schemas.microsoft.com/office/drawing/2014/main" id="{D76CFDA6-C427-9D07-A2E0-8C88356CEFA5}"/>
                  </a:ext>
                </a:extLst>
              </p:cNvPr>
              <p:cNvSpPr>
                <a:spLocks/>
              </p:cNvSpPr>
              <p:nvPr/>
            </p:nvSpPr>
            <p:spPr bwMode="auto">
              <a:xfrm>
                <a:off x="6251575" y="531495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68">
                <a:extLst>
                  <a:ext uri="{FF2B5EF4-FFF2-40B4-BE49-F238E27FC236}">
                    <a16:creationId xmlns:a16="http://schemas.microsoft.com/office/drawing/2014/main" id="{4709C14A-25B1-0FBD-E982-A8905F20175C}"/>
                  </a:ext>
                </a:extLst>
              </p:cNvPr>
              <p:cNvSpPr>
                <a:spLocks noChangeShapeType="1"/>
              </p:cNvSpPr>
              <p:nvPr/>
            </p:nvSpPr>
            <p:spPr bwMode="auto">
              <a:xfrm>
                <a:off x="6305550" y="4660900"/>
                <a:ext cx="0" cy="65405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69">
                <a:extLst>
                  <a:ext uri="{FF2B5EF4-FFF2-40B4-BE49-F238E27FC236}">
                    <a16:creationId xmlns:a16="http://schemas.microsoft.com/office/drawing/2014/main" id="{397DDCC5-DAC7-8084-51BB-10F050F59C6F}"/>
                  </a:ext>
                </a:extLst>
              </p:cNvPr>
              <p:cNvSpPr>
                <a:spLocks/>
              </p:cNvSpPr>
              <p:nvPr/>
            </p:nvSpPr>
            <p:spPr bwMode="auto">
              <a:xfrm>
                <a:off x="6251575" y="466090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70">
                <a:extLst>
                  <a:ext uri="{FF2B5EF4-FFF2-40B4-BE49-F238E27FC236}">
                    <a16:creationId xmlns:a16="http://schemas.microsoft.com/office/drawing/2014/main" id="{CBEB85C1-34F2-79A9-9BD3-246A8962CBE2}"/>
                  </a:ext>
                </a:extLst>
              </p:cNvPr>
              <p:cNvSpPr>
                <a:spLocks/>
              </p:cNvSpPr>
              <p:nvPr/>
            </p:nvSpPr>
            <p:spPr bwMode="auto">
              <a:xfrm>
                <a:off x="6538913" y="5491163"/>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71">
                <a:extLst>
                  <a:ext uri="{FF2B5EF4-FFF2-40B4-BE49-F238E27FC236}">
                    <a16:creationId xmlns:a16="http://schemas.microsoft.com/office/drawing/2014/main" id="{CBA7F21D-C6DB-51FA-EBAE-C6E42D26A868}"/>
                  </a:ext>
                </a:extLst>
              </p:cNvPr>
              <p:cNvSpPr>
                <a:spLocks noChangeShapeType="1"/>
              </p:cNvSpPr>
              <p:nvPr/>
            </p:nvSpPr>
            <p:spPr bwMode="auto">
              <a:xfrm>
                <a:off x="6592888" y="4814888"/>
                <a:ext cx="0" cy="67627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72">
                <a:extLst>
                  <a:ext uri="{FF2B5EF4-FFF2-40B4-BE49-F238E27FC236}">
                    <a16:creationId xmlns:a16="http://schemas.microsoft.com/office/drawing/2014/main" id="{F11B558D-CC39-5178-40BA-BB07534EE654}"/>
                  </a:ext>
                </a:extLst>
              </p:cNvPr>
              <p:cNvSpPr>
                <a:spLocks/>
              </p:cNvSpPr>
              <p:nvPr/>
            </p:nvSpPr>
            <p:spPr bwMode="auto">
              <a:xfrm>
                <a:off x="6538913" y="4814888"/>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73">
                <a:extLst>
                  <a:ext uri="{FF2B5EF4-FFF2-40B4-BE49-F238E27FC236}">
                    <a16:creationId xmlns:a16="http://schemas.microsoft.com/office/drawing/2014/main" id="{2DD84251-E91D-7F01-FA1C-F0C72D3F6E51}"/>
                  </a:ext>
                </a:extLst>
              </p:cNvPr>
              <p:cNvSpPr>
                <a:spLocks/>
              </p:cNvSpPr>
              <p:nvPr/>
            </p:nvSpPr>
            <p:spPr bwMode="auto">
              <a:xfrm>
                <a:off x="6824663" y="5540375"/>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74">
                <a:extLst>
                  <a:ext uri="{FF2B5EF4-FFF2-40B4-BE49-F238E27FC236}">
                    <a16:creationId xmlns:a16="http://schemas.microsoft.com/office/drawing/2014/main" id="{4602F190-EE54-50B9-A6E7-31442F27D697}"/>
                  </a:ext>
                </a:extLst>
              </p:cNvPr>
              <p:cNvSpPr>
                <a:spLocks noChangeShapeType="1"/>
              </p:cNvSpPr>
              <p:nvPr/>
            </p:nvSpPr>
            <p:spPr bwMode="auto">
              <a:xfrm>
                <a:off x="6878638" y="4937125"/>
                <a:ext cx="0" cy="60325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75">
                <a:extLst>
                  <a:ext uri="{FF2B5EF4-FFF2-40B4-BE49-F238E27FC236}">
                    <a16:creationId xmlns:a16="http://schemas.microsoft.com/office/drawing/2014/main" id="{C464D77D-A546-5E30-C9A9-148CC389FD23}"/>
                  </a:ext>
                </a:extLst>
              </p:cNvPr>
              <p:cNvSpPr>
                <a:spLocks/>
              </p:cNvSpPr>
              <p:nvPr/>
            </p:nvSpPr>
            <p:spPr bwMode="auto">
              <a:xfrm>
                <a:off x="6824663" y="4937125"/>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76">
                <a:extLst>
                  <a:ext uri="{FF2B5EF4-FFF2-40B4-BE49-F238E27FC236}">
                    <a16:creationId xmlns:a16="http://schemas.microsoft.com/office/drawing/2014/main" id="{4AA19E46-D895-1E5C-277A-EDC5278AB4CB}"/>
                  </a:ext>
                </a:extLst>
              </p:cNvPr>
              <p:cNvSpPr>
                <a:spLocks/>
              </p:cNvSpPr>
              <p:nvPr/>
            </p:nvSpPr>
            <p:spPr bwMode="auto">
              <a:xfrm>
                <a:off x="7399338" y="5592763"/>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77">
                <a:extLst>
                  <a:ext uri="{FF2B5EF4-FFF2-40B4-BE49-F238E27FC236}">
                    <a16:creationId xmlns:a16="http://schemas.microsoft.com/office/drawing/2014/main" id="{7FDFEC1C-EFC2-E28C-D436-834ABC52EB73}"/>
                  </a:ext>
                </a:extLst>
              </p:cNvPr>
              <p:cNvSpPr>
                <a:spLocks noChangeShapeType="1"/>
              </p:cNvSpPr>
              <p:nvPr/>
            </p:nvSpPr>
            <p:spPr bwMode="auto">
              <a:xfrm>
                <a:off x="7453313" y="4978400"/>
                <a:ext cx="0" cy="614363"/>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8">
                <a:extLst>
                  <a:ext uri="{FF2B5EF4-FFF2-40B4-BE49-F238E27FC236}">
                    <a16:creationId xmlns:a16="http://schemas.microsoft.com/office/drawing/2014/main" id="{9D0BEE55-E88E-13CA-4213-9B9250A25F67}"/>
                  </a:ext>
                </a:extLst>
              </p:cNvPr>
              <p:cNvSpPr>
                <a:spLocks/>
              </p:cNvSpPr>
              <p:nvPr/>
            </p:nvSpPr>
            <p:spPr bwMode="auto">
              <a:xfrm>
                <a:off x="7399338" y="4978400"/>
                <a:ext cx="107950" cy="0"/>
              </a:xfrm>
              <a:custGeom>
                <a:avLst/>
                <a:gdLst>
                  <a:gd name="T0" fmla="*/ 68 w 68"/>
                  <a:gd name="T1" fmla="*/ 34 w 68"/>
                  <a:gd name="T2" fmla="*/ 0 w 68"/>
                </a:gdLst>
                <a:ahLst/>
                <a:cxnLst>
                  <a:cxn ang="0">
                    <a:pos x="T0" y="0"/>
                  </a:cxn>
                  <a:cxn ang="0">
                    <a:pos x="T1" y="0"/>
                  </a:cxn>
                  <a:cxn ang="0">
                    <a:pos x="T2" y="0"/>
                  </a:cxn>
                </a:cxnLst>
                <a:rect l="0" t="0" r="r" b="b"/>
                <a:pathLst>
                  <a:path w="68">
                    <a:moveTo>
                      <a:pt x="68"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79">
                <a:extLst>
                  <a:ext uri="{FF2B5EF4-FFF2-40B4-BE49-F238E27FC236}">
                    <a16:creationId xmlns:a16="http://schemas.microsoft.com/office/drawing/2014/main" id="{7BED9D6D-A535-A328-65A6-85F4512AB960}"/>
                  </a:ext>
                </a:extLst>
              </p:cNvPr>
              <p:cNvSpPr>
                <a:spLocks noChangeShapeType="1"/>
              </p:cNvSpPr>
              <p:nvPr/>
            </p:nvSpPr>
            <p:spPr bwMode="auto">
              <a:xfrm flipH="1">
                <a:off x="6878638" y="5230813"/>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80">
                <a:extLst>
                  <a:ext uri="{FF2B5EF4-FFF2-40B4-BE49-F238E27FC236}">
                    <a16:creationId xmlns:a16="http://schemas.microsoft.com/office/drawing/2014/main" id="{7E8B87FC-D430-1AE7-0116-640662FAEE24}"/>
                  </a:ext>
                </a:extLst>
              </p:cNvPr>
              <p:cNvSpPr>
                <a:spLocks noChangeShapeType="1"/>
              </p:cNvSpPr>
              <p:nvPr/>
            </p:nvSpPr>
            <p:spPr bwMode="auto">
              <a:xfrm>
                <a:off x="6824663" y="4573588"/>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81">
                <a:extLst>
                  <a:ext uri="{FF2B5EF4-FFF2-40B4-BE49-F238E27FC236}">
                    <a16:creationId xmlns:a16="http://schemas.microsoft.com/office/drawing/2014/main" id="{A53EAE97-2735-E580-6A9B-5B6D1D0542D3}"/>
                  </a:ext>
                </a:extLst>
              </p:cNvPr>
              <p:cNvSpPr>
                <a:spLocks noChangeShapeType="1"/>
              </p:cNvSpPr>
              <p:nvPr/>
            </p:nvSpPr>
            <p:spPr bwMode="auto">
              <a:xfrm>
                <a:off x="6878638" y="4573588"/>
                <a:ext cx="0" cy="657225"/>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82">
                <a:extLst>
                  <a:ext uri="{FF2B5EF4-FFF2-40B4-BE49-F238E27FC236}">
                    <a16:creationId xmlns:a16="http://schemas.microsoft.com/office/drawing/2014/main" id="{7B7CD764-28B8-CD48-B9AD-D26036FE21B6}"/>
                  </a:ext>
                </a:extLst>
              </p:cNvPr>
              <p:cNvSpPr>
                <a:spLocks noChangeShapeType="1"/>
              </p:cNvSpPr>
              <p:nvPr/>
            </p:nvSpPr>
            <p:spPr bwMode="auto">
              <a:xfrm flipH="1">
                <a:off x="6824663" y="523081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83">
                <a:extLst>
                  <a:ext uri="{FF2B5EF4-FFF2-40B4-BE49-F238E27FC236}">
                    <a16:creationId xmlns:a16="http://schemas.microsoft.com/office/drawing/2014/main" id="{4AB817D8-ED56-3A1A-791F-4E770E1F4A6A}"/>
                  </a:ext>
                </a:extLst>
              </p:cNvPr>
              <p:cNvSpPr>
                <a:spLocks noChangeShapeType="1"/>
              </p:cNvSpPr>
              <p:nvPr/>
            </p:nvSpPr>
            <p:spPr bwMode="auto">
              <a:xfrm flipH="1">
                <a:off x="6878638" y="4573588"/>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84">
                <a:extLst>
                  <a:ext uri="{FF2B5EF4-FFF2-40B4-BE49-F238E27FC236}">
                    <a16:creationId xmlns:a16="http://schemas.microsoft.com/office/drawing/2014/main" id="{027D3DEC-B199-4E00-BF56-D31BA55C041D}"/>
                  </a:ext>
                </a:extLst>
              </p:cNvPr>
              <p:cNvSpPr>
                <a:spLocks noChangeShapeType="1"/>
              </p:cNvSpPr>
              <p:nvPr/>
            </p:nvSpPr>
            <p:spPr bwMode="auto">
              <a:xfrm flipH="1">
                <a:off x="6591300" y="5199063"/>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85">
                <a:extLst>
                  <a:ext uri="{FF2B5EF4-FFF2-40B4-BE49-F238E27FC236}">
                    <a16:creationId xmlns:a16="http://schemas.microsoft.com/office/drawing/2014/main" id="{A56D4F2D-F624-CC66-EF7E-A68BC54C08BD}"/>
                  </a:ext>
                </a:extLst>
              </p:cNvPr>
              <p:cNvSpPr>
                <a:spLocks noChangeShapeType="1"/>
              </p:cNvSpPr>
              <p:nvPr/>
            </p:nvSpPr>
            <p:spPr bwMode="auto">
              <a:xfrm flipV="1">
                <a:off x="6591300" y="4491038"/>
                <a:ext cx="0" cy="708025"/>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86">
                <a:extLst>
                  <a:ext uri="{FF2B5EF4-FFF2-40B4-BE49-F238E27FC236}">
                    <a16:creationId xmlns:a16="http://schemas.microsoft.com/office/drawing/2014/main" id="{39C63C64-A81B-4D74-4BA1-8DB0806B7CEA}"/>
                  </a:ext>
                </a:extLst>
              </p:cNvPr>
              <p:cNvSpPr>
                <a:spLocks noChangeShapeType="1"/>
              </p:cNvSpPr>
              <p:nvPr/>
            </p:nvSpPr>
            <p:spPr bwMode="auto">
              <a:xfrm flipH="1">
                <a:off x="6591300" y="4491038"/>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87">
                <a:extLst>
                  <a:ext uri="{FF2B5EF4-FFF2-40B4-BE49-F238E27FC236}">
                    <a16:creationId xmlns:a16="http://schemas.microsoft.com/office/drawing/2014/main" id="{BB28493F-F2B3-3FC3-3EF4-3063F265F69E}"/>
                  </a:ext>
                </a:extLst>
              </p:cNvPr>
              <p:cNvSpPr>
                <a:spLocks noChangeShapeType="1"/>
              </p:cNvSpPr>
              <p:nvPr/>
            </p:nvSpPr>
            <p:spPr bwMode="auto">
              <a:xfrm flipH="1">
                <a:off x="6537325" y="4491038"/>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88">
                <a:extLst>
                  <a:ext uri="{FF2B5EF4-FFF2-40B4-BE49-F238E27FC236}">
                    <a16:creationId xmlns:a16="http://schemas.microsoft.com/office/drawing/2014/main" id="{272F7A02-05DA-70FF-FA6A-355DABFACA7B}"/>
                  </a:ext>
                </a:extLst>
              </p:cNvPr>
              <p:cNvSpPr>
                <a:spLocks noChangeShapeType="1"/>
              </p:cNvSpPr>
              <p:nvPr/>
            </p:nvSpPr>
            <p:spPr bwMode="auto">
              <a:xfrm flipH="1">
                <a:off x="6537325" y="51990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89">
                <a:extLst>
                  <a:ext uri="{FF2B5EF4-FFF2-40B4-BE49-F238E27FC236}">
                    <a16:creationId xmlns:a16="http://schemas.microsoft.com/office/drawing/2014/main" id="{4965F53E-FE3E-3D9A-B76D-5295AB5891C4}"/>
                  </a:ext>
                </a:extLst>
              </p:cNvPr>
              <p:cNvSpPr>
                <a:spLocks noChangeShapeType="1"/>
              </p:cNvSpPr>
              <p:nvPr/>
            </p:nvSpPr>
            <p:spPr bwMode="auto">
              <a:xfrm flipH="1">
                <a:off x="6305550" y="523081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90">
                <a:extLst>
                  <a:ext uri="{FF2B5EF4-FFF2-40B4-BE49-F238E27FC236}">
                    <a16:creationId xmlns:a16="http://schemas.microsoft.com/office/drawing/2014/main" id="{1BA0D72D-ED56-DC39-DA97-20614FBB8738}"/>
                  </a:ext>
                </a:extLst>
              </p:cNvPr>
              <p:cNvSpPr>
                <a:spLocks noChangeShapeType="1"/>
              </p:cNvSpPr>
              <p:nvPr/>
            </p:nvSpPr>
            <p:spPr bwMode="auto">
              <a:xfrm>
                <a:off x="6251575" y="4175125"/>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Line 91">
                <a:extLst>
                  <a:ext uri="{FF2B5EF4-FFF2-40B4-BE49-F238E27FC236}">
                    <a16:creationId xmlns:a16="http://schemas.microsoft.com/office/drawing/2014/main" id="{4B869224-A615-653C-6125-65D3471778A1}"/>
                  </a:ext>
                </a:extLst>
              </p:cNvPr>
              <p:cNvSpPr>
                <a:spLocks noChangeShapeType="1"/>
              </p:cNvSpPr>
              <p:nvPr/>
            </p:nvSpPr>
            <p:spPr bwMode="auto">
              <a:xfrm>
                <a:off x="6305550" y="4175125"/>
                <a:ext cx="0" cy="1055688"/>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Line 92">
                <a:extLst>
                  <a:ext uri="{FF2B5EF4-FFF2-40B4-BE49-F238E27FC236}">
                    <a16:creationId xmlns:a16="http://schemas.microsoft.com/office/drawing/2014/main" id="{D77C1167-08EF-EDC6-66A8-4CA25639A70A}"/>
                  </a:ext>
                </a:extLst>
              </p:cNvPr>
              <p:cNvSpPr>
                <a:spLocks noChangeShapeType="1"/>
              </p:cNvSpPr>
              <p:nvPr/>
            </p:nvSpPr>
            <p:spPr bwMode="auto">
              <a:xfrm flipH="1">
                <a:off x="6251575" y="523081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93">
                <a:extLst>
                  <a:ext uri="{FF2B5EF4-FFF2-40B4-BE49-F238E27FC236}">
                    <a16:creationId xmlns:a16="http://schemas.microsoft.com/office/drawing/2014/main" id="{F6350509-A107-C436-176E-E7679601097A}"/>
                  </a:ext>
                </a:extLst>
              </p:cNvPr>
              <p:cNvSpPr>
                <a:spLocks noChangeShapeType="1"/>
              </p:cNvSpPr>
              <p:nvPr/>
            </p:nvSpPr>
            <p:spPr bwMode="auto">
              <a:xfrm flipH="1">
                <a:off x="6305550" y="4175125"/>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94">
                <a:extLst>
                  <a:ext uri="{FF2B5EF4-FFF2-40B4-BE49-F238E27FC236}">
                    <a16:creationId xmlns:a16="http://schemas.microsoft.com/office/drawing/2014/main" id="{1892891E-EB7D-1811-63D3-541C8AF33150}"/>
                  </a:ext>
                </a:extLst>
              </p:cNvPr>
              <p:cNvSpPr>
                <a:spLocks noChangeShapeType="1"/>
              </p:cNvSpPr>
              <p:nvPr/>
            </p:nvSpPr>
            <p:spPr bwMode="auto">
              <a:xfrm flipH="1">
                <a:off x="6018213" y="5021263"/>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Line 95">
                <a:extLst>
                  <a:ext uri="{FF2B5EF4-FFF2-40B4-BE49-F238E27FC236}">
                    <a16:creationId xmlns:a16="http://schemas.microsoft.com/office/drawing/2014/main" id="{0B831400-C5B2-D30A-A116-EA67CE639923}"/>
                  </a:ext>
                </a:extLst>
              </p:cNvPr>
              <p:cNvSpPr>
                <a:spLocks noChangeShapeType="1"/>
              </p:cNvSpPr>
              <p:nvPr/>
            </p:nvSpPr>
            <p:spPr bwMode="auto">
              <a:xfrm flipV="1">
                <a:off x="6018213" y="4284663"/>
                <a:ext cx="0" cy="73660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Line 96">
                <a:extLst>
                  <a:ext uri="{FF2B5EF4-FFF2-40B4-BE49-F238E27FC236}">
                    <a16:creationId xmlns:a16="http://schemas.microsoft.com/office/drawing/2014/main" id="{BADAEF98-87A0-1B3B-19DD-17A41585C427}"/>
                  </a:ext>
                </a:extLst>
              </p:cNvPr>
              <p:cNvSpPr>
                <a:spLocks noChangeShapeType="1"/>
              </p:cNvSpPr>
              <p:nvPr/>
            </p:nvSpPr>
            <p:spPr bwMode="auto">
              <a:xfrm flipH="1">
                <a:off x="6018213" y="4284663"/>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3" name="Line 97">
                <a:extLst>
                  <a:ext uri="{FF2B5EF4-FFF2-40B4-BE49-F238E27FC236}">
                    <a16:creationId xmlns:a16="http://schemas.microsoft.com/office/drawing/2014/main" id="{306D7BDE-2692-1FD7-C5B4-DE3CB19E6610}"/>
                  </a:ext>
                </a:extLst>
              </p:cNvPr>
              <p:cNvSpPr>
                <a:spLocks noChangeShapeType="1"/>
              </p:cNvSpPr>
              <p:nvPr/>
            </p:nvSpPr>
            <p:spPr bwMode="auto">
              <a:xfrm flipH="1">
                <a:off x="5964238" y="42846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Line 98">
                <a:extLst>
                  <a:ext uri="{FF2B5EF4-FFF2-40B4-BE49-F238E27FC236}">
                    <a16:creationId xmlns:a16="http://schemas.microsoft.com/office/drawing/2014/main" id="{40AE8B4C-5A89-8AC4-39B1-0B0B91A1B174}"/>
                  </a:ext>
                </a:extLst>
              </p:cNvPr>
              <p:cNvSpPr>
                <a:spLocks noChangeShapeType="1"/>
              </p:cNvSpPr>
              <p:nvPr/>
            </p:nvSpPr>
            <p:spPr bwMode="auto">
              <a:xfrm flipH="1">
                <a:off x="5964238" y="50212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99">
                <a:extLst>
                  <a:ext uri="{FF2B5EF4-FFF2-40B4-BE49-F238E27FC236}">
                    <a16:creationId xmlns:a16="http://schemas.microsoft.com/office/drawing/2014/main" id="{C61F5132-8D57-E847-A930-4A6242C0273A}"/>
                  </a:ext>
                </a:extLst>
              </p:cNvPr>
              <p:cNvSpPr>
                <a:spLocks noChangeShapeType="1"/>
              </p:cNvSpPr>
              <p:nvPr/>
            </p:nvSpPr>
            <p:spPr bwMode="auto">
              <a:xfrm flipH="1">
                <a:off x="5730875" y="4821238"/>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100">
                <a:extLst>
                  <a:ext uri="{FF2B5EF4-FFF2-40B4-BE49-F238E27FC236}">
                    <a16:creationId xmlns:a16="http://schemas.microsoft.com/office/drawing/2014/main" id="{3C7008E5-9377-773C-0156-24AE377B663C}"/>
                  </a:ext>
                </a:extLst>
              </p:cNvPr>
              <p:cNvSpPr>
                <a:spLocks noChangeShapeType="1"/>
              </p:cNvSpPr>
              <p:nvPr/>
            </p:nvSpPr>
            <p:spPr bwMode="auto">
              <a:xfrm>
                <a:off x="5676900" y="4078288"/>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101">
                <a:extLst>
                  <a:ext uri="{FF2B5EF4-FFF2-40B4-BE49-F238E27FC236}">
                    <a16:creationId xmlns:a16="http://schemas.microsoft.com/office/drawing/2014/main" id="{EC1745E5-C04C-C1D1-DB7B-328D909000AA}"/>
                  </a:ext>
                </a:extLst>
              </p:cNvPr>
              <p:cNvSpPr>
                <a:spLocks noChangeShapeType="1"/>
              </p:cNvSpPr>
              <p:nvPr/>
            </p:nvSpPr>
            <p:spPr bwMode="auto">
              <a:xfrm>
                <a:off x="5730875" y="4078288"/>
                <a:ext cx="0" cy="74295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102">
                <a:extLst>
                  <a:ext uri="{FF2B5EF4-FFF2-40B4-BE49-F238E27FC236}">
                    <a16:creationId xmlns:a16="http://schemas.microsoft.com/office/drawing/2014/main" id="{07784E11-5DFE-C3AB-1955-827F51BB7518}"/>
                  </a:ext>
                </a:extLst>
              </p:cNvPr>
              <p:cNvSpPr>
                <a:spLocks noChangeShapeType="1"/>
              </p:cNvSpPr>
              <p:nvPr/>
            </p:nvSpPr>
            <p:spPr bwMode="auto">
              <a:xfrm flipH="1">
                <a:off x="5676900" y="4821238"/>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103">
                <a:extLst>
                  <a:ext uri="{FF2B5EF4-FFF2-40B4-BE49-F238E27FC236}">
                    <a16:creationId xmlns:a16="http://schemas.microsoft.com/office/drawing/2014/main" id="{A242540E-75C5-E603-3BB4-529797706ACF}"/>
                  </a:ext>
                </a:extLst>
              </p:cNvPr>
              <p:cNvSpPr>
                <a:spLocks noChangeShapeType="1"/>
              </p:cNvSpPr>
              <p:nvPr/>
            </p:nvSpPr>
            <p:spPr bwMode="auto">
              <a:xfrm flipH="1">
                <a:off x="5730875" y="4078288"/>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04">
                <a:extLst>
                  <a:ext uri="{FF2B5EF4-FFF2-40B4-BE49-F238E27FC236}">
                    <a16:creationId xmlns:a16="http://schemas.microsoft.com/office/drawing/2014/main" id="{356727A7-6BF1-8B99-9E58-A9B23EA7C5CA}"/>
                  </a:ext>
                </a:extLst>
              </p:cNvPr>
              <p:cNvSpPr>
                <a:spLocks/>
              </p:cNvSpPr>
              <p:nvPr/>
            </p:nvSpPr>
            <p:spPr bwMode="auto">
              <a:xfrm>
                <a:off x="5676900" y="4756150"/>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105">
                <a:extLst>
                  <a:ext uri="{FF2B5EF4-FFF2-40B4-BE49-F238E27FC236}">
                    <a16:creationId xmlns:a16="http://schemas.microsoft.com/office/drawing/2014/main" id="{40793356-866C-602F-7B40-FAA1EE585B06}"/>
                  </a:ext>
                </a:extLst>
              </p:cNvPr>
              <p:cNvSpPr>
                <a:spLocks noChangeShapeType="1"/>
              </p:cNvSpPr>
              <p:nvPr/>
            </p:nvSpPr>
            <p:spPr bwMode="auto">
              <a:xfrm>
                <a:off x="5730875" y="4387850"/>
                <a:ext cx="0" cy="36830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106">
                <a:extLst>
                  <a:ext uri="{FF2B5EF4-FFF2-40B4-BE49-F238E27FC236}">
                    <a16:creationId xmlns:a16="http://schemas.microsoft.com/office/drawing/2014/main" id="{A58ACBB3-03D1-77D0-9DBD-7084BE3D1A4F}"/>
                  </a:ext>
                </a:extLst>
              </p:cNvPr>
              <p:cNvSpPr>
                <a:spLocks/>
              </p:cNvSpPr>
              <p:nvPr/>
            </p:nvSpPr>
            <p:spPr bwMode="auto">
              <a:xfrm>
                <a:off x="5676900" y="4387850"/>
                <a:ext cx="109537" cy="0"/>
              </a:xfrm>
              <a:custGeom>
                <a:avLst/>
                <a:gdLst>
                  <a:gd name="T0" fmla="*/ 69 w 69"/>
                  <a:gd name="T1" fmla="*/ 34 w 69"/>
                  <a:gd name="T2" fmla="*/ 0 w 69"/>
                </a:gdLst>
                <a:ahLst/>
                <a:cxnLst>
                  <a:cxn ang="0">
                    <a:pos x="T0" y="0"/>
                  </a:cxn>
                  <a:cxn ang="0">
                    <a:pos x="T1" y="0"/>
                  </a:cxn>
                  <a:cxn ang="0">
                    <a:pos x="T2" y="0"/>
                  </a:cxn>
                </a:cxnLst>
                <a:rect l="0" t="0" r="r" b="b"/>
                <a:pathLst>
                  <a:path w="69">
                    <a:moveTo>
                      <a:pt x="69" y="0"/>
                    </a:moveTo>
                    <a:lnTo>
                      <a:pt x="34" y="0"/>
                    </a:lnTo>
                    <a:lnTo>
                      <a:pt x="0" y="0"/>
                    </a:lnTo>
                  </a:path>
                </a:pathLst>
              </a:custGeom>
              <a:noFill/>
              <a:ln w="952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107">
                <a:extLst>
                  <a:ext uri="{FF2B5EF4-FFF2-40B4-BE49-F238E27FC236}">
                    <a16:creationId xmlns:a16="http://schemas.microsoft.com/office/drawing/2014/main" id="{EA5B211D-A093-C338-9CC8-B9A81661F580}"/>
                  </a:ext>
                </a:extLst>
              </p:cNvPr>
              <p:cNvSpPr>
                <a:spLocks noChangeShapeType="1"/>
              </p:cNvSpPr>
              <p:nvPr/>
            </p:nvSpPr>
            <p:spPr bwMode="auto">
              <a:xfrm flipH="1">
                <a:off x="4872038" y="36623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108">
                <a:extLst>
                  <a:ext uri="{FF2B5EF4-FFF2-40B4-BE49-F238E27FC236}">
                    <a16:creationId xmlns:a16="http://schemas.microsoft.com/office/drawing/2014/main" id="{25571174-2239-2A99-32DF-F7C412228F46}"/>
                  </a:ext>
                </a:extLst>
              </p:cNvPr>
              <p:cNvSpPr>
                <a:spLocks noChangeShapeType="1"/>
              </p:cNvSpPr>
              <p:nvPr/>
            </p:nvSpPr>
            <p:spPr bwMode="auto">
              <a:xfrm flipV="1">
                <a:off x="4872038" y="3257550"/>
                <a:ext cx="0" cy="404813"/>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109">
                <a:extLst>
                  <a:ext uri="{FF2B5EF4-FFF2-40B4-BE49-F238E27FC236}">
                    <a16:creationId xmlns:a16="http://schemas.microsoft.com/office/drawing/2014/main" id="{0850C9F0-8A4C-79AD-593F-FA4C1E1AF914}"/>
                  </a:ext>
                </a:extLst>
              </p:cNvPr>
              <p:cNvSpPr>
                <a:spLocks noChangeShapeType="1"/>
              </p:cNvSpPr>
              <p:nvPr/>
            </p:nvSpPr>
            <p:spPr bwMode="auto">
              <a:xfrm flipH="1">
                <a:off x="4872038" y="3257550"/>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Line 110">
                <a:extLst>
                  <a:ext uri="{FF2B5EF4-FFF2-40B4-BE49-F238E27FC236}">
                    <a16:creationId xmlns:a16="http://schemas.microsoft.com/office/drawing/2014/main" id="{66452BEE-F1FA-968E-F31F-DF7BE33DFC44}"/>
                  </a:ext>
                </a:extLst>
              </p:cNvPr>
              <p:cNvSpPr>
                <a:spLocks noChangeShapeType="1"/>
              </p:cNvSpPr>
              <p:nvPr/>
            </p:nvSpPr>
            <p:spPr bwMode="auto">
              <a:xfrm flipH="1">
                <a:off x="4818063" y="3257550"/>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Line 111">
                <a:extLst>
                  <a:ext uri="{FF2B5EF4-FFF2-40B4-BE49-F238E27FC236}">
                    <a16:creationId xmlns:a16="http://schemas.microsoft.com/office/drawing/2014/main" id="{D82EEA21-5FF6-314F-A80E-3CE1D2012D2E}"/>
                  </a:ext>
                </a:extLst>
              </p:cNvPr>
              <p:cNvSpPr>
                <a:spLocks noChangeShapeType="1"/>
              </p:cNvSpPr>
              <p:nvPr/>
            </p:nvSpPr>
            <p:spPr bwMode="auto">
              <a:xfrm flipH="1">
                <a:off x="4818063" y="366236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 name="Line 112">
                <a:extLst>
                  <a:ext uri="{FF2B5EF4-FFF2-40B4-BE49-F238E27FC236}">
                    <a16:creationId xmlns:a16="http://schemas.microsoft.com/office/drawing/2014/main" id="{AF532350-BECA-D109-3A15-EE622169796A}"/>
                  </a:ext>
                </a:extLst>
              </p:cNvPr>
              <p:cNvSpPr>
                <a:spLocks noChangeShapeType="1"/>
              </p:cNvSpPr>
              <p:nvPr/>
            </p:nvSpPr>
            <p:spPr bwMode="auto">
              <a:xfrm flipH="1">
                <a:off x="4721225" y="3321050"/>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Line 113">
                <a:extLst>
                  <a:ext uri="{FF2B5EF4-FFF2-40B4-BE49-F238E27FC236}">
                    <a16:creationId xmlns:a16="http://schemas.microsoft.com/office/drawing/2014/main" id="{0A0D6973-4E6F-54CA-F900-A54E41AE4B54}"/>
                  </a:ext>
                </a:extLst>
              </p:cNvPr>
              <p:cNvSpPr>
                <a:spLocks noChangeShapeType="1"/>
              </p:cNvSpPr>
              <p:nvPr/>
            </p:nvSpPr>
            <p:spPr bwMode="auto">
              <a:xfrm>
                <a:off x="4667250" y="3122613"/>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Line 114">
                <a:extLst>
                  <a:ext uri="{FF2B5EF4-FFF2-40B4-BE49-F238E27FC236}">
                    <a16:creationId xmlns:a16="http://schemas.microsoft.com/office/drawing/2014/main" id="{C93D3F87-9D3E-B371-9569-6798EFCB7B17}"/>
                  </a:ext>
                </a:extLst>
              </p:cNvPr>
              <p:cNvSpPr>
                <a:spLocks noChangeShapeType="1"/>
              </p:cNvSpPr>
              <p:nvPr/>
            </p:nvSpPr>
            <p:spPr bwMode="auto">
              <a:xfrm>
                <a:off x="4721225" y="3122613"/>
                <a:ext cx="0" cy="198438"/>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Line 115">
                <a:extLst>
                  <a:ext uri="{FF2B5EF4-FFF2-40B4-BE49-F238E27FC236}">
                    <a16:creationId xmlns:a16="http://schemas.microsoft.com/office/drawing/2014/main" id="{29FB8FAB-9AF0-0A8F-6E00-21FD5DA92F18}"/>
                  </a:ext>
                </a:extLst>
              </p:cNvPr>
              <p:cNvSpPr>
                <a:spLocks noChangeShapeType="1"/>
              </p:cNvSpPr>
              <p:nvPr/>
            </p:nvSpPr>
            <p:spPr bwMode="auto">
              <a:xfrm flipH="1">
                <a:off x="4667250" y="3321050"/>
                <a:ext cx="53975"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Line 116">
                <a:extLst>
                  <a:ext uri="{FF2B5EF4-FFF2-40B4-BE49-F238E27FC236}">
                    <a16:creationId xmlns:a16="http://schemas.microsoft.com/office/drawing/2014/main" id="{93ED8493-2F0F-6AF8-7E37-CEE1CAA93E3E}"/>
                  </a:ext>
                </a:extLst>
              </p:cNvPr>
              <p:cNvSpPr>
                <a:spLocks noChangeShapeType="1"/>
              </p:cNvSpPr>
              <p:nvPr/>
            </p:nvSpPr>
            <p:spPr bwMode="auto">
              <a:xfrm flipH="1">
                <a:off x="4721225" y="3122613"/>
                <a:ext cx="55562" cy="0"/>
              </a:xfrm>
              <a:prstGeom prst="line">
                <a:avLst/>
              </a:prstGeom>
              <a:noFill/>
              <a:ln w="9525">
                <a:solidFill>
                  <a:srgbClr val="0099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Line 117">
                <a:extLst>
                  <a:ext uri="{FF2B5EF4-FFF2-40B4-BE49-F238E27FC236}">
                    <a16:creationId xmlns:a16="http://schemas.microsoft.com/office/drawing/2014/main" id="{C6F9E400-559A-E2DA-9F61-CFCBE7F22C80}"/>
                  </a:ext>
                </a:extLst>
              </p:cNvPr>
              <p:cNvSpPr>
                <a:spLocks noChangeShapeType="1"/>
              </p:cNvSpPr>
              <p:nvPr/>
            </p:nvSpPr>
            <p:spPr bwMode="auto">
              <a:xfrm flipH="1">
                <a:off x="4818063" y="311308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Line 118">
                <a:extLst>
                  <a:ext uri="{FF2B5EF4-FFF2-40B4-BE49-F238E27FC236}">
                    <a16:creationId xmlns:a16="http://schemas.microsoft.com/office/drawing/2014/main" id="{AD4D0B42-81B6-6F7C-E935-82D21B68E578}"/>
                  </a:ext>
                </a:extLst>
              </p:cNvPr>
              <p:cNvSpPr>
                <a:spLocks noChangeShapeType="1"/>
              </p:cNvSpPr>
              <p:nvPr/>
            </p:nvSpPr>
            <p:spPr bwMode="auto">
              <a:xfrm flipH="1">
                <a:off x="4818063" y="35242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Line 119">
                <a:extLst>
                  <a:ext uri="{FF2B5EF4-FFF2-40B4-BE49-F238E27FC236}">
                    <a16:creationId xmlns:a16="http://schemas.microsoft.com/office/drawing/2014/main" id="{5D17B23C-3CC0-D27F-FC61-B4ABCA149B06}"/>
                  </a:ext>
                </a:extLst>
              </p:cNvPr>
              <p:cNvSpPr>
                <a:spLocks noChangeShapeType="1"/>
              </p:cNvSpPr>
              <p:nvPr/>
            </p:nvSpPr>
            <p:spPr bwMode="auto">
              <a:xfrm flipH="1">
                <a:off x="4872038" y="35242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 name="Line 120">
                <a:extLst>
                  <a:ext uri="{FF2B5EF4-FFF2-40B4-BE49-F238E27FC236}">
                    <a16:creationId xmlns:a16="http://schemas.microsoft.com/office/drawing/2014/main" id="{F0361FE1-5446-9153-FABE-B24625F6AF7D}"/>
                  </a:ext>
                </a:extLst>
              </p:cNvPr>
              <p:cNvSpPr>
                <a:spLocks noChangeShapeType="1"/>
              </p:cNvSpPr>
              <p:nvPr/>
            </p:nvSpPr>
            <p:spPr bwMode="auto">
              <a:xfrm flipV="1">
                <a:off x="4872038" y="3113088"/>
                <a:ext cx="0" cy="411163"/>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121">
                <a:extLst>
                  <a:ext uri="{FF2B5EF4-FFF2-40B4-BE49-F238E27FC236}">
                    <a16:creationId xmlns:a16="http://schemas.microsoft.com/office/drawing/2014/main" id="{28EB4CBA-CDE9-9844-79CF-3B2A9C2CAC63}"/>
                  </a:ext>
                </a:extLst>
              </p:cNvPr>
              <p:cNvSpPr>
                <a:spLocks noChangeShapeType="1"/>
              </p:cNvSpPr>
              <p:nvPr/>
            </p:nvSpPr>
            <p:spPr bwMode="auto">
              <a:xfrm flipH="1">
                <a:off x="4872038" y="311308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122">
                <a:extLst>
                  <a:ext uri="{FF2B5EF4-FFF2-40B4-BE49-F238E27FC236}">
                    <a16:creationId xmlns:a16="http://schemas.microsoft.com/office/drawing/2014/main" id="{36EF4EB8-6A12-F1A4-128B-66873BD85053}"/>
                  </a:ext>
                </a:extLst>
              </p:cNvPr>
              <p:cNvSpPr>
                <a:spLocks noChangeShapeType="1"/>
              </p:cNvSpPr>
              <p:nvPr/>
            </p:nvSpPr>
            <p:spPr bwMode="auto">
              <a:xfrm flipH="1">
                <a:off x="5676900" y="36322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Line 123">
                <a:extLst>
                  <a:ext uri="{FF2B5EF4-FFF2-40B4-BE49-F238E27FC236}">
                    <a16:creationId xmlns:a16="http://schemas.microsoft.com/office/drawing/2014/main" id="{E29CB1A3-5D41-9D6E-39DD-B237D806C19D}"/>
                  </a:ext>
                </a:extLst>
              </p:cNvPr>
              <p:cNvSpPr>
                <a:spLocks noChangeShapeType="1"/>
              </p:cNvSpPr>
              <p:nvPr/>
            </p:nvSpPr>
            <p:spPr bwMode="auto">
              <a:xfrm flipH="1">
                <a:off x="5730875" y="483870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124">
                <a:extLst>
                  <a:ext uri="{FF2B5EF4-FFF2-40B4-BE49-F238E27FC236}">
                    <a16:creationId xmlns:a16="http://schemas.microsoft.com/office/drawing/2014/main" id="{DA15C50D-829F-8238-EEDB-7A508A5DD60D}"/>
                  </a:ext>
                </a:extLst>
              </p:cNvPr>
              <p:cNvSpPr>
                <a:spLocks noChangeShapeType="1"/>
              </p:cNvSpPr>
              <p:nvPr/>
            </p:nvSpPr>
            <p:spPr bwMode="auto">
              <a:xfrm flipH="1">
                <a:off x="5676900" y="48387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125">
                <a:extLst>
                  <a:ext uri="{FF2B5EF4-FFF2-40B4-BE49-F238E27FC236}">
                    <a16:creationId xmlns:a16="http://schemas.microsoft.com/office/drawing/2014/main" id="{0FA52440-D6A0-2B08-B69C-6BA2A4897755}"/>
                  </a:ext>
                </a:extLst>
              </p:cNvPr>
              <p:cNvSpPr>
                <a:spLocks noChangeShapeType="1"/>
              </p:cNvSpPr>
              <p:nvPr/>
            </p:nvSpPr>
            <p:spPr bwMode="auto">
              <a:xfrm>
                <a:off x="5730875" y="3632200"/>
                <a:ext cx="0" cy="120650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126">
                <a:extLst>
                  <a:ext uri="{FF2B5EF4-FFF2-40B4-BE49-F238E27FC236}">
                    <a16:creationId xmlns:a16="http://schemas.microsoft.com/office/drawing/2014/main" id="{9E2649E6-736E-F28D-8044-37CD6288CEBC}"/>
                  </a:ext>
                </a:extLst>
              </p:cNvPr>
              <p:cNvSpPr>
                <a:spLocks noChangeShapeType="1"/>
              </p:cNvSpPr>
              <p:nvPr/>
            </p:nvSpPr>
            <p:spPr bwMode="auto">
              <a:xfrm flipH="1">
                <a:off x="5730875" y="363220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127">
                <a:extLst>
                  <a:ext uri="{FF2B5EF4-FFF2-40B4-BE49-F238E27FC236}">
                    <a16:creationId xmlns:a16="http://schemas.microsoft.com/office/drawing/2014/main" id="{01804F6D-3C28-1D04-7E5E-710802AD1A71}"/>
                  </a:ext>
                </a:extLst>
              </p:cNvPr>
              <p:cNvSpPr>
                <a:spLocks noChangeShapeType="1"/>
              </p:cNvSpPr>
              <p:nvPr/>
            </p:nvSpPr>
            <p:spPr bwMode="auto">
              <a:xfrm flipH="1">
                <a:off x="5964238" y="351313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Line 128">
                <a:extLst>
                  <a:ext uri="{FF2B5EF4-FFF2-40B4-BE49-F238E27FC236}">
                    <a16:creationId xmlns:a16="http://schemas.microsoft.com/office/drawing/2014/main" id="{DCFE6D5C-8B24-12FA-0383-C2759DB61ACB}"/>
                  </a:ext>
                </a:extLst>
              </p:cNvPr>
              <p:cNvSpPr>
                <a:spLocks noChangeShapeType="1"/>
              </p:cNvSpPr>
              <p:nvPr/>
            </p:nvSpPr>
            <p:spPr bwMode="auto">
              <a:xfrm flipH="1">
                <a:off x="5964238" y="51498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Line 129">
                <a:extLst>
                  <a:ext uri="{FF2B5EF4-FFF2-40B4-BE49-F238E27FC236}">
                    <a16:creationId xmlns:a16="http://schemas.microsoft.com/office/drawing/2014/main" id="{2C676865-5E80-60D3-B4F2-F29267AFDA4E}"/>
                  </a:ext>
                </a:extLst>
              </p:cNvPr>
              <p:cNvSpPr>
                <a:spLocks noChangeShapeType="1"/>
              </p:cNvSpPr>
              <p:nvPr/>
            </p:nvSpPr>
            <p:spPr bwMode="auto">
              <a:xfrm flipH="1">
                <a:off x="6018213" y="514985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130">
                <a:extLst>
                  <a:ext uri="{FF2B5EF4-FFF2-40B4-BE49-F238E27FC236}">
                    <a16:creationId xmlns:a16="http://schemas.microsoft.com/office/drawing/2014/main" id="{36F28430-A51D-7FFD-372A-83BEB447F766}"/>
                  </a:ext>
                </a:extLst>
              </p:cNvPr>
              <p:cNvSpPr>
                <a:spLocks noChangeShapeType="1"/>
              </p:cNvSpPr>
              <p:nvPr/>
            </p:nvSpPr>
            <p:spPr bwMode="auto">
              <a:xfrm flipV="1">
                <a:off x="6018213" y="3513138"/>
                <a:ext cx="0" cy="1636713"/>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131">
                <a:extLst>
                  <a:ext uri="{FF2B5EF4-FFF2-40B4-BE49-F238E27FC236}">
                    <a16:creationId xmlns:a16="http://schemas.microsoft.com/office/drawing/2014/main" id="{D64B3943-6783-CD03-CA04-E4C52ECED8A4}"/>
                  </a:ext>
                </a:extLst>
              </p:cNvPr>
              <p:cNvSpPr>
                <a:spLocks noChangeShapeType="1"/>
              </p:cNvSpPr>
              <p:nvPr/>
            </p:nvSpPr>
            <p:spPr bwMode="auto">
              <a:xfrm flipH="1">
                <a:off x="6018213" y="3513138"/>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 name="Line 132">
                <a:extLst>
                  <a:ext uri="{FF2B5EF4-FFF2-40B4-BE49-F238E27FC236}">
                    <a16:creationId xmlns:a16="http://schemas.microsoft.com/office/drawing/2014/main" id="{61337CCB-BEAF-6DC5-6C4E-4316E192613B}"/>
                  </a:ext>
                </a:extLst>
              </p:cNvPr>
              <p:cNvSpPr>
                <a:spLocks noChangeShapeType="1"/>
              </p:cNvSpPr>
              <p:nvPr/>
            </p:nvSpPr>
            <p:spPr bwMode="auto">
              <a:xfrm flipH="1">
                <a:off x="6251575" y="37909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Line 133">
                <a:extLst>
                  <a:ext uri="{FF2B5EF4-FFF2-40B4-BE49-F238E27FC236}">
                    <a16:creationId xmlns:a16="http://schemas.microsoft.com/office/drawing/2014/main" id="{3DD5DD61-E56E-B3B5-F28E-55E20DAD11C2}"/>
                  </a:ext>
                </a:extLst>
              </p:cNvPr>
              <p:cNvSpPr>
                <a:spLocks noChangeShapeType="1"/>
              </p:cNvSpPr>
              <p:nvPr/>
            </p:nvSpPr>
            <p:spPr bwMode="auto">
              <a:xfrm flipH="1">
                <a:off x="6305550" y="52514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Line 134">
                <a:extLst>
                  <a:ext uri="{FF2B5EF4-FFF2-40B4-BE49-F238E27FC236}">
                    <a16:creationId xmlns:a16="http://schemas.microsoft.com/office/drawing/2014/main" id="{D0A24891-DEF0-3913-1470-5428DDB545DD}"/>
                  </a:ext>
                </a:extLst>
              </p:cNvPr>
              <p:cNvSpPr>
                <a:spLocks noChangeShapeType="1"/>
              </p:cNvSpPr>
              <p:nvPr/>
            </p:nvSpPr>
            <p:spPr bwMode="auto">
              <a:xfrm flipH="1">
                <a:off x="6251575" y="52514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Line 135">
                <a:extLst>
                  <a:ext uri="{FF2B5EF4-FFF2-40B4-BE49-F238E27FC236}">
                    <a16:creationId xmlns:a16="http://schemas.microsoft.com/office/drawing/2014/main" id="{E53065AE-E817-C50A-3F73-4E7D56E4B7BA}"/>
                  </a:ext>
                </a:extLst>
              </p:cNvPr>
              <p:cNvSpPr>
                <a:spLocks noChangeShapeType="1"/>
              </p:cNvSpPr>
              <p:nvPr/>
            </p:nvSpPr>
            <p:spPr bwMode="auto">
              <a:xfrm>
                <a:off x="6305550" y="3790950"/>
                <a:ext cx="0" cy="146050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Line 136">
                <a:extLst>
                  <a:ext uri="{FF2B5EF4-FFF2-40B4-BE49-F238E27FC236}">
                    <a16:creationId xmlns:a16="http://schemas.microsoft.com/office/drawing/2014/main" id="{AEB57AD4-97B3-D7D8-CE85-9D29BD7379DE}"/>
                  </a:ext>
                </a:extLst>
              </p:cNvPr>
              <p:cNvSpPr>
                <a:spLocks noChangeShapeType="1"/>
              </p:cNvSpPr>
              <p:nvPr/>
            </p:nvSpPr>
            <p:spPr bwMode="auto">
              <a:xfrm flipH="1">
                <a:off x="6305550" y="37909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Line 137">
                <a:extLst>
                  <a:ext uri="{FF2B5EF4-FFF2-40B4-BE49-F238E27FC236}">
                    <a16:creationId xmlns:a16="http://schemas.microsoft.com/office/drawing/2014/main" id="{F6F31870-F550-365D-5C39-716FCC79C918}"/>
                  </a:ext>
                </a:extLst>
              </p:cNvPr>
              <p:cNvSpPr>
                <a:spLocks noChangeShapeType="1"/>
              </p:cNvSpPr>
              <p:nvPr/>
            </p:nvSpPr>
            <p:spPr bwMode="auto">
              <a:xfrm flipH="1">
                <a:off x="6537325" y="3570288"/>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Line 138">
                <a:extLst>
                  <a:ext uri="{FF2B5EF4-FFF2-40B4-BE49-F238E27FC236}">
                    <a16:creationId xmlns:a16="http://schemas.microsoft.com/office/drawing/2014/main" id="{181AF69E-859B-96E7-A10C-06E9D1250930}"/>
                  </a:ext>
                </a:extLst>
              </p:cNvPr>
              <p:cNvSpPr>
                <a:spLocks noChangeShapeType="1"/>
              </p:cNvSpPr>
              <p:nvPr/>
            </p:nvSpPr>
            <p:spPr bwMode="auto">
              <a:xfrm flipH="1">
                <a:off x="6537325" y="5133975"/>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Line 139">
                <a:extLst>
                  <a:ext uri="{FF2B5EF4-FFF2-40B4-BE49-F238E27FC236}">
                    <a16:creationId xmlns:a16="http://schemas.microsoft.com/office/drawing/2014/main" id="{8B628080-5311-E61C-476F-D6BC0911F851}"/>
                  </a:ext>
                </a:extLst>
              </p:cNvPr>
              <p:cNvSpPr>
                <a:spLocks noChangeShapeType="1"/>
              </p:cNvSpPr>
              <p:nvPr/>
            </p:nvSpPr>
            <p:spPr bwMode="auto">
              <a:xfrm flipH="1">
                <a:off x="6591300" y="5133975"/>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140">
                <a:extLst>
                  <a:ext uri="{FF2B5EF4-FFF2-40B4-BE49-F238E27FC236}">
                    <a16:creationId xmlns:a16="http://schemas.microsoft.com/office/drawing/2014/main" id="{FCDD9F09-FE6F-70EC-F06C-92D5DD5DD9F5}"/>
                  </a:ext>
                </a:extLst>
              </p:cNvPr>
              <p:cNvSpPr>
                <a:spLocks noChangeShapeType="1"/>
              </p:cNvSpPr>
              <p:nvPr/>
            </p:nvSpPr>
            <p:spPr bwMode="auto">
              <a:xfrm flipV="1">
                <a:off x="6591300" y="3570288"/>
                <a:ext cx="0" cy="1563688"/>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7" name="Line 141">
                <a:extLst>
                  <a:ext uri="{FF2B5EF4-FFF2-40B4-BE49-F238E27FC236}">
                    <a16:creationId xmlns:a16="http://schemas.microsoft.com/office/drawing/2014/main" id="{C891BAB6-1DDB-034C-E9ED-56DD5D74ABCE}"/>
                  </a:ext>
                </a:extLst>
              </p:cNvPr>
              <p:cNvSpPr>
                <a:spLocks noChangeShapeType="1"/>
              </p:cNvSpPr>
              <p:nvPr/>
            </p:nvSpPr>
            <p:spPr bwMode="auto">
              <a:xfrm flipH="1">
                <a:off x="6591300" y="3570288"/>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Line 142">
                <a:extLst>
                  <a:ext uri="{FF2B5EF4-FFF2-40B4-BE49-F238E27FC236}">
                    <a16:creationId xmlns:a16="http://schemas.microsoft.com/office/drawing/2014/main" id="{752F6B45-1A4C-E7F4-7586-F73799F4CEA7}"/>
                  </a:ext>
                </a:extLst>
              </p:cNvPr>
              <p:cNvSpPr>
                <a:spLocks noChangeShapeType="1"/>
              </p:cNvSpPr>
              <p:nvPr/>
            </p:nvSpPr>
            <p:spPr bwMode="auto">
              <a:xfrm flipH="1">
                <a:off x="6824663" y="339725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Line 143">
                <a:extLst>
                  <a:ext uri="{FF2B5EF4-FFF2-40B4-BE49-F238E27FC236}">
                    <a16:creationId xmlns:a16="http://schemas.microsoft.com/office/drawing/2014/main" id="{6CE27316-885A-8F25-5715-B249EBEFB022}"/>
                  </a:ext>
                </a:extLst>
              </p:cNvPr>
              <p:cNvSpPr>
                <a:spLocks noChangeShapeType="1"/>
              </p:cNvSpPr>
              <p:nvPr/>
            </p:nvSpPr>
            <p:spPr bwMode="auto">
              <a:xfrm flipH="1">
                <a:off x="6878638" y="548640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Line 144">
                <a:extLst>
                  <a:ext uri="{FF2B5EF4-FFF2-40B4-BE49-F238E27FC236}">
                    <a16:creationId xmlns:a16="http://schemas.microsoft.com/office/drawing/2014/main" id="{14540F50-5CB0-710E-3C73-0F77D02DC212}"/>
                  </a:ext>
                </a:extLst>
              </p:cNvPr>
              <p:cNvSpPr>
                <a:spLocks noChangeShapeType="1"/>
              </p:cNvSpPr>
              <p:nvPr/>
            </p:nvSpPr>
            <p:spPr bwMode="auto">
              <a:xfrm flipH="1">
                <a:off x="6824663" y="54864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Line 145">
                <a:extLst>
                  <a:ext uri="{FF2B5EF4-FFF2-40B4-BE49-F238E27FC236}">
                    <a16:creationId xmlns:a16="http://schemas.microsoft.com/office/drawing/2014/main" id="{AAFA0502-926D-96A4-C442-FCE091812A4A}"/>
                  </a:ext>
                </a:extLst>
              </p:cNvPr>
              <p:cNvSpPr>
                <a:spLocks noChangeShapeType="1"/>
              </p:cNvSpPr>
              <p:nvPr/>
            </p:nvSpPr>
            <p:spPr bwMode="auto">
              <a:xfrm>
                <a:off x="6878638" y="3397250"/>
                <a:ext cx="0" cy="208915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Line 146">
                <a:extLst>
                  <a:ext uri="{FF2B5EF4-FFF2-40B4-BE49-F238E27FC236}">
                    <a16:creationId xmlns:a16="http://schemas.microsoft.com/office/drawing/2014/main" id="{12CE4555-0C31-EEF3-EBA3-EE610893AC17}"/>
                  </a:ext>
                </a:extLst>
              </p:cNvPr>
              <p:cNvSpPr>
                <a:spLocks noChangeShapeType="1"/>
              </p:cNvSpPr>
              <p:nvPr/>
            </p:nvSpPr>
            <p:spPr bwMode="auto">
              <a:xfrm flipH="1">
                <a:off x="6878638" y="3397250"/>
                <a:ext cx="55562"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Line 147">
                <a:extLst>
                  <a:ext uri="{FF2B5EF4-FFF2-40B4-BE49-F238E27FC236}">
                    <a16:creationId xmlns:a16="http://schemas.microsoft.com/office/drawing/2014/main" id="{B45B9204-487C-83FF-9EA9-80789AC87CFB}"/>
                  </a:ext>
                </a:extLst>
              </p:cNvPr>
              <p:cNvSpPr>
                <a:spLocks noChangeShapeType="1"/>
              </p:cNvSpPr>
              <p:nvPr/>
            </p:nvSpPr>
            <p:spPr bwMode="auto">
              <a:xfrm flipH="1">
                <a:off x="7399338" y="33909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 name="Line 148">
                <a:extLst>
                  <a:ext uri="{FF2B5EF4-FFF2-40B4-BE49-F238E27FC236}">
                    <a16:creationId xmlns:a16="http://schemas.microsoft.com/office/drawing/2014/main" id="{534558C6-406E-8044-A23C-61C9B405F794}"/>
                  </a:ext>
                </a:extLst>
              </p:cNvPr>
              <p:cNvSpPr>
                <a:spLocks noChangeShapeType="1"/>
              </p:cNvSpPr>
              <p:nvPr/>
            </p:nvSpPr>
            <p:spPr bwMode="auto">
              <a:xfrm flipH="1">
                <a:off x="7399338" y="5464175"/>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5" name="Line 149">
                <a:extLst>
                  <a:ext uri="{FF2B5EF4-FFF2-40B4-BE49-F238E27FC236}">
                    <a16:creationId xmlns:a16="http://schemas.microsoft.com/office/drawing/2014/main" id="{56346ADF-40D1-C389-D574-010B606D3430}"/>
                  </a:ext>
                </a:extLst>
              </p:cNvPr>
              <p:cNvSpPr>
                <a:spLocks noChangeShapeType="1"/>
              </p:cNvSpPr>
              <p:nvPr/>
            </p:nvSpPr>
            <p:spPr bwMode="auto">
              <a:xfrm flipH="1">
                <a:off x="7453313" y="5464175"/>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6" name="Line 150">
                <a:extLst>
                  <a:ext uri="{FF2B5EF4-FFF2-40B4-BE49-F238E27FC236}">
                    <a16:creationId xmlns:a16="http://schemas.microsoft.com/office/drawing/2014/main" id="{04426D66-D5BB-DD44-8FBC-361F5C65FB2C}"/>
                  </a:ext>
                </a:extLst>
              </p:cNvPr>
              <p:cNvSpPr>
                <a:spLocks noChangeShapeType="1"/>
              </p:cNvSpPr>
              <p:nvPr/>
            </p:nvSpPr>
            <p:spPr bwMode="auto">
              <a:xfrm flipV="1">
                <a:off x="7453313" y="3390900"/>
                <a:ext cx="0" cy="2073275"/>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Line 151">
                <a:extLst>
                  <a:ext uri="{FF2B5EF4-FFF2-40B4-BE49-F238E27FC236}">
                    <a16:creationId xmlns:a16="http://schemas.microsoft.com/office/drawing/2014/main" id="{52A0EC86-40AD-BF6A-228D-A530522761B7}"/>
                  </a:ext>
                </a:extLst>
              </p:cNvPr>
              <p:cNvSpPr>
                <a:spLocks noChangeShapeType="1"/>
              </p:cNvSpPr>
              <p:nvPr/>
            </p:nvSpPr>
            <p:spPr bwMode="auto">
              <a:xfrm flipH="1">
                <a:off x="7453313" y="3390900"/>
                <a:ext cx="53975" cy="0"/>
              </a:xfrm>
              <a:prstGeom prst="line">
                <a:avLst/>
              </a:prstGeom>
              <a:noFill/>
              <a:ln w="9525">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68" name="Rectangle 152">
              <a:extLst>
                <a:ext uri="{FF2B5EF4-FFF2-40B4-BE49-F238E27FC236}">
                  <a16:creationId xmlns:a16="http://schemas.microsoft.com/office/drawing/2014/main" id="{13C66544-CAED-7DE7-1EDD-4B0A31E60529}"/>
                </a:ext>
              </a:extLst>
            </p:cNvPr>
            <p:cNvSpPr>
              <a:spLocks noChangeArrowheads="1"/>
            </p:cNvSpPr>
            <p:nvPr/>
          </p:nvSpPr>
          <p:spPr bwMode="auto">
            <a:xfrm>
              <a:off x="4816475" y="5141913"/>
              <a:ext cx="953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1.0 mg (N=5)</a:t>
              </a:r>
              <a:endParaRPr kumimoji="0" lang="en-US" altLang="fr-FR" sz="1800" b="1" i="0" u="none" strike="noStrike" cap="none" normalizeH="0" baseline="0" dirty="0">
                <a:ln>
                  <a:noFill/>
                </a:ln>
                <a:solidFill>
                  <a:schemeClr val="tx1"/>
                </a:solidFill>
                <a:effectLst/>
              </a:endParaRPr>
            </a:p>
          </p:txBody>
        </p:sp>
        <p:sp>
          <p:nvSpPr>
            <p:cNvPr id="269" name="Rectangle 153">
              <a:extLst>
                <a:ext uri="{FF2B5EF4-FFF2-40B4-BE49-F238E27FC236}">
                  <a16:creationId xmlns:a16="http://schemas.microsoft.com/office/drawing/2014/main" id="{A2720F4A-2CA3-F802-2050-4159B625367F}"/>
                </a:ext>
              </a:extLst>
            </p:cNvPr>
            <p:cNvSpPr>
              <a:spLocks noChangeArrowheads="1"/>
            </p:cNvSpPr>
            <p:nvPr/>
          </p:nvSpPr>
          <p:spPr bwMode="auto">
            <a:xfrm>
              <a:off x="4816475" y="5389563"/>
              <a:ext cx="9537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3.0 mg (N=6)</a:t>
              </a:r>
              <a:endParaRPr kumimoji="0" lang="en-US" altLang="fr-FR" sz="1800" b="1" i="0" u="none" strike="noStrike" cap="none" normalizeH="0" baseline="0" dirty="0">
                <a:ln>
                  <a:noFill/>
                </a:ln>
                <a:solidFill>
                  <a:schemeClr val="tx1"/>
                </a:solidFill>
                <a:effectLst/>
              </a:endParaRPr>
            </a:p>
          </p:txBody>
        </p:sp>
        <p:sp>
          <p:nvSpPr>
            <p:cNvPr id="270" name="Rectangle 154">
              <a:extLst>
                <a:ext uri="{FF2B5EF4-FFF2-40B4-BE49-F238E27FC236}">
                  <a16:creationId xmlns:a16="http://schemas.microsoft.com/office/drawing/2014/main" id="{EFBB2F77-49E0-0856-FAE7-618D5EE0C93C}"/>
                </a:ext>
              </a:extLst>
            </p:cNvPr>
            <p:cNvSpPr>
              <a:spLocks noChangeArrowheads="1"/>
            </p:cNvSpPr>
            <p:nvPr/>
          </p:nvSpPr>
          <p:spPr bwMode="auto">
            <a:xfrm>
              <a:off x="4816475" y="5637213"/>
              <a:ext cx="104515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10.0 mg (N=6)</a:t>
              </a:r>
              <a:endParaRPr kumimoji="0" lang="en-US" altLang="fr-FR" sz="1800" b="1" i="0" u="none" strike="noStrike" cap="none" normalizeH="0" baseline="0" dirty="0">
                <a:ln>
                  <a:noFill/>
                </a:ln>
                <a:solidFill>
                  <a:schemeClr val="tx1"/>
                </a:solidFill>
                <a:effectLst/>
              </a:endParaRPr>
            </a:p>
          </p:txBody>
        </p:sp>
        <p:grpSp>
          <p:nvGrpSpPr>
            <p:cNvPr id="322" name="Groupe 321">
              <a:extLst>
                <a:ext uri="{FF2B5EF4-FFF2-40B4-BE49-F238E27FC236}">
                  <a16:creationId xmlns:a16="http://schemas.microsoft.com/office/drawing/2014/main" id="{96EDE06F-57A4-EB21-77DA-CCE1D17C488A}"/>
                </a:ext>
              </a:extLst>
            </p:cNvPr>
            <p:cNvGrpSpPr/>
            <p:nvPr/>
          </p:nvGrpSpPr>
          <p:grpSpPr>
            <a:xfrm>
              <a:off x="4085474" y="3035300"/>
              <a:ext cx="3712326" cy="3414257"/>
              <a:chOff x="4085474" y="3035300"/>
              <a:chExt cx="3712326" cy="3414257"/>
            </a:xfrm>
          </p:grpSpPr>
          <p:grpSp>
            <p:nvGrpSpPr>
              <p:cNvPr id="321" name="Groupe 320">
                <a:extLst>
                  <a:ext uri="{FF2B5EF4-FFF2-40B4-BE49-F238E27FC236}">
                    <a16:creationId xmlns:a16="http://schemas.microsoft.com/office/drawing/2014/main" id="{34B41C4A-CF91-CC95-84DC-1487BAB1C871}"/>
                  </a:ext>
                </a:extLst>
              </p:cNvPr>
              <p:cNvGrpSpPr/>
              <p:nvPr/>
            </p:nvGrpSpPr>
            <p:grpSpPr>
              <a:xfrm>
                <a:off x="4357688" y="3035300"/>
                <a:ext cx="3440112" cy="2989263"/>
                <a:chOff x="4357688" y="3035300"/>
                <a:chExt cx="3440112" cy="2989263"/>
              </a:xfrm>
            </p:grpSpPr>
            <p:sp>
              <p:nvSpPr>
                <p:cNvPr id="137" name="Line 21">
                  <a:extLst>
                    <a:ext uri="{FF2B5EF4-FFF2-40B4-BE49-F238E27FC236}">
                      <a16:creationId xmlns:a16="http://schemas.microsoft.com/office/drawing/2014/main" id="{B1F16BF5-1C18-5948-DDB7-D4F2EEC0C0D1}"/>
                    </a:ext>
                  </a:extLst>
                </p:cNvPr>
                <p:cNvSpPr>
                  <a:spLocks noChangeShapeType="1"/>
                </p:cNvSpPr>
                <p:nvPr/>
              </p:nvSpPr>
              <p:spPr bwMode="auto">
                <a:xfrm flipH="1">
                  <a:off x="4357688" y="3282950"/>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23">
                  <a:extLst>
                    <a:ext uri="{FF2B5EF4-FFF2-40B4-BE49-F238E27FC236}">
                      <a16:creationId xmlns:a16="http://schemas.microsoft.com/office/drawing/2014/main" id="{02B02E05-63C2-69BC-6E45-D990F321BBD5}"/>
                    </a:ext>
                  </a:extLst>
                </p:cNvPr>
                <p:cNvSpPr>
                  <a:spLocks noChangeShapeType="1"/>
                </p:cNvSpPr>
                <p:nvPr/>
              </p:nvSpPr>
              <p:spPr bwMode="auto">
                <a:xfrm flipH="1">
                  <a:off x="4357688" y="3843338"/>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24">
                  <a:extLst>
                    <a:ext uri="{FF2B5EF4-FFF2-40B4-BE49-F238E27FC236}">
                      <a16:creationId xmlns:a16="http://schemas.microsoft.com/office/drawing/2014/main" id="{DCE4B39D-EAEF-B038-306C-6F4BD29F7CAF}"/>
                    </a:ext>
                  </a:extLst>
                </p:cNvPr>
                <p:cNvSpPr>
                  <a:spLocks noChangeShapeType="1"/>
                </p:cNvSpPr>
                <p:nvPr/>
              </p:nvSpPr>
              <p:spPr bwMode="auto">
                <a:xfrm flipH="1">
                  <a:off x="4357688" y="4405313"/>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27">
                  <a:extLst>
                    <a:ext uri="{FF2B5EF4-FFF2-40B4-BE49-F238E27FC236}">
                      <a16:creationId xmlns:a16="http://schemas.microsoft.com/office/drawing/2014/main" id="{4BCEA2E1-BD48-1A72-2AE0-B6BF8F9FB8BC}"/>
                    </a:ext>
                  </a:extLst>
                </p:cNvPr>
                <p:cNvSpPr>
                  <a:spLocks noChangeShapeType="1"/>
                </p:cNvSpPr>
                <p:nvPr/>
              </p:nvSpPr>
              <p:spPr bwMode="auto">
                <a:xfrm flipV="1">
                  <a:off x="5156200"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28">
                  <a:extLst>
                    <a:ext uri="{FF2B5EF4-FFF2-40B4-BE49-F238E27FC236}">
                      <a16:creationId xmlns:a16="http://schemas.microsoft.com/office/drawing/2014/main" id="{A3F991E4-B323-1B33-2314-D27A6EF8B941}"/>
                    </a:ext>
                  </a:extLst>
                </p:cNvPr>
                <p:cNvSpPr>
                  <a:spLocks noChangeShapeType="1"/>
                </p:cNvSpPr>
                <p:nvPr/>
              </p:nvSpPr>
              <p:spPr bwMode="auto">
                <a:xfrm flipV="1">
                  <a:off x="5730875"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9">
                  <a:extLst>
                    <a:ext uri="{FF2B5EF4-FFF2-40B4-BE49-F238E27FC236}">
                      <a16:creationId xmlns:a16="http://schemas.microsoft.com/office/drawing/2014/main" id="{23B2C36E-FBAC-2A00-6AC8-CC1C8CAFA3FD}"/>
                    </a:ext>
                  </a:extLst>
                </p:cNvPr>
                <p:cNvSpPr>
                  <a:spLocks/>
                </p:cNvSpPr>
                <p:nvPr/>
              </p:nvSpPr>
              <p:spPr bwMode="auto">
                <a:xfrm>
                  <a:off x="4429125" y="3035300"/>
                  <a:ext cx="3368675" cy="2925763"/>
                </a:xfrm>
                <a:custGeom>
                  <a:avLst/>
                  <a:gdLst>
                    <a:gd name="T0" fmla="*/ 2122 w 2122"/>
                    <a:gd name="T1" fmla="*/ 114 h 114"/>
                    <a:gd name="T2" fmla="*/ 1905 w 2122"/>
                    <a:gd name="T3" fmla="*/ 114 h 114"/>
                    <a:gd name="T4" fmla="*/ 1543 w 2122"/>
                    <a:gd name="T5" fmla="*/ 114 h 114"/>
                    <a:gd name="T6" fmla="*/ 1182 w 2122"/>
                    <a:gd name="T7" fmla="*/ 114 h 114"/>
                    <a:gd name="T8" fmla="*/ 820 w 2122"/>
                    <a:gd name="T9" fmla="*/ 114 h 114"/>
                    <a:gd name="T10" fmla="*/ 458 w 2122"/>
                    <a:gd name="T11" fmla="*/ 114 h 114"/>
                    <a:gd name="T12" fmla="*/ 97 w 2122"/>
                    <a:gd name="T13" fmla="*/ 114 h 114"/>
                    <a:gd name="T14" fmla="*/ 0 w 2122"/>
                    <a:gd name="T15" fmla="*/ 114 h 114"/>
                    <a:gd name="T16" fmla="*/ 0 w 2122"/>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2" h="114">
                      <a:moveTo>
                        <a:pt x="2122" y="114"/>
                      </a:moveTo>
                      <a:lnTo>
                        <a:pt x="1905" y="114"/>
                      </a:lnTo>
                      <a:lnTo>
                        <a:pt x="1543" y="114"/>
                      </a:lnTo>
                      <a:lnTo>
                        <a:pt x="1182" y="114"/>
                      </a:lnTo>
                      <a:lnTo>
                        <a:pt x="820" y="114"/>
                      </a:lnTo>
                      <a:lnTo>
                        <a:pt x="458" y="114"/>
                      </a:lnTo>
                      <a:lnTo>
                        <a:pt x="97" y="114"/>
                      </a:lnTo>
                      <a:lnTo>
                        <a:pt x="0" y="11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30">
                  <a:extLst>
                    <a:ext uri="{FF2B5EF4-FFF2-40B4-BE49-F238E27FC236}">
                      <a16:creationId xmlns:a16="http://schemas.microsoft.com/office/drawing/2014/main" id="{A6764ECA-B663-A830-715E-F9955A1612FA}"/>
                    </a:ext>
                  </a:extLst>
                </p:cNvPr>
                <p:cNvSpPr>
                  <a:spLocks noChangeShapeType="1"/>
                </p:cNvSpPr>
                <p:nvPr/>
              </p:nvSpPr>
              <p:spPr bwMode="auto">
                <a:xfrm flipH="1">
                  <a:off x="4357688" y="4965700"/>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31">
                  <a:extLst>
                    <a:ext uri="{FF2B5EF4-FFF2-40B4-BE49-F238E27FC236}">
                      <a16:creationId xmlns:a16="http://schemas.microsoft.com/office/drawing/2014/main" id="{4DB9C77E-487B-EBE0-10AA-CE67AEAE1FA1}"/>
                    </a:ext>
                  </a:extLst>
                </p:cNvPr>
                <p:cNvSpPr>
                  <a:spLocks noChangeShapeType="1"/>
                </p:cNvSpPr>
                <p:nvPr/>
              </p:nvSpPr>
              <p:spPr bwMode="auto">
                <a:xfrm flipH="1">
                  <a:off x="4357688" y="5527675"/>
                  <a:ext cx="7143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32">
                  <a:extLst>
                    <a:ext uri="{FF2B5EF4-FFF2-40B4-BE49-F238E27FC236}">
                      <a16:creationId xmlns:a16="http://schemas.microsoft.com/office/drawing/2014/main" id="{D4E0D459-BC24-FF13-1C21-7CCBD01913C5}"/>
                    </a:ext>
                  </a:extLst>
                </p:cNvPr>
                <p:cNvSpPr>
                  <a:spLocks noChangeShapeType="1"/>
                </p:cNvSpPr>
                <p:nvPr/>
              </p:nvSpPr>
              <p:spPr bwMode="auto">
                <a:xfrm flipV="1">
                  <a:off x="4583113"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35">
                  <a:extLst>
                    <a:ext uri="{FF2B5EF4-FFF2-40B4-BE49-F238E27FC236}">
                      <a16:creationId xmlns:a16="http://schemas.microsoft.com/office/drawing/2014/main" id="{BAE30651-71E5-ACB4-61EC-C7268AC311CD}"/>
                    </a:ext>
                  </a:extLst>
                </p:cNvPr>
                <p:cNvSpPr>
                  <a:spLocks noChangeShapeType="1"/>
                </p:cNvSpPr>
                <p:nvPr/>
              </p:nvSpPr>
              <p:spPr bwMode="auto">
                <a:xfrm flipV="1">
                  <a:off x="7453313"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36">
                  <a:extLst>
                    <a:ext uri="{FF2B5EF4-FFF2-40B4-BE49-F238E27FC236}">
                      <a16:creationId xmlns:a16="http://schemas.microsoft.com/office/drawing/2014/main" id="{0AAC5C0A-7745-9847-E9F9-BA04B1AC0DA5}"/>
                    </a:ext>
                  </a:extLst>
                </p:cNvPr>
                <p:cNvSpPr>
                  <a:spLocks noChangeShapeType="1"/>
                </p:cNvSpPr>
                <p:nvPr/>
              </p:nvSpPr>
              <p:spPr bwMode="auto">
                <a:xfrm flipV="1">
                  <a:off x="6305550"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37">
                  <a:extLst>
                    <a:ext uri="{FF2B5EF4-FFF2-40B4-BE49-F238E27FC236}">
                      <a16:creationId xmlns:a16="http://schemas.microsoft.com/office/drawing/2014/main" id="{65E44718-D886-7D2A-01F0-07B08E0BEF79}"/>
                    </a:ext>
                  </a:extLst>
                </p:cNvPr>
                <p:cNvSpPr>
                  <a:spLocks noChangeShapeType="1"/>
                </p:cNvSpPr>
                <p:nvPr/>
              </p:nvSpPr>
              <p:spPr bwMode="auto">
                <a:xfrm flipV="1">
                  <a:off x="6878638" y="5961063"/>
                  <a:ext cx="0" cy="635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54" name="Line 38">
                <a:extLst>
                  <a:ext uri="{FF2B5EF4-FFF2-40B4-BE49-F238E27FC236}">
                    <a16:creationId xmlns:a16="http://schemas.microsoft.com/office/drawing/2014/main" id="{53553894-E10A-F528-C0FE-2C4A9D263CB1}"/>
                  </a:ext>
                </a:extLst>
              </p:cNvPr>
              <p:cNvSpPr>
                <a:spLocks noChangeShapeType="1"/>
              </p:cNvSpPr>
              <p:nvPr/>
            </p:nvSpPr>
            <p:spPr bwMode="auto">
              <a:xfrm flipH="1">
                <a:off x="4429125" y="4405313"/>
                <a:ext cx="33655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Rectangle 40">
                <a:extLst>
                  <a:ext uri="{FF2B5EF4-FFF2-40B4-BE49-F238E27FC236}">
                    <a16:creationId xmlns:a16="http://schemas.microsoft.com/office/drawing/2014/main" id="{13E0219F-EB0B-35EC-88B6-5EDC0D240DAD}"/>
                  </a:ext>
                </a:extLst>
              </p:cNvPr>
              <p:cNvSpPr>
                <a:spLocks noChangeArrowheads="1"/>
              </p:cNvSpPr>
              <p:nvPr/>
            </p:nvSpPr>
            <p:spPr bwMode="auto">
              <a:xfrm>
                <a:off x="4547808"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a:t>
                </a:r>
                <a:endParaRPr kumimoji="0" lang="en-US" altLang="fr-FR" sz="1200" b="0" i="0" u="none" strike="noStrike" cap="none" normalizeH="0" baseline="0" dirty="0">
                  <a:ln>
                    <a:noFill/>
                  </a:ln>
                  <a:solidFill>
                    <a:schemeClr val="tx1"/>
                  </a:solidFill>
                  <a:effectLst/>
                </a:endParaRPr>
              </a:p>
            </p:txBody>
          </p:sp>
          <p:sp>
            <p:nvSpPr>
              <p:cNvPr id="157" name="Rectangle 41">
                <a:extLst>
                  <a:ext uri="{FF2B5EF4-FFF2-40B4-BE49-F238E27FC236}">
                    <a16:creationId xmlns:a16="http://schemas.microsoft.com/office/drawing/2014/main" id="{224F704D-19DC-1813-22E8-3D0C88985A0F}"/>
                  </a:ext>
                </a:extLst>
              </p:cNvPr>
              <p:cNvSpPr>
                <a:spLocks noChangeArrowheads="1"/>
              </p:cNvSpPr>
              <p:nvPr/>
            </p:nvSpPr>
            <p:spPr bwMode="auto">
              <a:xfrm>
                <a:off x="5120895"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a:t>
                </a:r>
                <a:endParaRPr kumimoji="0" lang="en-US" altLang="fr-FR" sz="1200" b="0" i="0" u="none" strike="noStrike" cap="none" normalizeH="0" baseline="0" dirty="0">
                  <a:ln>
                    <a:noFill/>
                  </a:ln>
                  <a:solidFill>
                    <a:schemeClr val="tx1"/>
                  </a:solidFill>
                  <a:effectLst/>
                </a:endParaRPr>
              </a:p>
            </p:txBody>
          </p:sp>
          <p:sp>
            <p:nvSpPr>
              <p:cNvPr id="158" name="Rectangle 42">
                <a:extLst>
                  <a:ext uri="{FF2B5EF4-FFF2-40B4-BE49-F238E27FC236}">
                    <a16:creationId xmlns:a16="http://schemas.microsoft.com/office/drawing/2014/main" id="{5E95F871-A2BB-D745-B315-861999D74D9A}"/>
                  </a:ext>
                </a:extLst>
              </p:cNvPr>
              <p:cNvSpPr>
                <a:spLocks noChangeArrowheads="1"/>
              </p:cNvSpPr>
              <p:nvPr/>
            </p:nvSpPr>
            <p:spPr bwMode="auto">
              <a:xfrm>
                <a:off x="5695570"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4</a:t>
                </a:r>
                <a:endParaRPr kumimoji="0" lang="en-US" altLang="fr-FR" sz="1200" b="0" i="0" u="none" strike="noStrike" cap="none" normalizeH="0" baseline="0" dirty="0">
                  <a:ln>
                    <a:noFill/>
                  </a:ln>
                  <a:solidFill>
                    <a:schemeClr val="tx1"/>
                  </a:solidFill>
                  <a:effectLst/>
                </a:endParaRPr>
              </a:p>
            </p:txBody>
          </p:sp>
          <p:sp>
            <p:nvSpPr>
              <p:cNvPr id="159" name="Rectangle 43">
                <a:extLst>
                  <a:ext uri="{FF2B5EF4-FFF2-40B4-BE49-F238E27FC236}">
                    <a16:creationId xmlns:a16="http://schemas.microsoft.com/office/drawing/2014/main" id="{4DB901F5-B2FF-93F3-9B73-5970A32F0BA0}"/>
                  </a:ext>
                </a:extLst>
              </p:cNvPr>
              <p:cNvSpPr>
                <a:spLocks noChangeArrowheads="1"/>
              </p:cNvSpPr>
              <p:nvPr/>
            </p:nvSpPr>
            <p:spPr bwMode="auto">
              <a:xfrm>
                <a:off x="6270245"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6</a:t>
                </a:r>
                <a:endParaRPr kumimoji="0" lang="en-US" altLang="fr-FR" sz="1200" b="0" i="0" u="none" strike="noStrike" cap="none" normalizeH="0" baseline="0" dirty="0">
                  <a:ln>
                    <a:noFill/>
                  </a:ln>
                  <a:solidFill>
                    <a:schemeClr val="tx1"/>
                  </a:solidFill>
                  <a:effectLst/>
                </a:endParaRPr>
              </a:p>
            </p:txBody>
          </p:sp>
          <p:sp>
            <p:nvSpPr>
              <p:cNvPr id="160" name="Rectangle 44">
                <a:extLst>
                  <a:ext uri="{FF2B5EF4-FFF2-40B4-BE49-F238E27FC236}">
                    <a16:creationId xmlns:a16="http://schemas.microsoft.com/office/drawing/2014/main" id="{AA16ECD8-B594-740F-5023-7CBA06E582CF}"/>
                  </a:ext>
                </a:extLst>
              </p:cNvPr>
              <p:cNvSpPr>
                <a:spLocks noChangeArrowheads="1"/>
              </p:cNvSpPr>
              <p:nvPr/>
            </p:nvSpPr>
            <p:spPr bwMode="auto">
              <a:xfrm>
                <a:off x="6843333" y="6045200"/>
                <a:ext cx="78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8</a:t>
                </a:r>
                <a:endParaRPr kumimoji="0" lang="en-US" altLang="fr-FR" sz="1200" b="0" i="0" u="none" strike="noStrike" cap="none" normalizeH="0" baseline="0" dirty="0">
                  <a:ln>
                    <a:noFill/>
                  </a:ln>
                  <a:solidFill>
                    <a:schemeClr val="tx1"/>
                  </a:solidFill>
                  <a:effectLst/>
                </a:endParaRPr>
              </a:p>
            </p:txBody>
          </p:sp>
          <p:sp>
            <p:nvSpPr>
              <p:cNvPr id="161" name="Rectangle 45">
                <a:extLst>
                  <a:ext uri="{FF2B5EF4-FFF2-40B4-BE49-F238E27FC236}">
                    <a16:creationId xmlns:a16="http://schemas.microsoft.com/office/drawing/2014/main" id="{EBA4045D-8F0A-92AC-BD30-08FC7455C988}"/>
                  </a:ext>
                </a:extLst>
              </p:cNvPr>
              <p:cNvSpPr>
                <a:spLocks noChangeArrowheads="1"/>
              </p:cNvSpPr>
              <p:nvPr/>
            </p:nvSpPr>
            <p:spPr bwMode="auto">
              <a:xfrm>
                <a:off x="7378734" y="604520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10</a:t>
                </a:r>
                <a:endParaRPr kumimoji="0" lang="en-US" altLang="fr-FR" sz="1200" b="0" i="0" u="none" strike="noStrike" cap="none" normalizeH="0" baseline="0" dirty="0">
                  <a:ln>
                    <a:noFill/>
                  </a:ln>
                  <a:solidFill>
                    <a:schemeClr val="tx1"/>
                  </a:solidFill>
                  <a:effectLst/>
                </a:endParaRPr>
              </a:p>
            </p:txBody>
          </p:sp>
          <p:sp>
            <p:nvSpPr>
              <p:cNvPr id="162" name="Rectangle 46">
                <a:extLst>
                  <a:ext uri="{FF2B5EF4-FFF2-40B4-BE49-F238E27FC236}">
                    <a16:creationId xmlns:a16="http://schemas.microsoft.com/office/drawing/2014/main" id="{D148D61C-B466-00D8-8171-754E258AB876}"/>
                  </a:ext>
                </a:extLst>
              </p:cNvPr>
              <p:cNvSpPr>
                <a:spLocks noChangeArrowheads="1"/>
              </p:cNvSpPr>
              <p:nvPr/>
            </p:nvSpPr>
            <p:spPr bwMode="auto">
              <a:xfrm>
                <a:off x="4085474" y="5435600"/>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-2.0</a:t>
                </a:r>
                <a:endParaRPr kumimoji="0" lang="en-US" altLang="fr-FR" sz="1800" b="0" i="0" u="none" strike="noStrike" cap="none" normalizeH="0" baseline="0" dirty="0">
                  <a:ln>
                    <a:noFill/>
                  </a:ln>
                  <a:solidFill>
                    <a:schemeClr val="tx1"/>
                  </a:solidFill>
                  <a:effectLst/>
                </a:endParaRPr>
              </a:p>
            </p:txBody>
          </p:sp>
          <p:sp>
            <p:nvSpPr>
              <p:cNvPr id="163" name="Rectangle 47">
                <a:extLst>
                  <a:ext uri="{FF2B5EF4-FFF2-40B4-BE49-F238E27FC236}">
                    <a16:creationId xmlns:a16="http://schemas.microsoft.com/office/drawing/2014/main" id="{3BBC1CD8-16E8-5D07-FBBE-49C7BDA575FE}"/>
                  </a:ext>
                </a:extLst>
              </p:cNvPr>
              <p:cNvSpPr>
                <a:spLocks noChangeArrowheads="1"/>
              </p:cNvSpPr>
              <p:nvPr/>
            </p:nvSpPr>
            <p:spPr bwMode="auto">
              <a:xfrm>
                <a:off x="4085474" y="4873625"/>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-1.5</a:t>
                </a:r>
                <a:endParaRPr kumimoji="0" lang="en-US" altLang="fr-FR" sz="1800" b="0" i="0" u="none" strike="noStrike" cap="none" normalizeH="0" baseline="0" dirty="0">
                  <a:ln>
                    <a:noFill/>
                  </a:ln>
                  <a:solidFill>
                    <a:schemeClr val="tx1"/>
                  </a:solidFill>
                  <a:effectLst/>
                </a:endParaRPr>
              </a:p>
            </p:txBody>
          </p:sp>
          <p:sp>
            <p:nvSpPr>
              <p:cNvPr id="164" name="Rectangle 48">
                <a:extLst>
                  <a:ext uri="{FF2B5EF4-FFF2-40B4-BE49-F238E27FC236}">
                    <a16:creationId xmlns:a16="http://schemas.microsoft.com/office/drawing/2014/main" id="{47BAC4B4-B249-82A3-3DA2-080DE0C12387}"/>
                  </a:ext>
                </a:extLst>
              </p:cNvPr>
              <p:cNvSpPr>
                <a:spLocks noChangeArrowheads="1"/>
              </p:cNvSpPr>
              <p:nvPr/>
            </p:nvSpPr>
            <p:spPr bwMode="auto">
              <a:xfrm>
                <a:off x="4085474" y="4313238"/>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-1.0</a:t>
                </a:r>
                <a:endParaRPr kumimoji="0" lang="en-US" altLang="fr-FR" sz="1800" b="0" i="0" u="none" strike="noStrike" cap="none" normalizeH="0" baseline="0" dirty="0">
                  <a:ln>
                    <a:noFill/>
                  </a:ln>
                  <a:solidFill>
                    <a:schemeClr val="tx1"/>
                  </a:solidFill>
                  <a:effectLst/>
                </a:endParaRPr>
              </a:p>
            </p:txBody>
          </p:sp>
          <p:sp>
            <p:nvSpPr>
              <p:cNvPr id="165" name="Rectangle 49">
                <a:extLst>
                  <a:ext uri="{FF2B5EF4-FFF2-40B4-BE49-F238E27FC236}">
                    <a16:creationId xmlns:a16="http://schemas.microsoft.com/office/drawing/2014/main" id="{CB6118BB-D9FF-B5F6-7F73-C9121C2BAFB6}"/>
                  </a:ext>
                </a:extLst>
              </p:cNvPr>
              <p:cNvSpPr>
                <a:spLocks noChangeArrowheads="1"/>
              </p:cNvSpPr>
              <p:nvPr/>
            </p:nvSpPr>
            <p:spPr bwMode="auto">
              <a:xfrm>
                <a:off x="4085474" y="3751263"/>
                <a:ext cx="2420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-0.5</a:t>
                </a:r>
                <a:endParaRPr kumimoji="0" lang="en-US" altLang="fr-FR" sz="1800" b="0" i="0" u="none" strike="noStrike" cap="none" normalizeH="0" baseline="0" dirty="0">
                  <a:ln>
                    <a:noFill/>
                  </a:ln>
                  <a:solidFill>
                    <a:schemeClr val="tx1"/>
                  </a:solidFill>
                  <a:effectLst/>
                </a:endParaRPr>
              </a:p>
            </p:txBody>
          </p:sp>
          <p:sp>
            <p:nvSpPr>
              <p:cNvPr id="166" name="Rectangle 50">
                <a:extLst>
                  <a:ext uri="{FF2B5EF4-FFF2-40B4-BE49-F238E27FC236}">
                    <a16:creationId xmlns:a16="http://schemas.microsoft.com/office/drawing/2014/main" id="{4212706B-819E-A8AF-225C-B785B9373875}"/>
                  </a:ext>
                </a:extLst>
              </p:cNvPr>
              <p:cNvSpPr>
                <a:spLocks noChangeArrowheads="1"/>
              </p:cNvSpPr>
              <p:nvPr/>
            </p:nvSpPr>
            <p:spPr bwMode="auto">
              <a:xfrm>
                <a:off x="4131960" y="3190875"/>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0.0</a:t>
                </a:r>
                <a:endParaRPr kumimoji="0" lang="en-US" altLang="fr-FR" sz="1800" b="0" i="0" u="none" strike="noStrike" cap="none" normalizeH="0" baseline="0" dirty="0">
                  <a:ln>
                    <a:noFill/>
                  </a:ln>
                  <a:solidFill>
                    <a:schemeClr val="tx1"/>
                  </a:solidFill>
                  <a:effectLst/>
                </a:endParaRPr>
              </a:p>
            </p:txBody>
          </p:sp>
          <p:sp>
            <p:nvSpPr>
              <p:cNvPr id="272" name="Rectangle 156">
                <a:extLst>
                  <a:ext uri="{FF2B5EF4-FFF2-40B4-BE49-F238E27FC236}">
                    <a16:creationId xmlns:a16="http://schemas.microsoft.com/office/drawing/2014/main" id="{86FBF04A-3AF2-D991-9807-47C781AC3835}"/>
                  </a:ext>
                </a:extLst>
              </p:cNvPr>
              <p:cNvSpPr>
                <a:spLocks noChangeArrowheads="1"/>
              </p:cNvSpPr>
              <p:nvPr/>
            </p:nvSpPr>
            <p:spPr bwMode="auto">
              <a:xfrm>
                <a:off x="5637953" y="6234113"/>
                <a:ext cx="7922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Time, days</a:t>
                </a:r>
                <a:endParaRPr kumimoji="0" lang="en-US" altLang="fr-FR" sz="1400" b="0" i="0" u="none" strike="noStrike" cap="none" normalizeH="0" baseline="0" dirty="0">
                  <a:ln>
                    <a:noFill/>
                  </a:ln>
                  <a:solidFill>
                    <a:schemeClr val="tx1"/>
                  </a:solidFill>
                  <a:effectLst/>
                </a:endParaRPr>
              </a:p>
            </p:txBody>
          </p:sp>
        </p:grpSp>
        <p:sp>
          <p:nvSpPr>
            <p:cNvPr id="3" name="ZoneTexte 2">
              <a:extLst>
                <a:ext uri="{FF2B5EF4-FFF2-40B4-BE49-F238E27FC236}">
                  <a16:creationId xmlns:a16="http://schemas.microsoft.com/office/drawing/2014/main" id="{122B9FAA-FDE3-4268-257F-2CB91175090D}"/>
                </a:ext>
              </a:extLst>
            </p:cNvPr>
            <p:cNvSpPr txBox="1"/>
            <p:nvPr/>
          </p:nvSpPr>
          <p:spPr>
            <a:xfrm>
              <a:off x="5987136" y="3870753"/>
              <a:ext cx="1840825" cy="276999"/>
            </a:xfrm>
            <a:prstGeom prst="rect">
              <a:avLst/>
            </a:prstGeom>
            <a:solidFill>
              <a:srgbClr val="7030A0"/>
            </a:solidFill>
          </p:spPr>
          <p:txBody>
            <a:bodyPr wrap="none" rtlCol="0">
              <a:spAutoFit/>
            </a:bodyPr>
            <a:lstStyle/>
            <a:p>
              <a:r>
                <a:rPr lang="fr-FR" sz="1200" b="1" dirty="0">
                  <a:solidFill>
                    <a:schemeClr val="bg1"/>
                  </a:solidFill>
                </a:rPr>
                <a:t>2/5: no </a:t>
              </a:r>
              <a:r>
                <a:rPr lang="fr-FR" sz="1200" b="1" dirty="0" err="1">
                  <a:solidFill>
                    <a:schemeClr val="bg1"/>
                  </a:solidFill>
                </a:rPr>
                <a:t>virologic</a:t>
              </a:r>
              <a:r>
                <a:rPr lang="fr-FR" sz="1200" b="1" dirty="0">
                  <a:solidFill>
                    <a:schemeClr val="bg1"/>
                  </a:solidFill>
                </a:rPr>
                <a:t> </a:t>
              </a:r>
              <a:r>
                <a:rPr lang="fr-FR" sz="1200" b="1" dirty="0" err="1">
                  <a:solidFill>
                    <a:schemeClr val="bg1"/>
                  </a:solidFill>
                </a:rPr>
                <a:t>response</a:t>
              </a:r>
              <a:endParaRPr lang="fr-FR" sz="1200" b="1" dirty="0">
                <a:solidFill>
                  <a:schemeClr val="bg1"/>
                </a:solidFill>
              </a:endParaRPr>
            </a:p>
          </p:txBody>
        </p:sp>
      </p:grpSp>
    </p:spTree>
    <p:extLst>
      <p:ext uri="{BB962C8B-B14F-4D97-AF65-F5344CB8AC3E}">
        <p14:creationId xmlns:p14="http://schemas.microsoft.com/office/powerpoint/2010/main" val="412658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GS-5894: New NNRTI</a:t>
            </a:r>
          </a:p>
        </p:txBody>
      </p:sp>
      <p:sp>
        <p:nvSpPr>
          <p:cNvPr id="5" name="Espace réservé du contenu 2">
            <a:extLst>
              <a:ext uri="{FF2B5EF4-FFF2-40B4-BE49-F238E27FC236}">
                <a16:creationId xmlns:a16="http://schemas.microsoft.com/office/drawing/2014/main" id="{A95282F1-16F1-B863-0E37-7E8DDD57100B}"/>
              </a:ext>
            </a:extLst>
          </p:cNvPr>
          <p:cNvSpPr>
            <a:spLocks noGrp="1"/>
          </p:cNvSpPr>
          <p:nvPr>
            <p:ph sz="quarter" idx="13"/>
          </p:nvPr>
        </p:nvSpPr>
        <p:spPr>
          <a:xfrm>
            <a:off x="739278" y="5084052"/>
            <a:ext cx="8136904" cy="1454746"/>
          </a:xfrm>
        </p:spPr>
        <p:txBody>
          <a:bodyPr>
            <a:normAutofit/>
          </a:bodyPr>
          <a:lstStyle/>
          <a:p>
            <a:r>
              <a:rPr lang="en-US" sz="1800" dirty="0"/>
              <a:t>Improved resistance profile from NNRTI-experienced patients (vs EFV and RPV)</a:t>
            </a:r>
          </a:p>
          <a:p>
            <a:r>
              <a:rPr lang="en-US" sz="1800" dirty="0"/>
              <a:t>Slow selection of resistant mutants in vitro</a:t>
            </a:r>
          </a:p>
          <a:p>
            <a:r>
              <a:rPr lang="en-US" sz="1800" dirty="0"/>
              <a:t>Low predicted metabolic clearance</a:t>
            </a:r>
          </a:p>
          <a:p>
            <a:r>
              <a:rPr lang="en-US" sz="1800" dirty="0"/>
              <a:t>Human dose prediction &lt; 600 mg QW to achieve an IQ &gt; 5 at steady-state</a:t>
            </a:r>
          </a:p>
        </p:txBody>
      </p:sp>
      <p:sp>
        <p:nvSpPr>
          <p:cNvPr id="8" name="Text Placeholder 22">
            <a:extLst>
              <a:ext uri="{FF2B5EF4-FFF2-40B4-BE49-F238E27FC236}">
                <a16:creationId xmlns:a16="http://schemas.microsoft.com/office/drawing/2014/main" id="{F5F201AC-30D8-3C19-9DFA-1EC0D01720AC}"/>
              </a:ext>
            </a:extLst>
          </p:cNvPr>
          <p:cNvSpPr txBox="1">
            <a:spLocks/>
          </p:cNvSpPr>
          <p:nvPr/>
        </p:nvSpPr>
        <p:spPr bwMode="auto">
          <a:xfrm>
            <a:off x="9754619" y="6574009"/>
            <a:ext cx="24344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Lansdon</a:t>
            </a:r>
            <a:r>
              <a:rPr lang="en-US" sz="1200" i="1" kern="0" dirty="0">
                <a:solidFill>
                  <a:schemeClr val="tx1"/>
                </a:solidFill>
                <a:latin typeface="+mn-lt"/>
              </a:rPr>
              <a:t> E </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et al. 31</a:t>
            </a:r>
            <a:r>
              <a:rPr kumimoji="0" lang="en-US" sz="1200" b="0" i="1" u="none" strike="noStrike" kern="0" cap="none" spc="0" normalizeH="0" baseline="30000" noProof="0" dirty="0">
                <a:ln>
                  <a:noFill/>
                </a:ln>
                <a:solidFill>
                  <a:schemeClr val="tx1"/>
                </a:solidFill>
                <a:effectLst/>
                <a:uLnTx/>
                <a:uFillTx/>
                <a:latin typeface="+mn-lt"/>
                <a:ea typeface="+mn-ea"/>
                <a:cs typeface="Arial" panose="020B0604020202020204" pitchFamily="34" charset="0"/>
              </a:rPr>
              <a:t>th</a:t>
            </a:r>
            <a:r>
              <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rPr>
              <a:t> CROI 2024 ; </a:t>
            </a:r>
            <a:r>
              <a:rPr lang="en-US" sz="1200" i="1" kern="0" dirty="0">
                <a:solidFill>
                  <a:schemeClr val="tx1"/>
                </a:solidFill>
                <a:latin typeface="+mn-lt"/>
              </a:rPr>
              <a:t>636</a:t>
            </a:r>
            <a:endParaRPr kumimoji="0" lang="en-US" sz="1200" b="0" i="1" u="none" strike="noStrike" kern="0" cap="none" spc="0" normalizeH="0" baseline="0" noProof="0" dirty="0">
              <a:ln>
                <a:noFill/>
              </a:ln>
              <a:solidFill>
                <a:schemeClr val="tx1"/>
              </a:solidFill>
              <a:effectLst/>
              <a:uLnTx/>
              <a:uFillTx/>
              <a:latin typeface="+mn-lt"/>
              <a:ea typeface="+mn-ea"/>
              <a:cs typeface="Arial" panose="020B0604020202020204" pitchFamily="34" charset="0"/>
            </a:endParaRPr>
          </a:p>
        </p:txBody>
      </p:sp>
      <p:pic>
        <p:nvPicPr>
          <p:cNvPr id="6" name="Image 5">
            <a:extLst>
              <a:ext uri="{FF2B5EF4-FFF2-40B4-BE49-F238E27FC236}">
                <a16:creationId xmlns:a16="http://schemas.microsoft.com/office/drawing/2014/main" id="{7B7C837D-F18C-BE8E-59E0-5F0CE129B436}"/>
              </a:ext>
            </a:extLst>
          </p:cNvPr>
          <p:cNvPicPr>
            <a:picLocks noChangeAspect="1"/>
          </p:cNvPicPr>
          <p:nvPr/>
        </p:nvPicPr>
        <p:blipFill>
          <a:blip r:embed="rId2"/>
          <a:stretch>
            <a:fillRect/>
          </a:stretch>
        </p:blipFill>
        <p:spPr>
          <a:xfrm>
            <a:off x="459564" y="2058590"/>
            <a:ext cx="1361211" cy="1985412"/>
          </a:xfrm>
          <a:prstGeom prst="rect">
            <a:avLst/>
          </a:prstGeom>
        </p:spPr>
      </p:pic>
      <p:sp>
        <p:nvSpPr>
          <p:cNvPr id="10" name="ZoneTexte 9">
            <a:extLst>
              <a:ext uri="{FF2B5EF4-FFF2-40B4-BE49-F238E27FC236}">
                <a16:creationId xmlns:a16="http://schemas.microsoft.com/office/drawing/2014/main" id="{5217A650-C30C-24DD-0259-D14BB8BC00DA}"/>
              </a:ext>
            </a:extLst>
          </p:cNvPr>
          <p:cNvSpPr txBox="1"/>
          <p:nvPr/>
        </p:nvSpPr>
        <p:spPr>
          <a:xfrm>
            <a:off x="650291" y="1467935"/>
            <a:ext cx="979755" cy="369332"/>
          </a:xfrm>
          <a:prstGeom prst="rect">
            <a:avLst/>
          </a:prstGeom>
          <a:noFill/>
        </p:spPr>
        <p:txBody>
          <a:bodyPr wrap="none">
            <a:spAutoFit/>
          </a:bodyPr>
          <a:lstStyle/>
          <a:p>
            <a:pPr algn="ctr"/>
            <a:r>
              <a:rPr kumimoji="0" lang="en-US" b="1" i="0" u="none" strike="noStrike" kern="1200" cap="none" spc="0" normalizeH="0" baseline="0" dirty="0">
                <a:ln>
                  <a:noFill/>
                </a:ln>
                <a:solidFill>
                  <a:srgbClr val="0070C0"/>
                </a:solidFill>
                <a:effectLst/>
                <a:uLnTx/>
                <a:uFillTx/>
                <a:latin typeface="Calibri"/>
                <a:ea typeface="+mj-ea"/>
                <a:cs typeface="+mj-cs"/>
              </a:rPr>
              <a:t>GS-5894</a:t>
            </a:r>
            <a:endParaRPr lang="en-US" sz="1050" dirty="0"/>
          </a:p>
        </p:txBody>
      </p:sp>
      <p:sp>
        <p:nvSpPr>
          <p:cNvPr id="12" name="ZoneTexte 11">
            <a:extLst>
              <a:ext uri="{FF2B5EF4-FFF2-40B4-BE49-F238E27FC236}">
                <a16:creationId xmlns:a16="http://schemas.microsoft.com/office/drawing/2014/main" id="{63ED3599-2B03-FD2D-9432-BD2D6C180E05}"/>
              </a:ext>
            </a:extLst>
          </p:cNvPr>
          <p:cNvSpPr txBox="1"/>
          <p:nvPr/>
        </p:nvSpPr>
        <p:spPr>
          <a:xfrm>
            <a:off x="2475692" y="1440317"/>
            <a:ext cx="8057369" cy="646331"/>
          </a:xfrm>
          <a:prstGeom prst="rect">
            <a:avLst/>
          </a:prstGeom>
          <a:noFill/>
        </p:spPr>
        <p:txBody>
          <a:bodyPr wrap="square">
            <a:spAutoFit/>
          </a:bodyPr>
          <a:lstStyle/>
          <a:p>
            <a:pPr algn="ctr"/>
            <a:r>
              <a:rPr kumimoji="0" lang="en-US" b="1" i="0" u="none" strike="noStrike" kern="1200" cap="none" spc="0" normalizeH="0" baseline="0" dirty="0">
                <a:ln>
                  <a:noFill/>
                </a:ln>
                <a:solidFill>
                  <a:srgbClr val="0070C0"/>
                </a:solidFill>
                <a:effectLst/>
                <a:uLnTx/>
                <a:uFillTx/>
                <a:latin typeface="Calibri"/>
                <a:ea typeface="+mj-ea"/>
                <a:cs typeface="+mj-cs"/>
              </a:rPr>
              <a:t>GS-5894 Activity Against Clinical Isolates Carrying NNRTI-Resistance Mutations (EC50 Fold change)</a:t>
            </a:r>
          </a:p>
        </p:txBody>
      </p:sp>
      <p:grpSp>
        <p:nvGrpSpPr>
          <p:cNvPr id="3" name="Groupe 2">
            <a:extLst>
              <a:ext uri="{FF2B5EF4-FFF2-40B4-BE49-F238E27FC236}">
                <a16:creationId xmlns:a16="http://schemas.microsoft.com/office/drawing/2014/main" id="{6C6E7219-1C24-3140-61A5-A620F9413227}"/>
              </a:ext>
            </a:extLst>
          </p:cNvPr>
          <p:cNvGrpSpPr/>
          <p:nvPr/>
        </p:nvGrpSpPr>
        <p:grpSpPr>
          <a:xfrm>
            <a:off x="2245978" y="2092170"/>
            <a:ext cx="9851552" cy="2318065"/>
            <a:chOff x="2245978" y="2092170"/>
            <a:chExt cx="9851552" cy="2318065"/>
          </a:xfrm>
        </p:grpSpPr>
        <p:sp>
          <p:nvSpPr>
            <p:cNvPr id="16" name="Freeform 5">
              <a:extLst>
                <a:ext uri="{FF2B5EF4-FFF2-40B4-BE49-F238E27FC236}">
                  <a16:creationId xmlns:a16="http://schemas.microsoft.com/office/drawing/2014/main" id="{2A4A44A0-457B-E438-FABF-AC0031356F38}"/>
                </a:ext>
              </a:extLst>
            </p:cNvPr>
            <p:cNvSpPr>
              <a:spLocks/>
            </p:cNvSpPr>
            <p:nvPr/>
          </p:nvSpPr>
          <p:spPr bwMode="auto">
            <a:xfrm>
              <a:off x="11426017" y="2297622"/>
              <a:ext cx="76200" cy="1735138"/>
            </a:xfrm>
            <a:custGeom>
              <a:avLst/>
              <a:gdLst>
                <a:gd name="T0" fmla="*/ 48 w 48"/>
                <a:gd name="T1" fmla="*/ 0 h 1093"/>
                <a:gd name="T2" fmla="*/ 0 w 48"/>
                <a:gd name="T3" fmla="*/ 0 h 1093"/>
                <a:gd name="T4" fmla="*/ 0 w 48"/>
                <a:gd name="T5" fmla="*/ 1075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1075"/>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09AFE932-ADA4-A9A3-A490-C0A51D5EBE64}"/>
                </a:ext>
              </a:extLst>
            </p:cNvPr>
            <p:cNvSpPr>
              <a:spLocks/>
            </p:cNvSpPr>
            <p:nvPr/>
          </p:nvSpPr>
          <p:spPr bwMode="auto">
            <a:xfrm>
              <a:off x="11348230" y="4004185"/>
              <a:ext cx="77788" cy="28575"/>
            </a:xfrm>
            <a:custGeom>
              <a:avLst/>
              <a:gdLst>
                <a:gd name="T0" fmla="*/ 0 w 49"/>
                <a:gd name="T1" fmla="*/ 12 h 18"/>
                <a:gd name="T2" fmla="*/ 0 w 49"/>
                <a:gd name="T3" fmla="*/ 18 h 18"/>
                <a:gd name="T4" fmla="*/ 49 w 49"/>
                <a:gd name="T5" fmla="*/ 18 h 18"/>
                <a:gd name="T6" fmla="*/ 49 w 49"/>
                <a:gd name="T7" fmla="*/ 0 h 18"/>
                <a:gd name="T8" fmla="*/ 0 w 49"/>
                <a:gd name="T9" fmla="*/ 0 h 18"/>
                <a:gd name="T10" fmla="*/ 0 w 49"/>
                <a:gd name="T11" fmla="*/ 12 h 18"/>
              </a:gdLst>
              <a:ahLst/>
              <a:cxnLst>
                <a:cxn ang="0">
                  <a:pos x="T0" y="T1"/>
                </a:cxn>
                <a:cxn ang="0">
                  <a:pos x="T2" y="T3"/>
                </a:cxn>
                <a:cxn ang="0">
                  <a:pos x="T4" y="T5"/>
                </a:cxn>
                <a:cxn ang="0">
                  <a:pos x="T6" y="T7"/>
                </a:cxn>
                <a:cxn ang="0">
                  <a:pos x="T8" y="T9"/>
                </a:cxn>
                <a:cxn ang="0">
                  <a:pos x="T10" y="T11"/>
                </a:cxn>
              </a:cxnLst>
              <a:rect l="0" t="0" r="r" b="b"/>
              <a:pathLst>
                <a:path w="49" h="18">
                  <a:moveTo>
                    <a:pt x="0" y="12"/>
                  </a:moveTo>
                  <a:lnTo>
                    <a:pt x="0" y="18"/>
                  </a:lnTo>
                  <a:lnTo>
                    <a:pt x="49" y="18"/>
                  </a:lnTo>
                  <a:lnTo>
                    <a:pt x="49" y="0"/>
                  </a:lnTo>
                  <a:lnTo>
                    <a:pt x="0" y="0"/>
                  </a:lnTo>
                  <a:lnTo>
                    <a:pt x="0" y="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7">
              <a:extLst>
                <a:ext uri="{FF2B5EF4-FFF2-40B4-BE49-F238E27FC236}">
                  <a16:creationId xmlns:a16="http://schemas.microsoft.com/office/drawing/2014/main" id="{DE812EDF-93F3-B02B-5904-BE5B095851C3}"/>
                </a:ext>
              </a:extLst>
            </p:cNvPr>
            <p:cNvSpPr>
              <a:spLocks noChangeArrowheads="1"/>
            </p:cNvSpPr>
            <p:nvPr/>
          </p:nvSpPr>
          <p:spPr bwMode="auto">
            <a:xfrm>
              <a:off x="11272030" y="4023235"/>
              <a:ext cx="76200" cy="952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8">
              <a:extLst>
                <a:ext uri="{FF2B5EF4-FFF2-40B4-BE49-F238E27FC236}">
                  <a16:creationId xmlns:a16="http://schemas.microsoft.com/office/drawing/2014/main" id="{6D1A0B16-33A8-CDCD-274A-B24892DBD298}"/>
                </a:ext>
              </a:extLst>
            </p:cNvPr>
            <p:cNvSpPr>
              <a:spLocks/>
            </p:cNvSpPr>
            <p:nvPr/>
          </p:nvSpPr>
          <p:spPr bwMode="auto">
            <a:xfrm>
              <a:off x="11714942" y="2297622"/>
              <a:ext cx="76200" cy="1735138"/>
            </a:xfrm>
            <a:custGeom>
              <a:avLst/>
              <a:gdLst>
                <a:gd name="T0" fmla="*/ 48 w 48"/>
                <a:gd name="T1" fmla="*/ 0 h 1093"/>
                <a:gd name="T2" fmla="*/ 0 w 48"/>
                <a:gd name="T3" fmla="*/ 0 h 1093"/>
                <a:gd name="T4" fmla="*/ 0 w 48"/>
                <a:gd name="T5" fmla="*/ 751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751"/>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9">
              <a:extLst>
                <a:ext uri="{FF2B5EF4-FFF2-40B4-BE49-F238E27FC236}">
                  <a16:creationId xmlns:a16="http://schemas.microsoft.com/office/drawing/2014/main" id="{D69E570D-382F-48C8-5DA5-3618581485D0}"/>
                </a:ext>
              </a:extLst>
            </p:cNvPr>
            <p:cNvSpPr>
              <a:spLocks noChangeArrowheads="1"/>
            </p:cNvSpPr>
            <p:nvPr/>
          </p:nvSpPr>
          <p:spPr bwMode="auto">
            <a:xfrm>
              <a:off x="11560955" y="3904172"/>
              <a:ext cx="77788" cy="1285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0">
              <a:extLst>
                <a:ext uri="{FF2B5EF4-FFF2-40B4-BE49-F238E27FC236}">
                  <a16:creationId xmlns:a16="http://schemas.microsoft.com/office/drawing/2014/main" id="{FB26A571-2777-86F6-843A-4C072BF4E585}"/>
                </a:ext>
              </a:extLst>
            </p:cNvPr>
            <p:cNvSpPr>
              <a:spLocks/>
            </p:cNvSpPr>
            <p:nvPr/>
          </p:nvSpPr>
          <p:spPr bwMode="auto">
            <a:xfrm>
              <a:off x="11638742" y="3489835"/>
              <a:ext cx="76200" cy="542925"/>
            </a:xfrm>
            <a:custGeom>
              <a:avLst/>
              <a:gdLst>
                <a:gd name="T0" fmla="*/ 0 w 48"/>
                <a:gd name="T1" fmla="*/ 261 h 342"/>
                <a:gd name="T2" fmla="*/ 0 w 48"/>
                <a:gd name="T3" fmla="*/ 342 h 342"/>
                <a:gd name="T4" fmla="*/ 48 w 48"/>
                <a:gd name="T5" fmla="*/ 342 h 342"/>
                <a:gd name="T6" fmla="*/ 48 w 48"/>
                <a:gd name="T7" fmla="*/ 0 h 342"/>
                <a:gd name="T8" fmla="*/ 0 w 48"/>
                <a:gd name="T9" fmla="*/ 0 h 342"/>
                <a:gd name="T10" fmla="*/ 0 w 48"/>
                <a:gd name="T11" fmla="*/ 261 h 342"/>
              </a:gdLst>
              <a:ahLst/>
              <a:cxnLst>
                <a:cxn ang="0">
                  <a:pos x="T0" y="T1"/>
                </a:cxn>
                <a:cxn ang="0">
                  <a:pos x="T2" y="T3"/>
                </a:cxn>
                <a:cxn ang="0">
                  <a:pos x="T4" y="T5"/>
                </a:cxn>
                <a:cxn ang="0">
                  <a:pos x="T6" y="T7"/>
                </a:cxn>
                <a:cxn ang="0">
                  <a:pos x="T8" y="T9"/>
                </a:cxn>
                <a:cxn ang="0">
                  <a:pos x="T10" y="T11"/>
                </a:cxn>
              </a:cxnLst>
              <a:rect l="0" t="0" r="r" b="b"/>
              <a:pathLst>
                <a:path w="48" h="342">
                  <a:moveTo>
                    <a:pt x="0" y="261"/>
                  </a:moveTo>
                  <a:lnTo>
                    <a:pt x="0" y="342"/>
                  </a:lnTo>
                  <a:lnTo>
                    <a:pt x="48" y="342"/>
                  </a:lnTo>
                  <a:lnTo>
                    <a:pt x="48" y="0"/>
                  </a:lnTo>
                  <a:lnTo>
                    <a:pt x="0" y="0"/>
                  </a:lnTo>
                  <a:lnTo>
                    <a:pt x="0" y="26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1">
              <a:extLst>
                <a:ext uri="{FF2B5EF4-FFF2-40B4-BE49-F238E27FC236}">
                  <a16:creationId xmlns:a16="http://schemas.microsoft.com/office/drawing/2014/main" id="{E8D3E7E4-3D2B-5F89-BAC9-E4B3686CBE07}"/>
                </a:ext>
              </a:extLst>
            </p:cNvPr>
            <p:cNvSpPr>
              <a:spLocks/>
            </p:cNvSpPr>
            <p:nvPr/>
          </p:nvSpPr>
          <p:spPr bwMode="auto">
            <a:xfrm>
              <a:off x="11135505" y="2297622"/>
              <a:ext cx="77788" cy="1735138"/>
            </a:xfrm>
            <a:custGeom>
              <a:avLst/>
              <a:gdLst>
                <a:gd name="T0" fmla="*/ 49 w 49"/>
                <a:gd name="T1" fmla="*/ 0 h 1093"/>
                <a:gd name="T2" fmla="*/ 0 w 49"/>
                <a:gd name="T3" fmla="*/ 0 h 1093"/>
                <a:gd name="T4" fmla="*/ 0 w 49"/>
                <a:gd name="T5" fmla="*/ 1075 h 1093"/>
                <a:gd name="T6" fmla="*/ 0 w 49"/>
                <a:gd name="T7" fmla="*/ 1093 h 1093"/>
                <a:gd name="T8" fmla="*/ 49 w 49"/>
                <a:gd name="T9" fmla="*/ 1093 h 1093"/>
                <a:gd name="T10" fmla="*/ 49 w 49"/>
                <a:gd name="T11" fmla="*/ 0 h 1093"/>
              </a:gdLst>
              <a:ahLst/>
              <a:cxnLst>
                <a:cxn ang="0">
                  <a:pos x="T0" y="T1"/>
                </a:cxn>
                <a:cxn ang="0">
                  <a:pos x="T2" y="T3"/>
                </a:cxn>
                <a:cxn ang="0">
                  <a:pos x="T4" y="T5"/>
                </a:cxn>
                <a:cxn ang="0">
                  <a:pos x="T6" y="T7"/>
                </a:cxn>
                <a:cxn ang="0">
                  <a:pos x="T8" y="T9"/>
                </a:cxn>
                <a:cxn ang="0">
                  <a:pos x="T10" y="T11"/>
                </a:cxn>
              </a:cxnLst>
              <a:rect l="0" t="0" r="r" b="b"/>
              <a:pathLst>
                <a:path w="49" h="1093">
                  <a:moveTo>
                    <a:pt x="49" y="0"/>
                  </a:moveTo>
                  <a:lnTo>
                    <a:pt x="0" y="0"/>
                  </a:lnTo>
                  <a:lnTo>
                    <a:pt x="0" y="1075"/>
                  </a:lnTo>
                  <a:lnTo>
                    <a:pt x="0" y="1093"/>
                  </a:lnTo>
                  <a:lnTo>
                    <a:pt x="49" y="1093"/>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2">
              <a:extLst>
                <a:ext uri="{FF2B5EF4-FFF2-40B4-BE49-F238E27FC236}">
                  <a16:creationId xmlns:a16="http://schemas.microsoft.com/office/drawing/2014/main" id="{D9DB705F-2B69-C58A-DB38-F51F5F6C66C7}"/>
                </a:ext>
              </a:extLst>
            </p:cNvPr>
            <p:cNvSpPr>
              <a:spLocks/>
            </p:cNvSpPr>
            <p:nvPr/>
          </p:nvSpPr>
          <p:spPr bwMode="auto">
            <a:xfrm>
              <a:off x="11059305" y="4004185"/>
              <a:ext cx="76200" cy="28575"/>
            </a:xfrm>
            <a:custGeom>
              <a:avLst/>
              <a:gdLst>
                <a:gd name="T0" fmla="*/ 0 w 48"/>
                <a:gd name="T1" fmla="*/ 1 h 18"/>
                <a:gd name="T2" fmla="*/ 0 w 48"/>
                <a:gd name="T3" fmla="*/ 18 h 18"/>
                <a:gd name="T4" fmla="*/ 48 w 48"/>
                <a:gd name="T5" fmla="*/ 18 h 18"/>
                <a:gd name="T6" fmla="*/ 48 w 48"/>
                <a:gd name="T7" fmla="*/ 0 h 18"/>
                <a:gd name="T8" fmla="*/ 0 w 48"/>
                <a:gd name="T9" fmla="*/ 0 h 18"/>
                <a:gd name="T10" fmla="*/ 0 w 48"/>
                <a:gd name="T11" fmla="*/ 1 h 18"/>
              </a:gdLst>
              <a:ahLst/>
              <a:cxnLst>
                <a:cxn ang="0">
                  <a:pos x="T0" y="T1"/>
                </a:cxn>
                <a:cxn ang="0">
                  <a:pos x="T2" y="T3"/>
                </a:cxn>
                <a:cxn ang="0">
                  <a:pos x="T4" y="T5"/>
                </a:cxn>
                <a:cxn ang="0">
                  <a:pos x="T6" y="T7"/>
                </a:cxn>
                <a:cxn ang="0">
                  <a:pos x="T8" y="T9"/>
                </a:cxn>
                <a:cxn ang="0">
                  <a:pos x="T10" y="T11"/>
                </a:cxn>
              </a:cxnLst>
              <a:rect l="0" t="0" r="r" b="b"/>
              <a:pathLst>
                <a:path w="48" h="18">
                  <a:moveTo>
                    <a:pt x="0" y="1"/>
                  </a:moveTo>
                  <a:lnTo>
                    <a:pt x="0" y="18"/>
                  </a:lnTo>
                  <a:lnTo>
                    <a:pt x="48" y="18"/>
                  </a:lnTo>
                  <a:lnTo>
                    <a:pt x="48" y="0"/>
                  </a:lnTo>
                  <a:lnTo>
                    <a:pt x="0" y="0"/>
                  </a:lnTo>
                  <a:lnTo>
                    <a:pt x="0" y="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13">
              <a:extLst>
                <a:ext uri="{FF2B5EF4-FFF2-40B4-BE49-F238E27FC236}">
                  <a16:creationId xmlns:a16="http://schemas.microsoft.com/office/drawing/2014/main" id="{8535B489-FF4B-C6A8-45D7-A5D5B402CB84}"/>
                </a:ext>
              </a:extLst>
            </p:cNvPr>
            <p:cNvSpPr>
              <a:spLocks noChangeArrowheads="1"/>
            </p:cNvSpPr>
            <p:nvPr/>
          </p:nvSpPr>
          <p:spPr bwMode="auto">
            <a:xfrm>
              <a:off x="10981517" y="4005772"/>
              <a:ext cx="77788" cy="269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4">
              <a:extLst>
                <a:ext uri="{FF2B5EF4-FFF2-40B4-BE49-F238E27FC236}">
                  <a16:creationId xmlns:a16="http://schemas.microsoft.com/office/drawing/2014/main" id="{FD21841E-C853-6115-41F5-A8102FFB1888}"/>
                </a:ext>
              </a:extLst>
            </p:cNvPr>
            <p:cNvSpPr>
              <a:spLocks/>
            </p:cNvSpPr>
            <p:nvPr/>
          </p:nvSpPr>
          <p:spPr bwMode="auto">
            <a:xfrm>
              <a:off x="9978217" y="2297622"/>
              <a:ext cx="77788" cy="1735138"/>
            </a:xfrm>
            <a:custGeom>
              <a:avLst/>
              <a:gdLst>
                <a:gd name="T0" fmla="*/ 49 w 49"/>
                <a:gd name="T1" fmla="*/ 0 h 1093"/>
                <a:gd name="T2" fmla="*/ 0 w 49"/>
                <a:gd name="T3" fmla="*/ 0 h 1093"/>
                <a:gd name="T4" fmla="*/ 0 w 49"/>
                <a:gd name="T5" fmla="*/ 1085 h 1093"/>
                <a:gd name="T6" fmla="*/ 0 w 49"/>
                <a:gd name="T7" fmla="*/ 1093 h 1093"/>
                <a:gd name="T8" fmla="*/ 49 w 49"/>
                <a:gd name="T9" fmla="*/ 1093 h 1093"/>
                <a:gd name="T10" fmla="*/ 49 w 49"/>
                <a:gd name="T11" fmla="*/ 0 h 1093"/>
              </a:gdLst>
              <a:ahLst/>
              <a:cxnLst>
                <a:cxn ang="0">
                  <a:pos x="T0" y="T1"/>
                </a:cxn>
                <a:cxn ang="0">
                  <a:pos x="T2" y="T3"/>
                </a:cxn>
                <a:cxn ang="0">
                  <a:pos x="T4" y="T5"/>
                </a:cxn>
                <a:cxn ang="0">
                  <a:pos x="T6" y="T7"/>
                </a:cxn>
                <a:cxn ang="0">
                  <a:pos x="T8" y="T9"/>
                </a:cxn>
                <a:cxn ang="0">
                  <a:pos x="T10" y="T11"/>
                </a:cxn>
              </a:cxnLst>
              <a:rect l="0" t="0" r="r" b="b"/>
              <a:pathLst>
                <a:path w="49" h="1093">
                  <a:moveTo>
                    <a:pt x="49" y="0"/>
                  </a:moveTo>
                  <a:lnTo>
                    <a:pt x="0" y="0"/>
                  </a:lnTo>
                  <a:lnTo>
                    <a:pt x="0" y="1085"/>
                  </a:lnTo>
                  <a:lnTo>
                    <a:pt x="0" y="1093"/>
                  </a:lnTo>
                  <a:lnTo>
                    <a:pt x="49" y="1093"/>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15">
              <a:extLst>
                <a:ext uri="{FF2B5EF4-FFF2-40B4-BE49-F238E27FC236}">
                  <a16:creationId xmlns:a16="http://schemas.microsoft.com/office/drawing/2014/main" id="{EF81337D-9D3C-D70A-5040-38DB8BA9CF59}"/>
                </a:ext>
              </a:extLst>
            </p:cNvPr>
            <p:cNvSpPr>
              <a:spLocks noChangeArrowheads="1"/>
            </p:cNvSpPr>
            <p:nvPr/>
          </p:nvSpPr>
          <p:spPr bwMode="auto">
            <a:xfrm>
              <a:off x="9824230" y="4021647"/>
              <a:ext cx="77788" cy="111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3E75FCAC-F0ED-0524-F95F-AF9B1C762F9E}"/>
                </a:ext>
              </a:extLst>
            </p:cNvPr>
            <p:cNvSpPr>
              <a:spLocks/>
            </p:cNvSpPr>
            <p:nvPr/>
          </p:nvSpPr>
          <p:spPr bwMode="auto">
            <a:xfrm>
              <a:off x="9902017" y="4020060"/>
              <a:ext cx="76200" cy="12700"/>
            </a:xfrm>
            <a:custGeom>
              <a:avLst/>
              <a:gdLst>
                <a:gd name="T0" fmla="*/ 0 w 48"/>
                <a:gd name="T1" fmla="*/ 1 h 8"/>
                <a:gd name="T2" fmla="*/ 0 w 48"/>
                <a:gd name="T3" fmla="*/ 8 h 8"/>
                <a:gd name="T4" fmla="*/ 48 w 48"/>
                <a:gd name="T5" fmla="*/ 8 h 8"/>
                <a:gd name="T6" fmla="*/ 48 w 48"/>
                <a:gd name="T7" fmla="*/ 0 h 8"/>
                <a:gd name="T8" fmla="*/ 0 w 48"/>
                <a:gd name="T9" fmla="*/ 0 h 8"/>
                <a:gd name="T10" fmla="*/ 0 w 48"/>
                <a:gd name="T11" fmla="*/ 1 h 8"/>
              </a:gdLst>
              <a:ahLst/>
              <a:cxnLst>
                <a:cxn ang="0">
                  <a:pos x="T0" y="T1"/>
                </a:cxn>
                <a:cxn ang="0">
                  <a:pos x="T2" y="T3"/>
                </a:cxn>
                <a:cxn ang="0">
                  <a:pos x="T4" y="T5"/>
                </a:cxn>
                <a:cxn ang="0">
                  <a:pos x="T6" y="T7"/>
                </a:cxn>
                <a:cxn ang="0">
                  <a:pos x="T8" y="T9"/>
                </a:cxn>
                <a:cxn ang="0">
                  <a:pos x="T10" y="T11"/>
                </a:cxn>
              </a:cxnLst>
              <a:rect l="0" t="0" r="r" b="b"/>
              <a:pathLst>
                <a:path w="48" h="8">
                  <a:moveTo>
                    <a:pt x="0" y="1"/>
                  </a:moveTo>
                  <a:lnTo>
                    <a:pt x="0" y="8"/>
                  </a:lnTo>
                  <a:lnTo>
                    <a:pt x="48" y="8"/>
                  </a:lnTo>
                  <a:lnTo>
                    <a:pt x="48" y="0"/>
                  </a:lnTo>
                  <a:lnTo>
                    <a:pt x="0" y="0"/>
                  </a:lnTo>
                  <a:lnTo>
                    <a:pt x="0" y="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7">
              <a:extLst>
                <a:ext uri="{FF2B5EF4-FFF2-40B4-BE49-F238E27FC236}">
                  <a16:creationId xmlns:a16="http://schemas.microsoft.com/office/drawing/2014/main" id="{000CD7BF-3112-CEC8-338C-6D2862C0104C}"/>
                </a:ext>
              </a:extLst>
            </p:cNvPr>
            <p:cNvSpPr>
              <a:spLocks/>
            </p:cNvSpPr>
            <p:nvPr/>
          </p:nvSpPr>
          <p:spPr bwMode="auto">
            <a:xfrm>
              <a:off x="10557655" y="2297622"/>
              <a:ext cx="76200" cy="1735138"/>
            </a:xfrm>
            <a:custGeom>
              <a:avLst/>
              <a:gdLst>
                <a:gd name="T0" fmla="*/ 48 w 48"/>
                <a:gd name="T1" fmla="*/ 0 h 1093"/>
                <a:gd name="T2" fmla="*/ 0 w 48"/>
                <a:gd name="T3" fmla="*/ 0 h 1093"/>
                <a:gd name="T4" fmla="*/ 0 w 48"/>
                <a:gd name="T5" fmla="*/ 1035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1035"/>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18">
              <a:extLst>
                <a:ext uri="{FF2B5EF4-FFF2-40B4-BE49-F238E27FC236}">
                  <a16:creationId xmlns:a16="http://schemas.microsoft.com/office/drawing/2014/main" id="{5461CE63-3F74-FD8B-3438-0CD6AF096C0B}"/>
                </a:ext>
              </a:extLst>
            </p:cNvPr>
            <p:cNvSpPr>
              <a:spLocks noChangeArrowheads="1"/>
            </p:cNvSpPr>
            <p:nvPr/>
          </p:nvSpPr>
          <p:spPr bwMode="auto">
            <a:xfrm>
              <a:off x="10403667" y="3967672"/>
              <a:ext cx="76200" cy="6508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9">
              <a:extLst>
                <a:ext uri="{FF2B5EF4-FFF2-40B4-BE49-F238E27FC236}">
                  <a16:creationId xmlns:a16="http://schemas.microsoft.com/office/drawing/2014/main" id="{A05F091E-5B2F-A0AB-E53A-2BC91D91A767}"/>
                </a:ext>
              </a:extLst>
            </p:cNvPr>
            <p:cNvSpPr>
              <a:spLocks/>
            </p:cNvSpPr>
            <p:nvPr/>
          </p:nvSpPr>
          <p:spPr bwMode="auto">
            <a:xfrm>
              <a:off x="10479867" y="3940685"/>
              <a:ext cx="77788" cy="92075"/>
            </a:xfrm>
            <a:custGeom>
              <a:avLst/>
              <a:gdLst>
                <a:gd name="T0" fmla="*/ 49 w 49"/>
                <a:gd name="T1" fmla="*/ 0 h 58"/>
                <a:gd name="T2" fmla="*/ 0 w 49"/>
                <a:gd name="T3" fmla="*/ 0 h 58"/>
                <a:gd name="T4" fmla="*/ 0 w 49"/>
                <a:gd name="T5" fmla="*/ 17 h 58"/>
                <a:gd name="T6" fmla="*/ 0 w 49"/>
                <a:gd name="T7" fmla="*/ 58 h 58"/>
                <a:gd name="T8" fmla="*/ 49 w 49"/>
                <a:gd name="T9" fmla="*/ 58 h 58"/>
                <a:gd name="T10" fmla="*/ 49 w 49"/>
                <a:gd name="T11" fmla="*/ 0 h 58"/>
              </a:gdLst>
              <a:ahLst/>
              <a:cxnLst>
                <a:cxn ang="0">
                  <a:pos x="T0" y="T1"/>
                </a:cxn>
                <a:cxn ang="0">
                  <a:pos x="T2" y="T3"/>
                </a:cxn>
                <a:cxn ang="0">
                  <a:pos x="T4" y="T5"/>
                </a:cxn>
                <a:cxn ang="0">
                  <a:pos x="T6" y="T7"/>
                </a:cxn>
                <a:cxn ang="0">
                  <a:pos x="T8" y="T9"/>
                </a:cxn>
                <a:cxn ang="0">
                  <a:pos x="T10" y="T11"/>
                </a:cxn>
              </a:cxnLst>
              <a:rect l="0" t="0" r="r" b="b"/>
              <a:pathLst>
                <a:path w="49" h="58">
                  <a:moveTo>
                    <a:pt x="49" y="0"/>
                  </a:moveTo>
                  <a:lnTo>
                    <a:pt x="0" y="0"/>
                  </a:lnTo>
                  <a:lnTo>
                    <a:pt x="0" y="17"/>
                  </a:lnTo>
                  <a:lnTo>
                    <a:pt x="0" y="58"/>
                  </a:lnTo>
                  <a:lnTo>
                    <a:pt x="49" y="58"/>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0">
              <a:extLst>
                <a:ext uri="{FF2B5EF4-FFF2-40B4-BE49-F238E27FC236}">
                  <a16:creationId xmlns:a16="http://schemas.microsoft.com/office/drawing/2014/main" id="{A3602798-2F23-5CFF-2D68-80D078AE5DAB}"/>
                </a:ext>
              </a:extLst>
            </p:cNvPr>
            <p:cNvSpPr>
              <a:spLocks/>
            </p:cNvSpPr>
            <p:nvPr/>
          </p:nvSpPr>
          <p:spPr bwMode="auto">
            <a:xfrm>
              <a:off x="9400367" y="2297622"/>
              <a:ext cx="76200" cy="1735138"/>
            </a:xfrm>
            <a:custGeom>
              <a:avLst/>
              <a:gdLst>
                <a:gd name="T0" fmla="*/ 48 w 48"/>
                <a:gd name="T1" fmla="*/ 0 h 1093"/>
                <a:gd name="T2" fmla="*/ 0 w 48"/>
                <a:gd name="T3" fmla="*/ 0 h 1093"/>
                <a:gd name="T4" fmla="*/ 0 w 48"/>
                <a:gd name="T5" fmla="*/ 1063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1063"/>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1">
              <a:extLst>
                <a:ext uri="{FF2B5EF4-FFF2-40B4-BE49-F238E27FC236}">
                  <a16:creationId xmlns:a16="http://schemas.microsoft.com/office/drawing/2014/main" id="{684EEE5B-9028-1295-DA53-27CE771117DB}"/>
                </a:ext>
              </a:extLst>
            </p:cNvPr>
            <p:cNvSpPr>
              <a:spLocks/>
            </p:cNvSpPr>
            <p:nvPr/>
          </p:nvSpPr>
          <p:spPr bwMode="auto">
            <a:xfrm>
              <a:off x="9322580" y="3985135"/>
              <a:ext cx="77788" cy="47625"/>
            </a:xfrm>
            <a:custGeom>
              <a:avLst/>
              <a:gdLst>
                <a:gd name="T0" fmla="*/ 49 w 49"/>
                <a:gd name="T1" fmla="*/ 30 h 30"/>
                <a:gd name="T2" fmla="*/ 49 w 49"/>
                <a:gd name="T3" fmla="*/ 0 h 30"/>
                <a:gd name="T4" fmla="*/ 0 w 49"/>
                <a:gd name="T5" fmla="*/ 0 h 30"/>
                <a:gd name="T6" fmla="*/ 0 w 49"/>
                <a:gd name="T7" fmla="*/ 4 h 30"/>
                <a:gd name="T8" fmla="*/ 0 w 49"/>
                <a:gd name="T9" fmla="*/ 30 h 30"/>
                <a:gd name="T10" fmla="*/ 49 w 49"/>
                <a:gd name="T11" fmla="*/ 30 h 30"/>
              </a:gdLst>
              <a:ahLst/>
              <a:cxnLst>
                <a:cxn ang="0">
                  <a:pos x="T0" y="T1"/>
                </a:cxn>
                <a:cxn ang="0">
                  <a:pos x="T2" y="T3"/>
                </a:cxn>
                <a:cxn ang="0">
                  <a:pos x="T4" y="T5"/>
                </a:cxn>
                <a:cxn ang="0">
                  <a:pos x="T6" y="T7"/>
                </a:cxn>
                <a:cxn ang="0">
                  <a:pos x="T8" y="T9"/>
                </a:cxn>
                <a:cxn ang="0">
                  <a:pos x="T10" y="T11"/>
                </a:cxn>
              </a:cxnLst>
              <a:rect l="0" t="0" r="r" b="b"/>
              <a:pathLst>
                <a:path w="49" h="30">
                  <a:moveTo>
                    <a:pt x="49" y="30"/>
                  </a:moveTo>
                  <a:lnTo>
                    <a:pt x="49" y="0"/>
                  </a:lnTo>
                  <a:lnTo>
                    <a:pt x="0" y="0"/>
                  </a:lnTo>
                  <a:lnTo>
                    <a:pt x="0" y="4"/>
                  </a:lnTo>
                  <a:lnTo>
                    <a:pt x="0" y="30"/>
                  </a:lnTo>
                  <a:lnTo>
                    <a:pt x="49" y="3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22">
              <a:extLst>
                <a:ext uri="{FF2B5EF4-FFF2-40B4-BE49-F238E27FC236}">
                  <a16:creationId xmlns:a16="http://schemas.microsoft.com/office/drawing/2014/main" id="{410C1755-D94B-3205-5A59-9516028545BD}"/>
                </a:ext>
              </a:extLst>
            </p:cNvPr>
            <p:cNvSpPr>
              <a:spLocks noChangeArrowheads="1"/>
            </p:cNvSpPr>
            <p:nvPr/>
          </p:nvSpPr>
          <p:spPr bwMode="auto">
            <a:xfrm>
              <a:off x="9246380" y="3991485"/>
              <a:ext cx="76200" cy="4127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3">
              <a:extLst>
                <a:ext uri="{FF2B5EF4-FFF2-40B4-BE49-F238E27FC236}">
                  <a16:creationId xmlns:a16="http://schemas.microsoft.com/office/drawing/2014/main" id="{572ED787-70BF-B832-19E1-F20EC6792F55}"/>
                </a:ext>
              </a:extLst>
            </p:cNvPr>
            <p:cNvSpPr>
              <a:spLocks/>
            </p:cNvSpPr>
            <p:nvPr/>
          </p:nvSpPr>
          <p:spPr bwMode="auto">
            <a:xfrm>
              <a:off x="9689292" y="2297622"/>
              <a:ext cx="76200" cy="1735138"/>
            </a:xfrm>
            <a:custGeom>
              <a:avLst/>
              <a:gdLst>
                <a:gd name="T0" fmla="*/ 48 w 48"/>
                <a:gd name="T1" fmla="*/ 0 h 1093"/>
                <a:gd name="T2" fmla="*/ 0 w 48"/>
                <a:gd name="T3" fmla="*/ 0 h 1093"/>
                <a:gd name="T4" fmla="*/ 0 w 48"/>
                <a:gd name="T5" fmla="*/ 1085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1085"/>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4">
              <a:extLst>
                <a:ext uri="{FF2B5EF4-FFF2-40B4-BE49-F238E27FC236}">
                  <a16:creationId xmlns:a16="http://schemas.microsoft.com/office/drawing/2014/main" id="{4B290C18-B25F-9626-174C-3B1B4ACA9FF4}"/>
                </a:ext>
              </a:extLst>
            </p:cNvPr>
            <p:cNvSpPr>
              <a:spLocks/>
            </p:cNvSpPr>
            <p:nvPr/>
          </p:nvSpPr>
          <p:spPr bwMode="auto">
            <a:xfrm>
              <a:off x="9613092" y="4020060"/>
              <a:ext cx="76200" cy="12700"/>
            </a:xfrm>
            <a:custGeom>
              <a:avLst/>
              <a:gdLst>
                <a:gd name="T0" fmla="*/ 0 w 48"/>
                <a:gd name="T1" fmla="*/ 0 h 8"/>
                <a:gd name="T2" fmla="*/ 0 w 48"/>
                <a:gd name="T3" fmla="*/ 1 h 8"/>
                <a:gd name="T4" fmla="*/ 0 w 48"/>
                <a:gd name="T5" fmla="*/ 8 h 8"/>
                <a:gd name="T6" fmla="*/ 48 w 48"/>
                <a:gd name="T7" fmla="*/ 8 h 8"/>
                <a:gd name="T8" fmla="*/ 48 w 48"/>
                <a:gd name="T9" fmla="*/ 0 h 8"/>
                <a:gd name="T10" fmla="*/ 0 w 48"/>
                <a:gd name="T11" fmla="*/ 0 h 8"/>
              </a:gdLst>
              <a:ahLst/>
              <a:cxnLst>
                <a:cxn ang="0">
                  <a:pos x="T0" y="T1"/>
                </a:cxn>
                <a:cxn ang="0">
                  <a:pos x="T2" y="T3"/>
                </a:cxn>
                <a:cxn ang="0">
                  <a:pos x="T4" y="T5"/>
                </a:cxn>
                <a:cxn ang="0">
                  <a:pos x="T6" y="T7"/>
                </a:cxn>
                <a:cxn ang="0">
                  <a:pos x="T8" y="T9"/>
                </a:cxn>
                <a:cxn ang="0">
                  <a:pos x="T10" y="T11"/>
                </a:cxn>
              </a:cxnLst>
              <a:rect l="0" t="0" r="r" b="b"/>
              <a:pathLst>
                <a:path w="48" h="8">
                  <a:moveTo>
                    <a:pt x="0" y="0"/>
                  </a:moveTo>
                  <a:lnTo>
                    <a:pt x="0" y="1"/>
                  </a:lnTo>
                  <a:lnTo>
                    <a:pt x="0" y="8"/>
                  </a:lnTo>
                  <a:lnTo>
                    <a:pt x="48" y="8"/>
                  </a:lnTo>
                  <a:lnTo>
                    <a:pt x="48"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25">
              <a:extLst>
                <a:ext uri="{FF2B5EF4-FFF2-40B4-BE49-F238E27FC236}">
                  <a16:creationId xmlns:a16="http://schemas.microsoft.com/office/drawing/2014/main" id="{C2C0674F-3060-09CA-E12F-DD5AE1F6B93C}"/>
                </a:ext>
              </a:extLst>
            </p:cNvPr>
            <p:cNvSpPr>
              <a:spLocks noChangeArrowheads="1"/>
            </p:cNvSpPr>
            <p:nvPr/>
          </p:nvSpPr>
          <p:spPr bwMode="auto">
            <a:xfrm>
              <a:off x="9535305" y="4021647"/>
              <a:ext cx="77788" cy="111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a:extLst>
                <a:ext uri="{FF2B5EF4-FFF2-40B4-BE49-F238E27FC236}">
                  <a16:creationId xmlns:a16="http://schemas.microsoft.com/office/drawing/2014/main" id="{80E78475-FAD4-4CDE-BAD2-D85F113CB8FC}"/>
                </a:ext>
              </a:extLst>
            </p:cNvPr>
            <p:cNvSpPr>
              <a:spLocks/>
            </p:cNvSpPr>
            <p:nvPr/>
          </p:nvSpPr>
          <p:spPr bwMode="auto">
            <a:xfrm>
              <a:off x="8820930" y="2297622"/>
              <a:ext cx="77788" cy="1735138"/>
            </a:xfrm>
            <a:custGeom>
              <a:avLst/>
              <a:gdLst>
                <a:gd name="T0" fmla="*/ 49 w 49"/>
                <a:gd name="T1" fmla="*/ 0 h 1093"/>
                <a:gd name="T2" fmla="*/ 0 w 49"/>
                <a:gd name="T3" fmla="*/ 0 h 1093"/>
                <a:gd name="T4" fmla="*/ 0 w 49"/>
                <a:gd name="T5" fmla="*/ 1075 h 1093"/>
                <a:gd name="T6" fmla="*/ 0 w 49"/>
                <a:gd name="T7" fmla="*/ 1093 h 1093"/>
                <a:gd name="T8" fmla="*/ 49 w 49"/>
                <a:gd name="T9" fmla="*/ 1093 h 1093"/>
                <a:gd name="T10" fmla="*/ 49 w 49"/>
                <a:gd name="T11" fmla="*/ 0 h 1093"/>
              </a:gdLst>
              <a:ahLst/>
              <a:cxnLst>
                <a:cxn ang="0">
                  <a:pos x="T0" y="T1"/>
                </a:cxn>
                <a:cxn ang="0">
                  <a:pos x="T2" y="T3"/>
                </a:cxn>
                <a:cxn ang="0">
                  <a:pos x="T4" y="T5"/>
                </a:cxn>
                <a:cxn ang="0">
                  <a:pos x="T6" y="T7"/>
                </a:cxn>
                <a:cxn ang="0">
                  <a:pos x="T8" y="T9"/>
                </a:cxn>
                <a:cxn ang="0">
                  <a:pos x="T10" y="T11"/>
                </a:cxn>
              </a:cxnLst>
              <a:rect l="0" t="0" r="r" b="b"/>
              <a:pathLst>
                <a:path w="49" h="1093">
                  <a:moveTo>
                    <a:pt x="49" y="0"/>
                  </a:moveTo>
                  <a:lnTo>
                    <a:pt x="0" y="0"/>
                  </a:lnTo>
                  <a:lnTo>
                    <a:pt x="0" y="1075"/>
                  </a:lnTo>
                  <a:lnTo>
                    <a:pt x="0" y="1093"/>
                  </a:lnTo>
                  <a:lnTo>
                    <a:pt x="49" y="1093"/>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7">
              <a:extLst>
                <a:ext uri="{FF2B5EF4-FFF2-40B4-BE49-F238E27FC236}">
                  <a16:creationId xmlns:a16="http://schemas.microsoft.com/office/drawing/2014/main" id="{68E44B5B-36AF-0F5A-DCBB-5193EDAC3D21}"/>
                </a:ext>
              </a:extLst>
            </p:cNvPr>
            <p:cNvSpPr>
              <a:spLocks/>
            </p:cNvSpPr>
            <p:nvPr/>
          </p:nvSpPr>
          <p:spPr bwMode="auto">
            <a:xfrm>
              <a:off x="8666942" y="4002597"/>
              <a:ext cx="77788" cy="30163"/>
            </a:xfrm>
            <a:custGeom>
              <a:avLst/>
              <a:gdLst>
                <a:gd name="T0" fmla="*/ 0 w 49"/>
                <a:gd name="T1" fmla="*/ 0 h 19"/>
                <a:gd name="T2" fmla="*/ 0 w 49"/>
                <a:gd name="T3" fmla="*/ 19 h 19"/>
                <a:gd name="T4" fmla="*/ 49 w 49"/>
                <a:gd name="T5" fmla="*/ 19 h 19"/>
                <a:gd name="T6" fmla="*/ 49 w 49"/>
                <a:gd name="T7" fmla="*/ 1 h 19"/>
                <a:gd name="T8" fmla="*/ 49 w 49"/>
                <a:gd name="T9" fmla="*/ 0 h 19"/>
                <a:gd name="T10" fmla="*/ 0 w 49"/>
                <a:gd name="T11" fmla="*/ 0 h 19"/>
              </a:gdLst>
              <a:ahLst/>
              <a:cxnLst>
                <a:cxn ang="0">
                  <a:pos x="T0" y="T1"/>
                </a:cxn>
                <a:cxn ang="0">
                  <a:pos x="T2" y="T3"/>
                </a:cxn>
                <a:cxn ang="0">
                  <a:pos x="T4" y="T5"/>
                </a:cxn>
                <a:cxn ang="0">
                  <a:pos x="T6" y="T7"/>
                </a:cxn>
                <a:cxn ang="0">
                  <a:pos x="T8" y="T9"/>
                </a:cxn>
                <a:cxn ang="0">
                  <a:pos x="T10" y="T11"/>
                </a:cxn>
              </a:cxnLst>
              <a:rect l="0" t="0" r="r" b="b"/>
              <a:pathLst>
                <a:path w="49" h="19">
                  <a:moveTo>
                    <a:pt x="0" y="0"/>
                  </a:moveTo>
                  <a:lnTo>
                    <a:pt x="0" y="19"/>
                  </a:lnTo>
                  <a:lnTo>
                    <a:pt x="49" y="19"/>
                  </a:lnTo>
                  <a:lnTo>
                    <a:pt x="49" y="1"/>
                  </a:lnTo>
                  <a:lnTo>
                    <a:pt x="49"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Rectangle 28">
              <a:extLst>
                <a:ext uri="{FF2B5EF4-FFF2-40B4-BE49-F238E27FC236}">
                  <a16:creationId xmlns:a16="http://schemas.microsoft.com/office/drawing/2014/main" id="{1B48BF7F-9D70-301F-FBD2-0A747108959F}"/>
                </a:ext>
              </a:extLst>
            </p:cNvPr>
            <p:cNvSpPr>
              <a:spLocks noChangeArrowheads="1"/>
            </p:cNvSpPr>
            <p:nvPr/>
          </p:nvSpPr>
          <p:spPr bwMode="auto">
            <a:xfrm>
              <a:off x="8744730" y="4004185"/>
              <a:ext cx="76200" cy="285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9">
              <a:extLst>
                <a:ext uri="{FF2B5EF4-FFF2-40B4-BE49-F238E27FC236}">
                  <a16:creationId xmlns:a16="http://schemas.microsoft.com/office/drawing/2014/main" id="{0BAC2736-5030-94AC-43D2-E0A3502FF6A3}"/>
                </a:ext>
              </a:extLst>
            </p:cNvPr>
            <p:cNvSpPr>
              <a:spLocks/>
            </p:cNvSpPr>
            <p:nvPr/>
          </p:nvSpPr>
          <p:spPr bwMode="auto">
            <a:xfrm>
              <a:off x="9109855" y="2297622"/>
              <a:ext cx="77788" cy="1735138"/>
            </a:xfrm>
            <a:custGeom>
              <a:avLst/>
              <a:gdLst>
                <a:gd name="T0" fmla="*/ 49 w 49"/>
                <a:gd name="T1" fmla="*/ 0 h 1093"/>
                <a:gd name="T2" fmla="*/ 0 w 49"/>
                <a:gd name="T3" fmla="*/ 0 h 1093"/>
                <a:gd name="T4" fmla="*/ 0 w 49"/>
                <a:gd name="T5" fmla="*/ 122 h 1093"/>
                <a:gd name="T6" fmla="*/ 0 w 49"/>
                <a:gd name="T7" fmla="*/ 1093 h 1093"/>
                <a:gd name="T8" fmla="*/ 49 w 49"/>
                <a:gd name="T9" fmla="*/ 1093 h 1093"/>
                <a:gd name="T10" fmla="*/ 49 w 49"/>
                <a:gd name="T11" fmla="*/ 0 h 1093"/>
              </a:gdLst>
              <a:ahLst/>
              <a:cxnLst>
                <a:cxn ang="0">
                  <a:pos x="T0" y="T1"/>
                </a:cxn>
                <a:cxn ang="0">
                  <a:pos x="T2" y="T3"/>
                </a:cxn>
                <a:cxn ang="0">
                  <a:pos x="T4" y="T5"/>
                </a:cxn>
                <a:cxn ang="0">
                  <a:pos x="T6" y="T7"/>
                </a:cxn>
                <a:cxn ang="0">
                  <a:pos x="T8" y="T9"/>
                </a:cxn>
                <a:cxn ang="0">
                  <a:pos x="T10" y="T11"/>
                </a:cxn>
              </a:cxnLst>
              <a:rect l="0" t="0" r="r" b="b"/>
              <a:pathLst>
                <a:path w="49" h="1093">
                  <a:moveTo>
                    <a:pt x="49" y="0"/>
                  </a:moveTo>
                  <a:lnTo>
                    <a:pt x="0" y="0"/>
                  </a:lnTo>
                  <a:lnTo>
                    <a:pt x="0" y="122"/>
                  </a:lnTo>
                  <a:lnTo>
                    <a:pt x="0" y="1093"/>
                  </a:lnTo>
                  <a:lnTo>
                    <a:pt x="49" y="1093"/>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0">
              <a:extLst>
                <a:ext uri="{FF2B5EF4-FFF2-40B4-BE49-F238E27FC236}">
                  <a16:creationId xmlns:a16="http://schemas.microsoft.com/office/drawing/2014/main" id="{48968B68-2923-AFC5-508C-8628FC40A423}"/>
                </a:ext>
              </a:extLst>
            </p:cNvPr>
            <p:cNvSpPr>
              <a:spLocks/>
            </p:cNvSpPr>
            <p:nvPr/>
          </p:nvSpPr>
          <p:spPr bwMode="auto">
            <a:xfrm>
              <a:off x="9033655" y="2491297"/>
              <a:ext cx="76200" cy="1541463"/>
            </a:xfrm>
            <a:custGeom>
              <a:avLst/>
              <a:gdLst>
                <a:gd name="T0" fmla="*/ 48 w 48"/>
                <a:gd name="T1" fmla="*/ 0 h 971"/>
                <a:gd name="T2" fmla="*/ 0 w 48"/>
                <a:gd name="T3" fmla="*/ 0 h 971"/>
                <a:gd name="T4" fmla="*/ 0 w 48"/>
                <a:gd name="T5" fmla="*/ 564 h 971"/>
                <a:gd name="T6" fmla="*/ 0 w 48"/>
                <a:gd name="T7" fmla="*/ 971 h 971"/>
                <a:gd name="T8" fmla="*/ 48 w 48"/>
                <a:gd name="T9" fmla="*/ 971 h 971"/>
                <a:gd name="T10" fmla="*/ 48 w 48"/>
                <a:gd name="T11" fmla="*/ 0 h 971"/>
              </a:gdLst>
              <a:ahLst/>
              <a:cxnLst>
                <a:cxn ang="0">
                  <a:pos x="T0" y="T1"/>
                </a:cxn>
                <a:cxn ang="0">
                  <a:pos x="T2" y="T3"/>
                </a:cxn>
                <a:cxn ang="0">
                  <a:pos x="T4" y="T5"/>
                </a:cxn>
                <a:cxn ang="0">
                  <a:pos x="T6" y="T7"/>
                </a:cxn>
                <a:cxn ang="0">
                  <a:pos x="T8" y="T9"/>
                </a:cxn>
                <a:cxn ang="0">
                  <a:pos x="T10" y="T11"/>
                </a:cxn>
              </a:cxnLst>
              <a:rect l="0" t="0" r="r" b="b"/>
              <a:pathLst>
                <a:path w="48" h="971">
                  <a:moveTo>
                    <a:pt x="48" y="0"/>
                  </a:moveTo>
                  <a:lnTo>
                    <a:pt x="0" y="0"/>
                  </a:lnTo>
                  <a:lnTo>
                    <a:pt x="0" y="564"/>
                  </a:lnTo>
                  <a:lnTo>
                    <a:pt x="0" y="971"/>
                  </a:lnTo>
                  <a:lnTo>
                    <a:pt x="48" y="971"/>
                  </a:lnTo>
                  <a:lnTo>
                    <a:pt x="4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31">
              <a:extLst>
                <a:ext uri="{FF2B5EF4-FFF2-40B4-BE49-F238E27FC236}">
                  <a16:creationId xmlns:a16="http://schemas.microsoft.com/office/drawing/2014/main" id="{0CF4E124-3135-AE10-02A4-EE24FCD43EDE}"/>
                </a:ext>
              </a:extLst>
            </p:cNvPr>
            <p:cNvSpPr>
              <a:spLocks noChangeArrowheads="1"/>
            </p:cNvSpPr>
            <p:nvPr/>
          </p:nvSpPr>
          <p:spPr bwMode="auto">
            <a:xfrm>
              <a:off x="8955867" y="3386647"/>
              <a:ext cx="77788" cy="6461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2">
              <a:extLst>
                <a:ext uri="{FF2B5EF4-FFF2-40B4-BE49-F238E27FC236}">
                  <a16:creationId xmlns:a16="http://schemas.microsoft.com/office/drawing/2014/main" id="{2DE7C17A-9D05-5ED4-E705-F4F89EB25AAE}"/>
                </a:ext>
              </a:extLst>
            </p:cNvPr>
            <p:cNvSpPr>
              <a:spLocks/>
            </p:cNvSpPr>
            <p:nvPr/>
          </p:nvSpPr>
          <p:spPr bwMode="auto">
            <a:xfrm>
              <a:off x="10846580" y="3343785"/>
              <a:ext cx="77788" cy="688975"/>
            </a:xfrm>
            <a:custGeom>
              <a:avLst/>
              <a:gdLst>
                <a:gd name="T0" fmla="*/ 49 w 49"/>
                <a:gd name="T1" fmla="*/ 0 h 434"/>
                <a:gd name="T2" fmla="*/ 0 w 49"/>
                <a:gd name="T3" fmla="*/ 0 h 434"/>
                <a:gd name="T4" fmla="*/ 0 w 49"/>
                <a:gd name="T5" fmla="*/ 393 h 434"/>
                <a:gd name="T6" fmla="*/ 0 w 49"/>
                <a:gd name="T7" fmla="*/ 434 h 434"/>
                <a:gd name="T8" fmla="*/ 49 w 49"/>
                <a:gd name="T9" fmla="*/ 434 h 434"/>
                <a:gd name="T10" fmla="*/ 49 w 49"/>
                <a:gd name="T11" fmla="*/ 0 h 434"/>
              </a:gdLst>
              <a:ahLst/>
              <a:cxnLst>
                <a:cxn ang="0">
                  <a:pos x="T0" y="T1"/>
                </a:cxn>
                <a:cxn ang="0">
                  <a:pos x="T2" y="T3"/>
                </a:cxn>
                <a:cxn ang="0">
                  <a:pos x="T4" y="T5"/>
                </a:cxn>
                <a:cxn ang="0">
                  <a:pos x="T6" y="T7"/>
                </a:cxn>
                <a:cxn ang="0">
                  <a:pos x="T8" y="T9"/>
                </a:cxn>
                <a:cxn ang="0">
                  <a:pos x="T10" y="T11"/>
                </a:cxn>
              </a:cxnLst>
              <a:rect l="0" t="0" r="r" b="b"/>
              <a:pathLst>
                <a:path w="49" h="434">
                  <a:moveTo>
                    <a:pt x="49" y="0"/>
                  </a:moveTo>
                  <a:lnTo>
                    <a:pt x="0" y="0"/>
                  </a:lnTo>
                  <a:lnTo>
                    <a:pt x="0" y="393"/>
                  </a:lnTo>
                  <a:lnTo>
                    <a:pt x="0" y="434"/>
                  </a:lnTo>
                  <a:lnTo>
                    <a:pt x="49" y="434"/>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33">
              <a:extLst>
                <a:ext uri="{FF2B5EF4-FFF2-40B4-BE49-F238E27FC236}">
                  <a16:creationId xmlns:a16="http://schemas.microsoft.com/office/drawing/2014/main" id="{FF1E2F88-ABCF-1ED0-D3F9-4194C3E76AFA}"/>
                </a:ext>
              </a:extLst>
            </p:cNvPr>
            <p:cNvSpPr>
              <a:spLocks noChangeArrowheads="1"/>
            </p:cNvSpPr>
            <p:nvPr/>
          </p:nvSpPr>
          <p:spPr bwMode="auto">
            <a:xfrm>
              <a:off x="10692592" y="3994660"/>
              <a:ext cx="77788" cy="381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4">
              <a:extLst>
                <a:ext uri="{FF2B5EF4-FFF2-40B4-BE49-F238E27FC236}">
                  <a16:creationId xmlns:a16="http://schemas.microsoft.com/office/drawing/2014/main" id="{BCEC515D-D057-CE74-15EA-E6B338625608}"/>
                </a:ext>
              </a:extLst>
            </p:cNvPr>
            <p:cNvSpPr>
              <a:spLocks/>
            </p:cNvSpPr>
            <p:nvPr/>
          </p:nvSpPr>
          <p:spPr bwMode="auto">
            <a:xfrm>
              <a:off x="10770380" y="3967672"/>
              <a:ext cx="76200" cy="65088"/>
            </a:xfrm>
            <a:custGeom>
              <a:avLst/>
              <a:gdLst>
                <a:gd name="T0" fmla="*/ 0 w 48"/>
                <a:gd name="T1" fmla="*/ 0 h 41"/>
                <a:gd name="T2" fmla="*/ 0 w 48"/>
                <a:gd name="T3" fmla="*/ 17 h 41"/>
                <a:gd name="T4" fmla="*/ 0 w 48"/>
                <a:gd name="T5" fmla="*/ 41 h 41"/>
                <a:gd name="T6" fmla="*/ 48 w 48"/>
                <a:gd name="T7" fmla="*/ 41 h 41"/>
                <a:gd name="T8" fmla="*/ 48 w 48"/>
                <a:gd name="T9" fmla="*/ 0 h 41"/>
                <a:gd name="T10" fmla="*/ 0 w 48"/>
                <a:gd name="T11" fmla="*/ 0 h 41"/>
              </a:gdLst>
              <a:ahLst/>
              <a:cxnLst>
                <a:cxn ang="0">
                  <a:pos x="T0" y="T1"/>
                </a:cxn>
                <a:cxn ang="0">
                  <a:pos x="T2" y="T3"/>
                </a:cxn>
                <a:cxn ang="0">
                  <a:pos x="T4" y="T5"/>
                </a:cxn>
                <a:cxn ang="0">
                  <a:pos x="T6" y="T7"/>
                </a:cxn>
                <a:cxn ang="0">
                  <a:pos x="T8" y="T9"/>
                </a:cxn>
                <a:cxn ang="0">
                  <a:pos x="T10" y="T11"/>
                </a:cxn>
              </a:cxnLst>
              <a:rect l="0" t="0" r="r" b="b"/>
              <a:pathLst>
                <a:path w="48" h="41">
                  <a:moveTo>
                    <a:pt x="0" y="0"/>
                  </a:moveTo>
                  <a:lnTo>
                    <a:pt x="0" y="17"/>
                  </a:lnTo>
                  <a:lnTo>
                    <a:pt x="0" y="41"/>
                  </a:lnTo>
                  <a:lnTo>
                    <a:pt x="48" y="41"/>
                  </a:lnTo>
                  <a:lnTo>
                    <a:pt x="48"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35">
              <a:extLst>
                <a:ext uri="{FF2B5EF4-FFF2-40B4-BE49-F238E27FC236}">
                  <a16:creationId xmlns:a16="http://schemas.microsoft.com/office/drawing/2014/main" id="{B98385D3-3920-1F50-966F-B68B3CF16F65}"/>
                </a:ext>
              </a:extLst>
            </p:cNvPr>
            <p:cNvSpPr>
              <a:spLocks noChangeArrowheads="1"/>
            </p:cNvSpPr>
            <p:nvPr/>
          </p:nvSpPr>
          <p:spPr bwMode="auto">
            <a:xfrm>
              <a:off x="10114742" y="3985135"/>
              <a:ext cx="76200" cy="4762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6">
              <a:extLst>
                <a:ext uri="{FF2B5EF4-FFF2-40B4-BE49-F238E27FC236}">
                  <a16:creationId xmlns:a16="http://schemas.microsoft.com/office/drawing/2014/main" id="{CA233035-F99E-1793-478A-E2FCFA4BF8B9}"/>
                </a:ext>
              </a:extLst>
            </p:cNvPr>
            <p:cNvSpPr>
              <a:spLocks/>
            </p:cNvSpPr>
            <p:nvPr/>
          </p:nvSpPr>
          <p:spPr bwMode="auto">
            <a:xfrm>
              <a:off x="10268730" y="3375535"/>
              <a:ext cx="76200" cy="657225"/>
            </a:xfrm>
            <a:custGeom>
              <a:avLst/>
              <a:gdLst>
                <a:gd name="T0" fmla="*/ 0 w 48"/>
                <a:gd name="T1" fmla="*/ 373 h 414"/>
                <a:gd name="T2" fmla="*/ 0 w 48"/>
                <a:gd name="T3" fmla="*/ 414 h 414"/>
                <a:gd name="T4" fmla="*/ 48 w 48"/>
                <a:gd name="T5" fmla="*/ 414 h 414"/>
                <a:gd name="T6" fmla="*/ 48 w 48"/>
                <a:gd name="T7" fmla="*/ 0 h 414"/>
                <a:gd name="T8" fmla="*/ 0 w 48"/>
                <a:gd name="T9" fmla="*/ 0 h 414"/>
                <a:gd name="T10" fmla="*/ 0 w 48"/>
                <a:gd name="T11" fmla="*/ 373 h 414"/>
              </a:gdLst>
              <a:ahLst/>
              <a:cxnLst>
                <a:cxn ang="0">
                  <a:pos x="T0" y="T1"/>
                </a:cxn>
                <a:cxn ang="0">
                  <a:pos x="T2" y="T3"/>
                </a:cxn>
                <a:cxn ang="0">
                  <a:pos x="T4" y="T5"/>
                </a:cxn>
                <a:cxn ang="0">
                  <a:pos x="T6" y="T7"/>
                </a:cxn>
                <a:cxn ang="0">
                  <a:pos x="T8" y="T9"/>
                </a:cxn>
                <a:cxn ang="0">
                  <a:pos x="T10" y="T11"/>
                </a:cxn>
              </a:cxnLst>
              <a:rect l="0" t="0" r="r" b="b"/>
              <a:pathLst>
                <a:path w="48" h="414">
                  <a:moveTo>
                    <a:pt x="0" y="373"/>
                  </a:moveTo>
                  <a:lnTo>
                    <a:pt x="0" y="414"/>
                  </a:lnTo>
                  <a:lnTo>
                    <a:pt x="48" y="414"/>
                  </a:lnTo>
                  <a:lnTo>
                    <a:pt x="48" y="0"/>
                  </a:lnTo>
                  <a:lnTo>
                    <a:pt x="0" y="0"/>
                  </a:lnTo>
                  <a:lnTo>
                    <a:pt x="0" y="37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37">
              <a:extLst>
                <a:ext uri="{FF2B5EF4-FFF2-40B4-BE49-F238E27FC236}">
                  <a16:creationId xmlns:a16="http://schemas.microsoft.com/office/drawing/2014/main" id="{7EA4852A-485F-7B91-5E62-01F44F06DAFD}"/>
                </a:ext>
              </a:extLst>
            </p:cNvPr>
            <p:cNvSpPr>
              <a:spLocks/>
            </p:cNvSpPr>
            <p:nvPr/>
          </p:nvSpPr>
          <p:spPr bwMode="auto">
            <a:xfrm>
              <a:off x="10190942" y="3967672"/>
              <a:ext cx="77788" cy="65088"/>
            </a:xfrm>
            <a:custGeom>
              <a:avLst/>
              <a:gdLst>
                <a:gd name="T0" fmla="*/ 49 w 49"/>
                <a:gd name="T1" fmla="*/ 41 h 41"/>
                <a:gd name="T2" fmla="*/ 49 w 49"/>
                <a:gd name="T3" fmla="*/ 0 h 41"/>
                <a:gd name="T4" fmla="*/ 0 w 49"/>
                <a:gd name="T5" fmla="*/ 0 h 41"/>
                <a:gd name="T6" fmla="*/ 0 w 49"/>
                <a:gd name="T7" fmla="*/ 11 h 41"/>
                <a:gd name="T8" fmla="*/ 0 w 49"/>
                <a:gd name="T9" fmla="*/ 41 h 41"/>
                <a:gd name="T10" fmla="*/ 49 w 49"/>
                <a:gd name="T11" fmla="*/ 41 h 41"/>
              </a:gdLst>
              <a:ahLst/>
              <a:cxnLst>
                <a:cxn ang="0">
                  <a:pos x="T0" y="T1"/>
                </a:cxn>
                <a:cxn ang="0">
                  <a:pos x="T2" y="T3"/>
                </a:cxn>
                <a:cxn ang="0">
                  <a:pos x="T4" y="T5"/>
                </a:cxn>
                <a:cxn ang="0">
                  <a:pos x="T6" y="T7"/>
                </a:cxn>
                <a:cxn ang="0">
                  <a:pos x="T8" y="T9"/>
                </a:cxn>
                <a:cxn ang="0">
                  <a:pos x="T10" y="T11"/>
                </a:cxn>
              </a:cxnLst>
              <a:rect l="0" t="0" r="r" b="b"/>
              <a:pathLst>
                <a:path w="49" h="41">
                  <a:moveTo>
                    <a:pt x="49" y="41"/>
                  </a:moveTo>
                  <a:lnTo>
                    <a:pt x="49" y="0"/>
                  </a:lnTo>
                  <a:lnTo>
                    <a:pt x="0" y="0"/>
                  </a:lnTo>
                  <a:lnTo>
                    <a:pt x="0" y="11"/>
                  </a:lnTo>
                  <a:lnTo>
                    <a:pt x="0" y="41"/>
                  </a:lnTo>
                  <a:lnTo>
                    <a:pt x="49" y="41"/>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38">
              <a:extLst>
                <a:ext uri="{FF2B5EF4-FFF2-40B4-BE49-F238E27FC236}">
                  <a16:creationId xmlns:a16="http://schemas.microsoft.com/office/drawing/2014/main" id="{35ACFED0-4799-2980-1675-662DB34A3C3C}"/>
                </a:ext>
              </a:extLst>
            </p:cNvPr>
            <p:cNvSpPr>
              <a:spLocks/>
            </p:cNvSpPr>
            <p:nvPr/>
          </p:nvSpPr>
          <p:spPr bwMode="auto">
            <a:xfrm>
              <a:off x="7952567" y="2297622"/>
              <a:ext cx="77788" cy="1735138"/>
            </a:xfrm>
            <a:custGeom>
              <a:avLst/>
              <a:gdLst>
                <a:gd name="T0" fmla="*/ 49 w 49"/>
                <a:gd name="T1" fmla="*/ 0 h 1093"/>
                <a:gd name="T2" fmla="*/ 0 w 49"/>
                <a:gd name="T3" fmla="*/ 0 h 1093"/>
                <a:gd name="T4" fmla="*/ 0 w 49"/>
                <a:gd name="T5" fmla="*/ 1085 h 1093"/>
                <a:gd name="T6" fmla="*/ 0 w 49"/>
                <a:gd name="T7" fmla="*/ 1093 h 1093"/>
                <a:gd name="T8" fmla="*/ 49 w 49"/>
                <a:gd name="T9" fmla="*/ 1093 h 1093"/>
                <a:gd name="T10" fmla="*/ 49 w 49"/>
                <a:gd name="T11" fmla="*/ 0 h 1093"/>
              </a:gdLst>
              <a:ahLst/>
              <a:cxnLst>
                <a:cxn ang="0">
                  <a:pos x="T0" y="T1"/>
                </a:cxn>
                <a:cxn ang="0">
                  <a:pos x="T2" y="T3"/>
                </a:cxn>
                <a:cxn ang="0">
                  <a:pos x="T4" y="T5"/>
                </a:cxn>
                <a:cxn ang="0">
                  <a:pos x="T6" y="T7"/>
                </a:cxn>
                <a:cxn ang="0">
                  <a:pos x="T8" y="T9"/>
                </a:cxn>
                <a:cxn ang="0">
                  <a:pos x="T10" y="T11"/>
                </a:cxn>
              </a:cxnLst>
              <a:rect l="0" t="0" r="r" b="b"/>
              <a:pathLst>
                <a:path w="49" h="1093">
                  <a:moveTo>
                    <a:pt x="49" y="0"/>
                  </a:moveTo>
                  <a:lnTo>
                    <a:pt x="0" y="0"/>
                  </a:lnTo>
                  <a:lnTo>
                    <a:pt x="0" y="1085"/>
                  </a:lnTo>
                  <a:lnTo>
                    <a:pt x="0" y="1093"/>
                  </a:lnTo>
                  <a:lnTo>
                    <a:pt x="49" y="1093"/>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39">
              <a:extLst>
                <a:ext uri="{FF2B5EF4-FFF2-40B4-BE49-F238E27FC236}">
                  <a16:creationId xmlns:a16="http://schemas.microsoft.com/office/drawing/2014/main" id="{9F965A3F-0F36-CFEA-17FD-0D17E2A36AAE}"/>
                </a:ext>
              </a:extLst>
            </p:cNvPr>
            <p:cNvSpPr>
              <a:spLocks noChangeArrowheads="1"/>
            </p:cNvSpPr>
            <p:nvPr/>
          </p:nvSpPr>
          <p:spPr bwMode="auto">
            <a:xfrm>
              <a:off x="7876367" y="4020060"/>
              <a:ext cx="76200" cy="127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40">
              <a:extLst>
                <a:ext uri="{FF2B5EF4-FFF2-40B4-BE49-F238E27FC236}">
                  <a16:creationId xmlns:a16="http://schemas.microsoft.com/office/drawing/2014/main" id="{DDB367E5-DC55-3FBC-9F85-9099EEC5A126}"/>
                </a:ext>
              </a:extLst>
            </p:cNvPr>
            <p:cNvSpPr>
              <a:spLocks noChangeArrowheads="1"/>
            </p:cNvSpPr>
            <p:nvPr/>
          </p:nvSpPr>
          <p:spPr bwMode="auto">
            <a:xfrm>
              <a:off x="7798580" y="4020060"/>
              <a:ext cx="77788" cy="127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41">
              <a:extLst>
                <a:ext uri="{FF2B5EF4-FFF2-40B4-BE49-F238E27FC236}">
                  <a16:creationId xmlns:a16="http://schemas.microsoft.com/office/drawing/2014/main" id="{1BA58336-0191-9A8B-2A77-5FA3C5E60EC0}"/>
                </a:ext>
              </a:extLst>
            </p:cNvPr>
            <p:cNvSpPr>
              <a:spLocks noChangeArrowheads="1"/>
            </p:cNvSpPr>
            <p:nvPr/>
          </p:nvSpPr>
          <p:spPr bwMode="auto">
            <a:xfrm>
              <a:off x="4117763" y="2115982"/>
              <a:ext cx="123825" cy="1365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2">
              <a:extLst>
                <a:ext uri="{FF2B5EF4-FFF2-40B4-BE49-F238E27FC236}">
                  <a16:creationId xmlns:a16="http://schemas.microsoft.com/office/drawing/2014/main" id="{9F2D895C-6F48-4863-D900-615AA742AE11}"/>
                </a:ext>
              </a:extLst>
            </p:cNvPr>
            <p:cNvSpPr>
              <a:spLocks/>
            </p:cNvSpPr>
            <p:nvPr/>
          </p:nvSpPr>
          <p:spPr bwMode="auto">
            <a:xfrm>
              <a:off x="7374717" y="2297622"/>
              <a:ext cx="76200" cy="1735138"/>
            </a:xfrm>
            <a:custGeom>
              <a:avLst/>
              <a:gdLst>
                <a:gd name="T0" fmla="*/ 48 w 48"/>
                <a:gd name="T1" fmla="*/ 0 h 1093"/>
                <a:gd name="T2" fmla="*/ 0 w 48"/>
                <a:gd name="T3" fmla="*/ 0 h 1093"/>
                <a:gd name="T4" fmla="*/ 0 w 48"/>
                <a:gd name="T5" fmla="*/ 468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468"/>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3">
              <a:extLst>
                <a:ext uri="{FF2B5EF4-FFF2-40B4-BE49-F238E27FC236}">
                  <a16:creationId xmlns:a16="http://schemas.microsoft.com/office/drawing/2014/main" id="{486A8A73-8F69-7008-0CB5-990C3B84C499}"/>
                </a:ext>
              </a:extLst>
            </p:cNvPr>
            <p:cNvSpPr>
              <a:spLocks/>
            </p:cNvSpPr>
            <p:nvPr/>
          </p:nvSpPr>
          <p:spPr bwMode="auto">
            <a:xfrm>
              <a:off x="7296930" y="3040572"/>
              <a:ext cx="77788" cy="992188"/>
            </a:xfrm>
            <a:custGeom>
              <a:avLst/>
              <a:gdLst>
                <a:gd name="T0" fmla="*/ 49 w 49"/>
                <a:gd name="T1" fmla="*/ 0 h 625"/>
                <a:gd name="T2" fmla="*/ 0 w 49"/>
                <a:gd name="T3" fmla="*/ 0 h 625"/>
                <a:gd name="T4" fmla="*/ 0 w 49"/>
                <a:gd name="T5" fmla="*/ 554 h 625"/>
                <a:gd name="T6" fmla="*/ 0 w 49"/>
                <a:gd name="T7" fmla="*/ 625 h 625"/>
                <a:gd name="T8" fmla="*/ 49 w 49"/>
                <a:gd name="T9" fmla="*/ 625 h 625"/>
                <a:gd name="T10" fmla="*/ 49 w 49"/>
                <a:gd name="T11" fmla="*/ 0 h 625"/>
              </a:gdLst>
              <a:ahLst/>
              <a:cxnLst>
                <a:cxn ang="0">
                  <a:pos x="T0" y="T1"/>
                </a:cxn>
                <a:cxn ang="0">
                  <a:pos x="T2" y="T3"/>
                </a:cxn>
                <a:cxn ang="0">
                  <a:pos x="T4" y="T5"/>
                </a:cxn>
                <a:cxn ang="0">
                  <a:pos x="T6" y="T7"/>
                </a:cxn>
                <a:cxn ang="0">
                  <a:pos x="T8" y="T9"/>
                </a:cxn>
                <a:cxn ang="0">
                  <a:pos x="T10" y="T11"/>
                </a:cxn>
              </a:cxnLst>
              <a:rect l="0" t="0" r="r" b="b"/>
              <a:pathLst>
                <a:path w="49" h="625">
                  <a:moveTo>
                    <a:pt x="49" y="0"/>
                  </a:moveTo>
                  <a:lnTo>
                    <a:pt x="0" y="0"/>
                  </a:lnTo>
                  <a:lnTo>
                    <a:pt x="0" y="554"/>
                  </a:lnTo>
                  <a:lnTo>
                    <a:pt x="0" y="625"/>
                  </a:lnTo>
                  <a:lnTo>
                    <a:pt x="49" y="625"/>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44">
              <a:extLst>
                <a:ext uri="{FF2B5EF4-FFF2-40B4-BE49-F238E27FC236}">
                  <a16:creationId xmlns:a16="http://schemas.microsoft.com/office/drawing/2014/main" id="{4169B5D8-A76E-51F1-1621-FDE689FE3D13}"/>
                </a:ext>
              </a:extLst>
            </p:cNvPr>
            <p:cNvSpPr>
              <a:spLocks noChangeArrowheads="1"/>
            </p:cNvSpPr>
            <p:nvPr/>
          </p:nvSpPr>
          <p:spPr bwMode="auto">
            <a:xfrm>
              <a:off x="7220730" y="3920047"/>
              <a:ext cx="76200" cy="1127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5">
              <a:extLst>
                <a:ext uri="{FF2B5EF4-FFF2-40B4-BE49-F238E27FC236}">
                  <a16:creationId xmlns:a16="http://schemas.microsoft.com/office/drawing/2014/main" id="{E8BCAD09-90FB-7200-8304-ADAFF640F96C}"/>
                </a:ext>
              </a:extLst>
            </p:cNvPr>
            <p:cNvSpPr>
              <a:spLocks noChangeArrowheads="1"/>
            </p:cNvSpPr>
            <p:nvPr/>
          </p:nvSpPr>
          <p:spPr bwMode="auto">
            <a:xfrm>
              <a:off x="3594631" y="2115982"/>
              <a:ext cx="123825" cy="1365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46">
              <a:extLst>
                <a:ext uri="{FF2B5EF4-FFF2-40B4-BE49-F238E27FC236}">
                  <a16:creationId xmlns:a16="http://schemas.microsoft.com/office/drawing/2014/main" id="{04012B40-28AA-2DB3-EC93-8D2C23B7006E}"/>
                </a:ext>
              </a:extLst>
            </p:cNvPr>
            <p:cNvSpPr>
              <a:spLocks/>
            </p:cNvSpPr>
            <p:nvPr/>
          </p:nvSpPr>
          <p:spPr bwMode="auto">
            <a:xfrm>
              <a:off x="7663642" y="2297622"/>
              <a:ext cx="76200" cy="1735138"/>
            </a:xfrm>
            <a:custGeom>
              <a:avLst/>
              <a:gdLst>
                <a:gd name="T0" fmla="*/ 48 w 48"/>
                <a:gd name="T1" fmla="*/ 0 h 1093"/>
                <a:gd name="T2" fmla="*/ 0 w 48"/>
                <a:gd name="T3" fmla="*/ 0 h 1093"/>
                <a:gd name="T4" fmla="*/ 0 w 48"/>
                <a:gd name="T5" fmla="*/ 174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174"/>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47">
              <a:extLst>
                <a:ext uri="{FF2B5EF4-FFF2-40B4-BE49-F238E27FC236}">
                  <a16:creationId xmlns:a16="http://schemas.microsoft.com/office/drawing/2014/main" id="{00E054FE-D49F-5A60-EBFB-D5AB0652D4C8}"/>
                </a:ext>
              </a:extLst>
            </p:cNvPr>
            <p:cNvSpPr>
              <a:spLocks/>
            </p:cNvSpPr>
            <p:nvPr/>
          </p:nvSpPr>
          <p:spPr bwMode="auto">
            <a:xfrm>
              <a:off x="7587442" y="2573847"/>
              <a:ext cx="76200" cy="1458913"/>
            </a:xfrm>
            <a:custGeom>
              <a:avLst/>
              <a:gdLst>
                <a:gd name="T0" fmla="*/ 48 w 48"/>
                <a:gd name="T1" fmla="*/ 0 h 919"/>
                <a:gd name="T2" fmla="*/ 0 w 48"/>
                <a:gd name="T3" fmla="*/ 0 h 919"/>
                <a:gd name="T4" fmla="*/ 0 w 48"/>
                <a:gd name="T5" fmla="*/ 824 h 919"/>
                <a:gd name="T6" fmla="*/ 0 w 48"/>
                <a:gd name="T7" fmla="*/ 919 h 919"/>
                <a:gd name="T8" fmla="*/ 48 w 48"/>
                <a:gd name="T9" fmla="*/ 919 h 919"/>
                <a:gd name="T10" fmla="*/ 48 w 48"/>
                <a:gd name="T11" fmla="*/ 0 h 919"/>
              </a:gdLst>
              <a:ahLst/>
              <a:cxnLst>
                <a:cxn ang="0">
                  <a:pos x="T0" y="T1"/>
                </a:cxn>
                <a:cxn ang="0">
                  <a:pos x="T2" y="T3"/>
                </a:cxn>
                <a:cxn ang="0">
                  <a:pos x="T4" y="T5"/>
                </a:cxn>
                <a:cxn ang="0">
                  <a:pos x="T6" y="T7"/>
                </a:cxn>
                <a:cxn ang="0">
                  <a:pos x="T8" y="T9"/>
                </a:cxn>
                <a:cxn ang="0">
                  <a:pos x="T10" y="T11"/>
                </a:cxn>
              </a:cxnLst>
              <a:rect l="0" t="0" r="r" b="b"/>
              <a:pathLst>
                <a:path w="48" h="919">
                  <a:moveTo>
                    <a:pt x="48" y="0"/>
                  </a:moveTo>
                  <a:lnTo>
                    <a:pt x="0" y="0"/>
                  </a:lnTo>
                  <a:lnTo>
                    <a:pt x="0" y="824"/>
                  </a:lnTo>
                  <a:lnTo>
                    <a:pt x="0" y="919"/>
                  </a:lnTo>
                  <a:lnTo>
                    <a:pt x="48" y="919"/>
                  </a:lnTo>
                  <a:lnTo>
                    <a:pt x="48"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48">
              <a:extLst>
                <a:ext uri="{FF2B5EF4-FFF2-40B4-BE49-F238E27FC236}">
                  <a16:creationId xmlns:a16="http://schemas.microsoft.com/office/drawing/2014/main" id="{7ED12FF7-DC0B-5D8D-5923-E464C5FFEA4B}"/>
                </a:ext>
              </a:extLst>
            </p:cNvPr>
            <p:cNvSpPr>
              <a:spLocks noChangeArrowheads="1"/>
            </p:cNvSpPr>
            <p:nvPr/>
          </p:nvSpPr>
          <p:spPr bwMode="auto">
            <a:xfrm>
              <a:off x="7509655" y="3881947"/>
              <a:ext cx="77788" cy="1508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49">
              <a:extLst>
                <a:ext uri="{FF2B5EF4-FFF2-40B4-BE49-F238E27FC236}">
                  <a16:creationId xmlns:a16="http://schemas.microsoft.com/office/drawing/2014/main" id="{38CD4614-4E1A-972B-35E7-F4E28B012515}"/>
                </a:ext>
              </a:extLst>
            </p:cNvPr>
            <p:cNvSpPr>
              <a:spLocks/>
            </p:cNvSpPr>
            <p:nvPr/>
          </p:nvSpPr>
          <p:spPr bwMode="auto">
            <a:xfrm>
              <a:off x="8243080" y="3097722"/>
              <a:ext cx="76200" cy="935038"/>
            </a:xfrm>
            <a:custGeom>
              <a:avLst/>
              <a:gdLst>
                <a:gd name="T0" fmla="*/ 48 w 48"/>
                <a:gd name="T1" fmla="*/ 0 h 589"/>
                <a:gd name="T2" fmla="*/ 0 w 48"/>
                <a:gd name="T3" fmla="*/ 0 h 589"/>
                <a:gd name="T4" fmla="*/ 0 w 48"/>
                <a:gd name="T5" fmla="*/ 560 h 589"/>
                <a:gd name="T6" fmla="*/ 0 w 48"/>
                <a:gd name="T7" fmla="*/ 589 h 589"/>
                <a:gd name="T8" fmla="*/ 48 w 48"/>
                <a:gd name="T9" fmla="*/ 589 h 589"/>
                <a:gd name="T10" fmla="*/ 48 w 48"/>
                <a:gd name="T11" fmla="*/ 0 h 589"/>
              </a:gdLst>
              <a:ahLst/>
              <a:cxnLst>
                <a:cxn ang="0">
                  <a:pos x="T0" y="T1"/>
                </a:cxn>
                <a:cxn ang="0">
                  <a:pos x="T2" y="T3"/>
                </a:cxn>
                <a:cxn ang="0">
                  <a:pos x="T4" y="T5"/>
                </a:cxn>
                <a:cxn ang="0">
                  <a:pos x="T6" y="T7"/>
                </a:cxn>
                <a:cxn ang="0">
                  <a:pos x="T8" y="T9"/>
                </a:cxn>
                <a:cxn ang="0">
                  <a:pos x="T10" y="T11"/>
                </a:cxn>
              </a:cxnLst>
              <a:rect l="0" t="0" r="r" b="b"/>
              <a:pathLst>
                <a:path w="48" h="589">
                  <a:moveTo>
                    <a:pt x="48" y="0"/>
                  </a:moveTo>
                  <a:lnTo>
                    <a:pt x="0" y="0"/>
                  </a:lnTo>
                  <a:lnTo>
                    <a:pt x="0" y="560"/>
                  </a:lnTo>
                  <a:lnTo>
                    <a:pt x="0" y="589"/>
                  </a:lnTo>
                  <a:lnTo>
                    <a:pt x="48" y="589"/>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50">
              <a:extLst>
                <a:ext uri="{FF2B5EF4-FFF2-40B4-BE49-F238E27FC236}">
                  <a16:creationId xmlns:a16="http://schemas.microsoft.com/office/drawing/2014/main" id="{B4A60263-8CF0-1541-2A77-1711C01C4889}"/>
                </a:ext>
              </a:extLst>
            </p:cNvPr>
            <p:cNvSpPr>
              <a:spLocks noChangeArrowheads="1"/>
            </p:cNvSpPr>
            <p:nvPr/>
          </p:nvSpPr>
          <p:spPr bwMode="auto">
            <a:xfrm>
              <a:off x="8089092" y="4001010"/>
              <a:ext cx="76200" cy="317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51">
              <a:extLst>
                <a:ext uri="{FF2B5EF4-FFF2-40B4-BE49-F238E27FC236}">
                  <a16:creationId xmlns:a16="http://schemas.microsoft.com/office/drawing/2014/main" id="{526C3B9C-8BDB-AD67-34F8-1F6C49F1D6C6}"/>
                </a:ext>
              </a:extLst>
            </p:cNvPr>
            <p:cNvSpPr>
              <a:spLocks/>
            </p:cNvSpPr>
            <p:nvPr/>
          </p:nvSpPr>
          <p:spPr bwMode="auto">
            <a:xfrm>
              <a:off x="8165292" y="3986722"/>
              <a:ext cx="77788" cy="46038"/>
            </a:xfrm>
            <a:custGeom>
              <a:avLst/>
              <a:gdLst>
                <a:gd name="T0" fmla="*/ 49 w 49"/>
                <a:gd name="T1" fmla="*/ 0 h 29"/>
                <a:gd name="T2" fmla="*/ 0 w 49"/>
                <a:gd name="T3" fmla="*/ 0 h 29"/>
                <a:gd name="T4" fmla="*/ 0 w 49"/>
                <a:gd name="T5" fmla="*/ 9 h 29"/>
                <a:gd name="T6" fmla="*/ 0 w 49"/>
                <a:gd name="T7" fmla="*/ 29 h 29"/>
                <a:gd name="T8" fmla="*/ 49 w 49"/>
                <a:gd name="T9" fmla="*/ 29 h 29"/>
                <a:gd name="T10" fmla="*/ 49 w 49"/>
                <a:gd name="T11" fmla="*/ 0 h 29"/>
              </a:gdLst>
              <a:ahLst/>
              <a:cxnLst>
                <a:cxn ang="0">
                  <a:pos x="T0" y="T1"/>
                </a:cxn>
                <a:cxn ang="0">
                  <a:pos x="T2" y="T3"/>
                </a:cxn>
                <a:cxn ang="0">
                  <a:pos x="T4" y="T5"/>
                </a:cxn>
                <a:cxn ang="0">
                  <a:pos x="T6" y="T7"/>
                </a:cxn>
                <a:cxn ang="0">
                  <a:pos x="T8" y="T9"/>
                </a:cxn>
                <a:cxn ang="0">
                  <a:pos x="T10" y="T11"/>
                </a:cxn>
              </a:cxnLst>
              <a:rect l="0" t="0" r="r" b="b"/>
              <a:pathLst>
                <a:path w="49" h="29">
                  <a:moveTo>
                    <a:pt x="49" y="0"/>
                  </a:moveTo>
                  <a:lnTo>
                    <a:pt x="0" y="0"/>
                  </a:lnTo>
                  <a:lnTo>
                    <a:pt x="0" y="9"/>
                  </a:lnTo>
                  <a:lnTo>
                    <a:pt x="0" y="29"/>
                  </a:lnTo>
                  <a:lnTo>
                    <a:pt x="49" y="29"/>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52">
              <a:extLst>
                <a:ext uri="{FF2B5EF4-FFF2-40B4-BE49-F238E27FC236}">
                  <a16:creationId xmlns:a16="http://schemas.microsoft.com/office/drawing/2014/main" id="{057F27DF-E8DA-A89C-0F0B-AE4B019EB4DC}"/>
                </a:ext>
              </a:extLst>
            </p:cNvPr>
            <p:cNvSpPr>
              <a:spLocks/>
            </p:cNvSpPr>
            <p:nvPr/>
          </p:nvSpPr>
          <p:spPr bwMode="auto">
            <a:xfrm>
              <a:off x="6795280" y="2297622"/>
              <a:ext cx="76200" cy="1735138"/>
            </a:xfrm>
            <a:custGeom>
              <a:avLst/>
              <a:gdLst>
                <a:gd name="T0" fmla="*/ 48 w 48"/>
                <a:gd name="T1" fmla="*/ 0 h 1093"/>
                <a:gd name="T2" fmla="*/ 0 w 48"/>
                <a:gd name="T3" fmla="*/ 0 h 1093"/>
                <a:gd name="T4" fmla="*/ 0 w 48"/>
                <a:gd name="T5" fmla="*/ 1075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1075"/>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53">
              <a:extLst>
                <a:ext uri="{FF2B5EF4-FFF2-40B4-BE49-F238E27FC236}">
                  <a16:creationId xmlns:a16="http://schemas.microsoft.com/office/drawing/2014/main" id="{6AC18751-175E-E571-E3F0-4BA71558842D}"/>
                </a:ext>
              </a:extLst>
            </p:cNvPr>
            <p:cNvSpPr>
              <a:spLocks/>
            </p:cNvSpPr>
            <p:nvPr/>
          </p:nvSpPr>
          <p:spPr bwMode="auto">
            <a:xfrm>
              <a:off x="6641292" y="4002597"/>
              <a:ext cx="77788" cy="30163"/>
            </a:xfrm>
            <a:custGeom>
              <a:avLst/>
              <a:gdLst>
                <a:gd name="T0" fmla="*/ 0 w 49"/>
                <a:gd name="T1" fmla="*/ 0 h 19"/>
                <a:gd name="T2" fmla="*/ 0 w 49"/>
                <a:gd name="T3" fmla="*/ 19 h 19"/>
                <a:gd name="T4" fmla="*/ 49 w 49"/>
                <a:gd name="T5" fmla="*/ 19 h 19"/>
                <a:gd name="T6" fmla="*/ 49 w 49"/>
                <a:gd name="T7" fmla="*/ 1 h 19"/>
                <a:gd name="T8" fmla="*/ 49 w 49"/>
                <a:gd name="T9" fmla="*/ 0 h 19"/>
                <a:gd name="T10" fmla="*/ 0 w 49"/>
                <a:gd name="T11" fmla="*/ 0 h 19"/>
              </a:gdLst>
              <a:ahLst/>
              <a:cxnLst>
                <a:cxn ang="0">
                  <a:pos x="T0" y="T1"/>
                </a:cxn>
                <a:cxn ang="0">
                  <a:pos x="T2" y="T3"/>
                </a:cxn>
                <a:cxn ang="0">
                  <a:pos x="T4" y="T5"/>
                </a:cxn>
                <a:cxn ang="0">
                  <a:pos x="T6" y="T7"/>
                </a:cxn>
                <a:cxn ang="0">
                  <a:pos x="T8" y="T9"/>
                </a:cxn>
                <a:cxn ang="0">
                  <a:pos x="T10" y="T11"/>
                </a:cxn>
              </a:cxnLst>
              <a:rect l="0" t="0" r="r" b="b"/>
              <a:pathLst>
                <a:path w="49" h="19">
                  <a:moveTo>
                    <a:pt x="0" y="0"/>
                  </a:moveTo>
                  <a:lnTo>
                    <a:pt x="0" y="19"/>
                  </a:lnTo>
                  <a:lnTo>
                    <a:pt x="49" y="19"/>
                  </a:lnTo>
                  <a:lnTo>
                    <a:pt x="49" y="1"/>
                  </a:lnTo>
                  <a:lnTo>
                    <a:pt x="49"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54">
              <a:extLst>
                <a:ext uri="{FF2B5EF4-FFF2-40B4-BE49-F238E27FC236}">
                  <a16:creationId xmlns:a16="http://schemas.microsoft.com/office/drawing/2014/main" id="{A3891DB2-2072-B960-4C1C-256C533E25DC}"/>
                </a:ext>
              </a:extLst>
            </p:cNvPr>
            <p:cNvSpPr>
              <a:spLocks noChangeArrowheads="1"/>
            </p:cNvSpPr>
            <p:nvPr/>
          </p:nvSpPr>
          <p:spPr bwMode="auto">
            <a:xfrm>
              <a:off x="6719080" y="4004185"/>
              <a:ext cx="76200" cy="285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55">
              <a:extLst>
                <a:ext uri="{FF2B5EF4-FFF2-40B4-BE49-F238E27FC236}">
                  <a16:creationId xmlns:a16="http://schemas.microsoft.com/office/drawing/2014/main" id="{92495815-AB43-8337-3FE2-E837C1445631}"/>
                </a:ext>
              </a:extLst>
            </p:cNvPr>
            <p:cNvSpPr>
              <a:spLocks noChangeArrowheads="1"/>
            </p:cNvSpPr>
            <p:nvPr/>
          </p:nvSpPr>
          <p:spPr bwMode="auto">
            <a:xfrm>
              <a:off x="2787438" y="2115982"/>
              <a:ext cx="123825" cy="13652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6">
              <a:extLst>
                <a:ext uri="{FF2B5EF4-FFF2-40B4-BE49-F238E27FC236}">
                  <a16:creationId xmlns:a16="http://schemas.microsoft.com/office/drawing/2014/main" id="{F7D7E12E-29CF-6B53-523C-DBDE02B1456B}"/>
                </a:ext>
              </a:extLst>
            </p:cNvPr>
            <p:cNvSpPr>
              <a:spLocks/>
            </p:cNvSpPr>
            <p:nvPr/>
          </p:nvSpPr>
          <p:spPr bwMode="auto">
            <a:xfrm>
              <a:off x="7084205" y="2297622"/>
              <a:ext cx="77788" cy="1735138"/>
            </a:xfrm>
            <a:custGeom>
              <a:avLst/>
              <a:gdLst>
                <a:gd name="T0" fmla="*/ 49 w 49"/>
                <a:gd name="T1" fmla="*/ 0 h 1093"/>
                <a:gd name="T2" fmla="*/ 0 w 49"/>
                <a:gd name="T3" fmla="*/ 0 h 1093"/>
                <a:gd name="T4" fmla="*/ 0 w 49"/>
                <a:gd name="T5" fmla="*/ 1086 h 1093"/>
                <a:gd name="T6" fmla="*/ 0 w 49"/>
                <a:gd name="T7" fmla="*/ 1093 h 1093"/>
                <a:gd name="T8" fmla="*/ 49 w 49"/>
                <a:gd name="T9" fmla="*/ 1093 h 1093"/>
                <a:gd name="T10" fmla="*/ 49 w 49"/>
                <a:gd name="T11" fmla="*/ 0 h 1093"/>
              </a:gdLst>
              <a:ahLst/>
              <a:cxnLst>
                <a:cxn ang="0">
                  <a:pos x="T0" y="T1"/>
                </a:cxn>
                <a:cxn ang="0">
                  <a:pos x="T2" y="T3"/>
                </a:cxn>
                <a:cxn ang="0">
                  <a:pos x="T4" y="T5"/>
                </a:cxn>
                <a:cxn ang="0">
                  <a:pos x="T6" y="T7"/>
                </a:cxn>
                <a:cxn ang="0">
                  <a:pos x="T8" y="T9"/>
                </a:cxn>
                <a:cxn ang="0">
                  <a:pos x="T10" y="T11"/>
                </a:cxn>
              </a:cxnLst>
              <a:rect l="0" t="0" r="r" b="b"/>
              <a:pathLst>
                <a:path w="49" h="1093">
                  <a:moveTo>
                    <a:pt x="49" y="0"/>
                  </a:moveTo>
                  <a:lnTo>
                    <a:pt x="0" y="0"/>
                  </a:lnTo>
                  <a:lnTo>
                    <a:pt x="0" y="1086"/>
                  </a:lnTo>
                  <a:lnTo>
                    <a:pt x="0" y="1093"/>
                  </a:lnTo>
                  <a:lnTo>
                    <a:pt x="49" y="1093"/>
                  </a:lnTo>
                  <a:lnTo>
                    <a:pt x="49"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7">
              <a:extLst>
                <a:ext uri="{FF2B5EF4-FFF2-40B4-BE49-F238E27FC236}">
                  <a16:creationId xmlns:a16="http://schemas.microsoft.com/office/drawing/2014/main" id="{CAE08629-8240-EEBA-61F8-003B4C0888DB}"/>
                </a:ext>
              </a:extLst>
            </p:cNvPr>
            <p:cNvSpPr>
              <a:spLocks/>
            </p:cNvSpPr>
            <p:nvPr/>
          </p:nvSpPr>
          <p:spPr bwMode="auto">
            <a:xfrm>
              <a:off x="7008005" y="4021647"/>
              <a:ext cx="76200" cy="11113"/>
            </a:xfrm>
            <a:custGeom>
              <a:avLst/>
              <a:gdLst>
                <a:gd name="T0" fmla="*/ 48 w 48"/>
                <a:gd name="T1" fmla="*/ 7 h 7"/>
                <a:gd name="T2" fmla="*/ 48 w 48"/>
                <a:gd name="T3" fmla="*/ 0 h 7"/>
                <a:gd name="T4" fmla="*/ 0 w 48"/>
                <a:gd name="T5" fmla="*/ 0 h 7"/>
                <a:gd name="T6" fmla="*/ 0 w 48"/>
                <a:gd name="T7" fmla="*/ 3 h 7"/>
                <a:gd name="T8" fmla="*/ 0 w 48"/>
                <a:gd name="T9" fmla="*/ 7 h 7"/>
                <a:gd name="T10" fmla="*/ 48 w 48"/>
                <a:gd name="T11" fmla="*/ 7 h 7"/>
              </a:gdLst>
              <a:ahLst/>
              <a:cxnLst>
                <a:cxn ang="0">
                  <a:pos x="T0" y="T1"/>
                </a:cxn>
                <a:cxn ang="0">
                  <a:pos x="T2" y="T3"/>
                </a:cxn>
                <a:cxn ang="0">
                  <a:pos x="T4" y="T5"/>
                </a:cxn>
                <a:cxn ang="0">
                  <a:pos x="T6" y="T7"/>
                </a:cxn>
                <a:cxn ang="0">
                  <a:pos x="T8" y="T9"/>
                </a:cxn>
                <a:cxn ang="0">
                  <a:pos x="T10" y="T11"/>
                </a:cxn>
              </a:cxnLst>
              <a:rect l="0" t="0" r="r" b="b"/>
              <a:pathLst>
                <a:path w="48" h="7">
                  <a:moveTo>
                    <a:pt x="48" y="7"/>
                  </a:moveTo>
                  <a:lnTo>
                    <a:pt x="48" y="0"/>
                  </a:lnTo>
                  <a:lnTo>
                    <a:pt x="0" y="0"/>
                  </a:lnTo>
                  <a:lnTo>
                    <a:pt x="0" y="3"/>
                  </a:lnTo>
                  <a:lnTo>
                    <a:pt x="0" y="7"/>
                  </a:lnTo>
                  <a:lnTo>
                    <a:pt x="48" y="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58">
              <a:extLst>
                <a:ext uri="{FF2B5EF4-FFF2-40B4-BE49-F238E27FC236}">
                  <a16:creationId xmlns:a16="http://schemas.microsoft.com/office/drawing/2014/main" id="{DA9C3DEE-CD70-7B10-F6AB-7D258DD12091}"/>
                </a:ext>
              </a:extLst>
            </p:cNvPr>
            <p:cNvSpPr>
              <a:spLocks noChangeArrowheads="1"/>
            </p:cNvSpPr>
            <p:nvPr/>
          </p:nvSpPr>
          <p:spPr bwMode="auto">
            <a:xfrm>
              <a:off x="6931805" y="4026410"/>
              <a:ext cx="76200" cy="63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9">
              <a:extLst>
                <a:ext uri="{FF2B5EF4-FFF2-40B4-BE49-F238E27FC236}">
                  <a16:creationId xmlns:a16="http://schemas.microsoft.com/office/drawing/2014/main" id="{6BE92B20-9E0C-3A58-3CD8-3A6EC0C1A2AB}"/>
                </a:ext>
              </a:extLst>
            </p:cNvPr>
            <p:cNvSpPr>
              <a:spLocks/>
            </p:cNvSpPr>
            <p:nvPr/>
          </p:nvSpPr>
          <p:spPr bwMode="auto">
            <a:xfrm>
              <a:off x="6217430" y="2297622"/>
              <a:ext cx="76200" cy="1735138"/>
            </a:xfrm>
            <a:custGeom>
              <a:avLst/>
              <a:gdLst>
                <a:gd name="T0" fmla="*/ 48 w 48"/>
                <a:gd name="T1" fmla="*/ 0 h 1093"/>
                <a:gd name="T2" fmla="*/ 0 w 48"/>
                <a:gd name="T3" fmla="*/ 0 h 1093"/>
                <a:gd name="T4" fmla="*/ 0 w 48"/>
                <a:gd name="T5" fmla="*/ 544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544"/>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0">
              <a:extLst>
                <a:ext uri="{FF2B5EF4-FFF2-40B4-BE49-F238E27FC236}">
                  <a16:creationId xmlns:a16="http://schemas.microsoft.com/office/drawing/2014/main" id="{402F7141-1A96-5545-1575-B35AB043B98F}"/>
                </a:ext>
              </a:extLst>
            </p:cNvPr>
            <p:cNvSpPr>
              <a:spLocks/>
            </p:cNvSpPr>
            <p:nvPr/>
          </p:nvSpPr>
          <p:spPr bwMode="auto">
            <a:xfrm>
              <a:off x="6139642" y="3161222"/>
              <a:ext cx="77788" cy="871538"/>
            </a:xfrm>
            <a:custGeom>
              <a:avLst/>
              <a:gdLst>
                <a:gd name="T0" fmla="*/ 49 w 49"/>
                <a:gd name="T1" fmla="*/ 0 h 549"/>
                <a:gd name="T2" fmla="*/ 0 w 49"/>
                <a:gd name="T3" fmla="*/ 0 h 549"/>
                <a:gd name="T4" fmla="*/ 0 w 49"/>
                <a:gd name="T5" fmla="*/ 447 h 549"/>
                <a:gd name="T6" fmla="*/ 0 w 49"/>
                <a:gd name="T7" fmla="*/ 549 h 549"/>
                <a:gd name="T8" fmla="*/ 49 w 49"/>
                <a:gd name="T9" fmla="*/ 549 h 549"/>
                <a:gd name="T10" fmla="*/ 49 w 49"/>
                <a:gd name="T11" fmla="*/ 0 h 549"/>
              </a:gdLst>
              <a:ahLst/>
              <a:cxnLst>
                <a:cxn ang="0">
                  <a:pos x="T0" y="T1"/>
                </a:cxn>
                <a:cxn ang="0">
                  <a:pos x="T2" y="T3"/>
                </a:cxn>
                <a:cxn ang="0">
                  <a:pos x="T4" y="T5"/>
                </a:cxn>
                <a:cxn ang="0">
                  <a:pos x="T6" y="T7"/>
                </a:cxn>
                <a:cxn ang="0">
                  <a:pos x="T8" y="T9"/>
                </a:cxn>
                <a:cxn ang="0">
                  <a:pos x="T10" y="T11"/>
                </a:cxn>
              </a:cxnLst>
              <a:rect l="0" t="0" r="r" b="b"/>
              <a:pathLst>
                <a:path w="49" h="549">
                  <a:moveTo>
                    <a:pt x="49" y="0"/>
                  </a:moveTo>
                  <a:lnTo>
                    <a:pt x="0" y="0"/>
                  </a:lnTo>
                  <a:lnTo>
                    <a:pt x="0" y="447"/>
                  </a:lnTo>
                  <a:lnTo>
                    <a:pt x="0" y="549"/>
                  </a:lnTo>
                  <a:lnTo>
                    <a:pt x="49" y="549"/>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61">
              <a:extLst>
                <a:ext uri="{FF2B5EF4-FFF2-40B4-BE49-F238E27FC236}">
                  <a16:creationId xmlns:a16="http://schemas.microsoft.com/office/drawing/2014/main" id="{8990407C-A071-6C74-2C41-EAEBF0FF4959}"/>
                </a:ext>
              </a:extLst>
            </p:cNvPr>
            <p:cNvSpPr>
              <a:spLocks noChangeArrowheads="1"/>
            </p:cNvSpPr>
            <p:nvPr/>
          </p:nvSpPr>
          <p:spPr bwMode="auto">
            <a:xfrm>
              <a:off x="6063442" y="3870835"/>
              <a:ext cx="76200" cy="161925"/>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2">
              <a:extLst>
                <a:ext uri="{FF2B5EF4-FFF2-40B4-BE49-F238E27FC236}">
                  <a16:creationId xmlns:a16="http://schemas.microsoft.com/office/drawing/2014/main" id="{00E2CA76-19CD-F287-A36F-215ED2E1AD0B}"/>
                </a:ext>
              </a:extLst>
            </p:cNvPr>
            <p:cNvSpPr>
              <a:spLocks/>
            </p:cNvSpPr>
            <p:nvPr/>
          </p:nvSpPr>
          <p:spPr bwMode="auto">
            <a:xfrm>
              <a:off x="5926917" y="3977197"/>
              <a:ext cx="77788" cy="55563"/>
            </a:xfrm>
            <a:custGeom>
              <a:avLst/>
              <a:gdLst>
                <a:gd name="T0" fmla="*/ 49 w 49"/>
                <a:gd name="T1" fmla="*/ 35 h 35"/>
                <a:gd name="T2" fmla="*/ 49 w 49"/>
                <a:gd name="T3" fmla="*/ 0 h 35"/>
                <a:gd name="T4" fmla="*/ 0 w 49"/>
                <a:gd name="T5" fmla="*/ 0 h 35"/>
                <a:gd name="T6" fmla="*/ 0 w 49"/>
                <a:gd name="T7" fmla="*/ 29 h 35"/>
                <a:gd name="T8" fmla="*/ 0 w 49"/>
                <a:gd name="T9" fmla="*/ 35 h 35"/>
                <a:gd name="T10" fmla="*/ 49 w 49"/>
                <a:gd name="T11" fmla="*/ 35 h 35"/>
              </a:gdLst>
              <a:ahLst/>
              <a:cxnLst>
                <a:cxn ang="0">
                  <a:pos x="T0" y="T1"/>
                </a:cxn>
                <a:cxn ang="0">
                  <a:pos x="T2" y="T3"/>
                </a:cxn>
                <a:cxn ang="0">
                  <a:pos x="T4" y="T5"/>
                </a:cxn>
                <a:cxn ang="0">
                  <a:pos x="T6" y="T7"/>
                </a:cxn>
                <a:cxn ang="0">
                  <a:pos x="T8" y="T9"/>
                </a:cxn>
                <a:cxn ang="0">
                  <a:pos x="T10" y="T11"/>
                </a:cxn>
              </a:cxnLst>
              <a:rect l="0" t="0" r="r" b="b"/>
              <a:pathLst>
                <a:path w="49" h="35">
                  <a:moveTo>
                    <a:pt x="49" y="35"/>
                  </a:moveTo>
                  <a:lnTo>
                    <a:pt x="49" y="0"/>
                  </a:lnTo>
                  <a:lnTo>
                    <a:pt x="0" y="0"/>
                  </a:lnTo>
                  <a:lnTo>
                    <a:pt x="0" y="29"/>
                  </a:lnTo>
                  <a:lnTo>
                    <a:pt x="0" y="35"/>
                  </a:lnTo>
                  <a:lnTo>
                    <a:pt x="49" y="35"/>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3">
              <a:extLst>
                <a:ext uri="{FF2B5EF4-FFF2-40B4-BE49-F238E27FC236}">
                  <a16:creationId xmlns:a16="http://schemas.microsoft.com/office/drawing/2014/main" id="{7402E86F-BCDA-6EB9-906C-1531C7D00D6B}"/>
                </a:ext>
              </a:extLst>
            </p:cNvPr>
            <p:cNvSpPr>
              <a:spLocks/>
            </p:cNvSpPr>
            <p:nvPr/>
          </p:nvSpPr>
          <p:spPr bwMode="auto">
            <a:xfrm>
              <a:off x="5850717" y="4023235"/>
              <a:ext cx="76200" cy="9525"/>
            </a:xfrm>
            <a:custGeom>
              <a:avLst/>
              <a:gdLst>
                <a:gd name="T0" fmla="*/ 48 w 48"/>
                <a:gd name="T1" fmla="*/ 6 h 6"/>
                <a:gd name="T2" fmla="*/ 48 w 48"/>
                <a:gd name="T3" fmla="*/ 0 h 6"/>
                <a:gd name="T4" fmla="*/ 0 w 48"/>
                <a:gd name="T5" fmla="*/ 0 h 6"/>
                <a:gd name="T6" fmla="*/ 0 w 48"/>
                <a:gd name="T7" fmla="*/ 1 h 6"/>
                <a:gd name="T8" fmla="*/ 0 w 48"/>
                <a:gd name="T9" fmla="*/ 6 h 6"/>
                <a:gd name="T10" fmla="*/ 48 w 48"/>
                <a:gd name="T11" fmla="*/ 6 h 6"/>
              </a:gdLst>
              <a:ahLst/>
              <a:cxnLst>
                <a:cxn ang="0">
                  <a:pos x="T0" y="T1"/>
                </a:cxn>
                <a:cxn ang="0">
                  <a:pos x="T2" y="T3"/>
                </a:cxn>
                <a:cxn ang="0">
                  <a:pos x="T4" y="T5"/>
                </a:cxn>
                <a:cxn ang="0">
                  <a:pos x="T6" y="T7"/>
                </a:cxn>
                <a:cxn ang="0">
                  <a:pos x="T8" y="T9"/>
                </a:cxn>
                <a:cxn ang="0">
                  <a:pos x="T10" y="T11"/>
                </a:cxn>
              </a:cxnLst>
              <a:rect l="0" t="0" r="r" b="b"/>
              <a:pathLst>
                <a:path w="48" h="6">
                  <a:moveTo>
                    <a:pt x="48" y="6"/>
                  </a:moveTo>
                  <a:lnTo>
                    <a:pt x="48" y="0"/>
                  </a:lnTo>
                  <a:lnTo>
                    <a:pt x="0" y="0"/>
                  </a:lnTo>
                  <a:lnTo>
                    <a:pt x="0" y="1"/>
                  </a:lnTo>
                  <a:lnTo>
                    <a:pt x="0" y="6"/>
                  </a:lnTo>
                  <a:lnTo>
                    <a:pt x="48" y="6"/>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64">
              <a:extLst>
                <a:ext uri="{FF2B5EF4-FFF2-40B4-BE49-F238E27FC236}">
                  <a16:creationId xmlns:a16="http://schemas.microsoft.com/office/drawing/2014/main" id="{9C7644DD-6AEC-8C4C-6728-4C2277276F51}"/>
                </a:ext>
              </a:extLst>
            </p:cNvPr>
            <p:cNvSpPr>
              <a:spLocks noChangeArrowheads="1"/>
            </p:cNvSpPr>
            <p:nvPr/>
          </p:nvSpPr>
          <p:spPr bwMode="auto">
            <a:xfrm>
              <a:off x="5772930" y="4024822"/>
              <a:ext cx="77788" cy="793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5">
              <a:extLst>
                <a:ext uri="{FF2B5EF4-FFF2-40B4-BE49-F238E27FC236}">
                  <a16:creationId xmlns:a16="http://schemas.microsoft.com/office/drawing/2014/main" id="{8150B812-3644-1364-4F24-907A01128864}"/>
                </a:ext>
              </a:extLst>
            </p:cNvPr>
            <p:cNvSpPr>
              <a:spLocks/>
            </p:cNvSpPr>
            <p:nvPr/>
          </p:nvSpPr>
          <p:spPr bwMode="auto">
            <a:xfrm>
              <a:off x="6506355" y="3862897"/>
              <a:ext cx="76200" cy="169863"/>
            </a:xfrm>
            <a:custGeom>
              <a:avLst/>
              <a:gdLst>
                <a:gd name="T0" fmla="*/ 48 w 48"/>
                <a:gd name="T1" fmla="*/ 0 h 107"/>
                <a:gd name="T2" fmla="*/ 0 w 48"/>
                <a:gd name="T3" fmla="*/ 0 h 107"/>
                <a:gd name="T4" fmla="*/ 0 w 48"/>
                <a:gd name="T5" fmla="*/ 92 h 107"/>
                <a:gd name="T6" fmla="*/ 0 w 48"/>
                <a:gd name="T7" fmla="*/ 107 h 107"/>
                <a:gd name="T8" fmla="*/ 48 w 48"/>
                <a:gd name="T9" fmla="*/ 107 h 107"/>
                <a:gd name="T10" fmla="*/ 48 w 48"/>
                <a:gd name="T11" fmla="*/ 0 h 107"/>
              </a:gdLst>
              <a:ahLst/>
              <a:cxnLst>
                <a:cxn ang="0">
                  <a:pos x="T0" y="T1"/>
                </a:cxn>
                <a:cxn ang="0">
                  <a:pos x="T2" y="T3"/>
                </a:cxn>
                <a:cxn ang="0">
                  <a:pos x="T4" y="T5"/>
                </a:cxn>
                <a:cxn ang="0">
                  <a:pos x="T6" y="T7"/>
                </a:cxn>
                <a:cxn ang="0">
                  <a:pos x="T8" y="T9"/>
                </a:cxn>
                <a:cxn ang="0">
                  <a:pos x="T10" y="T11"/>
                </a:cxn>
              </a:cxnLst>
              <a:rect l="0" t="0" r="r" b="b"/>
              <a:pathLst>
                <a:path w="48" h="107">
                  <a:moveTo>
                    <a:pt x="48" y="0"/>
                  </a:moveTo>
                  <a:lnTo>
                    <a:pt x="0" y="0"/>
                  </a:lnTo>
                  <a:lnTo>
                    <a:pt x="0" y="92"/>
                  </a:lnTo>
                  <a:lnTo>
                    <a:pt x="0" y="107"/>
                  </a:lnTo>
                  <a:lnTo>
                    <a:pt x="48" y="107"/>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66">
              <a:extLst>
                <a:ext uri="{FF2B5EF4-FFF2-40B4-BE49-F238E27FC236}">
                  <a16:creationId xmlns:a16="http://schemas.microsoft.com/office/drawing/2014/main" id="{982FDC21-53E7-626A-0B58-6490F2816839}"/>
                </a:ext>
              </a:extLst>
            </p:cNvPr>
            <p:cNvSpPr>
              <a:spLocks noChangeArrowheads="1"/>
            </p:cNvSpPr>
            <p:nvPr/>
          </p:nvSpPr>
          <p:spPr bwMode="auto">
            <a:xfrm>
              <a:off x="6352367" y="4015297"/>
              <a:ext cx="76200" cy="1746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7">
              <a:extLst>
                <a:ext uri="{FF2B5EF4-FFF2-40B4-BE49-F238E27FC236}">
                  <a16:creationId xmlns:a16="http://schemas.microsoft.com/office/drawing/2014/main" id="{51089CD9-C48C-B270-78AE-C7123116211B}"/>
                </a:ext>
              </a:extLst>
            </p:cNvPr>
            <p:cNvSpPr>
              <a:spLocks/>
            </p:cNvSpPr>
            <p:nvPr/>
          </p:nvSpPr>
          <p:spPr bwMode="auto">
            <a:xfrm>
              <a:off x="6428567" y="4008947"/>
              <a:ext cx="77788" cy="23813"/>
            </a:xfrm>
            <a:custGeom>
              <a:avLst/>
              <a:gdLst>
                <a:gd name="T0" fmla="*/ 0 w 49"/>
                <a:gd name="T1" fmla="*/ 4 h 15"/>
                <a:gd name="T2" fmla="*/ 0 w 49"/>
                <a:gd name="T3" fmla="*/ 15 h 15"/>
                <a:gd name="T4" fmla="*/ 49 w 49"/>
                <a:gd name="T5" fmla="*/ 15 h 15"/>
                <a:gd name="T6" fmla="*/ 49 w 49"/>
                <a:gd name="T7" fmla="*/ 0 h 15"/>
                <a:gd name="T8" fmla="*/ 0 w 49"/>
                <a:gd name="T9" fmla="*/ 0 h 15"/>
                <a:gd name="T10" fmla="*/ 0 w 49"/>
                <a:gd name="T11" fmla="*/ 4 h 15"/>
              </a:gdLst>
              <a:ahLst/>
              <a:cxnLst>
                <a:cxn ang="0">
                  <a:pos x="T0" y="T1"/>
                </a:cxn>
                <a:cxn ang="0">
                  <a:pos x="T2" y="T3"/>
                </a:cxn>
                <a:cxn ang="0">
                  <a:pos x="T4" y="T5"/>
                </a:cxn>
                <a:cxn ang="0">
                  <a:pos x="T6" y="T7"/>
                </a:cxn>
                <a:cxn ang="0">
                  <a:pos x="T8" y="T9"/>
                </a:cxn>
                <a:cxn ang="0">
                  <a:pos x="T10" y="T11"/>
                </a:cxn>
              </a:cxnLst>
              <a:rect l="0" t="0" r="r" b="b"/>
              <a:pathLst>
                <a:path w="49" h="15">
                  <a:moveTo>
                    <a:pt x="0" y="4"/>
                  </a:moveTo>
                  <a:lnTo>
                    <a:pt x="0" y="15"/>
                  </a:lnTo>
                  <a:lnTo>
                    <a:pt x="49" y="15"/>
                  </a:lnTo>
                  <a:lnTo>
                    <a:pt x="49" y="0"/>
                  </a:lnTo>
                  <a:lnTo>
                    <a:pt x="0" y="0"/>
                  </a:lnTo>
                  <a:lnTo>
                    <a:pt x="0" y="4"/>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8">
              <a:extLst>
                <a:ext uri="{FF2B5EF4-FFF2-40B4-BE49-F238E27FC236}">
                  <a16:creationId xmlns:a16="http://schemas.microsoft.com/office/drawing/2014/main" id="{921A7CDF-2464-5FDB-AF12-CBE8BA884BF7}"/>
                </a:ext>
              </a:extLst>
            </p:cNvPr>
            <p:cNvSpPr>
              <a:spLocks/>
            </p:cNvSpPr>
            <p:nvPr/>
          </p:nvSpPr>
          <p:spPr bwMode="auto">
            <a:xfrm>
              <a:off x="8532005" y="3670810"/>
              <a:ext cx="76200" cy="361950"/>
            </a:xfrm>
            <a:custGeom>
              <a:avLst/>
              <a:gdLst>
                <a:gd name="T0" fmla="*/ 48 w 48"/>
                <a:gd name="T1" fmla="*/ 0 h 228"/>
                <a:gd name="T2" fmla="*/ 0 w 48"/>
                <a:gd name="T3" fmla="*/ 0 h 228"/>
                <a:gd name="T4" fmla="*/ 0 w 48"/>
                <a:gd name="T5" fmla="*/ 123 h 228"/>
                <a:gd name="T6" fmla="*/ 0 w 48"/>
                <a:gd name="T7" fmla="*/ 228 h 228"/>
                <a:gd name="T8" fmla="*/ 48 w 48"/>
                <a:gd name="T9" fmla="*/ 228 h 228"/>
                <a:gd name="T10" fmla="*/ 48 w 48"/>
                <a:gd name="T11" fmla="*/ 0 h 228"/>
              </a:gdLst>
              <a:ahLst/>
              <a:cxnLst>
                <a:cxn ang="0">
                  <a:pos x="T0" y="T1"/>
                </a:cxn>
                <a:cxn ang="0">
                  <a:pos x="T2" y="T3"/>
                </a:cxn>
                <a:cxn ang="0">
                  <a:pos x="T4" y="T5"/>
                </a:cxn>
                <a:cxn ang="0">
                  <a:pos x="T6" y="T7"/>
                </a:cxn>
                <a:cxn ang="0">
                  <a:pos x="T8" y="T9"/>
                </a:cxn>
                <a:cxn ang="0">
                  <a:pos x="T10" y="T11"/>
                </a:cxn>
              </a:cxnLst>
              <a:rect l="0" t="0" r="r" b="b"/>
              <a:pathLst>
                <a:path w="48" h="228">
                  <a:moveTo>
                    <a:pt x="48" y="0"/>
                  </a:moveTo>
                  <a:lnTo>
                    <a:pt x="0" y="0"/>
                  </a:lnTo>
                  <a:lnTo>
                    <a:pt x="0" y="123"/>
                  </a:lnTo>
                  <a:lnTo>
                    <a:pt x="0" y="228"/>
                  </a:lnTo>
                  <a:lnTo>
                    <a:pt x="48" y="228"/>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9">
              <a:extLst>
                <a:ext uri="{FF2B5EF4-FFF2-40B4-BE49-F238E27FC236}">
                  <a16:creationId xmlns:a16="http://schemas.microsoft.com/office/drawing/2014/main" id="{2E088B8E-3B76-A321-498D-A30FD48EF984}"/>
                </a:ext>
              </a:extLst>
            </p:cNvPr>
            <p:cNvSpPr>
              <a:spLocks/>
            </p:cNvSpPr>
            <p:nvPr/>
          </p:nvSpPr>
          <p:spPr bwMode="auto">
            <a:xfrm>
              <a:off x="8454217" y="3866072"/>
              <a:ext cx="77788" cy="166688"/>
            </a:xfrm>
            <a:custGeom>
              <a:avLst/>
              <a:gdLst>
                <a:gd name="T0" fmla="*/ 49 w 49"/>
                <a:gd name="T1" fmla="*/ 0 h 105"/>
                <a:gd name="T2" fmla="*/ 0 w 49"/>
                <a:gd name="T3" fmla="*/ 0 h 105"/>
                <a:gd name="T4" fmla="*/ 0 w 49"/>
                <a:gd name="T5" fmla="*/ 46 h 105"/>
                <a:gd name="T6" fmla="*/ 0 w 49"/>
                <a:gd name="T7" fmla="*/ 105 h 105"/>
                <a:gd name="T8" fmla="*/ 49 w 49"/>
                <a:gd name="T9" fmla="*/ 105 h 105"/>
                <a:gd name="T10" fmla="*/ 49 w 49"/>
                <a:gd name="T11" fmla="*/ 0 h 105"/>
              </a:gdLst>
              <a:ahLst/>
              <a:cxnLst>
                <a:cxn ang="0">
                  <a:pos x="T0" y="T1"/>
                </a:cxn>
                <a:cxn ang="0">
                  <a:pos x="T2" y="T3"/>
                </a:cxn>
                <a:cxn ang="0">
                  <a:pos x="T4" y="T5"/>
                </a:cxn>
                <a:cxn ang="0">
                  <a:pos x="T6" y="T7"/>
                </a:cxn>
                <a:cxn ang="0">
                  <a:pos x="T8" y="T9"/>
                </a:cxn>
                <a:cxn ang="0">
                  <a:pos x="T10" y="T11"/>
                </a:cxn>
              </a:cxnLst>
              <a:rect l="0" t="0" r="r" b="b"/>
              <a:pathLst>
                <a:path w="49" h="105">
                  <a:moveTo>
                    <a:pt x="49" y="0"/>
                  </a:moveTo>
                  <a:lnTo>
                    <a:pt x="0" y="0"/>
                  </a:lnTo>
                  <a:lnTo>
                    <a:pt x="0" y="46"/>
                  </a:lnTo>
                  <a:lnTo>
                    <a:pt x="0" y="105"/>
                  </a:lnTo>
                  <a:lnTo>
                    <a:pt x="49" y="105"/>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0">
              <a:extLst>
                <a:ext uri="{FF2B5EF4-FFF2-40B4-BE49-F238E27FC236}">
                  <a16:creationId xmlns:a16="http://schemas.microsoft.com/office/drawing/2014/main" id="{3A6CCA18-D257-80D2-2DEA-CCF60C9FF86C}"/>
                </a:ext>
              </a:extLst>
            </p:cNvPr>
            <p:cNvSpPr>
              <a:spLocks noChangeArrowheads="1"/>
            </p:cNvSpPr>
            <p:nvPr/>
          </p:nvSpPr>
          <p:spPr bwMode="auto">
            <a:xfrm>
              <a:off x="8378017" y="3939097"/>
              <a:ext cx="76200" cy="9366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71">
              <a:extLst>
                <a:ext uri="{FF2B5EF4-FFF2-40B4-BE49-F238E27FC236}">
                  <a16:creationId xmlns:a16="http://schemas.microsoft.com/office/drawing/2014/main" id="{BCDFB7AF-023C-8E70-BA7A-DA3A08911EC7}"/>
                </a:ext>
              </a:extLst>
            </p:cNvPr>
            <p:cNvSpPr>
              <a:spLocks/>
            </p:cNvSpPr>
            <p:nvPr/>
          </p:nvSpPr>
          <p:spPr bwMode="auto">
            <a:xfrm>
              <a:off x="4769630" y="2297622"/>
              <a:ext cx="76200" cy="1735138"/>
            </a:xfrm>
            <a:custGeom>
              <a:avLst/>
              <a:gdLst>
                <a:gd name="T0" fmla="*/ 48 w 48"/>
                <a:gd name="T1" fmla="*/ 0 h 1093"/>
                <a:gd name="T2" fmla="*/ 0 w 48"/>
                <a:gd name="T3" fmla="*/ 0 h 1093"/>
                <a:gd name="T4" fmla="*/ 0 w 48"/>
                <a:gd name="T5" fmla="*/ 982 h 1093"/>
                <a:gd name="T6" fmla="*/ 0 w 48"/>
                <a:gd name="T7" fmla="*/ 1093 h 1093"/>
                <a:gd name="T8" fmla="*/ 48 w 48"/>
                <a:gd name="T9" fmla="*/ 1093 h 1093"/>
                <a:gd name="T10" fmla="*/ 48 w 48"/>
                <a:gd name="T11" fmla="*/ 0 h 1093"/>
              </a:gdLst>
              <a:ahLst/>
              <a:cxnLst>
                <a:cxn ang="0">
                  <a:pos x="T0" y="T1"/>
                </a:cxn>
                <a:cxn ang="0">
                  <a:pos x="T2" y="T3"/>
                </a:cxn>
                <a:cxn ang="0">
                  <a:pos x="T4" y="T5"/>
                </a:cxn>
                <a:cxn ang="0">
                  <a:pos x="T6" y="T7"/>
                </a:cxn>
                <a:cxn ang="0">
                  <a:pos x="T8" y="T9"/>
                </a:cxn>
                <a:cxn ang="0">
                  <a:pos x="T10" y="T11"/>
                </a:cxn>
              </a:cxnLst>
              <a:rect l="0" t="0" r="r" b="b"/>
              <a:pathLst>
                <a:path w="48" h="1093">
                  <a:moveTo>
                    <a:pt x="48" y="0"/>
                  </a:moveTo>
                  <a:lnTo>
                    <a:pt x="0" y="0"/>
                  </a:lnTo>
                  <a:lnTo>
                    <a:pt x="0" y="982"/>
                  </a:lnTo>
                  <a:lnTo>
                    <a:pt x="0" y="1093"/>
                  </a:lnTo>
                  <a:lnTo>
                    <a:pt x="48" y="109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2">
              <a:extLst>
                <a:ext uri="{FF2B5EF4-FFF2-40B4-BE49-F238E27FC236}">
                  <a16:creationId xmlns:a16="http://schemas.microsoft.com/office/drawing/2014/main" id="{6133534A-3A81-DD8F-271E-834E1F266A9A}"/>
                </a:ext>
              </a:extLst>
            </p:cNvPr>
            <p:cNvSpPr>
              <a:spLocks/>
            </p:cNvSpPr>
            <p:nvPr/>
          </p:nvSpPr>
          <p:spPr bwMode="auto">
            <a:xfrm>
              <a:off x="4693430" y="3856547"/>
              <a:ext cx="76200" cy="176213"/>
            </a:xfrm>
            <a:custGeom>
              <a:avLst/>
              <a:gdLst>
                <a:gd name="T0" fmla="*/ 0 w 48"/>
                <a:gd name="T1" fmla="*/ 0 h 111"/>
                <a:gd name="T2" fmla="*/ 0 w 48"/>
                <a:gd name="T3" fmla="*/ 16 h 111"/>
                <a:gd name="T4" fmla="*/ 0 w 48"/>
                <a:gd name="T5" fmla="*/ 111 h 111"/>
                <a:gd name="T6" fmla="*/ 48 w 48"/>
                <a:gd name="T7" fmla="*/ 111 h 111"/>
                <a:gd name="T8" fmla="*/ 48 w 48"/>
                <a:gd name="T9" fmla="*/ 0 h 111"/>
                <a:gd name="T10" fmla="*/ 0 w 48"/>
                <a:gd name="T11" fmla="*/ 0 h 111"/>
              </a:gdLst>
              <a:ahLst/>
              <a:cxnLst>
                <a:cxn ang="0">
                  <a:pos x="T0" y="T1"/>
                </a:cxn>
                <a:cxn ang="0">
                  <a:pos x="T2" y="T3"/>
                </a:cxn>
                <a:cxn ang="0">
                  <a:pos x="T4" y="T5"/>
                </a:cxn>
                <a:cxn ang="0">
                  <a:pos x="T6" y="T7"/>
                </a:cxn>
                <a:cxn ang="0">
                  <a:pos x="T8" y="T9"/>
                </a:cxn>
                <a:cxn ang="0">
                  <a:pos x="T10" y="T11"/>
                </a:cxn>
              </a:cxnLst>
              <a:rect l="0" t="0" r="r" b="b"/>
              <a:pathLst>
                <a:path w="48" h="111">
                  <a:moveTo>
                    <a:pt x="0" y="0"/>
                  </a:moveTo>
                  <a:lnTo>
                    <a:pt x="0" y="16"/>
                  </a:lnTo>
                  <a:lnTo>
                    <a:pt x="0" y="111"/>
                  </a:lnTo>
                  <a:lnTo>
                    <a:pt x="48" y="111"/>
                  </a:lnTo>
                  <a:lnTo>
                    <a:pt x="48"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73">
              <a:extLst>
                <a:ext uri="{FF2B5EF4-FFF2-40B4-BE49-F238E27FC236}">
                  <a16:creationId xmlns:a16="http://schemas.microsoft.com/office/drawing/2014/main" id="{3139F83A-941E-D15D-268A-54DECB534E73}"/>
                </a:ext>
              </a:extLst>
            </p:cNvPr>
            <p:cNvSpPr>
              <a:spLocks noChangeArrowheads="1"/>
            </p:cNvSpPr>
            <p:nvPr/>
          </p:nvSpPr>
          <p:spPr bwMode="auto">
            <a:xfrm>
              <a:off x="4615642" y="3881947"/>
              <a:ext cx="77788" cy="1508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74">
              <a:extLst>
                <a:ext uri="{FF2B5EF4-FFF2-40B4-BE49-F238E27FC236}">
                  <a16:creationId xmlns:a16="http://schemas.microsoft.com/office/drawing/2014/main" id="{3D2BDC89-CE0F-7EC3-48ED-AB77E0527944}"/>
                </a:ext>
              </a:extLst>
            </p:cNvPr>
            <p:cNvSpPr>
              <a:spLocks/>
            </p:cNvSpPr>
            <p:nvPr/>
          </p:nvSpPr>
          <p:spPr bwMode="auto">
            <a:xfrm>
              <a:off x="3612342" y="2424622"/>
              <a:ext cx="76200" cy="1608138"/>
            </a:xfrm>
            <a:custGeom>
              <a:avLst/>
              <a:gdLst>
                <a:gd name="T0" fmla="*/ 48 w 48"/>
                <a:gd name="T1" fmla="*/ 0 h 1013"/>
                <a:gd name="T2" fmla="*/ 0 w 48"/>
                <a:gd name="T3" fmla="*/ 0 h 1013"/>
                <a:gd name="T4" fmla="*/ 0 w 48"/>
                <a:gd name="T5" fmla="*/ 1008 h 1013"/>
                <a:gd name="T6" fmla="*/ 0 w 48"/>
                <a:gd name="T7" fmla="*/ 1013 h 1013"/>
                <a:gd name="T8" fmla="*/ 48 w 48"/>
                <a:gd name="T9" fmla="*/ 1013 h 1013"/>
                <a:gd name="T10" fmla="*/ 48 w 48"/>
                <a:gd name="T11" fmla="*/ 0 h 1013"/>
              </a:gdLst>
              <a:ahLst/>
              <a:cxnLst>
                <a:cxn ang="0">
                  <a:pos x="T0" y="T1"/>
                </a:cxn>
                <a:cxn ang="0">
                  <a:pos x="T2" y="T3"/>
                </a:cxn>
                <a:cxn ang="0">
                  <a:pos x="T4" y="T5"/>
                </a:cxn>
                <a:cxn ang="0">
                  <a:pos x="T6" y="T7"/>
                </a:cxn>
                <a:cxn ang="0">
                  <a:pos x="T8" y="T9"/>
                </a:cxn>
                <a:cxn ang="0">
                  <a:pos x="T10" y="T11"/>
                </a:cxn>
              </a:cxnLst>
              <a:rect l="0" t="0" r="r" b="b"/>
              <a:pathLst>
                <a:path w="48" h="1013">
                  <a:moveTo>
                    <a:pt x="48" y="0"/>
                  </a:moveTo>
                  <a:lnTo>
                    <a:pt x="0" y="0"/>
                  </a:lnTo>
                  <a:lnTo>
                    <a:pt x="0" y="1008"/>
                  </a:lnTo>
                  <a:lnTo>
                    <a:pt x="0" y="1013"/>
                  </a:lnTo>
                  <a:lnTo>
                    <a:pt x="48" y="1013"/>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75">
              <a:extLst>
                <a:ext uri="{FF2B5EF4-FFF2-40B4-BE49-F238E27FC236}">
                  <a16:creationId xmlns:a16="http://schemas.microsoft.com/office/drawing/2014/main" id="{6E98CDDD-2338-6857-6D8B-5F6A5DB2FC57}"/>
                </a:ext>
              </a:extLst>
            </p:cNvPr>
            <p:cNvSpPr>
              <a:spLocks noChangeArrowheads="1"/>
            </p:cNvSpPr>
            <p:nvPr/>
          </p:nvSpPr>
          <p:spPr bwMode="auto">
            <a:xfrm>
              <a:off x="3458355" y="4024822"/>
              <a:ext cx="76200" cy="793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76">
              <a:extLst>
                <a:ext uri="{FF2B5EF4-FFF2-40B4-BE49-F238E27FC236}">
                  <a16:creationId xmlns:a16="http://schemas.microsoft.com/office/drawing/2014/main" id="{154F4727-20A8-0393-FB26-A00A53BA03A8}"/>
                </a:ext>
              </a:extLst>
            </p:cNvPr>
            <p:cNvSpPr>
              <a:spLocks noChangeArrowheads="1"/>
            </p:cNvSpPr>
            <p:nvPr/>
          </p:nvSpPr>
          <p:spPr bwMode="auto">
            <a:xfrm>
              <a:off x="3534555" y="4024822"/>
              <a:ext cx="77788" cy="79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7">
              <a:extLst>
                <a:ext uri="{FF2B5EF4-FFF2-40B4-BE49-F238E27FC236}">
                  <a16:creationId xmlns:a16="http://schemas.microsoft.com/office/drawing/2014/main" id="{63D9C57A-B512-6DEF-ECA1-189183E0ACC1}"/>
                </a:ext>
              </a:extLst>
            </p:cNvPr>
            <p:cNvSpPr>
              <a:spLocks/>
            </p:cNvSpPr>
            <p:nvPr/>
          </p:nvSpPr>
          <p:spPr bwMode="auto">
            <a:xfrm>
              <a:off x="4037792" y="3986722"/>
              <a:ext cx="76200" cy="46038"/>
            </a:xfrm>
            <a:custGeom>
              <a:avLst/>
              <a:gdLst>
                <a:gd name="T0" fmla="*/ 0 w 48"/>
                <a:gd name="T1" fmla="*/ 0 h 29"/>
                <a:gd name="T2" fmla="*/ 0 w 48"/>
                <a:gd name="T3" fmla="*/ 29 h 29"/>
                <a:gd name="T4" fmla="*/ 48 w 48"/>
                <a:gd name="T5" fmla="*/ 29 h 29"/>
                <a:gd name="T6" fmla="*/ 48 w 48"/>
                <a:gd name="T7" fmla="*/ 11 h 29"/>
                <a:gd name="T8" fmla="*/ 48 w 48"/>
                <a:gd name="T9" fmla="*/ 0 h 29"/>
                <a:gd name="T10" fmla="*/ 0 w 48"/>
                <a:gd name="T11" fmla="*/ 0 h 29"/>
              </a:gdLst>
              <a:ahLst/>
              <a:cxnLst>
                <a:cxn ang="0">
                  <a:pos x="T0" y="T1"/>
                </a:cxn>
                <a:cxn ang="0">
                  <a:pos x="T2" y="T3"/>
                </a:cxn>
                <a:cxn ang="0">
                  <a:pos x="T4" y="T5"/>
                </a:cxn>
                <a:cxn ang="0">
                  <a:pos x="T6" y="T7"/>
                </a:cxn>
                <a:cxn ang="0">
                  <a:pos x="T8" y="T9"/>
                </a:cxn>
                <a:cxn ang="0">
                  <a:pos x="T10" y="T11"/>
                </a:cxn>
              </a:cxnLst>
              <a:rect l="0" t="0" r="r" b="b"/>
              <a:pathLst>
                <a:path w="48" h="29">
                  <a:moveTo>
                    <a:pt x="0" y="0"/>
                  </a:moveTo>
                  <a:lnTo>
                    <a:pt x="0" y="29"/>
                  </a:lnTo>
                  <a:lnTo>
                    <a:pt x="48" y="29"/>
                  </a:lnTo>
                  <a:lnTo>
                    <a:pt x="48" y="11"/>
                  </a:lnTo>
                  <a:lnTo>
                    <a:pt x="48"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8">
              <a:extLst>
                <a:ext uri="{FF2B5EF4-FFF2-40B4-BE49-F238E27FC236}">
                  <a16:creationId xmlns:a16="http://schemas.microsoft.com/office/drawing/2014/main" id="{5C672652-AE76-2AA1-12C0-50B8E782D872}"/>
                </a:ext>
              </a:extLst>
            </p:cNvPr>
            <p:cNvSpPr>
              <a:spLocks/>
            </p:cNvSpPr>
            <p:nvPr/>
          </p:nvSpPr>
          <p:spPr bwMode="auto">
            <a:xfrm>
              <a:off x="4113992" y="4004185"/>
              <a:ext cx="76200" cy="28575"/>
            </a:xfrm>
            <a:custGeom>
              <a:avLst/>
              <a:gdLst>
                <a:gd name="T0" fmla="*/ 0 w 48"/>
                <a:gd name="T1" fmla="*/ 18 h 18"/>
                <a:gd name="T2" fmla="*/ 48 w 48"/>
                <a:gd name="T3" fmla="*/ 18 h 18"/>
                <a:gd name="T4" fmla="*/ 48 w 48"/>
                <a:gd name="T5" fmla="*/ 6 h 18"/>
                <a:gd name="T6" fmla="*/ 48 w 48"/>
                <a:gd name="T7" fmla="*/ 0 h 18"/>
                <a:gd name="T8" fmla="*/ 0 w 48"/>
                <a:gd name="T9" fmla="*/ 0 h 18"/>
                <a:gd name="T10" fmla="*/ 0 w 48"/>
                <a:gd name="T11" fmla="*/ 18 h 18"/>
              </a:gdLst>
              <a:ahLst/>
              <a:cxnLst>
                <a:cxn ang="0">
                  <a:pos x="T0" y="T1"/>
                </a:cxn>
                <a:cxn ang="0">
                  <a:pos x="T2" y="T3"/>
                </a:cxn>
                <a:cxn ang="0">
                  <a:pos x="T4" y="T5"/>
                </a:cxn>
                <a:cxn ang="0">
                  <a:pos x="T6" y="T7"/>
                </a:cxn>
                <a:cxn ang="0">
                  <a:pos x="T8" y="T9"/>
                </a:cxn>
                <a:cxn ang="0">
                  <a:pos x="T10" y="T11"/>
                </a:cxn>
              </a:cxnLst>
              <a:rect l="0" t="0" r="r" b="b"/>
              <a:pathLst>
                <a:path w="48" h="18">
                  <a:moveTo>
                    <a:pt x="0" y="18"/>
                  </a:moveTo>
                  <a:lnTo>
                    <a:pt x="48" y="18"/>
                  </a:lnTo>
                  <a:lnTo>
                    <a:pt x="48" y="6"/>
                  </a:lnTo>
                  <a:lnTo>
                    <a:pt x="48" y="0"/>
                  </a:lnTo>
                  <a:lnTo>
                    <a:pt x="0" y="0"/>
                  </a:lnTo>
                  <a:lnTo>
                    <a:pt x="0" y="1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79">
              <a:extLst>
                <a:ext uri="{FF2B5EF4-FFF2-40B4-BE49-F238E27FC236}">
                  <a16:creationId xmlns:a16="http://schemas.microsoft.com/office/drawing/2014/main" id="{54C7FC37-3760-15BA-CDCB-C418C96F365D}"/>
                </a:ext>
              </a:extLst>
            </p:cNvPr>
            <p:cNvSpPr>
              <a:spLocks noChangeArrowheads="1"/>
            </p:cNvSpPr>
            <p:nvPr/>
          </p:nvSpPr>
          <p:spPr bwMode="auto">
            <a:xfrm>
              <a:off x="4190192" y="4013710"/>
              <a:ext cx="77788" cy="190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80">
              <a:extLst>
                <a:ext uri="{FF2B5EF4-FFF2-40B4-BE49-F238E27FC236}">
                  <a16:creationId xmlns:a16="http://schemas.microsoft.com/office/drawing/2014/main" id="{34C57B49-8B63-1FC8-6882-5613C33B8D27}"/>
                </a:ext>
              </a:extLst>
            </p:cNvPr>
            <p:cNvSpPr>
              <a:spLocks noChangeArrowheads="1"/>
            </p:cNvSpPr>
            <p:nvPr/>
          </p:nvSpPr>
          <p:spPr bwMode="auto">
            <a:xfrm>
              <a:off x="3901267" y="4010535"/>
              <a:ext cx="77788" cy="2222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1">
              <a:extLst>
                <a:ext uri="{FF2B5EF4-FFF2-40B4-BE49-F238E27FC236}">
                  <a16:creationId xmlns:a16="http://schemas.microsoft.com/office/drawing/2014/main" id="{17CC0E56-DC44-F9DE-EE34-633E337CC3B3}"/>
                </a:ext>
              </a:extLst>
            </p:cNvPr>
            <p:cNvSpPr>
              <a:spLocks/>
            </p:cNvSpPr>
            <p:nvPr/>
          </p:nvSpPr>
          <p:spPr bwMode="auto">
            <a:xfrm>
              <a:off x="3825067" y="3989897"/>
              <a:ext cx="76200" cy="42863"/>
            </a:xfrm>
            <a:custGeom>
              <a:avLst/>
              <a:gdLst>
                <a:gd name="T0" fmla="*/ 48 w 48"/>
                <a:gd name="T1" fmla="*/ 13 h 27"/>
                <a:gd name="T2" fmla="*/ 48 w 48"/>
                <a:gd name="T3" fmla="*/ 0 h 27"/>
                <a:gd name="T4" fmla="*/ 0 w 48"/>
                <a:gd name="T5" fmla="*/ 0 h 27"/>
                <a:gd name="T6" fmla="*/ 0 w 48"/>
                <a:gd name="T7" fmla="*/ 27 h 27"/>
                <a:gd name="T8" fmla="*/ 48 w 48"/>
                <a:gd name="T9" fmla="*/ 27 h 27"/>
                <a:gd name="T10" fmla="*/ 48 w 48"/>
                <a:gd name="T11" fmla="*/ 13 h 27"/>
              </a:gdLst>
              <a:ahLst/>
              <a:cxnLst>
                <a:cxn ang="0">
                  <a:pos x="T0" y="T1"/>
                </a:cxn>
                <a:cxn ang="0">
                  <a:pos x="T2" y="T3"/>
                </a:cxn>
                <a:cxn ang="0">
                  <a:pos x="T4" y="T5"/>
                </a:cxn>
                <a:cxn ang="0">
                  <a:pos x="T6" y="T7"/>
                </a:cxn>
                <a:cxn ang="0">
                  <a:pos x="T8" y="T9"/>
                </a:cxn>
                <a:cxn ang="0">
                  <a:pos x="T10" y="T11"/>
                </a:cxn>
              </a:cxnLst>
              <a:rect l="0" t="0" r="r" b="b"/>
              <a:pathLst>
                <a:path w="48" h="27">
                  <a:moveTo>
                    <a:pt x="48" y="13"/>
                  </a:moveTo>
                  <a:lnTo>
                    <a:pt x="48" y="0"/>
                  </a:lnTo>
                  <a:lnTo>
                    <a:pt x="0" y="0"/>
                  </a:lnTo>
                  <a:lnTo>
                    <a:pt x="0" y="27"/>
                  </a:lnTo>
                  <a:lnTo>
                    <a:pt x="48" y="27"/>
                  </a:lnTo>
                  <a:lnTo>
                    <a:pt x="48" y="1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82">
              <a:extLst>
                <a:ext uri="{FF2B5EF4-FFF2-40B4-BE49-F238E27FC236}">
                  <a16:creationId xmlns:a16="http://schemas.microsoft.com/office/drawing/2014/main" id="{049BBE7A-8A39-0CB1-12D5-89C7D14099A2}"/>
                </a:ext>
              </a:extLst>
            </p:cNvPr>
            <p:cNvSpPr>
              <a:spLocks noChangeArrowheads="1"/>
            </p:cNvSpPr>
            <p:nvPr/>
          </p:nvSpPr>
          <p:spPr bwMode="auto">
            <a:xfrm>
              <a:off x="3747280" y="3989897"/>
              <a:ext cx="77788" cy="4286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3">
              <a:extLst>
                <a:ext uri="{FF2B5EF4-FFF2-40B4-BE49-F238E27FC236}">
                  <a16:creationId xmlns:a16="http://schemas.microsoft.com/office/drawing/2014/main" id="{53F4071B-E618-190B-3AF1-BF667C5E48A7}"/>
                </a:ext>
              </a:extLst>
            </p:cNvPr>
            <p:cNvSpPr>
              <a:spLocks/>
            </p:cNvSpPr>
            <p:nvPr/>
          </p:nvSpPr>
          <p:spPr bwMode="auto">
            <a:xfrm>
              <a:off x="4326717" y="3975610"/>
              <a:ext cx="76200" cy="57150"/>
            </a:xfrm>
            <a:custGeom>
              <a:avLst/>
              <a:gdLst>
                <a:gd name="T0" fmla="*/ 0 w 48"/>
                <a:gd name="T1" fmla="*/ 0 h 36"/>
                <a:gd name="T2" fmla="*/ 0 w 48"/>
                <a:gd name="T3" fmla="*/ 36 h 36"/>
                <a:gd name="T4" fmla="*/ 48 w 48"/>
                <a:gd name="T5" fmla="*/ 36 h 36"/>
                <a:gd name="T6" fmla="*/ 48 w 48"/>
                <a:gd name="T7" fmla="*/ 0 h 36"/>
                <a:gd name="T8" fmla="*/ 48 w 48"/>
                <a:gd name="T9" fmla="*/ 0 h 36"/>
                <a:gd name="T10" fmla="*/ 0 w 48"/>
                <a:gd name="T11" fmla="*/ 0 h 36"/>
              </a:gdLst>
              <a:ahLst/>
              <a:cxnLst>
                <a:cxn ang="0">
                  <a:pos x="T0" y="T1"/>
                </a:cxn>
                <a:cxn ang="0">
                  <a:pos x="T2" y="T3"/>
                </a:cxn>
                <a:cxn ang="0">
                  <a:pos x="T4" y="T5"/>
                </a:cxn>
                <a:cxn ang="0">
                  <a:pos x="T6" y="T7"/>
                </a:cxn>
                <a:cxn ang="0">
                  <a:pos x="T8" y="T9"/>
                </a:cxn>
                <a:cxn ang="0">
                  <a:pos x="T10" y="T11"/>
                </a:cxn>
              </a:cxnLst>
              <a:rect l="0" t="0" r="r" b="b"/>
              <a:pathLst>
                <a:path w="48" h="36">
                  <a:moveTo>
                    <a:pt x="0" y="0"/>
                  </a:moveTo>
                  <a:lnTo>
                    <a:pt x="0" y="36"/>
                  </a:lnTo>
                  <a:lnTo>
                    <a:pt x="48" y="36"/>
                  </a:lnTo>
                  <a:lnTo>
                    <a:pt x="48" y="0"/>
                  </a:lnTo>
                  <a:lnTo>
                    <a:pt x="48"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4">
              <a:extLst>
                <a:ext uri="{FF2B5EF4-FFF2-40B4-BE49-F238E27FC236}">
                  <a16:creationId xmlns:a16="http://schemas.microsoft.com/office/drawing/2014/main" id="{01B72B4F-6FA5-75F7-A881-95FD486179F9}"/>
                </a:ext>
              </a:extLst>
            </p:cNvPr>
            <p:cNvSpPr>
              <a:spLocks/>
            </p:cNvSpPr>
            <p:nvPr/>
          </p:nvSpPr>
          <p:spPr bwMode="auto">
            <a:xfrm>
              <a:off x="4480705" y="3967672"/>
              <a:ext cx="76200" cy="65088"/>
            </a:xfrm>
            <a:custGeom>
              <a:avLst/>
              <a:gdLst>
                <a:gd name="T0" fmla="*/ 48 w 48"/>
                <a:gd name="T1" fmla="*/ 41 h 41"/>
                <a:gd name="T2" fmla="*/ 48 w 48"/>
                <a:gd name="T3" fmla="*/ 0 h 41"/>
                <a:gd name="T4" fmla="*/ 0 w 48"/>
                <a:gd name="T5" fmla="*/ 0 h 41"/>
                <a:gd name="T6" fmla="*/ 0 w 48"/>
                <a:gd name="T7" fmla="*/ 5 h 41"/>
                <a:gd name="T8" fmla="*/ 0 w 48"/>
                <a:gd name="T9" fmla="*/ 41 h 41"/>
                <a:gd name="T10" fmla="*/ 48 w 48"/>
                <a:gd name="T11" fmla="*/ 41 h 41"/>
              </a:gdLst>
              <a:ahLst/>
              <a:cxnLst>
                <a:cxn ang="0">
                  <a:pos x="T0" y="T1"/>
                </a:cxn>
                <a:cxn ang="0">
                  <a:pos x="T2" y="T3"/>
                </a:cxn>
                <a:cxn ang="0">
                  <a:pos x="T4" y="T5"/>
                </a:cxn>
                <a:cxn ang="0">
                  <a:pos x="T6" y="T7"/>
                </a:cxn>
                <a:cxn ang="0">
                  <a:pos x="T8" y="T9"/>
                </a:cxn>
                <a:cxn ang="0">
                  <a:pos x="T10" y="T11"/>
                </a:cxn>
              </a:cxnLst>
              <a:rect l="0" t="0" r="r" b="b"/>
              <a:pathLst>
                <a:path w="48" h="41">
                  <a:moveTo>
                    <a:pt x="48" y="41"/>
                  </a:moveTo>
                  <a:lnTo>
                    <a:pt x="48" y="0"/>
                  </a:lnTo>
                  <a:lnTo>
                    <a:pt x="0" y="0"/>
                  </a:lnTo>
                  <a:lnTo>
                    <a:pt x="0" y="5"/>
                  </a:lnTo>
                  <a:lnTo>
                    <a:pt x="0" y="41"/>
                  </a:lnTo>
                  <a:lnTo>
                    <a:pt x="48" y="41"/>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Rectangle 85">
              <a:extLst>
                <a:ext uri="{FF2B5EF4-FFF2-40B4-BE49-F238E27FC236}">
                  <a16:creationId xmlns:a16="http://schemas.microsoft.com/office/drawing/2014/main" id="{A9207760-BBFC-A1C3-F724-E32F82F3856A}"/>
                </a:ext>
              </a:extLst>
            </p:cNvPr>
            <p:cNvSpPr>
              <a:spLocks noChangeArrowheads="1"/>
            </p:cNvSpPr>
            <p:nvPr/>
          </p:nvSpPr>
          <p:spPr bwMode="auto">
            <a:xfrm>
              <a:off x="4402917" y="3975610"/>
              <a:ext cx="77788" cy="571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6">
              <a:extLst>
                <a:ext uri="{FF2B5EF4-FFF2-40B4-BE49-F238E27FC236}">
                  <a16:creationId xmlns:a16="http://schemas.microsoft.com/office/drawing/2014/main" id="{23D2EABE-6D6F-6581-EA70-0D897864F821}"/>
                </a:ext>
              </a:extLst>
            </p:cNvPr>
            <p:cNvSpPr>
              <a:spLocks/>
            </p:cNvSpPr>
            <p:nvPr/>
          </p:nvSpPr>
          <p:spPr bwMode="auto">
            <a:xfrm>
              <a:off x="3323417" y="3726372"/>
              <a:ext cx="76200" cy="306388"/>
            </a:xfrm>
            <a:custGeom>
              <a:avLst/>
              <a:gdLst>
                <a:gd name="T0" fmla="*/ 0 w 48"/>
                <a:gd name="T1" fmla="*/ 186 h 193"/>
                <a:gd name="T2" fmla="*/ 0 w 48"/>
                <a:gd name="T3" fmla="*/ 193 h 193"/>
                <a:gd name="T4" fmla="*/ 48 w 48"/>
                <a:gd name="T5" fmla="*/ 193 h 193"/>
                <a:gd name="T6" fmla="*/ 48 w 48"/>
                <a:gd name="T7" fmla="*/ 0 h 193"/>
                <a:gd name="T8" fmla="*/ 0 w 48"/>
                <a:gd name="T9" fmla="*/ 0 h 193"/>
                <a:gd name="T10" fmla="*/ 0 w 48"/>
                <a:gd name="T11" fmla="*/ 186 h 193"/>
              </a:gdLst>
              <a:ahLst/>
              <a:cxnLst>
                <a:cxn ang="0">
                  <a:pos x="T0" y="T1"/>
                </a:cxn>
                <a:cxn ang="0">
                  <a:pos x="T2" y="T3"/>
                </a:cxn>
                <a:cxn ang="0">
                  <a:pos x="T4" y="T5"/>
                </a:cxn>
                <a:cxn ang="0">
                  <a:pos x="T6" y="T7"/>
                </a:cxn>
                <a:cxn ang="0">
                  <a:pos x="T8" y="T9"/>
                </a:cxn>
                <a:cxn ang="0">
                  <a:pos x="T10" y="T11"/>
                </a:cxn>
              </a:cxnLst>
              <a:rect l="0" t="0" r="r" b="b"/>
              <a:pathLst>
                <a:path w="48" h="193">
                  <a:moveTo>
                    <a:pt x="0" y="186"/>
                  </a:moveTo>
                  <a:lnTo>
                    <a:pt x="0" y="193"/>
                  </a:lnTo>
                  <a:lnTo>
                    <a:pt x="48" y="193"/>
                  </a:lnTo>
                  <a:lnTo>
                    <a:pt x="48" y="0"/>
                  </a:lnTo>
                  <a:lnTo>
                    <a:pt x="0" y="0"/>
                  </a:lnTo>
                  <a:lnTo>
                    <a:pt x="0" y="186"/>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7">
              <a:extLst>
                <a:ext uri="{FF2B5EF4-FFF2-40B4-BE49-F238E27FC236}">
                  <a16:creationId xmlns:a16="http://schemas.microsoft.com/office/drawing/2014/main" id="{3B196FEA-CF21-FABB-68AC-4BCC95D84656}"/>
                </a:ext>
              </a:extLst>
            </p:cNvPr>
            <p:cNvSpPr>
              <a:spLocks/>
            </p:cNvSpPr>
            <p:nvPr/>
          </p:nvSpPr>
          <p:spPr bwMode="auto">
            <a:xfrm>
              <a:off x="3245630" y="4021647"/>
              <a:ext cx="77788" cy="11113"/>
            </a:xfrm>
            <a:custGeom>
              <a:avLst/>
              <a:gdLst>
                <a:gd name="T0" fmla="*/ 49 w 49"/>
                <a:gd name="T1" fmla="*/ 7 h 7"/>
                <a:gd name="T2" fmla="*/ 49 w 49"/>
                <a:gd name="T3" fmla="*/ 0 h 7"/>
                <a:gd name="T4" fmla="*/ 0 w 49"/>
                <a:gd name="T5" fmla="*/ 0 h 7"/>
                <a:gd name="T6" fmla="*/ 0 w 49"/>
                <a:gd name="T7" fmla="*/ 3 h 7"/>
                <a:gd name="T8" fmla="*/ 0 w 49"/>
                <a:gd name="T9" fmla="*/ 7 h 7"/>
                <a:gd name="T10" fmla="*/ 49 w 49"/>
                <a:gd name="T11" fmla="*/ 7 h 7"/>
              </a:gdLst>
              <a:ahLst/>
              <a:cxnLst>
                <a:cxn ang="0">
                  <a:pos x="T0" y="T1"/>
                </a:cxn>
                <a:cxn ang="0">
                  <a:pos x="T2" y="T3"/>
                </a:cxn>
                <a:cxn ang="0">
                  <a:pos x="T4" y="T5"/>
                </a:cxn>
                <a:cxn ang="0">
                  <a:pos x="T6" y="T7"/>
                </a:cxn>
                <a:cxn ang="0">
                  <a:pos x="T8" y="T9"/>
                </a:cxn>
                <a:cxn ang="0">
                  <a:pos x="T10" y="T11"/>
                </a:cxn>
              </a:cxnLst>
              <a:rect l="0" t="0" r="r" b="b"/>
              <a:pathLst>
                <a:path w="49" h="7">
                  <a:moveTo>
                    <a:pt x="49" y="7"/>
                  </a:moveTo>
                  <a:lnTo>
                    <a:pt x="49" y="0"/>
                  </a:lnTo>
                  <a:lnTo>
                    <a:pt x="0" y="0"/>
                  </a:lnTo>
                  <a:lnTo>
                    <a:pt x="0" y="3"/>
                  </a:lnTo>
                  <a:lnTo>
                    <a:pt x="0" y="7"/>
                  </a:lnTo>
                  <a:lnTo>
                    <a:pt x="49" y="7"/>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88">
              <a:extLst>
                <a:ext uri="{FF2B5EF4-FFF2-40B4-BE49-F238E27FC236}">
                  <a16:creationId xmlns:a16="http://schemas.microsoft.com/office/drawing/2014/main" id="{E57B542B-A950-7845-56EB-B847EAD65EB7}"/>
                </a:ext>
              </a:extLst>
            </p:cNvPr>
            <p:cNvSpPr>
              <a:spLocks noChangeArrowheads="1"/>
            </p:cNvSpPr>
            <p:nvPr/>
          </p:nvSpPr>
          <p:spPr bwMode="auto">
            <a:xfrm>
              <a:off x="3169430" y="4026410"/>
              <a:ext cx="76200" cy="63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89">
              <a:extLst>
                <a:ext uri="{FF2B5EF4-FFF2-40B4-BE49-F238E27FC236}">
                  <a16:creationId xmlns:a16="http://schemas.microsoft.com/office/drawing/2014/main" id="{90917A20-5294-4395-699B-A83D31EC5C87}"/>
                </a:ext>
              </a:extLst>
            </p:cNvPr>
            <p:cNvSpPr>
              <a:spLocks/>
            </p:cNvSpPr>
            <p:nvPr/>
          </p:nvSpPr>
          <p:spPr bwMode="auto">
            <a:xfrm>
              <a:off x="5271280" y="3767647"/>
              <a:ext cx="77788" cy="265113"/>
            </a:xfrm>
            <a:custGeom>
              <a:avLst/>
              <a:gdLst>
                <a:gd name="T0" fmla="*/ 49 w 49"/>
                <a:gd name="T1" fmla="*/ 0 h 167"/>
                <a:gd name="T2" fmla="*/ 0 w 49"/>
                <a:gd name="T3" fmla="*/ 0 h 167"/>
                <a:gd name="T4" fmla="*/ 0 w 49"/>
                <a:gd name="T5" fmla="*/ 11 h 167"/>
                <a:gd name="T6" fmla="*/ 0 w 49"/>
                <a:gd name="T7" fmla="*/ 167 h 167"/>
                <a:gd name="T8" fmla="*/ 49 w 49"/>
                <a:gd name="T9" fmla="*/ 167 h 167"/>
                <a:gd name="T10" fmla="*/ 49 w 49"/>
                <a:gd name="T11" fmla="*/ 131 h 167"/>
                <a:gd name="T12" fmla="*/ 49 w 49"/>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49" h="167">
                  <a:moveTo>
                    <a:pt x="49" y="0"/>
                  </a:moveTo>
                  <a:lnTo>
                    <a:pt x="0" y="0"/>
                  </a:lnTo>
                  <a:lnTo>
                    <a:pt x="0" y="11"/>
                  </a:lnTo>
                  <a:lnTo>
                    <a:pt x="0" y="167"/>
                  </a:lnTo>
                  <a:lnTo>
                    <a:pt x="49" y="167"/>
                  </a:lnTo>
                  <a:lnTo>
                    <a:pt x="49" y="131"/>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90">
              <a:extLst>
                <a:ext uri="{FF2B5EF4-FFF2-40B4-BE49-F238E27FC236}">
                  <a16:creationId xmlns:a16="http://schemas.microsoft.com/office/drawing/2014/main" id="{99992577-DA65-3172-E16D-FA31894F5195}"/>
                </a:ext>
              </a:extLst>
            </p:cNvPr>
            <p:cNvSpPr>
              <a:spLocks noChangeArrowheads="1"/>
            </p:cNvSpPr>
            <p:nvPr/>
          </p:nvSpPr>
          <p:spPr bwMode="auto">
            <a:xfrm>
              <a:off x="5349067" y="3975610"/>
              <a:ext cx="76200" cy="57150"/>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Rectangle 91">
              <a:extLst>
                <a:ext uri="{FF2B5EF4-FFF2-40B4-BE49-F238E27FC236}">
                  <a16:creationId xmlns:a16="http://schemas.microsoft.com/office/drawing/2014/main" id="{A40D6C0B-317E-A050-93A9-A660F52A98FE}"/>
                </a:ext>
              </a:extLst>
            </p:cNvPr>
            <p:cNvSpPr>
              <a:spLocks noChangeArrowheads="1"/>
            </p:cNvSpPr>
            <p:nvPr/>
          </p:nvSpPr>
          <p:spPr bwMode="auto">
            <a:xfrm>
              <a:off x="5195080" y="3785110"/>
              <a:ext cx="76200" cy="2476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92">
              <a:extLst>
                <a:ext uri="{FF2B5EF4-FFF2-40B4-BE49-F238E27FC236}">
                  <a16:creationId xmlns:a16="http://schemas.microsoft.com/office/drawing/2014/main" id="{6FCC25F1-10E9-C09D-9676-35DFD50F2426}"/>
                </a:ext>
              </a:extLst>
            </p:cNvPr>
            <p:cNvSpPr>
              <a:spLocks noChangeArrowheads="1"/>
            </p:cNvSpPr>
            <p:nvPr/>
          </p:nvSpPr>
          <p:spPr bwMode="auto">
            <a:xfrm>
              <a:off x="5484005" y="4026410"/>
              <a:ext cx="77788" cy="635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3">
              <a:extLst>
                <a:ext uri="{FF2B5EF4-FFF2-40B4-BE49-F238E27FC236}">
                  <a16:creationId xmlns:a16="http://schemas.microsoft.com/office/drawing/2014/main" id="{88175345-412F-D51D-D8D8-B46F05DCB3CA}"/>
                </a:ext>
              </a:extLst>
            </p:cNvPr>
            <p:cNvSpPr>
              <a:spLocks/>
            </p:cNvSpPr>
            <p:nvPr/>
          </p:nvSpPr>
          <p:spPr bwMode="auto">
            <a:xfrm>
              <a:off x="5561792" y="4024822"/>
              <a:ext cx="76200" cy="7938"/>
            </a:xfrm>
            <a:custGeom>
              <a:avLst/>
              <a:gdLst>
                <a:gd name="T0" fmla="*/ 0 w 48"/>
                <a:gd name="T1" fmla="*/ 0 h 5"/>
                <a:gd name="T2" fmla="*/ 0 w 48"/>
                <a:gd name="T3" fmla="*/ 1 h 5"/>
                <a:gd name="T4" fmla="*/ 0 w 48"/>
                <a:gd name="T5" fmla="*/ 5 h 5"/>
                <a:gd name="T6" fmla="*/ 48 w 48"/>
                <a:gd name="T7" fmla="*/ 5 h 5"/>
                <a:gd name="T8" fmla="*/ 48 w 48"/>
                <a:gd name="T9" fmla="*/ 0 h 5"/>
                <a:gd name="T10" fmla="*/ 0 w 48"/>
                <a:gd name="T11" fmla="*/ 0 h 5"/>
              </a:gdLst>
              <a:ahLst/>
              <a:cxnLst>
                <a:cxn ang="0">
                  <a:pos x="T0" y="T1"/>
                </a:cxn>
                <a:cxn ang="0">
                  <a:pos x="T2" y="T3"/>
                </a:cxn>
                <a:cxn ang="0">
                  <a:pos x="T4" y="T5"/>
                </a:cxn>
                <a:cxn ang="0">
                  <a:pos x="T6" y="T7"/>
                </a:cxn>
                <a:cxn ang="0">
                  <a:pos x="T8" y="T9"/>
                </a:cxn>
                <a:cxn ang="0">
                  <a:pos x="T10" y="T11"/>
                </a:cxn>
              </a:cxnLst>
              <a:rect l="0" t="0" r="r" b="b"/>
              <a:pathLst>
                <a:path w="48" h="5">
                  <a:moveTo>
                    <a:pt x="0" y="0"/>
                  </a:moveTo>
                  <a:lnTo>
                    <a:pt x="0" y="1"/>
                  </a:lnTo>
                  <a:lnTo>
                    <a:pt x="0" y="5"/>
                  </a:lnTo>
                  <a:lnTo>
                    <a:pt x="48" y="5"/>
                  </a:lnTo>
                  <a:lnTo>
                    <a:pt x="48"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4">
              <a:extLst>
                <a:ext uri="{FF2B5EF4-FFF2-40B4-BE49-F238E27FC236}">
                  <a16:creationId xmlns:a16="http://schemas.microsoft.com/office/drawing/2014/main" id="{29CA0B54-E0AE-FF82-5DF2-0B3B36CE5E3B}"/>
                </a:ext>
              </a:extLst>
            </p:cNvPr>
            <p:cNvSpPr>
              <a:spLocks/>
            </p:cNvSpPr>
            <p:nvPr/>
          </p:nvSpPr>
          <p:spPr bwMode="auto">
            <a:xfrm>
              <a:off x="5637992" y="3996247"/>
              <a:ext cx="76200" cy="36513"/>
            </a:xfrm>
            <a:custGeom>
              <a:avLst/>
              <a:gdLst>
                <a:gd name="T0" fmla="*/ 48 w 48"/>
                <a:gd name="T1" fmla="*/ 23 h 23"/>
                <a:gd name="T2" fmla="*/ 48 w 48"/>
                <a:gd name="T3" fmla="*/ 0 h 23"/>
                <a:gd name="T4" fmla="*/ 0 w 48"/>
                <a:gd name="T5" fmla="*/ 0 h 23"/>
                <a:gd name="T6" fmla="*/ 0 w 48"/>
                <a:gd name="T7" fmla="*/ 18 h 23"/>
                <a:gd name="T8" fmla="*/ 0 w 48"/>
                <a:gd name="T9" fmla="*/ 23 h 23"/>
                <a:gd name="T10" fmla="*/ 48 w 48"/>
                <a:gd name="T11" fmla="*/ 23 h 23"/>
              </a:gdLst>
              <a:ahLst/>
              <a:cxnLst>
                <a:cxn ang="0">
                  <a:pos x="T0" y="T1"/>
                </a:cxn>
                <a:cxn ang="0">
                  <a:pos x="T2" y="T3"/>
                </a:cxn>
                <a:cxn ang="0">
                  <a:pos x="T4" y="T5"/>
                </a:cxn>
                <a:cxn ang="0">
                  <a:pos x="T6" y="T7"/>
                </a:cxn>
                <a:cxn ang="0">
                  <a:pos x="T8" y="T9"/>
                </a:cxn>
                <a:cxn ang="0">
                  <a:pos x="T10" y="T11"/>
                </a:cxn>
              </a:cxnLst>
              <a:rect l="0" t="0" r="r" b="b"/>
              <a:pathLst>
                <a:path w="48" h="23">
                  <a:moveTo>
                    <a:pt x="48" y="23"/>
                  </a:moveTo>
                  <a:lnTo>
                    <a:pt x="48" y="0"/>
                  </a:lnTo>
                  <a:lnTo>
                    <a:pt x="0" y="0"/>
                  </a:lnTo>
                  <a:lnTo>
                    <a:pt x="0" y="18"/>
                  </a:lnTo>
                  <a:lnTo>
                    <a:pt x="0" y="23"/>
                  </a:lnTo>
                  <a:lnTo>
                    <a:pt x="48" y="23"/>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95">
              <a:extLst>
                <a:ext uri="{FF2B5EF4-FFF2-40B4-BE49-F238E27FC236}">
                  <a16:creationId xmlns:a16="http://schemas.microsoft.com/office/drawing/2014/main" id="{394FA1AE-7898-A77E-7B36-50F962B6EB0B}"/>
                </a:ext>
              </a:extLst>
            </p:cNvPr>
            <p:cNvSpPr>
              <a:spLocks noChangeArrowheads="1"/>
            </p:cNvSpPr>
            <p:nvPr/>
          </p:nvSpPr>
          <p:spPr bwMode="auto">
            <a:xfrm>
              <a:off x="4906155" y="3931160"/>
              <a:ext cx="76200" cy="1016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6">
              <a:extLst>
                <a:ext uri="{FF2B5EF4-FFF2-40B4-BE49-F238E27FC236}">
                  <a16:creationId xmlns:a16="http://schemas.microsoft.com/office/drawing/2014/main" id="{877021F7-2C83-6DE1-9E2A-C586E57468A2}"/>
                </a:ext>
              </a:extLst>
            </p:cNvPr>
            <p:cNvSpPr>
              <a:spLocks/>
            </p:cNvSpPr>
            <p:nvPr/>
          </p:nvSpPr>
          <p:spPr bwMode="auto">
            <a:xfrm>
              <a:off x="4982355" y="3929572"/>
              <a:ext cx="76200" cy="103188"/>
            </a:xfrm>
            <a:custGeom>
              <a:avLst/>
              <a:gdLst>
                <a:gd name="T0" fmla="*/ 0 w 48"/>
                <a:gd name="T1" fmla="*/ 0 h 65"/>
                <a:gd name="T2" fmla="*/ 0 w 48"/>
                <a:gd name="T3" fmla="*/ 1 h 65"/>
                <a:gd name="T4" fmla="*/ 0 w 48"/>
                <a:gd name="T5" fmla="*/ 65 h 65"/>
                <a:gd name="T6" fmla="*/ 48 w 48"/>
                <a:gd name="T7" fmla="*/ 65 h 65"/>
                <a:gd name="T8" fmla="*/ 48 w 48"/>
                <a:gd name="T9" fmla="*/ 24 h 65"/>
                <a:gd name="T10" fmla="*/ 48 w 48"/>
                <a:gd name="T11" fmla="*/ 0 h 65"/>
                <a:gd name="T12" fmla="*/ 0 w 48"/>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8" h="65">
                  <a:moveTo>
                    <a:pt x="0" y="0"/>
                  </a:moveTo>
                  <a:lnTo>
                    <a:pt x="0" y="1"/>
                  </a:lnTo>
                  <a:lnTo>
                    <a:pt x="0" y="65"/>
                  </a:lnTo>
                  <a:lnTo>
                    <a:pt x="48" y="65"/>
                  </a:lnTo>
                  <a:lnTo>
                    <a:pt x="48" y="24"/>
                  </a:lnTo>
                  <a:lnTo>
                    <a:pt x="48" y="0"/>
                  </a:lnTo>
                  <a:lnTo>
                    <a:pt x="0"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97">
              <a:extLst>
                <a:ext uri="{FF2B5EF4-FFF2-40B4-BE49-F238E27FC236}">
                  <a16:creationId xmlns:a16="http://schemas.microsoft.com/office/drawing/2014/main" id="{3023027F-0E2E-E81B-FCB3-0A28E18AAF18}"/>
                </a:ext>
              </a:extLst>
            </p:cNvPr>
            <p:cNvSpPr>
              <a:spLocks noChangeArrowheads="1"/>
            </p:cNvSpPr>
            <p:nvPr/>
          </p:nvSpPr>
          <p:spPr bwMode="auto">
            <a:xfrm>
              <a:off x="5058555" y="3967672"/>
              <a:ext cx="77788" cy="65088"/>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8">
              <a:extLst>
                <a:ext uri="{FF2B5EF4-FFF2-40B4-BE49-F238E27FC236}">
                  <a16:creationId xmlns:a16="http://schemas.microsoft.com/office/drawing/2014/main" id="{0A4FD3B4-5684-3376-E3BA-EEAFC7F82DB4}"/>
                </a:ext>
              </a:extLst>
            </p:cNvPr>
            <p:cNvSpPr>
              <a:spLocks/>
            </p:cNvSpPr>
            <p:nvPr/>
          </p:nvSpPr>
          <p:spPr bwMode="auto">
            <a:xfrm>
              <a:off x="2743980" y="3745422"/>
              <a:ext cx="76200" cy="287338"/>
            </a:xfrm>
            <a:custGeom>
              <a:avLst/>
              <a:gdLst>
                <a:gd name="T0" fmla="*/ 48 w 48"/>
                <a:gd name="T1" fmla="*/ 0 h 181"/>
                <a:gd name="T2" fmla="*/ 0 w 48"/>
                <a:gd name="T3" fmla="*/ 0 h 181"/>
                <a:gd name="T4" fmla="*/ 0 w 48"/>
                <a:gd name="T5" fmla="*/ 170 h 181"/>
                <a:gd name="T6" fmla="*/ 0 w 48"/>
                <a:gd name="T7" fmla="*/ 181 h 181"/>
                <a:gd name="T8" fmla="*/ 48 w 48"/>
                <a:gd name="T9" fmla="*/ 181 h 181"/>
                <a:gd name="T10" fmla="*/ 48 w 48"/>
                <a:gd name="T11" fmla="*/ 0 h 181"/>
              </a:gdLst>
              <a:ahLst/>
              <a:cxnLst>
                <a:cxn ang="0">
                  <a:pos x="T0" y="T1"/>
                </a:cxn>
                <a:cxn ang="0">
                  <a:pos x="T2" y="T3"/>
                </a:cxn>
                <a:cxn ang="0">
                  <a:pos x="T4" y="T5"/>
                </a:cxn>
                <a:cxn ang="0">
                  <a:pos x="T6" y="T7"/>
                </a:cxn>
                <a:cxn ang="0">
                  <a:pos x="T8" y="T9"/>
                </a:cxn>
                <a:cxn ang="0">
                  <a:pos x="T10" y="T11"/>
                </a:cxn>
              </a:cxnLst>
              <a:rect l="0" t="0" r="r" b="b"/>
              <a:pathLst>
                <a:path w="48" h="181">
                  <a:moveTo>
                    <a:pt x="48" y="0"/>
                  </a:moveTo>
                  <a:lnTo>
                    <a:pt x="0" y="0"/>
                  </a:lnTo>
                  <a:lnTo>
                    <a:pt x="0" y="170"/>
                  </a:lnTo>
                  <a:lnTo>
                    <a:pt x="0" y="181"/>
                  </a:lnTo>
                  <a:lnTo>
                    <a:pt x="48" y="181"/>
                  </a:lnTo>
                  <a:lnTo>
                    <a:pt x="48"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Rectangle 99">
              <a:extLst>
                <a:ext uri="{FF2B5EF4-FFF2-40B4-BE49-F238E27FC236}">
                  <a16:creationId xmlns:a16="http://schemas.microsoft.com/office/drawing/2014/main" id="{A2F29711-1740-A13C-6A0D-76D27CB949B0}"/>
                </a:ext>
              </a:extLst>
            </p:cNvPr>
            <p:cNvSpPr>
              <a:spLocks noChangeArrowheads="1"/>
            </p:cNvSpPr>
            <p:nvPr/>
          </p:nvSpPr>
          <p:spPr bwMode="auto">
            <a:xfrm>
              <a:off x="2589992" y="4015297"/>
              <a:ext cx="76200" cy="1746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Rectangle 100">
              <a:extLst>
                <a:ext uri="{FF2B5EF4-FFF2-40B4-BE49-F238E27FC236}">
                  <a16:creationId xmlns:a16="http://schemas.microsoft.com/office/drawing/2014/main" id="{ADC092EC-5AFF-C058-3B34-4153420AEF68}"/>
                </a:ext>
              </a:extLst>
            </p:cNvPr>
            <p:cNvSpPr>
              <a:spLocks noChangeArrowheads="1"/>
            </p:cNvSpPr>
            <p:nvPr/>
          </p:nvSpPr>
          <p:spPr bwMode="auto">
            <a:xfrm>
              <a:off x="2666192" y="4015297"/>
              <a:ext cx="77788" cy="174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01">
              <a:extLst>
                <a:ext uri="{FF2B5EF4-FFF2-40B4-BE49-F238E27FC236}">
                  <a16:creationId xmlns:a16="http://schemas.microsoft.com/office/drawing/2014/main" id="{768E3DD2-0080-727E-01F6-D68B3CDCD9F6}"/>
                </a:ext>
              </a:extLst>
            </p:cNvPr>
            <p:cNvSpPr>
              <a:spLocks noChangeArrowheads="1"/>
            </p:cNvSpPr>
            <p:nvPr/>
          </p:nvSpPr>
          <p:spPr bwMode="auto">
            <a:xfrm>
              <a:off x="2878917" y="3945447"/>
              <a:ext cx="76200" cy="87313"/>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2">
              <a:extLst>
                <a:ext uri="{FF2B5EF4-FFF2-40B4-BE49-F238E27FC236}">
                  <a16:creationId xmlns:a16="http://schemas.microsoft.com/office/drawing/2014/main" id="{7515CF24-2B69-8139-3885-EB9448F55B82}"/>
                </a:ext>
              </a:extLst>
            </p:cNvPr>
            <p:cNvSpPr>
              <a:spLocks/>
            </p:cNvSpPr>
            <p:nvPr/>
          </p:nvSpPr>
          <p:spPr bwMode="auto">
            <a:xfrm>
              <a:off x="3032905" y="3866072"/>
              <a:ext cx="76200" cy="166688"/>
            </a:xfrm>
            <a:custGeom>
              <a:avLst/>
              <a:gdLst>
                <a:gd name="T0" fmla="*/ 0 w 48"/>
                <a:gd name="T1" fmla="*/ 0 h 105"/>
                <a:gd name="T2" fmla="*/ 0 w 48"/>
                <a:gd name="T3" fmla="*/ 17 h 105"/>
                <a:gd name="T4" fmla="*/ 0 w 48"/>
                <a:gd name="T5" fmla="*/ 105 h 105"/>
                <a:gd name="T6" fmla="*/ 48 w 48"/>
                <a:gd name="T7" fmla="*/ 105 h 105"/>
                <a:gd name="T8" fmla="*/ 48 w 48"/>
                <a:gd name="T9" fmla="*/ 0 h 105"/>
                <a:gd name="T10" fmla="*/ 0 w 48"/>
                <a:gd name="T11" fmla="*/ 0 h 105"/>
              </a:gdLst>
              <a:ahLst/>
              <a:cxnLst>
                <a:cxn ang="0">
                  <a:pos x="T0" y="T1"/>
                </a:cxn>
                <a:cxn ang="0">
                  <a:pos x="T2" y="T3"/>
                </a:cxn>
                <a:cxn ang="0">
                  <a:pos x="T4" y="T5"/>
                </a:cxn>
                <a:cxn ang="0">
                  <a:pos x="T6" y="T7"/>
                </a:cxn>
                <a:cxn ang="0">
                  <a:pos x="T8" y="T9"/>
                </a:cxn>
                <a:cxn ang="0">
                  <a:pos x="T10" y="T11"/>
                </a:cxn>
              </a:cxnLst>
              <a:rect l="0" t="0" r="r" b="b"/>
              <a:pathLst>
                <a:path w="48" h="105">
                  <a:moveTo>
                    <a:pt x="0" y="0"/>
                  </a:moveTo>
                  <a:lnTo>
                    <a:pt x="0" y="17"/>
                  </a:lnTo>
                  <a:lnTo>
                    <a:pt x="0" y="105"/>
                  </a:lnTo>
                  <a:lnTo>
                    <a:pt x="48" y="105"/>
                  </a:lnTo>
                  <a:lnTo>
                    <a:pt x="48" y="0"/>
                  </a:lnTo>
                  <a:lnTo>
                    <a:pt x="0" y="0"/>
                  </a:lnTo>
                  <a:close/>
                </a:path>
              </a:pathLst>
            </a:custGeom>
            <a:solidFill>
              <a:srgbClr val="0099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3">
              <a:extLst>
                <a:ext uri="{FF2B5EF4-FFF2-40B4-BE49-F238E27FC236}">
                  <a16:creationId xmlns:a16="http://schemas.microsoft.com/office/drawing/2014/main" id="{CCF38608-DD1B-3A8F-77B2-3D927D0E8B80}"/>
                </a:ext>
              </a:extLst>
            </p:cNvPr>
            <p:cNvSpPr>
              <a:spLocks/>
            </p:cNvSpPr>
            <p:nvPr/>
          </p:nvSpPr>
          <p:spPr bwMode="auto">
            <a:xfrm>
              <a:off x="2955117" y="3893060"/>
              <a:ext cx="77788" cy="139700"/>
            </a:xfrm>
            <a:custGeom>
              <a:avLst/>
              <a:gdLst>
                <a:gd name="T0" fmla="*/ 49 w 49"/>
                <a:gd name="T1" fmla="*/ 0 h 88"/>
                <a:gd name="T2" fmla="*/ 0 w 49"/>
                <a:gd name="T3" fmla="*/ 0 h 88"/>
                <a:gd name="T4" fmla="*/ 0 w 49"/>
                <a:gd name="T5" fmla="*/ 33 h 88"/>
                <a:gd name="T6" fmla="*/ 0 w 49"/>
                <a:gd name="T7" fmla="*/ 88 h 88"/>
                <a:gd name="T8" fmla="*/ 49 w 49"/>
                <a:gd name="T9" fmla="*/ 88 h 88"/>
                <a:gd name="T10" fmla="*/ 49 w 49"/>
                <a:gd name="T11" fmla="*/ 0 h 88"/>
              </a:gdLst>
              <a:ahLst/>
              <a:cxnLst>
                <a:cxn ang="0">
                  <a:pos x="T0" y="T1"/>
                </a:cxn>
                <a:cxn ang="0">
                  <a:pos x="T2" y="T3"/>
                </a:cxn>
                <a:cxn ang="0">
                  <a:pos x="T4" y="T5"/>
                </a:cxn>
                <a:cxn ang="0">
                  <a:pos x="T6" y="T7"/>
                </a:cxn>
                <a:cxn ang="0">
                  <a:pos x="T8" y="T9"/>
                </a:cxn>
                <a:cxn ang="0">
                  <a:pos x="T10" y="T11"/>
                </a:cxn>
              </a:cxnLst>
              <a:rect l="0" t="0" r="r" b="b"/>
              <a:pathLst>
                <a:path w="49" h="88">
                  <a:moveTo>
                    <a:pt x="49" y="0"/>
                  </a:moveTo>
                  <a:lnTo>
                    <a:pt x="0" y="0"/>
                  </a:lnTo>
                  <a:lnTo>
                    <a:pt x="0" y="33"/>
                  </a:lnTo>
                  <a:lnTo>
                    <a:pt x="0" y="88"/>
                  </a:lnTo>
                  <a:lnTo>
                    <a:pt x="49" y="88"/>
                  </a:lnTo>
                  <a:lnTo>
                    <a:pt x="4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6" name="Groupe 135">
              <a:extLst>
                <a:ext uri="{FF2B5EF4-FFF2-40B4-BE49-F238E27FC236}">
                  <a16:creationId xmlns:a16="http://schemas.microsoft.com/office/drawing/2014/main" id="{5DEA99CA-E43B-312F-4536-0449B053D159}"/>
                </a:ext>
              </a:extLst>
            </p:cNvPr>
            <p:cNvGrpSpPr/>
            <p:nvPr/>
          </p:nvGrpSpPr>
          <p:grpSpPr>
            <a:xfrm>
              <a:off x="2474105" y="2297622"/>
              <a:ext cx="9623425" cy="1735138"/>
              <a:chOff x="2406651" y="2673350"/>
              <a:chExt cx="9623425" cy="1735138"/>
            </a:xfrm>
          </p:grpSpPr>
          <p:sp>
            <p:nvSpPr>
              <p:cNvPr id="115" name="Line 104">
                <a:extLst>
                  <a:ext uri="{FF2B5EF4-FFF2-40B4-BE49-F238E27FC236}">
                    <a16:creationId xmlns:a16="http://schemas.microsoft.com/office/drawing/2014/main" id="{4E5E60FD-7A2E-9DAF-5E20-579DE4955884}"/>
                  </a:ext>
                </a:extLst>
              </p:cNvPr>
              <p:cNvSpPr>
                <a:spLocks noChangeShapeType="1"/>
              </p:cNvSpPr>
              <p:nvPr/>
            </p:nvSpPr>
            <p:spPr bwMode="auto">
              <a:xfrm>
                <a:off x="2408238" y="2676525"/>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105">
                <a:extLst>
                  <a:ext uri="{FF2B5EF4-FFF2-40B4-BE49-F238E27FC236}">
                    <a16:creationId xmlns:a16="http://schemas.microsoft.com/office/drawing/2014/main" id="{1F416F2F-6C8E-BBA4-2A0E-13649A4268CF}"/>
                  </a:ext>
                </a:extLst>
              </p:cNvPr>
              <p:cNvSpPr>
                <a:spLocks noChangeShapeType="1"/>
              </p:cNvSpPr>
              <p:nvPr/>
            </p:nvSpPr>
            <p:spPr bwMode="auto">
              <a:xfrm>
                <a:off x="2408238" y="3108325"/>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08">
                <a:extLst>
                  <a:ext uri="{FF2B5EF4-FFF2-40B4-BE49-F238E27FC236}">
                    <a16:creationId xmlns:a16="http://schemas.microsoft.com/office/drawing/2014/main" id="{CCDA89BE-77DD-E7FA-F4F1-1B993B742B7F}"/>
                  </a:ext>
                </a:extLst>
              </p:cNvPr>
              <p:cNvSpPr>
                <a:spLocks noChangeShapeType="1"/>
              </p:cNvSpPr>
              <p:nvPr/>
            </p:nvSpPr>
            <p:spPr bwMode="auto">
              <a:xfrm>
                <a:off x="2408238" y="3541713"/>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109">
                <a:extLst>
                  <a:ext uri="{FF2B5EF4-FFF2-40B4-BE49-F238E27FC236}">
                    <a16:creationId xmlns:a16="http://schemas.microsoft.com/office/drawing/2014/main" id="{7E3C7D40-1086-72FC-DF46-C85E1FD4E2D0}"/>
                  </a:ext>
                </a:extLst>
              </p:cNvPr>
              <p:cNvSpPr>
                <a:spLocks noChangeShapeType="1"/>
              </p:cNvSpPr>
              <p:nvPr/>
            </p:nvSpPr>
            <p:spPr bwMode="auto">
              <a:xfrm>
                <a:off x="2408238" y="3975100"/>
                <a:ext cx="666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113">
                <a:extLst>
                  <a:ext uri="{FF2B5EF4-FFF2-40B4-BE49-F238E27FC236}">
                    <a16:creationId xmlns:a16="http://schemas.microsoft.com/office/drawing/2014/main" id="{BC549A13-AE16-3199-3A92-161E2DC4ED9D}"/>
                  </a:ext>
                </a:extLst>
              </p:cNvPr>
              <p:cNvSpPr>
                <a:spLocks noChangeShapeType="1"/>
              </p:cNvSpPr>
              <p:nvPr/>
            </p:nvSpPr>
            <p:spPr bwMode="auto">
              <a:xfrm>
                <a:off x="2474913" y="2673350"/>
                <a:ext cx="0" cy="17335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15">
                <a:extLst>
                  <a:ext uri="{FF2B5EF4-FFF2-40B4-BE49-F238E27FC236}">
                    <a16:creationId xmlns:a16="http://schemas.microsoft.com/office/drawing/2014/main" id="{E4AED2D6-101D-3382-E987-BC0CD87D78C9}"/>
                  </a:ext>
                </a:extLst>
              </p:cNvPr>
              <p:cNvSpPr>
                <a:spLocks noChangeShapeType="1"/>
              </p:cNvSpPr>
              <p:nvPr/>
            </p:nvSpPr>
            <p:spPr bwMode="auto">
              <a:xfrm>
                <a:off x="2406651" y="4408488"/>
                <a:ext cx="96234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7" name="Rectangle 116">
              <a:extLst>
                <a:ext uri="{FF2B5EF4-FFF2-40B4-BE49-F238E27FC236}">
                  <a16:creationId xmlns:a16="http://schemas.microsoft.com/office/drawing/2014/main" id="{755A2302-1965-D1D6-E157-59ECC7691A7A}"/>
                </a:ext>
              </a:extLst>
            </p:cNvPr>
            <p:cNvSpPr>
              <a:spLocks noChangeArrowheads="1"/>
            </p:cNvSpPr>
            <p:nvPr/>
          </p:nvSpPr>
          <p:spPr bwMode="auto">
            <a:xfrm>
              <a:off x="2377424" y="3956559"/>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a:t>
              </a:r>
              <a:endParaRPr kumimoji="0" lang="en-US" altLang="fr-FR" sz="1800" b="0" i="0" u="none" strike="noStrike" cap="none" normalizeH="0" baseline="0" dirty="0">
                <a:ln>
                  <a:noFill/>
                </a:ln>
                <a:solidFill>
                  <a:schemeClr val="tx1"/>
                </a:solidFill>
                <a:effectLst/>
              </a:endParaRPr>
            </a:p>
          </p:txBody>
        </p:sp>
        <p:sp>
          <p:nvSpPr>
            <p:cNvPr id="128" name="Rectangle 117">
              <a:extLst>
                <a:ext uri="{FF2B5EF4-FFF2-40B4-BE49-F238E27FC236}">
                  <a16:creationId xmlns:a16="http://schemas.microsoft.com/office/drawing/2014/main" id="{B116FE9F-B0CE-9488-9166-48056F50B50E}"/>
                </a:ext>
              </a:extLst>
            </p:cNvPr>
            <p:cNvSpPr>
              <a:spLocks noChangeArrowheads="1"/>
            </p:cNvSpPr>
            <p:nvPr/>
          </p:nvSpPr>
          <p:spPr bwMode="auto">
            <a:xfrm>
              <a:off x="2311702" y="3524759"/>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25</a:t>
              </a:r>
              <a:endParaRPr kumimoji="0" lang="en-US" altLang="fr-FR" sz="1800" b="0" i="0" u="none" strike="noStrike" cap="none" normalizeH="0" baseline="0" dirty="0">
                <a:ln>
                  <a:noFill/>
                </a:ln>
                <a:solidFill>
                  <a:schemeClr val="tx1"/>
                </a:solidFill>
                <a:effectLst/>
              </a:endParaRPr>
            </a:p>
          </p:txBody>
        </p:sp>
        <p:sp>
          <p:nvSpPr>
            <p:cNvPr id="129" name="Rectangle 118">
              <a:extLst>
                <a:ext uri="{FF2B5EF4-FFF2-40B4-BE49-F238E27FC236}">
                  <a16:creationId xmlns:a16="http://schemas.microsoft.com/office/drawing/2014/main" id="{20A87BDE-52F7-67CD-2D4D-0EF623FB9BE0}"/>
                </a:ext>
              </a:extLst>
            </p:cNvPr>
            <p:cNvSpPr>
              <a:spLocks noChangeArrowheads="1"/>
            </p:cNvSpPr>
            <p:nvPr/>
          </p:nvSpPr>
          <p:spPr bwMode="auto">
            <a:xfrm>
              <a:off x="2311702" y="3091372"/>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50</a:t>
              </a:r>
              <a:endParaRPr kumimoji="0" lang="en-US" altLang="fr-FR" sz="1800" b="0" i="0" u="none" strike="noStrike" cap="none" normalizeH="0" baseline="0" dirty="0">
                <a:ln>
                  <a:noFill/>
                </a:ln>
                <a:solidFill>
                  <a:schemeClr val="tx1"/>
                </a:solidFill>
                <a:effectLst/>
              </a:endParaRPr>
            </a:p>
          </p:txBody>
        </p:sp>
        <p:sp>
          <p:nvSpPr>
            <p:cNvPr id="130" name="Rectangle 119">
              <a:extLst>
                <a:ext uri="{FF2B5EF4-FFF2-40B4-BE49-F238E27FC236}">
                  <a16:creationId xmlns:a16="http://schemas.microsoft.com/office/drawing/2014/main" id="{6BE10634-2863-31B8-C373-15B5232052A2}"/>
                </a:ext>
              </a:extLst>
            </p:cNvPr>
            <p:cNvSpPr>
              <a:spLocks noChangeArrowheads="1"/>
            </p:cNvSpPr>
            <p:nvPr/>
          </p:nvSpPr>
          <p:spPr bwMode="auto">
            <a:xfrm>
              <a:off x="2311702" y="2657984"/>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75</a:t>
              </a:r>
              <a:endParaRPr kumimoji="0" lang="en-US" altLang="fr-FR" sz="1800" b="0" i="0" u="none" strike="noStrike" cap="none" normalizeH="0" baseline="0" dirty="0">
                <a:ln>
                  <a:noFill/>
                </a:ln>
                <a:solidFill>
                  <a:schemeClr val="tx1"/>
                </a:solidFill>
                <a:effectLst/>
              </a:endParaRPr>
            </a:p>
          </p:txBody>
        </p:sp>
        <p:sp>
          <p:nvSpPr>
            <p:cNvPr id="131" name="Rectangle 120">
              <a:extLst>
                <a:ext uri="{FF2B5EF4-FFF2-40B4-BE49-F238E27FC236}">
                  <a16:creationId xmlns:a16="http://schemas.microsoft.com/office/drawing/2014/main" id="{81CE6DFE-27FB-E785-B43D-F0E7A7492B61}"/>
                </a:ext>
              </a:extLst>
            </p:cNvPr>
            <p:cNvSpPr>
              <a:spLocks noChangeArrowheads="1"/>
            </p:cNvSpPr>
            <p:nvPr/>
          </p:nvSpPr>
          <p:spPr bwMode="auto">
            <a:xfrm>
              <a:off x="2245978" y="2224597"/>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a:t>
              </a:r>
              <a:endParaRPr kumimoji="0" lang="en-US" altLang="fr-FR" sz="1800" b="0" i="0" u="none" strike="noStrike" cap="none" normalizeH="0" baseline="0" dirty="0">
                <a:ln>
                  <a:noFill/>
                </a:ln>
                <a:solidFill>
                  <a:schemeClr val="tx1"/>
                </a:solidFill>
                <a:effectLst/>
              </a:endParaRPr>
            </a:p>
          </p:txBody>
        </p:sp>
        <p:sp>
          <p:nvSpPr>
            <p:cNvPr id="132" name="Rectangle 121">
              <a:extLst>
                <a:ext uri="{FF2B5EF4-FFF2-40B4-BE49-F238E27FC236}">
                  <a16:creationId xmlns:a16="http://schemas.microsoft.com/office/drawing/2014/main" id="{AF93852F-A66F-BCB0-5DBE-ECE144D17E1E}"/>
                </a:ext>
              </a:extLst>
            </p:cNvPr>
            <p:cNvSpPr>
              <a:spLocks noChangeArrowheads="1"/>
            </p:cNvSpPr>
            <p:nvPr/>
          </p:nvSpPr>
          <p:spPr bwMode="auto">
            <a:xfrm>
              <a:off x="4271750" y="2092170"/>
              <a:ext cx="2372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EFV</a:t>
              </a:r>
              <a:endParaRPr kumimoji="0" lang="en-US" altLang="fr-FR" sz="1600" b="1" i="0" u="none" strike="noStrike" cap="none" normalizeH="0" baseline="0" dirty="0">
                <a:ln>
                  <a:noFill/>
                </a:ln>
                <a:solidFill>
                  <a:schemeClr val="tx1"/>
                </a:solidFill>
                <a:effectLst/>
              </a:endParaRPr>
            </a:p>
          </p:txBody>
        </p:sp>
        <p:sp>
          <p:nvSpPr>
            <p:cNvPr id="133" name="Rectangle 122">
              <a:extLst>
                <a:ext uri="{FF2B5EF4-FFF2-40B4-BE49-F238E27FC236}">
                  <a16:creationId xmlns:a16="http://schemas.microsoft.com/office/drawing/2014/main" id="{A1B79BAF-B8C6-6C65-87D4-91DA5AB10B19}"/>
                </a:ext>
              </a:extLst>
            </p:cNvPr>
            <p:cNvSpPr>
              <a:spLocks noChangeArrowheads="1"/>
            </p:cNvSpPr>
            <p:nvPr/>
          </p:nvSpPr>
          <p:spPr bwMode="auto">
            <a:xfrm>
              <a:off x="3747031" y="2092170"/>
              <a:ext cx="25891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RPV</a:t>
              </a:r>
              <a:endParaRPr kumimoji="0" lang="en-US" altLang="fr-FR" sz="1600" b="1" i="0" u="none" strike="noStrike" cap="none" normalizeH="0" baseline="0" dirty="0">
                <a:ln>
                  <a:noFill/>
                </a:ln>
                <a:solidFill>
                  <a:schemeClr val="tx1"/>
                </a:solidFill>
                <a:effectLst/>
              </a:endParaRPr>
            </a:p>
          </p:txBody>
        </p:sp>
        <p:sp>
          <p:nvSpPr>
            <p:cNvPr id="134" name="Rectangle 123">
              <a:extLst>
                <a:ext uri="{FF2B5EF4-FFF2-40B4-BE49-F238E27FC236}">
                  <a16:creationId xmlns:a16="http://schemas.microsoft.com/office/drawing/2014/main" id="{02CD2805-44D3-58E5-FDB0-CACDE6E657A5}"/>
                </a:ext>
              </a:extLst>
            </p:cNvPr>
            <p:cNvSpPr>
              <a:spLocks noChangeArrowheads="1"/>
            </p:cNvSpPr>
            <p:nvPr/>
          </p:nvSpPr>
          <p:spPr bwMode="auto">
            <a:xfrm>
              <a:off x="2941425" y="2092170"/>
              <a:ext cx="5289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GS-5894</a:t>
              </a:r>
              <a:endParaRPr kumimoji="0" lang="en-US" altLang="fr-FR" sz="1600" b="1" i="0" u="none" strike="noStrike" cap="none" normalizeH="0" baseline="0" dirty="0">
                <a:ln>
                  <a:noFill/>
                </a:ln>
                <a:solidFill>
                  <a:schemeClr val="tx1"/>
                </a:solidFill>
                <a:effectLst/>
              </a:endParaRPr>
            </a:p>
          </p:txBody>
        </p:sp>
        <p:sp>
          <p:nvSpPr>
            <p:cNvPr id="137" name="Rectangle 123">
              <a:extLst>
                <a:ext uri="{FF2B5EF4-FFF2-40B4-BE49-F238E27FC236}">
                  <a16:creationId xmlns:a16="http://schemas.microsoft.com/office/drawing/2014/main" id="{7250D280-B8D7-946E-21E7-C35E5829F629}"/>
                </a:ext>
              </a:extLst>
            </p:cNvPr>
            <p:cNvSpPr>
              <a:spLocks noChangeArrowheads="1"/>
            </p:cNvSpPr>
            <p:nvPr/>
          </p:nvSpPr>
          <p:spPr bwMode="auto">
            <a:xfrm rot="18000000">
              <a:off x="245897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L100I</a:t>
              </a:r>
              <a:endParaRPr kumimoji="0" lang="en-US" altLang="fr-FR" sz="1100" b="1" i="0" u="none" strike="noStrike" cap="none" normalizeH="0" baseline="0" dirty="0">
                <a:ln>
                  <a:noFill/>
                </a:ln>
                <a:solidFill>
                  <a:schemeClr val="tx1"/>
                </a:solidFill>
                <a:effectLst/>
              </a:endParaRPr>
            </a:p>
          </p:txBody>
        </p:sp>
        <p:sp>
          <p:nvSpPr>
            <p:cNvPr id="138" name="Rectangle 123">
              <a:extLst>
                <a:ext uri="{FF2B5EF4-FFF2-40B4-BE49-F238E27FC236}">
                  <a16:creationId xmlns:a16="http://schemas.microsoft.com/office/drawing/2014/main" id="{9097A8F8-36C0-CBDE-C844-5F32C9027A1F}"/>
                </a:ext>
              </a:extLst>
            </p:cNvPr>
            <p:cNvSpPr>
              <a:spLocks noChangeArrowheads="1"/>
            </p:cNvSpPr>
            <p:nvPr/>
          </p:nvSpPr>
          <p:spPr bwMode="auto">
            <a:xfrm rot="18000000">
              <a:off x="2748386"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K101E</a:t>
              </a:r>
              <a:endParaRPr kumimoji="0" lang="en-US" altLang="fr-FR" sz="1100" b="1" i="0" u="none" strike="noStrike" cap="none" normalizeH="0" baseline="0" dirty="0">
                <a:ln>
                  <a:noFill/>
                </a:ln>
                <a:solidFill>
                  <a:schemeClr val="tx1"/>
                </a:solidFill>
                <a:effectLst/>
              </a:endParaRPr>
            </a:p>
          </p:txBody>
        </p:sp>
        <p:sp>
          <p:nvSpPr>
            <p:cNvPr id="139" name="Rectangle 123">
              <a:extLst>
                <a:ext uri="{FF2B5EF4-FFF2-40B4-BE49-F238E27FC236}">
                  <a16:creationId xmlns:a16="http://schemas.microsoft.com/office/drawing/2014/main" id="{C7DFD211-B74A-9DCA-3C1E-A2D66470417A}"/>
                </a:ext>
              </a:extLst>
            </p:cNvPr>
            <p:cNvSpPr>
              <a:spLocks noChangeArrowheads="1"/>
            </p:cNvSpPr>
            <p:nvPr/>
          </p:nvSpPr>
          <p:spPr bwMode="auto">
            <a:xfrm rot="18000000">
              <a:off x="3327210"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V106M</a:t>
              </a:r>
              <a:endParaRPr kumimoji="0" lang="en-US" altLang="fr-FR" sz="1100" b="1" i="0" u="none" strike="noStrike" cap="none" normalizeH="0" baseline="0" dirty="0">
                <a:ln>
                  <a:noFill/>
                </a:ln>
                <a:solidFill>
                  <a:schemeClr val="tx1"/>
                </a:solidFill>
                <a:effectLst/>
              </a:endParaRPr>
            </a:p>
          </p:txBody>
        </p:sp>
        <p:sp>
          <p:nvSpPr>
            <p:cNvPr id="140" name="Rectangle 123">
              <a:extLst>
                <a:ext uri="{FF2B5EF4-FFF2-40B4-BE49-F238E27FC236}">
                  <a16:creationId xmlns:a16="http://schemas.microsoft.com/office/drawing/2014/main" id="{25DD738C-D62C-D225-FA8A-8D9D5B291307}"/>
                </a:ext>
              </a:extLst>
            </p:cNvPr>
            <p:cNvSpPr>
              <a:spLocks noChangeArrowheads="1"/>
            </p:cNvSpPr>
            <p:nvPr/>
          </p:nvSpPr>
          <p:spPr bwMode="auto">
            <a:xfrm rot="18000000">
              <a:off x="390603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E138K V179E</a:t>
              </a:r>
              <a:endParaRPr kumimoji="0" lang="en-US" altLang="fr-FR" sz="1100" b="1" i="0" u="none" strike="noStrike" cap="none" normalizeH="0" baseline="0" dirty="0">
                <a:ln>
                  <a:noFill/>
                </a:ln>
                <a:solidFill>
                  <a:schemeClr val="tx1"/>
                </a:solidFill>
                <a:effectLst/>
              </a:endParaRPr>
            </a:p>
          </p:txBody>
        </p:sp>
        <p:sp>
          <p:nvSpPr>
            <p:cNvPr id="141" name="Rectangle 123">
              <a:extLst>
                <a:ext uri="{FF2B5EF4-FFF2-40B4-BE49-F238E27FC236}">
                  <a16:creationId xmlns:a16="http://schemas.microsoft.com/office/drawing/2014/main" id="{4910A6C1-4C73-6235-5474-5CF60A7F7641}"/>
                </a:ext>
              </a:extLst>
            </p:cNvPr>
            <p:cNvSpPr>
              <a:spLocks noChangeArrowheads="1"/>
            </p:cNvSpPr>
            <p:nvPr/>
          </p:nvSpPr>
          <p:spPr bwMode="auto">
            <a:xfrm rot="18000000">
              <a:off x="361662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E138A</a:t>
              </a:r>
              <a:endParaRPr kumimoji="0" lang="en-US" altLang="fr-FR" sz="1100" b="1" i="0" u="none" strike="noStrike" cap="none" normalizeH="0" baseline="0" dirty="0">
                <a:ln>
                  <a:noFill/>
                </a:ln>
                <a:solidFill>
                  <a:schemeClr val="tx1"/>
                </a:solidFill>
                <a:effectLst/>
              </a:endParaRPr>
            </a:p>
          </p:txBody>
        </p:sp>
        <p:sp>
          <p:nvSpPr>
            <p:cNvPr id="142" name="Rectangle 123">
              <a:extLst>
                <a:ext uri="{FF2B5EF4-FFF2-40B4-BE49-F238E27FC236}">
                  <a16:creationId xmlns:a16="http://schemas.microsoft.com/office/drawing/2014/main" id="{E0971850-8014-7083-E1AC-603CD7013DBE}"/>
                </a:ext>
              </a:extLst>
            </p:cNvPr>
            <p:cNvSpPr>
              <a:spLocks noChangeArrowheads="1"/>
            </p:cNvSpPr>
            <p:nvPr/>
          </p:nvSpPr>
          <p:spPr bwMode="auto">
            <a:xfrm rot="18000000">
              <a:off x="3037798"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a:t>
              </a:r>
              <a:endParaRPr kumimoji="0" lang="en-US" altLang="fr-FR" sz="1100" b="1" i="0" u="none" strike="noStrike" cap="none" normalizeH="0" baseline="0" dirty="0">
                <a:ln>
                  <a:noFill/>
                </a:ln>
                <a:solidFill>
                  <a:schemeClr val="tx1"/>
                </a:solidFill>
                <a:effectLst/>
              </a:endParaRPr>
            </a:p>
          </p:txBody>
        </p:sp>
        <p:sp>
          <p:nvSpPr>
            <p:cNvPr id="143" name="Rectangle 123">
              <a:extLst>
                <a:ext uri="{FF2B5EF4-FFF2-40B4-BE49-F238E27FC236}">
                  <a16:creationId xmlns:a16="http://schemas.microsoft.com/office/drawing/2014/main" id="{7A08E74F-4FCD-9439-0BEA-793290599425}"/>
                </a:ext>
              </a:extLst>
            </p:cNvPr>
            <p:cNvSpPr>
              <a:spLocks noChangeArrowheads="1"/>
            </p:cNvSpPr>
            <p:nvPr/>
          </p:nvSpPr>
          <p:spPr bwMode="auto">
            <a:xfrm rot="18000000">
              <a:off x="4195446"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V108I Y181C</a:t>
              </a:r>
              <a:endParaRPr kumimoji="0" lang="en-US" altLang="fr-FR" sz="1100" b="1" i="0" u="none" strike="noStrike" cap="none" normalizeH="0" baseline="0" dirty="0">
                <a:ln>
                  <a:noFill/>
                </a:ln>
                <a:solidFill>
                  <a:schemeClr val="tx1"/>
                </a:solidFill>
                <a:effectLst/>
              </a:endParaRPr>
            </a:p>
          </p:txBody>
        </p:sp>
        <p:sp>
          <p:nvSpPr>
            <p:cNvPr id="144" name="Rectangle 123">
              <a:extLst>
                <a:ext uri="{FF2B5EF4-FFF2-40B4-BE49-F238E27FC236}">
                  <a16:creationId xmlns:a16="http://schemas.microsoft.com/office/drawing/2014/main" id="{4FAD24C4-BF01-86CA-C4D6-D46F2F49FD7E}"/>
                </a:ext>
              </a:extLst>
            </p:cNvPr>
            <p:cNvSpPr>
              <a:spLocks noChangeArrowheads="1"/>
            </p:cNvSpPr>
            <p:nvPr/>
          </p:nvSpPr>
          <p:spPr bwMode="auto">
            <a:xfrm rot="18000000">
              <a:off x="506368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Y181V</a:t>
              </a:r>
              <a:endParaRPr kumimoji="0" lang="en-US" altLang="fr-FR" sz="1100" b="1" i="0" u="none" strike="noStrike" cap="none" normalizeH="0" baseline="0" dirty="0">
                <a:ln>
                  <a:noFill/>
                </a:ln>
                <a:solidFill>
                  <a:schemeClr val="tx1"/>
                </a:solidFill>
                <a:effectLst/>
              </a:endParaRPr>
            </a:p>
          </p:txBody>
        </p:sp>
        <p:sp>
          <p:nvSpPr>
            <p:cNvPr id="145" name="Rectangle 123">
              <a:extLst>
                <a:ext uri="{FF2B5EF4-FFF2-40B4-BE49-F238E27FC236}">
                  <a16:creationId xmlns:a16="http://schemas.microsoft.com/office/drawing/2014/main" id="{708EA905-894F-AC9E-3491-FCD654D2563D}"/>
                </a:ext>
              </a:extLst>
            </p:cNvPr>
            <p:cNvSpPr>
              <a:spLocks noChangeArrowheads="1"/>
            </p:cNvSpPr>
            <p:nvPr/>
          </p:nvSpPr>
          <p:spPr bwMode="auto">
            <a:xfrm rot="18000000">
              <a:off x="4774270"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Y181C</a:t>
              </a:r>
              <a:endParaRPr kumimoji="0" lang="en-US" altLang="fr-FR" sz="1100" b="1" i="0" u="none" strike="noStrike" cap="none" normalizeH="0" baseline="0" dirty="0">
                <a:ln>
                  <a:noFill/>
                </a:ln>
                <a:solidFill>
                  <a:schemeClr val="tx1"/>
                </a:solidFill>
                <a:effectLst/>
              </a:endParaRPr>
            </a:p>
          </p:txBody>
        </p:sp>
        <p:sp>
          <p:nvSpPr>
            <p:cNvPr id="146" name="Rectangle 123">
              <a:extLst>
                <a:ext uri="{FF2B5EF4-FFF2-40B4-BE49-F238E27FC236}">
                  <a16:creationId xmlns:a16="http://schemas.microsoft.com/office/drawing/2014/main" id="{EC7388D4-6B61-68C8-8D80-F55FB2472FA5}"/>
                </a:ext>
              </a:extLst>
            </p:cNvPr>
            <p:cNvSpPr>
              <a:spLocks noChangeArrowheads="1"/>
            </p:cNvSpPr>
            <p:nvPr/>
          </p:nvSpPr>
          <p:spPr bwMode="auto">
            <a:xfrm rot="18000000">
              <a:off x="4484858"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K103R V179D Y181C</a:t>
              </a:r>
              <a:endParaRPr kumimoji="0" lang="en-US" altLang="fr-FR" sz="1100" b="1" i="0" u="none" strike="noStrike" cap="none" normalizeH="0" baseline="0" dirty="0">
                <a:ln>
                  <a:noFill/>
                </a:ln>
                <a:solidFill>
                  <a:schemeClr val="tx1"/>
                </a:solidFill>
                <a:effectLst/>
              </a:endParaRPr>
            </a:p>
          </p:txBody>
        </p:sp>
        <p:sp>
          <p:nvSpPr>
            <p:cNvPr id="147" name="Rectangle 123">
              <a:extLst>
                <a:ext uri="{FF2B5EF4-FFF2-40B4-BE49-F238E27FC236}">
                  <a16:creationId xmlns:a16="http://schemas.microsoft.com/office/drawing/2014/main" id="{0437652F-2498-3ACE-8FEE-CD9177B35DB3}"/>
                </a:ext>
              </a:extLst>
            </p:cNvPr>
            <p:cNvSpPr>
              <a:spLocks noChangeArrowheads="1"/>
            </p:cNvSpPr>
            <p:nvPr/>
          </p:nvSpPr>
          <p:spPr bwMode="auto">
            <a:xfrm rot="18000000">
              <a:off x="535309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Y188C</a:t>
              </a:r>
              <a:endParaRPr kumimoji="0" lang="en-US" altLang="fr-FR" sz="1100" b="1" i="0" u="none" strike="noStrike" cap="none" normalizeH="0" baseline="0" dirty="0">
                <a:ln>
                  <a:noFill/>
                </a:ln>
                <a:solidFill>
                  <a:schemeClr val="tx1"/>
                </a:solidFill>
                <a:effectLst/>
              </a:endParaRPr>
            </a:p>
          </p:txBody>
        </p:sp>
        <p:sp>
          <p:nvSpPr>
            <p:cNvPr id="148" name="Rectangle 123">
              <a:extLst>
                <a:ext uri="{FF2B5EF4-FFF2-40B4-BE49-F238E27FC236}">
                  <a16:creationId xmlns:a16="http://schemas.microsoft.com/office/drawing/2014/main" id="{CD3DFD1B-F6EA-AEA6-9A29-1BD187226A76}"/>
                </a:ext>
              </a:extLst>
            </p:cNvPr>
            <p:cNvSpPr>
              <a:spLocks noChangeArrowheads="1"/>
            </p:cNvSpPr>
            <p:nvPr/>
          </p:nvSpPr>
          <p:spPr bwMode="auto">
            <a:xfrm rot="18000000">
              <a:off x="6221330"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G190A</a:t>
              </a:r>
              <a:endParaRPr kumimoji="0" lang="en-US" altLang="fr-FR" sz="1100" b="1" i="0" u="none" strike="noStrike" cap="none" normalizeH="0" baseline="0" dirty="0">
                <a:ln>
                  <a:noFill/>
                </a:ln>
                <a:solidFill>
                  <a:schemeClr val="tx1"/>
                </a:solidFill>
                <a:effectLst/>
              </a:endParaRPr>
            </a:p>
          </p:txBody>
        </p:sp>
        <p:sp>
          <p:nvSpPr>
            <p:cNvPr id="149" name="Rectangle 123">
              <a:extLst>
                <a:ext uri="{FF2B5EF4-FFF2-40B4-BE49-F238E27FC236}">
                  <a16:creationId xmlns:a16="http://schemas.microsoft.com/office/drawing/2014/main" id="{5EA4111D-307B-66EA-E278-D87CC675E996}"/>
                </a:ext>
              </a:extLst>
            </p:cNvPr>
            <p:cNvSpPr>
              <a:spLocks noChangeArrowheads="1"/>
            </p:cNvSpPr>
            <p:nvPr/>
          </p:nvSpPr>
          <p:spPr bwMode="auto">
            <a:xfrm rot="18000000">
              <a:off x="5931918"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Y188L</a:t>
              </a:r>
              <a:endParaRPr kumimoji="0" lang="en-US" altLang="fr-FR" sz="1100" b="1" i="0" u="none" strike="noStrike" cap="none" normalizeH="0" baseline="0" dirty="0">
                <a:ln>
                  <a:noFill/>
                </a:ln>
                <a:solidFill>
                  <a:schemeClr val="tx1"/>
                </a:solidFill>
                <a:effectLst/>
              </a:endParaRPr>
            </a:p>
          </p:txBody>
        </p:sp>
        <p:sp>
          <p:nvSpPr>
            <p:cNvPr id="150" name="Rectangle 123">
              <a:extLst>
                <a:ext uri="{FF2B5EF4-FFF2-40B4-BE49-F238E27FC236}">
                  <a16:creationId xmlns:a16="http://schemas.microsoft.com/office/drawing/2014/main" id="{CE99AB86-2BD3-7E6A-BE5B-6137AA61C4FA}"/>
                </a:ext>
              </a:extLst>
            </p:cNvPr>
            <p:cNvSpPr>
              <a:spLocks noChangeArrowheads="1"/>
            </p:cNvSpPr>
            <p:nvPr/>
          </p:nvSpPr>
          <p:spPr bwMode="auto">
            <a:xfrm rot="18000000">
              <a:off x="5642506"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Y188H</a:t>
              </a:r>
              <a:endParaRPr kumimoji="0" lang="en-US" altLang="fr-FR" sz="1100" b="1" i="0" u="none" strike="noStrike" cap="none" normalizeH="0" baseline="0" dirty="0">
                <a:ln>
                  <a:noFill/>
                </a:ln>
                <a:solidFill>
                  <a:schemeClr val="tx1"/>
                </a:solidFill>
                <a:effectLst/>
              </a:endParaRPr>
            </a:p>
          </p:txBody>
        </p:sp>
        <p:sp>
          <p:nvSpPr>
            <p:cNvPr id="151" name="Rectangle 123">
              <a:extLst>
                <a:ext uri="{FF2B5EF4-FFF2-40B4-BE49-F238E27FC236}">
                  <a16:creationId xmlns:a16="http://schemas.microsoft.com/office/drawing/2014/main" id="{BD270102-CB02-3ED4-C998-01FF22E6B14C}"/>
                </a:ext>
              </a:extLst>
            </p:cNvPr>
            <p:cNvSpPr>
              <a:spLocks noChangeArrowheads="1"/>
            </p:cNvSpPr>
            <p:nvPr/>
          </p:nvSpPr>
          <p:spPr bwMode="auto">
            <a:xfrm rot="18000000">
              <a:off x="651074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K103R V179D G190A</a:t>
              </a:r>
              <a:endParaRPr kumimoji="0" lang="en-US" altLang="fr-FR" sz="1100" b="1" i="0" u="none" strike="noStrike" cap="none" normalizeH="0" baseline="0" dirty="0">
                <a:ln>
                  <a:noFill/>
                </a:ln>
                <a:solidFill>
                  <a:schemeClr val="tx1"/>
                </a:solidFill>
                <a:effectLst/>
              </a:endParaRPr>
            </a:p>
          </p:txBody>
        </p:sp>
        <p:sp>
          <p:nvSpPr>
            <p:cNvPr id="152" name="Rectangle 123">
              <a:extLst>
                <a:ext uri="{FF2B5EF4-FFF2-40B4-BE49-F238E27FC236}">
                  <a16:creationId xmlns:a16="http://schemas.microsoft.com/office/drawing/2014/main" id="{6445D56A-0DE2-760F-BDD5-E64AED5ED8EC}"/>
                </a:ext>
              </a:extLst>
            </p:cNvPr>
            <p:cNvSpPr>
              <a:spLocks noChangeArrowheads="1"/>
            </p:cNvSpPr>
            <p:nvPr/>
          </p:nvSpPr>
          <p:spPr bwMode="auto">
            <a:xfrm rot="18000000">
              <a:off x="7668390"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V108I</a:t>
              </a:r>
              <a:endParaRPr kumimoji="0" lang="en-US" altLang="fr-FR" sz="1100" b="1" i="0" u="none" strike="noStrike" cap="none" normalizeH="0" baseline="0" dirty="0">
                <a:ln>
                  <a:noFill/>
                </a:ln>
                <a:solidFill>
                  <a:schemeClr val="tx1"/>
                </a:solidFill>
                <a:effectLst/>
              </a:endParaRPr>
            </a:p>
          </p:txBody>
        </p:sp>
        <p:sp>
          <p:nvSpPr>
            <p:cNvPr id="153" name="Rectangle 123">
              <a:extLst>
                <a:ext uri="{FF2B5EF4-FFF2-40B4-BE49-F238E27FC236}">
                  <a16:creationId xmlns:a16="http://schemas.microsoft.com/office/drawing/2014/main" id="{0B31E400-82AF-12E2-87B3-5F2476A5FD6C}"/>
                </a:ext>
              </a:extLst>
            </p:cNvPr>
            <p:cNvSpPr>
              <a:spLocks noChangeArrowheads="1"/>
            </p:cNvSpPr>
            <p:nvPr/>
          </p:nvSpPr>
          <p:spPr bwMode="auto">
            <a:xfrm rot="18000000">
              <a:off x="7089566"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L100I K103N</a:t>
              </a:r>
              <a:endParaRPr kumimoji="0" lang="en-US" altLang="fr-FR" sz="1100" b="1" i="0" u="none" strike="noStrike" cap="none" normalizeH="0" baseline="0" dirty="0">
                <a:ln>
                  <a:noFill/>
                </a:ln>
                <a:solidFill>
                  <a:schemeClr val="tx1"/>
                </a:solidFill>
                <a:effectLst/>
              </a:endParaRPr>
            </a:p>
          </p:txBody>
        </p:sp>
        <p:sp>
          <p:nvSpPr>
            <p:cNvPr id="154" name="Rectangle 123">
              <a:extLst>
                <a:ext uri="{FF2B5EF4-FFF2-40B4-BE49-F238E27FC236}">
                  <a16:creationId xmlns:a16="http://schemas.microsoft.com/office/drawing/2014/main" id="{60613D00-76F0-9EE9-2885-1C3FC430BB7C}"/>
                </a:ext>
              </a:extLst>
            </p:cNvPr>
            <p:cNvSpPr>
              <a:spLocks noChangeArrowheads="1"/>
            </p:cNvSpPr>
            <p:nvPr/>
          </p:nvSpPr>
          <p:spPr bwMode="auto">
            <a:xfrm rot="18000000">
              <a:off x="680015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G190S</a:t>
              </a:r>
              <a:endParaRPr kumimoji="0" lang="en-US" altLang="fr-FR" sz="1100" b="1" i="0" u="none" strike="noStrike" cap="none" normalizeH="0" baseline="0" dirty="0">
                <a:ln>
                  <a:noFill/>
                </a:ln>
                <a:solidFill>
                  <a:schemeClr val="tx1"/>
                </a:solidFill>
                <a:effectLst/>
              </a:endParaRPr>
            </a:p>
          </p:txBody>
        </p:sp>
        <p:sp>
          <p:nvSpPr>
            <p:cNvPr id="155" name="Rectangle 123">
              <a:extLst>
                <a:ext uri="{FF2B5EF4-FFF2-40B4-BE49-F238E27FC236}">
                  <a16:creationId xmlns:a16="http://schemas.microsoft.com/office/drawing/2014/main" id="{9A3B721D-CBD2-B573-9C9A-BB42BB1C48B5}"/>
                </a:ext>
              </a:extLst>
            </p:cNvPr>
            <p:cNvSpPr>
              <a:spLocks noChangeArrowheads="1"/>
            </p:cNvSpPr>
            <p:nvPr/>
          </p:nvSpPr>
          <p:spPr bwMode="auto">
            <a:xfrm rot="18000000">
              <a:off x="7378978"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L100I K103N V108I</a:t>
              </a:r>
              <a:endParaRPr kumimoji="0" lang="en-US" altLang="fr-FR" sz="1100" b="1" i="0" u="none" strike="noStrike" cap="none" normalizeH="0" baseline="0" dirty="0">
                <a:ln>
                  <a:noFill/>
                </a:ln>
                <a:solidFill>
                  <a:schemeClr val="tx1"/>
                </a:solidFill>
                <a:effectLst/>
              </a:endParaRPr>
            </a:p>
          </p:txBody>
        </p:sp>
        <p:sp>
          <p:nvSpPr>
            <p:cNvPr id="156" name="Rectangle 123">
              <a:extLst>
                <a:ext uri="{FF2B5EF4-FFF2-40B4-BE49-F238E27FC236}">
                  <a16:creationId xmlns:a16="http://schemas.microsoft.com/office/drawing/2014/main" id="{AD64D9B3-3DC2-EFC7-C703-24AD77ECD799}"/>
                </a:ext>
              </a:extLst>
            </p:cNvPr>
            <p:cNvSpPr>
              <a:spLocks noChangeArrowheads="1"/>
            </p:cNvSpPr>
            <p:nvPr/>
          </p:nvSpPr>
          <p:spPr bwMode="auto">
            <a:xfrm rot="18000000">
              <a:off x="8536626"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P255H</a:t>
              </a:r>
              <a:endParaRPr kumimoji="0" lang="en-US" altLang="fr-FR" sz="1100" b="1" i="0" u="none" strike="noStrike" cap="none" normalizeH="0" baseline="0" dirty="0">
                <a:ln>
                  <a:noFill/>
                </a:ln>
                <a:solidFill>
                  <a:schemeClr val="tx1"/>
                </a:solidFill>
                <a:effectLst/>
              </a:endParaRPr>
            </a:p>
          </p:txBody>
        </p:sp>
        <p:sp>
          <p:nvSpPr>
            <p:cNvPr id="157" name="Rectangle 123">
              <a:extLst>
                <a:ext uri="{FF2B5EF4-FFF2-40B4-BE49-F238E27FC236}">
                  <a16:creationId xmlns:a16="http://schemas.microsoft.com/office/drawing/2014/main" id="{67834626-166B-8BE2-720E-E89356464BA0}"/>
                </a:ext>
              </a:extLst>
            </p:cNvPr>
            <p:cNvSpPr>
              <a:spLocks noChangeArrowheads="1"/>
            </p:cNvSpPr>
            <p:nvPr/>
          </p:nvSpPr>
          <p:spPr bwMode="auto">
            <a:xfrm rot="18000000">
              <a:off x="824721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Y181C</a:t>
              </a:r>
              <a:endParaRPr kumimoji="0" lang="en-US" altLang="fr-FR" sz="1100" b="1" i="0" u="none" strike="noStrike" cap="none" normalizeH="0" baseline="0" dirty="0">
                <a:ln>
                  <a:noFill/>
                </a:ln>
                <a:solidFill>
                  <a:schemeClr val="tx1"/>
                </a:solidFill>
                <a:effectLst/>
              </a:endParaRPr>
            </a:p>
          </p:txBody>
        </p:sp>
        <p:sp>
          <p:nvSpPr>
            <p:cNvPr id="158" name="Rectangle 123">
              <a:extLst>
                <a:ext uri="{FF2B5EF4-FFF2-40B4-BE49-F238E27FC236}">
                  <a16:creationId xmlns:a16="http://schemas.microsoft.com/office/drawing/2014/main" id="{077703B1-E9D4-D9BB-84F5-EFD52B7BE699}"/>
                </a:ext>
              </a:extLst>
            </p:cNvPr>
            <p:cNvSpPr>
              <a:spLocks noChangeArrowheads="1"/>
            </p:cNvSpPr>
            <p:nvPr/>
          </p:nvSpPr>
          <p:spPr bwMode="auto">
            <a:xfrm rot="18000000">
              <a:off x="795780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V108I Y181C</a:t>
              </a:r>
              <a:endParaRPr kumimoji="0" lang="en-US" altLang="fr-FR" sz="1100" b="1" i="0" u="none" strike="noStrike" cap="none" normalizeH="0" baseline="0" dirty="0">
                <a:ln>
                  <a:noFill/>
                </a:ln>
                <a:solidFill>
                  <a:schemeClr val="tx1"/>
                </a:solidFill>
                <a:effectLst/>
              </a:endParaRPr>
            </a:p>
          </p:txBody>
        </p:sp>
        <p:sp>
          <p:nvSpPr>
            <p:cNvPr id="159" name="Rectangle 123">
              <a:extLst>
                <a:ext uri="{FF2B5EF4-FFF2-40B4-BE49-F238E27FC236}">
                  <a16:creationId xmlns:a16="http://schemas.microsoft.com/office/drawing/2014/main" id="{086F2974-9D6C-0E57-0466-0544DFE23F6D}"/>
                </a:ext>
              </a:extLst>
            </p:cNvPr>
            <p:cNvSpPr>
              <a:spLocks noChangeArrowheads="1"/>
            </p:cNvSpPr>
            <p:nvPr/>
          </p:nvSpPr>
          <p:spPr bwMode="auto">
            <a:xfrm rot="18000000">
              <a:off x="8826038"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Y188L</a:t>
              </a:r>
              <a:endParaRPr kumimoji="0" lang="en-US" altLang="fr-FR" sz="1100" b="1" i="0" u="none" strike="noStrike" cap="none" normalizeH="0" baseline="0" dirty="0">
                <a:ln>
                  <a:noFill/>
                </a:ln>
                <a:solidFill>
                  <a:schemeClr val="tx1"/>
                </a:solidFill>
                <a:effectLst/>
              </a:endParaRPr>
            </a:p>
          </p:txBody>
        </p:sp>
        <p:sp>
          <p:nvSpPr>
            <p:cNvPr id="160" name="Rectangle 123">
              <a:extLst>
                <a:ext uri="{FF2B5EF4-FFF2-40B4-BE49-F238E27FC236}">
                  <a16:creationId xmlns:a16="http://schemas.microsoft.com/office/drawing/2014/main" id="{63F304CA-A395-F8D2-FBC1-4C97543CE64C}"/>
                </a:ext>
              </a:extLst>
            </p:cNvPr>
            <p:cNvSpPr>
              <a:spLocks noChangeArrowheads="1"/>
            </p:cNvSpPr>
            <p:nvPr/>
          </p:nvSpPr>
          <p:spPr bwMode="auto">
            <a:xfrm rot="18000000">
              <a:off x="969427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V108I G190A</a:t>
              </a:r>
              <a:endParaRPr kumimoji="0" lang="en-US" altLang="fr-FR" sz="1100" b="1" i="0" u="none" strike="noStrike" cap="none" normalizeH="0" baseline="0" dirty="0">
                <a:ln>
                  <a:noFill/>
                </a:ln>
                <a:solidFill>
                  <a:schemeClr val="tx1"/>
                </a:solidFill>
                <a:effectLst/>
              </a:endParaRPr>
            </a:p>
          </p:txBody>
        </p:sp>
        <p:sp>
          <p:nvSpPr>
            <p:cNvPr id="161" name="Rectangle 123">
              <a:extLst>
                <a:ext uri="{FF2B5EF4-FFF2-40B4-BE49-F238E27FC236}">
                  <a16:creationId xmlns:a16="http://schemas.microsoft.com/office/drawing/2014/main" id="{15278D8B-A080-20FE-BB35-A2D58962DF09}"/>
                </a:ext>
              </a:extLst>
            </p:cNvPr>
            <p:cNvSpPr>
              <a:spLocks noChangeArrowheads="1"/>
            </p:cNvSpPr>
            <p:nvPr/>
          </p:nvSpPr>
          <p:spPr bwMode="auto">
            <a:xfrm rot="18000000">
              <a:off x="940486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G190A</a:t>
              </a:r>
              <a:endParaRPr kumimoji="0" lang="en-US" altLang="fr-FR" sz="1100" b="1" i="0" u="none" strike="noStrike" cap="none" normalizeH="0" baseline="0" dirty="0">
                <a:ln>
                  <a:noFill/>
                </a:ln>
                <a:solidFill>
                  <a:schemeClr val="tx1"/>
                </a:solidFill>
                <a:effectLst/>
              </a:endParaRPr>
            </a:p>
          </p:txBody>
        </p:sp>
        <p:sp>
          <p:nvSpPr>
            <p:cNvPr id="162" name="Rectangle 123">
              <a:extLst>
                <a:ext uri="{FF2B5EF4-FFF2-40B4-BE49-F238E27FC236}">
                  <a16:creationId xmlns:a16="http://schemas.microsoft.com/office/drawing/2014/main" id="{525627B7-2FD3-CDEC-8563-6062DB1180D0}"/>
                </a:ext>
              </a:extLst>
            </p:cNvPr>
            <p:cNvSpPr>
              <a:spLocks noChangeArrowheads="1"/>
            </p:cNvSpPr>
            <p:nvPr/>
          </p:nvSpPr>
          <p:spPr bwMode="auto">
            <a:xfrm rot="18000000">
              <a:off x="9115450"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K101E G190A</a:t>
              </a:r>
              <a:endParaRPr kumimoji="0" lang="en-US" altLang="fr-FR" sz="1100" b="1" i="0" u="none" strike="noStrike" cap="none" normalizeH="0" baseline="0" dirty="0">
                <a:ln>
                  <a:noFill/>
                </a:ln>
                <a:solidFill>
                  <a:schemeClr val="tx1"/>
                </a:solidFill>
                <a:effectLst/>
              </a:endParaRPr>
            </a:p>
          </p:txBody>
        </p:sp>
        <p:sp>
          <p:nvSpPr>
            <p:cNvPr id="163" name="Rectangle 123">
              <a:extLst>
                <a:ext uri="{FF2B5EF4-FFF2-40B4-BE49-F238E27FC236}">
                  <a16:creationId xmlns:a16="http://schemas.microsoft.com/office/drawing/2014/main" id="{B843FAF9-94CF-CB1B-9977-A68A49CA333F}"/>
                </a:ext>
              </a:extLst>
            </p:cNvPr>
            <p:cNvSpPr>
              <a:spLocks noChangeArrowheads="1"/>
            </p:cNvSpPr>
            <p:nvPr/>
          </p:nvSpPr>
          <p:spPr bwMode="auto">
            <a:xfrm rot="18000000">
              <a:off x="1143073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K101E Y181C G190S</a:t>
              </a:r>
              <a:endParaRPr kumimoji="0" lang="en-US" altLang="fr-FR" sz="1100" b="1" i="0" u="none" strike="noStrike" cap="none" normalizeH="0" baseline="0" dirty="0">
                <a:ln>
                  <a:noFill/>
                </a:ln>
                <a:solidFill>
                  <a:schemeClr val="tx1"/>
                </a:solidFill>
                <a:effectLst/>
              </a:endParaRPr>
            </a:p>
          </p:txBody>
        </p:sp>
        <p:sp>
          <p:nvSpPr>
            <p:cNvPr id="164" name="Rectangle 123">
              <a:extLst>
                <a:ext uri="{FF2B5EF4-FFF2-40B4-BE49-F238E27FC236}">
                  <a16:creationId xmlns:a16="http://schemas.microsoft.com/office/drawing/2014/main" id="{B126F031-B3A1-DD92-967B-97C14C800A9F}"/>
                </a:ext>
              </a:extLst>
            </p:cNvPr>
            <p:cNvSpPr>
              <a:spLocks noChangeArrowheads="1"/>
            </p:cNvSpPr>
            <p:nvPr/>
          </p:nvSpPr>
          <p:spPr bwMode="auto">
            <a:xfrm rot="18000000">
              <a:off x="9983686"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Y181C G190A</a:t>
              </a:r>
              <a:endParaRPr kumimoji="0" lang="en-US" altLang="fr-FR" sz="1100" b="1" i="0" u="none" strike="noStrike" cap="none" normalizeH="0" baseline="0" dirty="0">
                <a:ln>
                  <a:noFill/>
                </a:ln>
                <a:solidFill>
                  <a:schemeClr val="tx1"/>
                </a:solidFill>
                <a:effectLst/>
              </a:endParaRPr>
            </a:p>
          </p:txBody>
        </p:sp>
        <p:sp>
          <p:nvSpPr>
            <p:cNvPr id="165" name="Rectangle 123">
              <a:extLst>
                <a:ext uri="{FF2B5EF4-FFF2-40B4-BE49-F238E27FC236}">
                  <a16:creationId xmlns:a16="http://schemas.microsoft.com/office/drawing/2014/main" id="{6D7172B9-DF8C-CA0B-4BC7-853B8A2D0FBD}"/>
                </a:ext>
              </a:extLst>
            </p:cNvPr>
            <p:cNvSpPr>
              <a:spLocks noChangeArrowheads="1"/>
            </p:cNvSpPr>
            <p:nvPr/>
          </p:nvSpPr>
          <p:spPr bwMode="auto">
            <a:xfrm rot="18000000">
              <a:off x="10273098"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V108I Y181C</a:t>
              </a:r>
              <a:endParaRPr kumimoji="0" lang="en-US" altLang="fr-FR" sz="1100" b="1" i="0" u="none" strike="noStrike" cap="none" normalizeH="0" baseline="0" dirty="0">
                <a:ln>
                  <a:noFill/>
                </a:ln>
                <a:solidFill>
                  <a:schemeClr val="tx1"/>
                </a:solidFill>
                <a:effectLst/>
              </a:endParaRPr>
            </a:p>
          </p:txBody>
        </p:sp>
        <p:sp>
          <p:nvSpPr>
            <p:cNvPr id="166" name="Rectangle 123">
              <a:extLst>
                <a:ext uri="{FF2B5EF4-FFF2-40B4-BE49-F238E27FC236}">
                  <a16:creationId xmlns:a16="http://schemas.microsoft.com/office/drawing/2014/main" id="{8DFF895D-8B18-49F7-9B18-4A54708929DB}"/>
                </a:ext>
              </a:extLst>
            </p:cNvPr>
            <p:cNvSpPr>
              <a:spLocks noChangeArrowheads="1"/>
            </p:cNvSpPr>
            <p:nvPr/>
          </p:nvSpPr>
          <p:spPr bwMode="auto">
            <a:xfrm rot="18000000">
              <a:off x="10562510"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K101E Y181C G190A</a:t>
              </a:r>
              <a:endParaRPr kumimoji="0" lang="en-US" altLang="fr-FR" sz="1100" b="1" i="0" u="none" strike="noStrike" cap="none" normalizeH="0" baseline="0" dirty="0">
                <a:ln>
                  <a:noFill/>
                </a:ln>
                <a:solidFill>
                  <a:schemeClr val="tx1"/>
                </a:solidFill>
                <a:effectLst/>
              </a:endParaRPr>
            </a:p>
          </p:txBody>
        </p:sp>
        <p:sp>
          <p:nvSpPr>
            <p:cNvPr id="167" name="Rectangle 123">
              <a:extLst>
                <a:ext uri="{FF2B5EF4-FFF2-40B4-BE49-F238E27FC236}">
                  <a16:creationId xmlns:a16="http://schemas.microsoft.com/office/drawing/2014/main" id="{880310A7-6619-6919-7B3B-AACCDDA847F4}"/>
                </a:ext>
              </a:extLst>
            </p:cNvPr>
            <p:cNvSpPr>
              <a:spLocks noChangeArrowheads="1"/>
            </p:cNvSpPr>
            <p:nvPr/>
          </p:nvSpPr>
          <p:spPr bwMode="auto">
            <a:xfrm rot="18000000">
              <a:off x="10851922"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K103N Y181C G190A</a:t>
              </a:r>
              <a:endParaRPr kumimoji="0" lang="en-US" altLang="fr-FR" sz="1100" b="1" i="0" u="none" strike="noStrike" cap="none" normalizeH="0" baseline="0" dirty="0">
                <a:ln>
                  <a:noFill/>
                </a:ln>
                <a:solidFill>
                  <a:schemeClr val="tx1"/>
                </a:solidFill>
                <a:effectLst/>
              </a:endParaRPr>
            </a:p>
          </p:txBody>
        </p:sp>
        <p:sp>
          <p:nvSpPr>
            <p:cNvPr id="168" name="Rectangle 123">
              <a:extLst>
                <a:ext uri="{FF2B5EF4-FFF2-40B4-BE49-F238E27FC236}">
                  <a16:creationId xmlns:a16="http://schemas.microsoft.com/office/drawing/2014/main" id="{B2806C08-DBFC-E65D-036F-1A6EA59811A5}"/>
                </a:ext>
              </a:extLst>
            </p:cNvPr>
            <p:cNvSpPr>
              <a:spLocks noChangeArrowheads="1"/>
            </p:cNvSpPr>
            <p:nvPr/>
          </p:nvSpPr>
          <p:spPr bwMode="auto">
            <a:xfrm rot="18000000">
              <a:off x="11141334" y="4148785"/>
              <a:ext cx="3382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1" i="0" u="none" strike="noStrike" cap="none" normalizeH="0" baseline="0" dirty="0">
                  <a:ln>
                    <a:noFill/>
                  </a:ln>
                  <a:solidFill>
                    <a:srgbClr val="000000"/>
                  </a:solidFill>
                  <a:effectLst/>
                  <a:latin typeface="Calibri" panose="020F0502020204030204" pitchFamily="34" charset="0"/>
                </a:rPr>
                <a:t>V106A G190A F227L</a:t>
              </a:r>
              <a:endParaRPr kumimoji="0" lang="en-US" altLang="fr-FR" sz="1100" b="1"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203021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387929BB-9FDE-7466-95FA-547A176A156B}"/>
              </a:ext>
            </a:extLst>
          </p:cNvPr>
          <p:cNvGrpSpPr/>
          <p:nvPr/>
        </p:nvGrpSpPr>
        <p:grpSpPr>
          <a:xfrm>
            <a:off x="4579301" y="2752446"/>
            <a:ext cx="6354735" cy="2758489"/>
            <a:chOff x="4579301" y="2752446"/>
            <a:chExt cx="6354735" cy="2758489"/>
          </a:xfrm>
        </p:grpSpPr>
        <p:sp>
          <p:nvSpPr>
            <p:cNvPr id="275" name="Freeform 195">
              <a:extLst>
                <a:ext uri="{FF2B5EF4-FFF2-40B4-BE49-F238E27FC236}">
                  <a16:creationId xmlns:a16="http://schemas.microsoft.com/office/drawing/2014/main" id="{2914818C-C6BA-889B-F007-9D4DCF6049C8}"/>
                </a:ext>
              </a:extLst>
            </p:cNvPr>
            <p:cNvSpPr>
              <a:spLocks/>
            </p:cNvSpPr>
            <p:nvPr/>
          </p:nvSpPr>
          <p:spPr bwMode="auto">
            <a:xfrm>
              <a:off x="5318493" y="5155921"/>
              <a:ext cx="153988" cy="155575"/>
            </a:xfrm>
            <a:custGeom>
              <a:avLst/>
              <a:gdLst>
                <a:gd name="T0" fmla="*/ 97 w 97"/>
                <a:gd name="T1" fmla="*/ 98 h 98"/>
                <a:gd name="T2" fmla="*/ 48 w 97"/>
                <a:gd name="T3" fmla="*/ 0 h 98"/>
                <a:gd name="T4" fmla="*/ 0 w 97"/>
                <a:gd name="T5" fmla="*/ 98 h 98"/>
                <a:gd name="T6" fmla="*/ 97 w 97"/>
                <a:gd name="T7" fmla="*/ 98 h 98"/>
              </a:gdLst>
              <a:ahLst/>
              <a:cxnLst>
                <a:cxn ang="0">
                  <a:pos x="T0" y="T1"/>
                </a:cxn>
                <a:cxn ang="0">
                  <a:pos x="T2" y="T3"/>
                </a:cxn>
                <a:cxn ang="0">
                  <a:pos x="T4" y="T5"/>
                </a:cxn>
                <a:cxn ang="0">
                  <a:pos x="T6" y="T7"/>
                </a:cxn>
              </a:cxnLst>
              <a:rect l="0" t="0" r="r" b="b"/>
              <a:pathLst>
                <a:path w="97" h="98">
                  <a:moveTo>
                    <a:pt x="97" y="98"/>
                  </a:moveTo>
                  <a:lnTo>
                    <a:pt x="48" y="0"/>
                  </a:lnTo>
                  <a:lnTo>
                    <a:pt x="0" y="98"/>
                  </a:lnTo>
                  <a:lnTo>
                    <a:pt x="97" y="98"/>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196">
              <a:extLst>
                <a:ext uri="{FF2B5EF4-FFF2-40B4-BE49-F238E27FC236}">
                  <a16:creationId xmlns:a16="http://schemas.microsoft.com/office/drawing/2014/main" id="{44F916E0-C453-5A02-CC3F-5066B7D2FB27}"/>
                </a:ext>
              </a:extLst>
            </p:cNvPr>
            <p:cNvSpPr>
              <a:spLocks/>
            </p:cNvSpPr>
            <p:nvPr/>
          </p:nvSpPr>
          <p:spPr bwMode="auto">
            <a:xfrm>
              <a:off x="4907330" y="5155921"/>
              <a:ext cx="153988" cy="155575"/>
            </a:xfrm>
            <a:custGeom>
              <a:avLst/>
              <a:gdLst>
                <a:gd name="T0" fmla="*/ 49 w 97"/>
                <a:gd name="T1" fmla="*/ 0 h 98"/>
                <a:gd name="T2" fmla="*/ 0 w 97"/>
                <a:gd name="T3" fmla="*/ 98 h 98"/>
                <a:gd name="T4" fmla="*/ 97 w 97"/>
                <a:gd name="T5" fmla="*/ 98 h 98"/>
                <a:gd name="T6" fmla="*/ 49 w 97"/>
                <a:gd name="T7" fmla="*/ 0 h 98"/>
              </a:gdLst>
              <a:ahLst/>
              <a:cxnLst>
                <a:cxn ang="0">
                  <a:pos x="T0" y="T1"/>
                </a:cxn>
                <a:cxn ang="0">
                  <a:pos x="T2" y="T3"/>
                </a:cxn>
                <a:cxn ang="0">
                  <a:pos x="T4" y="T5"/>
                </a:cxn>
                <a:cxn ang="0">
                  <a:pos x="T6" y="T7"/>
                </a:cxn>
              </a:cxnLst>
              <a:rect l="0" t="0" r="r" b="b"/>
              <a:pathLst>
                <a:path w="97" h="98">
                  <a:moveTo>
                    <a:pt x="49" y="0"/>
                  </a:moveTo>
                  <a:lnTo>
                    <a:pt x="0" y="98"/>
                  </a:lnTo>
                  <a:lnTo>
                    <a:pt x="97" y="98"/>
                  </a:lnTo>
                  <a:lnTo>
                    <a:pt x="49" y="0"/>
                  </a:lnTo>
                  <a:close/>
                </a:path>
              </a:pathLst>
            </a:custGeom>
            <a:solidFill>
              <a:srgbClr val="CC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77" name="Groupe 476">
              <a:extLst>
                <a:ext uri="{FF2B5EF4-FFF2-40B4-BE49-F238E27FC236}">
                  <a16:creationId xmlns:a16="http://schemas.microsoft.com/office/drawing/2014/main" id="{9A60252A-7827-DF96-0085-AD6F3330C7A3}"/>
                </a:ext>
              </a:extLst>
            </p:cNvPr>
            <p:cNvGrpSpPr/>
            <p:nvPr/>
          </p:nvGrpSpPr>
          <p:grpSpPr>
            <a:xfrm>
              <a:off x="4712068" y="2822296"/>
              <a:ext cx="4386262" cy="2122488"/>
              <a:chOff x="3941764" y="2706762"/>
              <a:chExt cx="4386262" cy="2122488"/>
            </a:xfrm>
          </p:grpSpPr>
          <p:sp>
            <p:nvSpPr>
              <p:cNvPr id="277" name="Line 197">
                <a:extLst>
                  <a:ext uri="{FF2B5EF4-FFF2-40B4-BE49-F238E27FC236}">
                    <a16:creationId xmlns:a16="http://schemas.microsoft.com/office/drawing/2014/main" id="{D17C1EFD-1EAA-1FB4-4DAA-79907B8B5211}"/>
                  </a:ext>
                </a:extLst>
              </p:cNvPr>
              <p:cNvSpPr>
                <a:spLocks noChangeShapeType="1"/>
              </p:cNvSpPr>
              <p:nvPr/>
            </p:nvSpPr>
            <p:spPr bwMode="auto">
              <a:xfrm>
                <a:off x="7912101"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198">
                <a:extLst>
                  <a:ext uri="{FF2B5EF4-FFF2-40B4-BE49-F238E27FC236}">
                    <a16:creationId xmlns:a16="http://schemas.microsoft.com/office/drawing/2014/main" id="{72AC6AD4-052E-0863-4711-B6468579E0A0}"/>
                  </a:ext>
                </a:extLst>
              </p:cNvPr>
              <p:cNvSpPr>
                <a:spLocks/>
              </p:cNvSpPr>
              <p:nvPr/>
            </p:nvSpPr>
            <p:spPr bwMode="auto">
              <a:xfrm>
                <a:off x="3997326" y="4778450"/>
                <a:ext cx="4330700" cy="0"/>
              </a:xfrm>
              <a:custGeom>
                <a:avLst/>
                <a:gdLst>
                  <a:gd name="T0" fmla="*/ 0 w 2728"/>
                  <a:gd name="T1" fmla="*/ 137 w 2728"/>
                  <a:gd name="T2" fmla="*/ 395 w 2728"/>
                  <a:gd name="T3" fmla="*/ 654 w 2728"/>
                  <a:gd name="T4" fmla="*/ 913 w 2728"/>
                  <a:gd name="T5" fmla="*/ 1172 w 2728"/>
                  <a:gd name="T6" fmla="*/ 1431 w 2728"/>
                  <a:gd name="T7" fmla="*/ 1689 w 2728"/>
                  <a:gd name="T8" fmla="*/ 1948 w 2728"/>
                  <a:gd name="T9" fmla="*/ 2207 w 2728"/>
                  <a:gd name="T10" fmla="*/ 2466 w 2728"/>
                  <a:gd name="T11" fmla="*/ 2725 w 2728"/>
                  <a:gd name="T12" fmla="*/ 2728 w 272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Lst>
                <a:rect l="0" t="0" r="r" b="b"/>
                <a:pathLst>
                  <a:path w="2728">
                    <a:moveTo>
                      <a:pt x="0" y="0"/>
                    </a:moveTo>
                    <a:lnTo>
                      <a:pt x="137" y="0"/>
                    </a:lnTo>
                    <a:lnTo>
                      <a:pt x="395" y="0"/>
                    </a:lnTo>
                    <a:lnTo>
                      <a:pt x="654" y="0"/>
                    </a:lnTo>
                    <a:lnTo>
                      <a:pt x="913" y="0"/>
                    </a:lnTo>
                    <a:lnTo>
                      <a:pt x="1172" y="0"/>
                    </a:lnTo>
                    <a:lnTo>
                      <a:pt x="1431" y="0"/>
                    </a:lnTo>
                    <a:lnTo>
                      <a:pt x="1689" y="0"/>
                    </a:lnTo>
                    <a:lnTo>
                      <a:pt x="1948" y="0"/>
                    </a:lnTo>
                    <a:lnTo>
                      <a:pt x="2207" y="0"/>
                    </a:lnTo>
                    <a:lnTo>
                      <a:pt x="2466" y="0"/>
                    </a:lnTo>
                    <a:lnTo>
                      <a:pt x="2725" y="0"/>
                    </a:lnTo>
                    <a:lnTo>
                      <a:pt x="272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Line 199">
                <a:extLst>
                  <a:ext uri="{FF2B5EF4-FFF2-40B4-BE49-F238E27FC236}">
                    <a16:creationId xmlns:a16="http://schemas.microsoft.com/office/drawing/2014/main" id="{80774B34-D05A-BC44-1FBD-8E7BA0EE0CFD}"/>
                  </a:ext>
                </a:extLst>
              </p:cNvPr>
              <p:cNvSpPr>
                <a:spLocks noChangeShapeType="1"/>
              </p:cNvSpPr>
              <p:nvPr/>
            </p:nvSpPr>
            <p:spPr bwMode="auto">
              <a:xfrm>
                <a:off x="8323264"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Line 200">
                <a:extLst>
                  <a:ext uri="{FF2B5EF4-FFF2-40B4-BE49-F238E27FC236}">
                    <a16:creationId xmlns:a16="http://schemas.microsoft.com/office/drawing/2014/main" id="{1F494350-14CE-BD58-0052-5D88DA6E0F71}"/>
                  </a:ext>
                </a:extLst>
              </p:cNvPr>
              <p:cNvSpPr>
                <a:spLocks noChangeShapeType="1"/>
              </p:cNvSpPr>
              <p:nvPr/>
            </p:nvSpPr>
            <p:spPr bwMode="auto">
              <a:xfrm>
                <a:off x="3941764" y="2878212"/>
                <a:ext cx="555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Line 201">
                <a:extLst>
                  <a:ext uri="{FF2B5EF4-FFF2-40B4-BE49-F238E27FC236}">
                    <a16:creationId xmlns:a16="http://schemas.microsoft.com/office/drawing/2014/main" id="{6B06476D-D676-250A-C286-923A875E8533}"/>
                  </a:ext>
                </a:extLst>
              </p:cNvPr>
              <p:cNvSpPr>
                <a:spLocks noChangeShapeType="1"/>
              </p:cNvSpPr>
              <p:nvPr/>
            </p:nvSpPr>
            <p:spPr bwMode="auto">
              <a:xfrm>
                <a:off x="3941764" y="3511625"/>
                <a:ext cx="555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Line 204">
                <a:extLst>
                  <a:ext uri="{FF2B5EF4-FFF2-40B4-BE49-F238E27FC236}">
                    <a16:creationId xmlns:a16="http://schemas.microsoft.com/office/drawing/2014/main" id="{9ADB81DE-3C42-1147-7F33-68D92995238F}"/>
                  </a:ext>
                </a:extLst>
              </p:cNvPr>
              <p:cNvSpPr>
                <a:spLocks noChangeShapeType="1"/>
              </p:cNvSpPr>
              <p:nvPr/>
            </p:nvSpPr>
            <p:spPr bwMode="auto">
              <a:xfrm>
                <a:off x="6678614"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Line 205">
                <a:extLst>
                  <a:ext uri="{FF2B5EF4-FFF2-40B4-BE49-F238E27FC236}">
                    <a16:creationId xmlns:a16="http://schemas.microsoft.com/office/drawing/2014/main" id="{7995F647-DE9B-BA0C-23C2-38FB4A014581}"/>
                  </a:ext>
                </a:extLst>
              </p:cNvPr>
              <p:cNvSpPr>
                <a:spLocks noChangeShapeType="1"/>
              </p:cNvSpPr>
              <p:nvPr/>
            </p:nvSpPr>
            <p:spPr bwMode="auto">
              <a:xfrm>
                <a:off x="6269039"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 name="Line 206">
                <a:extLst>
                  <a:ext uri="{FF2B5EF4-FFF2-40B4-BE49-F238E27FC236}">
                    <a16:creationId xmlns:a16="http://schemas.microsoft.com/office/drawing/2014/main" id="{F475680E-5B74-E591-10D5-256A4ADBEA44}"/>
                  </a:ext>
                </a:extLst>
              </p:cNvPr>
              <p:cNvSpPr>
                <a:spLocks noChangeShapeType="1"/>
              </p:cNvSpPr>
              <p:nvPr/>
            </p:nvSpPr>
            <p:spPr bwMode="auto">
              <a:xfrm>
                <a:off x="5035551"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 name="Line 207">
                <a:extLst>
                  <a:ext uri="{FF2B5EF4-FFF2-40B4-BE49-F238E27FC236}">
                    <a16:creationId xmlns:a16="http://schemas.microsoft.com/office/drawing/2014/main" id="{0CE04EB0-720F-881E-10F2-8F3BEC1C6DD3}"/>
                  </a:ext>
                </a:extLst>
              </p:cNvPr>
              <p:cNvSpPr>
                <a:spLocks noChangeShapeType="1"/>
              </p:cNvSpPr>
              <p:nvPr/>
            </p:nvSpPr>
            <p:spPr bwMode="auto">
              <a:xfrm>
                <a:off x="4624389"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8" name="Line 208">
                <a:extLst>
                  <a:ext uri="{FF2B5EF4-FFF2-40B4-BE49-F238E27FC236}">
                    <a16:creationId xmlns:a16="http://schemas.microsoft.com/office/drawing/2014/main" id="{3FDF7BBA-03EA-AA46-6AB2-2A31ADB26CD0}"/>
                  </a:ext>
                </a:extLst>
              </p:cNvPr>
              <p:cNvSpPr>
                <a:spLocks noChangeShapeType="1"/>
              </p:cNvSpPr>
              <p:nvPr/>
            </p:nvSpPr>
            <p:spPr bwMode="auto">
              <a:xfrm>
                <a:off x="5446714"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Line 210">
                <a:extLst>
                  <a:ext uri="{FF2B5EF4-FFF2-40B4-BE49-F238E27FC236}">
                    <a16:creationId xmlns:a16="http://schemas.microsoft.com/office/drawing/2014/main" id="{8F69E26F-95FF-23A2-A0A0-8A9BF0F6B806}"/>
                  </a:ext>
                </a:extLst>
              </p:cNvPr>
              <p:cNvSpPr>
                <a:spLocks noChangeShapeType="1"/>
              </p:cNvSpPr>
              <p:nvPr/>
            </p:nvSpPr>
            <p:spPr bwMode="auto">
              <a:xfrm>
                <a:off x="3941764" y="4145037"/>
                <a:ext cx="555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Line 211">
                <a:extLst>
                  <a:ext uri="{FF2B5EF4-FFF2-40B4-BE49-F238E27FC236}">
                    <a16:creationId xmlns:a16="http://schemas.microsoft.com/office/drawing/2014/main" id="{51D5D8E0-CF4A-46B5-4556-3C70C225A9A8}"/>
                  </a:ext>
                </a:extLst>
              </p:cNvPr>
              <p:cNvSpPr>
                <a:spLocks noChangeShapeType="1"/>
              </p:cNvSpPr>
              <p:nvPr/>
            </p:nvSpPr>
            <p:spPr bwMode="auto">
              <a:xfrm>
                <a:off x="3941764" y="4778450"/>
                <a:ext cx="5556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Line 212">
                <a:extLst>
                  <a:ext uri="{FF2B5EF4-FFF2-40B4-BE49-F238E27FC236}">
                    <a16:creationId xmlns:a16="http://schemas.microsoft.com/office/drawing/2014/main" id="{7AFC05F7-1E63-323B-711E-21420E73822B}"/>
                  </a:ext>
                </a:extLst>
              </p:cNvPr>
              <p:cNvSpPr>
                <a:spLocks noChangeShapeType="1"/>
              </p:cNvSpPr>
              <p:nvPr/>
            </p:nvSpPr>
            <p:spPr bwMode="auto">
              <a:xfrm>
                <a:off x="4214814"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Line 213">
                <a:extLst>
                  <a:ext uri="{FF2B5EF4-FFF2-40B4-BE49-F238E27FC236}">
                    <a16:creationId xmlns:a16="http://schemas.microsoft.com/office/drawing/2014/main" id="{A518EB5B-174D-8DEA-D370-3662C7712774}"/>
                  </a:ext>
                </a:extLst>
              </p:cNvPr>
              <p:cNvSpPr>
                <a:spLocks noChangeShapeType="1"/>
              </p:cNvSpPr>
              <p:nvPr/>
            </p:nvSpPr>
            <p:spPr bwMode="auto">
              <a:xfrm>
                <a:off x="3997326" y="2706762"/>
                <a:ext cx="0" cy="20716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Line 214">
                <a:extLst>
                  <a:ext uri="{FF2B5EF4-FFF2-40B4-BE49-F238E27FC236}">
                    <a16:creationId xmlns:a16="http://schemas.microsoft.com/office/drawing/2014/main" id="{CF2F56DF-C7B2-C263-B239-0E41EBC3091D}"/>
                  </a:ext>
                </a:extLst>
              </p:cNvPr>
              <p:cNvSpPr>
                <a:spLocks noChangeShapeType="1"/>
              </p:cNvSpPr>
              <p:nvPr/>
            </p:nvSpPr>
            <p:spPr bwMode="auto">
              <a:xfrm>
                <a:off x="5857876"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Line 215">
                <a:extLst>
                  <a:ext uri="{FF2B5EF4-FFF2-40B4-BE49-F238E27FC236}">
                    <a16:creationId xmlns:a16="http://schemas.microsoft.com/office/drawing/2014/main" id="{FA575EAB-970C-8C82-B158-1B2A80AF1E58}"/>
                  </a:ext>
                </a:extLst>
              </p:cNvPr>
              <p:cNvSpPr>
                <a:spLocks noChangeShapeType="1"/>
              </p:cNvSpPr>
              <p:nvPr/>
            </p:nvSpPr>
            <p:spPr bwMode="auto">
              <a:xfrm>
                <a:off x="7500939"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Line 216">
                <a:extLst>
                  <a:ext uri="{FF2B5EF4-FFF2-40B4-BE49-F238E27FC236}">
                    <a16:creationId xmlns:a16="http://schemas.microsoft.com/office/drawing/2014/main" id="{18172A1E-A82F-CBE0-6B8F-9F2DFDA643B2}"/>
                  </a:ext>
                </a:extLst>
              </p:cNvPr>
              <p:cNvSpPr>
                <a:spLocks noChangeShapeType="1"/>
              </p:cNvSpPr>
              <p:nvPr/>
            </p:nvSpPr>
            <p:spPr bwMode="auto">
              <a:xfrm>
                <a:off x="7089776" y="4778450"/>
                <a:ext cx="0" cy="508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98" name="Line 218">
              <a:extLst>
                <a:ext uri="{FF2B5EF4-FFF2-40B4-BE49-F238E27FC236}">
                  <a16:creationId xmlns:a16="http://schemas.microsoft.com/office/drawing/2014/main" id="{87DB72B7-2A03-01C4-ECBB-9877A4C13718}"/>
                </a:ext>
              </a:extLst>
            </p:cNvPr>
            <p:cNvSpPr>
              <a:spLocks noChangeShapeType="1"/>
            </p:cNvSpPr>
            <p:nvPr/>
          </p:nvSpPr>
          <p:spPr bwMode="auto">
            <a:xfrm>
              <a:off x="5299443" y="4014509"/>
              <a:ext cx="187325" cy="0"/>
            </a:xfrm>
            <a:prstGeom prst="line">
              <a:avLst/>
            </a:prstGeom>
            <a:noFill/>
            <a:ln w="26988">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Line 219">
              <a:extLst>
                <a:ext uri="{FF2B5EF4-FFF2-40B4-BE49-F238E27FC236}">
                  <a16:creationId xmlns:a16="http://schemas.microsoft.com/office/drawing/2014/main" id="{9261BE56-5E6A-6B39-B285-565A78DA019F}"/>
                </a:ext>
              </a:extLst>
            </p:cNvPr>
            <p:cNvSpPr>
              <a:spLocks noChangeShapeType="1"/>
            </p:cNvSpPr>
            <p:nvPr/>
          </p:nvSpPr>
          <p:spPr bwMode="auto">
            <a:xfrm>
              <a:off x="5299443" y="4403446"/>
              <a:ext cx="187325" cy="0"/>
            </a:xfrm>
            <a:prstGeom prst="line">
              <a:avLst/>
            </a:prstGeom>
            <a:noFill/>
            <a:ln w="26988">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0" name="Line 220">
              <a:extLst>
                <a:ext uri="{FF2B5EF4-FFF2-40B4-BE49-F238E27FC236}">
                  <a16:creationId xmlns:a16="http://schemas.microsoft.com/office/drawing/2014/main" id="{AFD5794D-F7CC-5467-79EE-70C0BE5E0BD8}"/>
                </a:ext>
              </a:extLst>
            </p:cNvPr>
            <p:cNvSpPr>
              <a:spLocks noChangeShapeType="1"/>
            </p:cNvSpPr>
            <p:nvPr/>
          </p:nvSpPr>
          <p:spPr bwMode="auto">
            <a:xfrm>
              <a:off x="5299443" y="4208184"/>
              <a:ext cx="187325" cy="0"/>
            </a:xfrm>
            <a:prstGeom prst="line">
              <a:avLst/>
            </a:prstGeom>
            <a:noFill/>
            <a:ln w="26988">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Line 221">
              <a:extLst>
                <a:ext uri="{FF2B5EF4-FFF2-40B4-BE49-F238E27FC236}">
                  <a16:creationId xmlns:a16="http://schemas.microsoft.com/office/drawing/2014/main" id="{D826E5E4-C681-655D-2B55-0B2F43DD986E}"/>
                </a:ext>
              </a:extLst>
            </p:cNvPr>
            <p:cNvSpPr>
              <a:spLocks noChangeShapeType="1"/>
            </p:cNvSpPr>
            <p:nvPr/>
          </p:nvSpPr>
          <p:spPr bwMode="auto">
            <a:xfrm>
              <a:off x="5299443" y="4598709"/>
              <a:ext cx="187325" cy="0"/>
            </a:xfrm>
            <a:prstGeom prst="line">
              <a:avLst/>
            </a:prstGeom>
            <a:noFill/>
            <a:ln w="26988">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Rectangle 222">
              <a:extLst>
                <a:ext uri="{FF2B5EF4-FFF2-40B4-BE49-F238E27FC236}">
                  <a16:creationId xmlns:a16="http://schemas.microsoft.com/office/drawing/2014/main" id="{510B47E1-0941-2454-5CBA-84B8613B0949}"/>
                </a:ext>
              </a:extLst>
            </p:cNvPr>
            <p:cNvSpPr>
              <a:spLocks noChangeArrowheads="1"/>
            </p:cNvSpPr>
            <p:nvPr/>
          </p:nvSpPr>
          <p:spPr bwMode="auto">
            <a:xfrm>
              <a:off x="4579301" y="4816196"/>
              <a:ext cx="1041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-3</a:t>
              </a:r>
              <a:endParaRPr kumimoji="0" lang="en-US" altLang="fr-FR" sz="1400" b="0" i="0" u="none" strike="noStrike" cap="none" normalizeH="0" baseline="0" dirty="0">
                <a:ln>
                  <a:noFill/>
                </a:ln>
                <a:solidFill>
                  <a:schemeClr val="tx1"/>
                </a:solidFill>
                <a:effectLst/>
              </a:endParaRPr>
            </a:p>
          </p:txBody>
        </p:sp>
        <p:sp>
          <p:nvSpPr>
            <p:cNvPr id="303" name="Rectangle 223">
              <a:extLst>
                <a:ext uri="{FF2B5EF4-FFF2-40B4-BE49-F238E27FC236}">
                  <a16:creationId xmlns:a16="http://schemas.microsoft.com/office/drawing/2014/main" id="{71CFDD09-2573-A20C-2CA3-BEA81C16DFBE}"/>
                </a:ext>
              </a:extLst>
            </p:cNvPr>
            <p:cNvSpPr>
              <a:spLocks noChangeArrowheads="1"/>
            </p:cNvSpPr>
            <p:nvPr/>
          </p:nvSpPr>
          <p:spPr bwMode="auto">
            <a:xfrm>
              <a:off x="4579301" y="4182783"/>
              <a:ext cx="1041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a:t>
              </a:r>
              <a:endParaRPr kumimoji="0" lang="en-US" altLang="fr-FR" sz="1400" b="0" i="0" u="none" strike="noStrike" cap="none" normalizeH="0" baseline="0" dirty="0">
                <a:ln>
                  <a:noFill/>
                </a:ln>
                <a:solidFill>
                  <a:schemeClr val="tx1"/>
                </a:solidFill>
                <a:effectLst/>
              </a:endParaRPr>
            </a:p>
          </p:txBody>
        </p:sp>
        <p:sp>
          <p:nvSpPr>
            <p:cNvPr id="304" name="Rectangle 224">
              <a:extLst>
                <a:ext uri="{FF2B5EF4-FFF2-40B4-BE49-F238E27FC236}">
                  <a16:creationId xmlns:a16="http://schemas.microsoft.com/office/drawing/2014/main" id="{D477A73D-3C75-61E5-5492-B129D588E3DB}"/>
                </a:ext>
              </a:extLst>
            </p:cNvPr>
            <p:cNvSpPr>
              <a:spLocks noChangeArrowheads="1"/>
            </p:cNvSpPr>
            <p:nvPr/>
          </p:nvSpPr>
          <p:spPr bwMode="auto">
            <a:xfrm>
              <a:off x="4579301" y="3549371"/>
              <a:ext cx="1041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a:t>
              </a:r>
              <a:endParaRPr kumimoji="0" lang="en-US" altLang="fr-FR" sz="1400" b="0" i="0" u="none" strike="noStrike" cap="none" normalizeH="0" baseline="0" dirty="0">
                <a:ln>
                  <a:noFill/>
                </a:ln>
                <a:solidFill>
                  <a:schemeClr val="tx1"/>
                </a:solidFill>
                <a:effectLst/>
              </a:endParaRPr>
            </a:p>
          </p:txBody>
        </p:sp>
        <p:sp>
          <p:nvSpPr>
            <p:cNvPr id="305" name="Rectangle 225">
              <a:extLst>
                <a:ext uri="{FF2B5EF4-FFF2-40B4-BE49-F238E27FC236}">
                  <a16:creationId xmlns:a16="http://schemas.microsoft.com/office/drawing/2014/main" id="{BEC5ECF4-78B8-DEB5-E96B-A0C606A1C295}"/>
                </a:ext>
              </a:extLst>
            </p:cNvPr>
            <p:cNvSpPr>
              <a:spLocks noChangeArrowheads="1"/>
            </p:cNvSpPr>
            <p:nvPr/>
          </p:nvSpPr>
          <p:spPr bwMode="auto">
            <a:xfrm>
              <a:off x="4617774" y="2915958"/>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a:t>
              </a:r>
              <a:endParaRPr kumimoji="0" lang="en-US" altLang="fr-FR" sz="1400" b="0" i="0" u="none" strike="noStrike" cap="none" normalizeH="0" baseline="0" dirty="0">
                <a:ln>
                  <a:noFill/>
                </a:ln>
                <a:solidFill>
                  <a:schemeClr val="tx1"/>
                </a:solidFill>
                <a:effectLst/>
              </a:endParaRPr>
            </a:p>
          </p:txBody>
        </p:sp>
        <p:sp>
          <p:nvSpPr>
            <p:cNvPr id="306" name="Rectangle 226">
              <a:extLst>
                <a:ext uri="{FF2B5EF4-FFF2-40B4-BE49-F238E27FC236}">
                  <a16:creationId xmlns:a16="http://schemas.microsoft.com/office/drawing/2014/main" id="{63F3BA23-D406-21A6-FB27-F3D8D94A3B6A}"/>
                </a:ext>
              </a:extLst>
            </p:cNvPr>
            <p:cNvSpPr>
              <a:spLocks noChangeArrowheads="1"/>
            </p:cNvSpPr>
            <p:nvPr/>
          </p:nvSpPr>
          <p:spPr bwMode="auto">
            <a:xfrm>
              <a:off x="4946704"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a:t>
              </a:r>
              <a:endParaRPr kumimoji="0" lang="en-US" altLang="fr-FR" sz="1400" b="0" i="0" u="none" strike="noStrike" cap="none" normalizeH="0" baseline="0" dirty="0">
                <a:ln>
                  <a:noFill/>
                </a:ln>
                <a:solidFill>
                  <a:schemeClr val="tx1"/>
                </a:solidFill>
                <a:effectLst/>
              </a:endParaRPr>
            </a:p>
          </p:txBody>
        </p:sp>
        <p:sp>
          <p:nvSpPr>
            <p:cNvPr id="307" name="Rectangle 227">
              <a:extLst>
                <a:ext uri="{FF2B5EF4-FFF2-40B4-BE49-F238E27FC236}">
                  <a16:creationId xmlns:a16="http://schemas.microsoft.com/office/drawing/2014/main" id="{CCA875DD-1B64-CD25-DAD4-A7ED8D25B80B}"/>
                </a:ext>
              </a:extLst>
            </p:cNvPr>
            <p:cNvSpPr>
              <a:spLocks noChangeArrowheads="1"/>
            </p:cNvSpPr>
            <p:nvPr/>
          </p:nvSpPr>
          <p:spPr bwMode="auto">
            <a:xfrm>
              <a:off x="5357866"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a:t>
              </a:r>
              <a:endParaRPr kumimoji="0" lang="en-US" altLang="fr-FR" sz="1400" b="0" i="0" u="none" strike="noStrike" cap="none" normalizeH="0" baseline="0" dirty="0">
                <a:ln>
                  <a:noFill/>
                </a:ln>
                <a:solidFill>
                  <a:schemeClr val="tx1"/>
                </a:solidFill>
                <a:effectLst/>
              </a:endParaRPr>
            </a:p>
          </p:txBody>
        </p:sp>
        <p:sp>
          <p:nvSpPr>
            <p:cNvPr id="308" name="Rectangle 228">
              <a:extLst>
                <a:ext uri="{FF2B5EF4-FFF2-40B4-BE49-F238E27FC236}">
                  <a16:creationId xmlns:a16="http://schemas.microsoft.com/office/drawing/2014/main" id="{C886BAD2-69E9-5479-6240-43B523C9F8AA}"/>
                </a:ext>
              </a:extLst>
            </p:cNvPr>
            <p:cNvSpPr>
              <a:spLocks noChangeArrowheads="1"/>
            </p:cNvSpPr>
            <p:nvPr/>
          </p:nvSpPr>
          <p:spPr bwMode="auto">
            <a:xfrm>
              <a:off x="5769029"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3</a:t>
              </a:r>
              <a:endParaRPr kumimoji="0" lang="en-US" altLang="fr-FR" sz="1400" b="0" i="0" u="none" strike="noStrike" cap="none" normalizeH="0" baseline="0" dirty="0">
                <a:ln>
                  <a:noFill/>
                </a:ln>
                <a:solidFill>
                  <a:schemeClr val="tx1"/>
                </a:solidFill>
                <a:effectLst/>
              </a:endParaRPr>
            </a:p>
          </p:txBody>
        </p:sp>
        <p:sp>
          <p:nvSpPr>
            <p:cNvPr id="309" name="Rectangle 229">
              <a:extLst>
                <a:ext uri="{FF2B5EF4-FFF2-40B4-BE49-F238E27FC236}">
                  <a16:creationId xmlns:a16="http://schemas.microsoft.com/office/drawing/2014/main" id="{A35CA634-3E84-CE3D-5A53-2A5914E8BB1C}"/>
                </a:ext>
              </a:extLst>
            </p:cNvPr>
            <p:cNvSpPr>
              <a:spLocks noChangeArrowheads="1"/>
            </p:cNvSpPr>
            <p:nvPr/>
          </p:nvSpPr>
          <p:spPr bwMode="auto">
            <a:xfrm>
              <a:off x="6180191"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a:t>
              </a:r>
              <a:endParaRPr kumimoji="0" lang="en-US" altLang="fr-FR" sz="1400" b="0" i="0" u="none" strike="noStrike" cap="none" normalizeH="0" baseline="0" dirty="0">
                <a:ln>
                  <a:noFill/>
                </a:ln>
                <a:solidFill>
                  <a:schemeClr val="tx1"/>
                </a:solidFill>
                <a:effectLst/>
              </a:endParaRPr>
            </a:p>
          </p:txBody>
        </p:sp>
        <p:sp>
          <p:nvSpPr>
            <p:cNvPr id="310" name="Rectangle 230">
              <a:extLst>
                <a:ext uri="{FF2B5EF4-FFF2-40B4-BE49-F238E27FC236}">
                  <a16:creationId xmlns:a16="http://schemas.microsoft.com/office/drawing/2014/main" id="{677386F4-A668-7899-979A-2DD91B9DB6C9}"/>
                </a:ext>
              </a:extLst>
            </p:cNvPr>
            <p:cNvSpPr>
              <a:spLocks noChangeArrowheads="1"/>
            </p:cNvSpPr>
            <p:nvPr/>
          </p:nvSpPr>
          <p:spPr bwMode="auto">
            <a:xfrm>
              <a:off x="6591354"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a:t>
              </a:r>
              <a:endParaRPr kumimoji="0" lang="en-US" altLang="fr-FR" sz="1400" b="0" i="0" u="none" strike="noStrike" cap="none" normalizeH="0" baseline="0" dirty="0">
                <a:ln>
                  <a:noFill/>
                </a:ln>
                <a:solidFill>
                  <a:schemeClr val="tx1"/>
                </a:solidFill>
                <a:effectLst/>
              </a:endParaRPr>
            </a:p>
          </p:txBody>
        </p:sp>
        <p:sp>
          <p:nvSpPr>
            <p:cNvPr id="311" name="Rectangle 231">
              <a:extLst>
                <a:ext uri="{FF2B5EF4-FFF2-40B4-BE49-F238E27FC236}">
                  <a16:creationId xmlns:a16="http://schemas.microsoft.com/office/drawing/2014/main" id="{30080807-23CB-5B26-A423-0F3279706C48}"/>
                </a:ext>
              </a:extLst>
            </p:cNvPr>
            <p:cNvSpPr>
              <a:spLocks noChangeArrowheads="1"/>
            </p:cNvSpPr>
            <p:nvPr/>
          </p:nvSpPr>
          <p:spPr bwMode="auto">
            <a:xfrm>
              <a:off x="7002516"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6</a:t>
              </a:r>
              <a:endParaRPr kumimoji="0" lang="en-US" altLang="fr-FR" sz="1400" b="0" i="0" u="none" strike="noStrike" cap="none" normalizeH="0" baseline="0" dirty="0">
                <a:ln>
                  <a:noFill/>
                </a:ln>
                <a:solidFill>
                  <a:schemeClr val="tx1"/>
                </a:solidFill>
                <a:effectLst/>
              </a:endParaRPr>
            </a:p>
          </p:txBody>
        </p:sp>
        <p:sp>
          <p:nvSpPr>
            <p:cNvPr id="312" name="Rectangle 232">
              <a:extLst>
                <a:ext uri="{FF2B5EF4-FFF2-40B4-BE49-F238E27FC236}">
                  <a16:creationId xmlns:a16="http://schemas.microsoft.com/office/drawing/2014/main" id="{30E0437B-6401-090F-1DFA-828375F9601E}"/>
                </a:ext>
              </a:extLst>
            </p:cNvPr>
            <p:cNvSpPr>
              <a:spLocks noChangeArrowheads="1"/>
            </p:cNvSpPr>
            <p:nvPr/>
          </p:nvSpPr>
          <p:spPr bwMode="auto">
            <a:xfrm>
              <a:off x="7412091"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7</a:t>
              </a:r>
              <a:endParaRPr kumimoji="0" lang="en-US" altLang="fr-FR" sz="1400" b="0" i="0" u="none" strike="noStrike" cap="none" normalizeH="0" baseline="0" dirty="0">
                <a:ln>
                  <a:noFill/>
                </a:ln>
                <a:solidFill>
                  <a:schemeClr val="tx1"/>
                </a:solidFill>
                <a:effectLst/>
              </a:endParaRPr>
            </a:p>
          </p:txBody>
        </p:sp>
        <p:sp>
          <p:nvSpPr>
            <p:cNvPr id="313" name="Rectangle 233">
              <a:extLst>
                <a:ext uri="{FF2B5EF4-FFF2-40B4-BE49-F238E27FC236}">
                  <a16:creationId xmlns:a16="http://schemas.microsoft.com/office/drawing/2014/main" id="{E64FB312-EE2D-E683-70B0-652C988FC659}"/>
                </a:ext>
              </a:extLst>
            </p:cNvPr>
            <p:cNvSpPr>
              <a:spLocks noChangeArrowheads="1"/>
            </p:cNvSpPr>
            <p:nvPr/>
          </p:nvSpPr>
          <p:spPr bwMode="auto">
            <a:xfrm>
              <a:off x="7823254"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8</a:t>
              </a:r>
              <a:endParaRPr kumimoji="0" lang="en-US" altLang="fr-FR" sz="1400" b="0" i="0" u="none" strike="noStrike" cap="none" normalizeH="0" baseline="0" dirty="0">
                <a:ln>
                  <a:noFill/>
                </a:ln>
                <a:solidFill>
                  <a:schemeClr val="tx1"/>
                </a:solidFill>
                <a:effectLst/>
              </a:endParaRPr>
            </a:p>
          </p:txBody>
        </p:sp>
        <p:sp>
          <p:nvSpPr>
            <p:cNvPr id="314" name="Rectangle 234">
              <a:extLst>
                <a:ext uri="{FF2B5EF4-FFF2-40B4-BE49-F238E27FC236}">
                  <a16:creationId xmlns:a16="http://schemas.microsoft.com/office/drawing/2014/main" id="{970C7116-0C39-22E8-2056-12307167CF21}"/>
                </a:ext>
              </a:extLst>
            </p:cNvPr>
            <p:cNvSpPr>
              <a:spLocks noChangeArrowheads="1"/>
            </p:cNvSpPr>
            <p:nvPr/>
          </p:nvSpPr>
          <p:spPr bwMode="auto">
            <a:xfrm>
              <a:off x="8234416" y="4970184"/>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9</a:t>
              </a:r>
              <a:endParaRPr kumimoji="0" lang="en-US" altLang="fr-FR" sz="1400" b="0" i="0" u="none" strike="noStrike" cap="none" normalizeH="0" baseline="0" dirty="0">
                <a:ln>
                  <a:noFill/>
                </a:ln>
                <a:solidFill>
                  <a:schemeClr val="tx1"/>
                </a:solidFill>
                <a:effectLst/>
              </a:endParaRPr>
            </a:p>
          </p:txBody>
        </p:sp>
        <p:sp>
          <p:nvSpPr>
            <p:cNvPr id="315" name="Rectangle 235">
              <a:extLst>
                <a:ext uri="{FF2B5EF4-FFF2-40B4-BE49-F238E27FC236}">
                  <a16:creationId xmlns:a16="http://schemas.microsoft.com/office/drawing/2014/main" id="{DAD3FDB7-DE8C-E278-4A0A-0614FA019F94}"/>
                </a:ext>
              </a:extLst>
            </p:cNvPr>
            <p:cNvSpPr>
              <a:spLocks noChangeArrowheads="1"/>
            </p:cNvSpPr>
            <p:nvPr/>
          </p:nvSpPr>
          <p:spPr bwMode="auto">
            <a:xfrm>
              <a:off x="8612717" y="4970184"/>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a:t>
              </a:r>
              <a:endParaRPr kumimoji="0" lang="en-US" altLang="fr-FR" sz="1400" b="0" i="0" u="none" strike="noStrike" cap="none" normalizeH="0" baseline="0" dirty="0">
                <a:ln>
                  <a:noFill/>
                </a:ln>
                <a:solidFill>
                  <a:schemeClr val="tx1"/>
                </a:solidFill>
                <a:effectLst/>
              </a:endParaRPr>
            </a:p>
          </p:txBody>
        </p:sp>
        <p:sp>
          <p:nvSpPr>
            <p:cNvPr id="316" name="Rectangle 236">
              <a:extLst>
                <a:ext uri="{FF2B5EF4-FFF2-40B4-BE49-F238E27FC236}">
                  <a16:creationId xmlns:a16="http://schemas.microsoft.com/office/drawing/2014/main" id="{A0E9F149-D026-7257-356E-52BAD2275F2E}"/>
                </a:ext>
              </a:extLst>
            </p:cNvPr>
            <p:cNvSpPr>
              <a:spLocks noChangeArrowheads="1"/>
            </p:cNvSpPr>
            <p:nvPr/>
          </p:nvSpPr>
          <p:spPr bwMode="auto">
            <a:xfrm>
              <a:off x="9023880" y="4970184"/>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11</a:t>
              </a:r>
              <a:endParaRPr kumimoji="0" lang="en-US" altLang="fr-FR" sz="1400" b="0" i="0" u="none" strike="noStrike" cap="none" normalizeH="0" baseline="0" dirty="0">
                <a:ln>
                  <a:noFill/>
                </a:ln>
                <a:solidFill>
                  <a:schemeClr val="tx1"/>
                </a:solidFill>
                <a:effectLst/>
              </a:endParaRPr>
            </a:p>
          </p:txBody>
        </p:sp>
        <p:grpSp>
          <p:nvGrpSpPr>
            <p:cNvPr id="476" name="Groupe 475">
              <a:extLst>
                <a:ext uri="{FF2B5EF4-FFF2-40B4-BE49-F238E27FC236}">
                  <a16:creationId xmlns:a16="http://schemas.microsoft.com/office/drawing/2014/main" id="{66D58593-610D-4142-A220-C534768229A0}"/>
                </a:ext>
              </a:extLst>
            </p:cNvPr>
            <p:cNvGrpSpPr/>
            <p:nvPr/>
          </p:nvGrpSpPr>
          <p:grpSpPr>
            <a:xfrm>
              <a:off x="5372467" y="2752446"/>
              <a:ext cx="3743326" cy="2044700"/>
              <a:chOff x="4602163" y="2636912"/>
              <a:chExt cx="3743326" cy="2044700"/>
            </a:xfrm>
          </p:grpSpPr>
          <p:sp>
            <p:nvSpPr>
              <p:cNvPr id="317" name="Line 237">
                <a:extLst>
                  <a:ext uri="{FF2B5EF4-FFF2-40B4-BE49-F238E27FC236}">
                    <a16:creationId xmlns:a16="http://schemas.microsoft.com/office/drawing/2014/main" id="{1487F378-ACBC-D216-9E51-05DDCD358856}"/>
                  </a:ext>
                </a:extLst>
              </p:cNvPr>
              <p:cNvSpPr>
                <a:spLocks noChangeShapeType="1"/>
              </p:cNvSpPr>
              <p:nvPr/>
            </p:nvSpPr>
            <p:spPr bwMode="auto">
              <a:xfrm>
                <a:off x="8301039" y="2636912"/>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8" name="Line 238">
                <a:extLst>
                  <a:ext uri="{FF2B5EF4-FFF2-40B4-BE49-F238E27FC236}">
                    <a16:creationId xmlns:a16="http://schemas.microsoft.com/office/drawing/2014/main" id="{839EDDF8-AD80-714C-7BCC-5C4E5FA2BC21}"/>
                  </a:ext>
                </a:extLst>
              </p:cNvPr>
              <p:cNvSpPr>
                <a:spLocks noChangeShapeType="1"/>
              </p:cNvSpPr>
              <p:nvPr/>
            </p:nvSpPr>
            <p:spPr bwMode="auto">
              <a:xfrm flipH="1">
                <a:off x="8301039" y="3002037"/>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9" name="Line 239">
                <a:extLst>
                  <a:ext uri="{FF2B5EF4-FFF2-40B4-BE49-F238E27FC236}">
                    <a16:creationId xmlns:a16="http://schemas.microsoft.com/office/drawing/2014/main" id="{D694732F-9ED6-FC40-61AB-528A52609E34}"/>
                  </a:ext>
                </a:extLst>
              </p:cNvPr>
              <p:cNvSpPr>
                <a:spLocks noChangeShapeType="1"/>
              </p:cNvSpPr>
              <p:nvPr/>
            </p:nvSpPr>
            <p:spPr bwMode="auto">
              <a:xfrm flipH="1">
                <a:off x="8323264" y="3002037"/>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0" name="Line 240">
                <a:extLst>
                  <a:ext uri="{FF2B5EF4-FFF2-40B4-BE49-F238E27FC236}">
                    <a16:creationId xmlns:a16="http://schemas.microsoft.com/office/drawing/2014/main" id="{4AE58D5E-B5A4-EEAC-225C-7C10909391FA}"/>
                  </a:ext>
                </a:extLst>
              </p:cNvPr>
              <p:cNvSpPr>
                <a:spLocks noChangeShapeType="1"/>
              </p:cNvSpPr>
              <p:nvPr/>
            </p:nvSpPr>
            <p:spPr bwMode="auto">
              <a:xfrm>
                <a:off x="8323264" y="2636912"/>
                <a:ext cx="0" cy="365125"/>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1" name="Line 241">
                <a:extLst>
                  <a:ext uri="{FF2B5EF4-FFF2-40B4-BE49-F238E27FC236}">
                    <a16:creationId xmlns:a16="http://schemas.microsoft.com/office/drawing/2014/main" id="{F0A75DE0-6EFC-CB25-8C37-5D41B5647638}"/>
                  </a:ext>
                </a:extLst>
              </p:cNvPr>
              <p:cNvSpPr>
                <a:spLocks noChangeShapeType="1"/>
              </p:cNvSpPr>
              <p:nvPr/>
            </p:nvSpPr>
            <p:spPr bwMode="auto">
              <a:xfrm flipH="1">
                <a:off x="8323264" y="2636912"/>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2" name="Line 242">
                <a:extLst>
                  <a:ext uri="{FF2B5EF4-FFF2-40B4-BE49-F238E27FC236}">
                    <a16:creationId xmlns:a16="http://schemas.microsoft.com/office/drawing/2014/main" id="{648219B3-D33C-7CE8-F9C3-49AADEFF8A75}"/>
                  </a:ext>
                </a:extLst>
              </p:cNvPr>
              <p:cNvSpPr>
                <a:spLocks noChangeShapeType="1"/>
              </p:cNvSpPr>
              <p:nvPr/>
            </p:nvSpPr>
            <p:spPr bwMode="auto">
              <a:xfrm>
                <a:off x="7912101" y="2767087"/>
                <a:ext cx="0" cy="207963"/>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3" name="Line 243">
                <a:extLst>
                  <a:ext uri="{FF2B5EF4-FFF2-40B4-BE49-F238E27FC236}">
                    <a16:creationId xmlns:a16="http://schemas.microsoft.com/office/drawing/2014/main" id="{44737620-6040-DC49-9FEF-AE7408086848}"/>
                  </a:ext>
                </a:extLst>
              </p:cNvPr>
              <p:cNvSpPr>
                <a:spLocks noChangeShapeType="1"/>
              </p:cNvSpPr>
              <p:nvPr/>
            </p:nvSpPr>
            <p:spPr bwMode="auto">
              <a:xfrm flipH="1">
                <a:off x="7889876" y="2975050"/>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4" name="Line 244">
                <a:extLst>
                  <a:ext uri="{FF2B5EF4-FFF2-40B4-BE49-F238E27FC236}">
                    <a16:creationId xmlns:a16="http://schemas.microsoft.com/office/drawing/2014/main" id="{04DA55D3-ABF0-D2E5-B207-BE54B2BD175E}"/>
                  </a:ext>
                </a:extLst>
              </p:cNvPr>
              <p:cNvSpPr>
                <a:spLocks noChangeShapeType="1"/>
              </p:cNvSpPr>
              <p:nvPr/>
            </p:nvSpPr>
            <p:spPr bwMode="auto">
              <a:xfrm flipH="1">
                <a:off x="7912101" y="2767087"/>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5" name="Line 245">
                <a:extLst>
                  <a:ext uri="{FF2B5EF4-FFF2-40B4-BE49-F238E27FC236}">
                    <a16:creationId xmlns:a16="http://schemas.microsoft.com/office/drawing/2014/main" id="{81C36377-59AC-60C7-D73C-DFBB99EA0E3E}"/>
                  </a:ext>
                </a:extLst>
              </p:cNvPr>
              <p:cNvSpPr>
                <a:spLocks noChangeShapeType="1"/>
              </p:cNvSpPr>
              <p:nvPr/>
            </p:nvSpPr>
            <p:spPr bwMode="auto">
              <a:xfrm flipH="1">
                <a:off x="7889876" y="2767087"/>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6" name="Line 246">
                <a:extLst>
                  <a:ext uri="{FF2B5EF4-FFF2-40B4-BE49-F238E27FC236}">
                    <a16:creationId xmlns:a16="http://schemas.microsoft.com/office/drawing/2014/main" id="{AE12F326-389E-6E5C-E4AA-90F9BF039EC0}"/>
                  </a:ext>
                </a:extLst>
              </p:cNvPr>
              <p:cNvSpPr>
                <a:spLocks noChangeShapeType="1"/>
              </p:cNvSpPr>
              <p:nvPr/>
            </p:nvSpPr>
            <p:spPr bwMode="auto">
              <a:xfrm flipH="1">
                <a:off x="7912101" y="2975050"/>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7" name="Line 247">
                <a:extLst>
                  <a:ext uri="{FF2B5EF4-FFF2-40B4-BE49-F238E27FC236}">
                    <a16:creationId xmlns:a16="http://schemas.microsoft.com/office/drawing/2014/main" id="{57D9EDBF-E630-991E-3AB2-B9CF6B986687}"/>
                  </a:ext>
                </a:extLst>
              </p:cNvPr>
              <p:cNvSpPr>
                <a:spLocks noChangeShapeType="1"/>
              </p:cNvSpPr>
              <p:nvPr/>
            </p:nvSpPr>
            <p:spPr bwMode="auto">
              <a:xfrm flipH="1">
                <a:off x="7478714" y="294647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8" name="Line 248">
                <a:extLst>
                  <a:ext uri="{FF2B5EF4-FFF2-40B4-BE49-F238E27FC236}">
                    <a16:creationId xmlns:a16="http://schemas.microsoft.com/office/drawing/2014/main" id="{C8AB375E-2818-BA5A-4C02-C4A4ED04D148}"/>
                  </a:ext>
                </a:extLst>
              </p:cNvPr>
              <p:cNvSpPr>
                <a:spLocks noChangeShapeType="1"/>
              </p:cNvSpPr>
              <p:nvPr/>
            </p:nvSpPr>
            <p:spPr bwMode="auto">
              <a:xfrm flipH="1">
                <a:off x="7500939" y="294647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9" name="Line 249">
                <a:extLst>
                  <a:ext uri="{FF2B5EF4-FFF2-40B4-BE49-F238E27FC236}">
                    <a16:creationId xmlns:a16="http://schemas.microsoft.com/office/drawing/2014/main" id="{D4FB68FE-917F-3367-4AE4-C15F3EA6AF2F}"/>
                  </a:ext>
                </a:extLst>
              </p:cNvPr>
              <p:cNvSpPr>
                <a:spLocks noChangeShapeType="1"/>
              </p:cNvSpPr>
              <p:nvPr/>
            </p:nvSpPr>
            <p:spPr bwMode="auto">
              <a:xfrm flipV="1">
                <a:off x="7500939" y="2851225"/>
                <a:ext cx="0" cy="9525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0" name="Line 250">
                <a:extLst>
                  <a:ext uri="{FF2B5EF4-FFF2-40B4-BE49-F238E27FC236}">
                    <a16:creationId xmlns:a16="http://schemas.microsoft.com/office/drawing/2014/main" id="{49D80583-7A05-84E9-30CF-11C78D11555F}"/>
                  </a:ext>
                </a:extLst>
              </p:cNvPr>
              <p:cNvSpPr>
                <a:spLocks noChangeShapeType="1"/>
              </p:cNvSpPr>
              <p:nvPr/>
            </p:nvSpPr>
            <p:spPr bwMode="auto">
              <a:xfrm>
                <a:off x="7500939" y="285122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1" name="Line 251">
                <a:extLst>
                  <a:ext uri="{FF2B5EF4-FFF2-40B4-BE49-F238E27FC236}">
                    <a16:creationId xmlns:a16="http://schemas.microsoft.com/office/drawing/2014/main" id="{A8A59586-A0FB-DD21-FD54-FCBFC72D5C9C}"/>
                  </a:ext>
                </a:extLst>
              </p:cNvPr>
              <p:cNvSpPr>
                <a:spLocks noChangeShapeType="1"/>
              </p:cNvSpPr>
              <p:nvPr/>
            </p:nvSpPr>
            <p:spPr bwMode="auto">
              <a:xfrm flipH="1">
                <a:off x="7478714" y="285122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2" name="Line 252">
                <a:extLst>
                  <a:ext uri="{FF2B5EF4-FFF2-40B4-BE49-F238E27FC236}">
                    <a16:creationId xmlns:a16="http://schemas.microsoft.com/office/drawing/2014/main" id="{246191E3-95B2-4824-AB23-46202919B7C2}"/>
                  </a:ext>
                </a:extLst>
              </p:cNvPr>
              <p:cNvSpPr>
                <a:spLocks noChangeShapeType="1"/>
              </p:cNvSpPr>
              <p:nvPr/>
            </p:nvSpPr>
            <p:spPr bwMode="auto">
              <a:xfrm>
                <a:off x="7089776" y="2855987"/>
                <a:ext cx="0" cy="115888"/>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3" name="Line 253">
                <a:extLst>
                  <a:ext uri="{FF2B5EF4-FFF2-40B4-BE49-F238E27FC236}">
                    <a16:creationId xmlns:a16="http://schemas.microsoft.com/office/drawing/2014/main" id="{3FD78F5F-257F-3467-388F-4A2F4AED1595}"/>
                  </a:ext>
                </a:extLst>
              </p:cNvPr>
              <p:cNvSpPr>
                <a:spLocks noChangeShapeType="1"/>
              </p:cNvSpPr>
              <p:nvPr/>
            </p:nvSpPr>
            <p:spPr bwMode="auto">
              <a:xfrm flipH="1">
                <a:off x="7067551" y="297187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4" name="Line 254">
                <a:extLst>
                  <a:ext uri="{FF2B5EF4-FFF2-40B4-BE49-F238E27FC236}">
                    <a16:creationId xmlns:a16="http://schemas.microsoft.com/office/drawing/2014/main" id="{72AEF8DA-288C-506D-BB45-66B95D771880}"/>
                  </a:ext>
                </a:extLst>
              </p:cNvPr>
              <p:cNvSpPr>
                <a:spLocks noChangeShapeType="1"/>
              </p:cNvSpPr>
              <p:nvPr/>
            </p:nvSpPr>
            <p:spPr bwMode="auto">
              <a:xfrm flipH="1">
                <a:off x="7089776" y="2855987"/>
                <a:ext cx="23813"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5" name="Line 255">
                <a:extLst>
                  <a:ext uri="{FF2B5EF4-FFF2-40B4-BE49-F238E27FC236}">
                    <a16:creationId xmlns:a16="http://schemas.microsoft.com/office/drawing/2014/main" id="{088B9394-4C18-8F4A-877E-01AFB687C878}"/>
                  </a:ext>
                </a:extLst>
              </p:cNvPr>
              <p:cNvSpPr>
                <a:spLocks noChangeShapeType="1"/>
              </p:cNvSpPr>
              <p:nvPr/>
            </p:nvSpPr>
            <p:spPr bwMode="auto">
              <a:xfrm flipH="1">
                <a:off x="7067551" y="2855987"/>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6" name="Line 256">
                <a:extLst>
                  <a:ext uri="{FF2B5EF4-FFF2-40B4-BE49-F238E27FC236}">
                    <a16:creationId xmlns:a16="http://schemas.microsoft.com/office/drawing/2014/main" id="{E20ABA90-24B4-88C2-33FF-E5EDFAECC9AF}"/>
                  </a:ext>
                </a:extLst>
              </p:cNvPr>
              <p:cNvSpPr>
                <a:spLocks noChangeShapeType="1"/>
              </p:cNvSpPr>
              <p:nvPr/>
            </p:nvSpPr>
            <p:spPr bwMode="auto">
              <a:xfrm flipH="1">
                <a:off x="7089776" y="2971875"/>
                <a:ext cx="23813"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7" name="Line 257">
                <a:extLst>
                  <a:ext uri="{FF2B5EF4-FFF2-40B4-BE49-F238E27FC236}">
                    <a16:creationId xmlns:a16="http://schemas.microsoft.com/office/drawing/2014/main" id="{F2D36A33-0860-BB93-A34F-ADAA46778CE7}"/>
                  </a:ext>
                </a:extLst>
              </p:cNvPr>
              <p:cNvSpPr>
                <a:spLocks noChangeShapeType="1"/>
              </p:cNvSpPr>
              <p:nvPr/>
            </p:nvSpPr>
            <p:spPr bwMode="auto">
              <a:xfrm flipH="1">
                <a:off x="6656389" y="2944887"/>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8" name="Line 258">
                <a:extLst>
                  <a:ext uri="{FF2B5EF4-FFF2-40B4-BE49-F238E27FC236}">
                    <a16:creationId xmlns:a16="http://schemas.microsoft.com/office/drawing/2014/main" id="{A540C151-2055-2D52-1B1F-81D365AD995F}"/>
                  </a:ext>
                </a:extLst>
              </p:cNvPr>
              <p:cNvSpPr>
                <a:spLocks noChangeShapeType="1"/>
              </p:cNvSpPr>
              <p:nvPr/>
            </p:nvSpPr>
            <p:spPr bwMode="auto">
              <a:xfrm flipH="1">
                <a:off x="6678614" y="2944887"/>
                <a:ext cx="23813"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9" name="Line 259">
                <a:extLst>
                  <a:ext uri="{FF2B5EF4-FFF2-40B4-BE49-F238E27FC236}">
                    <a16:creationId xmlns:a16="http://schemas.microsoft.com/office/drawing/2014/main" id="{C13D4710-84B1-4776-133B-3FE1B1FAB6B0}"/>
                  </a:ext>
                </a:extLst>
              </p:cNvPr>
              <p:cNvSpPr>
                <a:spLocks noChangeShapeType="1"/>
              </p:cNvSpPr>
              <p:nvPr/>
            </p:nvSpPr>
            <p:spPr bwMode="auto">
              <a:xfrm flipV="1">
                <a:off x="6678614" y="2765500"/>
                <a:ext cx="0" cy="179388"/>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0" name="Line 260">
                <a:extLst>
                  <a:ext uri="{FF2B5EF4-FFF2-40B4-BE49-F238E27FC236}">
                    <a16:creationId xmlns:a16="http://schemas.microsoft.com/office/drawing/2014/main" id="{1ACE6F29-388E-5666-5B9E-F25A2FB2DC63}"/>
                  </a:ext>
                </a:extLst>
              </p:cNvPr>
              <p:cNvSpPr>
                <a:spLocks noChangeShapeType="1"/>
              </p:cNvSpPr>
              <p:nvPr/>
            </p:nvSpPr>
            <p:spPr bwMode="auto">
              <a:xfrm>
                <a:off x="6678614" y="2765500"/>
                <a:ext cx="23813"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Line 261">
                <a:extLst>
                  <a:ext uri="{FF2B5EF4-FFF2-40B4-BE49-F238E27FC236}">
                    <a16:creationId xmlns:a16="http://schemas.microsoft.com/office/drawing/2014/main" id="{C2B2640A-EF33-77FB-3BD9-5FDBB0885C75}"/>
                  </a:ext>
                </a:extLst>
              </p:cNvPr>
              <p:cNvSpPr>
                <a:spLocks noChangeShapeType="1"/>
              </p:cNvSpPr>
              <p:nvPr/>
            </p:nvSpPr>
            <p:spPr bwMode="auto">
              <a:xfrm flipH="1">
                <a:off x="6656389" y="2765500"/>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Line 262">
                <a:extLst>
                  <a:ext uri="{FF2B5EF4-FFF2-40B4-BE49-F238E27FC236}">
                    <a16:creationId xmlns:a16="http://schemas.microsoft.com/office/drawing/2014/main" id="{978C3D31-26E6-D3B5-C539-7A2DB1743E80}"/>
                  </a:ext>
                </a:extLst>
              </p:cNvPr>
              <p:cNvSpPr>
                <a:spLocks noChangeShapeType="1"/>
              </p:cNvSpPr>
              <p:nvPr/>
            </p:nvSpPr>
            <p:spPr bwMode="auto">
              <a:xfrm>
                <a:off x="5446714" y="2825825"/>
                <a:ext cx="0" cy="123825"/>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Line 263">
                <a:extLst>
                  <a:ext uri="{FF2B5EF4-FFF2-40B4-BE49-F238E27FC236}">
                    <a16:creationId xmlns:a16="http://schemas.microsoft.com/office/drawing/2014/main" id="{58E6B5E9-219D-E136-6941-8FE00E3243A5}"/>
                  </a:ext>
                </a:extLst>
              </p:cNvPr>
              <p:cNvSpPr>
                <a:spLocks noChangeShapeType="1"/>
              </p:cNvSpPr>
              <p:nvPr/>
            </p:nvSpPr>
            <p:spPr bwMode="auto">
              <a:xfrm flipH="1">
                <a:off x="5424489" y="2949650"/>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Line 264">
                <a:extLst>
                  <a:ext uri="{FF2B5EF4-FFF2-40B4-BE49-F238E27FC236}">
                    <a16:creationId xmlns:a16="http://schemas.microsoft.com/office/drawing/2014/main" id="{908B92D5-89D5-13A9-936E-5800E1EBFD35}"/>
                  </a:ext>
                </a:extLst>
              </p:cNvPr>
              <p:cNvSpPr>
                <a:spLocks noChangeShapeType="1"/>
              </p:cNvSpPr>
              <p:nvPr/>
            </p:nvSpPr>
            <p:spPr bwMode="auto">
              <a:xfrm flipH="1">
                <a:off x="5446714" y="282582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Line 265">
                <a:extLst>
                  <a:ext uri="{FF2B5EF4-FFF2-40B4-BE49-F238E27FC236}">
                    <a16:creationId xmlns:a16="http://schemas.microsoft.com/office/drawing/2014/main" id="{27044B69-A551-B1E8-EEF3-FE27850FBE79}"/>
                  </a:ext>
                </a:extLst>
              </p:cNvPr>
              <p:cNvSpPr>
                <a:spLocks noChangeShapeType="1"/>
              </p:cNvSpPr>
              <p:nvPr/>
            </p:nvSpPr>
            <p:spPr bwMode="auto">
              <a:xfrm flipH="1">
                <a:off x="5424489" y="282582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Line 266">
                <a:extLst>
                  <a:ext uri="{FF2B5EF4-FFF2-40B4-BE49-F238E27FC236}">
                    <a16:creationId xmlns:a16="http://schemas.microsoft.com/office/drawing/2014/main" id="{5037EA4C-2E60-D27C-8F41-54049D811273}"/>
                  </a:ext>
                </a:extLst>
              </p:cNvPr>
              <p:cNvSpPr>
                <a:spLocks noChangeShapeType="1"/>
              </p:cNvSpPr>
              <p:nvPr/>
            </p:nvSpPr>
            <p:spPr bwMode="auto">
              <a:xfrm flipH="1">
                <a:off x="5446714" y="2949650"/>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Line 267">
                <a:extLst>
                  <a:ext uri="{FF2B5EF4-FFF2-40B4-BE49-F238E27FC236}">
                    <a16:creationId xmlns:a16="http://schemas.microsoft.com/office/drawing/2014/main" id="{57341580-5060-3971-D74E-16F66CA06462}"/>
                  </a:ext>
                </a:extLst>
              </p:cNvPr>
              <p:cNvSpPr>
                <a:spLocks noChangeShapeType="1"/>
              </p:cNvSpPr>
              <p:nvPr/>
            </p:nvSpPr>
            <p:spPr bwMode="auto">
              <a:xfrm flipH="1">
                <a:off x="5013326" y="2916312"/>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Line 268">
                <a:extLst>
                  <a:ext uri="{FF2B5EF4-FFF2-40B4-BE49-F238E27FC236}">
                    <a16:creationId xmlns:a16="http://schemas.microsoft.com/office/drawing/2014/main" id="{82C0713B-A31C-3913-1626-5E4B9974320A}"/>
                  </a:ext>
                </a:extLst>
              </p:cNvPr>
              <p:cNvSpPr>
                <a:spLocks noChangeShapeType="1"/>
              </p:cNvSpPr>
              <p:nvPr/>
            </p:nvSpPr>
            <p:spPr bwMode="auto">
              <a:xfrm flipH="1">
                <a:off x="5035551" y="2916312"/>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Line 269">
                <a:extLst>
                  <a:ext uri="{FF2B5EF4-FFF2-40B4-BE49-F238E27FC236}">
                    <a16:creationId xmlns:a16="http://schemas.microsoft.com/office/drawing/2014/main" id="{2AFF2AA7-899A-75B8-0328-3C0BFD35F952}"/>
                  </a:ext>
                </a:extLst>
              </p:cNvPr>
              <p:cNvSpPr>
                <a:spLocks noChangeShapeType="1"/>
              </p:cNvSpPr>
              <p:nvPr/>
            </p:nvSpPr>
            <p:spPr bwMode="auto">
              <a:xfrm flipV="1">
                <a:off x="5035551" y="2852812"/>
                <a:ext cx="0" cy="6350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Line 270">
                <a:extLst>
                  <a:ext uri="{FF2B5EF4-FFF2-40B4-BE49-F238E27FC236}">
                    <a16:creationId xmlns:a16="http://schemas.microsoft.com/office/drawing/2014/main" id="{F49F970A-674E-72C5-F2C5-77F7C586B897}"/>
                  </a:ext>
                </a:extLst>
              </p:cNvPr>
              <p:cNvSpPr>
                <a:spLocks noChangeShapeType="1"/>
              </p:cNvSpPr>
              <p:nvPr/>
            </p:nvSpPr>
            <p:spPr bwMode="auto">
              <a:xfrm>
                <a:off x="5035551" y="2852812"/>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Line 271">
                <a:extLst>
                  <a:ext uri="{FF2B5EF4-FFF2-40B4-BE49-F238E27FC236}">
                    <a16:creationId xmlns:a16="http://schemas.microsoft.com/office/drawing/2014/main" id="{09F543FA-56B7-DF97-9847-B7C7DC9101A3}"/>
                  </a:ext>
                </a:extLst>
              </p:cNvPr>
              <p:cNvSpPr>
                <a:spLocks noChangeShapeType="1"/>
              </p:cNvSpPr>
              <p:nvPr/>
            </p:nvSpPr>
            <p:spPr bwMode="auto">
              <a:xfrm flipH="1">
                <a:off x="5013326" y="2852812"/>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2" name="Line 272">
                <a:extLst>
                  <a:ext uri="{FF2B5EF4-FFF2-40B4-BE49-F238E27FC236}">
                    <a16:creationId xmlns:a16="http://schemas.microsoft.com/office/drawing/2014/main" id="{A3911DE9-625F-C24B-79B0-FBF42E022717}"/>
                  </a:ext>
                </a:extLst>
              </p:cNvPr>
              <p:cNvSpPr>
                <a:spLocks noChangeShapeType="1"/>
              </p:cNvSpPr>
              <p:nvPr/>
            </p:nvSpPr>
            <p:spPr bwMode="auto">
              <a:xfrm>
                <a:off x="4624389" y="2857575"/>
                <a:ext cx="0" cy="9525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Line 273">
                <a:extLst>
                  <a:ext uri="{FF2B5EF4-FFF2-40B4-BE49-F238E27FC236}">
                    <a16:creationId xmlns:a16="http://schemas.microsoft.com/office/drawing/2014/main" id="{6D7AB4EE-B572-DE82-97A2-E9F08178CFDD}"/>
                  </a:ext>
                </a:extLst>
              </p:cNvPr>
              <p:cNvSpPr>
                <a:spLocks noChangeShapeType="1"/>
              </p:cNvSpPr>
              <p:nvPr/>
            </p:nvSpPr>
            <p:spPr bwMode="auto">
              <a:xfrm flipH="1">
                <a:off x="4602164" y="295282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Line 274">
                <a:extLst>
                  <a:ext uri="{FF2B5EF4-FFF2-40B4-BE49-F238E27FC236}">
                    <a16:creationId xmlns:a16="http://schemas.microsoft.com/office/drawing/2014/main" id="{EAE010B1-D69E-072E-FC75-B7BAEDC661CF}"/>
                  </a:ext>
                </a:extLst>
              </p:cNvPr>
              <p:cNvSpPr>
                <a:spLocks noChangeShapeType="1"/>
              </p:cNvSpPr>
              <p:nvPr/>
            </p:nvSpPr>
            <p:spPr bwMode="auto">
              <a:xfrm flipH="1">
                <a:off x="4624389" y="2857575"/>
                <a:ext cx="23813"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5" name="Line 275">
                <a:extLst>
                  <a:ext uri="{FF2B5EF4-FFF2-40B4-BE49-F238E27FC236}">
                    <a16:creationId xmlns:a16="http://schemas.microsoft.com/office/drawing/2014/main" id="{DDB3E462-D957-497E-AD2C-8ED42D387FCE}"/>
                  </a:ext>
                </a:extLst>
              </p:cNvPr>
              <p:cNvSpPr>
                <a:spLocks noChangeShapeType="1"/>
              </p:cNvSpPr>
              <p:nvPr/>
            </p:nvSpPr>
            <p:spPr bwMode="auto">
              <a:xfrm flipH="1">
                <a:off x="4602164" y="2857575"/>
                <a:ext cx="22225"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6" name="Line 276">
                <a:extLst>
                  <a:ext uri="{FF2B5EF4-FFF2-40B4-BE49-F238E27FC236}">
                    <a16:creationId xmlns:a16="http://schemas.microsoft.com/office/drawing/2014/main" id="{3D7F2A13-E12C-FACA-6E6B-7B5FD1DDF55E}"/>
                  </a:ext>
                </a:extLst>
              </p:cNvPr>
              <p:cNvSpPr>
                <a:spLocks noChangeShapeType="1"/>
              </p:cNvSpPr>
              <p:nvPr/>
            </p:nvSpPr>
            <p:spPr bwMode="auto">
              <a:xfrm flipH="1">
                <a:off x="4624389" y="2952825"/>
                <a:ext cx="23813" cy="0"/>
              </a:xfrm>
              <a:prstGeom prst="line">
                <a:avLst/>
              </a:prstGeom>
              <a:noFill/>
              <a:ln w="12700">
                <a:solidFill>
                  <a:srgbClr val="99999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7" name="Line 277">
                <a:extLst>
                  <a:ext uri="{FF2B5EF4-FFF2-40B4-BE49-F238E27FC236}">
                    <a16:creationId xmlns:a16="http://schemas.microsoft.com/office/drawing/2014/main" id="{233420F3-BCEC-9660-D510-02F211851024}"/>
                  </a:ext>
                </a:extLst>
              </p:cNvPr>
              <p:cNvSpPr>
                <a:spLocks noChangeShapeType="1"/>
              </p:cNvSpPr>
              <p:nvPr/>
            </p:nvSpPr>
            <p:spPr bwMode="auto">
              <a:xfrm flipH="1">
                <a:off x="8323264" y="4424437"/>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8" name="Line 278">
                <a:extLst>
                  <a:ext uri="{FF2B5EF4-FFF2-40B4-BE49-F238E27FC236}">
                    <a16:creationId xmlns:a16="http://schemas.microsoft.com/office/drawing/2014/main" id="{771959ED-B26D-69AC-BEB1-351BA16FF38A}"/>
                  </a:ext>
                </a:extLst>
              </p:cNvPr>
              <p:cNvSpPr>
                <a:spLocks noChangeShapeType="1"/>
              </p:cNvSpPr>
              <p:nvPr/>
            </p:nvSpPr>
            <p:spPr bwMode="auto">
              <a:xfrm flipH="1">
                <a:off x="8301039" y="4424437"/>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9" name="Line 279">
                <a:extLst>
                  <a:ext uri="{FF2B5EF4-FFF2-40B4-BE49-F238E27FC236}">
                    <a16:creationId xmlns:a16="http://schemas.microsoft.com/office/drawing/2014/main" id="{7920E48C-37A9-CC47-AD1A-BDCFC0A614FF}"/>
                  </a:ext>
                </a:extLst>
              </p:cNvPr>
              <p:cNvSpPr>
                <a:spLocks noChangeShapeType="1"/>
              </p:cNvSpPr>
              <p:nvPr/>
            </p:nvSpPr>
            <p:spPr bwMode="auto">
              <a:xfrm>
                <a:off x="8301039" y="352432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0" name="Line 280">
                <a:extLst>
                  <a:ext uri="{FF2B5EF4-FFF2-40B4-BE49-F238E27FC236}">
                    <a16:creationId xmlns:a16="http://schemas.microsoft.com/office/drawing/2014/main" id="{F893141B-FAD7-BBB2-2402-ACFBDFD058E3}"/>
                  </a:ext>
                </a:extLst>
              </p:cNvPr>
              <p:cNvSpPr>
                <a:spLocks noChangeShapeType="1"/>
              </p:cNvSpPr>
              <p:nvPr/>
            </p:nvSpPr>
            <p:spPr bwMode="auto">
              <a:xfrm flipH="1">
                <a:off x="8323264" y="352432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1" name="Line 281">
                <a:extLst>
                  <a:ext uri="{FF2B5EF4-FFF2-40B4-BE49-F238E27FC236}">
                    <a16:creationId xmlns:a16="http://schemas.microsoft.com/office/drawing/2014/main" id="{352CE351-81F2-D9C7-8EF9-6A005F81DEC5}"/>
                  </a:ext>
                </a:extLst>
              </p:cNvPr>
              <p:cNvSpPr>
                <a:spLocks noChangeShapeType="1"/>
              </p:cNvSpPr>
              <p:nvPr/>
            </p:nvSpPr>
            <p:spPr bwMode="auto">
              <a:xfrm>
                <a:off x="8323264" y="3524325"/>
                <a:ext cx="0" cy="900113"/>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2" name="Line 282">
                <a:extLst>
                  <a:ext uri="{FF2B5EF4-FFF2-40B4-BE49-F238E27FC236}">
                    <a16:creationId xmlns:a16="http://schemas.microsoft.com/office/drawing/2014/main" id="{C575741E-DFE7-BA64-F182-10FC855DC686}"/>
                  </a:ext>
                </a:extLst>
              </p:cNvPr>
              <p:cNvSpPr>
                <a:spLocks noChangeShapeType="1"/>
              </p:cNvSpPr>
              <p:nvPr/>
            </p:nvSpPr>
            <p:spPr bwMode="auto">
              <a:xfrm flipH="1">
                <a:off x="7912101" y="4283150"/>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3" name="Line 283">
                <a:extLst>
                  <a:ext uri="{FF2B5EF4-FFF2-40B4-BE49-F238E27FC236}">
                    <a16:creationId xmlns:a16="http://schemas.microsoft.com/office/drawing/2014/main" id="{8B33A5A3-B75A-B41A-DFDD-6B9B01D966D2}"/>
                  </a:ext>
                </a:extLst>
              </p:cNvPr>
              <p:cNvSpPr>
                <a:spLocks noChangeShapeType="1"/>
              </p:cNvSpPr>
              <p:nvPr/>
            </p:nvSpPr>
            <p:spPr bwMode="auto">
              <a:xfrm>
                <a:off x="7889876" y="367037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4" name="Line 284">
                <a:extLst>
                  <a:ext uri="{FF2B5EF4-FFF2-40B4-BE49-F238E27FC236}">
                    <a16:creationId xmlns:a16="http://schemas.microsoft.com/office/drawing/2014/main" id="{06888C59-0280-B27D-696C-58B734656835}"/>
                  </a:ext>
                </a:extLst>
              </p:cNvPr>
              <p:cNvSpPr>
                <a:spLocks noChangeShapeType="1"/>
              </p:cNvSpPr>
              <p:nvPr/>
            </p:nvSpPr>
            <p:spPr bwMode="auto">
              <a:xfrm>
                <a:off x="7912101" y="3670375"/>
                <a:ext cx="0" cy="612775"/>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5" name="Line 285">
                <a:extLst>
                  <a:ext uri="{FF2B5EF4-FFF2-40B4-BE49-F238E27FC236}">
                    <a16:creationId xmlns:a16="http://schemas.microsoft.com/office/drawing/2014/main" id="{2AAE8138-FEA3-54ED-2ECE-281B3B3F72EC}"/>
                  </a:ext>
                </a:extLst>
              </p:cNvPr>
              <p:cNvSpPr>
                <a:spLocks noChangeShapeType="1"/>
              </p:cNvSpPr>
              <p:nvPr/>
            </p:nvSpPr>
            <p:spPr bwMode="auto">
              <a:xfrm flipH="1">
                <a:off x="7889876" y="4283150"/>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6" name="Line 286">
                <a:extLst>
                  <a:ext uri="{FF2B5EF4-FFF2-40B4-BE49-F238E27FC236}">
                    <a16:creationId xmlns:a16="http://schemas.microsoft.com/office/drawing/2014/main" id="{6338C443-8E3B-D526-71D4-98DC0DD2F681}"/>
                  </a:ext>
                </a:extLst>
              </p:cNvPr>
              <p:cNvSpPr>
                <a:spLocks noChangeShapeType="1"/>
              </p:cNvSpPr>
              <p:nvPr/>
            </p:nvSpPr>
            <p:spPr bwMode="auto">
              <a:xfrm flipH="1">
                <a:off x="7912101" y="367037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7" name="Line 287">
                <a:extLst>
                  <a:ext uri="{FF2B5EF4-FFF2-40B4-BE49-F238E27FC236}">
                    <a16:creationId xmlns:a16="http://schemas.microsoft.com/office/drawing/2014/main" id="{AFAECB80-DC09-267A-6731-2C745662BF6C}"/>
                  </a:ext>
                </a:extLst>
              </p:cNvPr>
              <p:cNvSpPr>
                <a:spLocks noChangeShapeType="1"/>
              </p:cNvSpPr>
              <p:nvPr/>
            </p:nvSpPr>
            <p:spPr bwMode="auto">
              <a:xfrm flipH="1">
                <a:off x="7500939" y="415297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8" name="Line 288">
                <a:extLst>
                  <a:ext uri="{FF2B5EF4-FFF2-40B4-BE49-F238E27FC236}">
                    <a16:creationId xmlns:a16="http://schemas.microsoft.com/office/drawing/2014/main" id="{6B8A18AB-4CAC-A4FF-18FE-FB5EC58D98A7}"/>
                  </a:ext>
                </a:extLst>
              </p:cNvPr>
              <p:cNvSpPr>
                <a:spLocks noChangeShapeType="1"/>
              </p:cNvSpPr>
              <p:nvPr/>
            </p:nvSpPr>
            <p:spPr bwMode="auto">
              <a:xfrm flipV="1">
                <a:off x="7500939" y="3671962"/>
                <a:ext cx="0" cy="481013"/>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9" name="Line 289">
                <a:extLst>
                  <a:ext uri="{FF2B5EF4-FFF2-40B4-BE49-F238E27FC236}">
                    <a16:creationId xmlns:a16="http://schemas.microsoft.com/office/drawing/2014/main" id="{696FF10D-AD40-9215-01AE-C6E3FDB18765}"/>
                  </a:ext>
                </a:extLst>
              </p:cNvPr>
              <p:cNvSpPr>
                <a:spLocks noChangeShapeType="1"/>
              </p:cNvSpPr>
              <p:nvPr/>
            </p:nvSpPr>
            <p:spPr bwMode="auto">
              <a:xfrm flipH="1">
                <a:off x="7500939" y="367196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0" name="Line 290">
                <a:extLst>
                  <a:ext uri="{FF2B5EF4-FFF2-40B4-BE49-F238E27FC236}">
                    <a16:creationId xmlns:a16="http://schemas.microsoft.com/office/drawing/2014/main" id="{2F78B235-05C3-C372-0C37-B377CCE524D9}"/>
                  </a:ext>
                </a:extLst>
              </p:cNvPr>
              <p:cNvSpPr>
                <a:spLocks noChangeShapeType="1"/>
              </p:cNvSpPr>
              <p:nvPr/>
            </p:nvSpPr>
            <p:spPr bwMode="auto">
              <a:xfrm flipH="1">
                <a:off x="7478714" y="367196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1" name="Line 291">
                <a:extLst>
                  <a:ext uri="{FF2B5EF4-FFF2-40B4-BE49-F238E27FC236}">
                    <a16:creationId xmlns:a16="http://schemas.microsoft.com/office/drawing/2014/main" id="{50792E5A-4CF1-12EB-AACE-0BC8C81B9E80}"/>
                  </a:ext>
                </a:extLst>
              </p:cNvPr>
              <p:cNvSpPr>
                <a:spLocks noChangeShapeType="1"/>
              </p:cNvSpPr>
              <p:nvPr/>
            </p:nvSpPr>
            <p:spPr bwMode="auto">
              <a:xfrm flipH="1">
                <a:off x="7478714" y="415297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2" name="Line 292">
                <a:extLst>
                  <a:ext uri="{FF2B5EF4-FFF2-40B4-BE49-F238E27FC236}">
                    <a16:creationId xmlns:a16="http://schemas.microsoft.com/office/drawing/2014/main" id="{12E85683-3B13-3688-5C96-CC94D0D3B171}"/>
                  </a:ext>
                </a:extLst>
              </p:cNvPr>
              <p:cNvSpPr>
                <a:spLocks noChangeShapeType="1"/>
              </p:cNvSpPr>
              <p:nvPr/>
            </p:nvSpPr>
            <p:spPr bwMode="auto">
              <a:xfrm flipH="1">
                <a:off x="7089776" y="4135512"/>
                <a:ext cx="23813"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3" name="Line 293">
                <a:extLst>
                  <a:ext uri="{FF2B5EF4-FFF2-40B4-BE49-F238E27FC236}">
                    <a16:creationId xmlns:a16="http://schemas.microsoft.com/office/drawing/2014/main" id="{C8848546-BAC3-3551-8269-61874496EA7A}"/>
                  </a:ext>
                </a:extLst>
              </p:cNvPr>
              <p:cNvSpPr>
                <a:spLocks noChangeShapeType="1"/>
              </p:cNvSpPr>
              <p:nvPr/>
            </p:nvSpPr>
            <p:spPr bwMode="auto">
              <a:xfrm>
                <a:off x="7067551" y="374816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4" name="Line 294">
                <a:extLst>
                  <a:ext uri="{FF2B5EF4-FFF2-40B4-BE49-F238E27FC236}">
                    <a16:creationId xmlns:a16="http://schemas.microsoft.com/office/drawing/2014/main" id="{216EB235-5A24-51C6-F795-CBF09CD6968D}"/>
                  </a:ext>
                </a:extLst>
              </p:cNvPr>
              <p:cNvSpPr>
                <a:spLocks noChangeShapeType="1"/>
              </p:cNvSpPr>
              <p:nvPr/>
            </p:nvSpPr>
            <p:spPr bwMode="auto">
              <a:xfrm>
                <a:off x="7089776" y="3748162"/>
                <a:ext cx="0" cy="38735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5" name="Line 295">
                <a:extLst>
                  <a:ext uri="{FF2B5EF4-FFF2-40B4-BE49-F238E27FC236}">
                    <a16:creationId xmlns:a16="http://schemas.microsoft.com/office/drawing/2014/main" id="{5B8813C8-0039-9F92-B566-58F76D499ECB}"/>
                  </a:ext>
                </a:extLst>
              </p:cNvPr>
              <p:cNvSpPr>
                <a:spLocks noChangeShapeType="1"/>
              </p:cNvSpPr>
              <p:nvPr/>
            </p:nvSpPr>
            <p:spPr bwMode="auto">
              <a:xfrm flipH="1">
                <a:off x="7067551" y="413551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6" name="Line 296">
                <a:extLst>
                  <a:ext uri="{FF2B5EF4-FFF2-40B4-BE49-F238E27FC236}">
                    <a16:creationId xmlns:a16="http://schemas.microsoft.com/office/drawing/2014/main" id="{EB5A8787-8920-2286-1D1C-1438B4DFEA27}"/>
                  </a:ext>
                </a:extLst>
              </p:cNvPr>
              <p:cNvSpPr>
                <a:spLocks noChangeShapeType="1"/>
              </p:cNvSpPr>
              <p:nvPr/>
            </p:nvSpPr>
            <p:spPr bwMode="auto">
              <a:xfrm flipH="1">
                <a:off x="7089776" y="3748162"/>
                <a:ext cx="23813"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7" name="Line 297">
                <a:extLst>
                  <a:ext uri="{FF2B5EF4-FFF2-40B4-BE49-F238E27FC236}">
                    <a16:creationId xmlns:a16="http://schemas.microsoft.com/office/drawing/2014/main" id="{84B3D24F-B9AC-0111-4508-818FBD22C558}"/>
                  </a:ext>
                </a:extLst>
              </p:cNvPr>
              <p:cNvSpPr>
                <a:spLocks noChangeShapeType="1"/>
              </p:cNvSpPr>
              <p:nvPr/>
            </p:nvSpPr>
            <p:spPr bwMode="auto">
              <a:xfrm flipH="1">
                <a:off x="6680201" y="426092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8" name="Line 298">
                <a:extLst>
                  <a:ext uri="{FF2B5EF4-FFF2-40B4-BE49-F238E27FC236}">
                    <a16:creationId xmlns:a16="http://schemas.microsoft.com/office/drawing/2014/main" id="{12F0BFDF-8205-44BC-9583-DD0709BD3B00}"/>
                  </a:ext>
                </a:extLst>
              </p:cNvPr>
              <p:cNvSpPr>
                <a:spLocks noChangeShapeType="1"/>
              </p:cNvSpPr>
              <p:nvPr/>
            </p:nvSpPr>
            <p:spPr bwMode="auto">
              <a:xfrm flipV="1">
                <a:off x="6680201" y="3625925"/>
                <a:ext cx="0" cy="63500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9" name="Line 299">
                <a:extLst>
                  <a:ext uri="{FF2B5EF4-FFF2-40B4-BE49-F238E27FC236}">
                    <a16:creationId xmlns:a16="http://schemas.microsoft.com/office/drawing/2014/main" id="{42539C4A-A3FB-13B3-3FAD-3B412C7CEAB1}"/>
                  </a:ext>
                </a:extLst>
              </p:cNvPr>
              <p:cNvSpPr>
                <a:spLocks noChangeShapeType="1"/>
              </p:cNvSpPr>
              <p:nvPr/>
            </p:nvSpPr>
            <p:spPr bwMode="auto">
              <a:xfrm flipH="1">
                <a:off x="6680201" y="362592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0" name="Line 300">
                <a:extLst>
                  <a:ext uri="{FF2B5EF4-FFF2-40B4-BE49-F238E27FC236}">
                    <a16:creationId xmlns:a16="http://schemas.microsoft.com/office/drawing/2014/main" id="{EC6EEAAD-BD8E-AA88-EE1C-59A4B6ACD44D}"/>
                  </a:ext>
                </a:extLst>
              </p:cNvPr>
              <p:cNvSpPr>
                <a:spLocks noChangeShapeType="1"/>
              </p:cNvSpPr>
              <p:nvPr/>
            </p:nvSpPr>
            <p:spPr bwMode="auto">
              <a:xfrm flipH="1">
                <a:off x="6656389" y="3625925"/>
                <a:ext cx="23813"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1" name="Line 301">
                <a:extLst>
                  <a:ext uri="{FF2B5EF4-FFF2-40B4-BE49-F238E27FC236}">
                    <a16:creationId xmlns:a16="http://schemas.microsoft.com/office/drawing/2014/main" id="{CA0AC14F-0B56-D600-86A7-7E03A700B811}"/>
                  </a:ext>
                </a:extLst>
              </p:cNvPr>
              <p:cNvSpPr>
                <a:spLocks noChangeShapeType="1"/>
              </p:cNvSpPr>
              <p:nvPr/>
            </p:nvSpPr>
            <p:spPr bwMode="auto">
              <a:xfrm flipH="1">
                <a:off x="6656389" y="4260925"/>
                <a:ext cx="23813"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2" name="Line 302">
                <a:extLst>
                  <a:ext uri="{FF2B5EF4-FFF2-40B4-BE49-F238E27FC236}">
                    <a16:creationId xmlns:a16="http://schemas.microsoft.com/office/drawing/2014/main" id="{170EEA88-95CD-3C2A-4086-8F6C76E73339}"/>
                  </a:ext>
                </a:extLst>
              </p:cNvPr>
              <p:cNvSpPr>
                <a:spLocks noChangeShapeType="1"/>
              </p:cNvSpPr>
              <p:nvPr/>
            </p:nvSpPr>
            <p:spPr bwMode="auto">
              <a:xfrm flipH="1">
                <a:off x="5446714" y="3540200"/>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3" name="Line 303">
                <a:extLst>
                  <a:ext uri="{FF2B5EF4-FFF2-40B4-BE49-F238E27FC236}">
                    <a16:creationId xmlns:a16="http://schemas.microsoft.com/office/drawing/2014/main" id="{387F32B3-222C-2BA2-59D2-AB7CD4F36842}"/>
                  </a:ext>
                </a:extLst>
              </p:cNvPr>
              <p:cNvSpPr>
                <a:spLocks noChangeShapeType="1"/>
              </p:cNvSpPr>
              <p:nvPr/>
            </p:nvSpPr>
            <p:spPr bwMode="auto">
              <a:xfrm>
                <a:off x="5424489" y="322587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4" name="Line 304">
                <a:extLst>
                  <a:ext uri="{FF2B5EF4-FFF2-40B4-BE49-F238E27FC236}">
                    <a16:creationId xmlns:a16="http://schemas.microsoft.com/office/drawing/2014/main" id="{A8250C01-B2A2-13DC-D3D8-F7A66C0DAD08}"/>
                  </a:ext>
                </a:extLst>
              </p:cNvPr>
              <p:cNvSpPr>
                <a:spLocks noChangeShapeType="1"/>
              </p:cNvSpPr>
              <p:nvPr/>
            </p:nvSpPr>
            <p:spPr bwMode="auto">
              <a:xfrm>
                <a:off x="5446714" y="3225875"/>
                <a:ext cx="0" cy="314325"/>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5" name="Line 305">
                <a:extLst>
                  <a:ext uri="{FF2B5EF4-FFF2-40B4-BE49-F238E27FC236}">
                    <a16:creationId xmlns:a16="http://schemas.microsoft.com/office/drawing/2014/main" id="{CD142FC6-6238-A38A-0305-106F51004242}"/>
                  </a:ext>
                </a:extLst>
              </p:cNvPr>
              <p:cNvSpPr>
                <a:spLocks noChangeShapeType="1"/>
              </p:cNvSpPr>
              <p:nvPr/>
            </p:nvSpPr>
            <p:spPr bwMode="auto">
              <a:xfrm flipH="1">
                <a:off x="5424489" y="3540200"/>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6" name="Line 306">
                <a:extLst>
                  <a:ext uri="{FF2B5EF4-FFF2-40B4-BE49-F238E27FC236}">
                    <a16:creationId xmlns:a16="http://schemas.microsoft.com/office/drawing/2014/main" id="{037FE20D-337A-620E-1EDB-5E23A0FFE385}"/>
                  </a:ext>
                </a:extLst>
              </p:cNvPr>
              <p:cNvSpPr>
                <a:spLocks noChangeShapeType="1"/>
              </p:cNvSpPr>
              <p:nvPr/>
            </p:nvSpPr>
            <p:spPr bwMode="auto">
              <a:xfrm flipH="1">
                <a:off x="5446714" y="3225875"/>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7" name="Line 307">
                <a:extLst>
                  <a:ext uri="{FF2B5EF4-FFF2-40B4-BE49-F238E27FC236}">
                    <a16:creationId xmlns:a16="http://schemas.microsoft.com/office/drawing/2014/main" id="{A1052CFD-5BCD-D9A1-C0BD-9F49F47FC443}"/>
                  </a:ext>
                </a:extLst>
              </p:cNvPr>
              <p:cNvSpPr>
                <a:spLocks noChangeShapeType="1"/>
              </p:cNvSpPr>
              <p:nvPr/>
            </p:nvSpPr>
            <p:spPr bwMode="auto">
              <a:xfrm flipH="1">
                <a:off x="5035551" y="328461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8" name="Line 308">
                <a:extLst>
                  <a:ext uri="{FF2B5EF4-FFF2-40B4-BE49-F238E27FC236}">
                    <a16:creationId xmlns:a16="http://schemas.microsoft.com/office/drawing/2014/main" id="{A24273FE-CDDD-0646-2C2D-51CC6818BE2F}"/>
                  </a:ext>
                </a:extLst>
              </p:cNvPr>
              <p:cNvSpPr>
                <a:spLocks noChangeShapeType="1"/>
              </p:cNvSpPr>
              <p:nvPr/>
            </p:nvSpPr>
            <p:spPr bwMode="auto">
              <a:xfrm flipV="1">
                <a:off x="5035551" y="3076650"/>
                <a:ext cx="0" cy="207963"/>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9" name="Line 309">
                <a:extLst>
                  <a:ext uri="{FF2B5EF4-FFF2-40B4-BE49-F238E27FC236}">
                    <a16:creationId xmlns:a16="http://schemas.microsoft.com/office/drawing/2014/main" id="{3A04E924-8368-19F6-C76F-24A45B3A69CB}"/>
                  </a:ext>
                </a:extLst>
              </p:cNvPr>
              <p:cNvSpPr>
                <a:spLocks noChangeShapeType="1"/>
              </p:cNvSpPr>
              <p:nvPr/>
            </p:nvSpPr>
            <p:spPr bwMode="auto">
              <a:xfrm flipH="1">
                <a:off x="5035551" y="3076650"/>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0" name="Line 310">
                <a:extLst>
                  <a:ext uri="{FF2B5EF4-FFF2-40B4-BE49-F238E27FC236}">
                    <a16:creationId xmlns:a16="http://schemas.microsoft.com/office/drawing/2014/main" id="{B60BECEC-63DC-7FCF-5F70-F3460871AE3F}"/>
                  </a:ext>
                </a:extLst>
              </p:cNvPr>
              <p:cNvSpPr>
                <a:spLocks noChangeShapeType="1"/>
              </p:cNvSpPr>
              <p:nvPr/>
            </p:nvSpPr>
            <p:spPr bwMode="auto">
              <a:xfrm flipH="1">
                <a:off x="5013326" y="3076650"/>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1" name="Line 311">
                <a:extLst>
                  <a:ext uri="{FF2B5EF4-FFF2-40B4-BE49-F238E27FC236}">
                    <a16:creationId xmlns:a16="http://schemas.microsoft.com/office/drawing/2014/main" id="{5C223EC6-3024-49C0-87FC-F6DD999374DE}"/>
                  </a:ext>
                </a:extLst>
              </p:cNvPr>
              <p:cNvSpPr>
                <a:spLocks noChangeShapeType="1"/>
              </p:cNvSpPr>
              <p:nvPr/>
            </p:nvSpPr>
            <p:spPr bwMode="auto">
              <a:xfrm flipH="1">
                <a:off x="5013326" y="328461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2" name="Line 312">
                <a:extLst>
                  <a:ext uri="{FF2B5EF4-FFF2-40B4-BE49-F238E27FC236}">
                    <a16:creationId xmlns:a16="http://schemas.microsoft.com/office/drawing/2014/main" id="{26351A62-3967-4281-0D03-AF7534B9DD63}"/>
                  </a:ext>
                </a:extLst>
              </p:cNvPr>
              <p:cNvSpPr>
                <a:spLocks noChangeShapeType="1"/>
              </p:cNvSpPr>
              <p:nvPr/>
            </p:nvSpPr>
            <p:spPr bwMode="auto">
              <a:xfrm flipH="1">
                <a:off x="4624389" y="3106812"/>
                <a:ext cx="23813"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3" name="Line 313">
                <a:extLst>
                  <a:ext uri="{FF2B5EF4-FFF2-40B4-BE49-F238E27FC236}">
                    <a16:creationId xmlns:a16="http://schemas.microsoft.com/office/drawing/2014/main" id="{3C43AD18-0DE8-2E6C-C937-54B084F905DB}"/>
                  </a:ext>
                </a:extLst>
              </p:cNvPr>
              <p:cNvSpPr>
                <a:spLocks noChangeShapeType="1"/>
              </p:cNvSpPr>
              <p:nvPr/>
            </p:nvSpPr>
            <p:spPr bwMode="auto">
              <a:xfrm>
                <a:off x="4602164" y="2982987"/>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4" name="Line 314">
                <a:extLst>
                  <a:ext uri="{FF2B5EF4-FFF2-40B4-BE49-F238E27FC236}">
                    <a16:creationId xmlns:a16="http://schemas.microsoft.com/office/drawing/2014/main" id="{FD3D6B70-766C-EB46-BBEA-131F4255DEAA}"/>
                  </a:ext>
                </a:extLst>
              </p:cNvPr>
              <p:cNvSpPr>
                <a:spLocks noChangeShapeType="1"/>
              </p:cNvSpPr>
              <p:nvPr/>
            </p:nvSpPr>
            <p:spPr bwMode="auto">
              <a:xfrm>
                <a:off x="4624389" y="2982987"/>
                <a:ext cx="0" cy="123825"/>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5" name="Line 315">
                <a:extLst>
                  <a:ext uri="{FF2B5EF4-FFF2-40B4-BE49-F238E27FC236}">
                    <a16:creationId xmlns:a16="http://schemas.microsoft.com/office/drawing/2014/main" id="{FA2AEE5B-B894-8FA4-482E-90087A6D5C85}"/>
                  </a:ext>
                </a:extLst>
              </p:cNvPr>
              <p:cNvSpPr>
                <a:spLocks noChangeShapeType="1"/>
              </p:cNvSpPr>
              <p:nvPr/>
            </p:nvSpPr>
            <p:spPr bwMode="auto">
              <a:xfrm flipH="1">
                <a:off x="4602164" y="3106812"/>
                <a:ext cx="22225"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6" name="Line 316">
                <a:extLst>
                  <a:ext uri="{FF2B5EF4-FFF2-40B4-BE49-F238E27FC236}">
                    <a16:creationId xmlns:a16="http://schemas.microsoft.com/office/drawing/2014/main" id="{518A64A6-D5DD-D13D-EAE1-9FAFD11351FB}"/>
                  </a:ext>
                </a:extLst>
              </p:cNvPr>
              <p:cNvSpPr>
                <a:spLocks noChangeShapeType="1"/>
              </p:cNvSpPr>
              <p:nvPr/>
            </p:nvSpPr>
            <p:spPr bwMode="auto">
              <a:xfrm flipH="1">
                <a:off x="4624389" y="2982987"/>
                <a:ext cx="23813" cy="0"/>
              </a:xfrm>
              <a:prstGeom prst="line">
                <a:avLst/>
              </a:prstGeom>
              <a:noFill/>
              <a:ln w="12700">
                <a:solidFill>
                  <a:srgbClr val="0099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7" name="Line 317">
                <a:extLst>
                  <a:ext uri="{FF2B5EF4-FFF2-40B4-BE49-F238E27FC236}">
                    <a16:creationId xmlns:a16="http://schemas.microsoft.com/office/drawing/2014/main" id="{69900797-7901-A5E0-DED2-55F65958F163}"/>
                  </a:ext>
                </a:extLst>
              </p:cNvPr>
              <p:cNvSpPr>
                <a:spLocks noChangeShapeType="1"/>
              </p:cNvSpPr>
              <p:nvPr/>
            </p:nvSpPr>
            <p:spPr bwMode="auto">
              <a:xfrm>
                <a:off x="8323264" y="4148212"/>
                <a:ext cx="0" cy="225425"/>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8" name="Line 318">
                <a:extLst>
                  <a:ext uri="{FF2B5EF4-FFF2-40B4-BE49-F238E27FC236}">
                    <a16:creationId xmlns:a16="http://schemas.microsoft.com/office/drawing/2014/main" id="{8D290F03-9382-6A2B-4EAB-1C34587686DC}"/>
                  </a:ext>
                </a:extLst>
              </p:cNvPr>
              <p:cNvSpPr>
                <a:spLocks noChangeShapeType="1"/>
              </p:cNvSpPr>
              <p:nvPr/>
            </p:nvSpPr>
            <p:spPr bwMode="auto">
              <a:xfrm>
                <a:off x="8301039" y="414821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9" name="Line 319">
                <a:extLst>
                  <a:ext uri="{FF2B5EF4-FFF2-40B4-BE49-F238E27FC236}">
                    <a16:creationId xmlns:a16="http://schemas.microsoft.com/office/drawing/2014/main" id="{BB0683D1-C78C-4676-54E3-6044518A0D88}"/>
                  </a:ext>
                </a:extLst>
              </p:cNvPr>
              <p:cNvSpPr>
                <a:spLocks noChangeShapeType="1"/>
              </p:cNvSpPr>
              <p:nvPr/>
            </p:nvSpPr>
            <p:spPr bwMode="auto">
              <a:xfrm flipH="1">
                <a:off x="8323264" y="4373637"/>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0" name="Line 320">
                <a:extLst>
                  <a:ext uri="{FF2B5EF4-FFF2-40B4-BE49-F238E27FC236}">
                    <a16:creationId xmlns:a16="http://schemas.microsoft.com/office/drawing/2014/main" id="{0429BADA-6045-1FFB-CFFC-2F2DC371CAEA}"/>
                  </a:ext>
                </a:extLst>
              </p:cNvPr>
              <p:cNvSpPr>
                <a:spLocks noChangeShapeType="1"/>
              </p:cNvSpPr>
              <p:nvPr/>
            </p:nvSpPr>
            <p:spPr bwMode="auto">
              <a:xfrm flipH="1">
                <a:off x="8323264" y="414821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1" name="Line 321">
                <a:extLst>
                  <a:ext uri="{FF2B5EF4-FFF2-40B4-BE49-F238E27FC236}">
                    <a16:creationId xmlns:a16="http://schemas.microsoft.com/office/drawing/2014/main" id="{5FBD5920-F4E7-7021-52E4-FDF4F9832B32}"/>
                  </a:ext>
                </a:extLst>
              </p:cNvPr>
              <p:cNvSpPr>
                <a:spLocks noChangeShapeType="1"/>
              </p:cNvSpPr>
              <p:nvPr/>
            </p:nvSpPr>
            <p:spPr bwMode="auto">
              <a:xfrm flipH="1">
                <a:off x="8301039" y="4373637"/>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2" name="Line 322">
                <a:extLst>
                  <a:ext uri="{FF2B5EF4-FFF2-40B4-BE49-F238E27FC236}">
                    <a16:creationId xmlns:a16="http://schemas.microsoft.com/office/drawing/2014/main" id="{AF744575-D780-C7E1-68A8-D46CCA757246}"/>
                  </a:ext>
                </a:extLst>
              </p:cNvPr>
              <p:cNvSpPr>
                <a:spLocks noChangeShapeType="1"/>
              </p:cNvSpPr>
              <p:nvPr/>
            </p:nvSpPr>
            <p:spPr bwMode="auto">
              <a:xfrm flipH="1">
                <a:off x="7912101" y="42768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3" name="Line 323">
                <a:extLst>
                  <a:ext uri="{FF2B5EF4-FFF2-40B4-BE49-F238E27FC236}">
                    <a16:creationId xmlns:a16="http://schemas.microsoft.com/office/drawing/2014/main" id="{EB8D0FEE-A4B4-DDBB-CA18-961AD5E9CAF1}"/>
                  </a:ext>
                </a:extLst>
              </p:cNvPr>
              <p:cNvSpPr>
                <a:spLocks noChangeShapeType="1"/>
              </p:cNvSpPr>
              <p:nvPr/>
            </p:nvSpPr>
            <p:spPr bwMode="auto">
              <a:xfrm>
                <a:off x="7889876" y="405931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4" name="Line 324">
                <a:extLst>
                  <a:ext uri="{FF2B5EF4-FFF2-40B4-BE49-F238E27FC236}">
                    <a16:creationId xmlns:a16="http://schemas.microsoft.com/office/drawing/2014/main" id="{92C82EE5-C4AD-8AA2-CB13-8E99F350215F}"/>
                  </a:ext>
                </a:extLst>
              </p:cNvPr>
              <p:cNvSpPr>
                <a:spLocks noChangeShapeType="1"/>
              </p:cNvSpPr>
              <p:nvPr/>
            </p:nvSpPr>
            <p:spPr bwMode="auto">
              <a:xfrm>
                <a:off x="7912101" y="4059312"/>
                <a:ext cx="0" cy="217488"/>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5" name="Line 325">
                <a:extLst>
                  <a:ext uri="{FF2B5EF4-FFF2-40B4-BE49-F238E27FC236}">
                    <a16:creationId xmlns:a16="http://schemas.microsoft.com/office/drawing/2014/main" id="{02E4666F-1934-5853-7DC4-416BA59077D0}"/>
                  </a:ext>
                </a:extLst>
              </p:cNvPr>
              <p:cNvSpPr>
                <a:spLocks noChangeShapeType="1"/>
              </p:cNvSpPr>
              <p:nvPr/>
            </p:nvSpPr>
            <p:spPr bwMode="auto">
              <a:xfrm flipH="1">
                <a:off x="7889876" y="42768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6" name="Line 326">
                <a:extLst>
                  <a:ext uri="{FF2B5EF4-FFF2-40B4-BE49-F238E27FC236}">
                    <a16:creationId xmlns:a16="http://schemas.microsoft.com/office/drawing/2014/main" id="{4C82588B-5D85-057A-2F3E-DE6E001B38F9}"/>
                  </a:ext>
                </a:extLst>
              </p:cNvPr>
              <p:cNvSpPr>
                <a:spLocks noChangeShapeType="1"/>
              </p:cNvSpPr>
              <p:nvPr/>
            </p:nvSpPr>
            <p:spPr bwMode="auto">
              <a:xfrm flipH="1">
                <a:off x="7912101" y="405931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7" name="Line 327">
                <a:extLst>
                  <a:ext uri="{FF2B5EF4-FFF2-40B4-BE49-F238E27FC236}">
                    <a16:creationId xmlns:a16="http://schemas.microsoft.com/office/drawing/2014/main" id="{4D1DB937-8A61-DB4A-1CAC-28E66C340E92}"/>
                  </a:ext>
                </a:extLst>
              </p:cNvPr>
              <p:cNvSpPr>
                <a:spLocks noChangeShapeType="1"/>
              </p:cNvSpPr>
              <p:nvPr/>
            </p:nvSpPr>
            <p:spPr bwMode="auto">
              <a:xfrm flipH="1">
                <a:off x="7500939" y="41498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8" name="Line 328">
                <a:extLst>
                  <a:ext uri="{FF2B5EF4-FFF2-40B4-BE49-F238E27FC236}">
                    <a16:creationId xmlns:a16="http://schemas.microsoft.com/office/drawing/2014/main" id="{F7F39858-04F3-6434-76E4-B55B1BAAF4A6}"/>
                  </a:ext>
                </a:extLst>
              </p:cNvPr>
              <p:cNvSpPr>
                <a:spLocks noChangeShapeType="1"/>
              </p:cNvSpPr>
              <p:nvPr/>
            </p:nvSpPr>
            <p:spPr bwMode="auto">
              <a:xfrm flipV="1">
                <a:off x="7500939" y="4027562"/>
                <a:ext cx="0" cy="122238"/>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9" name="Line 329">
                <a:extLst>
                  <a:ext uri="{FF2B5EF4-FFF2-40B4-BE49-F238E27FC236}">
                    <a16:creationId xmlns:a16="http://schemas.microsoft.com/office/drawing/2014/main" id="{5ECE4B41-B0B2-5520-B49C-B022EF462885}"/>
                  </a:ext>
                </a:extLst>
              </p:cNvPr>
              <p:cNvSpPr>
                <a:spLocks noChangeShapeType="1"/>
              </p:cNvSpPr>
              <p:nvPr/>
            </p:nvSpPr>
            <p:spPr bwMode="auto">
              <a:xfrm flipH="1">
                <a:off x="7500939" y="402756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0" name="Line 330">
                <a:extLst>
                  <a:ext uri="{FF2B5EF4-FFF2-40B4-BE49-F238E27FC236}">
                    <a16:creationId xmlns:a16="http://schemas.microsoft.com/office/drawing/2014/main" id="{38135621-6756-3AED-57E6-09E39F099476}"/>
                  </a:ext>
                </a:extLst>
              </p:cNvPr>
              <p:cNvSpPr>
                <a:spLocks noChangeShapeType="1"/>
              </p:cNvSpPr>
              <p:nvPr/>
            </p:nvSpPr>
            <p:spPr bwMode="auto">
              <a:xfrm flipH="1">
                <a:off x="7478714" y="402756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1" name="Line 331">
                <a:extLst>
                  <a:ext uri="{FF2B5EF4-FFF2-40B4-BE49-F238E27FC236}">
                    <a16:creationId xmlns:a16="http://schemas.microsoft.com/office/drawing/2014/main" id="{7B0D2247-417C-FDF3-712F-514414B805AA}"/>
                  </a:ext>
                </a:extLst>
              </p:cNvPr>
              <p:cNvSpPr>
                <a:spLocks noChangeShapeType="1"/>
              </p:cNvSpPr>
              <p:nvPr/>
            </p:nvSpPr>
            <p:spPr bwMode="auto">
              <a:xfrm flipH="1">
                <a:off x="7478714" y="41498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2" name="Line 332">
                <a:extLst>
                  <a:ext uri="{FF2B5EF4-FFF2-40B4-BE49-F238E27FC236}">
                    <a16:creationId xmlns:a16="http://schemas.microsoft.com/office/drawing/2014/main" id="{2E6DCD8A-788A-ABEA-0C4F-5E37DEB81E15}"/>
                  </a:ext>
                </a:extLst>
              </p:cNvPr>
              <p:cNvSpPr>
                <a:spLocks noChangeShapeType="1"/>
              </p:cNvSpPr>
              <p:nvPr/>
            </p:nvSpPr>
            <p:spPr bwMode="auto">
              <a:xfrm flipH="1">
                <a:off x="7089776" y="4129162"/>
                <a:ext cx="23813"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3" name="Line 333">
                <a:extLst>
                  <a:ext uri="{FF2B5EF4-FFF2-40B4-BE49-F238E27FC236}">
                    <a16:creationId xmlns:a16="http://schemas.microsoft.com/office/drawing/2014/main" id="{C7D50B79-799D-2192-19BD-C44B64139CB4}"/>
                  </a:ext>
                </a:extLst>
              </p:cNvPr>
              <p:cNvSpPr>
                <a:spLocks noChangeShapeType="1"/>
              </p:cNvSpPr>
              <p:nvPr/>
            </p:nvSpPr>
            <p:spPr bwMode="auto">
              <a:xfrm>
                <a:off x="7067551" y="38831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4" name="Line 334">
                <a:extLst>
                  <a:ext uri="{FF2B5EF4-FFF2-40B4-BE49-F238E27FC236}">
                    <a16:creationId xmlns:a16="http://schemas.microsoft.com/office/drawing/2014/main" id="{DEBE6A02-C361-CF25-B391-1A0816DBE106}"/>
                  </a:ext>
                </a:extLst>
              </p:cNvPr>
              <p:cNvSpPr>
                <a:spLocks noChangeShapeType="1"/>
              </p:cNvSpPr>
              <p:nvPr/>
            </p:nvSpPr>
            <p:spPr bwMode="auto">
              <a:xfrm>
                <a:off x="7089776" y="3883100"/>
                <a:ext cx="0" cy="246063"/>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5" name="Line 335">
                <a:extLst>
                  <a:ext uri="{FF2B5EF4-FFF2-40B4-BE49-F238E27FC236}">
                    <a16:creationId xmlns:a16="http://schemas.microsoft.com/office/drawing/2014/main" id="{4E1B1E9D-42F4-7ED6-28EC-1B427F483C13}"/>
                  </a:ext>
                </a:extLst>
              </p:cNvPr>
              <p:cNvSpPr>
                <a:spLocks noChangeShapeType="1"/>
              </p:cNvSpPr>
              <p:nvPr/>
            </p:nvSpPr>
            <p:spPr bwMode="auto">
              <a:xfrm flipH="1">
                <a:off x="7067551" y="412916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6" name="Line 336">
                <a:extLst>
                  <a:ext uri="{FF2B5EF4-FFF2-40B4-BE49-F238E27FC236}">
                    <a16:creationId xmlns:a16="http://schemas.microsoft.com/office/drawing/2014/main" id="{763B49CD-338A-9BC2-A4B7-A9B46EC513F3}"/>
                  </a:ext>
                </a:extLst>
              </p:cNvPr>
              <p:cNvSpPr>
                <a:spLocks noChangeShapeType="1"/>
              </p:cNvSpPr>
              <p:nvPr/>
            </p:nvSpPr>
            <p:spPr bwMode="auto">
              <a:xfrm flipH="1">
                <a:off x="7089776" y="3883100"/>
                <a:ext cx="23813"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Line 337">
                <a:extLst>
                  <a:ext uri="{FF2B5EF4-FFF2-40B4-BE49-F238E27FC236}">
                    <a16:creationId xmlns:a16="http://schemas.microsoft.com/office/drawing/2014/main" id="{418DCF09-DA15-D0BC-9F52-CE1FA9CB2FBD}"/>
                  </a:ext>
                </a:extLst>
              </p:cNvPr>
              <p:cNvSpPr>
                <a:spLocks noChangeShapeType="1"/>
              </p:cNvSpPr>
              <p:nvPr/>
            </p:nvSpPr>
            <p:spPr bwMode="auto">
              <a:xfrm flipH="1">
                <a:off x="6680201" y="4025975"/>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Line 338">
                <a:extLst>
                  <a:ext uri="{FF2B5EF4-FFF2-40B4-BE49-F238E27FC236}">
                    <a16:creationId xmlns:a16="http://schemas.microsoft.com/office/drawing/2014/main" id="{79F0CCCE-0B62-9BA9-579B-155FC8787810}"/>
                  </a:ext>
                </a:extLst>
              </p:cNvPr>
              <p:cNvSpPr>
                <a:spLocks noChangeShapeType="1"/>
              </p:cNvSpPr>
              <p:nvPr/>
            </p:nvSpPr>
            <p:spPr bwMode="auto">
              <a:xfrm flipV="1">
                <a:off x="6680201" y="3749750"/>
                <a:ext cx="0" cy="276225"/>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Line 339">
                <a:extLst>
                  <a:ext uri="{FF2B5EF4-FFF2-40B4-BE49-F238E27FC236}">
                    <a16:creationId xmlns:a16="http://schemas.microsoft.com/office/drawing/2014/main" id="{6C9990B9-19FB-2515-E4F8-40D937C5F9EB}"/>
                  </a:ext>
                </a:extLst>
              </p:cNvPr>
              <p:cNvSpPr>
                <a:spLocks noChangeShapeType="1"/>
              </p:cNvSpPr>
              <p:nvPr/>
            </p:nvSpPr>
            <p:spPr bwMode="auto">
              <a:xfrm flipH="1">
                <a:off x="6680201" y="374975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Line 340">
                <a:extLst>
                  <a:ext uri="{FF2B5EF4-FFF2-40B4-BE49-F238E27FC236}">
                    <a16:creationId xmlns:a16="http://schemas.microsoft.com/office/drawing/2014/main" id="{5C967C19-E16B-D02C-39D8-FA337732AFF0}"/>
                  </a:ext>
                </a:extLst>
              </p:cNvPr>
              <p:cNvSpPr>
                <a:spLocks noChangeShapeType="1"/>
              </p:cNvSpPr>
              <p:nvPr/>
            </p:nvSpPr>
            <p:spPr bwMode="auto">
              <a:xfrm flipH="1">
                <a:off x="6656389" y="3749750"/>
                <a:ext cx="23813"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Line 341">
                <a:extLst>
                  <a:ext uri="{FF2B5EF4-FFF2-40B4-BE49-F238E27FC236}">
                    <a16:creationId xmlns:a16="http://schemas.microsoft.com/office/drawing/2014/main" id="{F6AC38F3-9D4B-0CC1-A085-BE6754ABC94B}"/>
                  </a:ext>
                </a:extLst>
              </p:cNvPr>
              <p:cNvSpPr>
                <a:spLocks noChangeShapeType="1"/>
              </p:cNvSpPr>
              <p:nvPr/>
            </p:nvSpPr>
            <p:spPr bwMode="auto">
              <a:xfrm flipH="1">
                <a:off x="6656389" y="4025975"/>
                <a:ext cx="23813"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Line 342">
                <a:extLst>
                  <a:ext uri="{FF2B5EF4-FFF2-40B4-BE49-F238E27FC236}">
                    <a16:creationId xmlns:a16="http://schemas.microsoft.com/office/drawing/2014/main" id="{09A93B7D-9A63-26B8-0E8A-363B2C111003}"/>
                  </a:ext>
                </a:extLst>
              </p:cNvPr>
              <p:cNvSpPr>
                <a:spLocks noChangeShapeType="1"/>
              </p:cNvSpPr>
              <p:nvPr/>
            </p:nvSpPr>
            <p:spPr bwMode="auto">
              <a:xfrm flipH="1">
                <a:off x="5446714" y="3524325"/>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Line 343">
                <a:extLst>
                  <a:ext uri="{FF2B5EF4-FFF2-40B4-BE49-F238E27FC236}">
                    <a16:creationId xmlns:a16="http://schemas.microsoft.com/office/drawing/2014/main" id="{3A634447-9133-F0BF-5E89-CA949A648AE3}"/>
                  </a:ext>
                </a:extLst>
              </p:cNvPr>
              <p:cNvSpPr>
                <a:spLocks noChangeShapeType="1"/>
              </p:cNvSpPr>
              <p:nvPr/>
            </p:nvSpPr>
            <p:spPr bwMode="auto">
              <a:xfrm>
                <a:off x="5424489" y="338621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Line 344">
                <a:extLst>
                  <a:ext uri="{FF2B5EF4-FFF2-40B4-BE49-F238E27FC236}">
                    <a16:creationId xmlns:a16="http://schemas.microsoft.com/office/drawing/2014/main" id="{153BB724-F238-BCA1-32B1-A39E62A82045}"/>
                  </a:ext>
                </a:extLst>
              </p:cNvPr>
              <p:cNvSpPr>
                <a:spLocks noChangeShapeType="1"/>
              </p:cNvSpPr>
              <p:nvPr/>
            </p:nvSpPr>
            <p:spPr bwMode="auto">
              <a:xfrm>
                <a:off x="5446714" y="3386212"/>
                <a:ext cx="0" cy="138113"/>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Line 345">
                <a:extLst>
                  <a:ext uri="{FF2B5EF4-FFF2-40B4-BE49-F238E27FC236}">
                    <a16:creationId xmlns:a16="http://schemas.microsoft.com/office/drawing/2014/main" id="{D561E99B-F615-DB33-B915-38EB873645BE}"/>
                  </a:ext>
                </a:extLst>
              </p:cNvPr>
              <p:cNvSpPr>
                <a:spLocks noChangeShapeType="1"/>
              </p:cNvSpPr>
              <p:nvPr/>
            </p:nvSpPr>
            <p:spPr bwMode="auto">
              <a:xfrm flipH="1">
                <a:off x="5424489" y="3524325"/>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Line 346">
                <a:extLst>
                  <a:ext uri="{FF2B5EF4-FFF2-40B4-BE49-F238E27FC236}">
                    <a16:creationId xmlns:a16="http://schemas.microsoft.com/office/drawing/2014/main" id="{07E1D93A-1DF5-A616-93BF-7925A011CF69}"/>
                  </a:ext>
                </a:extLst>
              </p:cNvPr>
              <p:cNvSpPr>
                <a:spLocks noChangeShapeType="1"/>
              </p:cNvSpPr>
              <p:nvPr/>
            </p:nvSpPr>
            <p:spPr bwMode="auto">
              <a:xfrm flipH="1">
                <a:off x="5446714" y="3386212"/>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Line 347">
                <a:extLst>
                  <a:ext uri="{FF2B5EF4-FFF2-40B4-BE49-F238E27FC236}">
                    <a16:creationId xmlns:a16="http://schemas.microsoft.com/office/drawing/2014/main" id="{C2F8038B-800F-D036-D08E-C05B0BEC39A0}"/>
                  </a:ext>
                </a:extLst>
              </p:cNvPr>
              <p:cNvSpPr>
                <a:spLocks noChangeShapeType="1"/>
              </p:cNvSpPr>
              <p:nvPr/>
            </p:nvSpPr>
            <p:spPr bwMode="auto">
              <a:xfrm flipH="1">
                <a:off x="5035551" y="3340175"/>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Line 348">
                <a:extLst>
                  <a:ext uri="{FF2B5EF4-FFF2-40B4-BE49-F238E27FC236}">
                    <a16:creationId xmlns:a16="http://schemas.microsoft.com/office/drawing/2014/main" id="{4CC2C29F-F75B-ABD0-BB57-DCDE3926BDFD}"/>
                  </a:ext>
                </a:extLst>
              </p:cNvPr>
              <p:cNvSpPr>
                <a:spLocks noChangeShapeType="1"/>
              </p:cNvSpPr>
              <p:nvPr/>
            </p:nvSpPr>
            <p:spPr bwMode="auto">
              <a:xfrm flipV="1">
                <a:off x="5035551" y="3133800"/>
                <a:ext cx="0" cy="206375"/>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Line 349">
                <a:extLst>
                  <a:ext uri="{FF2B5EF4-FFF2-40B4-BE49-F238E27FC236}">
                    <a16:creationId xmlns:a16="http://schemas.microsoft.com/office/drawing/2014/main" id="{1FA1E842-ACCE-EF6D-F57C-D8B05387C6DF}"/>
                  </a:ext>
                </a:extLst>
              </p:cNvPr>
              <p:cNvSpPr>
                <a:spLocks noChangeShapeType="1"/>
              </p:cNvSpPr>
              <p:nvPr/>
            </p:nvSpPr>
            <p:spPr bwMode="auto">
              <a:xfrm flipH="1">
                <a:off x="5035551" y="31338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Line 350">
                <a:extLst>
                  <a:ext uri="{FF2B5EF4-FFF2-40B4-BE49-F238E27FC236}">
                    <a16:creationId xmlns:a16="http://schemas.microsoft.com/office/drawing/2014/main" id="{C1FE4EEA-8469-FC4A-FC56-AA1387FF2874}"/>
                  </a:ext>
                </a:extLst>
              </p:cNvPr>
              <p:cNvSpPr>
                <a:spLocks noChangeShapeType="1"/>
              </p:cNvSpPr>
              <p:nvPr/>
            </p:nvSpPr>
            <p:spPr bwMode="auto">
              <a:xfrm flipH="1">
                <a:off x="5013326" y="3133800"/>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Line 351">
                <a:extLst>
                  <a:ext uri="{FF2B5EF4-FFF2-40B4-BE49-F238E27FC236}">
                    <a16:creationId xmlns:a16="http://schemas.microsoft.com/office/drawing/2014/main" id="{ABFE7A8D-A076-D0AA-007B-FA4A713BB334}"/>
                  </a:ext>
                </a:extLst>
              </p:cNvPr>
              <p:cNvSpPr>
                <a:spLocks noChangeShapeType="1"/>
              </p:cNvSpPr>
              <p:nvPr/>
            </p:nvSpPr>
            <p:spPr bwMode="auto">
              <a:xfrm flipH="1">
                <a:off x="5013326" y="3340175"/>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Line 352">
                <a:extLst>
                  <a:ext uri="{FF2B5EF4-FFF2-40B4-BE49-F238E27FC236}">
                    <a16:creationId xmlns:a16="http://schemas.microsoft.com/office/drawing/2014/main" id="{1430248B-9B9B-AB5E-46ED-24D90634408E}"/>
                  </a:ext>
                </a:extLst>
              </p:cNvPr>
              <p:cNvSpPr>
                <a:spLocks noChangeShapeType="1"/>
              </p:cNvSpPr>
              <p:nvPr/>
            </p:nvSpPr>
            <p:spPr bwMode="auto">
              <a:xfrm flipH="1">
                <a:off x="4624389" y="3078237"/>
                <a:ext cx="23813"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Line 353">
                <a:extLst>
                  <a:ext uri="{FF2B5EF4-FFF2-40B4-BE49-F238E27FC236}">
                    <a16:creationId xmlns:a16="http://schemas.microsoft.com/office/drawing/2014/main" id="{81D6536D-1D15-7139-9F8B-17E559219BD5}"/>
                  </a:ext>
                </a:extLst>
              </p:cNvPr>
              <p:cNvSpPr>
                <a:spLocks noChangeShapeType="1"/>
              </p:cNvSpPr>
              <p:nvPr/>
            </p:nvSpPr>
            <p:spPr bwMode="auto">
              <a:xfrm>
                <a:off x="4602164" y="2830587"/>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Line 354">
                <a:extLst>
                  <a:ext uri="{FF2B5EF4-FFF2-40B4-BE49-F238E27FC236}">
                    <a16:creationId xmlns:a16="http://schemas.microsoft.com/office/drawing/2014/main" id="{0CDB0BF6-3332-4CC8-3DB6-1E33B007AFA5}"/>
                  </a:ext>
                </a:extLst>
              </p:cNvPr>
              <p:cNvSpPr>
                <a:spLocks noChangeShapeType="1"/>
              </p:cNvSpPr>
              <p:nvPr/>
            </p:nvSpPr>
            <p:spPr bwMode="auto">
              <a:xfrm>
                <a:off x="4624389" y="2830587"/>
                <a:ext cx="0" cy="24765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Line 355">
                <a:extLst>
                  <a:ext uri="{FF2B5EF4-FFF2-40B4-BE49-F238E27FC236}">
                    <a16:creationId xmlns:a16="http://schemas.microsoft.com/office/drawing/2014/main" id="{AE540DB6-3A6F-F866-C196-4B063F21FCBB}"/>
                  </a:ext>
                </a:extLst>
              </p:cNvPr>
              <p:cNvSpPr>
                <a:spLocks noChangeShapeType="1"/>
              </p:cNvSpPr>
              <p:nvPr/>
            </p:nvSpPr>
            <p:spPr bwMode="auto">
              <a:xfrm flipH="1">
                <a:off x="4602164" y="3078237"/>
                <a:ext cx="22225"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Line 356">
                <a:extLst>
                  <a:ext uri="{FF2B5EF4-FFF2-40B4-BE49-F238E27FC236}">
                    <a16:creationId xmlns:a16="http://schemas.microsoft.com/office/drawing/2014/main" id="{77EBB96E-3C07-086F-C66E-D1B3470C4A12}"/>
                  </a:ext>
                </a:extLst>
              </p:cNvPr>
              <p:cNvSpPr>
                <a:spLocks noChangeShapeType="1"/>
              </p:cNvSpPr>
              <p:nvPr/>
            </p:nvSpPr>
            <p:spPr bwMode="auto">
              <a:xfrm flipH="1">
                <a:off x="4624389" y="2830587"/>
                <a:ext cx="23813" cy="0"/>
              </a:xfrm>
              <a:prstGeom prst="line">
                <a:avLst/>
              </a:prstGeom>
              <a:noFill/>
              <a:ln w="12700">
                <a:solidFill>
                  <a:srgbClr val="9933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Line 357">
                <a:extLst>
                  <a:ext uri="{FF2B5EF4-FFF2-40B4-BE49-F238E27FC236}">
                    <a16:creationId xmlns:a16="http://schemas.microsoft.com/office/drawing/2014/main" id="{7BE09C27-4C58-1FBA-E667-0C9FBD7C9D41}"/>
                  </a:ext>
                </a:extLst>
              </p:cNvPr>
              <p:cNvSpPr>
                <a:spLocks noChangeShapeType="1"/>
              </p:cNvSpPr>
              <p:nvPr/>
            </p:nvSpPr>
            <p:spPr bwMode="auto">
              <a:xfrm flipH="1">
                <a:off x="8301039" y="46736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Line 358">
                <a:extLst>
                  <a:ext uri="{FF2B5EF4-FFF2-40B4-BE49-F238E27FC236}">
                    <a16:creationId xmlns:a16="http://schemas.microsoft.com/office/drawing/2014/main" id="{6FFA8AF2-8AC1-C388-7196-10DDA02591CD}"/>
                  </a:ext>
                </a:extLst>
              </p:cNvPr>
              <p:cNvSpPr>
                <a:spLocks noChangeShapeType="1"/>
              </p:cNvSpPr>
              <p:nvPr/>
            </p:nvSpPr>
            <p:spPr bwMode="auto">
              <a:xfrm flipH="1">
                <a:off x="8323264" y="46736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Line 359">
                <a:extLst>
                  <a:ext uri="{FF2B5EF4-FFF2-40B4-BE49-F238E27FC236}">
                    <a16:creationId xmlns:a16="http://schemas.microsoft.com/office/drawing/2014/main" id="{58902F7D-B9C9-D503-0FB8-1ABC8E336BCC}"/>
                  </a:ext>
                </a:extLst>
              </p:cNvPr>
              <p:cNvSpPr>
                <a:spLocks noChangeShapeType="1"/>
              </p:cNvSpPr>
              <p:nvPr/>
            </p:nvSpPr>
            <p:spPr bwMode="auto">
              <a:xfrm flipV="1">
                <a:off x="8323264" y="4176787"/>
                <a:ext cx="0" cy="496888"/>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Line 360">
                <a:extLst>
                  <a:ext uri="{FF2B5EF4-FFF2-40B4-BE49-F238E27FC236}">
                    <a16:creationId xmlns:a16="http://schemas.microsoft.com/office/drawing/2014/main" id="{BE8DBDCA-5378-994B-EC78-AB7189A1B8F7}"/>
                  </a:ext>
                </a:extLst>
              </p:cNvPr>
              <p:cNvSpPr>
                <a:spLocks noChangeShapeType="1"/>
              </p:cNvSpPr>
              <p:nvPr/>
            </p:nvSpPr>
            <p:spPr bwMode="auto">
              <a:xfrm flipH="1">
                <a:off x="8323264" y="4176787"/>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Line 361">
                <a:extLst>
                  <a:ext uri="{FF2B5EF4-FFF2-40B4-BE49-F238E27FC236}">
                    <a16:creationId xmlns:a16="http://schemas.microsoft.com/office/drawing/2014/main" id="{8F192491-DAA3-6DBA-1495-A96A06ACD317}"/>
                  </a:ext>
                </a:extLst>
              </p:cNvPr>
              <p:cNvSpPr>
                <a:spLocks noChangeShapeType="1"/>
              </p:cNvSpPr>
              <p:nvPr/>
            </p:nvSpPr>
            <p:spPr bwMode="auto">
              <a:xfrm flipH="1">
                <a:off x="8301039" y="4176787"/>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Line 362">
                <a:extLst>
                  <a:ext uri="{FF2B5EF4-FFF2-40B4-BE49-F238E27FC236}">
                    <a16:creationId xmlns:a16="http://schemas.microsoft.com/office/drawing/2014/main" id="{1B3AB782-83D6-F922-02C3-EFDB9DAD7020}"/>
                  </a:ext>
                </a:extLst>
              </p:cNvPr>
              <p:cNvSpPr>
                <a:spLocks noChangeShapeType="1"/>
              </p:cNvSpPr>
              <p:nvPr/>
            </p:nvSpPr>
            <p:spPr bwMode="auto">
              <a:xfrm>
                <a:off x="7912101" y="4159325"/>
                <a:ext cx="0" cy="447675"/>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Line 363">
                <a:extLst>
                  <a:ext uri="{FF2B5EF4-FFF2-40B4-BE49-F238E27FC236}">
                    <a16:creationId xmlns:a16="http://schemas.microsoft.com/office/drawing/2014/main" id="{C2D5C1B7-4ADE-37CE-A099-3BA45174E2C1}"/>
                  </a:ext>
                </a:extLst>
              </p:cNvPr>
              <p:cNvSpPr>
                <a:spLocks noChangeShapeType="1"/>
              </p:cNvSpPr>
              <p:nvPr/>
            </p:nvSpPr>
            <p:spPr bwMode="auto">
              <a:xfrm flipH="1">
                <a:off x="7889876" y="460700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Line 364">
                <a:extLst>
                  <a:ext uri="{FF2B5EF4-FFF2-40B4-BE49-F238E27FC236}">
                    <a16:creationId xmlns:a16="http://schemas.microsoft.com/office/drawing/2014/main" id="{CB6A63AE-B288-3F5B-C708-301A3C7253A5}"/>
                  </a:ext>
                </a:extLst>
              </p:cNvPr>
              <p:cNvSpPr>
                <a:spLocks noChangeShapeType="1"/>
              </p:cNvSpPr>
              <p:nvPr/>
            </p:nvSpPr>
            <p:spPr bwMode="auto">
              <a:xfrm flipH="1">
                <a:off x="7912101" y="415932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Line 365">
                <a:extLst>
                  <a:ext uri="{FF2B5EF4-FFF2-40B4-BE49-F238E27FC236}">
                    <a16:creationId xmlns:a16="http://schemas.microsoft.com/office/drawing/2014/main" id="{1907867A-5231-DD92-A010-F46EBC8E00BE}"/>
                  </a:ext>
                </a:extLst>
              </p:cNvPr>
              <p:cNvSpPr>
                <a:spLocks noChangeShapeType="1"/>
              </p:cNvSpPr>
              <p:nvPr/>
            </p:nvSpPr>
            <p:spPr bwMode="auto">
              <a:xfrm flipH="1">
                <a:off x="7889876" y="415932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6" name="Line 366">
                <a:extLst>
                  <a:ext uri="{FF2B5EF4-FFF2-40B4-BE49-F238E27FC236}">
                    <a16:creationId xmlns:a16="http://schemas.microsoft.com/office/drawing/2014/main" id="{7CADFDC5-E51E-E55D-BC0E-704F914202D2}"/>
                  </a:ext>
                </a:extLst>
              </p:cNvPr>
              <p:cNvSpPr>
                <a:spLocks noChangeShapeType="1"/>
              </p:cNvSpPr>
              <p:nvPr/>
            </p:nvSpPr>
            <p:spPr bwMode="auto">
              <a:xfrm flipH="1">
                <a:off x="7912101" y="460700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7" name="Line 367">
                <a:extLst>
                  <a:ext uri="{FF2B5EF4-FFF2-40B4-BE49-F238E27FC236}">
                    <a16:creationId xmlns:a16="http://schemas.microsoft.com/office/drawing/2014/main" id="{45A74AAA-F3DE-31E6-A30C-32170D4B938F}"/>
                  </a:ext>
                </a:extLst>
              </p:cNvPr>
              <p:cNvSpPr>
                <a:spLocks noChangeShapeType="1"/>
              </p:cNvSpPr>
              <p:nvPr/>
            </p:nvSpPr>
            <p:spPr bwMode="auto">
              <a:xfrm flipH="1">
                <a:off x="7478714" y="45212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8" name="Line 368">
                <a:extLst>
                  <a:ext uri="{FF2B5EF4-FFF2-40B4-BE49-F238E27FC236}">
                    <a16:creationId xmlns:a16="http://schemas.microsoft.com/office/drawing/2014/main" id="{2010DE80-98BF-5AC7-8F1F-AFC0E9EA61BE}"/>
                  </a:ext>
                </a:extLst>
              </p:cNvPr>
              <p:cNvSpPr>
                <a:spLocks noChangeShapeType="1"/>
              </p:cNvSpPr>
              <p:nvPr/>
            </p:nvSpPr>
            <p:spPr bwMode="auto">
              <a:xfrm flipH="1">
                <a:off x="7500939" y="45212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Line 369">
                <a:extLst>
                  <a:ext uri="{FF2B5EF4-FFF2-40B4-BE49-F238E27FC236}">
                    <a16:creationId xmlns:a16="http://schemas.microsoft.com/office/drawing/2014/main" id="{3021874B-C529-E4A0-CC11-1A43885547E4}"/>
                  </a:ext>
                </a:extLst>
              </p:cNvPr>
              <p:cNvSpPr>
                <a:spLocks noChangeShapeType="1"/>
              </p:cNvSpPr>
              <p:nvPr/>
            </p:nvSpPr>
            <p:spPr bwMode="auto">
              <a:xfrm flipV="1">
                <a:off x="7500939" y="4040262"/>
                <a:ext cx="0" cy="481013"/>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0" name="Line 370">
                <a:extLst>
                  <a:ext uri="{FF2B5EF4-FFF2-40B4-BE49-F238E27FC236}">
                    <a16:creationId xmlns:a16="http://schemas.microsoft.com/office/drawing/2014/main" id="{8695FD36-BFD0-2B5B-73A0-90AE7F32F0D9}"/>
                  </a:ext>
                </a:extLst>
              </p:cNvPr>
              <p:cNvSpPr>
                <a:spLocks noChangeShapeType="1"/>
              </p:cNvSpPr>
              <p:nvPr/>
            </p:nvSpPr>
            <p:spPr bwMode="auto">
              <a:xfrm>
                <a:off x="7500939" y="4040262"/>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Line 371">
                <a:extLst>
                  <a:ext uri="{FF2B5EF4-FFF2-40B4-BE49-F238E27FC236}">
                    <a16:creationId xmlns:a16="http://schemas.microsoft.com/office/drawing/2014/main" id="{FCD11963-0852-A534-EE1C-17419B1B3689}"/>
                  </a:ext>
                </a:extLst>
              </p:cNvPr>
              <p:cNvSpPr>
                <a:spLocks noChangeShapeType="1"/>
              </p:cNvSpPr>
              <p:nvPr/>
            </p:nvSpPr>
            <p:spPr bwMode="auto">
              <a:xfrm flipH="1">
                <a:off x="7478714" y="4040262"/>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Line 372">
                <a:extLst>
                  <a:ext uri="{FF2B5EF4-FFF2-40B4-BE49-F238E27FC236}">
                    <a16:creationId xmlns:a16="http://schemas.microsoft.com/office/drawing/2014/main" id="{E20F38A8-0D13-D4DD-28F9-465ADAE0A912}"/>
                  </a:ext>
                </a:extLst>
              </p:cNvPr>
              <p:cNvSpPr>
                <a:spLocks noChangeShapeType="1"/>
              </p:cNvSpPr>
              <p:nvPr/>
            </p:nvSpPr>
            <p:spPr bwMode="auto">
              <a:xfrm>
                <a:off x="7089776" y="3984700"/>
                <a:ext cx="0" cy="384175"/>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Line 373">
                <a:extLst>
                  <a:ext uri="{FF2B5EF4-FFF2-40B4-BE49-F238E27FC236}">
                    <a16:creationId xmlns:a16="http://schemas.microsoft.com/office/drawing/2014/main" id="{C6955B9F-1C45-16E3-50D9-7EEC75DC5BF2}"/>
                  </a:ext>
                </a:extLst>
              </p:cNvPr>
              <p:cNvSpPr>
                <a:spLocks noChangeShapeType="1"/>
              </p:cNvSpPr>
              <p:nvPr/>
            </p:nvSpPr>
            <p:spPr bwMode="auto">
              <a:xfrm flipH="1">
                <a:off x="7067551" y="43688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Line 374">
                <a:extLst>
                  <a:ext uri="{FF2B5EF4-FFF2-40B4-BE49-F238E27FC236}">
                    <a16:creationId xmlns:a16="http://schemas.microsoft.com/office/drawing/2014/main" id="{7973BC96-1D38-9774-00BC-DDC7C80356E1}"/>
                  </a:ext>
                </a:extLst>
              </p:cNvPr>
              <p:cNvSpPr>
                <a:spLocks noChangeShapeType="1"/>
              </p:cNvSpPr>
              <p:nvPr/>
            </p:nvSpPr>
            <p:spPr bwMode="auto">
              <a:xfrm flipH="1">
                <a:off x="7089776" y="398470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Line 375">
                <a:extLst>
                  <a:ext uri="{FF2B5EF4-FFF2-40B4-BE49-F238E27FC236}">
                    <a16:creationId xmlns:a16="http://schemas.microsoft.com/office/drawing/2014/main" id="{5AA40B3B-2632-8EE6-C42E-DF424193783C}"/>
                  </a:ext>
                </a:extLst>
              </p:cNvPr>
              <p:cNvSpPr>
                <a:spLocks noChangeShapeType="1"/>
              </p:cNvSpPr>
              <p:nvPr/>
            </p:nvSpPr>
            <p:spPr bwMode="auto">
              <a:xfrm flipH="1">
                <a:off x="7067551" y="398470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Line 376">
                <a:extLst>
                  <a:ext uri="{FF2B5EF4-FFF2-40B4-BE49-F238E27FC236}">
                    <a16:creationId xmlns:a16="http://schemas.microsoft.com/office/drawing/2014/main" id="{77895BA8-4E35-3734-9447-152F9613E8D8}"/>
                  </a:ext>
                </a:extLst>
              </p:cNvPr>
              <p:cNvSpPr>
                <a:spLocks noChangeShapeType="1"/>
              </p:cNvSpPr>
              <p:nvPr/>
            </p:nvSpPr>
            <p:spPr bwMode="auto">
              <a:xfrm flipH="1">
                <a:off x="7089776" y="43688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Line 377">
                <a:extLst>
                  <a:ext uri="{FF2B5EF4-FFF2-40B4-BE49-F238E27FC236}">
                    <a16:creationId xmlns:a16="http://schemas.microsoft.com/office/drawing/2014/main" id="{9D97183A-A1E7-BC08-F97D-B0D3499DBC7D}"/>
                  </a:ext>
                </a:extLst>
              </p:cNvPr>
              <p:cNvSpPr>
                <a:spLocks noChangeShapeType="1"/>
              </p:cNvSpPr>
              <p:nvPr/>
            </p:nvSpPr>
            <p:spPr bwMode="auto">
              <a:xfrm flipH="1">
                <a:off x="6656389" y="4318075"/>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Line 378">
                <a:extLst>
                  <a:ext uri="{FF2B5EF4-FFF2-40B4-BE49-F238E27FC236}">
                    <a16:creationId xmlns:a16="http://schemas.microsoft.com/office/drawing/2014/main" id="{D7DD35DB-86F9-AD9B-6A5A-60409409BC10}"/>
                  </a:ext>
                </a:extLst>
              </p:cNvPr>
              <p:cNvSpPr>
                <a:spLocks noChangeShapeType="1"/>
              </p:cNvSpPr>
              <p:nvPr/>
            </p:nvSpPr>
            <p:spPr bwMode="auto">
              <a:xfrm flipH="1">
                <a:off x="6678614" y="4318075"/>
                <a:ext cx="23813"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Line 379">
                <a:extLst>
                  <a:ext uri="{FF2B5EF4-FFF2-40B4-BE49-F238E27FC236}">
                    <a16:creationId xmlns:a16="http://schemas.microsoft.com/office/drawing/2014/main" id="{55807BF6-1655-0D46-7826-CF7ADDBC09EE}"/>
                  </a:ext>
                </a:extLst>
              </p:cNvPr>
              <p:cNvSpPr>
                <a:spLocks noChangeShapeType="1"/>
              </p:cNvSpPr>
              <p:nvPr/>
            </p:nvSpPr>
            <p:spPr bwMode="auto">
              <a:xfrm flipV="1">
                <a:off x="6678614" y="3883100"/>
                <a:ext cx="0" cy="434975"/>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Line 380">
                <a:extLst>
                  <a:ext uri="{FF2B5EF4-FFF2-40B4-BE49-F238E27FC236}">
                    <a16:creationId xmlns:a16="http://schemas.microsoft.com/office/drawing/2014/main" id="{8EEBEAD2-401F-5813-5BA0-02AA56830948}"/>
                  </a:ext>
                </a:extLst>
              </p:cNvPr>
              <p:cNvSpPr>
                <a:spLocks noChangeShapeType="1"/>
              </p:cNvSpPr>
              <p:nvPr/>
            </p:nvSpPr>
            <p:spPr bwMode="auto">
              <a:xfrm>
                <a:off x="6678614" y="3883100"/>
                <a:ext cx="23813"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Line 381">
                <a:extLst>
                  <a:ext uri="{FF2B5EF4-FFF2-40B4-BE49-F238E27FC236}">
                    <a16:creationId xmlns:a16="http://schemas.microsoft.com/office/drawing/2014/main" id="{5D0DFB3D-4B4B-A1B9-6925-0F4CAA633BA3}"/>
                  </a:ext>
                </a:extLst>
              </p:cNvPr>
              <p:cNvSpPr>
                <a:spLocks noChangeShapeType="1"/>
              </p:cNvSpPr>
              <p:nvPr/>
            </p:nvSpPr>
            <p:spPr bwMode="auto">
              <a:xfrm flipH="1">
                <a:off x="6656389" y="388310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Line 382">
                <a:extLst>
                  <a:ext uri="{FF2B5EF4-FFF2-40B4-BE49-F238E27FC236}">
                    <a16:creationId xmlns:a16="http://schemas.microsoft.com/office/drawing/2014/main" id="{B69CE75F-B8C6-A15F-03D8-22308F376500}"/>
                  </a:ext>
                </a:extLst>
              </p:cNvPr>
              <p:cNvSpPr>
                <a:spLocks noChangeShapeType="1"/>
              </p:cNvSpPr>
              <p:nvPr/>
            </p:nvSpPr>
            <p:spPr bwMode="auto">
              <a:xfrm>
                <a:off x="5446714" y="3406850"/>
                <a:ext cx="0" cy="33020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Line 383">
                <a:extLst>
                  <a:ext uri="{FF2B5EF4-FFF2-40B4-BE49-F238E27FC236}">
                    <a16:creationId xmlns:a16="http://schemas.microsoft.com/office/drawing/2014/main" id="{A59E372D-94F1-0828-6939-10969F6DDE2F}"/>
                  </a:ext>
                </a:extLst>
              </p:cNvPr>
              <p:cNvSpPr>
                <a:spLocks noChangeShapeType="1"/>
              </p:cNvSpPr>
              <p:nvPr/>
            </p:nvSpPr>
            <p:spPr bwMode="auto">
              <a:xfrm flipH="1">
                <a:off x="5424489" y="373705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Line 384">
                <a:extLst>
                  <a:ext uri="{FF2B5EF4-FFF2-40B4-BE49-F238E27FC236}">
                    <a16:creationId xmlns:a16="http://schemas.microsoft.com/office/drawing/2014/main" id="{0A8F0F62-7897-5D09-AB5B-85E23C340FBB}"/>
                  </a:ext>
                </a:extLst>
              </p:cNvPr>
              <p:cNvSpPr>
                <a:spLocks noChangeShapeType="1"/>
              </p:cNvSpPr>
              <p:nvPr/>
            </p:nvSpPr>
            <p:spPr bwMode="auto">
              <a:xfrm flipH="1">
                <a:off x="5446714" y="340685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Line 385">
                <a:extLst>
                  <a:ext uri="{FF2B5EF4-FFF2-40B4-BE49-F238E27FC236}">
                    <a16:creationId xmlns:a16="http://schemas.microsoft.com/office/drawing/2014/main" id="{CC04CA35-C28D-03C2-A7FA-2CBF2CB1ACD1}"/>
                  </a:ext>
                </a:extLst>
              </p:cNvPr>
              <p:cNvSpPr>
                <a:spLocks noChangeShapeType="1"/>
              </p:cNvSpPr>
              <p:nvPr/>
            </p:nvSpPr>
            <p:spPr bwMode="auto">
              <a:xfrm flipH="1">
                <a:off x="5424489" y="340685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Line 386">
                <a:extLst>
                  <a:ext uri="{FF2B5EF4-FFF2-40B4-BE49-F238E27FC236}">
                    <a16:creationId xmlns:a16="http://schemas.microsoft.com/office/drawing/2014/main" id="{B0E2A2A0-D87A-AD19-825A-F4A0EDA5873F}"/>
                  </a:ext>
                </a:extLst>
              </p:cNvPr>
              <p:cNvSpPr>
                <a:spLocks noChangeShapeType="1"/>
              </p:cNvSpPr>
              <p:nvPr/>
            </p:nvSpPr>
            <p:spPr bwMode="auto">
              <a:xfrm flipH="1">
                <a:off x="5446714" y="373705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Line 387">
                <a:extLst>
                  <a:ext uri="{FF2B5EF4-FFF2-40B4-BE49-F238E27FC236}">
                    <a16:creationId xmlns:a16="http://schemas.microsoft.com/office/drawing/2014/main" id="{A89E7D1B-72BE-B96B-C427-9BBD4ED71BD0}"/>
                  </a:ext>
                </a:extLst>
              </p:cNvPr>
              <p:cNvSpPr>
                <a:spLocks noChangeShapeType="1"/>
              </p:cNvSpPr>
              <p:nvPr/>
            </p:nvSpPr>
            <p:spPr bwMode="auto">
              <a:xfrm flipH="1">
                <a:off x="5013326" y="344495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Line 388">
                <a:extLst>
                  <a:ext uri="{FF2B5EF4-FFF2-40B4-BE49-F238E27FC236}">
                    <a16:creationId xmlns:a16="http://schemas.microsoft.com/office/drawing/2014/main" id="{6BAC735F-7665-E6AD-8B51-22FE8DF94D92}"/>
                  </a:ext>
                </a:extLst>
              </p:cNvPr>
              <p:cNvSpPr>
                <a:spLocks noChangeShapeType="1"/>
              </p:cNvSpPr>
              <p:nvPr/>
            </p:nvSpPr>
            <p:spPr bwMode="auto">
              <a:xfrm flipH="1">
                <a:off x="5035551" y="3444950"/>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Line 389">
                <a:extLst>
                  <a:ext uri="{FF2B5EF4-FFF2-40B4-BE49-F238E27FC236}">
                    <a16:creationId xmlns:a16="http://schemas.microsoft.com/office/drawing/2014/main" id="{F330700A-434D-F286-E731-0B935CFFBA70}"/>
                  </a:ext>
                </a:extLst>
              </p:cNvPr>
              <p:cNvSpPr>
                <a:spLocks noChangeShapeType="1"/>
              </p:cNvSpPr>
              <p:nvPr/>
            </p:nvSpPr>
            <p:spPr bwMode="auto">
              <a:xfrm flipV="1">
                <a:off x="5035551" y="3217937"/>
                <a:ext cx="0" cy="227013"/>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Line 390">
                <a:extLst>
                  <a:ext uri="{FF2B5EF4-FFF2-40B4-BE49-F238E27FC236}">
                    <a16:creationId xmlns:a16="http://schemas.microsoft.com/office/drawing/2014/main" id="{B879BD88-C350-CF13-0549-05753E632607}"/>
                  </a:ext>
                </a:extLst>
              </p:cNvPr>
              <p:cNvSpPr>
                <a:spLocks noChangeShapeType="1"/>
              </p:cNvSpPr>
              <p:nvPr/>
            </p:nvSpPr>
            <p:spPr bwMode="auto">
              <a:xfrm>
                <a:off x="5035551" y="3217937"/>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Line 391">
                <a:extLst>
                  <a:ext uri="{FF2B5EF4-FFF2-40B4-BE49-F238E27FC236}">
                    <a16:creationId xmlns:a16="http://schemas.microsoft.com/office/drawing/2014/main" id="{CEF3964D-57B2-0514-E0DD-353532724027}"/>
                  </a:ext>
                </a:extLst>
              </p:cNvPr>
              <p:cNvSpPr>
                <a:spLocks noChangeShapeType="1"/>
              </p:cNvSpPr>
              <p:nvPr/>
            </p:nvSpPr>
            <p:spPr bwMode="auto">
              <a:xfrm flipH="1">
                <a:off x="5013326" y="3217937"/>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Line 392">
                <a:extLst>
                  <a:ext uri="{FF2B5EF4-FFF2-40B4-BE49-F238E27FC236}">
                    <a16:creationId xmlns:a16="http://schemas.microsoft.com/office/drawing/2014/main" id="{826DB7F2-EE81-04D2-242A-D5A051C73308}"/>
                  </a:ext>
                </a:extLst>
              </p:cNvPr>
              <p:cNvSpPr>
                <a:spLocks noChangeShapeType="1"/>
              </p:cNvSpPr>
              <p:nvPr/>
            </p:nvSpPr>
            <p:spPr bwMode="auto">
              <a:xfrm>
                <a:off x="4624389" y="2971875"/>
                <a:ext cx="0" cy="153988"/>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Line 393">
                <a:extLst>
                  <a:ext uri="{FF2B5EF4-FFF2-40B4-BE49-F238E27FC236}">
                    <a16:creationId xmlns:a16="http://schemas.microsoft.com/office/drawing/2014/main" id="{8B377FBE-0DF4-896D-493C-699FCC9F2FE1}"/>
                  </a:ext>
                </a:extLst>
              </p:cNvPr>
              <p:cNvSpPr>
                <a:spLocks noChangeShapeType="1"/>
              </p:cNvSpPr>
              <p:nvPr/>
            </p:nvSpPr>
            <p:spPr bwMode="auto">
              <a:xfrm flipH="1">
                <a:off x="4602164" y="3125862"/>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Line 394">
                <a:extLst>
                  <a:ext uri="{FF2B5EF4-FFF2-40B4-BE49-F238E27FC236}">
                    <a16:creationId xmlns:a16="http://schemas.microsoft.com/office/drawing/2014/main" id="{4C51D5F7-E75B-5EB5-7D81-EF0E347D5FE8}"/>
                  </a:ext>
                </a:extLst>
              </p:cNvPr>
              <p:cNvSpPr>
                <a:spLocks noChangeShapeType="1"/>
              </p:cNvSpPr>
              <p:nvPr/>
            </p:nvSpPr>
            <p:spPr bwMode="auto">
              <a:xfrm flipH="1">
                <a:off x="4624389" y="2971875"/>
                <a:ext cx="23813"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Line 396">
                <a:extLst>
                  <a:ext uri="{FF2B5EF4-FFF2-40B4-BE49-F238E27FC236}">
                    <a16:creationId xmlns:a16="http://schemas.microsoft.com/office/drawing/2014/main" id="{11CB7891-F0DA-F42F-3670-8A8813B0A2A9}"/>
                  </a:ext>
                </a:extLst>
              </p:cNvPr>
              <p:cNvSpPr>
                <a:spLocks noChangeShapeType="1"/>
              </p:cNvSpPr>
              <p:nvPr/>
            </p:nvSpPr>
            <p:spPr bwMode="auto">
              <a:xfrm flipH="1">
                <a:off x="4602163" y="2971874"/>
                <a:ext cx="22225"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6" name="Line 397">
                <a:extLst>
                  <a:ext uri="{FF2B5EF4-FFF2-40B4-BE49-F238E27FC236}">
                    <a16:creationId xmlns:a16="http://schemas.microsoft.com/office/drawing/2014/main" id="{BA9E7AE3-B8E5-742A-6DD1-60C46867A3C8}"/>
                  </a:ext>
                </a:extLst>
              </p:cNvPr>
              <p:cNvSpPr>
                <a:spLocks noChangeShapeType="1"/>
              </p:cNvSpPr>
              <p:nvPr/>
            </p:nvSpPr>
            <p:spPr bwMode="auto">
              <a:xfrm flipH="1">
                <a:off x="4624388" y="3125862"/>
                <a:ext cx="23813" cy="0"/>
              </a:xfrm>
              <a:prstGeom prst="line">
                <a:avLst/>
              </a:prstGeom>
              <a:noFill/>
              <a:ln w="12700">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7" name="Line 398">
                <a:extLst>
                  <a:ext uri="{FF2B5EF4-FFF2-40B4-BE49-F238E27FC236}">
                    <a16:creationId xmlns:a16="http://schemas.microsoft.com/office/drawing/2014/main" id="{A0B656F2-9C8B-8C2E-896B-1D059EDB57F3}"/>
                  </a:ext>
                </a:extLst>
              </p:cNvPr>
              <p:cNvSpPr>
                <a:spLocks noChangeShapeType="1"/>
              </p:cNvSpPr>
              <p:nvPr/>
            </p:nvSpPr>
            <p:spPr bwMode="auto">
              <a:xfrm flipH="1">
                <a:off x="8301038" y="468161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8" name="Line 399">
                <a:extLst>
                  <a:ext uri="{FF2B5EF4-FFF2-40B4-BE49-F238E27FC236}">
                    <a16:creationId xmlns:a16="http://schemas.microsoft.com/office/drawing/2014/main" id="{B8F5C921-40F1-191C-5A22-A62965FE6ABB}"/>
                  </a:ext>
                </a:extLst>
              </p:cNvPr>
              <p:cNvSpPr>
                <a:spLocks noChangeShapeType="1"/>
              </p:cNvSpPr>
              <p:nvPr/>
            </p:nvSpPr>
            <p:spPr bwMode="auto">
              <a:xfrm flipH="1">
                <a:off x="8323263" y="408629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9" name="Line 400">
                <a:extLst>
                  <a:ext uri="{FF2B5EF4-FFF2-40B4-BE49-F238E27FC236}">
                    <a16:creationId xmlns:a16="http://schemas.microsoft.com/office/drawing/2014/main" id="{B481C061-2E93-2196-3BC5-49C54524FFC2}"/>
                  </a:ext>
                </a:extLst>
              </p:cNvPr>
              <p:cNvSpPr>
                <a:spLocks noChangeShapeType="1"/>
              </p:cNvSpPr>
              <p:nvPr/>
            </p:nvSpPr>
            <p:spPr bwMode="auto">
              <a:xfrm flipH="1">
                <a:off x="8323263" y="468161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0" name="Line 401">
                <a:extLst>
                  <a:ext uri="{FF2B5EF4-FFF2-40B4-BE49-F238E27FC236}">
                    <a16:creationId xmlns:a16="http://schemas.microsoft.com/office/drawing/2014/main" id="{421680F1-E196-1765-114A-5957CC698D79}"/>
                  </a:ext>
                </a:extLst>
              </p:cNvPr>
              <p:cNvSpPr>
                <a:spLocks noChangeShapeType="1"/>
              </p:cNvSpPr>
              <p:nvPr/>
            </p:nvSpPr>
            <p:spPr bwMode="auto">
              <a:xfrm>
                <a:off x="8323263" y="4086299"/>
                <a:ext cx="0" cy="595313"/>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1" name="Line 402">
                <a:extLst>
                  <a:ext uri="{FF2B5EF4-FFF2-40B4-BE49-F238E27FC236}">
                    <a16:creationId xmlns:a16="http://schemas.microsoft.com/office/drawing/2014/main" id="{D19FD37D-D697-B44D-BD86-12BD0A86033C}"/>
                  </a:ext>
                </a:extLst>
              </p:cNvPr>
              <p:cNvSpPr>
                <a:spLocks noChangeShapeType="1"/>
              </p:cNvSpPr>
              <p:nvPr/>
            </p:nvSpPr>
            <p:spPr bwMode="auto">
              <a:xfrm flipH="1">
                <a:off x="8301038" y="408629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2" name="Line 403">
                <a:extLst>
                  <a:ext uri="{FF2B5EF4-FFF2-40B4-BE49-F238E27FC236}">
                    <a16:creationId xmlns:a16="http://schemas.microsoft.com/office/drawing/2014/main" id="{D0AF49B0-D9D9-2BCB-62BF-7505C53596B0}"/>
                  </a:ext>
                </a:extLst>
              </p:cNvPr>
              <p:cNvSpPr>
                <a:spLocks noChangeShapeType="1"/>
              </p:cNvSpPr>
              <p:nvPr/>
            </p:nvSpPr>
            <p:spPr bwMode="auto">
              <a:xfrm>
                <a:off x="7912101" y="4092649"/>
                <a:ext cx="0" cy="449263"/>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3" name="Line 404">
                <a:extLst>
                  <a:ext uri="{FF2B5EF4-FFF2-40B4-BE49-F238E27FC236}">
                    <a16:creationId xmlns:a16="http://schemas.microsoft.com/office/drawing/2014/main" id="{85F96077-BA00-23C9-1A8D-984FE33F6757}"/>
                  </a:ext>
                </a:extLst>
              </p:cNvPr>
              <p:cNvSpPr>
                <a:spLocks noChangeShapeType="1"/>
              </p:cNvSpPr>
              <p:nvPr/>
            </p:nvSpPr>
            <p:spPr bwMode="auto">
              <a:xfrm flipH="1">
                <a:off x="7889876" y="454191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4" name="Line 405">
                <a:extLst>
                  <a:ext uri="{FF2B5EF4-FFF2-40B4-BE49-F238E27FC236}">
                    <a16:creationId xmlns:a16="http://schemas.microsoft.com/office/drawing/2014/main" id="{A434A0C6-57C5-11C5-5A40-95C458B226A1}"/>
                  </a:ext>
                </a:extLst>
              </p:cNvPr>
              <p:cNvSpPr>
                <a:spLocks noChangeShapeType="1"/>
              </p:cNvSpPr>
              <p:nvPr/>
            </p:nvSpPr>
            <p:spPr bwMode="auto">
              <a:xfrm flipH="1">
                <a:off x="7912101" y="40926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5" name="Line 406">
                <a:extLst>
                  <a:ext uri="{FF2B5EF4-FFF2-40B4-BE49-F238E27FC236}">
                    <a16:creationId xmlns:a16="http://schemas.microsoft.com/office/drawing/2014/main" id="{384CB645-A1F6-3503-EA7A-8770D759898B}"/>
                  </a:ext>
                </a:extLst>
              </p:cNvPr>
              <p:cNvSpPr>
                <a:spLocks noChangeShapeType="1"/>
              </p:cNvSpPr>
              <p:nvPr/>
            </p:nvSpPr>
            <p:spPr bwMode="auto">
              <a:xfrm flipH="1">
                <a:off x="7889876" y="40926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6" name="Line 407">
                <a:extLst>
                  <a:ext uri="{FF2B5EF4-FFF2-40B4-BE49-F238E27FC236}">
                    <a16:creationId xmlns:a16="http://schemas.microsoft.com/office/drawing/2014/main" id="{98DDF64B-C417-B365-9410-CEC9F87E1EB0}"/>
                  </a:ext>
                </a:extLst>
              </p:cNvPr>
              <p:cNvSpPr>
                <a:spLocks noChangeShapeType="1"/>
              </p:cNvSpPr>
              <p:nvPr/>
            </p:nvSpPr>
            <p:spPr bwMode="auto">
              <a:xfrm flipH="1">
                <a:off x="7912101" y="454191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7" name="Line 408">
                <a:extLst>
                  <a:ext uri="{FF2B5EF4-FFF2-40B4-BE49-F238E27FC236}">
                    <a16:creationId xmlns:a16="http://schemas.microsoft.com/office/drawing/2014/main" id="{64233E5C-A688-11E3-D3A6-AFB808EC411D}"/>
                  </a:ext>
                </a:extLst>
              </p:cNvPr>
              <p:cNvSpPr>
                <a:spLocks noChangeShapeType="1"/>
              </p:cNvSpPr>
              <p:nvPr/>
            </p:nvSpPr>
            <p:spPr bwMode="auto">
              <a:xfrm flipH="1">
                <a:off x="7478713" y="4462537"/>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8" name="Line 409">
                <a:extLst>
                  <a:ext uri="{FF2B5EF4-FFF2-40B4-BE49-F238E27FC236}">
                    <a16:creationId xmlns:a16="http://schemas.microsoft.com/office/drawing/2014/main" id="{8FB97306-914D-2A01-6BB1-BE69BF49990C}"/>
                  </a:ext>
                </a:extLst>
              </p:cNvPr>
              <p:cNvSpPr>
                <a:spLocks noChangeShapeType="1"/>
              </p:cNvSpPr>
              <p:nvPr/>
            </p:nvSpPr>
            <p:spPr bwMode="auto">
              <a:xfrm flipH="1">
                <a:off x="7500938" y="4462537"/>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9" name="Line 410">
                <a:extLst>
                  <a:ext uri="{FF2B5EF4-FFF2-40B4-BE49-F238E27FC236}">
                    <a16:creationId xmlns:a16="http://schemas.microsoft.com/office/drawing/2014/main" id="{93960F66-2E1C-4041-2E6A-CEC13B8CF736}"/>
                  </a:ext>
                </a:extLst>
              </p:cNvPr>
              <p:cNvSpPr>
                <a:spLocks noChangeShapeType="1"/>
              </p:cNvSpPr>
              <p:nvPr/>
            </p:nvSpPr>
            <p:spPr bwMode="auto">
              <a:xfrm flipV="1">
                <a:off x="7500938" y="4038674"/>
                <a:ext cx="0" cy="423863"/>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0" name="Line 411">
                <a:extLst>
                  <a:ext uri="{FF2B5EF4-FFF2-40B4-BE49-F238E27FC236}">
                    <a16:creationId xmlns:a16="http://schemas.microsoft.com/office/drawing/2014/main" id="{5687FDC6-0C18-E484-2E11-B0FE8032794B}"/>
                  </a:ext>
                </a:extLst>
              </p:cNvPr>
              <p:cNvSpPr>
                <a:spLocks noChangeShapeType="1"/>
              </p:cNvSpPr>
              <p:nvPr/>
            </p:nvSpPr>
            <p:spPr bwMode="auto">
              <a:xfrm>
                <a:off x="7500938" y="403867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1" name="Line 412">
                <a:extLst>
                  <a:ext uri="{FF2B5EF4-FFF2-40B4-BE49-F238E27FC236}">
                    <a16:creationId xmlns:a16="http://schemas.microsoft.com/office/drawing/2014/main" id="{072403F1-D862-D128-32B0-6A167D10C437}"/>
                  </a:ext>
                </a:extLst>
              </p:cNvPr>
              <p:cNvSpPr>
                <a:spLocks noChangeShapeType="1"/>
              </p:cNvSpPr>
              <p:nvPr/>
            </p:nvSpPr>
            <p:spPr bwMode="auto">
              <a:xfrm flipH="1">
                <a:off x="7478713" y="403867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2" name="Line 413">
                <a:extLst>
                  <a:ext uri="{FF2B5EF4-FFF2-40B4-BE49-F238E27FC236}">
                    <a16:creationId xmlns:a16="http://schemas.microsoft.com/office/drawing/2014/main" id="{53B5186D-4DB9-37C3-001C-A843FFB60566}"/>
                  </a:ext>
                </a:extLst>
              </p:cNvPr>
              <p:cNvSpPr>
                <a:spLocks noChangeShapeType="1"/>
              </p:cNvSpPr>
              <p:nvPr/>
            </p:nvSpPr>
            <p:spPr bwMode="auto">
              <a:xfrm>
                <a:off x="7089776" y="3943424"/>
                <a:ext cx="0" cy="339725"/>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3" name="Line 414">
                <a:extLst>
                  <a:ext uri="{FF2B5EF4-FFF2-40B4-BE49-F238E27FC236}">
                    <a16:creationId xmlns:a16="http://schemas.microsoft.com/office/drawing/2014/main" id="{ECFABE2D-AB29-19DE-838E-BC7EA5E85467}"/>
                  </a:ext>
                </a:extLst>
              </p:cNvPr>
              <p:cNvSpPr>
                <a:spLocks noChangeShapeType="1"/>
              </p:cNvSpPr>
              <p:nvPr/>
            </p:nvSpPr>
            <p:spPr bwMode="auto">
              <a:xfrm flipH="1">
                <a:off x="7067551" y="42831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4" name="Line 415">
                <a:extLst>
                  <a:ext uri="{FF2B5EF4-FFF2-40B4-BE49-F238E27FC236}">
                    <a16:creationId xmlns:a16="http://schemas.microsoft.com/office/drawing/2014/main" id="{8E7466EB-2D01-67AE-A226-D139EBBDDC99}"/>
                  </a:ext>
                </a:extLst>
              </p:cNvPr>
              <p:cNvSpPr>
                <a:spLocks noChangeShapeType="1"/>
              </p:cNvSpPr>
              <p:nvPr/>
            </p:nvSpPr>
            <p:spPr bwMode="auto">
              <a:xfrm flipH="1">
                <a:off x="7089776" y="394342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5" name="Line 416">
                <a:extLst>
                  <a:ext uri="{FF2B5EF4-FFF2-40B4-BE49-F238E27FC236}">
                    <a16:creationId xmlns:a16="http://schemas.microsoft.com/office/drawing/2014/main" id="{F10EA27E-7C92-1653-AD08-70DBDFC99033}"/>
                  </a:ext>
                </a:extLst>
              </p:cNvPr>
              <p:cNvSpPr>
                <a:spLocks noChangeShapeType="1"/>
              </p:cNvSpPr>
              <p:nvPr/>
            </p:nvSpPr>
            <p:spPr bwMode="auto">
              <a:xfrm flipH="1">
                <a:off x="7067551" y="394342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6" name="Line 417">
                <a:extLst>
                  <a:ext uri="{FF2B5EF4-FFF2-40B4-BE49-F238E27FC236}">
                    <a16:creationId xmlns:a16="http://schemas.microsoft.com/office/drawing/2014/main" id="{D18F3BB5-E7E2-219A-25E8-C75E71EEE208}"/>
                  </a:ext>
                </a:extLst>
              </p:cNvPr>
              <p:cNvSpPr>
                <a:spLocks noChangeShapeType="1"/>
              </p:cNvSpPr>
              <p:nvPr/>
            </p:nvSpPr>
            <p:spPr bwMode="auto">
              <a:xfrm flipH="1">
                <a:off x="7089776" y="42831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Line 418">
                <a:extLst>
                  <a:ext uri="{FF2B5EF4-FFF2-40B4-BE49-F238E27FC236}">
                    <a16:creationId xmlns:a16="http://schemas.microsoft.com/office/drawing/2014/main" id="{B01E8AF7-F30C-1BCB-DF6E-C133B4959FCF}"/>
                  </a:ext>
                </a:extLst>
              </p:cNvPr>
              <p:cNvSpPr>
                <a:spLocks noChangeShapeType="1"/>
              </p:cNvSpPr>
              <p:nvPr/>
            </p:nvSpPr>
            <p:spPr bwMode="auto">
              <a:xfrm flipH="1">
                <a:off x="6656388" y="424981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Line 419">
                <a:extLst>
                  <a:ext uri="{FF2B5EF4-FFF2-40B4-BE49-F238E27FC236}">
                    <a16:creationId xmlns:a16="http://schemas.microsoft.com/office/drawing/2014/main" id="{B27C2509-C270-E220-965F-11D218FD4B6B}"/>
                  </a:ext>
                </a:extLst>
              </p:cNvPr>
              <p:cNvSpPr>
                <a:spLocks noChangeShapeType="1"/>
              </p:cNvSpPr>
              <p:nvPr/>
            </p:nvSpPr>
            <p:spPr bwMode="auto">
              <a:xfrm flipH="1">
                <a:off x="6678613" y="4249812"/>
                <a:ext cx="23813"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Line 420">
                <a:extLst>
                  <a:ext uri="{FF2B5EF4-FFF2-40B4-BE49-F238E27FC236}">
                    <a16:creationId xmlns:a16="http://schemas.microsoft.com/office/drawing/2014/main" id="{0B0E6E1C-2E01-833E-B0CA-F35DD4E80D0F}"/>
                  </a:ext>
                </a:extLst>
              </p:cNvPr>
              <p:cNvSpPr>
                <a:spLocks noChangeShapeType="1"/>
              </p:cNvSpPr>
              <p:nvPr/>
            </p:nvSpPr>
            <p:spPr bwMode="auto">
              <a:xfrm flipV="1">
                <a:off x="6678613" y="3808487"/>
                <a:ext cx="0" cy="441325"/>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Line 421">
                <a:extLst>
                  <a:ext uri="{FF2B5EF4-FFF2-40B4-BE49-F238E27FC236}">
                    <a16:creationId xmlns:a16="http://schemas.microsoft.com/office/drawing/2014/main" id="{50567E05-9897-B161-3D34-BF5ECB1E991E}"/>
                  </a:ext>
                </a:extLst>
              </p:cNvPr>
              <p:cNvSpPr>
                <a:spLocks noChangeShapeType="1"/>
              </p:cNvSpPr>
              <p:nvPr/>
            </p:nvSpPr>
            <p:spPr bwMode="auto">
              <a:xfrm>
                <a:off x="6678613" y="3808487"/>
                <a:ext cx="23813"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Line 422">
                <a:extLst>
                  <a:ext uri="{FF2B5EF4-FFF2-40B4-BE49-F238E27FC236}">
                    <a16:creationId xmlns:a16="http://schemas.microsoft.com/office/drawing/2014/main" id="{8B73417B-AAF1-CC38-0034-7EA10CA94672}"/>
                  </a:ext>
                </a:extLst>
              </p:cNvPr>
              <p:cNvSpPr>
                <a:spLocks noChangeShapeType="1"/>
              </p:cNvSpPr>
              <p:nvPr/>
            </p:nvSpPr>
            <p:spPr bwMode="auto">
              <a:xfrm flipH="1">
                <a:off x="6656388" y="3808487"/>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Line 423">
                <a:extLst>
                  <a:ext uri="{FF2B5EF4-FFF2-40B4-BE49-F238E27FC236}">
                    <a16:creationId xmlns:a16="http://schemas.microsoft.com/office/drawing/2014/main" id="{3534520A-9FC3-07FC-DB60-D03AB790D723}"/>
                  </a:ext>
                </a:extLst>
              </p:cNvPr>
              <p:cNvSpPr>
                <a:spLocks noChangeShapeType="1"/>
              </p:cNvSpPr>
              <p:nvPr/>
            </p:nvSpPr>
            <p:spPr bwMode="auto">
              <a:xfrm>
                <a:off x="5035551" y="3140149"/>
                <a:ext cx="0" cy="239713"/>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Line 424">
                <a:extLst>
                  <a:ext uri="{FF2B5EF4-FFF2-40B4-BE49-F238E27FC236}">
                    <a16:creationId xmlns:a16="http://schemas.microsoft.com/office/drawing/2014/main" id="{D3A5E8A2-3336-B17B-2F6A-CA88A5A4FCFF}"/>
                  </a:ext>
                </a:extLst>
              </p:cNvPr>
              <p:cNvSpPr>
                <a:spLocks noChangeShapeType="1"/>
              </p:cNvSpPr>
              <p:nvPr/>
            </p:nvSpPr>
            <p:spPr bwMode="auto">
              <a:xfrm flipH="1">
                <a:off x="5013326" y="337986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Line 425">
                <a:extLst>
                  <a:ext uri="{FF2B5EF4-FFF2-40B4-BE49-F238E27FC236}">
                    <a16:creationId xmlns:a16="http://schemas.microsoft.com/office/drawing/2014/main" id="{0AE84992-B67C-0F17-261B-BBB6D24BC1EE}"/>
                  </a:ext>
                </a:extLst>
              </p:cNvPr>
              <p:cNvSpPr>
                <a:spLocks noChangeShapeType="1"/>
              </p:cNvSpPr>
              <p:nvPr/>
            </p:nvSpPr>
            <p:spPr bwMode="auto">
              <a:xfrm flipH="1">
                <a:off x="5035551" y="31401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Line 426">
                <a:extLst>
                  <a:ext uri="{FF2B5EF4-FFF2-40B4-BE49-F238E27FC236}">
                    <a16:creationId xmlns:a16="http://schemas.microsoft.com/office/drawing/2014/main" id="{86F35ED8-4CDE-72F3-A2C0-12FA0B5EFE6D}"/>
                  </a:ext>
                </a:extLst>
              </p:cNvPr>
              <p:cNvSpPr>
                <a:spLocks noChangeShapeType="1"/>
              </p:cNvSpPr>
              <p:nvPr/>
            </p:nvSpPr>
            <p:spPr bwMode="auto">
              <a:xfrm flipH="1">
                <a:off x="5013326" y="31401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Line 427">
                <a:extLst>
                  <a:ext uri="{FF2B5EF4-FFF2-40B4-BE49-F238E27FC236}">
                    <a16:creationId xmlns:a16="http://schemas.microsoft.com/office/drawing/2014/main" id="{DC20C297-4CA6-13D6-07E0-EB03F4ADB220}"/>
                  </a:ext>
                </a:extLst>
              </p:cNvPr>
              <p:cNvSpPr>
                <a:spLocks noChangeShapeType="1"/>
              </p:cNvSpPr>
              <p:nvPr/>
            </p:nvSpPr>
            <p:spPr bwMode="auto">
              <a:xfrm flipH="1">
                <a:off x="5035551" y="3379862"/>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Line 428">
                <a:extLst>
                  <a:ext uri="{FF2B5EF4-FFF2-40B4-BE49-F238E27FC236}">
                    <a16:creationId xmlns:a16="http://schemas.microsoft.com/office/drawing/2014/main" id="{FA43811D-BED1-0423-C326-3B222E4DC34A}"/>
                  </a:ext>
                </a:extLst>
              </p:cNvPr>
              <p:cNvSpPr>
                <a:spLocks noChangeShapeType="1"/>
              </p:cNvSpPr>
              <p:nvPr/>
            </p:nvSpPr>
            <p:spPr bwMode="auto">
              <a:xfrm flipH="1">
                <a:off x="4602163" y="307982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8" name="Line 429">
                <a:extLst>
                  <a:ext uri="{FF2B5EF4-FFF2-40B4-BE49-F238E27FC236}">
                    <a16:creationId xmlns:a16="http://schemas.microsoft.com/office/drawing/2014/main" id="{E8C10D1E-27AB-6640-E1DE-4C4C1D8467B3}"/>
                  </a:ext>
                </a:extLst>
              </p:cNvPr>
              <p:cNvSpPr>
                <a:spLocks noChangeShapeType="1"/>
              </p:cNvSpPr>
              <p:nvPr/>
            </p:nvSpPr>
            <p:spPr bwMode="auto">
              <a:xfrm flipH="1">
                <a:off x="4624388" y="307982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Line 430">
                <a:extLst>
                  <a:ext uri="{FF2B5EF4-FFF2-40B4-BE49-F238E27FC236}">
                    <a16:creationId xmlns:a16="http://schemas.microsoft.com/office/drawing/2014/main" id="{E4C536B2-681A-62FB-5731-8C5C7B6BD2B8}"/>
                  </a:ext>
                </a:extLst>
              </p:cNvPr>
              <p:cNvSpPr>
                <a:spLocks noChangeShapeType="1"/>
              </p:cNvSpPr>
              <p:nvPr/>
            </p:nvSpPr>
            <p:spPr bwMode="auto">
              <a:xfrm flipV="1">
                <a:off x="4624388" y="2936949"/>
                <a:ext cx="0" cy="142875"/>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Line 431">
                <a:extLst>
                  <a:ext uri="{FF2B5EF4-FFF2-40B4-BE49-F238E27FC236}">
                    <a16:creationId xmlns:a16="http://schemas.microsoft.com/office/drawing/2014/main" id="{B99CBE0F-8C75-4CCA-C0FC-DB5C441C97E3}"/>
                  </a:ext>
                </a:extLst>
              </p:cNvPr>
              <p:cNvSpPr>
                <a:spLocks noChangeShapeType="1"/>
              </p:cNvSpPr>
              <p:nvPr/>
            </p:nvSpPr>
            <p:spPr bwMode="auto">
              <a:xfrm>
                <a:off x="4624388" y="29369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1" name="Line 432">
                <a:extLst>
                  <a:ext uri="{FF2B5EF4-FFF2-40B4-BE49-F238E27FC236}">
                    <a16:creationId xmlns:a16="http://schemas.microsoft.com/office/drawing/2014/main" id="{1F83FF35-5A84-38B9-5890-0A08283EFFC0}"/>
                  </a:ext>
                </a:extLst>
              </p:cNvPr>
              <p:cNvSpPr>
                <a:spLocks noChangeShapeType="1"/>
              </p:cNvSpPr>
              <p:nvPr/>
            </p:nvSpPr>
            <p:spPr bwMode="auto">
              <a:xfrm flipH="1">
                <a:off x="4602163" y="29369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2" name="Line 433">
                <a:extLst>
                  <a:ext uri="{FF2B5EF4-FFF2-40B4-BE49-F238E27FC236}">
                    <a16:creationId xmlns:a16="http://schemas.microsoft.com/office/drawing/2014/main" id="{88A7DD2A-16B5-C03F-9C30-7A5202EAA58D}"/>
                  </a:ext>
                </a:extLst>
              </p:cNvPr>
              <p:cNvSpPr>
                <a:spLocks noChangeShapeType="1"/>
              </p:cNvSpPr>
              <p:nvPr/>
            </p:nvSpPr>
            <p:spPr bwMode="auto">
              <a:xfrm>
                <a:off x="5446713" y="3457649"/>
                <a:ext cx="0" cy="73025"/>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3" name="Line 434">
                <a:extLst>
                  <a:ext uri="{FF2B5EF4-FFF2-40B4-BE49-F238E27FC236}">
                    <a16:creationId xmlns:a16="http://schemas.microsoft.com/office/drawing/2014/main" id="{7D4D601F-F0BB-03F9-F2E4-6E62832A656D}"/>
                  </a:ext>
                </a:extLst>
              </p:cNvPr>
              <p:cNvSpPr>
                <a:spLocks noChangeShapeType="1"/>
              </p:cNvSpPr>
              <p:nvPr/>
            </p:nvSpPr>
            <p:spPr bwMode="auto">
              <a:xfrm flipH="1">
                <a:off x="5424488" y="353067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4" name="Line 435">
                <a:extLst>
                  <a:ext uri="{FF2B5EF4-FFF2-40B4-BE49-F238E27FC236}">
                    <a16:creationId xmlns:a16="http://schemas.microsoft.com/office/drawing/2014/main" id="{551F499E-A2C5-06A1-F76B-A0E9BF38B18B}"/>
                  </a:ext>
                </a:extLst>
              </p:cNvPr>
              <p:cNvSpPr>
                <a:spLocks noChangeShapeType="1"/>
              </p:cNvSpPr>
              <p:nvPr/>
            </p:nvSpPr>
            <p:spPr bwMode="auto">
              <a:xfrm flipH="1">
                <a:off x="5446713" y="34576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5" name="Line 436">
                <a:extLst>
                  <a:ext uri="{FF2B5EF4-FFF2-40B4-BE49-F238E27FC236}">
                    <a16:creationId xmlns:a16="http://schemas.microsoft.com/office/drawing/2014/main" id="{D6410EEA-3C81-8BAF-963F-86C6130923E7}"/>
                  </a:ext>
                </a:extLst>
              </p:cNvPr>
              <p:cNvSpPr>
                <a:spLocks noChangeShapeType="1"/>
              </p:cNvSpPr>
              <p:nvPr/>
            </p:nvSpPr>
            <p:spPr bwMode="auto">
              <a:xfrm flipH="1">
                <a:off x="5424488" y="3457649"/>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6" name="Line 437">
                <a:extLst>
                  <a:ext uri="{FF2B5EF4-FFF2-40B4-BE49-F238E27FC236}">
                    <a16:creationId xmlns:a16="http://schemas.microsoft.com/office/drawing/2014/main" id="{FD10E01A-9B55-45F6-6E9E-8996C8313F91}"/>
                  </a:ext>
                </a:extLst>
              </p:cNvPr>
              <p:cNvSpPr>
                <a:spLocks noChangeShapeType="1"/>
              </p:cNvSpPr>
              <p:nvPr/>
            </p:nvSpPr>
            <p:spPr bwMode="auto">
              <a:xfrm flipH="1">
                <a:off x="5446713" y="3530674"/>
                <a:ext cx="22225" cy="0"/>
              </a:xfrm>
              <a:prstGeom prst="line">
                <a:avLst/>
              </a:prstGeom>
              <a:noFill/>
              <a:ln w="12700">
                <a:solidFill>
                  <a:srgbClr val="FF66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57" name="Freeform 438">
              <a:extLst>
                <a:ext uri="{FF2B5EF4-FFF2-40B4-BE49-F238E27FC236}">
                  <a16:creationId xmlns:a16="http://schemas.microsoft.com/office/drawing/2014/main" id="{8F9ACAF7-F43B-E3A3-5AD2-C399E307F9E8}"/>
                </a:ext>
              </a:extLst>
            </p:cNvPr>
            <p:cNvSpPr>
              <a:spLocks/>
            </p:cNvSpPr>
            <p:nvPr/>
          </p:nvSpPr>
          <p:spPr bwMode="auto">
            <a:xfrm>
              <a:off x="4975592" y="2993746"/>
              <a:ext cx="4117975" cy="1504950"/>
            </a:xfrm>
            <a:custGeom>
              <a:avLst/>
              <a:gdLst>
                <a:gd name="T0" fmla="*/ 2594 w 2594"/>
                <a:gd name="T1" fmla="*/ 948 h 948"/>
                <a:gd name="T2" fmla="*/ 2076 w 2594"/>
                <a:gd name="T3" fmla="*/ 865 h 948"/>
                <a:gd name="T4" fmla="*/ 1817 w 2594"/>
                <a:gd name="T5" fmla="*/ 792 h 948"/>
                <a:gd name="T6" fmla="*/ 1558 w 2594"/>
                <a:gd name="T7" fmla="*/ 724 h 948"/>
                <a:gd name="T8" fmla="*/ 782 w 2594"/>
                <a:gd name="T9" fmla="*/ 388 h 948"/>
                <a:gd name="T10" fmla="*/ 523 w 2594"/>
                <a:gd name="T11" fmla="*/ 256 h 948"/>
                <a:gd name="T12" fmla="*/ 264 w 2594"/>
                <a:gd name="T13" fmla="*/ 82 h 948"/>
                <a:gd name="T14" fmla="*/ 0 w 2594"/>
                <a:gd name="T15" fmla="*/ 0 h 9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948">
                  <a:moveTo>
                    <a:pt x="2594" y="948"/>
                  </a:moveTo>
                  <a:lnTo>
                    <a:pt x="2076" y="865"/>
                  </a:lnTo>
                  <a:lnTo>
                    <a:pt x="1817" y="792"/>
                  </a:lnTo>
                  <a:lnTo>
                    <a:pt x="1558" y="724"/>
                  </a:lnTo>
                  <a:lnTo>
                    <a:pt x="782" y="388"/>
                  </a:lnTo>
                  <a:lnTo>
                    <a:pt x="523" y="256"/>
                  </a:lnTo>
                  <a:lnTo>
                    <a:pt x="264" y="82"/>
                  </a:lnTo>
                  <a:lnTo>
                    <a:pt x="0" y="0"/>
                  </a:lnTo>
                </a:path>
              </a:pathLst>
            </a:custGeom>
            <a:noFill/>
            <a:ln w="28575">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39">
              <a:extLst>
                <a:ext uri="{FF2B5EF4-FFF2-40B4-BE49-F238E27FC236}">
                  <a16:creationId xmlns:a16="http://schemas.microsoft.com/office/drawing/2014/main" id="{90EEF838-0A25-5758-61B2-10D41F304F1B}"/>
                </a:ext>
              </a:extLst>
            </p:cNvPr>
            <p:cNvSpPr>
              <a:spLocks/>
            </p:cNvSpPr>
            <p:nvPr/>
          </p:nvSpPr>
          <p:spPr bwMode="auto">
            <a:xfrm>
              <a:off x="4975592" y="2935008"/>
              <a:ext cx="4117975" cy="93663"/>
            </a:xfrm>
            <a:custGeom>
              <a:avLst/>
              <a:gdLst>
                <a:gd name="T0" fmla="*/ 2594 w 2594"/>
                <a:gd name="T1" fmla="*/ 0 h 59"/>
                <a:gd name="T2" fmla="*/ 2335 w 2594"/>
                <a:gd name="T3" fmla="*/ 33 h 59"/>
                <a:gd name="T4" fmla="*/ 2076 w 2594"/>
                <a:gd name="T5" fmla="*/ 50 h 59"/>
                <a:gd name="T6" fmla="*/ 1817 w 2594"/>
                <a:gd name="T7" fmla="*/ 59 h 59"/>
                <a:gd name="T8" fmla="*/ 1558 w 2594"/>
                <a:gd name="T9" fmla="*/ 22 h 59"/>
                <a:gd name="T10" fmla="*/ 782 w 2594"/>
                <a:gd name="T11" fmla="*/ 49 h 59"/>
                <a:gd name="T12" fmla="*/ 523 w 2594"/>
                <a:gd name="T13" fmla="*/ 41 h 59"/>
                <a:gd name="T14" fmla="*/ 264 w 2594"/>
                <a:gd name="T15" fmla="*/ 54 h 59"/>
                <a:gd name="T16" fmla="*/ 0 w 2594"/>
                <a:gd name="T17"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4" h="59">
                  <a:moveTo>
                    <a:pt x="2594" y="0"/>
                  </a:moveTo>
                  <a:lnTo>
                    <a:pt x="2335" y="33"/>
                  </a:lnTo>
                  <a:lnTo>
                    <a:pt x="2076" y="50"/>
                  </a:lnTo>
                  <a:lnTo>
                    <a:pt x="1817" y="59"/>
                  </a:lnTo>
                  <a:lnTo>
                    <a:pt x="1558" y="22"/>
                  </a:lnTo>
                  <a:lnTo>
                    <a:pt x="782" y="49"/>
                  </a:lnTo>
                  <a:lnTo>
                    <a:pt x="523" y="41"/>
                  </a:lnTo>
                  <a:lnTo>
                    <a:pt x="264" y="54"/>
                  </a:lnTo>
                  <a:lnTo>
                    <a:pt x="0" y="37"/>
                  </a:lnTo>
                </a:path>
              </a:pathLst>
            </a:custGeom>
            <a:noFill/>
            <a:ln w="28575">
              <a:solidFill>
                <a:srgbClr val="9999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40">
              <a:extLst>
                <a:ext uri="{FF2B5EF4-FFF2-40B4-BE49-F238E27FC236}">
                  <a16:creationId xmlns:a16="http://schemas.microsoft.com/office/drawing/2014/main" id="{BAD2A4F1-F67B-3802-C462-F294FA1FBEC6}"/>
                </a:ext>
              </a:extLst>
            </p:cNvPr>
            <p:cNvSpPr>
              <a:spLocks/>
            </p:cNvSpPr>
            <p:nvPr/>
          </p:nvSpPr>
          <p:spPr bwMode="auto">
            <a:xfrm>
              <a:off x="4975592" y="2993746"/>
              <a:ext cx="4117975" cy="1382713"/>
            </a:xfrm>
            <a:custGeom>
              <a:avLst/>
              <a:gdLst>
                <a:gd name="T0" fmla="*/ 2594 w 2594"/>
                <a:gd name="T1" fmla="*/ 871 h 871"/>
                <a:gd name="T2" fmla="*/ 2335 w 2594"/>
                <a:gd name="T3" fmla="*/ 812 h 871"/>
                <a:gd name="T4" fmla="*/ 1817 w 2594"/>
                <a:gd name="T5" fmla="*/ 704 h 871"/>
                <a:gd name="T6" fmla="*/ 1558 w 2594"/>
                <a:gd name="T7" fmla="*/ 636 h 871"/>
                <a:gd name="T8" fmla="*/ 782 w 2594"/>
                <a:gd name="T9" fmla="*/ 364 h 871"/>
                <a:gd name="T10" fmla="*/ 523 w 2594"/>
                <a:gd name="T11" fmla="*/ 226 h 871"/>
                <a:gd name="T12" fmla="*/ 264 w 2594"/>
                <a:gd name="T13" fmla="*/ 47 h 871"/>
                <a:gd name="T14" fmla="*/ 0 w 2594"/>
                <a:gd name="T15" fmla="*/ 0 h 8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871">
                  <a:moveTo>
                    <a:pt x="2594" y="871"/>
                  </a:moveTo>
                  <a:lnTo>
                    <a:pt x="2335" y="812"/>
                  </a:lnTo>
                  <a:lnTo>
                    <a:pt x="1817" y="704"/>
                  </a:lnTo>
                  <a:lnTo>
                    <a:pt x="1558" y="636"/>
                  </a:lnTo>
                  <a:lnTo>
                    <a:pt x="782" y="364"/>
                  </a:lnTo>
                  <a:lnTo>
                    <a:pt x="523" y="226"/>
                  </a:lnTo>
                  <a:lnTo>
                    <a:pt x="264" y="47"/>
                  </a:lnTo>
                  <a:lnTo>
                    <a:pt x="0" y="0"/>
                  </a:lnTo>
                </a:path>
              </a:pathLst>
            </a:custGeom>
            <a:noFill/>
            <a:ln w="28575">
              <a:solidFill>
                <a:srgbClr val="9933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1">
              <a:extLst>
                <a:ext uri="{FF2B5EF4-FFF2-40B4-BE49-F238E27FC236}">
                  <a16:creationId xmlns:a16="http://schemas.microsoft.com/office/drawing/2014/main" id="{381BDD27-AFDC-EDE0-4EA2-7970987CE667}"/>
                </a:ext>
              </a:extLst>
            </p:cNvPr>
            <p:cNvSpPr>
              <a:spLocks/>
            </p:cNvSpPr>
            <p:nvPr/>
          </p:nvSpPr>
          <p:spPr bwMode="auto">
            <a:xfrm>
              <a:off x="4975592" y="2993746"/>
              <a:ext cx="4117975" cy="1109663"/>
            </a:xfrm>
            <a:custGeom>
              <a:avLst/>
              <a:gdLst>
                <a:gd name="T0" fmla="*/ 2594 w 2594"/>
                <a:gd name="T1" fmla="*/ 699 h 699"/>
                <a:gd name="T2" fmla="*/ 2335 w 2594"/>
                <a:gd name="T3" fmla="*/ 692 h 699"/>
                <a:gd name="T4" fmla="*/ 2076 w 2594"/>
                <a:gd name="T5" fmla="*/ 652 h 699"/>
                <a:gd name="T6" fmla="*/ 1558 w 2594"/>
                <a:gd name="T7" fmla="*/ 671 h 699"/>
                <a:gd name="T8" fmla="*/ 782 w 2594"/>
                <a:gd name="T9" fmla="*/ 318 h 699"/>
                <a:gd name="T10" fmla="*/ 523 w 2594"/>
                <a:gd name="T11" fmla="*/ 191 h 699"/>
                <a:gd name="T12" fmla="*/ 0 w 2594"/>
                <a:gd name="T13" fmla="*/ 0 h 699"/>
              </a:gdLst>
              <a:ahLst/>
              <a:cxnLst>
                <a:cxn ang="0">
                  <a:pos x="T0" y="T1"/>
                </a:cxn>
                <a:cxn ang="0">
                  <a:pos x="T2" y="T3"/>
                </a:cxn>
                <a:cxn ang="0">
                  <a:pos x="T4" y="T5"/>
                </a:cxn>
                <a:cxn ang="0">
                  <a:pos x="T6" y="T7"/>
                </a:cxn>
                <a:cxn ang="0">
                  <a:pos x="T8" y="T9"/>
                </a:cxn>
                <a:cxn ang="0">
                  <a:pos x="T10" y="T11"/>
                </a:cxn>
                <a:cxn ang="0">
                  <a:pos x="T12" y="T13"/>
                </a:cxn>
              </a:cxnLst>
              <a:rect l="0" t="0" r="r" b="b"/>
              <a:pathLst>
                <a:path w="2594" h="699">
                  <a:moveTo>
                    <a:pt x="2594" y="699"/>
                  </a:moveTo>
                  <a:lnTo>
                    <a:pt x="2335" y="692"/>
                  </a:lnTo>
                  <a:lnTo>
                    <a:pt x="2076" y="652"/>
                  </a:lnTo>
                  <a:lnTo>
                    <a:pt x="1558" y="671"/>
                  </a:lnTo>
                  <a:lnTo>
                    <a:pt x="782" y="318"/>
                  </a:lnTo>
                  <a:lnTo>
                    <a:pt x="523" y="191"/>
                  </a:lnTo>
                  <a:lnTo>
                    <a:pt x="0" y="0"/>
                  </a:lnTo>
                </a:path>
              </a:pathLst>
            </a:custGeom>
            <a:noFill/>
            <a:ln w="28575">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42">
              <a:extLst>
                <a:ext uri="{FF2B5EF4-FFF2-40B4-BE49-F238E27FC236}">
                  <a16:creationId xmlns:a16="http://schemas.microsoft.com/office/drawing/2014/main" id="{5EEC6C33-5B77-6C60-2A95-DE76A998D03D}"/>
                </a:ext>
              </a:extLst>
            </p:cNvPr>
            <p:cNvSpPr>
              <a:spLocks/>
            </p:cNvSpPr>
            <p:nvPr/>
          </p:nvSpPr>
          <p:spPr bwMode="auto">
            <a:xfrm>
              <a:off x="4975592" y="2993746"/>
              <a:ext cx="4117975" cy="1547813"/>
            </a:xfrm>
            <a:custGeom>
              <a:avLst/>
              <a:gdLst>
                <a:gd name="T0" fmla="*/ 2594 w 2594"/>
                <a:gd name="T1" fmla="*/ 975 h 975"/>
                <a:gd name="T2" fmla="*/ 2335 w 2594"/>
                <a:gd name="T3" fmla="*/ 948 h 975"/>
                <a:gd name="T4" fmla="*/ 1817 w 2594"/>
                <a:gd name="T5" fmla="*/ 818 h 975"/>
                <a:gd name="T6" fmla="*/ 1558 w 2594"/>
                <a:gd name="T7" fmla="*/ 770 h 975"/>
                <a:gd name="T8" fmla="*/ 782 w 2594"/>
                <a:gd name="T9" fmla="*/ 437 h 975"/>
                <a:gd name="T10" fmla="*/ 523 w 2594"/>
                <a:gd name="T11" fmla="*/ 286 h 975"/>
                <a:gd name="T12" fmla="*/ 264 w 2594"/>
                <a:gd name="T13" fmla="*/ 105 h 975"/>
                <a:gd name="T14" fmla="*/ 0 w 2594"/>
                <a:gd name="T15" fmla="*/ 0 h 9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975">
                  <a:moveTo>
                    <a:pt x="2594" y="975"/>
                  </a:moveTo>
                  <a:lnTo>
                    <a:pt x="2335" y="948"/>
                  </a:lnTo>
                  <a:lnTo>
                    <a:pt x="1817" y="818"/>
                  </a:lnTo>
                  <a:lnTo>
                    <a:pt x="1558" y="770"/>
                  </a:lnTo>
                  <a:lnTo>
                    <a:pt x="782" y="437"/>
                  </a:lnTo>
                  <a:lnTo>
                    <a:pt x="523" y="286"/>
                  </a:lnTo>
                  <a:lnTo>
                    <a:pt x="264" y="105"/>
                  </a:lnTo>
                  <a:lnTo>
                    <a:pt x="0" y="0"/>
                  </a:lnTo>
                </a:path>
              </a:pathLst>
            </a:custGeom>
            <a:noFill/>
            <a:ln w="28575">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Rectangle 443">
              <a:extLst>
                <a:ext uri="{FF2B5EF4-FFF2-40B4-BE49-F238E27FC236}">
                  <a16:creationId xmlns:a16="http://schemas.microsoft.com/office/drawing/2014/main" id="{FE4C0B3F-BFEE-3098-0EC8-3DD5D5DCBF86}"/>
                </a:ext>
              </a:extLst>
            </p:cNvPr>
            <p:cNvSpPr>
              <a:spLocks noChangeArrowheads="1"/>
            </p:cNvSpPr>
            <p:nvPr/>
          </p:nvSpPr>
          <p:spPr bwMode="auto">
            <a:xfrm>
              <a:off x="4588242" y="5341658"/>
              <a:ext cx="12984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1" i="0" u="none" strike="noStrike" cap="none" normalizeH="0" baseline="0" dirty="0">
                  <a:ln>
                    <a:noFill/>
                  </a:ln>
                  <a:solidFill>
                    <a:srgbClr val="CC3333"/>
                  </a:solidFill>
                  <a:effectLst/>
                  <a:latin typeface="Calibri" panose="020F0502020204030204" pitchFamily="34" charset="0"/>
                </a:rPr>
                <a:t>GS-1720 administered</a:t>
              </a:r>
              <a:endParaRPr kumimoji="0" lang="en-US" altLang="fr-FR" sz="1800" b="0" i="0" u="none" strike="noStrike" cap="none" normalizeH="0" baseline="0" dirty="0">
                <a:ln>
                  <a:noFill/>
                </a:ln>
                <a:solidFill>
                  <a:schemeClr val="tx1"/>
                </a:solidFill>
                <a:effectLst/>
              </a:endParaRPr>
            </a:p>
          </p:txBody>
        </p:sp>
        <p:sp>
          <p:nvSpPr>
            <p:cNvPr id="263" name="Rectangle 444">
              <a:extLst>
                <a:ext uri="{FF2B5EF4-FFF2-40B4-BE49-F238E27FC236}">
                  <a16:creationId xmlns:a16="http://schemas.microsoft.com/office/drawing/2014/main" id="{D8FB5BFD-B895-E912-C7C8-7F1D0A924D02}"/>
                </a:ext>
              </a:extLst>
            </p:cNvPr>
            <p:cNvSpPr>
              <a:spLocks noChangeArrowheads="1"/>
            </p:cNvSpPr>
            <p:nvPr/>
          </p:nvSpPr>
          <p:spPr bwMode="auto">
            <a:xfrm>
              <a:off x="6670909" y="5144217"/>
              <a:ext cx="7368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Time (days)</a:t>
              </a:r>
              <a:endParaRPr kumimoji="0" lang="en-US" altLang="fr-FR" sz="1600" b="0" i="0" u="none" strike="noStrike" cap="none" normalizeH="0" baseline="0" dirty="0">
                <a:ln>
                  <a:noFill/>
                </a:ln>
                <a:solidFill>
                  <a:schemeClr val="tx1"/>
                </a:solidFill>
                <a:effectLst/>
              </a:endParaRPr>
            </a:p>
          </p:txBody>
        </p:sp>
        <p:sp>
          <p:nvSpPr>
            <p:cNvPr id="264" name="Rectangle 445">
              <a:extLst>
                <a:ext uri="{FF2B5EF4-FFF2-40B4-BE49-F238E27FC236}">
                  <a16:creationId xmlns:a16="http://schemas.microsoft.com/office/drawing/2014/main" id="{1370873E-78FD-31A6-32D1-59A2C2F25C46}"/>
                </a:ext>
              </a:extLst>
            </p:cNvPr>
            <p:cNvSpPr>
              <a:spLocks noChangeArrowheads="1"/>
            </p:cNvSpPr>
            <p:nvPr/>
          </p:nvSpPr>
          <p:spPr bwMode="auto">
            <a:xfrm>
              <a:off x="9386240" y="4925937"/>
              <a:ext cx="15477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0" i="0" u="none" strike="noStrike" cap="none" normalizeH="0" baseline="0" dirty="0">
                  <a:ln>
                    <a:noFill/>
                  </a:ln>
                  <a:solidFill>
                    <a:srgbClr val="000000"/>
                  </a:solidFill>
                  <a:effectLst/>
                  <a:latin typeface="Calibri" panose="020F0502020204030204" pitchFamily="34" charset="0"/>
                </a:rPr>
                <a:t>All p &lt; 0.0001 vs placebo</a:t>
              </a:r>
              <a:endParaRPr kumimoji="0" lang="en-US" altLang="fr-FR" sz="1600" b="0" i="0" u="none" strike="noStrike" cap="none" normalizeH="0" baseline="0" dirty="0">
                <a:ln>
                  <a:noFill/>
                </a:ln>
                <a:solidFill>
                  <a:schemeClr val="tx1"/>
                </a:solidFill>
                <a:effectLst/>
              </a:endParaRPr>
            </a:p>
          </p:txBody>
        </p:sp>
        <p:sp>
          <p:nvSpPr>
            <p:cNvPr id="265" name="Rectangle 446">
              <a:extLst>
                <a:ext uri="{FF2B5EF4-FFF2-40B4-BE49-F238E27FC236}">
                  <a16:creationId xmlns:a16="http://schemas.microsoft.com/office/drawing/2014/main" id="{43934E37-457F-D5DD-0D79-5EAFC6672093}"/>
                </a:ext>
              </a:extLst>
            </p:cNvPr>
            <p:cNvSpPr>
              <a:spLocks noChangeArrowheads="1"/>
            </p:cNvSpPr>
            <p:nvPr/>
          </p:nvSpPr>
          <p:spPr bwMode="auto">
            <a:xfrm>
              <a:off x="9268765" y="4613199"/>
              <a:ext cx="1178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FF6600"/>
                  </a:solidFill>
                  <a:effectLst/>
                  <a:latin typeface="Calibri" panose="020F0502020204030204" pitchFamily="34" charset="0"/>
                </a:rPr>
                <a:t>-2.37 (-2.84, -1.90)</a:t>
              </a:r>
              <a:endParaRPr kumimoji="0" lang="en-US" altLang="fr-FR" sz="1600" b="0" i="0" u="none" strike="noStrike" cap="none" normalizeH="0" baseline="0" dirty="0">
                <a:ln>
                  <a:noFill/>
                </a:ln>
                <a:solidFill>
                  <a:schemeClr val="tx1"/>
                </a:solidFill>
                <a:effectLst/>
              </a:endParaRPr>
            </a:p>
          </p:txBody>
        </p:sp>
        <p:sp>
          <p:nvSpPr>
            <p:cNvPr id="266" name="Rectangle 447">
              <a:extLst>
                <a:ext uri="{FF2B5EF4-FFF2-40B4-BE49-F238E27FC236}">
                  <a16:creationId xmlns:a16="http://schemas.microsoft.com/office/drawing/2014/main" id="{0A2C3B65-872C-5AA9-7ACD-F631208B5D6B}"/>
                </a:ext>
              </a:extLst>
            </p:cNvPr>
            <p:cNvSpPr>
              <a:spLocks noChangeArrowheads="1"/>
            </p:cNvSpPr>
            <p:nvPr/>
          </p:nvSpPr>
          <p:spPr bwMode="auto">
            <a:xfrm>
              <a:off x="9268765" y="4348087"/>
              <a:ext cx="1178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99CC"/>
                  </a:solidFill>
                  <a:effectLst/>
                  <a:latin typeface="Calibri" panose="020F0502020204030204" pitchFamily="34" charset="0"/>
                </a:rPr>
                <a:t>-2.44 (-2.83, -2.04)</a:t>
              </a:r>
              <a:endParaRPr kumimoji="0" lang="en-US" altLang="fr-FR" sz="1600" b="0" i="0" u="none" strike="noStrike" cap="none" normalizeH="0" baseline="0" dirty="0">
                <a:ln>
                  <a:noFill/>
                </a:ln>
                <a:solidFill>
                  <a:schemeClr val="tx1"/>
                </a:solidFill>
                <a:effectLst/>
              </a:endParaRPr>
            </a:p>
          </p:txBody>
        </p:sp>
        <p:sp>
          <p:nvSpPr>
            <p:cNvPr id="267" name="Rectangle 448">
              <a:extLst>
                <a:ext uri="{FF2B5EF4-FFF2-40B4-BE49-F238E27FC236}">
                  <a16:creationId xmlns:a16="http://schemas.microsoft.com/office/drawing/2014/main" id="{E4AFBA99-9BC9-06F4-AA76-A7D9B649B1A6}"/>
                </a:ext>
              </a:extLst>
            </p:cNvPr>
            <p:cNvSpPr>
              <a:spLocks noChangeArrowheads="1"/>
            </p:cNvSpPr>
            <p:nvPr/>
          </p:nvSpPr>
          <p:spPr bwMode="auto">
            <a:xfrm>
              <a:off x="9268765" y="4082974"/>
              <a:ext cx="1178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9933CC"/>
                  </a:solidFill>
                  <a:effectLst/>
                  <a:latin typeface="Calibri" panose="020F0502020204030204" pitchFamily="34" charset="0"/>
                </a:rPr>
                <a:t>-2.18 (-2.37, -2.00)</a:t>
              </a:r>
              <a:endParaRPr kumimoji="0" lang="en-US" altLang="fr-FR" sz="1600" b="0" i="0" u="none" strike="noStrike" cap="none" normalizeH="0" baseline="0" dirty="0">
                <a:ln>
                  <a:noFill/>
                </a:ln>
                <a:solidFill>
                  <a:schemeClr val="tx1"/>
                </a:solidFill>
                <a:effectLst/>
              </a:endParaRPr>
            </a:p>
          </p:txBody>
        </p:sp>
        <p:sp>
          <p:nvSpPr>
            <p:cNvPr id="268" name="Rectangle 449">
              <a:extLst>
                <a:ext uri="{FF2B5EF4-FFF2-40B4-BE49-F238E27FC236}">
                  <a16:creationId xmlns:a16="http://schemas.microsoft.com/office/drawing/2014/main" id="{DFDB0918-59A2-31A7-4D83-FDCD8F1B3586}"/>
                </a:ext>
              </a:extLst>
            </p:cNvPr>
            <p:cNvSpPr>
              <a:spLocks noChangeArrowheads="1"/>
            </p:cNvSpPr>
            <p:nvPr/>
          </p:nvSpPr>
          <p:spPr bwMode="auto">
            <a:xfrm>
              <a:off x="9268765" y="3817862"/>
              <a:ext cx="1178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9900"/>
                  </a:solidFill>
                  <a:effectLst/>
                  <a:latin typeface="Calibri" panose="020F0502020204030204" pitchFamily="34" charset="0"/>
                </a:rPr>
                <a:t>-1.74 (-2.45, -1.03)</a:t>
              </a:r>
              <a:endParaRPr kumimoji="0" lang="en-US" altLang="fr-FR" sz="1600" b="0" i="0" u="none" strike="noStrike" cap="none" normalizeH="0" baseline="0" dirty="0">
                <a:ln>
                  <a:noFill/>
                </a:ln>
                <a:solidFill>
                  <a:schemeClr val="tx1"/>
                </a:solidFill>
                <a:effectLst/>
              </a:endParaRPr>
            </a:p>
          </p:txBody>
        </p:sp>
        <p:sp>
          <p:nvSpPr>
            <p:cNvPr id="269" name="Rectangle 450">
              <a:extLst>
                <a:ext uri="{FF2B5EF4-FFF2-40B4-BE49-F238E27FC236}">
                  <a16:creationId xmlns:a16="http://schemas.microsoft.com/office/drawing/2014/main" id="{CC5C681A-D82F-5560-8E00-C411BC960B02}"/>
                </a:ext>
              </a:extLst>
            </p:cNvPr>
            <p:cNvSpPr>
              <a:spLocks noChangeArrowheads="1"/>
            </p:cNvSpPr>
            <p:nvPr/>
          </p:nvSpPr>
          <p:spPr bwMode="auto">
            <a:xfrm>
              <a:off x="9204077" y="2842675"/>
              <a:ext cx="11404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999999"/>
                  </a:solidFill>
                  <a:effectLst/>
                  <a:latin typeface="Calibri" panose="020F0502020204030204" pitchFamily="34" charset="0"/>
                </a:rPr>
                <a:t>Historical placebo</a:t>
              </a:r>
              <a:endParaRPr kumimoji="0" lang="en-US" altLang="fr-FR" sz="1600" b="1" i="0" u="none" strike="noStrike" cap="none" normalizeH="0" baseline="0" dirty="0">
                <a:ln>
                  <a:noFill/>
                </a:ln>
                <a:solidFill>
                  <a:schemeClr val="tx1"/>
                </a:solidFill>
                <a:effectLst/>
              </a:endParaRPr>
            </a:p>
          </p:txBody>
        </p:sp>
        <p:sp>
          <p:nvSpPr>
            <p:cNvPr id="270" name="Rectangle 451">
              <a:extLst>
                <a:ext uri="{FF2B5EF4-FFF2-40B4-BE49-F238E27FC236}">
                  <a16:creationId xmlns:a16="http://schemas.microsoft.com/office/drawing/2014/main" id="{7638ABDC-F36A-83ED-2A2B-E04D54DD218E}"/>
                </a:ext>
              </a:extLst>
            </p:cNvPr>
            <p:cNvSpPr>
              <a:spLocks noChangeArrowheads="1"/>
            </p:cNvSpPr>
            <p:nvPr/>
          </p:nvSpPr>
          <p:spPr bwMode="auto">
            <a:xfrm>
              <a:off x="5580430" y="4477808"/>
              <a:ext cx="545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900 mg</a:t>
              </a:r>
              <a:endParaRPr kumimoji="0" lang="en-US" altLang="fr-FR" b="1" i="0" u="none" strike="noStrike" cap="none" normalizeH="0" baseline="0" dirty="0">
                <a:ln>
                  <a:noFill/>
                </a:ln>
                <a:solidFill>
                  <a:schemeClr val="tx1"/>
                </a:solidFill>
                <a:effectLst/>
              </a:endParaRPr>
            </a:p>
          </p:txBody>
        </p:sp>
        <p:sp>
          <p:nvSpPr>
            <p:cNvPr id="271" name="Rectangle 452">
              <a:extLst>
                <a:ext uri="{FF2B5EF4-FFF2-40B4-BE49-F238E27FC236}">
                  <a16:creationId xmlns:a16="http://schemas.microsoft.com/office/drawing/2014/main" id="{A142B96C-AFD2-CF2F-B88F-FDAE4F177C65}"/>
                </a:ext>
              </a:extLst>
            </p:cNvPr>
            <p:cNvSpPr>
              <a:spLocks noChangeArrowheads="1"/>
            </p:cNvSpPr>
            <p:nvPr/>
          </p:nvSpPr>
          <p:spPr bwMode="auto">
            <a:xfrm>
              <a:off x="5580430" y="4284133"/>
              <a:ext cx="545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450 mg</a:t>
              </a:r>
              <a:endParaRPr kumimoji="0" lang="en-US" altLang="fr-FR" b="1" i="0" u="none" strike="noStrike" cap="none" normalizeH="0" baseline="0" dirty="0">
                <a:ln>
                  <a:noFill/>
                </a:ln>
                <a:solidFill>
                  <a:schemeClr val="tx1"/>
                </a:solidFill>
                <a:effectLst/>
              </a:endParaRPr>
            </a:p>
          </p:txBody>
        </p:sp>
        <p:sp>
          <p:nvSpPr>
            <p:cNvPr id="272" name="Rectangle 453">
              <a:extLst>
                <a:ext uri="{FF2B5EF4-FFF2-40B4-BE49-F238E27FC236}">
                  <a16:creationId xmlns:a16="http://schemas.microsoft.com/office/drawing/2014/main" id="{3487B518-8033-271E-2E81-C5C147D740F8}"/>
                </a:ext>
              </a:extLst>
            </p:cNvPr>
            <p:cNvSpPr>
              <a:spLocks noChangeArrowheads="1"/>
            </p:cNvSpPr>
            <p:nvPr/>
          </p:nvSpPr>
          <p:spPr bwMode="auto">
            <a:xfrm>
              <a:off x="5580430" y="4088870"/>
              <a:ext cx="5450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150 mg</a:t>
              </a:r>
              <a:endParaRPr kumimoji="0" lang="en-US" altLang="fr-FR" b="1" i="0" u="none" strike="noStrike" cap="none" normalizeH="0" baseline="0" dirty="0">
                <a:ln>
                  <a:noFill/>
                </a:ln>
                <a:solidFill>
                  <a:schemeClr val="tx1"/>
                </a:solidFill>
                <a:effectLst/>
              </a:endParaRPr>
            </a:p>
          </p:txBody>
        </p:sp>
        <p:sp>
          <p:nvSpPr>
            <p:cNvPr id="273" name="Rectangle 454">
              <a:extLst>
                <a:ext uri="{FF2B5EF4-FFF2-40B4-BE49-F238E27FC236}">
                  <a16:creationId xmlns:a16="http://schemas.microsoft.com/office/drawing/2014/main" id="{3D5FCA6A-9EE1-95CC-424A-AFFDD338FD85}"/>
                </a:ext>
              </a:extLst>
            </p:cNvPr>
            <p:cNvSpPr>
              <a:spLocks noChangeArrowheads="1"/>
            </p:cNvSpPr>
            <p:nvPr/>
          </p:nvSpPr>
          <p:spPr bwMode="auto">
            <a:xfrm>
              <a:off x="5580430" y="3895195"/>
              <a:ext cx="4536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rgbClr val="000000"/>
                  </a:solidFill>
                  <a:effectLst/>
                  <a:latin typeface="Calibri" panose="020F0502020204030204" pitchFamily="34" charset="0"/>
                </a:rPr>
                <a:t>30 mg</a:t>
              </a:r>
              <a:endParaRPr kumimoji="0" lang="en-US" altLang="fr-FR" b="1" i="0" u="none" strike="noStrike" cap="none" normalizeH="0" baseline="0" dirty="0">
                <a:ln>
                  <a:noFill/>
                </a:ln>
                <a:solidFill>
                  <a:schemeClr val="tx1"/>
                </a:solidFill>
                <a:effectLst/>
              </a:endParaRPr>
            </a:p>
          </p:txBody>
        </p:sp>
        <p:sp>
          <p:nvSpPr>
            <p:cNvPr id="274" name="Rectangle 455">
              <a:extLst>
                <a:ext uri="{FF2B5EF4-FFF2-40B4-BE49-F238E27FC236}">
                  <a16:creationId xmlns:a16="http://schemas.microsoft.com/office/drawing/2014/main" id="{817C88F4-E4A5-383F-941C-ACA99867D9C5}"/>
                </a:ext>
              </a:extLst>
            </p:cNvPr>
            <p:cNvSpPr>
              <a:spLocks noChangeArrowheads="1"/>
            </p:cNvSpPr>
            <p:nvPr/>
          </p:nvSpPr>
          <p:spPr bwMode="auto">
            <a:xfrm>
              <a:off x="9245425" y="3384494"/>
              <a:ext cx="1420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Mean (95% CI) change</a:t>
              </a:r>
              <a:br>
                <a:rPr kumimoji="0" lang="en-US" altLang="fr-FR" sz="1200" b="1" i="0" u="none" strike="noStrike" cap="none" normalizeH="0" baseline="0" dirty="0">
                  <a:ln>
                    <a:noFill/>
                  </a:ln>
                  <a:solidFill>
                    <a:srgbClr val="000000"/>
                  </a:solidFill>
                  <a:effectLst/>
                  <a:latin typeface="Calibri" panose="020F0502020204030204" pitchFamily="34" charset="0"/>
                </a:rPr>
              </a:br>
              <a:r>
                <a:rPr kumimoji="0" lang="en-US" altLang="fr-FR" sz="1200" b="1" i="0" u="none" strike="noStrike" cap="none" normalizeH="0" baseline="0" dirty="0">
                  <a:ln>
                    <a:noFill/>
                  </a:ln>
                  <a:solidFill>
                    <a:srgbClr val="000000"/>
                  </a:solidFill>
                  <a:effectLst/>
                  <a:latin typeface="Calibri" panose="020F0502020204030204" pitchFamily="34" charset="0"/>
                </a:rPr>
                <a:t>from day 1 to day 11</a:t>
              </a:r>
              <a:endParaRPr kumimoji="0" lang="en-US" altLang="fr-FR" sz="1600" b="0" i="0" u="none" strike="noStrike" cap="none" normalizeH="0" baseline="0" dirty="0">
                <a:ln>
                  <a:noFill/>
                </a:ln>
                <a:solidFill>
                  <a:schemeClr val="tx1"/>
                </a:solidFill>
                <a:effectLst/>
              </a:endParaRPr>
            </a:p>
          </p:txBody>
        </p:sp>
      </p:grpSp>
      <p:sp>
        <p:nvSpPr>
          <p:cNvPr id="2" name="Titre 1">
            <a:extLst>
              <a:ext uri="{FF2B5EF4-FFF2-40B4-BE49-F238E27FC236}">
                <a16:creationId xmlns:a16="http://schemas.microsoft.com/office/drawing/2014/main" id="{6B2EF995-A307-9742-E99A-751597744EE8}"/>
              </a:ext>
            </a:extLst>
          </p:cNvPr>
          <p:cNvSpPr>
            <a:spLocks noGrp="1"/>
          </p:cNvSpPr>
          <p:nvPr>
            <p:ph type="title"/>
          </p:nvPr>
        </p:nvSpPr>
        <p:spPr/>
        <p:txBody>
          <a:bodyPr/>
          <a:lstStyle/>
          <a:p>
            <a:r>
              <a:rPr lang="en-US" dirty="0"/>
              <a:t>GS-1720: New INSTI</a:t>
            </a:r>
          </a:p>
        </p:txBody>
      </p:sp>
      <p:sp>
        <p:nvSpPr>
          <p:cNvPr id="3" name="Espace réservé du contenu 2">
            <a:extLst>
              <a:ext uri="{FF2B5EF4-FFF2-40B4-BE49-F238E27FC236}">
                <a16:creationId xmlns:a16="http://schemas.microsoft.com/office/drawing/2014/main" id="{134BAEE3-5C61-477F-50F2-01CB99480FBE}"/>
              </a:ext>
            </a:extLst>
          </p:cNvPr>
          <p:cNvSpPr>
            <a:spLocks noGrp="1"/>
          </p:cNvSpPr>
          <p:nvPr>
            <p:ph sz="quarter" idx="13"/>
          </p:nvPr>
        </p:nvSpPr>
        <p:spPr>
          <a:xfrm>
            <a:off x="6181411" y="5557357"/>
            <a:ext cx="5817808" cy="819706"/>
          </a:xfrm>
        </p:spPr>
        <p:txBody>
          <a:bodyPr>
            <a:normAutofit/>
          </a:bodyPr>
          <a:lstStyle/>
          <a:p>
            <a:r>
              <a:rPr lang="en-US" sz="1800" dirty="0"/>
              <a:t>Study-drug related AE: 14.3%, none of grade 3-4, no SAE</a:t>
            </a:r>
          </a:p>
          <a:p>
            <a:r>
              <a:rPr lang="en-US" sz="1800" dirty="0"/>
              <a:t>2 patients with decreased </a:t>
            </a:r>
            <a:r>
              <a:rPr lang="en-US" sz="1800" dirty="0" err="1"/>
              <a:t>CrCl</a:t>
            </a:r>
            <a:r>
              <a:rPr lang="en-US" sz="1800" dirty="0"/>
              <a:t> (Day 3, Day 25)</a:t>
            </a:r>
          </a:p>
        </p:txBody>
      </p:sp>
      <p:sp>
        <p:nvSpPr>
          <p:cNvPr id="4" name="Text Placeholder 22">
            <a:extLst>
              <a:ext uri="{FF2B5EF4-FFF2-40B4-BE49-F238E27FC236}">
                <a16:creationId xmlns:a16="http://schemas.microsoft.com/office/drawing/2014/main" id="{1B43828B-9E82-8625-4C2E-C821BFA351CE}"/>
              </a:ext>
            </a:extLst>
          </p:cNvPr>
          <p:cNvSpPr txBox="1">
            <a:spLocks/>
          </p:cNvSpPr>
          <p:nvPr/>
        </p:nvSpPr>
        <p:spPr bwMode="auto">
          <a:xfrm>
            <a:off x="9406767" y="6574009"/>
            <a:ext cx="27823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2000" tIns="0" rIns="72000" bIns="0" numCol="1" anchor="t" anchorCtr="0" compatLnSpc="1">
            <a:prstTxWarp prst="textNoShape">
              <a:avLst/>
            </a:prstTxWarp>
            <a:spAutoFit/>
          </a:bodyPr>
          <a:lstStyle>
            <a:lvl1pPr marL="0" indent="0" algn="l" rtl="0" eaLnBrk="0" fontAlgn="base" hangingPunct="0">
              <a:spcBef>
                <a:spcPct val="0"/>
              </a:spcBef>
              <a:spcAft>
                <a:spcPts val="400"/>
              </a:spcAft>
              <a:buClr>
                <a:srgbClr val="E31836"/>
              </a:buClr>
              <a:buSzPct val="115000"/>
              <a:buFont typeface="Arial" panose="020B0604020202020204" pitchFamily="34" charset="0"/>
              <a:buNone/>
              <a:defRPr sz="2000">
                <a:solidFill>
                  <a:schemeClr val="accent2"/>
                </a:solidFill>
                <a:latin typeface="Arial" panose="020B0604020202020204" pitchFamily="34" charset="0"/>
                <a:ea typeface="+mn-ea"/>
                <a:cs typeface="Arial" panose="020B0604020202020204" pitchFamily="34" charset="0"/>
              </a:defRPr>
            </a:lvl1pPr>
            <a:lvl2pPr marL="176213" indent="-176213" algn="l" rtl="0" eaLnBrk="0" fontAlgn="base" hangingPunct="0">
              <a:spcBef>
                <a:spcPct val="0"/>
              </a:spcBef>
              <a:spcAft>
                <a:spcPts val="400"/>
              </a:spcAft>
              <a:buClr>
                <a:srgbClr val="E31836"/>
              </a:buClr>
              <a:buSzPct val="115000"/>
              <a:buFont typeface="Arial" panose="020B0604020202020204" pitchFamily="34" charset="0"/>
              <a:buChar char="•"/>
              <a:defRPr sz="1700">
                <a:solidFill>
                  <a:schemeClr val="accent2"/>
                </a:solidFill>
                <a:latin typeface="Arial" panose="020B0604020202020204" pitchFamily="34" charset="0"/>
                <a:cs typeface="Arial" panose="020B0604020202020204" pitchFamily="34" charset="0"/>
              </a:defRPr>
            </a:lvl2pPr>
            <a:lvl3pPr marL="568325" indent="-173038" algn="l" rtl="0" eaLnBrk="0" fontAlgn="base" hangingPunct="0">
              <a:spcBef>
                <a:spcPct val="0"/>
              </a:spcBef>
              <a:spcAft>
                <a:spcPts val="400"/>
              </a:spcAft>
              <a:buClr>
                <a:srgbClr val="E31836"/>
              </a:buClr>
              <a:buSzPct val="115000"/>
              <a:buFont typeface="Arial" panose="020B0604020202020204" pitchFamily="34" charset="0"/>
              <a:buChar char="•"/>
              <a:defRPr lang="en-US" sz="1500" dirty="0">
                <a:solidFill>
                  <a:schemeClr val="accent2"/>
                </a:solidFill>
                <a:latin typeface="Arial" panose="020B0604020202020204" pitchFamily="34" charset="0"/>
                <a:cs typeface="Arial" panose="020B0604020202020204" pitchFamily="34" charset="0"/>
              </a:defRPr>
            </a:lvl3pPr>
            <a:lvl4pPr marL="976313" indent="-188913" algn="l" rtl="0" eaLnBrk="0" fontAlgn="base" hangingPunct="0">
              <a:spcBef>
                <a:spcPct val="0"/>
              </a:spcBef>
              <a:spcAft>
                <a:spcPts val="400"/>
              </a:spcAft>
              <a:buClr>
                <a:srgbClr val="E31836"/>
              </a:buClr>
              <a:buSzPct val="115000"/>
              <a:buFont typeface="Arial" panose="020B0604020202020204" pitchFamily="34" charset="0"/>
              <a:buChar char="•"/>
              <a:defRPr lang="en-US" sz="1300" dirty="0">
                <a:solidFill>
                  <a:schemeClr val="accent2"/>
                </a:solidFill>
                <a:latin typeface="Arial" panose="020B0604020202020204" pitchFamily="34" charset="0"/>
                <a:cs typeface="Arial" panose="020B0604020202020204" pitchFamily="34" charset="0"/>
              </a:defRPr>
            </a:lvl4pPr>
            <a:lvl5pPr marL="1229753" indent="-152396" algn="l" defTabSz="1231869" rtl="0" eaLnBrk="0" fontAlgn="base" hangingPunct="0">
              <a:spcBef>
                <a:spcPct val="0"/>
              </a:spcBef>
              <a:spcAft>
                <a:spcPts val="400"/>
              </a:spcAft>
              <a:buClr>
                <a:srgbClr val="E31836"/>
              </a:buClr>
              <a:buSzPct val="115000"/>
              <a:buFont typeface="Arial" panose="020B0604020202020204" pitchFamily="34" charset="0"/>
              <a:buChar char="•"/>
              <a:defRPr lang="en-GB" sz="1467" dirty="0">
                <a:solidFill>
                  <a:schemeClr val="accent2"/>
                </a:solidFill>
                <a:latin typeface="Arial" panose="020B0604020202020204" pitchFamily="34" charset="0"/>
                <a:cs typeface="Arial" panose="020B0604020202020204" pitchFamily="34" charset="0"/>
              </a:defRPr>
            </a:lvl5pPr>
            <a:lvl6pPr marL="891095" indent="0" algn="l" rtl="0" eaLnBrk="1" fontAlgn="base" hangingPunct="1">
              <a:spcBef>
                <a:spcPct val="20000"/>
              </a:spcBef>
              <a:spcAft>
                <a:spcPct val="0"/>
              </a:spcAft>
              <a:buClr>
                <a:srgbClr val="B61229"/>
              </a:buClr>
              <a:buSzPct val="115000"/>
              <a:buFont typeface="Arial" charset="0"/>
              <a:buNone/>
              <a:defRPr sz="1333">
                <a:solidFill>
                  <a:schemeClr val="bg2"/>
                </a:solidFill>
                <a:latin typeface="+mn-lt"/>
                <a:cs typeface="+mn-cs"/>
              </a:defRPr>
            </a:lvl6pPr>
            <a:lvl7pPr marL="1930352"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7pPr>
            <a:lvl8pPr marL="2539937"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8pPr>
            <a:lvl9pPr marL="3149521" indent="-251878" algn="l" rtl="0" eaLnBrk="1" fontAlgn="base" hangingPunct="1">
              <a:spcBef>
                <a:spcPct val="20000"/>
              </a:spcBef>
              <a:spcAft>
                <a:spcPct val="0"/>
              </a:spcAft>
              <a:buClr>
                <a:srgbClr val="B61229"/>
              </a:buClr>
              <a:buSzPct val="115000"/>
              <a:buFont typeface="Arial" charset="0"/>
              <a:buChar char="•"/>
              <a:defRPr sz="1333">
                <a:solidFill>
                  <a:schemeClr val="bg2"/>
                </a:solidFill>
                <a:latin typeface="+mn-lt"/>
                <a:cs typeface="+mn-cs"/>
              </a:defRPr>
            </a:lvl9pPr>
          </a:lstStyle>
          <a:p>
            <a:pPr marL="0" marR="0" lvl="0" indent="0" algn="r" defTabSz="914400" rtl="0" eaLnBrk="0" fontAlgn="base" latinLnBrk="0" hangingPunct="0">
              <a:lnSpc>
                <a:spcPct val="100000"/>
              </a:lnSpc>
              <a:spcBef>
                <a:spcPct val="0"/>
              </a:spcBef>
              <a:spcAft>
                <a:spcPts val="400"/>
              </a:spcAft>
              <a:buClr>
                <a:srgbClr val="E31836"/>
              </a:buClr>
              <a:buSzPct val="115000"/>
              <a:buFont typeface="Arial" panose="020B0604020202020204" pitchFamily="34" charset="0"/>
              <a:buNone/>
              <a:tabLst/>
              <a:defRPr/>
            </a:pPr>
            <a:r>
              <a:rPr lang="en-US" sz="1200" i="1" kern="0" dirty="0" err="1">
                <a:solidFill>
                  <a:schemeClr val="tx1"/>
                </a:solidFill>
                <a:latin typeface="+mn-lt"/>
              </a:rPr>
              <a:t>Fichtenbaum</a:t>
            </a:r>
            <a:r>
              <a:rPr lang="en-US" sz="1200" i="1" kern="0" dirty="0">
                <a:solidFill>
                  <a:schemeClr val="tx1"/>
                </a:solidFill>
                <a:latin typeface="+mn-lt"/>
              </a:rPr>
              <a:t> CJ </a:t>
            </a:r>
            <a:r>
              <a:rPr kumimoji="0" lang="en-US" sz="1200" b="0" i="1" u="none" strike="noStrike" kern="0" cap="none" spc="0" normalizeH="0" baseline="0" dirty="0">
                <a:ln>
                  <a:noFill/>
                </a:ln>
                <a:solidFill>
                  <a:schemeClr val="tx1"/>
                </a:solidFill>
                <a:effectLst/>
                <a:uLnTx/>
                <a:uFillTx/>
                <a:latin typeface="+mn-lt"/>
              </a:rPr>
              <a:t>et al. 31</a:t>
            </a:r>
            <a:r>
              <a:rPr kumimoji="0" lang="en-US" sz="1200" b="0" i="1" u="none" strike="noStrike" kern="0" cap="none" spc="0" normalizeH="0" baseline="30000" dirty="0">
                <a:ln>
                  <a:noFill/>
                </a:ln>
                <a:solidFill>
                  <a:schemeClr val="tx1"/>
                </a:solidFill>
                <a:effectLst/>
                <a:uLnTx/>
                <a:uFillTx/>
                <a:latin typeface="+mn-lt"/>
              </a:rPr>
              <a:t>th</a:t>
            </a:r>
            <a:r>
              <a:rPr kumimoji="0" lang="en-US" sz="1200" b="0" i="1" u="none" strike="noStrike" kern="0" cap="none" spc="0" normalizeH="0" baseline="0" dirty="0">
                <a:ln>
                  <a:noFill/>
                </a:ln>
                <a:solidFill>
                  <a:schemeClr val="tx1"/>
                </a:solidFill>
                <a:effectLst/>
                <a:uLnTx/>
                <a:uFillTx/>
                <a:latin typeface="+mn-lt"/>
              </a:rPr>
              <a:t> CROI 2024 ; </a:t>
            </a:r>
            <a:r>
              <a:rPr lang="en-US" sz="1200" i="1" kern="0" dirty="0">
                <a:solidFill>
                  <a:schemeClr val="tx1"/>
                </a:solidFill>
                <a:latin typeface="+mn-lt"/>
              </a:rPr>
              <a:t>116</a:t>
            </a:r>
            <a:endParaRPr kumimoji="0" lang="en-US" sz="1200" b="0" i="1" u="none" strike="noStrike" kern="0" cap="none" spc="0" normalizeH="0" baseline="0" dirty="0">
              <a:ln>
                <a:noFill/>
              </a:ln>
              <a:solidFill>
                <a:schemeClr val="tx1"/>
              </a:solidFill>
              <a:effectLst/>
              <a:uLnTx/>
              <a:uFillTx/>
              <a:latin typeface="+mn-lt"/>
            </a:endParaRPr>
          </a:p>
        </p:txBody>
      </p:sp>
      <p:sp>
        <p:nvSpPr>
          <p:cNvPr id="7" name="ZoneTexte 6">
            <a:extLst>
              <a:ext uri="{FF2B5EF4-FFF2-40B4-BE49-F238E27FC236}">
                <a16:creationId xmlns:a16="http://schemas.microsoft.com/office/drawing/2014/main" id="{961BB490-B67F-8E21-CAF3-34022CBD1827}"/>
              </a:ext>
            </a:extLst>
          </p:cNvPr>
          <p:cNvSpPr txBox="1"/>
          <p:nvPr/>
        </p:nvSpPr>
        <p:spPr>
          <a:xfrm>
            <a:off x="123291" y="2758912"/>
            <a:ext cx="4445457" cy="338554"/>
          </a:xfrm>
          <a:prstGeom prst="rect">
            <a:avLst/>
          </a:prstGeom>
          <a:noFill/>
        </p:spPr>
        <p:txBody>
          <a:bodyPr wrap="square" rtlCol="0">
            <a:spAutoFit/>
          </a:bodyPr>
          <a:lstStyle/>
          <a:p>
            <a:r>
              <a:rPr lang="en-US" sz="1600" dirty="0"/>
              <a:t>Phase 1, single dose study in healthy volunteers</a:t>
            </a:r>
          </a:p>
        </p:txBody>
      </p:sp>
      <p:sp>
        <p:nvSpPr>
          <p:cNvPr id="9" name="ZoneTexte 8">
            <a:extLst>
              <a:ext uri="{FF2B5EF4-FFF2-40B4-BE49-F238E27FC236}">
                <a16:creationId xmlns:a16="http://schemas.microsoft.com/office/drawing/2014/main" id="{0D3B00F6-3B14-6D1F-D591-04A50152931F}"/>
              </a:ext>
            </a:extLst>
          </p:cNvPr>
          <p:cNvSpPr txBox="1"/>
          <p:nvPr/>
        </p:nvSpPr>
        <p:spPr>
          <a:xfrm>
            <a:off x="4179385" y="1141599"/>
            <a:ext cx="4895571" cy="923330"/>
          </a:xfrm>
          <a:prstGeom prst="rect">
            <a:avLst/>
          </a:prstGeom>
          <a:noFill/>
        </p:spPr>
        <p:txBody>
          <a:bodyPr wrap="none" rtlCol="0">
            <a:spAutoFit/>
          </a:bodyPr>
          <a:lstStyle/>
          <a:p>
            <a:r>
              <a:rPr lang="en-US" dirty="0"/>
              <a:t>Phase 1, single dose study, HIV patients, </a:t>
            </a:r>
          </a:p>
          <a:p>
            <a:r>
              <a:rPr lang="en-US" dirty="0"/>
              <a:t>HIV RNA 5000 to ≤ 400 000 c/mL, CD4 &gt; 200/mm</a:t>
            </a:r>
            <a:r>
              <a:rPr lang="en-US" baseline="30000" dirty="0"/>
              <a:t>3</a:t>
            </a:r>
          </a:p>
          <a:p>
            <a:r>
              <a:rPr lang="en-US" dirty="0"/>
              <a:t>ART-naïve or off ART &gt; 12 weeks and INSTI-naïve</a:t>
            </a:r>
          </a:p>
        </p:txBody>
      </p:sp>
      <p:sp>
        <p:nvSpPr>
          <p:cNvPr id="10" name="ZoneTexte 9">
            <a:extLst>
              <a:ext uri="{FF2B5EF4-FFF2-40B4-BE49-F238E27FC236}">
                <a16:creationId xmlns:a16="http://schemas.microsoft.com/office/drawing/2014/main" id="{09EC2BD7-935D-FE8E-6709-DD6F07E7CD8F}"/>
              </a:ext>
            </a:extLst>
          </p:cNvPr>
          <p:cNvSpPr txBox="1"/>
          <p:nvPr/>
        </p:nvSpPr>
        <p:spPr>
          <a:xfrm>
            <a:off x="4793324" y="2239889"/>
            <a:ext cx="4687052" cy="369332"/>
          </a:xfrm>
          <a:prstGeom prst="rect">
            <a:avLst/>
          </a:prstGeom>
          <a:noFill/>
        </p:spPr>
        <p:txBody>
          <a:bodyPr wrap="none" rtlCol="0">
            <a:spAutoFit/>
          </a:bodyPr>
          <a:lstStyle/>
          <a:p>
            <a:r>
              <a:rPr lang="en-US" b="1" dirty="0"/>
              <a:t>Mean (95% CI) change in HIV-1 RNA, log</a:t>
            </a:r>
            <a:r>
              <a:rPr lang="en-US" b="1" baseline="-25000" dirty="0"/>
              <a:t>10</a:t>
            </a:r>
            <a:r>
              <a:rPr lang="en-US" b="1" dirty="0"/>
              <a:t> c/mL</a:t>
            </a:r>
          </a:p>
        </p:txBody>
      </p:sp>
      <p:sp>
        <p:nvSpPr>
          <p:cNvPr id="11" name="Espace réservé du contenu 2">
            <a:extLst>
              <a:ext uri="{FF2B5EF4-FFF2-40B4-BE49-F238E27FC236}">
                <a16:creationId xmlns:a16="http://schemas.microsoft.com/office/drawing/2014/main" id="{A7B61671-618D-7549-BFF6-56948EE3291E}"/>
              </a:ext>
            </a:extLst>
          </p:cNvPr>
          <p:cNvSpPr txBox="1">
            <a:spLocks/>
          </p:cNvSpPr>
          <p:nvPr/>
        </p:nvSpPr>
        <p:spPr>
          <a:xfrm>
            <a:off x="278192" y="6164156"/>
            <a:ext cx="5817808" cy="435024"/>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Clr>
                <a:srgbClr val="0070C0"/>
              </a:buClr>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Clr>
                <a:srgbClr val="0070C0"/>
              </a:buClr>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Clr>
                <a:srgbClr val="0070C0"/>
              </a:buClr>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Clr>
                <a:srgbClr val="0070C0"/>
              </a:buClr>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b="1" dirty="0"/>
              <a:t>Conclusion: </a:t>
            </a:r>
            <a:r>
              <a:rPr lang="en-US" sz="1800" dirty="0"/>
              <a:t>new INSTI with weekly oral potential</a:t>
            </a:r>
          </a:p>
        </p:txBody>
      </p:sp>
      <p:pic>
        <p:nvPicPr>
          <p:cNvPr id="14" name="Image 13">
            <a:extLst>
              <a:ext uri="{FF2B5EF4-FFF2-40B4-BE49-F238E27FC236}">
                <a16:creationId xmlns:a16="http://schemas.microsoft.com/office/drawing/2014/main" id="{981ADCF9-55CB-E528-A361-276D49AAABED}"/>
              </a:ext>
            </a:extLst>
          </p:cNvPr>
          <p:cNvPicPr>
            <a:picLocks noChangeAspect="1"/>
          </p:cNvPicPr>
          <p:nvPr/>
        </p:nvPicPr>
        <p:blipFill>
          <a:blip r:embed="rId2"/>
          <a:stretch>
            <a:fillRect/>
          </a:stretch>
        </p:blipFill>
        <p:spPr>
          <a:xfrm>
            <a:off x="528976" y="1483659"/>
            <a:ext cx="2239994" cy="1072482"/>
          </a:xfrm>
          <a:prstGeom prst="rect">
            <a:avLst/>
          </a:prstGeom>
        </p:spPr>
      </p:pic>
      <p:sp>
        <p:nvSpPr>
          <p:cNvPr id="15" name="ZoneTexte 14">
            <a:extLst>
              <a:ext uri="{FF2B5EF4-FFF2-40B4-BE49-F238E27FC236}">
                <a16:creationId xmlns:a16="http://schemas.microsoft.com/office/drawing/2014/main" id="{A675E78B-911A-4DCE-DD78-98DB88073BD5}"/>
              </a:ext>
            </a:extLst>
          </p:cNvPr>
          <p:cNvSpPr txBox="1"/>
          <p:nvPr/>
        </p:nvSpPr>
        <p:spPr>
          <a:xfrm>
            <a:off x="911424" y="1104499"/>
            <a:ext cx="979755" cy="369332"/>
          </a:xfrm>
          <a:prstGeom prst="rect">
            <a:avLst/>
          </a:prstGeom>
          <a:noFill/>
        </p:spPr>
        <p:txBody>
          <a:bodyPr wrap="none">
            <a:spAutoFit/>
          </a:bodyPr>
          <a:lstStyle/>
          <a:p>
            <a:pPr algn="ctr"/>
            <a:r>
              <a:rPr kumimoji="0" lang="en-US" b="1" i="0" u="none" strike="noStrike" kern="1200" cap="none" spc="0" normalizeH="0" baseline="0" dirty="0">
                <a:ln>
                  <a:noFill/>
                </a:ln>
                <a:solidFill>
                  <a:srgbClr val="0070C0"/>
                </a:solidFill>
                <a:effectLst/>
                <a:uLnTx/>
                <a:uFillTx/>
                <a:latin typeface="Calibri"/>
                <a:ea typeface="+mj-ea"/>
                <a:cs typeface="+mj-cs"/>
              </a:rPr>
              <a:t>GS-1720</a:t>
            </a:r>
            <a:endParaRPr lang="en-US" sz="1050" dirty="0"/>
          </a:p>
        </p:txBody>
      </p:sp>
      <p:sp>
        <p:nvSpPr>
          <p:cNvPr id="16" name="ZoneTexte 15">
            <a:extLst>
              <a:ext uri="{FF2B5EF4-FFF2-40B4-BE49-F238E27FC236}">
                <a16:creationId xmlns:a16="http://schemas.microsoft.com/office/drawing/2014/main" id="{19FB2B63-5926-6597-9311-27639FF4E555}"/>
              </a:ext>
            </a:extLst>
          </p:cNvPr>
          <p:cNvSpPr txBox="1"/>
          <p:nvPr/>
        </p:nvSpPr>
        <p:spPr>
          <a:xfrm>
            <a:off x="219157" y="3068960"/>
            <a:ext cx="3561632" cy="584775"/>
          </a:xfrm>
          <a:prstGeom prst="rect">
            <a:avLst/>
          </a:prstGeom>
          <a:noFill/>
        </p:spPr>
        <p:txBody>
          <a:bodyPr wrap="square">
            <a:spAutoFit/>
          </a:bodyPr>
          <a:lstStyle/>
          <a:p>
            <a:pPr algn="ctr"/>
            <a:r>
              <a:rPr kumimoji="0" lang="en-US" sz="1600" b="1" i="0" u="none" strike="noStrike" kern="1200" cap="none" spc="0" normalizeH="0" baseline="0" dirty="0">
                <a:ln>
                  <a:noFill/>
                </a:ln>
                <a:effectLst/>
                <a:uLnTx/>
                <a:uFillTx/>
                <a:latin typeface="Calibri"/>
                <a:ea typeface="+mj-ea"/>
                <a:cs typeface="+mj-cs"/>
              </a:rPr>
              <a:t>GS-1720 </a:t>
            </a:r>
            <a:r>
              <a:rPr lang="en-US" sz="1600" b="1" dirty="0">
                <a:latin typeface="Calibri"/>
                <a:ea typeface="+mj-ea"/>
                <a:cs typeface="+mj-cs"/>
              </a:rPr>
              <a:t>concentration-time profile</a:t>
            </a:r>
            <a:br>
              <a:rPr kumimoji="0" lang="en-US" sz="1600" b="1" i="0" u="none" strike="noStrike" kern="1200" cap="none" spc="0" normalizeH="0" baseline="0" dirty="0">
                <a:ln>
                  <a:noFill/>
                </a:ln>
                <a:effectLst/>
                <a:uLnTx/>
                <a:uFillTx/>
                <a:latin typeface="Calibri"/>
                <a:ea typeface="+mj-ea"/>
                <a:cs typeface="+mj-cs"/>
              </a:rPr>
            </a:br>
            <a:r>
              <a:rPr kumimoji="0" lang="en-US" sz="1600" b="1" i="0" u="none" strike="noStrike" kern="1200" cap="none" spc="0" normalizeH="0" baseline="0" dirty="0">
                <a:ln>
                  <a:noFill/>
                </a:ln>
                <a:effectLst/>
                <a:uLnTx/>
                <a:uFillTx/>
                <a:latin typeface="Calibri"/>
                <a:ea typeface="+mj-ea"/>
                <a:cs typeface="+mj-cs"/>
              </a:rPr>
              <a:t>following a single 450 mg dose (ng/mL)</a:t>
            </a:r>
          </a:p>
        </p:txBody>
      </p:sp>
      <p:grpSp>
        <p:nvGrpSpPr>
          <p:cNvPr id="6" name="Groupe 5">
            <a:extLst>
              <a:ext uri="{FF2B5EF4-FFF2-40B4-BE49-F238E27FC236}">
                <a16:creationId xmlns:a16="http://schemas.microsoft.com/office/drawing/2014/main" id="{EDEDF1CC-C798-B869-D7F9-E95AEAB02CDA}"/>
              </a:ext>
            </a:extLst>
          </p:cNvPr>
          <p:cNvGrpSpPr/>
          <p:nvPr/>
        </p:nvGrpSpPr>
        <p:grpSpPr>
          <a:xfrm>
            <a:off x="222402" y="3675733"/>
            <a:ext cx="3181042" cy="2273547"/>
            <a:chOff x="222402" y="3675733"/>
            <a:chExt cx="3181042" cy="2273547"/>
          </a:xfrm>
        </p:grpSpPr>
        <p:grpSp>
          <p:nvGrpSpPr>
            <p:cNvPr id="209" name="Groupe 208">
              <a:extLst>
                <a:ext uri="{FF2B5EF4-FFF2-40B4-BE49-F238E27FC236}">
                  <a16:creationId xmlns:a16="http://schemas.microsoft.com/office/drawing/2014/main" id="{3BD70688-9990-847A-7A70-87B0902BC4AC}"/>
                </a:ext>
              </a:extLst>
            </p:cNvPr>
            <p:cNvGrpSpPr/>
            <p:nvPr/>
          </p:nvGrpSpPr>
          <p:grpSpPr>
            <a:xfrm>
              <a:off x="658017" y="3751140"/>
              <a:ext cx="2681288" cy="1839913"/>
              <a:chOff x="658017" y="3886994"/>
              <a:chExt cx="2681288" cy="1839913"/>
            </a:xfrm>
          </p:grpSpPr>
          <p:sp>
            <p:nvSpPr>
              <p:cNvPr id="31" name="Line 15">
                <a:extLst>
                  <a:ext uri="{FF2B5EF4-FFF2-40B4-BE49-F238E27FC236}">
                    <a16:creationId xmlns:a16="http://schemas.microsoft.com/office/drawing/2014/main" id="{0B61F760-C591-AAA3-D404-830D39449AD6}"/>
                  </a:ext>
                </a:extLst>
              </p:cNvPr>
              <p:cNvSpPr>
                <a:spLocks noChangeShapeType="1"/>
              </p:cNvSpPr>
              <p:nvPr/>
            </p:nvSpPr>
            <p:spPr bwMode="auto">
              <a:xfrm>
                <a:off x="699293" y="3886995"/>
                <a:ext cx="0" cy="183991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5">
                <a:extLst>
                  <a:ext uri="{FF2B5EF4-FFF2-40B4-BE49-F238E27FC236}">
                    <a16:creationId xmlns:a16="http://schemas.microsoft.com/office/drawing/2014/main" id="{A6027656-5566-30EE-4BE4-1059361D8FA3}"/>
                  </a:ext>
                </a:extLst>
              </p:cNvPr>
              <p:cNvSpPr>
                <a:spLocks noChangeShapeType="1"/>
              </p:cNvSpPr>
              <p:nvPr/>
            </p:nvSpPr>
            <p:spPr bwMode="auto">
              <a:xfrm flipV="1">
                <a:off x="1050130" y="3888581"/>
                <a:ext cx="0" cy="18002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6">
                <a:extLst>
                  <a:ext uri="{FF2B5EF4-FFF2-40B4-BE49-F238E27FC236}">
                    <a16:creationId xmlns:a16="http://schemas.microsoft.com/office/drawing/2014/main" id="{3D2522A6-D61D-E1DD-DABE-DADF25FFE2C2}"/>
                  </a:ext>
                </a:extLst>
              </p:cNvPr>
              <p:cNvSpPr>
                <a:spLocks noChangeShapeType="1"/>
              </p:cNvSpPr>
              <p:nvPr/>
            </p:nvSpPr>
            <p:spPr bwMode="auto">
              <a:xfrm>
                <a:off x="3075780"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8">
                <a:extLst>
                  <a:ext uri="{FF2B5EF4-FFF2-40B4-BE49-F238E27FC236}">
                    <a16:creationId xmlns:a16="http://schemas.microsoft.com/office/drawing/2014/main" id="{C4F8971E-9FC8-22E7-2EFE-66A86EA3A19E}"/>
                  </a:ext>
                </a:extLst>
              </p:cNvPr>
              <p:cNvSpPr>
                <a:spLocks noChangeShapeType="1"/>
              </p:cNvSpPr>
              <p:nvPr/>
            </p:nvSpPr>
            <p:spPr bwMode="auto">
              <a:xfrm>
                <a:off x="2547143"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9">
                <a:extLst>
                  <a:ext uri="{FF2B5EF4-FFF2-40B4-BE49-F238E27FC236}">
                    <a16:creationId xmlns:a16="http://schemas.microsoft.com/office/drawing/2014/main" id="{4892DBAF-4991-1E95-7284-3DEEFCE21A12}"/>
                  </a:ext>
                </a:extLst>
              </p:cNvPr>
              <p:cNvSpPr>
                <a:spLocks noChangeShapeType="1"/>
              </p:cNvSpPr>
              <p:nvPr/>
            </p:nvSpPr>
            <p:spPr bwMode="auto">
              <a:xfrm>
                <a:off x="2810668"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10">
                <a:extLst>
                  <a:ext uri="{FF2B5EF4-FFF2-40B4-BE49-F238E27FC236}">
                    <a16:creationId xmlns:a16="http://schemas.microsoft.com/office/drawing/2014/main" id="{07D73A0F-FDAC-2074-AC2A-A33D3F4DF8A9}"/>
                  </a:ext>
                </a:extLst>
              </p:cNvPr>
              <p:cNvSpPr>
                <a:spLocks noChangeShapeType="1"/>
              </p:cNvSpPr>
              <p:nvPr/>
            </p:nvSpPr>
            <p:spPr bwMode="auto">
              <a:xfrm flipH="1">
                <a:off x="658018" y="3886994"/>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11">
                <a:extLst>
                  <a:ext uri="{FF2B5EF4-FFF2-40B4-BE49-F238E27FC236}">
                    <a16:creationId xmlns:a16="http://schemas.microsoft.com/office/drawing/2014/main" id="{EC34B58A-92B5-D927-E6FD-8E5CC972EBF9}"/>
                  </a:ext>
                </a:extLst>
              </p:cNvPr>
              <p:cNvSpPr>
                <a:spLocks noChangeShapeType="1"/>
              </p:cNvSpPr>
              <p:nvPr/>
            </p:nvSpPr>
            <p:spPr bwMode="auto">
              <a:xfrm flipH="1">
                <a:off x="658018" y="4337844"/>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12">
                <a:extLst>
                  <a:ext uri="{FF2B5EF4-FFF2-40B4-BE49-F238E27FC236}">
                    <a16:creationId xmlns:a16="http://schemas.microsoft.com/office/drawing/2014/main" id="{C1826F1B-A21A-D7FB-6419-4CF497A340F2}"/>
                  </a:ext>
                </a:extLst>
              </p:cNvPr>
              <p:cNvSpPr>
                <a:spLocks noChangeShapeType="1"/>
              </p:cNvSpPr>
              <p:nvPr/>
            </p:nvSpPr>
            <p:spPr bwMode="auto">
              <a:xfrm flipH="1">
                <a:off x="658018" y="4787106"/>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14">
                <a:extLst>
                  <a:ext uri="{FF2B5EF4-FFF2-40B4-BE49-F238E27FC236}">
                    <a16:creationId xmlns:a16="http://schemas.microsoft.com/office/drawing/2014/main" id="{2D6C5274-676A-B4B7-0C4F-9A92694A0811}"/>
                  </a:ext>
                </a:extLst>
              </p:cNvPr>
              <p:cNvSpPr>
                <a:spLocks noChangeShapeType="1"/>
              </p:cNvSpPr>
              <p:nvPr/>
            </p:nvSpPr>
            <p:spPr bwMode="auto">
              <a:xfrm flipH="1">
                <a:off x="658018" y="5237956"/>
                <a:ext cx="4127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16">
                <a:extLst>
                  <a:ext uri="{FF2B5EF4-FFF2-40B4-BE49-F238E27FC236}">
                    <a16:creationId xmlns:a16="http://schemas.microsoft.com/office/drawing/2014/main" id="{DCB91C86-7FCD-3ED3-88D5-86927A1F3EF6}"/>
                  </a:ext>
                </a:extLst>
              </p:cNvPr>
              <p:cNvSpPr>
                <a:spLocks noChangeShapeType="1"/>
              </p:cNvSpPr>
              <p:nvPr/>
            </p:nvSpPr>
            <p:spPr bwMode="auto">
              <a:xfrm flipH="1">
                <a:off x="658017" y="5688806"/>
                <a:ext cx="268128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17">
                <a:extLst>
                  <a:ext uri="{FF2B5EF4-FFF2-40B4-BE49-F238E27FC236}">
                    <a16:creationId xmlns:a16="http://schemas.microsoft.com/office/drawing/2014/main" id="{320A0B45-3A07-F7D7-A2D9-5F1048F9627A}"/>
                  </a:ext>
                </a:extLst>
              </p:cNvPr>
              <p:cNvSpPr>
                <a:spLocks noChangeShapeType="1"/>
              </p:cNvSpPr>
              <p:nvPr/>
            </p:nvSpPr>
            <p:spPr bwMode="auto">
              <a:xfrm>
                <a:off x="1754980"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18">
                <a:extLst>
                  <a:ext uri="{FF2B5EF4-FFF2-40B4-BE49-F238E27FC236}">
                    <a16:creationId xmlns:a16="http://schemas.microsoft.com/office/drawing/2014/main" id="{35B28D80-5A08-9773-0F7C-A494BD20CE1E}"/>
                  </a:ext>
                </a:extLst>
              </p:cNvPr>
              <p:cNvSpPr>
                <a:spLocks noChangeShapeType="1"/>
              </p:cNvSpPr>
              <p:nvPr/>
            </p:nvSpPr>
            <p:spPr bwMode="auto">
              <a:xfrm>
                <a:off x="2283618"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Line 19">
                <a:extLst>
                  <a:ext uri="{FF2B5EF4-FFF2-40B4-BE49-F238E27FC236}">
                    <a16:creationId xmlns:a16="http://schemas.microsoft.com/office/drawing/2014/main" id="{53540F47-E08E-9F77-489D-A86F84804E11}"/>
                  </a:ext>
                </a:extLst>
              </p:cNvPr>
              <p:cNvSpPr>
                <a:spLocks noChangeShapeType="1"/>
              </p:cNvSpPr>
              <p:nvPr/>
            </p:nvSpPr>
            <p:spPr bwMode="auto">
              <a:xfrm>
                <a:off x="2020093"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20">
                <a:extLst>
                  <a:ext uri="{FF2B5EF4-FFF2-40B4-BE49-F238E27FC236}">
                    <a16:creationId xmlns:a16="http://schemas.microsoft.com/office/drawing/2014/main" id="{7770A139-55F0-72F3-E287-245E86044935}"/>
                  </a:ext>
                </a:extLst>
              </p:cNvPr>
              <p:cNvSpPr>
                <a:spLocks noChangeShapeType="1"/>
              </p:cNvSpPr>
              <p:nvPr/>
            </p:nvSpPr>
            <p:spPr bwMode="auto">
              <a:xfrm>
                <a:off x="962818"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21">
                <a:extLst>
                  <a:ext uri="{FF2B5EF4-FFF2-40B4-BE49-F238E27FC236}">
                    <a16:creationId xmlns:a16="http://schemas.microsoft.com/office/drawing/2014/main" id="{9001F0AA-A86D-5409-7CE6-774B33C6E720}"/>
                  </a:ext>
                </a:extLst>
              </p:cNvPr>
              <p:cNvSpPr>
                <a:spLocks noChangeShapeType="1"/>
              </p:cNvSpPr>
              <p:nvPr/>
            </p:nvSpPr>
            <p:spPr bwMode="auto">
              <a:xfrm>
                <a:off x="1491455"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22">
                <a:extLst>
                  <a:ext uri="{FF2B5EF4-FFF2-40B4-BE49-F238E27FC236}">
                    <a16:creationId xmlns:a16="http://schemas.microsoft.com/office/drawing/2014/main" id="{9474A1C3-D2AA-20C6-73C5-47F81C6CF0E0}"/>
                  </a:ext>
                </a:extLst>
              </p:cNvPr>
              <p:cNvSpPr>
                <a:spLocks noChangeShapeType="1"/>
              </p:cNvSpPr>
              <p:nvPr/>
            </p:nvSpPr>
            <p:spPr bwMode="auto">
              <a:xfrm>
                <a:off x="1227930"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23">
                <a:extLst>
                  <a:ext uri="{FF2B5EF4-FFF2-40B4-BE49-F238E27FC236}">
                    <a16:creationId xmlns:a16="http://schemas.microsoft.com/office/drawing/2014/main" id="{E476072A-D0C0-0A53-7707-FC7D04B1B562}"/>
                  </a:ext>
                </a:extLst>
              </p:cNvPr>
              <p:cNvSpPr>
                <a:spLocks noChangeShapeType="1"/>
              </p:cNvSpPr>
              <p:nvPr/>
            </p:nvSpPr>
            <p:spPr bwMode="auto">
              <a:xfrm>
                <a:off x="3339305" y="5688806"/>
                <a:ext cx="0" cy="381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24">
              <a:extLst>
                <a:ext uri="{FF2B5EF4-FFF2-40B4-BE49-F238E27FC236}">
                  <a16:creationId xmlns:a16="http://schemas.microsoft.com/office/drawing/2014/main" id="{AA8A6276-877F-ADB3-3E31-C290B31B678F}"/>
                </a:ext>
              </a:extLst>
            </p:cNvPr>
            <p:cNvSpPr>
              <a:spLocks noChangeArrowheads="1"/>
            </p:cNvSpPr>
            <p:nvPr/>
          </p:nvSpPr>
          <p:spPr bwMode="auto">
            <a:xfrm>
              <a:off x="222402" y="3675733"/>
              <a:ext cx="39433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100000</a:t>
              </a:r>
              <a:endParaRPr kumimoji="0" lang="en-US" altLang="fr-FR" sz="2000" b="0" i="0" u="none" strike="noStrike" cap="none" normalizeH="0" baseline="0" dirty="0">
                <a:ln>
                  <a:noFill/>
                </a:ln>
                <a:solidFill>
                  <a:schemeClr val="tx1"/>
                </a:solidFill>
                <a:effectLst/>
              </a:endParaRPr>
            </a:p>
          </p:txBody>
        </p:sp>
        <p:sp>
          <p:nvSpPr>
            <p:cNvPr id="41" name="Rectangle 25">
              <a:extLst>
                <a:ext uri="{FF2B5EF4-FFF2-40B4-BE49-F238E27FC236}">
                  <a16:creationId xmlns:a16="http://schemas.microsoft.com/office/drawing/2014/main" id="{DBA8EBBF-3DAF-AE03-2937-DF96A706E2C5}"/>
                </a:ext>
              </a:extLst>
            </p:cNvPr>
            <p:cNvSpPr>
              <a:spLocks noChangeArrowheads="1"/>
            </p:cNvSpPr>
            <p:nvPr/>
          </p:nvSpPr>
          <p:spPr bwMode="auto">
            <a:xfrm>
              <a:off x="288125" y="4126583"/>
              <a:ext cx="32861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10000</a:t>
              </a:r>
              <a:endParaRPr kumimoji="0" lang="en-US" altLang="fr-FR" sz="2000" b="0" i="0" u="none" strike="noStrike" cap="none" normalizeH="0" baseline="0" dirty="0">
                <a:ln>
                  <a:noFill/>
                </a:ln>
                <a:solidFill>
                  <a:schemeClr val="tx1"/>
                </a:solidFill>
                <a:effectLst/>
              </a:endParaRPr>
            </a:p>
          </p:txBody>
        </p:sp>
        <p:sp>
          <p:nvSpPr>
            <p:cNvPr id="42" name="Rectangle 26">
              <a:extLst>
                <a:ext uri="{FF2B5EF4-FFF2-40B4-BE49-F238E27FC236}">
                  <a16:creationId xmlns:a16="http://schemas.microsoft.com/office/drawing/2014/main" id="{F1F74405-A599-90F8-C3A2-565504760DBD}"/>
                </a:ext>
              </a:extLst>
            </p:cNvPr>
            <p:cNvSpPr>
              <a:spLocks noChangeArrowheads="1"/>
            </p:cNvSpPr>
            <p:nvPr/>
          </p:nvSpPr>
          <p:spPr bwMode="auto">
            <a:xfrm>
              <a:off x="353848" y="4577433"/>
              <a:ext cx="2628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1000</a:t>
              </a:r>
              <a:endParaRPr kumimoji="0" lang="en-US" altLang="fr-FR" sz="2000" b="0" i="0" u="none" strike="noStrike" cap="none" normalizeH="0" baseline="0" dirty="0">
                <a:ln>
                  <a:noFill/>
                </a:ln>
                <a:solidFill>
                  <a:schemeClr val="tx1"/>
                </a:solidFill>
                <a:effectLst/>
              </a:endParaRPr>
            </a:p>
          </p:txBody>
        </p:sp>
        <p:sp>
          <p:nvSpPr>
            <p:cNvPr id="43" name="Rectangle 27">
              <a:extLst>
                <a:ext uri="{FF2B5EF4-FFF2-40B4-BE49-F238E27FC236}">
                  <a16:creationId xmlns:a16="http://schemas.microsoft.com/office/drawing/2014/main" id="{CCD2ECFB-3EFC-7104-B757-FE899770400D}"/>
                </a:ext>
              </a:extLst>
            </p:cNvPr>
            <p:cNvSpPr>
              <a:spLocks noChangeArrowheads="1"/>
            </p:cNvSpPr>
            <p:nvPr/>
          </p:nvSpPr>
          <p:spPr bwMode="auto">
            <a:xfrm>
              <a:off x="419571" y="502828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100</a:t>
              </a:r>
              <a:endParaRPr kumimoji="0" lang="en-US" altLang="fr-FR" sz="2000" b="0" i="0" u="none" strike="noStrike" cap="none" normalizeH="0" baseline="0" dirty="0">
                <a:ln>
                  <a:noFill/>
                </a:ln>
                <a:solidFill>
                  <a:schemeClr val="tx1"/>
                </a:solidFill>
                <a:effectLst/>
              </a:endParaRPr>
            </a:p>
          </p:txBody>
        </p:sp>
        <p:sp>
          <p:nvSpPr>
            <p:cNvPr id="44" name="Rectangle 28">
              <a:extLst>
                <a:ext uri="{FF2B5EF4-FFF2-40B4-BE49-F238E27FC236}">
                  <a16:creationId xmlns:a16="http://schemas.microsoft.com/office/drawing/2014/main" id="{7242BF66-BFB4-FE9A-9F65-EC0191A74C94}"/>
                </a:ext>
              </a:extLst>
            </p:cNvPr>
            <p:cNvSpPr>
              <a:spLocks noChangeArrowheads="1"/>
            </p:cNvSpPr>
            <p:nvPr/>
          </p:nvSpPr>
          <p:spPr bwMode="auto">
            <a:xfrm>
              <a:off x="485295" y="5477546"/>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a:t>
              </a:r>
              <a:endParaRPr kumimoji="0" lang="en-US" altLang="fr-FR" sz="2000" b="0" i="0" u="none" strike="noStrike" cap="none" normalizeH="0" baseline="0" dirty="0">
                <a:ln>
                  <a:noFill/>
                </a:ln>
                <a:solidFill>
                  <a:schemeClr val="tx1"/>
                </a:solidFill>
                <a:effectLst/>
              </a:endParaRPr>
            </a:p>
          </p:txBody>
        </p:sp>
        <p:sp>
          <p:nvSpPr>
            <p:cNvPr id="45" name="Rectangle 29">
              <a:extLst>
                <a:ext uri="{FF2B5EF4-FFF2-40B4-BE49-F238E27FC236}">
                  <a16:creationId xmlns:a16="http://schemas.microsoft.com/office/drawing/2014/main" id="{CB91FEA5-E61C-5D18-B213-40FFDD274772}"/>
                </a:ext>
              </a:extLst>
            </p:cNvPr>
            <p:cNvSpPr>
              <a:spLocks noChangeArrowheads="1"/>
            </p:cNvSpPr>
            <p:nvPr/>
          </p:nvSpPr>
          <p:spPr bwMode="auto">
            <a:xfrm>
              <a:off x="664846"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0</a:t>
              </a:r>
              <a:endParaRPr kumimoji="0" lang="en-US" altLang="fr-FR" sz="2000" b="0" i="0" u="none" strike="noStrike" cap="none" normalizeH="0" baseline="0" dirty="0">
                <a:ln>
                  <a:noFill/>
                </a:ln>
                <a:solidFill>
                  <a:schemeClr val="tx1"/>
                </a:solidFill>
                <a:effectLst/>
              </a:endParaRPr>
            </a:p>
          </p:txBody>
        </p:sp>
        <p:sp>
          <p:nvSpPr>
            <p:cNvPr id="46" name="Rectangle 30">
              <a:extLst>
                <a:ext uri="{FF2B5EF4-FFF2-40B4-BE49-F238E27FC236}">
                  <a16:creationId xmlns:a16="http://schemas.microsoft.com/office/drawing/2014/main" id="{65068D60-C0F5-DB7A-D52D-2D03C062CBEB}"/>
                </a:ext>
              </a:extLst>
            </p:cNvPr>
            <p:cNvSpPr>
              <a:spLocks noChangeArrowheads="1"/>
            </p:cNvSpPr>
            <p:nvPr/>
          </p:nvSpPr>
          <p:spPr bwMode="auto">
            <a:xfrm>
              <a:off x="928371"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a:t>
              </a:r>
              <a:endParaRPr kumimoji="0" lang="en-US" altLang="fr-FR" sz="2000" b="0" i="0" u="none" strike="noStrike" cap="none" normalizeH="0" baseline="0" dirty="0">
                <a:ln>
                  <a:noFill/>
                </a:ln>
                <a:solidFill>
                  <a:schemeClr val="tx1"/>
                </a:solidFill>
                <a:effectLst/>
              </a:endParaRPr>
            </a:p>
          </p:txBody>
        </p:sp>
        <p:sp>
          <p:nvSpPr>
            <p:cNvPr id="47" name="Rectangle 31">
              <a:extLst>
                <a:ext uri="{FF2B5EF4-FFF2-40B4-BE49-F238E27FC236}">
                  <a16:creationId xmlns:a16="http://schemas.microsoft.com/office/drawing/2014/main" id="{F1C276D5-3514-A715-5142-F198707E0F24}"/>
                </a:ext>
              </a:extLst>
            </p:cNvPr>
            <p:cNvSpPr>
              <a:spLocks noChangeArrowheads="1"/>
            </p:cNvSpPr>
            <p:nvPr/>
          </p:nvSpPr>
          <p:spPr bwMode="auto">
            <a:xfrm>
              <a:off x="1193483"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2</a:t>
              </a:r>
              <a:endParaRPr kumimoji="0" lang="en-US" altLang="fr-FR" sz="2000" b="0" i="0" u="none" strike="noStrike" cap="none" normalizeH="0" baseline="0" dirty="0">
                <a:ln>
                  <a:noFill/>
                </a:ln>
                <a:solidFill>
                  <a:schemeClr val="tx1"/>
                </a:solidFill>
                <a:effectLst/>
              </a:endParaRPr>
            </a:p>
          </p:txBody>
        </p:sp>
        <p:sp>
          <p:nvSpPr>
            <p:cNvPr id="48" name="Rectangle 32">
              <a:extLst>
                <a:ext uri="{FF2B5EF4-FFF2-40B4-BE49-F238E27FC236}">
                  <a16:creationId xmlns:a16="http://schemas.microsoft.com/office/drawing/2014/main" id="{934F47CE-493F-DD62-7034-6A2B71692D97}"/>
                </a:ext>
              </a:extLst>
            </p:cNvPr>
            <p:cNvSpPr>
              <a:spLocks noChangeArrowheads="1"/>
            </p:cNvSpPr>
            <p:nvPr/>
          </p:nvSpPr>
          <p:spPr bwMode="auto">
            <a:xfrm>
              <a:off x="1720533"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4</a:t>
              </a:r>
              <a:endParaRPr kumimoji="0" lang="en-US" altLang="fr-FR" sz="2000" b="0" i="0" u="none" strike="noStrike" cap="none" normalizeH="0" baseline="0" dirty="0">
                <a:ln>
                  <a:noFill/>
                </a:ln>
                <a:solidFill>
                  <a:schemeClr val="tx1"/>
                </a:solidFill>
                <a:effectLst/>
              </a:endParaRPr>
            </a:p>
          </p:txBody>
        </p:sp>
        <p:sp>
          <p:nvSpPr>
            <p:cNvPr id="49" name="Rectangle 33">
              <a:extLst>
                <a:ext uri="{FF2B5EF4-FFF2-40B4-BE49-F238E27FC236}">
                  <a16:creationId xmlns:a16="http://schemas.microsoft.com/office/drawing/2014/main" id="{B254F6C1-E4E5-2621-B74A-4797488F5806}"/>
                </a:ext>
              </a:extLst>
            </p:cNvPr>
            <p:cNvSpPr>
              <a:spLocks noChangeArrowheads="1"/>
            </p:cNvSpPr>
            <p:nvPr/>
          </p:nvSpPr>
          <p:spPr bwMode="auto">
            <a:xfrm>
              <a:off x="1457008"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3</a:t>
              </a:r>
              <a:endParaRPr kumimoji="0" lang="en-US" altLang="fr-FR" sz="2000" b="0" i="0" u="none" strike="noStrike" cap="none" normalizeH="0" baseline="0" dirty="0">
                <a:ln>
                  <a:noFill/>
                </a:ln>
                <a:solidFill>
                  <a:schemeClr val="tx1"/>
                </a:solidFill>
                <a:effectLst/>
              </a:endParaRPr>
            </a:p>
          </p:txBody>
        </p:sp>
        <p:sp>
          <p:nvSpPr>
            <p:cNvPr id="50" name="Rectangle 34">
              <a:extLst>
                <a:ext uri="{FF2B5EF4-FFF2-40B4-BE49-F238E27FC236}">
                  <a16:creationId xmlns:a16="http://schemas.microsoft.com/office/drawing/2014/main" id="{E0791F35-4FE8-C12D-286A-F64B017EB76C}"/>
                </a:ext>
              </a:extLst>
            </p:cNvPr>
            <p:cNvSpPr>
              <a:spLocks noChangeArrowheads="1"/>
            </p:cNvSpPr>
            <p:nvPr/>
          </p:nvSpPr>
          <p:spPr bwMode="auto">
            <a:xfrm>
              <a:off x="1985646"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5</a:t>
              </a:r>
              <a:endParaRPr kumimoji="0" lang="en-US" altLang="fr-FR" sz="2000" b="0" i="0" u="none" strike="noStrike" cap="none" normalizeH="0" baseline="0" dirty="0">
                <a:ln>
                  <a:noFill/>
                </a:ln>
                <a:solidFill>
                  <a:schemeClr val="tx1"/>
                </a:solidFill>
                <a:effectLst/>
              </a:endParaRPr>
            </a:p>
          </p:txBody>
        </p:sp>
        <p:sp>
          <p:nvSpPr>
            <p:cNvPr id="51" name="Rectangle 35">
              <a:extLst>
                <a:ext uri="{FF2B5EF4-FFF2-40B4-BE49-F238E27FC236}">
                  <a16:creationId xmlns:a16="http://schemas.microsoft.com/office/drawing/2014/main" id="{250B464E-0202-4A77-512D-C848DBA3F546}"/>
                </a:ext>
              </a:extLst>
            </p:cNvPr>
            <p:cNvSpPr>
              <a:spLocks noChangeArrowheads="1"/>
            </p:cNvSpPr>
            <p:nvPr/>
          </p:nvSpPr>
          <p:spPr bwMode="auto">
            <a:xfrm>
              <a:off x="2512696"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7</a:t>
              </a:r>
              <a:endParaRPr kumimoji="0" lang="en-US" altLang="fr-FR" sz="2000" b="0" i="0" u="none" strike="noStrike" cap="none" normalizeH="0" baseline="0" dirty="0">
                <a:ln>
                  <a:noFill/>
                </a:ln>
                <a:solidFill>
                  <a:schemeClr val="tx1"/>
                </a:solidFill>
                <a:effectLst/>
              </a:endParaRPr>
            </a:p>
          </p:txBody>
        </p:sp>
        <p:sp>
          <p:nvSpPr>
            <p:cNvPr id="52" name="Rectangle 36">
              <a:extLst>
                <a:ext uri="{FF2B5EF4-FFF2-40B4-BE49-F238E27FC236}">
                  <a16:creationId xmlns:a16="http://schemas.microsoft.com/office/drawing/2014/main" id="{299A53B1-E2EE-0B02-8EF1-880871A9618F}"/>
                </a:ext>
              </a:extLst>
            </p:cNvPr>
            <p:cNvSpPr>
              <a:spLocks noChangeArrowheads="1"/>
            </p:cNvSpPr>
            <p:nvPr/>
          </p:nvSpPr>
          <p:spPr bwMode="auto">
            <a:xfrm>
              <a:off x="2249171"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6</a:t>
              </a:r>
              <a:endParaRPr kumimoji="0" lang="en-US" altLang="fr-FR" sz="2000" b="0" i="0" u="none" strike="noStrike" cap="none" normalizeH="0" baseline="0" dirty="0">
                <a:ln>
                  <a:noFill/>
                </a:ln>
                <a:solidFill>
                  <a:schemeClr val="tx1"/>
                </a:solidFill>
                <a:effectLst/>
              </a:endParaRPr>
            </a:p>
          </p:txBody>
        </p:sp>
        <p:sp>
          <p:nvSpPr>
            <p:cNvPr id="53" name="Rectangle 37">
              <a:extLst>
                <a:ext uri="{FF2B5EF4-FFF2-40B4-BE49-F238E27FC236}">
                  <a16:creationId xmlns:a16="http://schemas.microsoft.com/office/drawing/2014/main" id="{0E27F16D-B04D-B347-B710-93959BF5E805}"/>
                </a:ext>
              </a:extLst>
            </p:cNvPr>
            <p:cNvSpPr>
              <a:spLocks noChangeArrowheads="1"/>
            </p:cNvSpPr>
            <p:nvPr/>
          </p:nvSpPr>
          <p:spPr bwMode="auto">
            <a:xfrm>
              <a:off x="2776221"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8</a:t>
              </a:r>
              <a:endParaRPr kumimoji="0" lang="en-US" altLang="fr-FR" sz="2000" b="0" i="0" u="none" strike="noStrike" cap="none" normalizeH="0" baseline="0" dirty="0">
                <a:ln>
                  <a:noFill/>
                </a:ln>
                <a:solidFill>
                  <a:schemeClr val="tx1"/>
                </a:solidFill>
                <a:effectLst/>
              </a:endParaRPr>
            </a:p>
          </p:txBody>
        </p:sp>
        <p:sp>
          <p:nvSpPr>
            <p:cNvPr id="54" name="Rectangle 38">
              <a:extLst>
                <a:ext uri="{FF2B5EF4-FFF2-40B4-BE49-F238E27FC236}">
                  <a16:creationId xmlns:a16="http://schemas.microsoft.com/office/drawing/2014/main" id="{A32E1A1B-FDEC-DB58-336A-40821D73233C}"/>
                </a:ext>
              </a:extLst>
            </p:cNvPr>
            <p:cNvSpPr>
              <a:spLocks noChangeArrowheads="1"/>
            </p:cNvSpPr>
            <p:nvPr/>
          </p:nvSpPr>
          <p:spPr bwMode="auto">
            <a:xfrm>
              <a:off x="3041333" y="561169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9</a:t>
              </a:r>
              <a:endParaRPr kumimoji="0" lang="en-US" altLang="fr-FR" sz="2000" b="0" i="0" u="none" strike="noStrike" cap="none" normalizeH="0" baseline="0" dirty="0">
                <a:ln>
                  <a:noFill/>
                </a:ln>
                <a:solidFill>
                  <a:schemeClr val="tx1"/>
                </a:solidFill>
                <a:effectLst/>
              </a:endParaRPr>
            </a:p>
          </p:txBody>
        </p:sp>
        <p:sp>
          <p:nvSpPr>
            <p:cNvPr id="55" name="Rectangle 39">
              <a:extLst>
                <a:ext uri="{FF2B5EF4-FFF2-40B4-BE49-F238E27FC236}">
                  <a16:creationId xmlns:a16="http://schemas.microsoft.com/office/drawing/2014/main" id="{19C4F713-B00C-45FE-2C29-010C8E34ADE6}"/>
                </a:ext>
              </a:extLst>
            </p:cNvPr>
            <p:cNvSpPr>
              <a:spLocks noChangeArrowheads="1"/>
            </p:cNvSpPr>
            <p:nvPr/>
          </p:nvSpPr>
          <p:spPr bwMode="auto">
            <a:xfrm>
              <a:off x="3271997" y="5611690"/>
              <a:ext cx="1314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000" b="0" i="0" u="none" strike="noStrike" cap="none" normalizeH="0" baseline="0" dirty="0">
                  <a:ln>
                    <a:noFill/>
                  </a:ln>
                  <a:solidFill>
                    <a:srgbClr val="000000"/>
                  </a:solidFill>
                  <a:effectLst/>
                  <a:latin typeface="Calibri" panose="020F0502020204030204" pitchFamily="34" charset="0"/>
                </a:rPr>
                <a:t>10</a:t>
              </a:r>
              <a:endParaRPr kumimoji="0" lang="en-US" altLang="fr-FR" sz="2000" b="0" i="0" u="none" strike="noStrike" cap="none" normalizeH="0" baseline="0" dirty="0">
                <a:ln>
                  <a:noFill/>
                </a:ln>
                <a:solidFill>
                  <a:schemeClr val="tx1"/>
                </a:solidFill>
                <a:effectLst/>
              </a:endParaRPr>
            </a:p>
          </p:txBody>
        </p:sp>
        <p:sp>
          <p:nvSpPr>
            <p:cNvPr id="56" name="Rectangle 40">
              <a:extLst>
                <a:ext uri="{FF2B5EF4-FFF2-40B4-BE49-F238E27FC236}">
                  <a16:creationId xmlns:a16="http://schemas.microsoft.com/office/drawing/2014/main" id="{E1BFC26C-EAEA-DB08-117A-7D2CEAE6ACD1}"/>
                </a:ext>
              </a:extLst>
            </p:cNvPr>
            <p:cNvSpPr>
              <a:spLocks noChangeArrowheads="1"/>
            </p:cNvSpPr>
            <p:nvPr/>
          </p:nvSpPr>
          <p:spPr bwMode="auto">
            <a:xfrm>
              <a:off x="1599524" y="5764614"/>
              <a:ext cx="8502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Time (weeks)</a:t>
              </a:r>
              <a:endParaRPr kumimoji="0" lang="en-US" altLang="fr-FR" sz="2800" b="0" i="0" u="none" strike="noStrike" cap="none" normalizeH="0" baseline="0" dirty="0">
                <a:ln>
                  <a:noFill/>
                </a:ln>
                <a:solidFill>
                  <a:schemeClr val="tx1"/>
                </a:solidFill>
                <a:effectLst/>
              </a:endParaRPr>
            </a:p>
          </p:txBody>
        </p:sp>
        <p:sp>
          <p:nvSpPr>
            <p:cNvPr id="57" name="Line 41">
              <a:extLst>
                <a:ext uri="{FF2B5EF4-FFF2-40B4-BE49-F238E27FC236}">
                  <a16:creationId xmlns:a16="http://schemas.microsoft.com/office/drawing/2014/main" id="{ADDA19D7-B311-6798-ABFE-5BB3F49A9820}"/>
                </a:ext>
              </a:extLst>
            </p:cNvPr>
            <p:cNvSpPr>
              <a:spLocks noChangeShapeType="1"/>
            </p:cNvSpPr>
            <p:nvPr/>
          </p:nvSpPr>
          <p:spPr bwMode="auto">
            <a:xfrm flipH="1">
              <a:off x="683418" y="43416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42">
              <a:extLst>
                <a:ext uri="{FF2B5EF4-FFF2-40B4-BE49-F238E27FC236}">
                  <a16:creationId xmlns:a16="http://schemas.microsoft.com/office/drawing/2014/main" id="{D2096A7D-6125-CFA6-36D7-C7ACCFBEF8BC}"/>
                </a:ext>
              </a:extLst>
            </p:cNvPr>
            <p:cNvSpPr>
              <a:spLocks noChangeShapeType="1"/>
            </p:cNvSpPr>
            <p:nvPr/>
          </p:nvSpPr>
          <p:spPr bwMode="auto">
            <a:xfrm flipH="1">
              <a:off x="699293" y="43416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43">
              <a:extLst>
                <a:ext uri="{FF2B5EF4-FFF2-40B4-BE49-F238E27FC236}">
                  <a16:creationId xmlns:a16="http://schemas.microsoft.com/office/drawing/2014/main" id="{76493ED9-5E65-A63C-6182-90CF0496ADC7}"/>
                </a:ext>
              </a:extLst>
            </p:cNvPr>
            <p:cNvSpPr>
              <a:spLocks noChangeShapeType="1"/>
            </p:cNvSpPr>
            <p:nvPr/>
          </p:nvSpPr>
          <p:spPr bwMode="auto">
            <a:xfrm flipH="1">
              <a:off x="683418" y="44671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Line 44">
              <a:extLst>
                <a:ext uri="{FF2B5EF4-FFF2-40B4-BE49-F238E27FC236}">
                  <a16:creationId xmlns:a16="http://schemas.microsoft.com/office/drawing/2014/main" id="{C2636A82-93C6-DA1D-74CE-D9C6CC23D188}"/>
                </a:ext>
              </a:extLst>
            </p:cNvPr>
            <p:cNvSpPr>
              <a:spLocks noChangeShapeType="1"/>
            </p:cNvSpPr>
            <p:nvPr/>
          </p:nvSpPr>
          <p:spPr bwMode="auto">
            <a:xfrm flipH="1">
              <a:off x="699293" y="44671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Line 45">
              <a:extLst>
                <a:ext uri="{FF2B5EF4-FFF2-40B4-BE49-F238E27FC236}">
                  <a16:creationId xmlns:a16="http://schemas.microsoft.com/office/drawing/2014/main" id="{750447D4-4533-F827-061F-64767101D0DA}"/>
                </a:ext>
              </a:extLst>
            </p:cNvPr>
            <p:cNvSpPr>
              <a:spLocks noChangeShapeType="1"/>
            </p:cNvSpPr>
            <p:nvPr/>
          </p:nvSpPr>
          <p:spPr bwMode="auto">
            <a:xfrm flipV="1">
              <a:off x="699293" y="4341690"/>
              <a:ext cx="0" cy="125413"/>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Line 46">
              <a:extLst>
                <a:ext uri="{FF2B5EF4-FFF2-40B4-BE49-F238E27FC236}">
                  <a16:creationId xmlns:a16="http://schemas.microsoft.com/office/drawing/2014/main" id="{07B588A3-2946-C40F-90FC-19162A185683}"/>
                </a:ext>
              </a:extLst>
            </p:cNvPr>
            <p:cNvSpPr>
              <a:spLocks noChangeShapeType="1"/>
            </p:cNvSpPr>
            <p:nvPr/>
          </p:nvSpPr>
          <p:spPr bwMode="auto">
            <a:xfrm flipH="1">
              <a:off x="683418" y="41099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Line 47">
              <a:extLst>
                <a:ext uri="{FF2B5EF4-FFF2-40B4-BE49-F238E27FC236}">
                  <a16:creationId xmlns:a16="http://schemas.microsoft.com/office/drawing/2014/main" id="{AE87B2E1-2E71-7A4B-43B0-EA584BF20B64}"/>
                </a:ext>
              </a:extLst>
            </p:cNvPr>
            <p:cNvSpPr>
              <a:spLocks noChangeShapeType="1"/>
            </p:cNvSpPr>
            <p:nvPr/>
          </p:nvSpPr>
          <p:spPr bwMode="auto">
            <a:xfrm flipH="1">
              <a:off x="699293" y="42353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48">
              <a:extLst>
                <a:ext uri="{FF2B5EF4-FFF2-40B4-BE49-F238E27FC236}">
                  <a16:creationId xmlns:a16="http://schemas.microsoft.com/office/drawing/2014/main" id="{4FB0255C-FE24-0A41-678C-CACE5450B8FD}"/>
                </a:ext>
              </a:extLst>
            </p:cNvPr>
            <p:cNvSpPr>
              <a:spLocks noChangeShapeType="1"/>
            </p:cNvSpPr>
            <p:nvPr/>
          </p:nvSpPr>
          <p:spPr bwMode="auto">
            <a:xfrm flipV="1">
              <a:off x="699293" y="4109915"/>
              <a:ext cx="0" cy="125413"/>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Line 49">
              <a:extLst>
                <a:ext uri="{FF2B5EF4-FFF2-40B4-BE49-F238E27FC236}">
                  <a16:creationId xmlns:a16="http://schemas.microsoft.com/office/drawing/2014/main" id="{165B7036-99D2-3D7E-CD87-50F0C97BBFF6}"/>
                </a:ext>
              </a:extLst>
            </p:cNvPr>
            <p:cNvSpPr>
              <a:spLocks noChangeShapeType="1"/>
            </p:cNvSpPr>
            <p:nvPr/>
          </p:nvSpPr>
          <p:spPr bwMode="auto">
            <a:xfrm>
              <a:off x="699293" y="41099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50">
              <a:extLst>
                <a:ext uri="{FF2B5EF4-FFF2-40B4-BE49-F238E27FC236}">
                  <a16:creationId xmlns:a16="http://schemas.microsoft.com/office/drawing/2014/main" id="{7F9203CE-7D82-9FA6-2919-70F9A39A3935}"/>
                </a:ext>
              </a:extLst>
            </p:cNvPr>
            <p:cNvSpPr>
              <a:spLocks noChangeShapeType="1"/>
            </p:cNvSpPr>
            <p:nvPr/>
          </p:nvSpPr>
          <p:spPr bwMode="auto">
            <a:xfrm flipH="1">
              <a:off x="683418" y="42353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Line 51">
              <a:extLst>
                <a:ext uri="{FF2B5EF4-FFF2-40B4-BE49-F238E27FC236}">
                  <a16:creationId xmlns:a16="http://schemas.microsoft.com/office/drawing/2014/main" id="{9BB067EE-99AF-054D-D7B4-5E22C9A48FE5}"/>
                </a:ext>
              </a:extLst>
            </p:cNvPr>
            <p:cNvSpPr>
              <a:spLocks noChangeShapeType="1"/>
            </p:cNvSpPr>
            <p:nvPr/>
          </p:nvSpPr>
          <p:spPr bwMode="auto">
            <a:xfrm flipH="1">
              <a:off x="711993" y="42162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52">
              <a:extLst>
                <a:ext uri="{FF2B5EF4-FFF2-40B4-BE49-F238E27FC236}">
                  <a16:creationId xmlns:a16="http://schemas.microsoft.com/office/drawing/2014/main" id="{56A31FFD-09BA-3FA0-2538-DF4CE8711E0C}"/>
                </a:ext>
              </a:extLst>
            </p:cNvPr>
            <p:cNvSpPr>
              <a:spLocks noChangeShapeType="1"/>
            </p:cNvSpPr>
            <p:nvPr/>
          </p:nvSpPr>
          <p:spPr bwMode="auto">
            <a:xfrm>
              <a:off x="696118" y="40908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Line 53">
              <a:extLst>
                <a:ext uri="{FF2B5EF4-FFF2-40B4-BE49-F238E27FC236}">
                  <a16:creationId xmlns:a16="http://schemas.microsoft.com/office/drawing/2014/main" id="{EEA36FF9-8A59-652C-6C0F-169803F9D312}"/>
                </a:ext>
              </a:extLst>
            </p:cNvPr>
            <p:cNvSpPr>
              <a:spLocks noChangeShapeType="1"/>
            </p:cNvSpPr>
            <p:nvPr/>
          </p:nvSpPr>
          <p:spPr bwMode="auto">
            <a:xfrm>
              <a:off x="711993" y="4090865"/>
              <a:ext cx="0" cy="125413"/>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54">
              <a:extLst>
                <a:ext uri="{FF2B5EF4-FFF2-40B4-BE49-F238E27FC236}">
                  <a16:creationId xmlns:a16="http://schemas.microsoft.com/office/drawing/2014/main" id="{37B4D8A3-123F-A678-2C1C-27482675B44C}"/>
                </a:ext>
              </a:extLst>
            </p:cNvPr>
            <p:cNvSpPr>
              <a:spLocks noChangeShapeType="1"/>
            </p:cNvSpPr>
            <p:nvPr/>
          </p:nvSpPr>
          <p:spPr bwMode="auto">
            <a:xfrm flipH="1">
              <a:off x="696118" y="42162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Line 55">
              <a:extLst>
                <a:ext uri="{FF2B5EF4-FFF2-40B4-BE49-F238E27FC236}">
                  <a16:creationId xmlns:a16="http://schemas.microsoft.com/office/drawing/2014/main" id="{ED046A08-848D-44E0-DED8-2187D76B640F}"/>
                </a:ext>
              </a:extLst>
            </p:cNvPr>
            <p:cNvSpPr>
              <a:spLocks noChangeShapeType="1"/>
            </p:cNvSpPr>
            <p:nvPr/>
          </p:nvSpPr>
          <p:spPr bwMode="auto">
            <a:xfrm>
              <a:off x="711993" y="40908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56">
              <a:extLst>
                <a:ext uri="{FF2B5EF4-FFF2-40B4-BE49-F238E27FC236}">
                  <a16:creationId xmlns:a16="http://schemas.microsoft.com/office/drawing/2014/main" id="{5EA1F420-C2AD-3CD3-778D-2D98C613D4EC}"/>
                </a:ext>
              </a:extLst>
            </p:cNvPr>
            <p:cNvSpPr>
              <a:spLocks noChangeShapeType="1"/>
            </p:cNvSpPr>
            <p:nvPr/>
          </p:nvSpPr>
          <p:spPr bwMode="auto">
            <a:xfrm>
              <a:off x="708818" y="414166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Line 57">
              <a:extLst>
                <a:ext uri="{FF2B5EF4-FFF2-40B4-BE49-F238E27FC236}">
                  <a16:creationId xmlns:a16="http://schemas.microsoft.com/office/drawing/2014/main" id="{11119BCC-524F-E716-03BD-97AF1C63DF06}"/>
                </a:ext>
              </a:extLst>
            </p:cNvPr>
            <p:cNvSpPr>
              <a:spLocks noChangeShapeType="1"/>
            </p:cNvSpPr>
            <p:nvPr/>
          </p:nvSpPr>
          <p:spPr bwMode="auto">
            <a:xfrm flipH="1">
              <a:off x="723105" y="42940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58">
              <a:extLst>
                <a:ext uri="{FF2B5EF4-FFF2-40B4-BE49-F238E27FC236}">
                  <a16:creationId xmlns:a16="http://schemas.microsoft.com/office/drawing/2014/main" id="{426747B3-2D23-86A1-6E5F-CC3F494EF8BE}"/>
                </a:ext>
              </a:extLst>
            </p:cNvPr>
            <p:cNvSpPr>
              <a:spLocks noChangeShapeType="1"/>
            </p:cNvSpPr>
            <p:nvPr/>
          </p:nvSpPr>
          <p:spPr bwMode="auto">
            <a:xfrm flipV="1">
              <a:off x="723105" y="4141665"/>
              <a:ext cx="0" cy="15240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Line 59">
              <a:extLst>
                <a:ext uri="{FF2B5EF4-FFF2-40B4-BE49-F238E27FC236}">
                  <a16:creationId xmlns:a16="http://schemas.microsoft.com/office/drawing/2014/main" id="{68A32D59-40BD-827C-0FC5-F66919591EB2}"/>
                </a:ext>
              </a:extLst>
            </p:cNvPr>
            <p:cNvSpPr>
              <a:spLocks noChangeShapeType="1"/>
            </p:cNvSpPr>
            <p:nvPr/>
          </p:nvSpPr>
          <p:spPr bwMode="auto">
            <a:xfrm>
              <a:off x="723105" y="41416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60">
              <a:extLst>
                <a:ext uri="{FF2B5EF4-FFF2-40B4-BE49-F238E27FC236}">
                  <a16:creationId xmlns:a16="http://schemas.microsoft.com/office/drawing/2014/main" id="{7CFB667B-ADF8-79C4-4EC5-B966F7CA6113}"/>
                </a:ext>
              </a:extLst>
            </p:cNvPr>
            <p:cNvSpPr>
              <a:spLocks noChangeShapeType="1"/>
            </p:cNvSpPr>
            <p:nvPr/>
          </p:nvSpPr>
          <p:spPr bwMode="auto">
            <a:xfrm flipH="1">
              <a:off x="708818" y="429406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Line 61">
              <a:extLst>
                <a:ext uri="{FF2B5EF4-FFF2-40B4-BE49-F238E27FC236}">
                  <a16:creationId xmlns:a16="http://schemas.microsoft.com/office/drawing/2014/main" id="{3072537D-26A5-8F2E-085C-7E14C3A3CAD6}"/>
                </a:ext>
              </a:extLst>
            </p:cNvPr>
            <p:cNvSpPr>
              <a:spLocks noChangeShapeType="1"/>
            </p:cNvSpPr>
            <p:nvPr/>
          </p:nvSpPr>
          <p:spPr bwMode="auto">
            <a:xfrm flipH="1">
              <a:off x="738980" y="42654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62">
              <a:extLst>
                <a:ext uri="{FF2B5EF4-FFF2-40B4-BE49-F238E27FC236}">
                  <a16:creationId xmlns:a16="http://schemas.microsoft.com/office/drawing/2014/main" id="{A04F7F87-8CF7-D111-E3F3-DC251DFC03F1}"/>
                </a:ext>
              </a:extLst>
            </p:cNvPr>
            <p:cNvSpPr>
              <a:spLocks noChangeShapeType="1"/>
            </p:cNvSpPr>
            <p:nvPr/>
          </p:nvSpPr>
          <p:spPr bwMode="auto">
            <a:xfrm>
              <a:off x="723105" y="41686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63">
              <a:extLst>
                <a:ext uri="{FF2B5EF4-FFF2-40B4-BE49-F238E27FC236}">
                  <a16:creationId xmlns:a16="http://schemas.microsoft.com/office/drawing/2014/main" id="{D130CB9D-2FF4-69B5-9E22-1FE59A7B2AFC}"/>
                </a:ext>
              </a:extLst>
            </p:cNvPr>
            <p:cNvSpPr>
              <a:spLocks noChangeShapeType="1"/>
            </p:cNvSpPr>
            <p:nvPr/>
          </p:nvSpPr>
          <p:spPr bwMode="auto">
            <a:xfrm>
              <a:off x="738980" y="4168652"/>
              <a:ext cx="0" cy="968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4">
              <a:extLst>
                <a:ext uri="{FF2B5EF4-FFF2-40B4-BE49-F238E27FC236}">
                  <a16:creationId xmlns:a16="http://schemas.microsoft.com/office/drawing/2014/main" id="{8A1074A5-B6CF-92FB-0643-4CA073426503}"/>
                </a:ext>
              </a:extLst>
            </p:cNvPr>
            <p:cNvSpPr>
              <a:spLocks noChangeShapeType="1"/>
            </p:cNvSpPr>
            <p:nvPr/>
          </p:nvSpPr>
          <p:spPr bwMode="auto">
            <a:xfrm flipH="1">
              <a:off x="723105" y="42654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5">
              <a:extLst>
                <a:ext uri="{FF2B5EF4-FFF2-40B4-BE49-F238E27FC236}">
                  <a16:creationId xmlns:a16="http://schemas.microsoft.com/office/drawing/2014/main" id="{3CBD9BC1-D638-4AC9-7D22-5B2140252D57}"/>
                </a:ext>
              </a:extLst>
            </p:cNvPr>
            <p:cNvSpPr>
              <a:spLocks noChangeShapeType="1"/>
            </p:cNvSpPr>
            <p:nvPr/>
          </p:nvSpPr>
          <p:spPr bwMode="auto">
            <a:xfrm>
              <a:off x="738980" y="41686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66">
              <a:extLst>
                <a:ext uri="{FF2B5EF4-FFF2-40B4-BE49-F238E27FC236}">
                  <a16:creationId xmlns:a16="http://schemas.microsoft.com/office/drawing/2014/main" id="{5038F16A-2F3D-12A4-CCC7-F3B185C51FFB}"/>
                </a:ext>
              </a:extLst>
            </p:cNvPr>
            <p:cNvSpPr>
              <a:spLocks noChangeShapeType="1"/>
            </p:cNvSpPr>
            <p:nvPr/>
          </p:nvSpPr>
          <p:spPr bwMode="auto">
            <a:xfrm>
              <a:off x="732630" y="418611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67">
              <a:extLst>
                <a:ext uri="{FF2B5EF4-FFF2-40B4-BE49-F238E27FC236}">
                  <a16:creationId xmlns:a16="http://schemas.microsoft.com/office/drawing/2014/main" id="{72AEFFEB-8710-C439-B1DF-BA5DCA7403DD}"/>
                </a:ext>
              </a:extLst>
            </p:cNvPr>
            <p:cNvSpPr>
              <a:spLocks noChangeShapeType="1"/>
            </p:cNvSpPr>
            <p:nvPr/>
          </p:nvSpPr>
          <p:spPr bwMode="auto">
            <a:xfrm flipH="1">
              <a:off x="746918" y="42781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8">
              <a:extLst>
                <a:ext uri="{FF2B5EF4-FFF2-40B4-BE49-F238E27FC236}">
                  <a16:creationId xmlns:a16="http://schemas.microsoft.com/office/drawing/2014/main" id="{B076D808-3C0D-B9B9-3A36-94BB330C0A0A}"/>
                </a:ext>
              </a:extLst>
            </p:cNvPr>
            <p:cNvSpPr>
              <a:spLocks noChangeShapeType="1"/>
            </p:cNvSpPr>
            <p:nvPr/>
          </p:nvSpPr>
          <p:spPr bwMode="auto">
            <a:xfrm flipV="1">
              <a:off x="746918" y="4186115"/>
              <a:ext cx="0" cy="9207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9">
              <a:extLst>
                <a:ext uri="{FF2B5EF4-FFF2-40B4-BE49-F238E27FC236}">
                  <a16:creationId xmlns:a16="http://schemas.microsoft.com/office/drawing/2014/main" id="{9389B28E-DB47-A0C7-8C61-7A6172C4A2A2}"/>
                </a:ext>
              </a:extLst>
            </p:cNvPr>
            <p:cNvSpPr>
              <a:spLocks noChangeShapeType="1"/>
            </p:cNvSpPr>
            <p:nvPr/>
          </p:nvSpPr>
          <p:spPr bwMode="auto">
            <a:xfrm>
              <a:off x="746918" y="41861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70">
              <a:extLst>
                <a:ext uri="{FF2B5EF4-FFF2-40B4-BE49-F238E27FC236}">
                  <a16:creationId xmlns:a16="http://schemas.microsoft.com/office/drawing/2014/main" id="{19A6B3EF-9B15-8F85-78CC-F40694CA8501}"/>
                </a:ext>
              </a:extLst>
            </p:cNvPr>
            <p:cNvSpPr>
              <a:spLocks noChangeShapeType="1"/>
            </p:cNvSpPr>
            <p:nvPr/>
          </p:nvSpPr>
          <p:spPr bwMode="auto">
            <a:xfrm flipH="1">
              <a:off x="732630" y="4278190"/>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71">
              <a:extLst>
                <a:ext uri="{FF2B5EF4-FFF2-40B4-BE49-F238E27FC236}">
                  <a16:creationId xmlns:a16="http://schemas.microsoft.com/office/drawing/2014/main" id="{8E381231-38C4-7DD4-14D3-D4CB3481A864}"/>
                </a:ext>
              </a:extLst>
            </p:cNvPr>
            <p:cNvSpPr>
              <a:spLocks noChangeShapeType="1"/>
            </p:cNvSpPr>
            <p:nvPr/>
          </p:nvSpPr>
          <p:spPr bwMode="auto">
            <a:xfrm flipH="1">
              <a:off x="767555" y="42893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72">
              <a:extLst>
                <a:ext uri="{FF2B5EF4-FFF2-40B4-BE49-F238E27FC236}">
                  <a16:creationId xmlns:a16="http://schemas.microsoft.com/office/drawing/2014/main" id="{C091CA29-C76B-9C84-7151-7FEAC5EE0364}"/>
                </a:ext>
              </a:extLst>
            </p:cNvPr>
            <p:cNvSpPr>
              <a:spLocks noChangeShapeType="1"/>
            </p:cNvSpPr>
            <p:nvPr/>
          </p:nvSpPr>
          <p:spPr bwMode="auto">
            <a:xfrm>
              <a:off x="751680" y="42051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73">
              <a:extLst>
                <a:ext uri="{FF2B5EF4-FFF2-40B4-BE49-F238E27FC236}">
                  <a16:creationId xmlns:a16="http://schemas.microsoft.com/office/drawing/2014/main" id="{87A618BB-0544-163C-2718-139A3DB7E344}"/>
                </a:ext>
              </a:extLst>
            </p:cNvPr>
            <p:cNvSpPr>
              <a:spLocks noChangeShapeType="1"/>
            </p:cNvSpPr>
            <p:nvPr/>
          </p:nvSpPr>
          <p:spPr bwMode="auto">
            <a:xfrm>
              <a:off x="767555" y="4205165"/>
              <a:ext cx="0" cy="841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74">
              <a:extLst>
                <a:ext uri="{FF2B5EF4-FFF2-40B4-BE49-F238E27FC236}">
                  <a16:creationId xmlns:a16="http://schemas.microsoft.com/office/drawing/2014/main" id="{D32FD882-A953-2A8B-ADE2-FA79FF36B43F}"/>
                </a:ext>
              </a:extLst>
            </p:cNvPr>
            <p:cNvSpPr>
              <a:spLocks noChangeShapeType="1"/>
            </p:cNvSpPr>
            <p:nvPr/>
          </p:nvSpPr>
          <p:spPr bwMode="auto">
            <a:xfrm flipH="1">
              <a:off x="751680" y="42893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75">
              <a:extLst>
                <a:ext uri="{FF2B5EF4-FFF2-40B4-BE49-F238E27FC236}">
                  <a16:creationId xmlns:a16="http://schemas.microsoft.com/office/drawing/2014/main" id="{8E37EA2B-6892-F164-CEBF-ABBFD86E1E58}"/>
                </a:ext>
              </a:extLst>
            </p:cNvPr>
            <p:cNvSpPr>
              <a:spLocks noChangeShapeType="1"/>
            </p:cNvSpPr>
            <p:nvPr/>
          </p:nvSpPr>
          <p:spPr bwMode="auto">
            <a:xfrm>
              <a:off x="767555" y="42051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76">
              <a:extLst>
                <a:ext uri="{FF2B5EF4-FFF2-40B4-BE49-F238E27FC236}">
                  <a16:creationId xmlns:a16="http://schemas.microsoft.com/office/drawing/2014/main" id="{1F3609CC-31F8-0465-48D0-B5177BA5A8E2}"/>
                </a:ext>
              </a:extLst>
            </p:cNvPr>
            <p:cNvSpPr>
              <a:spLocks noChangeShapeType="1"/>
            </p:cNvSpPr>
            <p:nvPr/>
          </p:nvSpPr>
          <p:spPr bwMode="auto">
            <a:xfrm>
              <a:off x="789780" y="42115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77">
              <a:extLst>
                <a:ext uri="{FF2B5EF4-FFF2-40B4-BE49-F238E27FC236}">
                  <a16:creationId xmlns:a16="http://schemas.microsoft.com/office/drawing/2014/main" id="{54C93E02-9D4D-67EE-6156-9DD575E42C67}"/>
                </a:ext>
              </a:extLst>
            </p:cNvPr>
            <p:cNvSpPr>
              <a:spLocks noChangeShapeType="1"/>
            </p:cNvSpPr>
            <p:nvPr/>
          </p:nvSpPr>
          <p:spPr bwMode="auto">
            <a:xfrm flipH="1">
              <a:off x="805655" y="43067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78">
              <a:extLst>
                <a:ext uri="{FF2B5EF4-FFF2-40B4-BE49-F238E27FC236}">
                  <a16:creationId xmlns:a16="http://schemas.microsoft.com/office/drawing/2014/main" id="{3599C9F4-B134-C4E7-A071-609FAC78CD89}"/>
                </a:ext>
              </a:extLst>
            </p:cNvPr>
            <p:cNvSpPr>
              <a:spLocks noChangeShapeType="1"/>
            </p:cNvSpPr>
            <p:nvPr/>
          </p:nvSpPr>
          <p:spPr bwMode="auto">
            <a:xfrm flipV="1">
              <a:off x="805655" y="4211515"/>
              <a:ext cx="0" cy="9525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79">
              <a:extLst>
                <a:ext uri="{FF2B5EF4-FFF2-40B4-BE49-F238E27FC236}">
                  <a16:creationId xmlns:a16="http://schemas.microsoft.com/office/drawing/2014/main" id="{99AB6477-4B5B-765D-0B5C-F04F2770385C}"/>
                </a:ext>
              </a:extLst>
            </p:cNvPr>
            <p:cNvSpPr>
              <a:spLocks noChangeShapeType="1"/>
            </p:cNvSpPr>
            <p:nvPr/>
          </p:nvSpPr>
          <p:spPr bwMode="auto">
            <a:xfrm>
              <a:off x="805655" y="42115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0">
              <a:extLst>
                <a:ext uri="{FF2B5EF4-FFF2-40B4-BE49-F238E27FC236}">
                  <a16:creationId xmlns:a16="http://schemas.microsoft.com/office/drawing/2014/main" id="{A2457880-BCAD-FEFF-F1BA-801894E051C6}"/>
                </a:ext>
              </a:extLst>
            </p:cNvPr>
            <p:cNvSpPr>
              <a:spLocks noChangeShapeType="1"/>
            </p:cNvSpPr>
            <p:nvPr/>
          </p:nvSpPr>
          <p:spPr bwMode="auto">
            <a:xfrm flipH="1">
              <a:off x="789780" y="43067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1">
              <a:extLst>
                <a:ext uri="{FF2B5EF4-FFF2-40B4-BE49-F238E27FC236}">
                  <a16:creationId xmlns:a16="http://schemas.microsoft.com/office/drawing/2014/main" id="{02F794D2-1A1B-C287-D658-746D546780F7}"/>
                </a:ext>
              </a:extLst>
            </p:cNvPr>
            <p:cNvSpPr>
              <a:spLocks noChangeShapeType="1"/>
            </p:cNvSpPr>
            <p:nvPr/>
          </p:nvSpPr>
          <p:spPr bwMode="auto">
            <a:xfrm flipH="1">
              <a:off x="842168" y="4324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2">
              <a:extLst>
                <a:ext uri="{FF2B5EF4-FFF2-40B4-BE49-F238E27FC236}">
                  <a16:creationId xmlns:a16="http://schemas.microsoft.com/office/drawing/2014/main" id="{58BFE5F0-9244-A881-AA92-CA5D430B4E6B}"/>
                </a:ext>
              </a:extLst>
            </p:cNvPr>
            <p:cNvSpPr>
              <a:spLocks noChangeShapeType="1"/>
            </p:cNvSpPr>
            <p:nvPr/>
          </p:nvSpPr>
          <p:spPr bwMode="auto">
            <a:xfrm>
              <a:off x="826293" y="42273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93181548-49E6-EFB4-CFF1-58252FBC2F5C}"/>
                </a:ext>
              </a:extLst>
            </p:cNvPr>
            <p:cNvSpPr>
              <a:spLocks noChangeShapeType="1"/>
            </p:cNvSpPr>
            <p:nvPr/>
          </p:nvSpPr>
          <p:spPr bwMode="auto">
            <a:xfrm>
              <a:off x="842168" y="4227390"/>
              <a:ext cx="0" cy="968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4">
              <a:extLst>
                <a:ext uri="{FF2B5EF4-FFF2-40B4-BE49-F238E27FC236}">
                  <a16:creationId xmlns:a16="http://schemas.microsoft.com/office/drawing/2014/main" id="{DA826A89-1D43-B1C6-72C6-115C6CF81081}"/>
                </a:ext>
              </a:extLst>
            </p:cNvPr>
            <p:cNvSpPr>
              <a:spLocks noChangeShapeType="1"/>
            </p:cNvSpPr>
            <p:nvPr/>
          </p:nvSpPr>
          <p:spPr bwMode="auto">
            <a:xfrm flipH="1">
              <a:off x="826293" y="4324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5">
              <a:extLst>
                <a:ext uri="{FF2B5EF4-FFF2-40B4-BE49-F238E27FC236}">
                  <a16:creationId xmlns:a16="http://schemas.microsoft.com/office/drawing/2014/main" id="{02584FB7-7F25-0FBF-E737-EAE99DB8A5A9}"/>
                </a:ext>
              </a:extLst>
            </p:cNvPr>
            <p:cNvSpPr>
              <a:spLocks noChangeShapeType="1"/>
            </p:cNvSpPr>
            <p:nvPr/>
          </p:nvSpPr>
          <p:spPr bwMode="auto">
            <a:xfrm>
              <a:off x="842168" y="42273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 name="Line 86">
              <a:extLst>
                <a:ext uri="{FF2B5EF4-FFF2-40B4-BE49-F238E27FC236}">
                  <a16:creationId xmlns:a16="http://schemas.microsoft.com/office/drawing/2014/main" id="{E130BB46-78CB-54C3-092C-A6D1A37F27E6}"/>
                </a:ext>
              </a:extLst>
            </p:cNvPr>
            <p:cNvSpPr>
              <a:spLocks noChangeShapeType="1"/>
            </p:cNvSpPr>
            <p:nvPr/>
          </p:nvSpPr>
          <p:spPr bwMode="auto">
            <a:xfrm>
              <a:off x="864393" y="42432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Line 87">
              <a:extLst>
                <a:ext uri="{FF2B5EF4-FFF2-40B4-BE49-F238E27FC236}">
                  <a16:creationId xmlns:a16="http://schemas.microsoft.com/office/drawing/2014/main" id="{97591AE2-C192-28A7-D24D-E72A27572B4E}"/>
                </a:ext>
              </a:extLst>
            </p:cNvPr>
            <p:cNvSpPr>
              <a:spLocks noChangeShapeType="1"/>
            </p:cNvSpPr>
            <p:nvPr/>
          </p:nvSpPr>
          <p:spPr bwMode="auto">
            <a:xfrm flipH="1">
              <a:off x="880268" y="4340102"/>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 name="Line 88">
              <a:extLst>
                <a:ext uri="{FF2B5EF4-FFF2-40B4-BE49-F238E27FC236}">
                  <a16:creationId xmlns:a16="http://schemas.microsoft.com/office/drawing/2014/main" id="{8016DD69-7598-8778-5EBD-9E04B4835685}"/>
                </a:ext>
              </a:extLst>
            </p:cNvPr>
            <p:cNvSpPr>
              <a:spLocks noChangeShapeType="1"/>
            </p:cNvSpPr>
            <p:nvPr/>
          </p:nvSpPr>
          <p:spPr bwMode="auto">
            <a:xfrm flipV="1">
              <a:off x="880268" y="4243265"/>
              <a:ext cx="0" cy="968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Line 89">
              <a:extLst>
                <a:ext uri="{FF2B5EF4-FFF2-40B4-BE49-F238E27FC236}">
                  <a16:creationId xmlns:a16="http://schemas.microsoft.com/office/drawing/2014/main" id="{D5A252CE-B7FA-5600-66F5-01F9140D94B1}"/>
                </a:ext>
              </a:extLst>
            </p:cNvPr>
            <p:cNvSpPr>
              <a:spLocks noChangeShapeType="1"/>
            </p:cNvSpPr>
            <p:nvPr/>
          </p:nvSpPr>
          <p:spPr bwMode="auto">
            <a:xfrm>
              <a:off x="880268" y="424326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 name="Line 90">
              <a:extLst>
                <a:ext uri="{FF2B5EF4-FFF2-40B4-BE49-F238E27FC236}">
                  <a16:creationId xmlns:a16="http://schemas.microsoft.com/office/drawing/2014/main" id="{4A99025C-4041-3974-5223-0DA559BDE92B}"/>
                </a:ext>
              </a:extLst>
            </p:cNvPr>
            <p:cNvSpPr>
              <a:spLocks noChangeShapeType="1"/>
            </p:cNvSpPr>
            <p:nvPr/>
          </p:nvSpPr>
          <p:spPr bwMode="auto">
            <a:xfrm flipH="1">
              <a:off x="864393" y="43401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Line 91">
              <a:extLst>
                <a:ext uri="{FF2B5EF4-FFF2-40B4-BE49-F238E27FC236}">
                  <a16:creationId xmlns:a16="http://schemas.microsoft.com/office/drawing/2014/main" id="{881A2D12-5CF0-73D3-9339-C3F082622025}"/>
                </a:ext>
              </a:extLst>
            </p:cNvPr>
            <p:cNvSpPr>
              <a:spLocks noChangeShapeType="1"/>
            </p:cNvSpPr>
            <p:nvPr/>
          </p:nvSpPr>
          <p:spPr bwMode="auto">
            <a:xfrm flipH="1">
              <a:off x="919955" y="4352802"/>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Line 92">
              <a:extLst>
                <a:ext uri="{FF2B5EF4-FFF2-40B4-BE49-F238E27FC236}">
                  <a16:creationId xmlns:a16="http://schemas.microsoft.com/office/drawing/2014/main" id="{3A111162-38B8-26B4-C088-C9815A85D15C}"/>
                </a:ext>
              </a:extLst>
            </p:cNvPr>
            <p:cNvSpPr>
              <a:spLocks noChangeShapeType="1"/>
            </p:cNvSpPr>
            <p:nvPr/>
          </p:nvSpPr>
          <p:spPr bwMode="auto">
            <a:xfrm>
              <a:off x="904080" y="42575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93">
              <a:extLst>
                <a:ext uri="{FF2B5EF4-FFF2-40B4-BE49-F238E27FC236}">
                  <a16:creationId xmlns:a16="http://schemas.microsoft.com/office/drawing/2014/main" id="{C58D5EA7-54A6-3171-B509-C11FFC84169D}"/>
                </a:ext>
              </a:extLst>
            </p:cNvPr>
            <p:cNvSpPr>
              <a:spLocks noChangeShapeType="1"/>
            </p:cNvSpPr>
            <p:nvPr/>
          </p:nvSpPr>
          <p:spPr bwMode="auto">
            <a:xfrm>
              <a:off x="919955" y="4257552"/>
              <a:ext cx="0" cy="9525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94">
              <a:extLst>
                <a:ext uri="{FF2B5EF4-FFF2-40B4-BE49-F238E27FC236}">
                  <a16:creationId xmlns:a16="http://schemas.microsoft.com/office/drawing/2014/main" id="{DA493FA9-9D86-C97C-43A2-A656335C777D}"/>
                </a:ext>
              </a:extLst>
            </p:cNvPr>
            <p:cNvSpPr>
              <a:spLocks noChangeShapeType="1"/>
            </p:cNvSpPr>
            <p:nvPr/>
          </p:nvSpPr>
          <p:spPr bwMode="auto">
            <a:xfrm flipH="1">
              <a:off x="904080" y="43528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95">
              <a:extLst>
                <a:ext uri="{FF2B5EF4-FFF2-40B4-BE49-F238E27FC236}">
                  <a16:creationId xmlns:a16="http://schemas.microsoft.com/office/drawing/2014/main" id="{9352CCB0-0C57-037B-059F-F8695528FC66}"/>
                </a:ext>
              </a:extLst>
            </p:cNvPr>
            <p:cNvSpPr>
              <a:spLocks noChangeShapeType="1"/>
            </p:cNvSpPr>
            <p:nvPr/>
          </p:nvSpPr>
          <p:spPr bwMode="auto">
            <a:xfrm>
              <a:off x="919955" y="4257552"/>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96">
              <a:extLst>
                <a:ext uri="{FF2B5EF4-FFF2-40B4-BE49-F238E27FC236}">
                  <a16:creationId xmlns:a16="http://schemas.microsoft.com/office/drawing/2014/main" id="{F6BE9A1F-D156-201A-BBB0-1F145D9458C3}"/>
                </a:ext>
              </a:extLst>
            </p:cNvPr>
            <p:cNvSpPr>
              <a:spLocks noChangeShapeType="1"/>
            </p:cNvSpPr>
            <p:nvPr/>
          </p:nvSpPr>
          <p:spPr bwMode="auto">
            <a:xfrm>
              <a:off x="942180" y="42718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97">
              <a:extLst>
                <a:ext uri="{FF2B5EF4-FFF2-40B4-BE49-F238E27FC236}">
                  <a16:creationId xmlns:a16="http://schemas.microsoft.com/office/drawing/2014/main" id="{B9081259-DF07-5329-D9CE-9CB4F461F161}"/>
                </a:ext>
              </a:extLst>
            </p:cNvPr>
            <p:cNvSpPr>
              <a:spLocks noChangeShapeType="1"/>
            </p:cNvSpPr>
            <p:nvPr/>
          </p:nvSpPr>
          <p:spPr bwMode="auto">
            <a:xfrm flipH="1">
              <a:off x="958055" y="43639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98">
              <a:extLst>
                <a:ext uri="{FF2B5EF4-FFF2-40B4-BE49-F238E27FC236}">
                  <a16:creationId xmlns:a16="http://schemas.microsoft.com/office/drawing/2014/main" id="{A43AF68E-3BA5-2E18-0FC9-F361FD5194B4}"/>
                </a:ext>
              </a:extLst>
            </p:cNvPr>
            <p:cNvSpPr>
              <a:spLocks noChangeShapeType="1"/>
            </p:cNvSpPr>
            <p:nvPr/>
          </p:nvSpPr>
          <p:spPr bwMode="auto">
            <a:xfrm flipV="1">
              <a:off x="958055" y="4271840"/>
              <a:ext cx="0" cy="9207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99">
              <a:extLst>
                <a:ext uri="{FF2B5EF4-FFF2-40B4-BE49-F238E27FC236}">
                  <a16:creationId xmlns:a16="http://schemas.microsoft.com/office/drawing/2014/main" id="{42236000-0200-9021-48AB-2A9AB57BE04F}"/>
                </a:ext>
              </a:extLst>
            </p:cNvPr>
            <p:cNvSpPr>
              <a:spLocks noChangeShapeType="1"/>
            </p:cNvSpPr>
            <p:nvPr/>
          </p:nvSpPr>
          <p:spPr bwMode="auto">
            <a:xfrm>
              <a:off x="958055" y="42718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100">
              <a:extLst>
                <a:ext uri="{FF2B5EF4-FFF2-40B4-BE49-F238E27FC236}">
                  <a16:creationId xmlns:a16="http://schemas.microsoft.com/office/drawing/2014/main" id="{C5D3617D-0897-E0C8-ABB8-7668B71C9C7F}"/>
                </a:ext>
              </a:extLst>
            </p:cNvPr>
            <p:cNvSpPr>
              <a:spLocks noChangeShapeType="1"/>
            </p:cNvSpPr>
            <p:nvPr/>
          </p:nvSpPr>
          <p:spPr bwMode="auto">
            <a:xfrm flipH="1">
              <a:off x="942180" y="43639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101">
              <a:extLst>
                <a:ext uri="{FF2B5EF4-FFF2-40B4-BE49-F238E27FC236}">
                  <a16:creationId xmlns:a16="http://schemas.microsoft.com/office/drawing/2014/main" id="{E47A8EDF-B14D-7F71-590E-3CF7B0E3BB6A}"/>
                </a:ext>
              </a:extLst>
            </p:cNvPr>
            <p:cNvSpPr>
              <a:spLocks noChangeShapeType="1"/>
            </p:cNvSpPr>
            <p:nvPr/>
          </p:nvSpPr>
          <p:spPr bwMode="auto">
            <a:xfrm flipH="1">
              <a:off x="994568" y="437661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102">
              <a:extLst>
                <a:ext uri="{FF2B5EF4-FFF2-40B4-BE49-F238E27FC236}">
                  <a16:creationId xmlns:a16="http://schemas.microsoft.com/office/drawing/2014/main" id="{E47BDD9C-CD7B-413B-3C7B-33F051FD536C}"/>
                </a:ext>
              </a:extLst>
            </p:cNvPr>
            <p:cNvSpPr>
              <a:spLocks noChangeShapeType="1"/>
            </p:cNvSpPr>
            <p:nvPr/>
          </p:nvSpPr>
          <p:spPr bwMode="auto">
            <a:xfrm>
              <a:off x="978693" y="42861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103">
              <a:extLst>
                <a:ext uri="{FF2B5EF4-FFF2-40B4-BE49-F238E27FC236}">
                  <a16:creationId xmlns:a16="http://schemas.microsoft.com/office/drawing/2014/main" id="{08988AFB-CA48-CE08-9309-536B7045E852}"/>
                </a:ext>
              </a:extLst>
            </p:cNvPr>
            <p:cNvSpPr>
              <a:spLocks noChangeShapeType="1"/>
            </p:cNvSpPr>
            <p:nvPr/>
          </p:nvSpPr>
          <p:spPr bwMode="auto">
            <a:xfrm>
              <a:off x="994568" y="4286127"/>
              <a:ext cx="0" cy="9048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104">
              <a:extLst>
                <a:ext uri="{FF2B5EF4-FFF2-40B4-BE49-F238E27FC236}">
                  <a16:creationId xmlns:a16="http://schemas.microsoft.com/office/drawing/2014/main" id="{B2D03DA9-AA26-DBCD-72B5-B331DAA45722}"/>
                </a:ext>
              </a:extLst>
            </p:cNvPr>
            <p:cNvSpPr>
              <a:spLocks noChangeShapeType="1"/>
            </p:cNvSpPr>
            <p:nvPr/>
          </p:nvSpPr>
          <p:spPr bwMode="auto">
            <a:xfrm flipH="1">
              <a:off x="978693" y="43766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105">
              <a:extLst>
                <a:ext uri="{FF2B5EF4-FFF2-40B4-BE49-F238E27FC236}">
                  <a16:creationId xmlns:a16="http://schemas.microsoft.com/office/drawing/2014/main" id="{BC2D3C47-1E52-E8FE-5132-426B57C1E10A}"/>
                </a:ext>
              </a:extLst>
            </p:cNvPr>
            <p:cNvSpPr>
              <a:spLocks noChangeShapeType="1"/>
            </p:cNvSpPr>
            <p:nvPr/>
          </p:nvSpPr>
          <p:spPr bwMode="auto">
            <a:xfrm>
              <a:off x="994568" y="428612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106">
              <a:extLst>
                <a:ext uri="{FF2B5EF4-FFF2-40B4-BE49-F238E27FC236}">
                  <a16:creationId xmlns:a16="http://schemas.microsoft.com/office/drawing/2014/main" id="{65476E04-824E-5C40-8D20-C0ED60F2296F}"/>
                </a:ext>
              </a:extLst>
            </p:cNvPr>
            <p:cNvSpPr>
              <a:spLocks noChangeShapeType="1"/>
            </p:cNvSpPr>
            <p:nvPr/>
          </p:nvSpPr>
          <p:spPr bwMode="auto">
            <a:xfrm>
              <a:off x="1016793" y="42972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107">
              <a:extLst>
                <a:ext uri="{FF2B5EF4-FFF2-40B4-BE49-F238E27FC236}">
                  <a16:creationId xmlns:a16="http://schemas.microsoft.com/office/drawing/2014/main" id="{4C25BF23-0B90-786E-760E-112F9C5DF57C}"/>
                </a:ext>
              </a:extLst>
            </p:cNvPr>
            <p:cNvSpPr>
              <a:spLocks noChangeShapeType="1"/>
            </p:cNvSpPr>
            <p:nvPr/>
          </p:nvSpPr>
          <p:spPr bwMode="auto">
            <a:xfrm flipH="1">
              <a:off x="1032668" y="43877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108">
              <a:extLst>
                <a:ext uri="{FF2B5EF4-FFF2-40B4-BE49-F238E27FC236}">
                  <a16:creationId xmlns:a16="http://schemas.microsoft.com/office/drawing/2014/main" id="{00BE9198-BB18-0993-6B94-449C3E47DCF2}"/>
                </a:ext>
              </a:extLst>
            </p:cNvPr>
            <p:cNvSpPr>
              <a:spLocks noChangeShapeType="1"/>
            </p:cNvSpPr>
            <p:nvPr/>
          </p:nvSpPr>
          <p:spPr bwMode="auto">
            <a:xfrm flipV="1">
              <a:off x="1032668" y="4297240"/>
              <a:ext cx="0" cy="9048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109">
              <a:extLst>
                <a:ext uri="{FF2B5EF4-FFF2-40B4-BE49-F238E27FC236}">
                  <a16:creationId xmlns:a16="http://schemas.microsoft.com/office/drawing/2014/main" id="{28D99EA6-BE00-FB70-5F5F-94FB3670987A}"/>
                </a:ext>
              </a:extLst>
            </p:cNvPr>
            <p:cNvSpPr>
              <a:spLocks noChangeShapeType="1"/>
            </p:cNvSpPr>
            <p:nvPr/>
          </p:nvSpPr>
          <p:spPr bwMode="auto">
            <a:xfrm>
              <a:off x="1032668" y="42972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110">
              <a:extLst>
                <a:ext uri="{FF2B5EF4-FFF2-40B4-BE49-F238E27FC236}">
                  <a16:creationId xmlns:a16="http://schemas.microsoft.com/office/drawing/2014/main" id="{E2CFE63A-0FC7-0E8A-81BA-070C74A41B40}"/>
                </a:ext>
              </a:extLst>
            </p:cNvPr>
            <p:cNvSpPr>
              <a:spLocks noChangeShapeType="1"/>
            </p:cNvSpPr>
            <p:nvPr/>
          </p:nvSpPr>
          <p:spPr bwMode="auto">
            <a:xfrm flipH="1">
              <a:off x="1016793" y="43877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111">
              <a:extLst>
                <a:ext uri="{FF2B5EF4-FFF2-40B4-BE49-F238E27FC236}">
                  <a16:creationId xmlns:a16="http://schemas.microsoft.com/office/drawing/2014/main" id="{15236631-D61E-DF7A-2AA7-17061D2E7C7B}"/>
                </a:ext>
              </a:extLst>
            </p:cNvPr>
            <p:cNvSpPr>
              <a:spLocks noChangeShapeType="1"/>
            </p:cNvSpPr>
            <p:nvPr/>
          </p:nvSpPr>
          <p:spPr bwMode="auto">
            <a:xfrm flipH="1">
              <a:off x="1069180" y="440677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112">
              <a:extLst>
                <a:ext uri="{FF2B5EF4-FFF2-40B4-BE49-F238E27FC236}">
                  <a16:creationId xmlns:a16="http://schemas.microsoft.com/office/drawing/2014/main" id="{CCB82B6E-7A7C-FA08-BB5A-9C3CD805F1AF}"/>
                </a:ext>
              </a:extLst>
            </p:cNvPr>
            <p:cNvSpPr>
              <a:spLocks noChangeShapeType="1"/>
            </p:cNvSpPr>
            <p:nvPr/>
          </p:nvSpPr>
          <p:spPr bwMode="auto">
            <a:xfrm>
              <a:off x="1053305" y="43083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113">
              <a:extLst>
                <a:ext uri="{FF2B5EF4-FFF2-40B4-BE49-F238E27FC236}">
                  <a16:creationId xmlns:a16="http://schemas.microsoft.com/office/drawing/2014/main" id="{99702D79-0FB7-1E6E-B564-0D02FB8B3B89}"/>
                </a:ext>
              </a:extLst>
            </p:cNvPr>
            <p:cNvSpPr>
              <a:spLocks noChangeShapeType="1"/>
            </p:cNvSpPr>
            <p:nvPr/>
          </p:nvSpPr>
          <p:spPr bwMode="auto">
            <a:xfrm>
              <a:off x="1069180" y="4308352"/>
              <a:ext cx="0" cy="9842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114">
              <a:extLst>
                <a:ext uri="{FF2B5EF4-FFF2-40B4-BE49-F238E27FC236}">
                  <a16:creationId xmlns:a16="http://schemas.microsoft.com/office/drawing/2014/main" id="{6FC1E80A-B866-3555-C4D0-B2CD04236ED9}"/>
                </a:ext>
              </a:extLst>
            </p:cNvPr>
            <p:cNvSpPr>
              <a:spLocks noChangeShapeType="1"/>
            </p:cNvSpPr>
            <p:nvPr/>
          </p:nvSpPr>
          <p:spPr bwMode="auto">
            <a:xfrm flipH="1">
              <a:off x="1053305" y="44067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115">
              <a:extLst>
                <a:ext uri="{FF2B5EF4-FFF2-40B4-BE49-F238E27FC236}">
                  <a16:creationId xmlns:a16="http://schemas.microsoft.com/office/drawing/2014/main" id="{6F6A4313-C696-3B0E-7877-D1A737ACB503}"/>
                </a:ext>
              </a:extLst>
            </p:cNvPr>
            <p:cNvSpPr>
              <a:spLocks noChangeShapeType="1"/>
            </p:cNvSpPr>
            <p:nvPr/>
          </p:nvSpPr>
          <p:spPr bwMode="auto">
            <a:xfrm>
              <a:off x="1069180" y="4308352"/>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116">
              <a:extLst>
                <a:ext uri="{FF2B5EF4-FFF2-40B4-BE49-F238E27FC236}">
                  <a16:creationId xmlns:a16="http://schemas.microsoft.com/office/drawing/2014/main" id="{BEC2B877-191F-F66F-211B-1B9D5696CFE3}"/>
                </a:ext>
              </a:extLst>
            </p:cNvPr>
            <p:cNvSpPr>
              <a:spLocks noChangeShapeType="1"/>
            </p:cNvSpPr>
            <p:nvPr/>
          </p:nvSpPr>
          <p:spPr bwMode="auto">
            <a:xfrm>
              <a:off x="1094580" y="4324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Line 117">
              <a:extLst>
                <a:ext uri="{FF2B5EF4-FFF2-40B4-BE49-F238E27FC236}">
                  <a16:creationId xmlns:a16="http://schemas.microsoft.com/office/drawing/2014/main" id="{EBB498F3-A2C8-F76D-78BB-E8391185B931}"/>
                </a:ext>
              </a:extLst>
            </p:cNvPr>
            <p:cNvSpPr>
              <a:spLocks noChangeShapeType="1"/>
            </p:cNvSpPr>
            <p:nvPr/>
          </p:nvSpPr>
          <p:spPr bwMode="auto">
            <a:xfrm flipH="1">
              <a:off x="1110455" y="4424240"/>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118">
              <a:extLst>
                <a:ext uri="{FF2B5EF4-FFF2-40B4-BE49-F238E27FC236}">
                  <a16:creationId xmlns:a16="http://schemas.microsoft.com/office/drawing/2014/main" id="{34248AB8-484C-1D4F-1BD0-AFF6E7EC1651}"/>
                </a:ext>
              </a:extLst>
            </p:cNvPr>
            <p:cNvSpPr>
              <a:spLocks noChangeShapeType="1"/>
            </p:cNvSpPr>
            <p:nvPr/>
          </p:nvSpPr>
          <p:spPr bwMode="auto">
            <a:xfrm flipV="1">
              <a:off x="1110455" y="4324227"/>
              <a:ext cx="0" cy="100013"/>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119">
              <a:extLst>
                <a:ext uri="{FF2B5EF4-FFF2-40B4-BE49-F238E27FC236}">
                  <a16:creationId xmlns:a16="http://schemas.microsoft.com/office/drawing/2014/main" id="{AC9A64FB-D5FD-2636-EFD3-25ACAFA890F8}"/>
                </a:ext>
              </a:extLst>
            </p:cNvPr>
            <p:cNvSpPr>
              <a:spLocks noChangeShapeType="1"/>
            </p:cNvSpPr>
            <p:nvPr/>
          </p:nvSpPr>
          <p:spPr bwMode="auto">
            <a:xfrm>
              <a:off x="1110455" y="432422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120">
              <a:extLst>
                <a:ext uri="{FF2B5EF4-FFF2-40B4-BE49-F238E27FC236}">
                  <a16:creationId xmlns:a16="http://schemas.microsoft.com/office/drawing/2014/main" id="{C7F5DA8F-FE1D-5D50-4913-179FF9BE5321}"/>
                </a:ext>
              </a:extLst>
            </p:cNvPr>
            <p:cNvSpPr>
              <a:spLocks noChangeShapeType="1"/>
            </p:cNvSpPr>
            <p:nvPr/>
          </p:nvSpPr>
          <p:spPr bwMode="auto">
            <a:xfrm flipH="1">
              <a:off x="1094580" y="44242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121">
              <a:extLst>
                <a:ext uri="{FF2B5EF4-FFF2-40B4-BE49-F238E27FC236}">
                  <a16:creationId xmlns:a16="http://schemas.microsoft.com/office/drawing/2014/main" id="{29CA45F1-B52E-B499-C37D-41026193FFE1}"/>
                </a:ext>
              </a:extLst>
            </p:cNvPr>
            <p:cNvSpPr>
              <a:spLocks noChangeShapeType="1"/>
            </p:cNvSpPr>
            <p:nvPr/>
          </p:nvSpPr>
          <p:spPr bwMode="auto">
            <a:xfrm flipH="1">
              <a:off x="1148555" y="44353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122">
              <a:extLst>
                <a:ext uri="{FF2B5EF4-FFF2-40B4-BE49-F238E27FC236}">
                  <a16:creationId xmlns:a16="http://schemas.microsoft.com/office/drawing/2014/main" id="{6514794B-B007-C0EE-7657-969A2A71C48E}"/>
                </a:ext>
              </a:extLst>
            </p:cNvPr>
            <p:cNvSpPr>
              <a:spLocks noChangeShapeType="1"/>
            </p:cNvSpPr>
            <p:nvPr/>
          </p:nvSpPr>
          <p:spPr bwMode="auto">
            <a:xfrm>
              <a:off x="1134268" y="433057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23">
              <a:extLst>
                <a:ext uri="{FF2B5EF4-FFF2-40B4-BE49-F238E27FC236}">
                  <a16:creationId xmlns:a16="http://schemas.microsoft.com/office/drawing/2014/main" id="{CD623F3D-6B25-FC06-C868-0B9BB4E221F6}"/>
                </a:ext>
              </a:extLst>
            </p:cNvPr>
            <p:cNvSpPr>
              <a:spLocks noChangeShapeType="1"/>
            </p:cNvSpPr>
            <p:nvPr/>
          </p:nvSpPr>
          <p:spPr bwMode="auto">
            <a:xfrm>
              <a:off x="1148555" y="4330577"/>
              <a:ext cx="0" cy="10477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124">
              <a:extLst>
                <a:ext uri="{FF2B5EF4-FFF2-40B4-BE49-F238E27FC236}">
                  <a16:creationId xmlns:a16="http://schemas.microsoft.com/office/drawing/2014/main" id="{D0095B90-131B-3071-D79B-CD91C8EDCC3D}"/>
                </a:ext>
              </a:extLst>
            </p:cNvPr>
            <p:cNvSpPr>
              <a:spLocks noChangeShapeType="1"/>
            </p:cNvSpPr>
            <p:nvPr/>
          </p:nvSpPr>
          <p:spPr bwMode="auto">
            <a:xfrm flipH="1">
              <a:off x="1134268" y="4435352"/>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25">
              <a:extLst>
                <a:ext uri="{FF2B5EF4-FFF2-40B4-BE49-F238E27FC236}">
                  <a16:creationId xmlns:a16="http://schemas.microsoft.com/office/drawing/2014/main" id="{71DEB652-C953-972C-24D0-31D0AD68B7AF}"/>
                </a:ext>
              </a:extLst>
            </p:cNvPr>
            <p:cNvSpPr>
              <a:spLocks noChangeShapeType="1"/>
            </p:cNvSpPr>
            <p:nvPr/>
          </p:nvSpPr>
          <p:spPr bwMode="auto">
            <a:xfrm>
              <a:off x="1148555" y="43305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126">
              <a:extLst>
                <a:ext uri="{FF2B5EF4-FFF2-40B4-BE49-F238E27FC236}">
                  <a16:creationId xmlns:a16="http://schemas.microsoft.com/office/drawing/2014/main" id="{11C3E70A-0221-E3FA-B53F-C18585047D04}"/>
                </a:ext>
              </a:extLst>
            </p:cNvPr>
            <p:cNvSpPr>
              <a:spLocks noChangeShapeType="1"/>
            </p:cNvSpPr>
            <p:nvPr/>
          </p:nvSpPr>
          <p:spPr bwMode="auto">
            <a:xfrm>
              <a:off x="1166018" y="43432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127">
              <a:extLst>
                <a:ext uri="{FF2B5EF4-FFF2-40B4-BE49-F238E27FC236}">
                  <a16:creationId xmlns:a16="http://schemas.microsoft.com/office/drawing/2014/main" id="{44D871F8-A335-AA59-6D0C-DAF66BEB7CAE}"/>
                </a:ext>
              </a:extLst>
            </p:cNvPr>
            <p:cNvSpPr>
              <a:spLocks noChangeShapeType="1"/>
            </p:cNvSpPr>
            <p:nvPr/>
          </p:nvSpPr>
          <p:spPr bwMode="auto">
            <a:xfrm flipH="1">
              <a:off x="1181893" y="4451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128">
              <a:extLst>
                <a:ext uri="{FF2B5EF4-FFF2-40B4-BE49-F238E27FC236}">
                  <a16:creationId xmlns:a16="http://schemas.microsoft.com/office/drawing/2014/main" id="{08DF5B9B-69E9-829A-C405-E94864A9CD23}"/>
                </a:ext>
              </a:extLst>
            </p:cNvPr>
            <p:cNvSpPr>
              <a:spLocks noChangeShapeType="1"/>
            </p:cNvSpPr>
            <p:nvPr/>
          </p:nvSpPr>
          <p:spPr bwMode="auto">
            <a:xfrm flipV="1">
              <a:off x="1181893" y="4343277"/>
              <a:ext cx="0" cy="10795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129">
              <a:extLst>
                <a:ext uri="{FF2B5EF4-FFF2-40B4-BE49-F238E27FC236}">
                  <a16:creationId xmlns:a16="http://schemas.microsoft.com/office/drawing/2014/main" id="{A8A518FA-965C-BF74-D784-AD04F0D3CFED}"/>
                </a:ext>
              </a:extLst>
            </p:cNvPr>
            <p:cNvSpPr>
              <a:spLocks noChangeShapeType="1"/>
            </p:cNvSpPr>
            <p:nvPr/>
          </p:nvSpPr>
          <p:spPr bwMode="auto">
            <a:xfrm>
              <a:off x="1181893" y="43432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130">
              <a:extLst>
                <a:ext uri="{FF2B5EF4-FFF2-40B4-BE49-F238E27FC236}">
                  <a16:creationId xmlns:a16="http://schemas.microsoft.com/office/drawing/2014/main" id="{5DF1B74C-ABCB-5937-B35E-756A27F81A5D}"/>
                </a:ext>
              </a:extLst>
            </p:cNvPr>
            <p:cNvSpPr>
              <a:spLocks noChangeShapeType="1"/>
            </p:cNvSpPr>
            <p:nvPr/>
          </p:nvSpPr>
          <p:spPr bwMode="auto">
            <a:xfrm flipH="1">
              <a:off x="1166018" y="4451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31">
              <a:extLst>
                <a:ext uri="{FF2B5EF4-FFF2-40B4-BE49-F238E27FC236}">
                  <a16:creationId xmlns:a16="http://schemas.microsoft.com/office/drawing/2014/main" id="{87AE7705-56A0-77E2-8AC2-EBEF88EFBA3D}"/>
                </a:ext>
              </a:extLst>
            </p:cNvPr>
            <p:cNvSpPr>
              <a:spLocks noChangeShapeType="1"/>
            </p:cNvSpPr>
            <p:nvPr/>
          </p:nvSpPr>
          <p:spPr bwMode="auto">
            <a:xfrm flipH="1">
              <a:off x="1221580" y="444487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132">
              <a:extLst>
                <a:ext uri="{FF2B5EF4-FFF2-40B4-BE49-F238E27FC236}">
                  <a16:creationId xmlns:a16="http://schemas.microsoft.com/office/drawing/2014/main" id="{FAD4A324-C580-8E43-C19D-38D6D652A595}"/>
                </a:ext>
              </a:extLst>
            </p:cNvPr>
            <p:cNvSpPr>
              <a:spLocks noChangeShapeType="1"/>
            </p:cNvSpPr>
            <p:nvPr/>
          </p:nvSpPr>
          <p:spPr bwMode="auto">
            <a:xfrm>
              <a:off x="1205705" y="43432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33">
              <a:extLst>
                <a:ext uri="{FF2B5EF4-FFF2-40B4-BE49-F238E27FC236}">
                  <a16:creationId xmlns:a16="http://schemas.microsoft.com/office/drawing/2014/main" id="{19E086F7-6EEE-E790-F0BE-B9EB00034050}"/>
                </a:ext>
              </a:extLst>
            </p:cNvPr>
            <p:cNvSpPr>
              <a:spLocks noChangeShapeType="1"/>
            </p:cNvSpPr>
            <p:nvPr/>
          </p:nvSpPr>
          <p:spPr bwMode="auto">
            <a:xfrm>
              <a:off x="1221580" y="4343277"/>
              <a:ext cx="0" cy="10160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134">
              <a:extLst>
                <a:ext uri="{FF2B5EF4-FFF2-40B4-BE49-F238E27FC236}">
                  <a16:creationId xmlns:a16="http://schemas.microsoft.com/office/drawing/2014/main" id="{99654258-BCC3-FBC7-BF10-4B865CD78AFF}"/>
                </a:ext>
              </a:extLst>
            </p:cNvPr>
            <p:cNvSpPr>
              <a:spLocks noChangeShapeType="1"/>
            </p:cNvSpPr>
            <p:nvPr/>
          </p:nvSpPr>
          <p:spPr bwMode="auto">
            <a:xfrm flipH="1">
              <a:off x="1205705" y="44448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35">
              <a:extLst>
                <a:ext uri="{FF2B5EF4-FFF2-40B4-BE49-F238E27FC236}">
                  <a16:creationId xmlns:a16="http://schemas.microsoft.com/office/drawing/2014/main" id="{7B57E04E-AA83-431C-2E68-7A8AF1251238}"/>
                </a:ext>
              </a:extLst>
            </p:cNvPr>
            <p:cNvSpPr>
              <a:spLocks noChangeShapeType="1"/>
            </p:cNvSpPr>
            <p:nvPr/>
          </p:nvSpPr>
          <p:spPr bwMode="auto">
            <a:xfrm>
              <a:off x="1221580" y="434327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136">
              <a:extLst>
                <a:ext uri="{FF2B5EF4-FFF2-40B4-BE49-F238E27FC236}">
                  <a16:creationId xmlns:a16="http://schemas.microsoft.com/office/drawing/2014/main" id="{7DD28A5F-5796-FD5A-F7EC-C6F4FA9CFA75}"/>
                </a:ext>
              </a:extLst>
            </p:cNvPr>
            <p:cNvSpPr>
              <a:spLocks noChangeShapeType="1"/>
            </p:cNvSpPr>
            <p:nvPr/>
          </p:nvSpPr>
          <p:spPr bwMode="auto">
            <a:xfrm>
              <a:off x="1283493" y="43623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37">
              <a:extLst>
                <a:ext uri="{FF2B5EF4-FFF2-40B4-BE49-F238E27FC236}">
                  <a16:creationId xmlns:a16="http://schemas.microsoft.com/office/drawing/2014/main" id="{29E84CCD-31F0-36CC-545F-0D550F243C06}"/>
                </a:ext>
              </a:extLst>
            </p:cNvPr>
            <p:cNvSpPr>
              <a:spLocks noChangeShapeType="1"/>
            </p:cNvSpPr>
            <p:nvPr/>
          </p:nvSpPr>
          <p:spPr bwMode="auto">
            <a:xfrm flipH="1">
              <a:off x="1299368" y="446392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138">
              <a:extLst>
                <a:ext uri="{FF2B5EF4-FFF2-40B4-BE49-F238E27FC236}">
                  <a16:creationId xmlns:a16="http://schemas.microsoft.com/office/drawing/2014/main" id="{062A9C08-9DC5-B487-145A-2C04C5F07069}"/>
                </a:ext>
              </a:extLst>
            </p:cNvPr>
            <p:cNvSpPr>
              <a:spLocks noChangeShapeType="1"/>
            </p:cNvSpPr>
            <p:nvPr/>
          </p:nvSpPr>
          <p:spPr bwMode="auto">
            <a:xfrm flipV="1">
              <a:off x="1299368" y="4362327"/>
              <a:ext cx="0" cy="10160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139">
              <a:extLst>
                <a:ext uri="{FF2B5EF4-FFF2-40B4-BE49-F238E27FC236}">
                  <a16:creationId xmlns:a16="http://schemas.microsoft.com/office/drawing/2014/main" id="{EE3CCA30-BAB2-B0FE-6FA6-5FEAFB334CCF}"/>
                </a:ext>
              </a:extLst>
            </p:cNvPr>
            <p:cNvSpPr>
              <a:spLocks noChangeShapeType="1"/>
            </p:cNvSpPr>
            <p:nvPr/>
          </p:nvSpPr>
          <p:spPr bwMode="auto">
            <a:xfrm>
              <a:off x="1299368" y="436232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140">
              <a:extLst>
                <a:ext uri="{FF2B5EF4-FFF2-40B4-BE49-F238E27FC236}">
                  <a16:creationId xmlns:a16="http://schemas.microsoft.com/office/drawing/2014/main" id="{25AE98DC-7515-842A-6F9F-CBB8AF723EB4}"/>
                </a:ext>
              </a:extLst>
            </p:cNvPr>
            <p:cNvSpPr>
              <a:spLocks noChangeShapeType="1"/>
            </p:cNvSpPr>
            <p:nvPr/>
          </p:nvSpPr>
          <p:spPr bwMode="auto">
            <a:xfrm flipH="1">
              <a:off x="1283493" y="44639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141">
              <a:extLst>
                <a:ext uri="{FF2B5EF4-FFF2-40B4-BE49-F238E27FC236}">
                  <a16:creationId xmlns:a16="http://schemas.microsoft.com/office/drawing/2014/main" id="{947E40B7-0CD8-1FAE-B727-E94B39DD105B}"/>
                </a:ext>
              </a:extLst>
            </p:cNvPr>
            <p:cNvSpPr>
              <a:spLocks noChangeShapeType="1"/>
            </p:cNvSpPr>
            <p:nvPr/>
          </p:nvSpPr>
          <p:spPr bwMode="auto">
            <a:xfrm flipH="1">
              <a:off x="1415255" y="44956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142">
              <a:extLst>
                <a:ext uri="{FF2B5EF4-FFF2-40B4-BE49-F238E27FC236}">
                  <a16:creationId xmlns:a16="http://schemas.microsoft.com/office/drawing/2014/main" id="{D5A8184A-C7DC-0495-3318-3C021F65C3F7}"/>
                </a:ext>
              </a:extLst>
            </p:cNvPr>
            <p:cNvSpPr>
              <a:spLocks noChangeShapeType="1"/>
            </p:cNvSpPr>
            <p:nvPr/>
          </p:nvSpPr>
          <p:spPr bwMode="auto">
            <a:xfrm>
              <a:off x="1399380" y="44036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43">
              <a:extLst>
                <a:ext uri="{FF2B5EF4-FFF2-40B4-BE49-F238E27FC236}">
                  <a16:creationId xmlns:a16="http://schemas.microsoft.com/office/drawing/2014/main" id="{DB4C043C-888D-DC77-61B3-DE0931BFB503}"/>
                </a:ext>
              </a:extLst>
            </p:cNvPr>
            <p:cNvSpPr>
              <a:spLocks noChangeShapeType="1"/>
            </p:cNvSpPr>
            <p:nvPr/>
          </p:nvSpPr>
          <p:spPr bwMode="auto">
            <a:xfrm>
              <a:off x="1415255" y="4403602"/>
              <a:ext cx="0" cy="9207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144">
              <a:extLst>
                <a:ext uri="{FF2B5EF4-FFF2-40B4-BE49-F238E27FC236}">
                  <a16:creationId xmlns:a16="http://schemas.microsoft.com/office/drawing/2014/main" id="{5C6FEC16-EDC1-AAC7-C0AF-DFC8A360751C}"/>
                </a:ext>
              </a:extLst>
            </p:cNvPr>
            <p:cNvSpPr>
              <a:spLocks noChangeShapeType="1"/>
            </p:cNvSpPr>
            <p:nvPr/>
          </p:nvSpPr>
          <p:spPr bwMode="auto">
            <a:xfrm flipH="1">
              <a:off x="1399380" y="44956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145">
              <a:extLst>
                <a:ext uri="{FF2B5EF4-FFF2-40B4-BE49-F238E27FC236}">
                  <a16:creationId xmlns:a16="http://schemas.microsoft.com/office/drawing/2014/main" id="{FC65F6E8-2B69-0920-9548-D08F24EFF4E8}"/>
                </a:ext>
              </a:extLst>
            </p:cNvPr>
            <p:cNvSpPr>
              <a:spLocks noChangeShapeType="1"/>
            </p:cNvSpPr>
            <p:nvPr/>
          </p:nvSpPr>
          <p:spPr bwMode="auto">
            <a:xfrm>
              <a:off x="1415255" y="44036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146">
              <a:extLst>
                <a:ext uri="{FF2B5EF4-FFF2-40B4-BE49-F238E27FC236}">
                  <a16:creationId xmlns:a16="http://schemas.microsoft.com/office/drawing/2014/main" id="{8CA1DDA8-D422-74EC-33FE-C7417EF11FD3}"/>
                </a:ext>
              </a:extLst>
            </p:cNvPr>
            <p:cNvSpPr>
              <a:spLocks noChangeShapeType="1"/>
            </p:cNvSpPr>
            <p:nvPr/>
          </p:nvSpPr>
          <p:spPr bwMode="auto">
            <a:xfrm>
              <a:off x="1551780" y="44655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47">
              <a:extLst>
                <a:ext uri="{FF2B5EF4-FFF2-40B4-BE49-F238E27FC236}">
                  <a16:creationId xmlns:a16="http://schemas.microsoft.com/office/drawing/2014/main" id="{AA319ACE-8F93-15AC-4CEE-F4B36D0817F3}"/>
                </a:ext>
              </a:extLst>
            </p:cNvPr>
            <p:cNvSpPr>
              <a:spLocks noChangeShapeType="1"/>
            </p:cNvSpPr>
            <p:nvPr/>
          </p:nvSpPr>
          <p:spPr bwMode="auto">
            <a:xfrm flipH="1">
              <a:off x="1567655" y="45496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Line 148">
              <a:extLst>
                <a:ext uri="{FF2B5EF4-FFF2-40B4-BE49-F238E27FC236}">
                  <a16:creationId xmlns:a16="http://schemas.microsoft.com/office/drawing/2014/main" id="{777A988F-607F-73B7-040D-14FB6D305A6A}"/>
                </a:ext>
              </a:extLst>
            </p:cNvPr>
            <p:cNvSpPr>
              <a:spLocks noChangeShapeType="1"/>
            </p:cNvSpPr>
            <p:nvPr/>
          </p:nvSpPr>
          <p:spPr bwMode="auto">
            <a:xfrm flipV="1">
              <a:off x="1567655" y="4465515"/>
              <a:ext cx="0" cy="841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49">
              <a:extLst>
                <a:ext uri="{FF2B5EF4-FFF2-40B4-BE49-F238E27FC236}">
                  <a16:creationId xmlns:a16="http://schemas.microsoft.com/office/drawing/2014/main" id="{769CF619-BFDB-6A46-D9A1-5DAFAB06E161}"/>
                </a:ext>
              </a:extLst>
            </p:cNvPr>
            <p:cNvSpPr>
              <a:spLocks noChangeShapeType="1"/>
            </p:cNvSpPr>
            <p:nvPr/>
          </p:nvSpPr>
          <p:spPr bwMode="auto">
            <a:xfrm>
              <a:off x="1567655" y="44655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150">
              <a:extLst>
                <a:ext uri="{FF2B5EF4-FFF2-40B4-BE49-F238E27FC236}">
                  <a16:creationId xmlns:a16="http://schemas.microsoft.com/office/drawing/2014/main" id="{47E7B532-7EB5-0A53-3456-BACADA31F8BF}"/>
                </a:ext>
              </a:extLst>
            </p:cNvPr>
            <p:cNvSpPr>
              <a:spLocks noChangeShapeType="1"/>
            </p:cNvSpPr>
            <p:nvPr/>
          </p:nvSpPr>
          <p:spPr bwMode="auto">
            <a:xfrm flipH="1">
              <a:off x="1551780" y="45496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151">
              <a:extLst>
                <a:ext uri="{FF2B5EF4-FFF2-40B4-BE49-F238E27FC236}">
                  <a16:creationId xmlns:a16="http://schemas.microsoft.com/office/drawing/2014/main" id="{374C2576-35F3-BD2A-297F-B7FFCE24DD9B}"/>
                </a:ext>
              </a:extLst>
            </p:cNvPr>
            <p:cNvSpPr>
              <a:spLocks noChangeShapeType="1"/>
            </p:cNvSpPr>
            <p:nvPr/>
          </p:nvSpPr>
          <p:spPr bwMode="auto">
            <a:xfrm flipH="1">
              <a:off x="1716880" y="4613152"/>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152">
              <a:extLst>
                <a:ext uri="{FF2B5EF4-FFF2-40B4-BE49-F238E27FC236}">
                  <a16:creationId xmlns:a16="http://schemas.microsoft.com/office/drawing/2014/main" id="{A91AE277-CF9C-B22E-A610-6F7D43261956}"/>
                </a:ext>
              </a:extLst>
            </p:cNvPr>
            <p:cNvSpPr>
              <a:spLocks noChangeShapeType="1"/>
            </p:cNvSpPr>
            <p:nvPr/>
          </p:nvSpPr>
          <p:spPr bwMode="auto">
            <a:xfrm>
              <a:off x="1701005" y="45147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53">
              <a:extLst>
                <a:ext uri="{FF2B5EF4-FFF2-40B4-BE49-F238E27FC236}">
                  <a16:creationId xmlns:a16="http://schemas.microsoft.com/office/drawing/2014/main" id="{E07B07DE-9B04-5F65-7B31-50AEBA01D35D}"/>
                </a:ext>
              </a:extLst>
            </p:cNvPr>
            <p:cNvSpPr>
              <a:spLocks noChangeShapeType="1"/>
            </p:cNvSpPr>
            <p:nvPr/>
          </p:nvSpPr>
          <p:spPr bwMode="auto">
            <a:xfrm>
              <a:off x="1716880" y="4514727"/>
              <a:ext cx="0" cy="9842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154">
              <a:extLst>
                <a:ext uri="{FF2B5EF4-FFF2-40B4-BE49-F238E27FC236}">
                  <a16:creationId xmlns:a16="http://schemas.microsoft.com/office/drawing/2014/main" id="{7CD634E8-858F-F2F6-DE41-56E17FE60474}"/>
                </a:ext>
              </a:extLst>
            </p:cNvPr>
            <p:cNvSpPr>
              <a:spLocks noChangeShapeType="1"/>
            </p:cNvSpPr>
            <p:nvPr/>
          </p:nvSpPr>
          <p:spPr bwMode="auto">
            <a:xfrm flipH="1">
              <a:off x="1701005" y="461315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155">
              <a:extLst>
                <a:ext uri="{FF2B5EF4-FFF2-40B4-BE49-F238E27FC236}">
                  <a16:creationId xmlns:a16="http://schemas.microsoft.com/office/drawing/2014/main" id="{963C5C67-9AC2-7AEE-FC60-D36E4EB72D3C}"/>
                </a:ext>
              </a:extLst>
            </p:cNvPr>
            <p:cNvSpPr>
              <a:spLocks noChangeShapeType="1"/>
            </p:cNvSpPr>
            <p:nvPr/>
          </p:nvSpPr>
          <p:spPr bwMode="auto">
            <a:xfrm>
              <a:off x="1716880" y="451472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156">
              <a:extLst>
                <a:ext uri="{FF2B5EF4-FFF2-40B4-BE49-F238E27FC236}">
                  <a16:creationId xmlns:a16="http://schemas.microsoft.com/office/drawing/2014/main" id="{E7834CD9-18EF-6840-F2AA-2032C3FD04E5}"/>
                </a:ext>
              </a:extLst>
            </p:cNvPr>
            <p:cNvSpPr>
              <a:spLocks noChangeShapeType="1"/>
            </p:cNvSpPr>
            <p:nvPr/>
          </p:nvSpPr>
          <p:spPr bwMode="auto">
            <a:xfrm>
              <a:off x="1854993" y="45814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157">
              <a:extLst>
                <a:ext uri="{FF2B5EF4-FFF2-40B4-BE49-F238E27FC236}">
                  <a16:creationId xmlns:a16="http://schemas.microsoft.com/office/drawing/2014/main" id="{884EE5B7-28B5-43F4-D03E-E17EA357E4DF}"/>
                </a:ext>
              </a:extLst>
            </p:cNvPr>
            <p:cNvSpPr>
              <a:spLocks noChangeShapeType="1"/>
            </p:cNvSpPr>
            <p:nvPr/>
          </p:nvSpPr>
          <p:spPr bwMode="auto">
            <a:xfrm flipH="1">
              <a:off x="1870868" y="46655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158">
              <a:extLst>
                <a:ext uri="{FF2B5EF4-FFF2-40B4-BE49-F238E27FC236}">
                  <a16:creationId xmlns:a16="http://schemas.microsoft.com/office/drawing/2014/main" id="{CF07B301-5C2E-236D-211F-C7F4E86E3920}"/>
                </a:ext>
              </a:extLst>
            </p:cNvPr>
            <p:cNvSpPr>
              <a:spLocks noChangeShapeType="1"/>
            </p:cNvSpPr>
            <p:nvPr/>
          </p:nvSpPr>
          <p:spPr bwMode="auto">
            <a:xfrm flipV="1">
              <a:off x="1870868" y="4581402"/>
              <a:ext cx="0" cy="841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159">
              <a:extLst>
                <a:ext uri="{FF2B5EF4-FFF2-40B4-BE49-F238E27FC236}">
                  <a16:creationId xmlns:a16="http://schemas.microsoft.com/office/drawing/2014/main" id="{83F65E8E-EE44-8ADE-2179-7F98D42504B9}"/>
                </a:ext>
              </a:extLst>
            </p:cNvPr>
            <p:cNvSpPr>
              <a:spLocks noChangeShapeType="1"/>
            </p:cNvSpPr>
            <p:nvPr/>
          </p:nvSpPr>
          <p:spPr bwMode="auto">
            <a:xfrm>
              <a:off x="1870868" y="4581402"/>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Line 160">
              <a:extLst>
                <a:ext uri="{FF2B5EF4-FFF2-40B4-BE49-F238E27FC236}">
                  <a16:creationId xmlns:a16="http://schemas.microsoft.com/office/drawing/2014/main" id="{8E92C47A-CDFA-88B0-053F-AA026812D481}"/>
                </a:ext>
              </a:extLst>
            </p:cNvPr>
            <p:cNvSpPr>
              <a:spLocks noChangeShapeType="1"/>
            </p:cNvSpPr>
            <p:nvPr/>
          </p:nvSpPr>
          <p:spPr bwMode="auto">
            <a:xfrm flipH="1">
              <a:off x="1854993" y="46655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Line 161">
              <a:extLst>
                <a:ext uri="{FF2B5EF4-FFF2-40B4-BE49-F238E27FC236}">
                  <a16:creationId xmlns:a16="http://schemas.microsoft.com/office/drawing/2014/main" id="{EB9F8C15-D824-B61B-1499-BCDF617167A4}"/>
                </a:ext>
              </a:extLst>
            </p:cNvPr>
            <p:cNvSpPr>
              <a:spLocks noChangeShapeType="1"/>
            </p:cNvSpPr>
            <p:nvPr/>
          </p:nvSpPr>
          <p:spPr bwMode="auto">
            <a:xfrm flipH="1">
              <a:off x="2018505" y="475126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8" name="Line 162">
              <a:extLst>
                <a:ext uri="{FF2B5EF4-FFF2-40B4-BE49-F238E27FC236}">
                  <a16:creationId xmlns:a16="http://schemas.microsoft.com/office/drawing/2014/main" id="{EA2573B4-07E7-3359-2A0E-901DF406077F}"/>
                </a:ext>
              </a:extLst>
            </p:cNvPr>
            <p:cNvSpPr>
              <a:spLocks noChangeShapeType="1"/>
            </p:cNvSpPr>
            <p:nvPr/>
          </p:nvSpPr>
          <p:spPr bwMode="auto">
            <a:xfrm>
              <a:off x="2002630" y="46480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163">
              <a:extLst>
                <a:ext uri="{FF2B5EF4-FFF2-40B4-BE49-F238E27FC236}">
                  <a16:creationId xmlns:a16="http://schemas.microsoft.com/office/drawing/2014/main" id="{9819D151-659B-3D3F-282B-BDCD769EB85D}"/>
                </a:ext>
              </a:extLst>
            </p:cNvPr>
            <p:cNvSpPr>
              <a:spLocks noChangeShapeType="1"/>
            </p:cNvSpPr>
            <p:nvPr/>
          </p:nvSpPr>
          <p:spPr bwMode="auto">
            <a:xfrm>
              <a:off x="2018505" y="4648077"/>
              <a:ext cx="0" cy="10318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164">
              <a:extLst>
                <a:ext uri="{FF2B5EF4-FFF2-40B4-BE49-F238E27FC236}">
                  <a16:creationId xmlns:a16="http://schemas.microsoft.com/office/drawing/2014/main" id="{0A3D6F7E-50DE-BEED-BCFD-82949CF50CD8}"/>
                </a:ext>
              </a:extLst>
            </p:cNvPr>
            <p:cNvSpPr>
              <a:spLocks noChangeShapeType="1"/>
            </p:cNvSpPr>
            <p:nvPr/>
          </p:nvSpPr>
          <p:spPr bwMode="auto">
            <a:xfrm flipH="1">
              <a:off x="2002630" y="47512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165">
              <a:extLst>
                <a:ext uri="{FF2B5EF4-FFF2-40B4-BE49-F238E27FC236}">
                  <a16:creationId xmlns:a16="http://schemas.microsoft.com/office/drawing/2014/main" id="{9D2ABC0A-0187-9109-810C-6CB0EA8CDD56}"/>
                </a:ext>
              </a:extLst>
            </p:cNvPr>
            <p:cNvSpPr>
              <a:spLocks noChangeShapeType="1"/>
            </p:cNvSpPr>
            <p:nvPr/>
          </p:nvSpPr>
          <p:spPr bwMode="auto">
            <a:xfrm>
              <a:off x="2018505" y="464807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166">
              <a:extLst>
                <a:ext uri="{FF2B5EF4-FFF2-40B4-BE49-F238E27FC236}">
                  <a16:creationId xmlns:a16="http://schemas.microsoft.com/office/drawing/2014/main" id="{5D56BD66-C410-9AE0-4F03-EAFDFD835078}"/>
                </a:ext>
              </a:extLst>
            </p:cNvPr>
            <p:cNvSpPr>
              <a:spLocks noChangeShapeType="1"/>
            </p:cNvSpPr>
            <p:nvPr/>
          </p:nvSpPr>
          <p:spPr bwMode="auto">
            <a:xfrm>
              <a:off x="2158205" y="469411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Line 167">
              <a:extLst>
                <a:ext uri="{FF2B5EF4-FFF2-40B4-BE49-F238E27FC236}">
                  <a16:creationId xmlns:a16="http://schemas.microsoft.com/office/drawing/2014/main" id="{DB3C177B-F987-52F5-5294-3B1D274CB94A}"/>
                </a:ext>
              </a:extLst>
            </p:cNvPr>
            <p:cNvSpPr>
              <a:spLocks noChangeShapeType="1"/>
            </p:cNvSpPr>
            <p:nvPr/>
          </p:nvSpPr>
          <p:spPr bwMode="auto">
            <a:xfrm flipH="1">
              <a:off x="2172493" y="48115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168">
              <a:extLst>
                <a:ext uri="{FF2B5EF4-FFF2-40B4-BE49-F238E27FC236}">
                  <a16:creationId xmlns:a16="http://schemas.microsoft.com/office/drawing/2014/main" id="{811B570D-DD46-C7AA-389D-E1643BD2D99A}"/>
                </a:ext>
              </a:extLst>
            </p:cNvPr>
            <p:cNvSpPr>
              <a:spLocks noChangeShapeType="1"/>
            </p:cNvSpPr>
            <p:nvPr/>
          </p:nvSpPr>
          <p:spPr bwMode="auto">
            <a:xfrm flipV="1">
              <a:off x="2172493" y="4694115"/>
              <a:ext cx="0" cy="11747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169">
              <a:extLst>
                <a:ext uri="{FF2B5EF4-FFF2-40B4-BE49-F238E27FC236}">
                  <a16:creationId xmlns:a16="http://schemas.microsoft.com/office/drawing/2014/main" id="{457C8854-C833-D646-8BD3-539406790C9B}"/>
                </a:ext>
              </a:extLst>
            </p:cNvPr>
            <p:cNvSpPr>
              <a:spLocks noChangeShapeType="1"/>
            </p:cNvSpPr>
            <p:nvPr/>
          </p:nvSpPr>
          <p:spPr bwMode="auto">
            <a:xfrm>
              <a:off x="2172493" y="469411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Line 170">
              <a:extLst>
                <a:ext uri="{FF2B5EF4-FFF2-40B4-BE49-F238E27FC236}">
                  <a16:creationId xmlns:a16="http://schemas.microsoft.com/office/drawing/2014/main" id="{53D38554-94F2-49F7-2315-C6450DE358E0}"/>
                </a:ext>
              </a:extLst>
            </p:cNvPr>
            <p:cNvSpPr>
              <a:spLocks noChangeShapeType="1"/>
            </p:cNvSpPr>
            <p:nvPr/>
          </p:nvSpPr>
          <p:spPr bwMode="auto">
            <a:xfrm flipH="1">
              <a:off x="2158205" y="4811590"/>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171">
              <a:extLst>
                <a:ext uri="{FF2B5EF4-FFF2-40B4-BE49-F238E27FC236}">
                  <a16:creationId xmlns:a16="http://schemas.microsoft.com/office/drawing/2014/main" id="{6E0316B9-9220-2CF8-41B6-DEE7A2260C0F}"/>
                </a:ext>
              </a:extLst>
            </p:cNvPr>
            <p:cNvSpPr>
              <a:spLocks noChangeShapeType="1"/>
            </p:cNvSpPr>
            <p:nvPr/>
          </p:nvSpPr>
          <p:spPr bwMode="auto">
            <a:xfrm flipH="1">
              <a:off x="2358230" y="488937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Line 172">
              <a:extLst>
                <a:ext uri="{FF2B5EF4-FFF2-40B4-BE49-F238E27FC236}">
                  <a16:creationId xmlns:a16="http://schemas.microsoft.com/office/drawing/2014/main" id="{35E3690B-17A6-CDB9-B680-D5E3027348FA}"/>
                </a:ext>
              </a:extLst>
            </p:cNvPr>
            <p:cNvSpPr>
              <a:spLocks noChangeShapeType="1"/>
            </p:cNvSpPr>
            <p:nvPr/>
          </p:nvSpPr>
          <p:spPr bwMode="auto">
            <a:xfrm>
              <a:off x="2343943" y="4760790"/>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173">
              <a:extLst>
                <a:ext uri="{FF2B5EF4-FFF2-40B4-BE49-F238E27FC236}">
                  <a16:creationId xmlns:a16="http://schemas.microsoft.com/office/drawing/2014/main" id="{3CA6CB43-7E9A-78C1-79C0-258414AEAC0C}"/>
                </a:ext>
              </a:extLst>
            </p:cNvPr>
            <p:cNvSpPr>
              <a:spLocks noChangeShapeType="1"/>
            </p:cNvSpPr>
            <p:nvPr/>
          </p:nvSpPr>
          <p:spPr bwMode="auto">
            <a:xfrm>
              <a:off x="2358230" y="4760790"/>
              <a:ext cx="0" cy="12858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174">
              <a:extLst>
                <a:ext uri="{FF2B5EF4-FFF2-40B4-BE49-F238E27FC236}">
                  <a16:creationId xmlns:a16="http://schemas.microsoft.com/office/drawing/2014/main" id="{AFB35CC7-806C-4DC8-4C81-5FFB2816C47B}"/>
                </a:ext>
              </a:extLst>
            </p:cNvPr>
            <p:cNvSpPr>
              <a:spLocks noChangeShapeType="1"/>
            </p:cNvSpPr>
            <p:nvPr/>
          </p:nvSpPr>
          <p:spPr bwMode="auto">
            <a:xfrm flipH="1">
              <a:off x="2343943" y="488937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175">
              <a:extLst>
                <a:ext uri="{FF2B5EF4-FFF2-40B4-BE49-F238E27FC236}">
                  <a16:creationId xmlns:a16="http://schemas.microsoft.com/office/drawing/2014/main" id="{55C8DC9C-1225-F9FC-D13D-DBEABDBB6749}"/>
                </a:ext>
              </a:extLst>
            </p:cNvPr>
            <p:cNvSpPr>
              <a:spLocks noChangeShapeType="1"/>
            </p:cNvSpPr>
            <p:nvPr/>
          </p:nvSpPr>
          <p:spPr bwMode="auto">
            <a:xfrm>
              <a:off x="2358230" y="476079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176">
              <a:extLst>
                <a:ext uri="{FF2B5EF4-FFF2-40B4-BE49-F238E27FC236}">
                  <a16:creationId xmlns:a16="http://schemas.microsoft.com/office/drawing/2014/main" id="{449DED04-879F-60C8-A6C8-06985B5EF0DE}"/>
                </a:ext>
              </a:extLst>
            </p:cNvPr>
            <p:cNvSpPr>
              <a:spLocks noChangeShapeType="1"/>
            </p:cNvSpPr>
            <p:nvPr/>
          </p:nvSpPr>
          <p:spPr bwMode="auto">
            <a:xfrm>
              <a:off x="2529680" y="4832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177">
              <a:extLst>
                <a:ext uri="{FF2B5EF4-FFF2-40B4-BE49-F238E27FC236}">
                  <a16:creationId xmlns:a16="http://schemas.microsoft.com/office/drawing/2014/main" id="{BCB9FBB8-C321-B1AF-6D0A-318FF39934AB}"/>
                </a:ext>
              </a:extLst>
            </p:cNvPr>
            <p:cNvSpPr>
              <a:spLocks noChangeShapeType="1"/>
            </p:cNvSpPr>
            <p:nvPr/>
          </p:nvSpPr>
          <p:spPr bwMode="auto">
            <a:xfrm flipH="1">
              <a:off x="2545555" y="49925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178">
              <a:extLst>
                <a:ext uri="{FF2B5EF4-FFF2-40B4-BE49-F238E27FC236}">
                  <a16:creationId xmlns:a16="http://schemas.microsoft.com/office/drawing/2014/main" id="{2BD686DA-9CDA-349C-908C-7044B9C5FDF9}"/>
                </a:ext>
              </a:extLst>
            </p:cNvPr>
            <p:cNvSpPr>
              <a:spLocks noChangeShapeType="1"/>
            </p:cNvSpPr>
            <p:nvPr/>
          </p:nvSpPr>
          <p:spPr bwMode="auto">
            <a:xfrm flipV="1">
              <a:off x="2545555" y="4832227"/>
              <a:ext cx="0" cy="1603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179">
              <a:extLst>
                <a:ext uri="{FF2B5EF4-FFF2-40B4-BE49-F238E27FC236}">
                  <a16:creationId xmlns:a16="http://schemas.microsoft.com/office/drawing/2014/main" id="{F25242C5-DC66-3599-1B4B-16278E1A506D}"/>
                </a:ext>
              </a:extLst>
            </p:cNvPr>
            <p:cNvSpPr>
              <a:spLocks noChangeShapeType="1"/>
            </p:cNvSpPr>
            <p:nvPr/>
          </p:nvSpPr>
          <p:spPr bwMode="auto">
            <a:xfrm>
              <a:off x="2545555" y="48322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180">
              <a:extLst>
                <a:ext uri="{FF2B5EF4-FFF2-40B4-BE49-F238E27FC236}">
                  <a16:creationId xmlns:a16="http://schemas.microsoft.com/office/drawing/2014/main" id="{BFA4BAAC-06C2-D153-0229-28E219135822}"/>
                </a:ext>
              </a:extLst>
            </p:cNvPr>
            <p:cNvSpPr>
              <a:spLocks noChangeShapeType="1"/>
            </p:cNvSpPr>
            <p:nvPr/>
          </p:nvSpPr>
          <p:spPr bwMode="auto">
            <a:xfrm flipH="1">
              <a:off x="2529680" y="49925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181">
              <a:extLst>
                <a:ext uri="{FF2B5EF4-FFF2-40B4-BE49-F238E27FC236}">
                  <a16:creationId xmlns:a16="http://schemas.microsoft.com/office/drawing/2014/main" id="{EDA60EB5-7057-AEFD-39AB-94069DD44F38}"/>
                </a:ext>
              </a:extLst>
            </p:cNvPr>
            <p:cNvSpPr>
              <a:spLocks noChangeShapeType="1"/>
            </p:cNvSpPr>
            <p:nvPr/>
          </p:nvSpPr>
          <p:spPr bwMode="auto">
            <a:xfrm flipH="1">
              <a:off x="2926555" y="51576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182">
              <a:extLst>
                <a:ext uri="{FF2B5EF4-FFF2-40B4-BE49-F238E27FC236}">
                  <a16:creationId xmlns:a16="http://schemas.microsoft.com/office/drawing/2014/main" id="{7519D61A-765E-010E-A72B-988C5EBD7303}"/>
                </a:ext>
              </a:extLst>
            </p:cNvPr>
            <p:cNvSpPr>
              <a:spLocks noChangeShapeType="1"/>
            </p:cNvSpPr>
            <p:nvPr/>
          </p:nvSpPr>
          <p:spPr bwMode="auto">
            <a:xfrm>
              <a:off x="2910680" y="49703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183">
              <a:extLst>
                <a:ext uri="{FF2B5EF4-FFF2-40B4-BE49-F238E27FC236}">
                  <a16:creationId xmlns:a16="http://schemas.microsoft.com/office/drawing/2014/main" id="{3CEA2DC0-419C-FB8F-713C-87FDAF4D48D8}"/>
                </a:ext>
              </a:extLst>
            </p:cNvPr>
            <p:cNvSpPr>
              <a:spLocks noChangeShapeType="1"/>
            </p:cNvSpPr>
            <p:nvPr/>
          </p:nvSpPr>
          <p:spPr bwMode="auto">
            <a:xfrm>
              <a:off x="2926555" y="4970340"/>
              <a:ext cx="0" cy="187325"/>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184">
              <a:extLst>
                <a:ext uri="{FF2B5EF4-FFF2-40B4-BE49-F238E27FC236}">
                  <a16:creationId xmlns:a16="http://schemas.microsoft.com/office/drawing/2014/main" id="{24909734-0AD8-9122-99F0-A043C4CD989F}"/>
                </a:ext>
              </a:extLst>
            </p:cNvPr>
            <p:cNvSpPr>
              <a:spLocks noChangeShapeType="1"/>
            </p:cNvSpPr>
            <p:nvPr/>
          </p:nvSpPr>
          <p:spPr bwMode="auto">
            <a:xfrm flipH="1">
              <a:off x="2910680" y="51576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185">
              <a:extLst>
                <a:ext uri="{FF2B5EF4-FFF2-40B4-BE49-F238E27FC236}">
                  <a16:creationId xmlns:a16="http://schemas.microsoft.com/office/drawing/2014/main" id="{52266623-09B4-B50E-7A83-5B401B21ED62}"/>
                </a:ext>
              </a:extLst>
            </p:cNvPr>
            <p:cNvSpPr>
              <a:spLocks noChangeShapeType="1"/>
            </p:cNvSpPr>
            <p:nvPr/>
          </p:nvSpPr>
          <p:spPr bwMode="auto">
            <a:xfrm>
              <a:off x="2926555" y="4970340"/>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186">
              <a:extLst>
                <a:ext uri="{FF2B5EF4-FFF2-40B4-BE49-F238E27FC236}">
                  <a16:creationId xmlns:a16="http://schemas.microsoft.com/office/drawing/2014/main" id="{4BCDE5FA-0D87-3AA8-C6DD-967DDD9F9228}"/>
                </a:ext>
              </a:extLst>
            </p:cNvPr>
            <p:cNvSpPr>
              <a:spLocks noChangeShapeType="1"/>
            </p:cNvSpPr>
            <p:nvPr/>
          </p:nvSpPr>
          <p:spPr bwMode="auto">
            <a:xfrm>
              <a:off x="3288505" y="5098927"/>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187">
              <a:extLst>
                <a:ext uri="{FF2B5EF4-FFF2-40B4-BE49-F238E27FC236}">
                  <a16:creationId xmlns:a16="http://schemas.microsoft.com/office/drawing/2014/main" id="{1CBFCA97-0A17-923B-25E2-86E68F923D19}"/>
                </a:ext>
              </a:extLst>
            </p:cNvPr>
            <p:cNvSpPr>
              <a:spLocks noChangeShapeType="1"/>
            </p:cNvSpPr>
            <p:nvPr/>
          </p:nvSpPr>
          <p:spPr bwMode="auto">
            <a:xfrm flipH="1">
              <a:off x="3302793" y="5348165"/>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Line 188">
              <a:extLst>
                <a:ext uri="{FF2B5EF4-FFF2-40B4-BE49-F238E27FC236}">
                  <a16:creationId xmlns:a16="http://schemas.microsoft.com/office/drawing/2014/main" id="{A084C8F3-1D00-DDD2-9F26-B69D43D8E532}"/>
                </a:ext>
              </a:extLst>
            </p:cNvPr>
            <p:cNvSpPr>
              <a:spLocks noChangeShapeType="1"/>
            </p:cNvSpPr>
            <p:nvPr/>
          </p:nvSpPr>
          <p:spPr bwMode="auto">
            <a:xfrm flipV="1">
              <a:off x="3302793" y="5098927"/>
              <a:ext cx="0" cy="249238"/>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Line 189">
              <a:extLst>
                <a:ext uri="{FF2B5EF4-FFF2-40B4-BE49-F238E27FC236}">
                  <a16:creationId xmlns:a16="http://schemas.microsoft.com/office/drawing/2014/main" id="{47434718-3D91-318B-E02F-E9319F0F7AA4}"/>
                </a:ext>
              </a:extLst>
            </p:cNvPr>
            <p:cNvSpPr>
              <a:spLocks noChangeShapeType="1"/>
            </p:cNvSpPr>
            <p:nvPr/>
          </p:nvSpPr>
          <p:spPr bwMode="auto">
            <a:xfrm>
              <a:off x="3302793" y="5098927"/>
              <a:ext cx="15875"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Line 190">
              <a:extLst>
                <a:ext uri="{FF2B5EF4-FFF2-40B4-BE49-F238E27FC236}">
                  <a16:creationId xmlns:a16="http://schemas.microsoft.com/office/drawing/2014/main" id="{F3257C9B-F34B-010C-97FD-309B1BFF3267}"/>
                </a:ext>
              </a:extLst>
            </p:cNvPr>
            <p:cNvSpPr>
              <a:spLocks noChangeShapeType="1"/>
            </p:cNvSpPr>
            <p:nvPr/>
          </p:nvSpPr>
          <p:spPr bwMode="auto">
            <a:xfrm flipH="1">
              <a:off x="3288505" y="5348165"/>
              <a:ext cx="14287" cy="0"/>
            </a:xfrm>
            <a:prstGeom prst="line">
              <a:avLst/>
            </a:prstGeom>
            <a:noFill/>
            <a:ln w="9525">
              <a:solidFill>
                <a:srgbClr val="0099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91">
              <a:extLst>
                <a:ext uri="{FF2B5EF4-FFF2-40B4-BE49-F238E27FC236}">
                  <a16:creationId xmlns:a16="http://schemas.microsoft.com/office/drawing/2014/main" id="{F370623C-5715-BC65-96D3-D1C5C00A2D26}"/>
                </a:ext>
              </a:extLst>
            </p:cNvPr>
            <p:cNvSpPr>
              <a:spLocks/>
            </p:cNvSpPr>
            <p:nvPr/>
          </p:nvSpPr>
          <p:spPr bwMode="auto">
            <a:xfrm>
              <a:off x="699293" y="4163890"/>
              <a:ext cx="2603500" cy="1019175"/>
            </a:xfrm>
            <a:custGeom>
              <a:avLst/>
              <a:gdLst>
                <a:gd name="T0" fmla="*/ 1640 w 1640"/>
                <a:gd name="T1" fmla="*/ 642 h 642"/>
                <a:gd name="T2" fmla="*/ 1403 w 1640"/>
                <a:gd name="T3" fmla="*/ 548 h 642"/>
                <a:gd name="T4" fmla="*/ 1163 w 1640"/>
                <a:gd name="T5" fmla="*/ 458 h 642"/>
                <a:gd name="T6" fmla="*/ 1045 w 1640"/>
                <a:gd name="T7" fmla="*/ 416 h 642"/>
                <a:gd name="T8" fmla="*/ 831 w 1640"/>
                <a:gd name="T9" fmla="*/ 332 h 642"/>
                <a:gd name="T10" fmla="*/ 738 w 1640"/>
                <a:gd name="T11" fmla="*/ 289 h 642"/>
                <a:gd name="T12" fmla="*/ 451 w 1640"/>
                <a:gd name="T13" fmla="*/ 180 h 642"/>
                <a:gd name="T14" fmla="*/ 377 w 1640"/>
                <a:gd name="T15" fmla="*/ 157 h 642"/>
                <a:gd name="T16" fmla="*/ 329 w 1640"/>
                <a:gd name="T17" fmla="*/ 145 h 642"/>
                <a:gd name="T18" fmla="*/ 304 w 1640"/>
                <a:gd name="T19" fmla="*/ 147 h 642"/>
                <a:gd name="T20" fmla="*/ 283 w 1640"/>
                <a:gd name="T21" fmla="*/ 138 h 642"/>
                <a:gd name="T22" fmla="*/ 259 w 1640"/>
                <a:gd name="T23" fmla="*/ 132 h 642"/>
                <a:gd name="T24" fmla="*/ 43 w 1640"/>
                <a:gd name="T25" fmla="*/ 53 h 642"/>
                <a:gd name="T26" fmla="*/ 30 w 1640"/>
                <a:gd name="T27" fmla="*/ 43 h 642"/>
                <a:gd name="T28" fmla="*/ 25 w 1640"/>
                <a:gd name="T29" fmla="*/ 42 h 642"/>
                <a:gd name="T30" fmla="*/ 15 w 1640"/>
                <a:gd name="T31" fmla="*/ 34 h 642"/>
                <a:gd name="T32" fmla="*/ 8 w 1640"/>
                <a:gd name="T33" fmla="*/ 0 h 642"/>
                <a:gd name="T34" fmla="*/ 0 w 1640"/>
                <a:gd name="T35" fmla="*/ 6 h 642"/>
                <a:gd name="T36" fmla="*/ 0 w 1640"/>
                <a:gd name="T37" fmla="*/ 15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0" h="642">
                  <a:moveTo>
                    <a:pt x="1640" y="642"/>
                  </a:moveTo>
                  <a:lnTo>
                    <a:pt x="1403" y="548"/>
                  </a:lnTo>
                  <a:lnTo>
                    <a:pt x="1163" y="458"/>
                  </a:lnTo>
                  <a:lnTo>
                    <a:pt x="1045" y="416"/>
                  </a:lnTo>
                  <a:lnTo>
                    <a:pt x="831" y="332"/>
                  </a:lnTo>
                  <a:lnTo>
                    <a:pt x="738" y="289"/>
                  </a:lnTo>
                  <a:lnTo>
                    <a:pt x="451" y="180"/>
                  </a:lnTo>
                  <a:lnTo>
                    <a:pt x="377" y="157"/>
                  </a:lnTo>
                  <a:lnTo>
                    <a:pt x="329" y="145"/>
                  </a:lnTo>
                  <a:lnTo>
                    <a:pt x="304" y="147"/>
                  </a:lnTo>
                  <a:lnTo>
                    <a:pt x="283" y="138"/>
                  </a:lnTo>
                  <a:lnTo>
                    <a:pt x="259" y="132"/>
                  </a:lnTo>
                  <a:lnTo>
                    <a:pt x="43" y="53"/>
                  </a:lnTo>
                  <a:lnTo>
                    <a:pt x="30" y="43"/>
                  </a:lnTo>
                  <a:lnTo>
                    <a:pt x="25" y="42"/>
                  </a:lnTo>
                  <a:lnTo>
                    <a:pt x="15" y="34"/>
                  </a:lnTo>
                  <a:lnTo>
                    <a:pt x="8" y="0"/>
                  </a:lnTo>
                  <a:lnTo>
                    <a:pt x="0" y="6"/>
                  </a:lnTo>
                  <a:lnTo>
                    <a:pt x="0" y="152"/>
                  </a:lnTo>
                </a:path>
              </a:pathLst>
            </a:custGeom>
            <a:noFill/>
            <a:ln w="19050">
              <a:solidFill>
                <a:srgbClr val="0099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Rectangle 40">
              <a:extLst>
                <a:ext uri="{FF2B5EF4-FFF2-40B4-BE49-F238E27FC236}">
                  <a16:creationId xmlns:a16="http://schemas.microsoft.com/office/drawing/2014/main" id="{4A6DE0BC-D7DE-5434-9C52-BACC254188EC}"/>
                </a:ext>
              </a:extLst>
            </p:cNvPr>
            <p:cNvSpPr>
              <a:spLocks noChangeArrowheads="1"/>
            </p:cNvSpPr>
            <p:nvPr/>
          </p:nvSpPr>
          <p:spPr bwMode="auto">
            <a:xfrm>
              <a:off x="1234676" y="5156883"/>
              <a:ext cx="13973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200" b="1" i="0" u="none" strike="noStrike" cap="none" normalizeH="0" baseline="0" dirty="0">
                  <a:ln>
                    <a:noFill/>
                  </a:ln>
                  <a:solidFill>
                    <a:srgbClr val="000000"/>
                  </a:solidFill>
                  <a:effectLst/>
                  <a:latin typeface="Calibri" panose="020F0502020204030204" pitchFamily="34" charset="0"/>
                </a:rPr>
                <a:t>Median t</a:t>
              </a:r>
              <a:r>
                <a:rPr kumimoji="0" lang="en-US" altLang="fr-FR" sz="1200" b="1" i="0" u="none" strike="noStrike" cap="none" normalizeH="0" baseline="-25000" dirty="0">
                  <a:ln>
                    <a:noFill/>
                  </a:ln>
                  <a:solidFill>
                    <a:srgbClr val="000000"/>
                  </a:solidFill>
                  <a:effectLst/>
                  <a:latin typeface="Calibri" panose="020F0502020204030204" pitchFamily="34" charset="0"/>
                </a:rPr>
                <a:t>1/2</a:t>
              </a:r>
              <a:r>
                <a:rPr kumimoji="0" lang="en-US" altLang="fr-FR" sz="1200" b="1" i="0" u="none" strike="noStrike" cap="none" normalizeH="0" baseline="0" dirty="0">
                  <a:ln>
                    <a:noFill/>
                  </a:ln>
                  <a:solidFill>
                    <a:srgbClr val="000000"/>
                  </a:solidFill>
                  <a:effectLst/>
                  <a:latin typeface="Calibri" panose="020F0502020204030204" pitchFamily="34" charset="0"/>
                </a:rPr>
                <a:t> = 9.4 days</a:t>
              </a:r>
              <a:endParaRPr kumimoji="0" lang="en-US" altLang="fr-FR" sz="2800" b="0" i="0" u="none" strike="noStrike" cap="none" normalizeH="0" baseline="0" dirty="0">
                <a:ln>
                  <a:noFill/>
                </a:ln>
                <a:solidFill>
                  <a:schemeClr val="tx1"/>
                </a:solidFill>
                <a:effectLst/>
              </a:endParaRPr>
            </a:p>
          </p:txBody>
        </p:sp>
      </p:grpSp>
    </p:spTree>
    <p:extLst>
      <p:ext uri="{BB962C8B-B14F-4D97-AF65-F5344CB8AC3E}">
        <p14:creationId xmlns:p14="http://schemas.microsoft.com/office/powerpoint/2010/main" val="2372407894"/>
      </p:ext>
    </p:extLst>
  </p:cSld>
  <p:clrMapOvr>
    <a:masterClrMapping/>
  </p:clrMapOvr>
</p:sld>
</file>

<file path=ppt/theme/theme1.xml><?xml version="1.0" encoding="utf-8"?>
<a:theme xmlns:a="http://schemas.openxmlformats.org/drawingml/2006/main" name="ARV-trials ">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7160</Words>
  <Application>Microsoft Office PowerPoint</Application>
  <PresentationFormat>Grand écran</PresentationFormat>
  <Paragraphs>1474</Paragraphs>
  <Slides>45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Roboto Condensed</vt:lpstr>
      <vt:lpstr>Wingdings</vt:lpstr>
      <vt:lpstr>ARV-trials </vt:lpstr>
      <vt:lpstr>CONFERENCE ON RETROVIRUSES AND OPPORTUNISTIC INFECTIONS CROI 2024</vt:lpstr>
      <vt:lpstr>Faculty Disclosures</vt:lpstr>
      <vt:lpstr>Présentation PowerPoint</vt:lpstr>
      <vt:lpstr>Présentation PowerPoint</vt:lpstr>
      <vt:lpstr>MK-8527: New NRTTI</vt:lpstr>
      <vt:lpstr>MK-8527: Favorable safety and PK in healthy volunteers</vt:lpstr>
      <vt:lpstr>MK-8527: New NRTTI</vt:lpstr>
      <vt:lpstr>GS-5894: New NNRTI</vt:lpstr>
      <vt:lpstr>GS-1720: New INSTI</vt:lpstr>
      <vt:lpstr>Ultra-Long Acting INSTI</vt:lpstr>
      <vt:lpstr>TAF implant for PrEP</vt:lpstr>
      <vt:lpstr>GS-9770 New Unboosted PI</vt:lpstr>
      <vt:lpstr>VH3739937: Maturation inhibitor</vt:lpstr>
      <vt:lpstr>bNAbs: hope and hurdles – the saga continues</vt:lpstr>
      <vt:lpstr>VH3810109 (N6LS): Banner Study</vt:lpstr>
      <vt:lpstr>VH3810109 (N6LS): Banner Study</vt:lpstr>
      <vt:lpstr>VRC07-523S + CAB LA for maintenance</vt:lpstr>
      <vt:lpstr>SAR441236, trispecific bNAb</vt:lpstr>
      <vt:lpstr>LEN + Teropavimab + Zinlirvimab</vt:lpstr>
      <vt:lpstr>bNAbs tritherapy for ART treatment interruption (ATI)</vt:lpstr>
      <vt:lpstr>Présentation PowerPoint</vt:lpstr>
      <vt:lpstr>DTG for children on 1st or 2nd line ART: ODYSSEY</vt:lpstr>
      <vt:lpstr>CARES Study: CAB + RPV LA IM as switch strategy in Africa</vt:lpstr>
      <vt:lpstr>CARES Study: CAB + RPV LA IM as switch strategy in Africa</vt:lpstr>
      <vt:lpstr>CARES Study: CAB + RPV LA IM as switch strategy in Africa</vt:lpstr>
      <vt:lpstr>LATITUDE (ACTG A5359): CAB + RPV LA in PWH with adherence challenges</vt:lpstr>
      <vt:lpstr>LATITUDE (ACTG A5359): CAB + RPV LA in PWH with adherence challenges</vt:lpstr>
      <vt:lpstr>ARTISTRY-1: simplification to BIC + LEN qd</vt:lpstr>
      <vt:lpstr>ARTISTRY-1: simplification to BIC + LEN qd</vt:lpstr>
      <vt:lpstr>ISL + LEN QW as maintenance therapy: Phase 2</vt:lpstr>
      <vt:lpstr>B/F/TAF in tuberculosis treated with rifampicin</vt:lpstr>
      <vt:lpstr>DTG and BIC Resistance in Resource Limited Settings</vt:lpstr>
      <vt:lpstr>WHO NEWS RELEASE, March 5th 2024</vt:lpstr>
      <vt:lpstr>Présentation PowerPoint</vt:lpstr>
      <vt:lpstr>Doxycycline as PEP</vt:lpstr>
      <vt:lpstr>DOXYVAC: prevention of STI in MSM on PrEP</vt:lpstr>
      <vt:lpstr>DOXYVAC: prevention of STI in MSM on PrEP</vt:lpstr>
      <vt:lpstr>DOXYVAC: prevention of STI in MSM on PrEP</vt:lpstr>
      <vt:lpstr>Semaglutide in PWH: impact on weight </vt:lpstr>
      <vt:lpstr>Semaglutide in HIV-associated “lipohypertrophy”</vt:lpstr>
      <vt:lpstr>Semaglutide in HIV-associated lipohypertrophy</vt:lpstr>
      <vt:lpstr>SLIM LIVER study (ACTG A5371): Semaglutide  in PWH with MASLD</vt:lpstr>
      <vt:lpstr>SLIM LIVER study (ACTG A5371): Semaglutide  in PWH with MASLD</vt:lpstr>
      <vt:lpstr>GLP1-receptor agonists </vt:lpstr>
      <vt:lpstr>Birth outcomes following BIC use during pregnancy</vt:lpstr>
    </vt:vector>
  </TitlesOfParts>
  <Company>AEI - www.aei.fr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31th CROI 2024</dc:title>
  <dc:creator>Pedro Cahn, Anton Pozniak, François Raffi</dc:creator>
  <cp:keywords>Brisbane, Australia</cp:keywords>
  <cp:lastModifiedBy>Ludovic Brunet</cp:lastModifiedBy>
  <cp:revision>1038</cp:revision>
  <dcterms:created xsi:type="dcterms:W3CDTF">2018-10-26T15:18:15Z</dcterms:created>
  <dcterms:modified xsi:type="dcterms:W3CDTF">2024-03-11T15:15:58Z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