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 id="2147483684" r:id="rId2"/>
  </p:sldMasterIdLst>
  <p:notesMasterIdLst>
    <p:notesMasterId r:id="rId42"/>
  </p:notesMasterIdLst>
  <p:sldIdLst>
    <p:sldId id="256" r:id="rId3"/>
    <p:sldId id="257" r:id="rId4"/>
    <p:sldId id="463" r:id="rId5"/>
    <p:sldId id="515" r:id="rId6"/>
    <p:sldId id="468" r:id="rId7"/>
    <p:sldId id="469" r:id="rId8"/>
    <p:sldId id="472" r:id="rId9"/>
    <p:sldId id="516" r:id="rId10"/>
    <p:sldId id="474" r:id="rId11"/>
    <p:sldId id="475" r:id="rId12"/>
    <p:sldId id="476" r:id="rId13"/>
    <p:sldId id="477" r:id="rId14"/>
    <p:sldId id="480" r:id="rId15"/>
    <p:sldId id="482" r:id="rId16"/>
    <p:sldId id="486" r:id="rId17"/>
    <p:sldId id="487" r:id="rId18"/>
    <p:sldId id="489" r:id="rId19"/>
    <p:sldId id="488" r:id="rId20"/>
    <p:sldId id="490" r:id="rId21"/>
    <p:sldId id="491" r:id="rId22"/>
    <p:sldId id="492" r:id="rId23"/>
    <p:sldId id="495" r:id="rId24"/>
    <p:sldId id="517" r:id="rId25"/>
    <p:sldId id="518" r:id="rId26"/>
    <p:sldId id="519" r:id="rId27"/>
    <p:sldId id="465" r:id="rId28"/>
    <p:sldId id="520" r:id="rId29"/>
    <p:sldId id="521" r:id="rId30"/>
    <p:sldId id="505" r:id="rId31"/>
    <p:sldId id="506" r:id="rId32"/>
    <p:sldId id="485" r:id="rId33"/>
    <p:sldId id="509" r:id="rId34"/>
    <p:sldId id="484" r:id="rId35"/>
    <p:sldId id="512" r:id="rId36"/>
    <p:sldId id="479" r:id="rId37"/>
    <p:sldId id="496" r:id="rId38"/>
    <p:sldId id="497" r:id="rId39"/>
    <p:sldId id="514" r:id="rId40"/>
    <p:sldId id="513" r:id="rId4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5" pos="5760" userDrawn="1">
          <p15:clr>
            <a:srgbClr val="A4A3A4"/>
          </p15:clr>
        </p15:guide>
        <p15:guide id="6" orient="horz" pos="43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E285"/>
    <a:srgbClr val="000066"/>
    <a:srgbClr val="1E3C91"/>
    <a:srgbClr val="FF6600"/>
    <a:srgbClr val="DE7E6F"/>
    <a:srgbClr val="7C95CA"/>
    <a:srgbClr val="D0D8E8"/>
    <a:srgbClr val="0070C0"/>
    <a:srgbClr val="3C549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66" autoAdjust="0"/>
    <p:restoredTop sz="97679" autoAdjust="0"/>
  </p:normalViewPr>
  <p:slideViewPr>
    <p:cSldViewPr snapToGrid="0" snapToObjects="1">
      <p:cViewPr varScale="1">
        <p:scale>
          <a:sx n="97" d="100"/>
          <a:sy n="97" d="100"/>
        </p:scale>
        <p:origin x="1230" y="90"/>
      </p:cViewPr>
      <p:guideLst>
        <p:guide pos="5760"/>
        <p:guide orient="horz" pos="4320"/>
      </p:guideLst>
    </p:cSldViewPr>
  </p:slideViewPr>
  <p:notesTextViewPr>
    <p:cViewPr>
      <p:scale>
        <a:sx n="100" d="100"/>
        <a:sy n="100" d="100"/>
      </p:scale>
      <p:origin x="0" y="0"/>
    </p:cViewPr>
  </p:notesTextViewPr>
  <p:sorterViewPr>
    <p:cViewPr varScale="1">
      <p:scale>
        <a:sx n="100" d="100"/>
        <a:sy n="100" d="100"/>
      </p:scale>
      <p:origin x="0" y="-519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0226351015096"/>
          <c:y val="9.8648615978800702E-2"/>
          <c:w val="0.76404317549239098"/>
          <c:h val="0.68519350430806802"/>
        </c:manualLayout>
      </c:layout>
      <c:barChart>
        <c:barDir val="col"/>
        <c:grouping val="clustered"/>
        <c:varyColors val="0"/>
        <c:ser>
          <c:idx val="0"/>
          <c:order val="0"/>
          <c:tx>
            <c:strRef>
              <c:f>Feuil1!$B$1</c:f>
              <c:strCache>
                <c:ptCount val="1"/>
                <c:pt idx="0">
                  <c:v>Série 1</c:v>
                </c:pt>
              </c:strCache>
            </c:strRef>
          </c:tx>
          <c:spPr>
            <a:solidFill>
              <a:srgbClr val="FFC000"/>
            </a:solidFill>
            <a:ln>
              <a:noFill/>
            </a:ln>
            <a:effectLst/>
          </c:spPr>
          <c:invertIfNegative val="0"/>
          <c:dLbls>
            <c:delete val="1"/>
          </c:dLbls>
          <c:cat>
            <c:numRef>
              <c:f>Feuil1!$A$2:$A$3</c:f>
              <c:numCache>
                <c:formatCode>General</c:formatCode>
                <c:ptCount val="2"/>
              </c:numCache>
            </c:numRef>
          </c:cat>
          <c:val>
            <c:numRef>
              <c:f>Feuil1!$B$2:$B$3</c:f>
              <c:numCache>
                <c:formatCode>General</c:formatCode>
                <c:ptCount val="2"/>
                <c:pt idx="0">
                  <c:v>85.7</c:v>
                </c:pt>
                <c:pt idx="1">
                  <c:v>94.7</c:v>
                </c:pt>
              </c:numCache>
            </c:numRef>
          </c:val>
          <c:extLst>
            <c:ext xmlns:c16="http://schemas.microsoft.com/office/drawing/2014/chart" uri="{C3380CC4-5D6E-409C-BE32-E72D297353CC}">
              <c16:uniqueId val="{00000000-2E2B-4C6B-BF7A-477A1F3127EE}"/>
            </c:ext>
          </c:extLst>
        </c:ser>
        <c:ser>
          <c:idx val="1"/>
          <c:order val="1"/>
          <c:tx>
            <c:strRef>
              <c:f>Feuil1!$C$1</c:f>
              <c:strCache>
                <c:ptCount val="1"/>
                <c:pt idx="0">
                  <c:v>Série 2</c:v>
                </c:pt>
              </c:strCache>
            </c:strRef>
          </c:tx>
          <c:spPr>
            <a:solidFill>
              <a:srgbClr val="00B050"/>
            </a:solidFill>
            <a:ln>
              <a:noFill/>
            </a:ln>
            <a:effectLst/>
          </c:spPr>
          <c:invertIfNegative val="0"/>
          <c:dLbls>
            <c:delete val="1"/>
          </c:dLbls>
          <c:cat>
            <c:numRef>
              <c:f>Feuil1!$A$2:$A$3</c:f>
              <c:numCache>
                <c:formatCode>General</c:formatCode>
                <c:ptCount val="2"/>
              </c:numCache>
            </c:numRef>
          </c:cat>
          <c:val>
            <c:numRef>
              <c:f>Feuil1!$C$2:$C$3</c:f>
              <c:numCache>
                <c:formatCode>General</c:formatCode>
                <c:ptCount val="2"/>
                <c:pt idx="0">
                  <c:v>100</c:v>
                </c:pt>
                <c:pt idx="1">
                  <c:v>100</c:v>
                </c:pt>
              </c:numCache>
            </c:numRef>
          </c:val>
          <c:extLst>
            <c:ext xmlns:c16="http://schemas.microsoft.com/office/drawing/2014/chart" uri="{C3380CC4-5D6E-409C-BE32-E72D297353CC}">
              <c16:uniqueId val="{00000001-2E2B-4C6B-BF7A-477A1F3127EE}"/>
            </c:ext>
          </c:extLst>
        </c:ser>
        <c:dLbls>
          <c:dLblPos val="outEnd"/>
          <c:showLegendKey val="0"/>
          <c:showVal val="1"/>
          <c:showCatName val="0"/>
          <c:showSerName val="0"/>
          <c:showPercent val="0"/>
          <c:showBubbleSize val="0"/>
        </c:dLbls>
        <c:gapWidth val="126"/>
        <c:overlap val="-19"/>
        <c:axId val="-2086902248"/>
        <c:axId val="-2087287528"/>
      </c:barChart>
      <c:catAx>
        <c:axId val="-2086902248"/>
        <c:scaling>
          <c:orientation val="minMax"/>
        </c:scaling>
        <c:delete val="0"/>
        <c:axPos val="b"/>
        <c:numFmt formatCode="General" sourceLinked="1"/>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087287528"/>
        <c:crosses val="autoZero"/>
        <c:auto val="1"/>
        <c:lblAlgn val="ctr"/>
        <c:lblOffset val="100"/>
        <c:noMultiLvlLbl val="0"/>
      </c:catAx>
      <c:valAx>
        <c:axId val="-2087287528"/>
        <c:scaling>
          <c:orientation val="minMax"/>
          <c:max val="100"/>
          <c:min val="0"/>
        </c:scaling>
        <c:delete val="0"/>
        <c:axPos val="l"/>
        <c:title>
          <c:tx>
            <c:rich>
              <a:bodyPr rot="-54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r>
                  <a:rPr lang="fr-FR" b="1" dirty="0"/>
                  <a:t>Patients</a:t>
                </a:r>
                <a:r>
                  <a:rPr lang="fr-FR" b="1" baseline="0" dirty="0"/>
                  <a:t> (%)</a:t>
                </a:r>
                <a:endParaRPr lang="fr-FR" b="1" dirty="0"/>
              </a:p>
            </c:rich>
          </c:tx>
          <c:layout>
            <c:manualLayout>
              <c:xMode val="edge"/>
              <c:yMode val="edge"/>
              <c:x val="1.35550907220288E-2"/>
              <c:y val="0.2930258306947580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0"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086902248"/>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fr-F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172310077351674"/>
          <c:y val="7.7490057382765168E-2"/>
          <c:w val="0.76156709651836352"/>
          <c:h val="0.73355594641101851"/>
        </c:manualLayout>
      </c:layout>
      <c:barChart>
        <c:barDir val="col"/>
        <c:grouping val="clustered"/>
        <c:varyColors val="0"/>
        <c:ser>
          <c:idx val="0"/>
          <c:order val="0"/>
          <c:tx>
            <c:strRef>
              <c:f>Feuil1!$B$1</c:f>
              <c:strCache>
                <c:ptCount val="1"/>
                <c:pt idx="0">
                  <c:v>Série 1</c:v>
                </c:pt>
              </c:strCache>
            </c:strRef>
          </c:tx>
          <c:spPr>
            <a:solidFill>
              <a:schemeClr val="accent1"/>
            </a:solidFill>
            <a:ln>
              <a:noFill/>
            </a:ln>
            <a:effectLst/>
          </c:spPr>
          <c:invertIfNegative val="0"/>
          <c:cat>
            <c:numRef>
              <c:f>Feuil1!$A$2:$A$9</c:f>
              <c:numCache>
                <c:formatCode>General</c:formatCode>
                <c:ptCount val="8"/>
                <c:pt idx="0">
                  <c:v>0</c:v>
                </c:pt>
                <c:pt idx="1">
                  <c:v>2</c:v>
                </c:pt>
                <c:pt idx="2">
                  <c:v>4</c:v>
                </c:pt>
                <c:pt idx="3">
                  <c:v>8</c:v>
                </c:pt>
                <c:pt idx="4">
                  <c:v>12</c:v>
                </c:pt>
                <c:pt idx="5">
                  <c:v>24</c:v>
                </c:pt>
                <c:pt idx="6">
                  <c:v>36</c:v>
                </c:pt>
                <c:pt idx="7">
                  <c:v>48</c:v>
                </c:pt>
              </c:numCache>
            </c:numRef>
          </c:cat>
          <c:val>
            <c:numRef>
              <c:f>Feuil1!$B$2:$B$9</c:f>
              <c:numCache>
                <c:formatCode>General</c:formatCode>
                <c:ptCount val="8"/>
                <c:pt idx="0">
                  <c:v>0</c:v>
                </c:pt>
              </c:numCache>
            </c:numRef>
          </c:val>
          <c:extLst>
            <c:ext xmlns:c16="http://schemas.microsoft.com/office/drawing/2014/chart" uri="{C3380CC4-5D6E-409C-BE32-E72D297353CC}">
              <c16:uniqueId val="{00000000-46E7-4832-A33C-774B3833E755}"/>
            </c:ext>
          </c:extLst>
        </c:ser>
        <c:dLbls>
          <c:showLegendKey val="0"/>
          <c:showVal val="0"/>
          <c:showCatName val="0"/>
          <c:showSerName val="0"/>
          <c:showPercent val="0"/>
          <c:showBubbleSize val="0"/>
        </c:dLbls>
        <c:gapWidth val="219"/>
        <c:overlap val="-27"/>
        <c:axId val="-2142722296"/>
        <c:axId val="-2142733928"/>
      </c:barChart>
      <c:catAx>
        <c:axId val="-2142722296"/>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solidFill>
                    <a:latin typeface="+mj-lt"/>
                    <a:ea typeface="+mn-ea"/>
                    <a:cs typeface="Arial" panose="020B0604020202020204" pitchFamily="34" charset="0"/>
                  </a:defRPr>
                </a:pPr>
                <a:r>
                  <a:rPr lang="fr-FR" sz="1800" dirty="0" err="1">
                    <a:effectLst/>
                    <a:latin typeface="+mj-lt"/>
                  </a:rPr>
                  <a:t>Weeks</a:t>
                </a:r>
                <a:endParaRPr lang="fr-FR" dirty="0">
                  <a:effectLst/>
                  <a:latin typeface="+mj-lt"/>
                </a:endParaRPr>
              </a:p>
            </c:rich>
          </c:tx>
          <c:layout>
            <c:manualLayout>
              <c:xMode val="edge"/>
              <c:yMode val="edge"/>
              <c:x val="0.49894023910771607"/>
              <c:y val="0.88246365359333256"/>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solidFill>
                  <a:latin typeface="+mj-lt"/>
                  <a:ea typeface="+mn-ea"/>
                  <a:cs typeface="Arial" panose="020B0604020202020204" pitchFamily="34" charset="0"/>
                </a:defRPr>
              </a:pPr>
              <a:endParaRPr lang="fr-FR"/>
            </a:p>
          </c:txPr>
        </c:title>
        <c:numFmt formatCode="General" sourceLinked="1"/>
        <c:majorTickMark val="out"/>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42733928"/>
        <c:crosses val="autoZero"/>
        <c:auto val="1"/>
        <c:lblAlgn val="ctr"/>
        <c:lblOffset val="100"/>
        <c:noMultiLvlLbl val="0"/>
      </c:catAx>
      <c:valAx>
        <c:axId val="-2142733928"/>
        <c:scaling>
          <c:orientation val="minMax"/>
          <c:max val="8"/>
        </c:scaling>
        <c:delete val="0"/>
        <c:axPos val="l"/>
        <c:title>
          <c:tx>
            <c:rich>
              <a:bodyPr rot="-54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r>
                  <a:rPr lang="es-ES" b="1" dirty="0"/>
                  <a:t>HIV RNA, log10 copies/</a:t>
                </a:r>
                <a:r>
                  <a:rPr lang="es-ES" b="1" dirty="0" err="1"/>
                  <a:t>mL</a:t>
                </a:r>
                <a:endParaRPr lang="es-ES" b="1" dirty="0"/>
              </a:p>
            </c:rich>
          </c:tx>
          <c:layout>
            <c:manualLayout>
              <c:xMode val="edge"/>
              <c:yMode val="edge"/>
              <c:x val="7.3673505396276498E-2"/>
              <c:y val="0.19028298459314974"/>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s-ES"/>
            </a:p>
          </c:txPr>
        </c:title>
        <c:numFmt formatCode="#,##0"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142722296"/>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022637795275599"/>
          <c:y val="0.21579896240041799"/>
          <c:w val="0.76724838481728197"/>
          <c:h val="0.482449494756094"/>
        </c:manualLayout>
      </c:layout>
      <c:lineChart>
        <c:grouping val="standard"/>
        <c:varyColors val="0"/>
        <c:ser>
          <c:idx val="0"/>
          <c:order val="0"/>
          <c:tx>
            <c:strRef>
              <c:f>Feuil1!$B$1</c:f>
              <c:strCache>
                <c:ptCount val="1"/>
                <c:pt idx="0">
                  <c:v>TAF/FTC + DTG</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Feuil1!$A$2:$A$29</c:f>
              <c:numCache>
                <c:formatCode>General</c:formatCode>
                <c:ptCount val="28"/>
                <c:pt idx="1">
                  <c:v>0</c:v>
                </c:pt>
                <c:pt idx="2">
                  <c:v>4</c:v>
                </c:pt>
                <c:pt idx="4">
                  <c:v>12</c:v>
                </c:pt>
                <c:pt idx="7">
                  <c:v>24</c:v>
                </c:pt>
                <c:pt idx="10">
                  <c:v>36</c:v>
                </c:pt>
                <c:pt idx="13">
                  <c:v>48</c:v>
                </c:pt>
                <c:pt idx="16">
                  <c:v>60</c:v>
                </c:pt>
                <c:pt idx="19">
                  <c:v>72</c:v>
                </c:pt>
                <c:pt idx="22">
                  <c:v>84</c:v>
                </c:pt>
                <c:pt idx="25">
                  <c:v>96</c:v>
                </c:pt>
              </c:numCache>
            </c:numRef>
          </c:cat>
          <c:val>
            <c:numRef>
              <c:f>Feuil1!$B$2:$B$29</c:f>
              <c:numCache>
                <c:formatCode>General</c:formatCode>
                <c:ptCount val="28"/>
              </c:numCache>
            </c:numRef>
          </c:val>
          <c:smooth val="0"/>
          <c:extLst>
            <c:ext xmlns:c16="http://schemas.microsoft.com/office/drawing/2014/chart" uri="{C3380CC4-5D6E-409C-BE32-E72D297353CC}">
              <c16:uniqueId val="{00000000-D21E-4456-987E-C7F4837DC2E3}"/>
            </c:ext>
          </c:extLst>
        </c:ser>
        <c:ser>
          <c:idx val="1"/>
          <c:order val="1"/>
          <c:tx>
            <c:strRef>
              <c:f>Feuil1!$C$1</c:f>
              <c:strCache>
                <c:ptCount val="1"/>
                <c:pt idx="0">
                  <c:v>TDF/FTC + DTG</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Feuil1!$A$2:$A$29</c:f>
              <c:numCache>
                <c:formatCode>General</c:formatCode>
                <c:ptCount val="28"/>
                <c:pt idx="1">
                  <c:v>0</c:v>
                </c:pt>
                <c:pt idx="2">
                  <c:v>4</c:v>
                </c:pt>
                <c:pt idx="4">
                  <c:v>12</c:v>
                </c:pt>
                <c:pt idx="7">
                  <c:v>24</c:v>
                </c:pt>
                <c:pt idx="10">
                  <c:v>36</c:v>
                </c:pt>
                <c:pt idx="13">
                  <c:v>48</c:v>
                </c:pt>
                <c:pt idx="16">
                  <c:v>60</c:v>
                </c:pt>
                <c:pt idx="19">
                  <c:v>72</c:v>
                </c:pt>
                <c:pt idx="22">
                  <c:v>84</c:v>
                </c:pt>
                <c:pt idx="25">
                  <c:v>96</c:v>
                </c:pt>
              </c:numCache>
            </c:numRef>
          </c:cat>
          <c:val>
            <c:numRef>
              <c:f>Feuil1!$C$2:$C$29</c:f>
              <c:numCache>
                <c:formatCode>General</c:formatCode>
                <c:ptCount val="28"/>
              </c:numCache>
            </c:numRef>
          </c:val>
          <c:smooth val="0"/>
          <c:extLst>
            <c:ext xmlns:c16="http://schemas.microsoft.com/office/drawing/2014/chart" uri="{C3380CC4-5D6E-409C-BE32-E72D297353CC}">
              <c16:uniqueId val="{00000001-D21E-4456-987E-C7F4837DC2E3}"/>
            </c:ext>
          </c:extLst>
        </c:ser>
        <c:ser>
          <c:idx val="2"/>
          <c:order val="2"/>
          <c:tx>
            <c:strRef>
              <c:f>Feuil1!$D$1</c:f>
              <c:strCache>
                <c:ptCount val="1"/>
                <c:pt idx="0">
                  <c:v>TDF/FTC/EFV</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Feuil1!$A$2:$A$29</c:f>
              <c:numCache>
                <c:formatCode>General</c:formatCode>
                <c:ptCount val="28"/>
                <c:pt idx="1">
                  <c:v>0</c:v>
                </c:pt>
                <c:pt idx="2">
                  <c:v>4</c:v>
                </c:pt>
                <c:pt idx="4">
                  <c:v>12</c:v>
                </c:pt>
                <c:pt idx="7">
                  <c:v>24</c:v>
                </c:pt>
                <c:pt idx="10">
                  <c:v>36</c:v>
                </c:pt>
                <c:pt idx="13">
                  <c:v>48</c:v>
                </c:pt>
                <c:pt idx="16">
                  <c:v>60</c:v>
                </c:pt>
                <c:pt idx="19">
                  <c:v>72</c:v>
                </c:pt>
                <c:pt idx="22">
                  <c:v>84</c:v>
                </c:pt>
                <c:pt idx="25">
                  <c:v>96</c:v>
                </c:pt>
              </c:numCache>
            </c:numRef>
          </c:cat>
          <c:val>
            <c:numRef>
              <c:f>Feuil1!$D$2:$D$29</c:f>
              <c:numCache>
                <c:formatCode>General</c:formatCode>
                <c:ptCount val="28"/>
              </c:numCache>
            </c:numRef>
          </c:val>
          <c:smooth val="0"/>
          <c:extLst>
            <c:ext xmlns:c16="http://schemas.microsoft.com/office/drawing/2014/chart" uri="{C3380CC4-5D6E-409C-BE32-E72D297353CC}">
              <c16:uniqueId val="{00000002-D21E-4456-987E-C7F4837DC2E3}"/>
            </c:ext>
          </c:extLst>
        </c:ser>
        <c:dLbls>
          <c:showLegendKey val="0"/>
          <c:showVal val="1"/>
          <c:showCatName val="0"/>
          <c:showSerName val="0"/>
          <c:showPercent val="0"/>
          <c:showBubbleSize val="0"/>
        </c:dLbls>
        <c:smooth val="0"/>
        <c:axId val="-2078146904"/>
        <c:axId val="-2048302296"/>
      </c:lineChart>
      <c:catAx>
        <c:axId val="-207814690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r>
                  <a:rPr lang="fr-FR" b="1" dirty="0" err="1"/>
                  <a:t>Weeks</a:t>
                </a:r>
                <a:endParaRPr lang="fr-FR" b="1"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048302296"/>
        <c:crossesAt val="-2"/>
        <c:auto val="1"/>
        <c:lblAlgn val="ctr"/>
        <c:lblOffset val="100"/>
        <c:noMultiLvlLbl val="0"/>
      </c:catAx>
      <c:valAx>
        <c:axId val="-2048302296"/>
        <c:scaling>
          <c:orientation val="minMax"/>
          <c:max val="12"/>
          <c:min val="-2"/>
        </c:scaling>
        <c:delete val="0"/>
        <c:axPos val="l"/>
        <c:numFmt formatCode="#,##0" sourceLinked="0"/>
        <c:majorTickMark val="out"/>
        <c:minorTickMark val="none"/>
        <c:tickLblPos val="nextTo"/>
        <c:spPr>
          <a:noFill/>
          <a:ln w="9525">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078146904"/>
        <c:crossesAt val="1"/>
        <c:crossBetween val="midCat"/>
        <c:majorUnit val="2"/>
        <c:min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latin typeface="Arial" panose="020B0604020202020204" pitchFamily="34" charset="0"/>
          <a:cs typeface="Arial" panose="020B0604020202020204" pitchFamily="34" charset="0"/>
        </a:defRPr>
      </a:pPr>
      <a:endParaRPr lang="fr-F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022637795275599"/>
          <c:y val="0.21579896240041799"/>
          <c:w val="0.76724838481728197"/>
          <c:h val="0.482449494756094"/>
        </c:manualLayout>
      </c:layout>
      <c:lineChart>
        <c:grouping val="standard"/>
        <c:varyColors val="0"/>
        <c:ser>
          <c:idx val="0"/>
          <c:order val="0"/>
          <c:tx>
            <c:strRef>
              <c:f>Feuil1!$B$1</c:f>
              <c:strCache>
                <c:ptCount val="1"/>
                <c:pt idx="0">
                  <c:v>TAF/FTC + DTG</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Feuil1!$A$2:$A$29</c:f>
              <c:numCache>
                <c:formatCode>General</c:formatCode>
                <c:ptCount val="28"/>
                <c:pt idx="1">
                  <c:v>0</c:v>
                </c:pt>
                <c:pt idx="2">
                  <c:v>4</c:v>
                </c:pt>
                <c:pt idx="4">
                  <c:v>12</c:v>
                </c:pt>
                <c:pt idx="7">
                  <c:v>24</c:v>
                </c:pt>
                <c:pt idx="10">
                  <c:v>36</c:v>
                </c:pt>
                <c:pt idx="13">
                  <c:v>48</c:v>
                </c:pt>
                <c:pt idx="16">
                  <c:v>60</c:v>
                </c:pt>
                <c:pt idx="19">
                  <c:v>72</c:v>
                </c:pt>
                <c:pt idx="22">
                  <c:v>84</c:v>
                </c:pt>
                <c:pt idx="25">
                  <c:v>96</c:v>
                </c:pt>
              </c:numCache>
            </c:numRef>
          </c:cat>
          <c:val>
            <c:numRef>
              <c:f>Feuil1!$B$2:$B$29</c:f>
              <c:numCache>
                <c:formatCode>General</c:formatCode>
                <c:ptCount val="28"/>
              </c:numCache>
            </c:numRef>
          </c:val>
          <c:smooth val="0"/>
          <c:extLst>
            <c:ext xmlns:c16="http://schemas.microsoft.com/office/drawing/2014/chart" uri="{C3380CC4-5D6E-409C-BE32-E72D297353CC}">
              <c16:uniqueId val="{00000000-994F-4BD3-B42F-DC41A55124BA}"/>
            </c:ext>
          </c:extLst>
        </c:ser>
        <c:ser>
          <c:idx val="1"/>
          <c:order val="1"/>
          <c:tx>
            <c:strRef>
              <c:f>Feuil1!$C$1</c:f>
              <c:strCache>
                <c:ptCount val="1"/>
                <c:pt idx="0">
                  <c:v>TDF/FTC + DTG</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Feuil1!$A$2:$A$29</c:f>
              <c:numCache>
                <c:formatCode>General</c:formatCode>
                <c:ptCount val="28"/>
                <c:pt idx="1">
                  <c:v>0</c:v>
                </c:pt>
                <c:pt idx="2">
                  <c:v>4</c:v>
                </c:pt>
                <c:pt idx="4">
                  <c:v>12</c:v>
                </c:pt>
                <c:pt idx="7">
                  <c:v>24</c:v>
                </c:pt>
                <c:pt idx="10">
                  <c:v>36</c:v>
                </c:pt>
                <c:pt idx="13">
                  <c:v>48</c:v>
                </c:pt>
                <c:pt idx="16">
                  <c:v>60</c:v>
                </c:pt>
                <c:pt idx="19">
                  <c:v>72</c:v>
                </c:pt>
                <c:pt idx="22">
                  <c:v>84</c:v>
                </c:pt>
                <c:pt idx="25">
                  <c:v>96</c:v>
                </c:pt>
              </c:numCache>
            </c:numRef>
          </c:cat>
          <c:val>
            <c:numRef>
              <c:f>Feuil1!$C$2:$C$29</c:f>
              <c:numCache>
                <c:formatCode>General</c:formatCode>
                <c:ptCount val="28"/>
              </c:numCache>
            </c:numRef>
          </c:val>
          <c:smooth val="0"/>
          <c:extLst>
            <c:ext xmlns:c16="http://schemas.microsoft.com/office/drawing/2014/chart" uri="{C3380CC4-5D6E-409C-BE32-E72D297353CC}">
              <c16:uniqueId val="{00000001-994F-4BD3-B42F-DC41A55124BA}"/>
            </c:ext>
          </c:extLst>
        </c:ser>
        <c:ser>
          <c:idx val="2"/>
          <c:order val="2"/>
          <c:tx>
            <c:strRef>
              <c:f>Feuil1!$D$1</c:f>
              <c:strCache>
                <c:ptCount val="1"/>
                <c:pt idx="0">
                  <c:v>TDF/FTC/EFV</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Feuil1!$A$2:$A$29</c:f>
              <c:numCache>
                <c:formatCode>General</c:formatCode>
                <c:ptCount val="28"/>
                <c:pt idx="1">
                  <c:v>0</c:v>
                </c:pt>
                <c:pt idx="2">
                  <c:v>4</c:v>
                </c:pt>
                <c:pt idx="4">
                  <c:v>12</c:v>
                </c:pt>
                <c:pt idx="7">
                  <c:v>24</c:v>
                </c:pt>
                <c:pt idx="10">
                  <c:v>36</c:v>
                </c:pt>
                <c:pt idx="13">
                  <c:v>48</c:v>
                </c:pt>
                <c:pt idx="16">
                  <c:v>60</c:v>
                </c:pt>
                <c:pt idx="19">
                  <c:v>72</c:v>
                </c:pt>
                <c:pt idx="22">
                  <c:v>84</c:v>
                </c:pt>
                <c:pt idx="25">
                  <c:v>96</c:v>
                </c:pt>
              </c:numCache>
            </c:numRef>
          </c:cat>
          <c:val>
            <c:numRef>
              <c:f>Feuil1!$D$2:$D$29</c:f>
              <c:numCache>
                <c:formatCode>General</c:formatCode>
                <c:ptCount val="28"/>
              </c:numCache>
            </c:numRef>
          </c:val>
          <c:smooth val="0"/>
          <c:extLst>
            <c:ext xmlns:c16="http://schemas.microsoft.com/office/drawing/2014/chart" uri="{C3380CC4-5D6E-409C-BE32-E72D297353CC}">
              <c16:uniqueId val="{00000002-994F-4BD3-B42F-DC41A55124BA}"/>
            </c:ext>
          </c:extLst>
        </c:ser>
        <c:dLbls>
          <c:showLegendKey val="0"/>
          <c:showVal val="1"/>
          <c:showCatName val="0"/>
          <c:showSerName val="0"/>
          <c:showPercent val="0"/>
          <c:showBubbleSize val="0"/>
        </c:dLbls>
        <c:smooth val="0"/>
        <c:axId val="-2089638840"/>
        <c:axId val="-2088816072"/>
      </c:lineChart>
      <c:catAx>
        <c:axId val="-20896388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r>
                  <a:rPr lang="fr-FR" b="1" dirty="0" err="1"/>
                  <a:t>Weeks</a:t>
                </a:r>
                <a:endParaRPr lang="fr-FR" b="1"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088816072"/>
        <c:crossesAt val="-2"/>
        <c:auto val="1"/>
        <c:lblAlgn val="ctr"/>
        <c:lblOffset val="100"/>
        <c:noMultiLvlLbl val="0"/>
      </c:catAx>
      <c:valAx>
        <c:axId val="-2088816072"/>
        <c:scaling>
          <c:orientation val="minMax"/>
          <c:max val="12"/>
          <c:min val="-2"/>
        </c:scaling>
        <c:delete val="0"/>
        <c:axPos val="l"/>
        <c:numFmt formatCode="#,##0" sourceLinked="0"/>
        <c:majorTickMark val="out"/>
        <c:minorTickMark val="none"/>
        <c:tickLblPos val="nextTo"/>
        <c:spPr>
          <a:noFill/>
          <a:ln w="9525">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2089638840"/>
        <c:crossesAt val="1"/>
        <c:crossBetween val="midCat"/>
        <c:majorUnit val="2"/>
        <c:min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latin typeface="Arial" panose="020B0604020202020204" pitchFamily="34" charset="0"/>
          <a:cs typeface="Arial" panose="020B0604020202020204" pitchFamily="34" charset="0"/>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0.29288</cdr:x>
      <cdr:y>0.22037</cdr:y>
    </cdr:from>
    <cdr:to>
      <cdr:x>0.34014</cdr:x>
      <cdr:y>0.28847</cdr:y>
    </cdr:to>
    <cdr:sp macro="" textlink="">
      <cdr:nvSpPr>
        <cdr:cNvPr id="2" name="Étoile : 5 branches 1">
          <a:extLst xmlns:a="http://schemas.openxmlformats.org/drawingml/2006/main">
            <a:ext uri="{FF2B5EF4-FFF2-40B4-BE49-F238E27FC236}">
              <a16:creationId xmlns:a16="http://schemas.microsoft.com/office/drawing/2014/main" id="{E67FDDF3-244C-4B10-B8C9-8C67631167DF}"/>
            </a:ext>
          </a:extLst>
        </cdr:cNvPr>
        <cdr:cNvSpPr/>
      </cdr:nvSpPr>
      <cdr:spPr>
        <a:xfrm xmlns:a="http://schemas.openxmlformats.org/drawingml/2006/main">
          <a:off x="1713157" y="894553"/>
          <a:ext cx="276447" cy="276447"/>
        </a:xfrm>
        <a:prstGeom xmlns:a="http://schemas.openxmlformats.org/drawingml/2006/main" prst="star5">
          <a:avLst/>
        </a:prstGeom>
        <a:solidFill xmlns:a="http://schemas.openxmlformats.org/drawingml/2006/main">
          <a:schemeClr val="tx1"/>
        </a:solidFill>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userShapes>
</file>

<file path=ppt/drawings/drawing2.xml><?xml version="1.0" encoding="utf-8"?>
<c:userShapes xmlns:c="http://schemas.openxmlformats.org/drawingml/2006/chart">
  <cdr:relSizeAnchor xmlns:cdr="http://schemas.openxmlformats.org/drawingml/2006/chartDrawing">
    <cdr:from>
      <cdr:x>0.12318</cdr:x>
      <cdr:y>0.62886</cdr:y>
    </cdr:from>
    <cdr:to>
      <cdr:x>0.93729</cdr:x>
      <cdr:y>0.7232</cdr:y>
    </cdr:to>
    <cdr:grpSp>
      <cdr:nvGrpSpPr>
        <cdr:cNvPr id="5" name="Groupe 4">
          <a:extLst xmlns:a="http://schemas.openxmlformats.org/drawingml/2006/main">
            <a:ext uri="{FF2B5EF4-FFF2-40B4-BE49-F238E27FC236}">
              <a16:creationId xmlns:a16="http://schemas.microsoft.com/office/drawing/2014/main" id="{A26014A3-52E8-8546-BCF4-399A8D688966}"/>
            </a:ext>
          </a:extLst>
        </cdr:cNvPr>
        <cdr:cNvGrpSpPr/>
      </cdr:nvGrpSpPr>
      <cdr:grpSpPr>
        <a:xfrm xmlns:a="http://schemas.openxmlformats.org/drawingml/2006/main">
          <a:off x="539359" y="2594709"/>
          <a:ext cx="3564679" cy="389252"/>
          <a:chOff x="488107" y="2052753"/>
          <a:chExt cx="3225800" cy="307975"/>
        </a:xfrm>
      </cdr:grpSpPr>
      <cdr:sp macro="" textlink="">
        <cdr:nvSpPr>
          <cdr:cNvPr id="2" name="Rectangle 1">
            <a:extLst xmlns:a="http://schemas.openxmlformats.org/drawingml/2006/main">
              <a:ext uri="{FF2B5EF4-FFF2-40B4-BE49-F238E27FC236}">
                <a16:creationId xmlns:a16="http://schemas.microsoft.com/office/drawing/2014/main" id="{A4F6B62B-5C8B-4848-8D71-8177A17571A2}"/>
              </a:ext>
            </a:extLst>
          </cdr:cNvPr>
          <cdr:cNvSpPr/>
        </cdr:nvSpPr>
        <cdr:spPr>
          <a:xfrm xmlns:a="http://schemas.openxmlformats.org/drawingml/2006/main">
            <a:off x="488107" y="2192453"/>
            <a:ext cx="209550" cy="168275"/>
          </a:xfrm>
          <a:prstGeom xmlns:a="http://schemas.openxmlformats.org/drawingml/2006/main" prst="rect">
            <a:avLst/>
          </a:prstGeom>
          <a:solidFill xmlns:a="http://schemas.openxmlformats.org/drawingml/2006/main">
            <a:schemeClr val="bg1"/>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endParaRPr lang="fr-FR"/>
          </a:p>
        </cdr:txBody>
      </cdr:sp>
      <cdr:cxnSp macro="">
        <cdr:nvCxnSpPr>
          <cdr:cNvPr id="4" name="Connecteur droit 3">
            <a:extLst xmlns:a="http://schemas.openxmlformats.org/drawingml/2006/main">
              <a:ext uri="{FF2B5EF4-FFF2-40B4-BE49-F238E27FC236}">
                <a16:creationId xmlns:a16="http://schemas.microsoft.com/office/drawing/2014/main" id="{696B5789-7036-334B-B9EA-28E977E12688}"/>
              </a:ext>
            </a:extLst>
          </cdr:cNvPr>
          <cdr:cNvCxnSpPr/>
        </cdr:nvCxnSpPr>
        <cdr:spPr>
          <a:xfrm xmlns:a="http://schemas.openxmlformats.org/drawingml/2006/main">
            <a:off x="735757" y="2052753"/>
            <a:ext cx="2978150" cy="0"/>
          </a:xfrm>
          <a:prstGeom xmlns:a="http://schemas.openxmlformats.org/drawingml/2006/main" prst="line">
            <a:avLst/>
          </a:prstGeom>
          <a:ln xmlns:a="http://schemas.openxmlformats.org/drawingml/2006/main" w="9525">
            <a:solidFill>
              <a:schemeClr val="tx1"/>
            </a:solidFill>
            <a:prstDash val="sysDash"/>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grpSp>
  </cdr:relSizeAnchor>
</c:userShapes>
</file>

<file path=ppt/drawings/drawing3.xml><?xml version="1.0" encoding="utf-8"?>
<c:userShapes xmlns:c="http://schemas.openxmlformats.org/drawingml/2006/chart">
  <cdr:relSizeAnchor xmlns:cdr="http://schemas.openxmlformats.org/drawingml/2006/chartDrawing">
    <cdr:from>
      <cdr:x>0.12318</cdr:x>
      <cdr:y>0.62886</cdr:y>
    </cdr:from>
    <cdr:to>
      <cdr:x>0.93729</cdr:x>
      <cdr:y>0.7232</cdr:y>
    </cdr:to>
    <cdr:grpSp>
      <cdr:nvGrpSpPr>
        <cdr:cNvPr id="5" name="Groupe 4">
          <a:extLst xmlns:a="http://schemas.openxmlformats.org/drawingml/2006/main">
            <a:ext uri="{FF2B5EF4-FFF2-40B4-BE49-F238E27FC236}">
              <a16:creationId xmlns:a16="http://schemas.microsoft.com/office/drawing/2014/main" id="{A26014A3-52E8-8546-BCF4-399A8D688966}"/>
            </a:ext>
          </a:extLst>
        </cdr:cNvPr>
        <cdr:cNvGrpSpPr/>
      </cdr:nvGrpSpPr>
      <cdr:grpSpPr>
        <a:xfrm xmlns:a="http://schemas.openxmlformats.org/drawingml/2006/main">
          <a:off x="539359" y="2594709"/>
          <a:ext cx="3564679" cy="389252"/>
          <a:chOff x="488107" y="2052753"/>
          <a:chExt cx="3225800" cy="307975"/>
        </a:xfrm>
      </cdr:grpSpPr>
      <cdr:sp macro="" textlink="">
        <cdr:nvSpPr>
          <cdr:cNvPr id="2" name="Rectangle 1">
            <a:extLst xmlns:a="http://schemas.openxmlformats.org/drawingml/2006/main">
              <a:ext uri="{FF2B5EF4-FFF2-40B4-BE49-F238E27FC236}">
                <a16:creationId xmlns:a16="http://schemas.microsoft.com/office/drawing/2014/main" id="{A4F6B62B-5C8B-4848-8D71-8177A17571A2}"/>
              </a:ext>
            </a:extLst>
          </cdr:cNvPr>
          <cdr:cNvSpPr/>
        </cdr:nvSpPr>
        <cdr:spPr>
          <a:xfrm xmlns:a="http://schemas.openxmlformats.org/drawingml/2006/main">
            <a:off x="488107" y="2192453"/>
            <a:ext cx="209550" cy="168275"/>
          </a:xfrm>
          <a:prstGeom xmlns:a="http://schemas.openxmlformats.org/drawingml/2006/main" prst="rect">
            <a:avLst/>
          </a:prstGeom>
          <a:solidFill xmlns:a="http://schemas.openxmlformats.org/drawingml/2006/main">
            <a:schemeClr val="bg1"/>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endParaRPr lang="fr-FR"/>
          </a:p>
        </cdr:txBody>
      </cdr:sp>
      <cdr:cxnSp macro="">
        <cdr:nvCxnSpPr>
          <cdr:cNvPr id="4" name="Connecteur droit 3">
            <a:extLst xmlns:a="http://schemas.openxmlformats.org/drawingml/2006/main">
              <a:ext uri="{FF2B5EF4-FFF2-40B4-BE49-F238E27FC236}">
                <a16:creationId xmlns:a16="http://schemas.microsoft.com/office/drawing/2014/main" id="{696B5789-7036-334B-B9EA-28E977E12688}"/>
              </a:ext>
            </a:extLst>
          </cdr:cNvPr>
          <cdr:cNvCxnSpPr/>
        </cdr:nvCxnSpPr>
        <cdr:spPr>
          <a:xfrm xmlns:a="http://schemas.openxmlformats.org/drawingml/2006/main">
            <a:off x="735757" y="2052753"/>
            <a:ext cx="2978150" cy="0"/>
          </a:xfrm>
          <a:prstGeom xmlns:a="http://schemas.openxmlformats.org/drawingml/2006/main" prst="line">
            <a:avLst/>
          </a:prstGeom>
          <a:ln xmlns:a="http://schemas.openxmlformats.org/drawingml/2006/main" w="9525">
            <a:solidFill>
              <a:schemeClr val="tx1"/>
            </a:solidFill>
            <a:prstDash val="sysDash"/>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71212D-1ACA-4140-B238-21A134C77371}" type="datetimeFigureOut">
              <a:rPr lang="fr-FR" smtClean="0"/>
              <a:t>28/02/2025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90A27D-7449-D94F-98A1-EFDA98003643}" type="slidenum">
              <a:rPr lang="fr-FR" smtClean="0"/>
              <a:t>‹N°›</a:t>
            </a:fld>
            <a:endParaRPr lang="fr-FR"/>
          </a:p>
        </p:txBody>
      </p:sp>
    </p:spTree>
    <p:extLst>
      <p:ext uri="{BB962C8B-B14F-4D97-AF65-F5344CB8AC3E}">
        <p14:creationId xmlns:p14="http://schemas.microsoft.com/office/powerpoint/2010/main" val="1371123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890A27D-7449-D94F-98A1-EFDA98003643}" type="slidenum">
              <a:rPr lang="fr-FR" smtClean="0"/>
              <a:t>6</a:t>
            </a:fld>
            <a:endParaRPr lang="fr-FR"/>
          </a:p>
        </p:txBody>
      </p:sp>
    </p:spTree>
    <p:extLst>
      <p:ext uri="{BB962C8B-B14F-4D97-AF65-F5344CB8AC3E}">
        <p14:creationId xmlns:p14="http://schemas.microsoft.com/office/powerpoint/2010/main" val="3376770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865439"/>
            <a:ext cx="7772400" cy="1470025"/>
          </a:xfrm>
        </p:spPr>
        <p:txBody>
          <a:bodyPr/>
          <a:lstStyle/>
          <a:p>
            <a:r>
              <a:rPr lang="fr-FR"/>
              <a:t>Cliquez et modifiez le titre</a:t>
            </a:r>
          </a:p>
        </p:txBody>
      </p:sp>
      <p:sp>
        <p:nvSpPr>
          <p:cNvPr id="3" name="Sous-titre 2"/>
          <p:cNvSpPr>
            <a:spLocks noGrp="1"/>
          </p:cNvSpPr>
          <p:nvPr>
            <p:ph type="subTitle" idx="1"/>
          </p:nvPr>
        </p:nvSpPr>
        <p:spPr>
          <a:xfrm>
            <a:off x="2286000" y="4456651"/>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p14="http://schemas.microsoft.com/office/powerpoint/2010/main" val="393553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latin typeface="Calibri"/>
            </a:endParaRPr>
          </a:p>
        </p:txBody>
      </p:sp>
      <p:sp>
        <p:nvSpPr>
          <p:cNvPr id="9" name="Espace réservé du numéro de diapositive 8"/>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87371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latin typeface="Calibri"/>
            </a:endParaRPr>
          </a:p>
        </p:txBody>
      </p:sp>
      <p:sp>
        <p:nvSpPr>
          <p:cNvPr id="5" name="Espace réservé du numéro de diapositive 4"/>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1583306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latin typeface="Calibri"/>
            </a:endParaRPr>
          </a:p>
        </p:txBody>
      </p:sp>
      <p:sp>
        <p:nvSpPr>
          <p:cNvPr id="4" name="Espace réservé du numéro de diapositive 3"/>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3858272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latin typeface="Calibri"/>
            </a:endParaRPr>
          </a:p>
        </p:txBody>
      </p:sp>
      <p:sp>
        <p:nvSpPr>
          <p:cNvPr id="7" name="Espace réservé du numéro de diapositive 6"/>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2234373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latin typeface="Calibri"/>
            </a:endParaRPr>
          </a:p>
        </p:txBody>
      </p:sp>
      <p:sp>
        <p:nvSpPr>
          <p:cNvPr id="7" name="Espace réservé du numéro de diapositive 6"/>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2589255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3903548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1726978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7" name="Espace réservé du contenu 6"/>
          <p:cNvSpPr>
            <a:spLocks noGrp="1"/>
          </p:cNvSpPr>
          <p:nvPr>
            <p:ph sz="quarter" idx="13"/>
          </p:nvPr>
        </p:nvSpPr>
        <p:spPr>
          <a:xfrm>
            <a:off x="457200" y="1619250"/>
            <a:ext cx="8229600" cy="4572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015828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56180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187829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latin typeface="Calibri"/>
            </a:endParaRPr>
          </a:p>
        </p:txBody>
      </p:sp>
      <p:sp>
        <p:nvSpPr>
          <p:cNvPr id="5" name="Espace réservé du numéro de diapositive 4"/>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144567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328619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74731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633112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44CFB59-762A-DD4E-8D1D-C96FD1DD320C}" type="datetimeFigureOut">
              <a:rPr lang="fr-FR">
                <a:solidFill>
                  <a:prstClr val="black">
                    <a:tint val="75000"/>
                  </a:prstClr>
                </a:solidFill>
                <a:latin typeface="Calibri"/>
              </a:rPr>
              <a:pPr/>
              <a:t>28/02/2025</a:t>
            </a:fld>
            <a:endParaRPr lang="fr-FR">
              <a:solidFill>
                <a:prstClr val="black">
                  <a:tint val="75000"/>
                </a:prstClr>
              </a:solidFill>
              <a:latin typeface="Calibri"/>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latin typeface="Calibri"/>
            </a:endParaRPr>
          </a:p>
        </p:txBody>
      </p:sp>
      <p:sp>
        <p:nvSpPr>
          <p:cNvPr id="7" name="Espace réservé du numéro de diapositive 6"/>
          <p:cNvSpPr>
            <a:spLocks noGrp="1"/>
          </p:cNvSpPr>
          <p:nvPr>
            <p:ph type="sldNum" sz="quarter" idx="12"/>
          </p:nvPr>
        </p:nvSpPr>
        <p:spPr/>
        <p:txBody>
          <a:bodyPr/>
          <a:lstStyle/>
          <a:p>
            <a:fld id="{F21AF960-92CE-5344-9569-9D9BA607D8A9}" type="slidenum">
              <a:rPr lang="fr-FR">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25393814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97029441"/>
      </p:ext>
    </p:extLst>
  </p:cSld>
  <p:clrMap bg1="lt1" tx1="dk1" bg2="lt2" tx2="dk2" accent1="accent1" accent2="accent2" accent3="accent3" accent4="accent4" accent5="accent5" accent6="accent6" hlink="hlink" folHlink="folHlink"/>
  <p:sldLayoutIdLst>
    <p:sldLayoutId id="2147483676" r:id="rId1"/>
    <p:sldLayoutId id="2147483681" r:id="rId2"/>
    <p:sldLayoutId id="2147483679" r:id="rId3"/>
    <p:sldLayoutId id="2147483682" r:id="rId4"/>
    <p:sldLayoutId id="2147483696" r:id="rId5"/>
  </p:sldLayoutIdLst>
  <p:txStyles>
    <p:titleStyle>
      <a:lvl1pPr algn="ctr" defTabSz="342900" rtl="0" eaLnBrk="1" latinLnBrk="0" hangingPunct="1">
        <a:spcBef>
          <a:spcPct val="0"/>
        </a:spcBef>
        <a:buNone/>
        <a:defRPr sz="3300" b="1" kern="1200">
          <a:solidFill>
            <a:srgbClr val="FF6600"/>
          </a:solidFill>
          <a:latin typeface="+mj-lt"/>
          <a:ea typeface="+mj-ea"/>
          <a:cs typeface="+mj-cs"/>
        </a:defRPr>
      </a:lvl1pPr>
    </p:titleStyle>
    <p:bodyStyle>
      <a:lvl1pPr marL="257175" indent="-257175" algn="l" defTabSz="342900" rtl="0" eaLnBrk="1" latinLnBrk="0" hangingPunct="1">
        <a:spcBef>
          <a:spcPct val="20000"/>
        </a:spcBef>
        <a:buClr>
          <a:srgbClr val="3C549F"/>
        </a:buClr>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Clr>
          <a:srgbClr val="3C549F"/>
        </a:buClr>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Clr>
          <a:srgbClr val="3C549F"/>
        </a:buClr>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Clr>
          <a:srgbClr val="3C549F"/>
        </a:buClr>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Clr>
          <a:srgbClr val="3C549F"/>
        </a:buClr>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fr-FR"/>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CFB59-762A-DD4E-8D1D-C96FD1DD320C}" type="datetimeFigureOut">
              <a:rPr lang="fr-FR" smtClean="0">
                <a:solidFill>
                  <a:prstClr val="black">
                    <a:tint val="75000"/>
                  </a:prstClr>
                </a:solidFill>
                <a:latin typeface="Calibri"/>
              </a:rPr>
              <a:pPr/>
              <a:t>28/02/2025</a:t>
            </a:fld>
            <a:endParaRPr lang="fr-FR">
              <a:solidFill>
                <a:prstClr val="black">
                  <a:tint val="75000"/>
                </a:prstClr>
              </a:solidFill>
              <a:latin typeface="Calibri"/>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AF960-92CE-5344-9569-9D9BA607D8A9}" type="slidenum">
              <a:rPr lang="fr-FR" smtClean="0">
                <a:solidFill>
                  <a:prstClr val="black">
                    <a:tint val="75000"/>
                  </a:prstClr>
                </a:solidFill>
                <a:latin typeface="Calibri"/>
              </a:rPr>
              <a:pPr/>
              <a:t>‹N°›</a:t>
            </a:fld>
            <a:endParaRPr lang="fr-FR">
              <a:solidFill>
                <a:prstClr val="black">
                  <a:tint val="75000"/>
                </a:prstClr>
              </a:solidFill>
              <a:latin typeface="Calibri"/>
            </a:endParaRPr>
          </a:p>
        </p:txBody>
      </p:sp>
    </p:spTree>
    <p:extLst>
      <p:ext uri="{BB962C8B-B14F-4D97-AF65-F5344CB8AC3E}">
        <p14:creationId xmlns:p14="http://schemas.microsoft.com/office/powerpoint/2010/main" val="38858175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hart" Target="../charts/chart3.xml"/><Relationship Id="rId1" Type="http://schemas.openxmlformats.org/officeDocument/2006/relationships/slideLayout" Target="../slideLayouts/slideLayout5.xml"/><Relationship Id="rId5" Type="http://schemas.openxmlformats.org/officeDocument/2006/relationships/image" Target="../media/image8.emf"/><Relationship Id="rId4" Type="http://schemas.openxmlformats.org/officeDocument/2006/relationships/chart" Target="../charts/char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6666" y="2693987"/>
            <a:ext cx="7772400" cy="1470025"/>
          </a:xfrm>
        </p:spPr>
        <p:txBody>
          <a:bodyPr/>
          <a:lstStyle/>
          <a:p>
            <a:r>
              <a:rPr lang="en-US" dirty="0">
                <a:solidFill>
                  <a:srgbClr val="1E3C91"/>
                </a:solidFill>
              </a:rPr>
              <a:t>17</a:t>
            </a:r>
            <a:r>
              <a:rPr lang="en-US" baseline="30000" dirty="0">
                <a:solidFill>
                  <a:srgbClr val="1E3C91"/>
                </a:solidFill>
              </a:rPr>
              <a:t>th</a:t>
            </a:r>
            <a:r>
              <a:rPr lang="en-US" dirty="0">
                <a:solidFill>
                  <a:srgbClr val="1E3C91"/>
                </a:solidFill>
              </a:rPr>
              <a:t> European AIDS Conference (EACS)</a:t>
            </a:r>
            <a:endParaRPr lang="fr-FR" dirty="0">
              <a:solidFill>
                <a:srgbClr val="1E3C91"/>
              </a:solidFill>
            </a:endParaRPr>
          </a:p>
        </p:txBody>
      </p:sp>
      <p:sp>
        <p:nvSpPr>
          <p:cNvPr id="6" name="Espace réservé du contenu 2">
            <a:extLst>
              <a:ext uri="{FF2B5EF4-FFF2-40B4-BE49-F238E27FC236}">
                <a16:creationId xmlns:a16="http://schemas.microsoft.com/office/drawing/2014/main" id="{718BD84A-0520-4E3C-8771-80ACE3DEBA01}"/>
              </a:ext>
            </a:extLst>
          </p:cNvPr>
          <p:cNvSpPr>
            <a:spLocks noGrp="1"/>
          </p:cNvSpPr>
          <p:nvPr>
            <p:ph type="subTitle" idx="1"/>
          </p:nvPr>
        </p:nvSpPr>
        <p:spPr>
          <a:xfrm>
            <a:off x="1371600" y="3767371"/>
            <a:ext cx="6400800" cy="2099202"/>
          </a:xfrm>
        </p:spPr>
        <p:txBody>
          <a:bodyPr>
            <a:normAutofit fontScale="77500" lnSpcReduction="20000"/>
          </a:bodyPr>
          <a:lstStyle/>
          <a:p>
            <a:r>
              <a:rPr lang="en-US" sz="3200" dirty="0">
                <a:solidFill>
                  <a:srgbClr val="FF6600"/>
                </a:solidFill>
              </a:rPr>
              <a:t>November 6-9, 2019 in Basel, Switzerland</a:t>
            </a:r>
            <a:endParaRPr lang="en-US" sz="3200" dirty="0">
              <a:solidFill>
                <a:srgbClr val="DF632F"/>
              </a:solidFill>
            </a:endParaRPr>
          </a:p>
          <a:p>
            <a:endParaRPr lang="fr-FR" sz="2900" b="1" dirty="0">
              <a:solidFill>
                <a:schemeClr val="tx1"/>
              </a:solidFill>
            </a:endParaRPr>
          </a:p>
          <a:p>
            <a:r>
              <a:rPr lang="fr-FR" sz="2900" dirty="0" err="1">
                <a:solidFill>
                  <a:schemeClr val="tx1"/>
                </a:solidFill>
              </a:rPr>
              <a:t>Faculty</a:t>
            </a:r>
            <a:endParaRPr lang="fr-FR" sz="2900" dirty="0">
              <a:solidFill>
                <a:schemeClr val="tx1"/>
              </a:solidFill>
            </a:endParaRPr>
          </a:p>
          <a:p>
            <a:pPr marL="0" lvl="1"/>
            <a:r>
              <a:rPr lang="pt-BR" sz="2900" b="1" dirty="0">
                <a:solidFill>
                  <a:schemeClr val="tx1"/>
                </a:solidFill>
              </a:rPr>
              <a:t>Jose Ignacio Bernardino, Madrid, Spain</a:t>
            </a:r>
          </a:p>
          <a:p>
            <a:pPr marL="0" lvl="1"/>
            <a:r>
              <a:rPr lang="pt-BR" sz="2900" b="1" dirty="0">
                <a:solidFill>
                  <a:schemeClr val="tx1"/>
                </a:solidFill>
              </a:rPr>
              <a:t>Pedro Cahn, Buenos-Aires, Argentina</a:t>
            </a:r>
          </a:p>
          <a:p>
            <a:pPr marL="0" lvl="1"/>
            <a:r>
              <a:rPr lang="pt-BR" sz="2900" b="1" dirty="0">
                <a:solidFill>
                  <a:schemeClr val="tx1"/>
                </a:solidFill>
              </a:rPr>
              <a:t>François Raffi, Nantes, France</a:t>
            </a:r>
          </a:p>
        </p:txBody>
      </p:sp>
    </p:spTree>
    <p:extLst>
      <p:ext uri="{BB962C8B-B14F-4D97-AF65-F5344CB8AC3E}">
        <p14:creationId xmlns:p14="http://schemas.microsoft.com/office/powerpoint/2010/main" val="2369873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F908A94C-D945-4446-B699-64FB97CE0F9D}"/>
              </a:ext>
            </a:extLst>
          </p:cNvPr>
          <p:cNvSpPr>
            <a:spLocks noGrp="1"/>
          </p:cNvSpPr>
          <p:nvPr>
            <p:ph type="title"/>
          </p:nvPr>
        </p:nvSpPr>
        <p:spPr>
          <a:xfrm>
            <a:off x="457200" y="274638"/>
            <a:ext cx="8229600" cy="1143000"/>
          </a:xfrm>
        </p:spPr>
        <p:txBody>
          <a:bodyPr>
            <a:normAutofit/>
          </a:bodyPr>
          <a:lstStyle/>
          <a:p>
            <a:r>
              <a:rPr lang="en-US" sz="2800"/>
              <a:t>Antiretroviral regimen for ART Naïve Pregnant Women</a:t>
            </a:r>
          </a:p>
        </p:txBody>
      </p:sp>
      <p:graphicFrame>
        <p:nvGraphicFramePr>
          <p:cNvPr id="7" name="Tableau 3">
            <a:extLst>
              <a:ext uri="{FF2B5EF4-FFF2-40B4-BE49-F238E27FC236}">
                <a16:creationId xmlns:a16="http://schemas.microsoft.com/office/drawing/2014/main" id="{60622151-D491-45E0-A504-63C44B7AAEF8}"/>
              </a:ext>
            </a:extLst>
          </p:cNvPr>
          <p:cNvGraphicFramePr>
            <a:graphicFrameLocks noGrp="1"/>
          </p:cNvGraphicFramePr>
          <p:nvPr>
            <p:extLst>
              <p:ext uri="{D42A27DB-BD31-4B8C-83A1-F6EECF244321}">
                <p14:modId xmlns:p14="http://schemas.microsoft.com/office/powerpoint/2010/main" val="4222066808"/>
              </p:ext>
            </p:extLst>
          </p:nvPr>
        </p:nvGraphicFramePr>
        <p:xfrm>
          <a:off x="292608" y="1694687"/>
          <a:ext cx="8558784" cy="3731958"/>
        </p:xfrm>
        <a:graphic>
          <a:graphicData uri="http://schemas.openxmlformats.org/drawingml/2006/table">
            <a:tbl>
              <a:tblPr firstRow="1" bandRow="1">
                <a:tableStyleId>{5C22544A-7EE6-4342-B048-85BDC9FD1C3A}</a:tableStyleId>
              </a:tblPr>
              <a:tblGrid>
                <a:gridCol w="4998720">
                  <a:extLst>
                    <a:ext uri="{9D8B030D-6E8A-4147-A177-3AD203B41FA5}">
                      <a16:colId xmlns:a16="http://schemas.microsoft.com/office/drawing/2014/main" val="1213262742"/>
                    </a:ext>
                  </a:extLst>
                </a:gridCol>
                <a:gridCol w="3560064">
                  <a:extLst>
                    <a:ext uri="{9D8B030D-6E8A-4147-A177-3AD203B41FA5}">
                      <a16:colId xmlns:a16="http://schemas.microsoft.com/office/drawing/2014/main" val="2928745675"/>
                    </a:ext>
                  </a:extLst>
                </a:gridCol>
              </a:tblGrid>
              <a:tr h="469593">
                <a:tc gridSpan="2">
                  <a:txBody>
                    <a:bodyPr/>
                    <a:lstStyle/>
                    <a:p>
                      <a:pPr algn="ctr"/>
                      <a:r>
                        <a:rPr lang="en-US" sz="1800" noProof="0" dirty="0"/>
                        <a:t>Recommended regimens</a:t>
                      </a:r>
                    </a:p>
                  </a:txBody>
                  <a:tcPr anchor="ctr"/>
                </a:tc>
                <a:tc hMerge="1">
                  <a:txBody>
                    <a:bodyPr/>
                    <a:lstStyle/>
                    <a:p>
                      <a:endParaRPr lang="en-US" noProof="0" dirty="0"/>
                    </a:p>
                  </a:txBody>
                  <a:tcPr anchor="ctr"/>
                </a:tc>
                <a:extLst>
                  <a:ext uri="{0D108BD9-81ED-4DB2-BD59-A6C34878D82A}">
                    <a16:rowId xmlns:a16="http://schemas.microsoft.com/office/drawing/2014/main" val="3841884424"/>
                  </a:ext>
                </a:extLst>
              </a:tr>
              <a:tr h="469593">
                <a:tc>
                  <a:txBody>
                    <a:bodyPr/>
                    <a:lstStyle/>
                    <a:p>
                      <a:r>
                        <a:rPr lang="en-US" sz="1800" b="1" noProof="0" dirty="0">
                          <a:solidFill>
                            <a:schemeClr val="bg1"/>
                          </a:solidFill>
                        </a:rPr>
                        <a:t>2 NRTIs  + INSTI (preferred)</a:t>
                      </a:r>
                    </a:p>
                  </a:txBody>
                  <a:tcPr anchor="ctr">
                    <a:solidFill>
                      <a:schemeClr val="tx2">
                        <a:lumMod val="40000"/>
                        <a:lumOff val="60000"/>
                      </a:schemeClr>
                    </a:solidFill>
                  </a:tcPr>
                </a:tc>
                <a:tc>
                  <a:txBody>
                    <a:bodyPr/>
                    <a:lstStyle/>
                    <a:p>
                      <a:endParaRPr lang="en-US" sz="1800" noProof="0" dirty="0"/>
                    </a:p>
                  </a:txBody>
                  <a:tcPr anchor="ctr">
                    <a:solidFill>
                      <a:schemeClr val="tx2">
                        <a:lumMod val="40000"/>
                        <a:lumOff val="60000"/>
                      </a:schemeClr>
                    </a:solidFill>
                  </a:tcPr>
                </a:tc>
                <a:extLst>
                  <a:ext uri="{0D108BD9-81ED-4DB2-BD59-A6C34878D82A}">
                    <a16:rowId xmlns:a16="http://schemas.microsoft.com/office/drawing/2014/main" val="2981070396"/>
                  </a:ext>
                </a:extLst>
              </a:tr>
              <a:tr h="469593">
                <a:tc>
                  <a:txBody>
                    <a:bodyPr/>
                    <a:lstStyle/>
                    <a:p>
                      <a:r>
                        <a:rPr lang="en-US" sz="1800" noProof="0" dirty="0"/>
                        <a:t>ABC/3TC + DTG</a:t>
                      </a:r>
                    </a:p>
                    <a:p>
                      <a:r>
                        <a:rPr lang="en-US" sz="1800" noProof="0" dirty="0"/>
                        <a:t>ABC/3TC/DTG</a:t>
                      </a:r>
                    </a:p>
                  </a:txBody>
                  <a:tcPr anchor="ctr"/>
                </a:tc>
                <a:tc>
                  <a:txBody>
                    <a:bodyPr/>
                    <a:lstStyle/>
                    <a:p>
                      <a:r>
                        <a:rPr lang="en-US" sz="1800" noProof="0" dirty="0"/>
                        <a:t>Initiate after 8 weeks of pregnancy</a:t>
                      </a:r>
                    </a:p>
                    <a:p>
                      <a:r>
                        <a:rPr lang="en-US" sz="1800" noProof="0" dirty="0"/>
                        <a:t>HLA 5701 negative</a:t>
                      </a:r>
                    </a:p>
                    <a:p>
                      <a:r>
                        <a:rPr lang="en-US" sz="1800" noProof="0" dirty="0"/>
                        <a:t>HBsAg negative</a:t>
                      </a:r>
                    </a:p>
                  </a:txBody>
                  <a:tcPr anchor="ctr"/>
                </a:tc>
                <a:extLst>
                  <a:ext uri="{0D108BD9-81ED-4DB2-BD59-A6C34878D82A}">
                    <a16:rowId xmlns:a16="http://schemas.microsoft.com/office/drawing/2014/main" val="98161312"/>
                  </a:ext>
                </a:extLst>
              </a:tr>
              <a:tr h="469593">
                <a:tc>
                  <a:txBody>
                    <a:bodyPr/>
                    <a:lstStyle/>
                    <a:p>
                      <a:r>
                        <a:rPr lang="en-US" sz="1800" noProof="0" dirty="0"/>
                        <a:t>TDF/FTC or TDF/3TC + DTG</a:t>
                      </a:r>
                    </a:p>
                  </a:txBody>
                  <a:tcPr anchor="ct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800" noProof="0" dirty="0"/>
                        <a:t>Initiate after 8 weeks of pregnancy</a:t>
                      </a:r>
                    </a:p>
                  </a:txBody>
                  <a:tcPr anchor="ctr"/>
                </a:tc>
                <a:extLst>
                  <a:ext uri="{0D108BD9-81ED-4DB2-BD59-A6C34878D82A}">
                    <a16:rowId xmlns:a16="http://schemas.microsoft.com/office/drawing/2014/main" val="2384427523"/>
                  </a:ext>
                </a:extLst>
              </a:tr>
              <a:tr h="469593">
                <a:tc>
                  <a:txBody>
                    <a:bodyPr/>
                    <a:lstStyle/>
                    <a:p>
                      <a:r>
                        <a:rPr lang="en-US" sz="1800" noProof="0" dirty="0"/>
                        <a:t>TDF/FTC or TDF/3TC + RAL 400 mg bid</a:t>
                      </a:r>
                    </a:p>
                  </a:txBody>
                  <a:tcPr anchor="ctr"/>
                </a:tc>
                <a:tc>
                  <a:txBody>
                    <a:bodyPr/>
                    <a:lstStyle/>
                    <a:p>
                      <a:endParaRPr lang="en-US" sz="1800" noProof="0" dirty="0"/>
                    </a:p>
                  </a:txBody>
                  <a:tcPr anchor="ctr"/>
                </a:tc>
                <a:extLst>
                  <a:ext uri="{0D108BD9-81ED-4DB2-BD59-A6C34878D82A}">
                    <a16:rowId xmlns:a16="http://schemas.microsoft.com/office/drawing/2014/main" val="2579185926"/>
                  </a:ext>
                </a:extLst>
              </a:tr>
              <a:tr h="469593">
                <a:tc>
                  <a:txBody>
                    <a:bodyPr/>
                    <a:lstStyle/>
                    <a:p>
                      <a:r>
                        <a:rPr lang="en-US" sz="1800" b="1" noProof="0" dirty="0">
                          <a:solidFill>
                            <a:schemeClr val="bg1"/>
                          </a:solidFill>
                        </a:rPr>
                        <a:t>2 NRTIs + PI/r </a:t>
                      </a:r>
                    </a:p>
                  </a:txBody>
                  <a:tcPr anchor="ctr">
                    <a:solidFill>
                      <a:schemeClr val="tx2">
                        <a:lumMod val="40000"/>
                        <a:lumOff val="60000"/>
                      </a:schemeClr>
                    </a:solidFill>
                  </a:tcPr>
                </a:tc>
                <a:tc>
                  <a:txBody>
                    <a:bodyPr/>
                    <a:lstStyle/>
                    <a:p>
                      <a:endParaRPr lang="en-US" sz="1800" noProof="0" dirty="0"/>
                    </a:p>
                  </a:txBody>
                  <a:tcPr anchor="ctr">
                    <a:solidFill>
                      <a:schemeClr val="tx2">
                        <a:lumMod val="40000"/>
                        <a:lumOff val="60000"/>
                      </a:schemeClr>
                    </a:solidFill>
                  </a:tcPr>
                </a:tc>
                <a:extLst>
                  <a:ext uri="{0D108BD9-81ED-4DB2-BD59-A6C34878D82A}">
                    <a16:rowId xmlns:a16="http://schemas.microsoft.com/office/drawing/2014/main" val="2360312043"/>
                  </a:ext>
                </a:extLst>
              </a:tr>
              <a:tr h="469593">
                <a:tc>
                  <a:txBody>
                    <a:bodyPr/>
                    <a:lstStyle/>
                    <a:p>
                      <a:r>
                        <a:rPr lang="en-US" sz="1800" noProof="0" dirty="0"/>
                        <a:t>TDF/FTC or TDF/3TC + DRV/r 600 mg/100 mg bid</a:t>
                      </a:r>
                    </a:p>
                  </a:txBody>
                  <a:tcPr anchor="ctr">
                    <a:solidFill>
                      <a:srgbClr val="D0D8E8"/>
                    </a:solidFill>
                  </a:tcPr>
                </a:tc>
                <a:tc>
                  <a:txBody>
                    <a:bodyPr/>
                    <a:lstStyle/>
                    <a:p>
                      <a:r>
                        <a:rPr lang="en-US" sz="1800" noProof="0" dirty="0"/>
                        <a:t>With food</a:t>
                      </a:r>
                    </a:p>
                  </a:txBody>
                  <a:tcPr anchor="ctr">
                    <a:solidFill>
                      <a:srgbClr val="D0D8E8"/>
                    </a:solidFill>
                  </a:tcPr>
                </a:tc>
                <a:extLst>
                  <a:ext uri="{0D108BD9-81ED-4DB2-BD59-A6C34878D82A}">
                    <a16:rowId xmlns:a16="http://schemas.microsoft.com/office/drawing/2014/main" val="476610985"/>
                  </a:ext>
                </a:extLst>
              </a:tr>
            </a:tbl>
          </a:graphicData>
        </a:graphic>
      </p:graphicFrame>
    </p:spTree>
    <p:extLst>
      <p:ext uri="{BB962C8B-B14F-4D97-AF65-F5344CB8AC3E}">
        <p14:creationId xmlns:p14="http://schemas.microsoft.com/office/powerpoint/2010/main" val="4075041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4294967295"/>
          </p:nvPr>
        </p:nvSpPr>
        <p:spPr>
          <a:xfrm>
            <a:off x="603697" y="1268370"/>
            <a:ext cx="8229600" cy="5175102"/>
          </a:xfrm>
        </p:spPr>
        <p:txBody>
          <a:bodyPr>
            <a:normAutofit/>
          </a:bodyPr>
          <a:lstStyle/>
          <a:p>
            <a:pPr marL="0" indent="0">
              <a:lnSpc>
                <a:spcPct val="110000"/>
              </a:lnSpc>
              <a:spcBef>
                <a:spcPts val="0"/>
              </a:spcBef>
              <a:buNone/>
            </a:pPr>
            <a:r>
              <a:rPr lang="en-US" sz="2000" b="1" dirty="0"/>
              <a:t>Suggested timing of ART initiation in TB/HIV co-infection according to CD4 count</a:t>
            </a:r>
            <a:endParaRPr lang="fr-FR" sz="2000" dirty="0"/>
          </a:p>
          <a:p>
            <a:pPr lvl="0">
              <a:lnSpc>
                <a:spcPct val="110000"/>
              </a:lnSpc>
              <a:spcBef>
                <a:spcPts val="0"/>
              </a:spcBef>
              <a:buFont typeface="Arial" panose="020B0604020202020204" pitchFamily="34" charset="0"/>
              <a:buChar char="•"/>
            </a:pPr>
            <a:r>
              <a:rPr lang="en-US" sz="2000" dirty="0"/>
              <a:t>&lt; 50 cells/µL: As soon as TB treatment is tolerated and wherever possible within 2 weeks</a:t>
            </a:r>
            <a:endParaRPr lang="fr-FR" sz="2000" dirty="0"/>
          </a:p>
          <a:p>
            <a:pPr lvl="0">
              <a:lnSpc>
                <a:spcPct val="110000"/>
              </a:lnSpc>
              <a:spcBef>
                <a:spcPts val="0"/>
              </a:spcBef>
              <a:buFont typeface="Arial" panose="020B0604020202020204" pitchFamily="34" charset="0"/>
              <a:buChar char="•"/>
            </a:pPr>
            <a:r>
              <a:rPr lang="en-US" sz="2000" dirty="0"/>
              <a:t>≥ 50 cells/µL: Can be deferred up to 8 weeks of TB treatment, especially when there are difficulties with drug-drug interactions, adherence and toxicities </a:t>
            </a:r>
            <a:endParaRPr lang="fr-FR" sz="2000" dirty="0"/>
          </a:p>
          <a:p>
            <a:pPr marL="0" lvl="0" indent="0">
              <a:lnSpc>
                <a:spcPct val="110000"/>
              </a:lnSpc>
              <a:spcBef>
                <a:spcPts val="0"/>
              </a:spcBef>
              <a:buNone/>
            </a:pPr>
            <a:endParaRPr lang="en-US" sz="2000" dirty="0"/>
          </a:p>
          <a:p>
            <a:pPr lvl="0">
              <a:lnSpc>
                <a:spcPct val="110000"/>
              </a:lnSpc>
              <a:spcBef>
                <a:spcPts val="0"/>
              </a:spcBef>
              <a:buFont typeface="Arial" panose="020B0604020202020204" pitchFamily="34" charset="0"/>
              <a:buChar char="•"/>
            </a:pPr>
            <a:r>
              <a:rPr lang="en-US" sz="2000" b="1" dirty="0">
                <a:solidFill>
                  <a:srgbClr val="C00000"/>
                </a:solidFill>
              </a:rPr>
              <a:t>Prophylactic prednisone for 4 weeks at the time of ART initiation (prednisone 40 mg/day for 14 days, then 20 mg/day for 14 days) can prevent paradoxical TB-associated IRIS in persons with CD4 &lt;100 cells/µL receiving anti-TB treatment</a:t>
            </a:r>
          </a:p>
          <a:p>
            <a:pPr marL="0" lvl="0" indent="0">
              <a:lnSpc>
                <a:spcPct val="110000"/>
              </a:lnSpc>
              <a:spcBef>
                <a:spcPts val="0"/>
              </a:spcBef>
              <a:buNone/>
            </a:pPr>
            <a:endParaRPr lang="fr-FR" sz="2000" b="1" dirty="0">
              <a:solidFill>
                <a:srgbClr val="C00000"/>
              </a:solidFill>
            </a:endParaRPr>
          </a:p>
          <a:p>
            <a:pPr>
              <a:lnSpc>
                <a:spcPct val="110000"/>
              </a:lnSpc>
              <a:spcBef>
                <a:spcPts val="0"/>
              </a:spcBef>
              <a:buFont typeface="Arial" panose="020B0604020202020204" pitchFamily="34" charset="0"/>
              <a:buChar char="•"/>
            </a:pPr>
            <a:r>
              <a:rPr lang="en-US" sz="2000" dirty="0"/>
              <a:t>Corticosteroids should be considered for treatment of symptomatic IRIS, with dosages and duration tailored according to response</a:t>
            </a:r>
            <a:endParaRPr lang="fr-FR" sz="2000" dirty="0"/>
          </a:p>
        </p:txBody>
      </p:sp>
      <p:sp>
        <p:nvSpPr>
          <p:cNvPr id="5" name="Titre 1">
            <a:extLst>
              <a:ext uri="{FF2B5EF4-FFF2-40B4-BE49-F238E27FC236}">
                <a16:creationId xmlns:a16="http://schemas.microsoft.com/office/drawing/2014/main" id="{24422FCE-3370-490C-AF5A-ED6C7B9BD61A}"/>
              </a:ext>
            </a:extLst>
          </p:cNvPr>
          <p:cNvSpPr>
            <a:spLocks noGrp="1"/>
          </p:cNvSpPr>
          <p:nvPr>
            <p:ph type="title"/>
          </p:nvPr>
        </p:nvSpPr>
        <p:spPr>
          <a:xfrm>
            <a:off x="457200" y="274638"/>
            <a:ext cx="8229600" cy="1143000"/>
          </a:xfrm>
        </p:spPr>
        <p:txBody>
          <a:bodyPr>
            <a:normAutofit/>
          </a:bodyPr>
          <a:lstStyle/>
          <a:p>
            <a:r>
              <a:rPr lang="fr-FR" sz="3200" dirty="0"/>
              <a:t>ART in TB/HIV Co-infection</a:t>
            </a:r>
          </a:p>
        </p:txBody>
      </p:sp>
    </p:spTree>
    <p:extLst>
      <p:ext uri="{BB962C8B-B14F-4D97-AF65-F5344CB8AC3E}">
        <p14:creationId xmlns:p14="http://schemas.microsoft.com/office/powerpoint/2010/main" val="4210220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64ACB65F-AFA8-4A2F-B8D1-99747084884C}"/>
              </a:ext>
            </a:extLst>
          </p:cNvPr>
          <p:cNvSpPr>
            <a:spLocks noGrp="1"/>
          </p:cNvSpPr>
          <p:nvPr>
            <p:ph type="title"/>
          </p:nvPr>
        </p:nvSpPr>
        <p:spPr>
          <a:xfrm>
            <a:off x="457200" y="274638"/>
            <a:ext cx="8229600" cy="1143000"/>
          </a:xfrm>
        </p:spPr>
        <p:txBody>
          <a:bodyPr>
            <a:normAutofit/>
          </a:bodyPr>
          <a:lstStyle/>
          <a:p>
            <a:r>
              <a:rPr lang="en-US" sz="2800"/>
              <a:t>Antiretroviral regimens in TB/HIV Co-infection </a:t>
            </a:r>
          </a:p>
        </p:txBody>
      </p:sp>
      <p:graphicFrame>
        <p:nvGraphicFramePr>
          <p:cNvPr id="7" name="Tableau 3">
            <a:extLst>
              <a:ext uri="{FF2B5EF4-FFF2-40B4-BE49-F238E27FC236}">
                <a16:creationId xmlns:a16="http://schemas.microsoft.com/office/drawing/2014/main" id="{C0BEBD87-A33B-4D5E-8351-297D7E561AD3}"/>
              </a:ext>
            </a:extLst>
          </p:cNvPr>
          <p:cNvGraphicFramePr>
            <a:graphicFrameLocks noGrp="1"/>
          </p:cNvGraphicFramePr>
          <p:nvPr>
            <p:extLst>
              <p:ext uri="{D42A27DB-BD31-4B8C-83A1-F6EECF244321}">
                <p14:modId xmlns:p14="http://schemas.microsoft.com/office/powerpoint/2010/main" val="2572762618"/>
              </p:ext>
            </p:extLst>
          </p:nvPr>
        </p:nvGraphicFramePr>
        <p:xfrm>
          <a:off x="292608" y="1146048"/>
          <a:ext cx="8558784" cy="5547360"/>
        </p:xfrm>
        <a:graphic>
          <a:graphicData uri="http://schemas.openxmlformats.org/drawingml/2006/table">
            <a:tbl>
              <a:tblPr firstRow="1" bandRow="1">
                <a:tableStyleId>{5C22544A-7EE6-4342-B048-85BDC9FD1C3A}</a:tableStyleId>
              </a:tblPr>
              <a:tblGrid>
                <a:gridCol w="2822448">
                  <a:extLst>
                    <a:ext uri="{9D8B030D-6E8A-4147-A177-3AD203B41FA5}">
                      <a16:colId xmlns:a16="http://schemas.microsoft.com/office/drawing/2014/main" val="1213262742"/>
                    </a:ext>
                  </a:extLst>
                </a:gridCol>
                <a:gridCol w="2840736">
                  <a:extLst>
                    <a:ext uri="{9D8B030D-6E8A-4147-A177-3AD203B41FA5}">
                      <a16:colId xmlns:a16="http://schemas.microsoft.com/office/drawing/2014/main" val="1771933410"/>
                    </a:ext>
                  </a:extLst>
                </a:gridCol>
                <a:gridCol w="2895600">
                  <a:extLst>
                    <a:ext uri="{9D8B030D-6E8A-4147-A177-3AD203B41FA5}">
                      <a16:colId xmlns:a16="http://schemas.microsoft.com/office/drawing/2014/main" val="972036741"/>
                    </a:ext>
                  </a:extLst>
                </a:gridCol>
              </a:tblGrid>
              <a:tr h="310963">
                <a:tc>
                  <a:txBody>
                    <a:bodyPr/>
                    <a:lstStyle/>
                    <a:p>
                      <a:r>
                        <a:rPr lang="en-US" sz="1600" b="1" noProof="0" dirty="0">
                          <a:solidFill>
                            <a:schemeClr val="bg1"/>
                          </a:solidFill>
                        </a:rPr>
                        <a:t>Regimen</a:t>
                      </a:r>
                    </a:p>
                  </a:txBody>
                  <a:tcPr anchor="ctr">
                    <a:solidFill>
                      <a:schemeClr val="accent1"/>
                    </a:solidFill>
                  </a:tcPr>
                </a:tc>
                <a:tc>
                  <a:txBody>
                    <a:bodyPr/>
                    <a:lstStyle/>
                    <a:p>
                      <a:r>
                        <a:rPr lang="en-US" sz="1600" noProof="0" dirty="0">
                          <a:solidFill>
                            <a:schemeClr val="bg1"/>
                          </a:solidFill>
                        </a:rPr>
                        <a:t>Main requirements</a:t>
                      </a:r>
                    </a:p>
                  </a:txBody>
                  <a:tcPr anchor="ctr">
                    <a:solidFill>
                      <a:schemeClr val="accent1"/>
                    </a:solidFill>
                  </a:tcPr>
                </a:tc>
                <a:tc>
                  <a:txBody>
                    <a:bodyPr/>
                    <a:lstStyle/>
                    <a:p>
                      <a:r>
                        <a:rPr lang="en-US" sz="1600" noProof="0" dirty="0">
                          <a:solidFill>
                            <a:schemeClr val="bg1"/>
                          </a:solidFill>
                        </a:rPr>
                        <a:t>Additional guidance (footnotes)</a:t>
                      </a:r>
                    </a:p>
                  </a:txBody>
                  <a:tcPr anchor="ctr">
                    <a:solidFill>
                      <a:schemeClr val="accent1"/>
                    </a:solidFill>
                  </a:tcPr>
                </a:tc>
                <a:extLst>
                  <a:ext uri="{0D108BD9-81ED-4DB2-BD59-A6C34878D82A}">
                    <a16:rowId xmlns:a16="http://schemas.microsoft.com/office/drawing/2014/main" val="1542053194"/>
                  </a:ext>
                </a:extLst>
              </a:tr>
              <a:tr h="310963">
                <a:tc gridSpan="3">
                  <a:txBody>
                    <a:bodyPr/>
                    <a:lstStyle/>
                    <a:p>
                      <a:r>
                        <a:rPr lang="en-US" sz="1600" b="1" noProof="0" dirty="0">
                          <a:solidFill>
                            <a:schemeClr val="bg1"/>
                          </a:solidFill>
                        </a:rPr>
                        <a:t>Recommended regimens with rifampicin</a:t>
                      </a:r>
                    </a:p>
                  </a:txBody>
                  <a:tcPr anchor="ctr">
                    <a:solidFill>
                      <a:schemeClr val="tx2">
                        <a:lumMod val="40000"/>
                        <a:lumOff val="60000"/>
                      </a:schemeClr>
                    </a:solidFill>
                  </a:tcPr>
                </a:tc>
                <a:tc hMerge="1">
                  <a:txBody>
                    <a:bodyPr/>
                    <a:lstStyle/>
                    <a:p>
                      <a:endParaRPr lang="fr-FR"/>
                    </a:p>
                  </a:txBody>
                  <a:tcPr/>
                </a:tc>
                <a:tc hMerge="1">
                  <a:txBody>
                    <a:bodyPr/>
                    <a:lstStyle/>
                    <a:p>
                      <a:endParaRPr lang="en-US" sz="1600" b="1" noProof="0" dirty="0">
                        <a:solidFill>
                          <a:schemeClr val="tx1"/>
                        </a:solidFill>
                      </a:endParaRPr>
                    </a:p>
                  </a:txBody>
                  <a:tcPr anchor="ctr">
                    <a:solidFill>
                      <a:schemeClr val="tx2">
                        <a:lumMod val="40000"/>
                        <a:lumOff val="60000"/>
                      </a:schemeClr>
                    </a:solidFill>
                  </a:tcPr>
                </a:tc>
                <a:extLst>
                  <a:ext uri="{0D108BD9-81ED-4DB2-BD59-A6C34878D82A}">
                    <a16:rowId xmlns:a16="http://schemas.microsoft.com/office/drawing/2014/main" val="2555940180"/>
                  </a:ext>
                </a:extLst>
              </a:tr>
              <a:tr h="310963">
                <a:tc>
                  <a:txBody>
                    <a:bodyPr/>
                    <a:lstStyle/>
                    <a:p>
                      <a:r>
                        <a:rPr lang="en-US" sz="1600" b="1" noProof="0" dirty="0">
                          <a:solidFill>
                            <a:schemeClr val="bg1"/>
                          </a:solidFill>
                        </a:rPr>
                        <a:t>2 NRTIs  + NNRTI</a:t>
                      </a:r>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extLst>
                  <a:ext uri="{0D108BD9-81ED-4DB2-BD59-A6C34878D82A}">
                    <a16:rowId xmlns:a16="http://schemas.microsoft.com/office/drawing/2014/main" val="2981070396"/>
                  </a:ext>
                </a:extLst>
              </a:tr>
              <a:tr h="763273">
                <a:tc>
                  <a:txBody>
                    <a:bodyPr/>
                    <a:lstStyle/>
                    <a:p>
                      <a:r>
                        <a:rPr lang="en-US" sz="1600" noProof="0" dirty="0"/>
                        <a:t>TDF/FTC or TDF/3TC + EFV</a:t>
                      </a:r>
                      <a:br>
                        <a:rPr lang="en-US" sz="1600" noProof="0" dirty="0"/>
                      </a:br>
                      <a:r>
                        <a:rPr lang="en-US" sz="1600" noProof="0" dirty="0"/>
                        <a:t>TDF/FTC/EFV</a:t>
                      </a:r>
                    </a:p>
                  </a:txBody>
                  <a:tcPr anchor="ctr"/>
                </a:tc>
                <a:tc>
                  <a:txBody>
                    <a:bodyPr/>
                    <a:lstStyle/>
                    <a:p>
                      <a:r>
                        <a:rPr lang="en-US" sz="1600" noProof="0"/>
                        <a:t>At bed time or 2 hours before diner</a:t>
                      </a:r>
                      <a:endParaRPr lang="en-US" sz="1600" noProof="0" dirty="0"/>
                    </a:p>
                  </a:txBody>
                  <a:tcPr anchor="ctr"/>
                </a:tc>
                <a:tc>
                  <a:txBody>
                    <a:bodyPr/>
                    <a:lstStyle/>
                    <a:p>
                      <a:r>
                        <a:rPr lang="en-US" sz="1600" noProof="0"/>
                        <a:t>I (tenofovir salts)</a:t>
                      </a:r>
                    </a:p>
                    <a:p>
                      <a:r>
                        <a:rPr lang="en-US" sz="1600" noProof="0"/>
                        <a:t>II (EFV : suicidality. HIV2 or HIV-1 group 0)</a:t>
                      </a:r>
                      <a:endParaRPr lang="en-US" sz="1600" noProof="0" dirty="0"/>
                    </a:p>
                  </a:txBody>
                  <a:tcPr anchor="ctr"/>
                </a:tc>
                <a:extLst>
                  <a:ext uri="{0D108BD9-81ED-4DB2-BD59-A6C34878D82A}">
                    <a16:rowId xmlns:a16="http://schemas.microsoft.com/office/drawing/2014/main" val="98161312"/>
                  </a:ext>
                </a:extLst>
              </a:tr>
              <a:tr h="1215583">
                <a:tc>
                  <a:txBody>
                    <a:bodyPr/>
                    <a:lstStyle/>
                    <a:p>
                      <a:r>
                        <a:rPr lang="en-US" sz="1600" noProof="0" dirty="0"/>
                        <a:t>ABC/3TC + EFV</a:t>
                      </a:r>
                    </a:p>
                  </a:txBody>
                  <a:tcPr anchor="ct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dirty="0"/>
                        <a:t>HLA 5701 negative</a:t>
                      </a:r>
                    </a:p>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dirty="0"/>
                        <a:t>HBsAg negative</a:t>
                      </a:r>
                    </a:p>
                    <a:p>
                      <a:r>
                        <a:rPr lang="en-US" sz="1600" noProof="0" dirty="0"/>
                        <a:t>HIV-VL &lt; 100 000 c/ml</a:t>
                      </a:r>
                    </a:p>
                    <a:p>
                      <a:r>
                        <a:rPr lang="en-US" sz="1600" noProof="0" dirty="0"/>
                        <a:t>At bed time or 2 hours before diner</a:t>
                      </a:r>
                    </a:p>
                  </a:txBody>
                  <a:tcPr anchor="ctr"/>
                </a:tc>
                <a:tc>
                  <a:txBody>
                    <a:bodyPr/>
                    <a:lstStyle/>
                    <a:p>
                      <a:r>
                        <a:rPr lang="en-US" sz="1600" noProof="0" dirty="0"/>
                        <a:t>III (ABC : HLA5701)</a:t>
                      </a:r>
                    </a:p>
                    <a:p>
                      <a:r>
                        <a:rPr lang="en-US" sz="1600" noProof="0" dirty="0"/>
                        <a:t>II (EFV : suicidality. HIV2 or HIV-1 group 0)</a:t>
                      </a:r>
                    </a:p>
                  </a:txBody>
                  <a:tcPr anchor="ctr"/>
                </a:tc>
                <a:extLst>
                  <a:ext uri="{0D108BD9-81ED-4DB2-BD59-A6C34878D82A}">
                    <a16:rowId xmlns:a16="http://schemas.microsoft.com/office/drawing/2014/main" val="2384427523"/>
                  </a:ext>
                </a:extLst>
              </a:tr>
              <a:tr h="310963">
                <a:tc gridSpan="3">
                  <a:txBody>
                    <a:bodyPr/>
                    <a:lstStyle/>
                    <a:p>
                      <a:r>
                        <a:rPr lang="en-US" sz="1600" b="1" noProof="0" dirty="0">
                          <a:solidFill>
                            <a:schemeClr val="bg1"/>
                          </a:solidFill>
                        </a:rPr>
                        <a:t>Alternative regimens with rifampicin</a:t>
                      </a:r>
                    </a:p>
                  </a:txBody>
                  <a:tcPr anchor="ctr">
                    <a:solidFill>
                      <a:schemeClr val="tx2">
                        <a:lumMod val="40000"/>
                        <a:lumOff val="60000"/>
                      </a:schemeClr>
                    </a:solidFill>
                  </a:tcPr>
                </a:tc>
                <a:tc hMerge="1">
                  <a:txBody>
                    <a:bodyPr/>
                    <a:lstStyle/>
                    <a:p>
                      <a:endParaRPr lang="fr-FR"/>
                    </a:p>
                  </a:txBody>
                  <a:tcPr/>
                </a:tc>
                <a:tc hMerge="1">
                  <a:txBody>
                    <a:bodyPr/>
                    <a:lstStyle/>
                    <a:p>
                      <a:endParaRPr lang="en-US" sz="1600" b="1" noProof="0" dirty="0">
                        <a:solidFill>
                          <a:schemeClr val="tx1"/>
                        </a:solidFill>
                      </a:endParaRPr>
                    </a:p>
                  </a:txBody>
                  <a:tcPr anchor="ctr">
                    <a:solidFill>
                      <a:schemeClr val="tx2">
                        <a:lumMod val="40000"/>
                        <a:lumOff val="60000"/>
                      </a:schemeClr>
                    </a:solidFill>
                  </a:tcPr>
                </a:tc>
                <a:extLst>
                  <a:ext uri="{0D108BD9-81ED-4DB2-BD59-A6C34878D82A}">
                    <a16:rowId xmlns:a16="http://schemas.microsoft.com/office/drawing/2014/main" val="4048236108"/>
                  </a:ext>
                </a:extLst>
              </a:tr>
              <a:tr h="310963">
                <a:tc>
                  <a:txBody>
                    <a:bodyPr/>
                    <a:lstStyle/>
                    <a:p>
                      <a:r>
                        <a:rPr lang="en-US" sz="1600" b="1" noProof="0" dirty="0">
                          <a:solidFill>
                            <a:schemeClr val="bg1"/>
                          </a:solidFill>
                        </a:rPr>
                        <a:t>2 NRTIs + INSTI</a:t>
                      </a:r>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extLst>
                  <a:ext uri="{0D108BD9-81ED-4DB2-BD59-A6C34878D82A}">
                    <a16:rowId xmlns:a16="http://schemas.microsoft.com/office/drawing/2014/main" val="1083310316"/>
                  </a:ext>
                </a:extLst>
              </a:tr>
              <a:tr h="537118">
                <a:tc>
                  <a:txBody>
                    <a:bodyPr/>
                    <a:lstStyle/>
                    <a:p>
                      <a:r>
                        <a:rPr lang="en-US" sz="1600" noProof="0" dirty="0"/>
                        <a:t>TDF/FTC or TDF/3TC + DTG bid</a:t>
                      </a:r>
                    </a:p>
                  </a:txBody>
                  <a:tcPr anchor="ctr"/>
                </a:tc>
                <a:tc>
                  <a:txBody>
                    <a:bodyPr/>
                    <a:lstStyle/>
                    <a:p>
                      <a:endParaRPr lang="en-US" sz="1600" noProof="0" dirty="0"/>
                    </a:p>
                  </a:txBody>
                  <a:tcPr anchor="ct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a:t>I (tenofovir salts)</a:t>
                      </a:r>
                    </a:p>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a:t>IV (DTG : dosing)</a:t>
                      </a:r>
                      <a:endParaRPr lang="en-US" sz="1600" noProof="0" dirty="0"/>
                    </a:p>
                  </a:txBody>
                  <a:tcPr anchor="ctr"/>
                </a:tc>
                <a:extLst>
                  <a:ext uri="{0D108BD9-81ED-4DB2-BD59-A6C34878D82A}">
                    <a16:rowId xmlns:a16="http://schemas.microsoft.com/office/drawing/2014/main" val="1162912092"/>
                  </a:ext>
                </a:extLst>
              </a:tr>
              <a:tr h="537118">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dirty="0"/>
                        <a:t>TDF/FTC or TDF/3TC + RAL bid</a:t>
                      </a:r>
                    </a:p>
                  </a:txBody>
                  <a:tcPr anchor="ctr">
                    <a:solidFill>
                      <a:srgbClr val="D0D8E8"/>
                    </a:solidFill>
                  </a:tcPr>
                </a:tc>
                <a:tc>
                  <a:txBody>
                    <a:bodyPr/>
                    <a:lstStyle/>
                    <a:p>
                      <a:endParaRPr lang="en-US" sz="1600" noProof="0" dirty="0"/>
                    </a:p>
                  </a:txBody>
                  <a:tcPr anchor="ctr">
                    <a:solidFill>
                      <a:srgbClr val="D0D8E8"/>
                    </a:solidFill>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a:t>I (tenofovir salts)</a:t>
                      </a:r>
                    </a:p>
                    <a:p>
                      <a:r>
                        <a:rPr lang="en-US" sz="1600" noProof="0"/>
                        <a:t>V (RAL : dosing)</a:t>
                      </a:r>
                      <a:endParaRPr lang="en-US" sz="1600" noProof="0" dirty="0"/>
                    </a:p>
                  </a:txBody>
                  <a:tcPr anchor="ctr">
                    <a:solidFill>
                      <a:srgbClr val="D0D8E8"/>
                    </a:solidFill>
                  </a:tcPr>
                </a:tc>
                <a:extLst>
                  <a:ext uri="{0D108BD9-81ED-4DB2-BD59-A6C34878D82A}">
                    <a16:rowId xmlns:a16="http://schemas.microsoft.com/office/drawing/2014/main" val="476610985"/>
                  </a:ext>
                </a:extLst>
              </a:tr>
              <a:tr h="537118">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dirty="0"/>
                        <a:t>ABC/3TC + RAL bid</a:t>
                      </a:r>
                    </a:p>
                  </a:txBody>
                  <a:tcPr anchor="ctr">
                    <a:solidFill>
                      <a:srgbClr val="D0D8E8"/>
                    </a:solidFill>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dirty="0"/>
                        <a:t>HBsAg negative</a:t>
                      </a:r>
                    </a:p>
                    <a:p>
                      <a:pPr marL="0" marR="0" lvl="0" indent="0" algn="l" defTabSz="342900" rtl="0" eaLnBrk="1" fontAlgn="auto" latinLnBrk="0" hangingPunct="1">
                        <a:lnSpc>
                          <a:spcPct val="100000"/>
                        </a:lnSpc>
                        <a:spcBef>
                          <a:spcPts val="0"/>
                        </a:spcBef>
                        <a:spcAft>
                          <a:spcPts val="0"/>
                        </a:spcAft>
                        <a:buClrTx/>
                        <a:buSzTx/>
                        <a:buFontTx/>
                        <a:buNone/>
                        <a:tabLst/>
                        <a:defRPr/>
                      </a:pPr>
                      <a:r>
                        <a:rPr lang="en-US" sz="1600" noProof="0" dirty="0"/>
                        <a:t>HLA 5701 negative</a:t>
                      </a:r>
                    </a:p>
                  </a:txBody>
                  <a:tcPr anchor="ctr">
                    <a:solidFill>
                      <a:srgbClr val="D0D8E8"/>
                    </a:solidFill>
                  </a:tcPr>
                </a:tc>
                <a:tc>
                  <a:txBody>
                    <a:bodyPr/>
                    <a:lstStyle/>
                    <a:p>
                      <a:r>
                        <a:rPr lang="en-US" sz="1600" noProof="0" dirty="0"/>
                        <a:t>III (ABC : HLA5701)</a:t>
                      </a:r>
                    </a:p>
                    <a:p>
                      <a:r>
                        <a:rPr lang="en-US" sz="1600" noProof="0" dirty="0"/>
                        <a:t>V (RAL : dosing)</a:t>
                      </a:r>
                    </a:p>
                  </a:txBody>
                  <a:tcPr anchor="ctr">
                    <a:solidFill>
                      <a:srgbClr val="D0D8E8"/>
                    </a:solidFill>
                  </a:tcPr>
                </a:tc>
                <a:extLst>
                  <a:ext uri="{0D108BD9-81ED-4DB2-BD59-A6C34878D82A}">
                    <a16:rowId xmlns:a16="http://schemas.microsoft.com/office/drawing/2014/main" val="3059889182"/>
                  </a:ext>
                </a:extLst>
              </a:tr>
            </a:tbl>
          </a:graphicData>
        </a:graphic>
      </p:graphicFrame>
    </p:spTree>
    <p:extLst>
      <p:ext uri="{BB962C8B-B14F-4D97-AF65-F5344CB8AC3E}">
        <p14:creationId xmlns:p14="http://schemas.microsoft.com/office/powerpoint/2010/main" val="1865490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861AA9DA-A071-4718-809A-C1937ADFE20F}"/>
              </a:ext>
            </a:extLst>
          </p:cNvPr>
          <p:cNvGrpSpPr/>
          <p:nvPr/>
        </p:nvGrpSpPr>
        <p:grpSpPr>
          <a:xfrm>
            <a:off x="1177160" y="634705"/>
            <a:ext cx="6887410" cy="5823747"/>
            <a:chOff x="1177160" y="634705"/>
            <a:chExt cx="6887410" cy="5823747"/>
          </a:xfrm>
        </p:grpSpPr>
        <p:sp>
          <p:nvSpPr>
            <p:cNvPr id="23" name="Freeform 5">
              <a:extLst>
                <a:ext uri="{FF2B5EF4-FFF2-40B4-BE49-F238E27FC236}">
                  <a16:creationId xmlns:a16="http://schemas.microsoft.com/office/drawing/2014/main" id="{3B18667D-AB7E-4695-B3C4-7E6877348ECA}"/>
                </a:ext>
              </a:extLst>
            </p:cNvPr>
            <p:cNvSpPr>
              <a:spLocks/>
            </p:cNvSpPr>
            <p:nvPr/>
          </p:nvSpPr>
          <p:spPr bwMode="auto">
            <a:xfrm rot="5211694">
              <a:off x="3233406" y="4235604"/>
              <a:ext cx="2522014" cy="1923682"/>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5" name="Freeform 5">
              <a:extLst>
                <a:ext uri="{FF2B5EF4-FFF2-40B4-BE49-F238E27FC236}">
                  <a16:creationId xmlns:a16="http://schemas.microsoft.com/office/drawing/2014/main" id="{3B18667D-AB7E-4695-B3C4-7E6877348ECA}"/>
                </a:ext>
              </a:extLst>
            </p:cNvPr>
            <p:cNvSpPr>
              <a:spLocks/>
            </p:cNvSpPr>
            <p:nvPr/>
          </p:nvSpPr>
          <p:spPr bwMode="auto">
            <a:xfrm rot="9569929">
              <a:off x="1631123" y="3289756"/>
              <a:ext cx="2732575" cy="2086132"/>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6" name="Freeform 5"/>
            <p:cNvSpPr>
              <a:spLocks/>
            </p:cNvSpPr>
            <p:nvPr/>
          </p:nvSpPr>
          <p:spPr bwMode="auto">
            <a:xfrm rot="15758850">
              <a:off x="2323762" y="622858"/>
              <a:ext cx="2572194" cy="2595887"/>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25"/>
            </a:p>
          </p:txBody>
        </p:sp>
        <p:sp>
          <p:nvSpPr>
            <p:cNvPr id="8" name="Freeform 5"/>
            <p:cNvSpPr>
              <a:spLocks/>
            </p:cNvSpPr>
            <p:nvPr/>
          </p:nvSpPr>
          <p:spPr bwMode="auto">
            <a:xfrm rot="11398594">
              <a:off x="1177160" y="2089921"/>
              <a:ext cx="2985340" cy="1744408"/>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25"/>
            </a:p>
          </p:txBody>
        </p:sp>
        <p:sp>
          <p:nvSpPr>
            <p:cNvPr id="9" name="Freeform 5"/>
            <p:cNvSpPr>
              <a:spLocks/>
            </p:cNvSpPr>
            <p:nvPr/>
          </p:nvSpPr>
          <p:spPr bwMode="auto">
            <a:xfrm rot="19201002">
              <a:off x="3908256" y="881040"/>
              <a:ext cx="2992044" cy="1849974"/>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0" name="Freeform 5">
              <a:extLst>
                <a:ext uri="{FF2B5EF4-FFF2-40B4-BE49-F238E27FC236}">
                  <a16:creationId xmlns:a16="http://schemas.microsoft.com/office/drawing/2014/main" id="{A8D41300-8DC3-4D73-9897-2A9AD820CFBB}"/>
                </a:ext>
              </a:extLst>
            </p:cNvPr>
            <p:cNvSpPr>
              <a:spLocks/>
            </p:cNvSpPr>
            <p:nvPr/>
          </p:nvSpPr>
          <p:spPr bwMode="auto">
            <a:xfrm rot="411947">
              <a:off x="4620195" y="2193189"/>
              <a:ext cx="3444375" cy="1900780"/>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7" name="Rectangle 16"/>
            <p:cNvSpPr/>
            <p:nvPr/>
          </p:nvSpPr>
          <p:spPr>
            <a:xfrm>
              <a:off x="1921264" y="4174811"/>
              <a:ext cx="1543712" cy="442856"/>
            </a:xfrm>
            <a:prstGeom prst="rect">
              <a:avLst/>
            </a:prstGeom>
          </p:spPr>
          <p:txBody>
            <a:bodyPr wrap="none">
              <a:spAutoFit/>
            </a:bodyPr>
            <a:lstStyle/>
            <a:p>
              <a:pPr algn="ctr">
                <a:lnSpc>
                  <a:spcPts val="2800"/>
                </a:lnSpc>
              </a:pPr>
              <a:r>
                <a:rPr lang="en-US" sz="2000" b="1" dirty="0">
                  <a:solidFill>
                    <a:srgbClr val="002060"/>
                  </a:solidFill>
                </a:rPr>
                <a:t>DTG in HIV-2</a:t>
              </a:r>
            </a:p>
          </p:txBody>
        </p:sp>
        <p:sp>
          <p:nvSpPr>
            <p:cNvPr id="14" name="Rectangle 13"/>
            <p:cNvSpPr/>
            <p:nvPr/>
          </p:nvSpPr>
          <p:spPr>
            <a:xfrm>
              <a:off x="4639569" y="989957"/>
              <a:ext cx="1967205" cy="1161002"/>
            </a:xfrm>
            <a:prstGeom prst="rect">
              <a:avLst/>
            </a:prstGeom>
          </p:spPr>
          <p:txBody>
            <a:bodyPr wrap="none">
              <a:spAutoFit/>
            </a:bodyPr>
            <a:lstStyle/>
            <a:p>
              <a:pPr algn="ctr">
                <a:lnSpc>
                  <a:spcPts val="2800"/>
                </a:lnSpc>
              </a:pPr>
              <a:r>
                <a:rPr lang="en-US" sz="2000" b="1" dirty="0">
                  <a:solidFill>
                    <a:srgbClr val="002060"/>
                  </a:solidFill>
                </a:rPr>
                <a:t>2DR in naive</a:t>
              </a:r>
            </a:p>
            <a:p>
              <a:pPr algn="ctr">
                <a:lnSpc>
                  <a:spcPts val="2800"/>
                </a:lnSpc>
              </a:pPr>
              <a:r>
                <a:rPr lang="en-US" sz="2000" b="1" dirty="0">
                  <a:solidFill>
                    <a:srgbClr val="FF6600"/>
                  </a:solidFill>
                </a:rPr>
                <a:t>GEMINI</a:t>
              </a:r>
            </a:p>
            <a:p>
              <a:pPr algn="ctr">
                <a:lnSpc>
                  <a:spcPts val="2800"/>
                </a:lnSpc>
              </a:pPr>
              <a:r>
                <a:rPr lang="en-US" sz="2000" b="1" dirty="0">
                  <a:solidFill>
                    <a:srgbClr val="FF6600"/>
                  </a:solidFill>
                </a:rPr>
                <a:t>(additional data)</a:t>
              </a:r>
            </a:p>
          </p:txBody>
        </p:sp>
        <p:sp>
          <p:nvSpPr>
            <p:cNvPr id="18" name="Rectangle 17">
              <a:extLst>
                <a:ext uri="{FF2B5EF4-FFF2-40B4-BE49-F238E27FC236}">
                  <a16:creationId xmlns:a16="http://schemas.microsoft.com/office/drawing/2014/main" id="{5AA9C96C-C8A5-41F5-A475-3397B9580B98}"/>
                </a:ext>
              </a:extLst>
            </p:cNvPr>
            <p:cNvSpPr/>
            <p:nvPr/>
          </p:nvSpPr>
          <p:spPr>
            <a:xfrm>
              <a:off x="2775087" y="1187486"/>
              <a:ext cx="1646905" cy="801929"/>
            </a:xfrm>
            <a:prstGeom prst="rect">
              <a:avLst/>
            </a:prstGeom>
          </p:spPr>
          <p:txBody>
            <a:bodyPr wrap="none">
              <a:spAutoFit/>
            </a:bodyPr>
            <a:lstStyle/>
            <a:p>
              <a:pPr algn="ctr">
                <a:lnSpc>
                  <a:spcPts val="2800"/>
                </a:lnSpc>
              </a:pPr>
              <a:r>
                <a:rPr lang="en-US" sz="2000" b="1" dirty="0">
                  <a:solidFill>
                    <a:srgbClr val="002060"/>
                  </a:solidFill>
                </a:rPr>
                <a:t>HIV reservoir,</a:t>
              </a:r>
            </a:p>
            <a:p>
              <a:pPr algn="ctr">
                <a:lnSpc>
                  <a:spcPts val="2800"/>
                </a:lnSpc>
              </a:pPr>
              <a:r>
                <a:rPr lang="en-US" sz="2000" b="1" dirty="0">
                  <a:solidFill>
                    <a:srgbClr val="002060"/>
                  </a:solidFill>
                </a:rPr>
                <a:t>semen</a:t>
              </a:r>
              <a:endParaRPr lang="en-US" sz="2000" b="1" dirty="0">
                <a:solidFill>
                  <a:srgbClr val="FF6600"/>
                </a:solidFill>
              </a:endParaRPr>
            </a:p>
          </p:txBody>
        </p:sp>
        <p:sp>
          <p:nvSpPr>
            <p:cNvPr id="20" name="Freeform 5">
              <a:extLst>
                <a:ext uri="{FF2B5EF4-FFF2-40B4-BE49-F238E27FC236}">
                  <a16:creationId xmlns:a16="http://schemas.microsoft.com/office/drawing/2014/main" id="{3B18667D-AB7E-4695-B3C4-7E6877348ECA}"/>
                </a:ext>
              </a:extLst>
            </p:cNvPr>
            <p:cNvSpPr>
              <a:spLocks/>
            </p:cNvSpPr>
            <p:nvPr/>
          </p:nvSpPr>
          <p:spPr bwMode="auto">
            <a:xfrm rot="3049829">
              <a:off x="4422371" y="3730134"/>
              <a:ext cx="2984055" cy="1875329"/>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1" name="Rectangle 20">
              <a:extLst>
                <a:ext uri="{FF2B5EF4-FFF2-40B4-BE49-F238E27FC236}">
                  <a16:creationId xmlns:a16="http://schemas.microsoft.com/office/drawing/2014/main" id="{5AA9C96C-C8A5-41F5-A475-3397B9580B98}"/>
                </a:ext>
              </a:extLst>
            </p:cNvPr>
            <p:cNvSpPr/>
            <p:nvPr/>
          </p:nvSpPr>
          <p:spPr>
            <a:xfrm>
              <a:off x="5548150" y="2403397"/>
              <a:ext cx="2454518" cy="1520074"/>
            </a:xfrm>
            <a:prstGeom prst="rect">
              <a:avLst/>
            </a:prstGeom>
          </p:spPr>
          <p:txBody>
            <a:bodyPr wrap="none">
              <a:spAutoFit/>
            </a:bodyPr>
            <a:lstStyle/>
            <a:p>
              <a:pPr algn="ctr">
                <a:lnSpc>
                  <a:spcPts val="2800"/>
                </a:lnSpc>
              </a:pPr>
              <a:r>
                <a:rPr lang="en-US" sz="2000" b="1" dirty="0">
                  <a:solidFill>
                    <a:srgbClr val="002060"/>
                  </a:solidFill>
                </a:rPr>
                <a:t>2DR in switch</a:t>
              </a:r>
            </a:p>
            <a:p>
              <a:pPr algn="ctr">
                <a:lnSpc>
                  <a:spcPts val="2800"/>
                </a:lnSpc>
              </a:pPr>
              <a:r>
                <a:rPr lang="en-US" sz="2000" b="1" dirty="0">
                  <a:solidFill>
                    <a:srgbClr val="FF6600"/>
                  </a:solidFill>
                </a:rPr>
                <a:t>TANGO (DTG/3TC) </a:t>
              </a:r>
            </a:p>
            <a:p>
              <a:pPr algn="ctr">
                <a:lnSpc>
                  <a:spcPts val="2800"/>
                </a:lnSpc>
              </a:pPr>
              <a:r>
                <a:rPr lang="en-US" sz="2000" b="1" dirty="0">
                  <a:solidFill>
                    <a:srgbClr val="FF6600"/>
                  </a:solidFill>
                </a:rPr>
                <a:t>SIMPL’HIV (DTG/FTC)</a:t>
              </a:r>
            </a:p>
            <a:p>
              <a:pPr algn="ctr">
                <a:lnSpc>
                  <a:spcPts val="2800"/>
                </a:lnSpc>
              </a:pPr>
              <a:r>
                <a:rPr lang="en-US" sz="2000" b="1" dirty="0">
                  <a:solidFill>
                    <a:srgbClr val="FF6600"/>
                  </a:solidFill>
                </a:rPr>
                <a:t>RPV + DRV/c</a:t>
              </a:r>
            </a:p>
          </p:txBody>
        </p:sp>
        <p:sp>
          <p:nvSpPr>
            <p:cNvPr id="24" name="Rectangle 23">
              <a:extLst>
                <a:ext uri="{FF2B5EF4-FFF2-40B4-BE49-F238E27FC236}">
                  <a16:creationId xmlns:a16="http://schemas.microsoft.com/office/drawing/2014/main" id="{5AA9C96C-C8A5-41F5-A475-3397B9580B98}"/>
                </a:ext>
              </a:extLst>
            </p:cNvPr>
            <p:cNvSpPr/>
            <p:nvPr/>
          </p:nvSpPr>
          <p:spPr>
            <a:xfrm rot="20012069">
              <a:off x="5177193" y="3785728"/>
              <a:ext cx="1674958" cy="1879147"/>
            </a:xfrm>
            <a:prstGeom prst="rect">
              <a:avLst/>
            </a:prstGeom>
          </p:spPr>
          <p:txBody>
            <a:bodyPr wrap="none">
              <a:spAutoFit/>
            </a:bodyPr>
            <a:lstStyle/>
            <a:p>
              <a:pPr algn="ctr">
                <a:lnSpc>
                  <a:spcPts val="2800"/>
                </a:lnSpc>
              </a:pPr>
              <a:r>
                <a:rPr lang="en-US" sz="2000" b="1" dirty="0">
                  <a:solidFill>
                    <a:srgbClr val="002060"/>
                  </a:solidFill>
                </a:rPr>
                <a:t>2 DR</a:t>
              </a:r>
            </a:p>
            <a:p>
              <a:pPr algn="ctr">
                <a:lnSpc>
                  <a:spcPts val="2800"/>
                </a:lnSpc>
              </a:pPr>
              <a:r>
                <a:rPr lang="en-US" sz="2000" b="1" dirty="0">
                  <a:solidFill>
                    <a:srgbClr val="002060"/>
                  </a:solidFill>
                </a:rPr>
                <a:t>Real-life </a:t>
              </a:r>
            </a:p>
            <a:p>
              <a:pPr algn="ctr">
                <a:lnSpc>
                  <a:spcPts val="2800"/>
                </a:lnSpc>
              </a:pPr>
              <a:r>
                <a:rPr lang="en-US" sz="2000" b="1" dirty="0">
                  <a:solidFill>
                    <a:srgbClr val="002060"/>
                  </a:solidFill>
                </a:rPr>
                <a:t>data</a:t>
              </a:r>
            </a:p>
            <a:p>
              <a:pPr algn="ctr">
                <a:lnSpc>
                  <a:spcPts val="2800"/>
                </a:lnSpc>
              </a:pPr>
              <a:r>
                <a:rPr lang="en-US" sz="2000" b="1" dirty="0">
                  <a:solidFill>
                    <a:srgbClr val="FF6600"/>
                  </a:solidFill>
                </a:rPr>
                <a:t>VACH cohort</a:t>
              </a:r>
            </a:p>
            <a:p>
              <a:pPr algn="ctr">
                <a:lnSpc>
                  <a:spcPts val="2800"/>
                </a:lnSpc>
              </a:pPr>
              <a:r>
                <a:rPr lang="en-US" sz="2000" b="1" dirty="0">
                  <a:solidFill>
                    <a:srgbClr val="FF6600"/>
                  </a:solidFill>
                </a:rPr>
                <a:t>Meta-analysis</a:t>
              </a:r>
            </a:p>
          </p:txBody>
        </p:sp>
        <p:sp>
          <p:nvSpPr>
            <p:cNvPr id="15" name="Rectangle 14">
              <a:extLst>
                <a:ext uri="{FF2B5EF4-FFF2-40B4-BE49-F238E27FC236}">
                  <a16:creationId xmlns:a16="http://schemas.microsoft.com/office/drawing/2014/main" id="{5AA9C96C-C8A5-41F5-A475-3397B9580B98}"/>
                </a:ext>
              </a:extLst>
            </p:cNvPr>
            <p:cNvSpPr/>
            <p:nvPr/>
          </p:nvSpPr>
          <p:spPr>
            <a:xfrm rot="21278021">
              <a:off x="1744467" y="2158776"/>
              <a:ext cx="1157163" cy="1520074"/>
            </a:xfrm>
            <a:prstGeom prst="rect">
              <a:avLst/>
            </a:prstGeom>
          </p:spPr>
          <p:txBody>
            <a:bodyPr wrap="none">
              <a:spAutoFit/>
            </a:bodyPr>
            <a:lstStyle/>
            <a:p>
              <a:pPr algn="ctr">
                <a:lnSpc>
                  <a:spcPts val="2800"/>
                </a:lnSpc>
              </a:pPr>
              <a:r>
                <a:rPr lang="en-US" sz="2000" b="1" dirty="0">
                  <a:solidFill>
                    <a:srgbClr val="002060"/>
                  </a:solidFill>
                </a:rPr>
                <a:t>M184V</a:t>
              </a:r>
            </a:p>
            <a:p>
              <a:pPr algn="ctr">
                <a:lnSpc>
                  <a:spcPts val="2800"/>
                </a:lnSpc>
              </a:pPr>
              <a:r>
                <a:rPr lang="en-US" sz="2000" b="1" dirty="0">
                  <a:solidFill>
                    <a:srgbClr val="002060"/>
                  </a:solidFill>
                </a:rPr>
                <a:t>History</a:t>
              </a:r>
            </a:p>
            <a:p>
              <a:pPr algn="ctr">
                <a:lnSpc>
                  <a:spcPts val="2800"/>
                </a:lnSpc>
              </a:pPr>
              <a:r>
                <a:rPr lang="en-US" sz="2000" b="1" dirty="0">
                  <a:solidFill>
                    <a:srgbClr val="002060"/>
                  </a:solidFill>
                </a:rPr>
                <a:t>DTG/3TC</a:t>
              </a:r>
            </a:p>
            <a:p>
              <a:pPr algn="ctr">
                <a:lnSpc>
                  <a:spcPts val="2800"/>
                </a:lnSpc>
              </a:pPr>
              <a:r>
                <a:rPr lang="en-US" sz="2000" b="1" dirty="0">
                  <a:solidFill>
                    <a:srgbClr val="FF6600"/>
                  </a:solidFill>
                </a:rPr>
                <a:t>ART-PRO</a:t>
              </a:r>
            </a:p>
          </p:txBody>
        </p:sp>
        <p:sp>
          <p:nvSpPr>
            <p:cNvPr id="11" name="Ellipse 10"/>
            <p:cNvSpPr/>
            <p:nvPr/>
          </p:nvSpPr>
          <p:spPr>
            <a:xfrm>
              <a:off x="3515329" y="2483261"/>
              <a:ext cx="2021856" cy="2039058"/>
            </a:xfrm>
            <a:prstGeom prst="ellipse">
              <a:avLst/>
            </a:prstGeom>
            <a:solidFill>
              <a:schemeClr val="accent1"/>
            </a:solidFill>
            <a:ln>
              <a:noFill/>
            </a:ln>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bg1"/>
                </a:solidFill>
              </a:endParaRPr>
            </a:p>
          </p:txBody>
        </p:sp>
        <p:sp>
          <p:nvSpPr>
            <p:cNvPr id="13" name="Rectangle 12">
              <a:extLst>
                <a:ext uri="{FF2B5EF4-FFF2-40B4-BE49-F238E27FC236}">
                  <a16:creationId xmlns:a16="http://schemas.microsoft.com/office/drawing/2014/main" id="{5AA9C96C-C8A5-41F5-A475-3397B9580B98}"/>
                </a:ext>
              </a:extLst>
            </p:cNvPr>
            <p:cNvSpPr/>
            <p:nvPr/>
          </p:nvSpPr>
          <p:spPr>
            <a:xfrm>
              <a:off x="3598540" y="3107908"/>
              <a:ext cx="1853592" cy="832707"/>
            </a:xfrm>
            <a:prstGeom prst="rect">
              <a:avLst/>
            </a:prstGeom>
          </p:spPr>
          <p:txBody>
            <a:bodyPr wrap="none">
              <a:spAutoFit/>
            </a:bodyPr>
            <a:lstStyle/>
            <a:p>
              <a:pPr algn="ctr">
                <a:lnSpc>
                  <a:spcPts val="2800"/>
                </a:lnSpc>
              </a:pPr>
              <a:r>
                <a:rPr lang="en-US" sz="3200" b="1" dirty="0">
                  <a:solidFill>
                    <a:schemeClr val="bg1"/>
                  </a:solidFill>
                </a:rPr>
                <a:t>ARV </a:t>
              </a:r>
            </a:p>
            <a:p>
              <a:pPr algn="ctr">
                <a:lnSpc>
                  <a:spcPts val="2800"/>
                </a:lnSpc>
              </a:pPr>
              <a:r>
                <a:rPr lang="en-US" sz="3200" b="1" dirty="0">
                  <a:solidFill>
                    <a:schemeClr val="bg1"/>
                  </a:solidFill>
                </a:rPr>
                <a:t>strategies</a:t>
              </a:r>
            </a:p>
          </p:txBody>
        </p:sp>
        <p:sp>
          <p:nvSpPr>
            <p:cNvPr id="33" name="Rectangle 32"/>
            <p:cNvSpPr/>
            <p:nvPr/>
          </p:nvSpPr>
          <p:spPr>
            <a:xfrm>
              <a:off x="3663614" y="5114342"/>
              <a:ext cx="1576899" cy="801929"/>
            </a:xfrm>
            <a:prstGeom prst="rect">
              <a:avLst/>
            </a:prstGeom>
          </p:spPr>
          <p:txBody>
            <a:bodyPr wrap="none">
              <a:spAutoFit/>
            </a:bodyPr>
            <a:lstStyle/>
            <a:p>
              <a:pPr algn="ctr">
                <a:lnSpc>
                  <a:spcPts val="2800"/>
                </a:lnSpc>
              </a:pPr>
              <a:r>
                <a:rPr lang="en-US" sz="2000" b="1" dirty="0">
                  <a:solidFill>
                    <a:srgbClr val="002060"/>
                  </a:solidFill>
                </a:rPr>
                <a:t>TDF/FTC</a:t>
              </a:r>
            </a:p>
            <a:p>
              <a:pPr algn="ctr">
                <a:lnSpc>
                  <a:spcPts val="2800"/>
                </a:lnSpc>
              </a:pPr>
              <a:r>
                <a:rPr lang="en-US" sz="2000" b="1" dirty="0">
                  <a:solidFill>
                    <a:srgbClr val="002060"/>
                  </a:solidFill>
                </a:rPr>
                <a:t>maintenance</a:t>
              </a:r>
            </a:p>
          </p:txBody>
        </p:sp>
      </p:grpSp>
    </p:spTree>
    <p:extLst>
      <p:ext uri="{BB962C8B-B14F-4D97-AF65-F5344CB8AC3E}">
        <p14:creationId xmlns:p14="http://schemas.microsoft.com/office/powerpoint/2010/main" val="852437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3049"/>
            <a:ext cx="8229600" cy="508529"/>
          </a:xfrm>
        </p:spPr>
        <p:txBody>
          <a:bodyPr>
            <a:normAutofit fontScale="90000"/>
          </a:bodyPr>
          <a:lstStyle/>
          <a:p>
            <a:r>
              <a:rPr lang="fr-FR" dirty="0"/>
              <a:t>GEMINI</a:t>
            </a:r>
          </a:p>
        </p:txBody>
      </p:sp>
      <p:sp>
        <p:nvSpPr>
          <p:cNvPr id="16" name="ZoneTexte 15"/>
          <p:cNvSpPr txBox="1"/>
          <p:nvPr/>
        </p:nvSpPr>
        <p:spPr>
          <a:xfrm>
            <a:off x="3146742" y="600311"/>
            <a:ext cx="2850516" cy="461665"/>
          </a:xfrm>
          <a:prstGeom prst="rect">
            <a:avLst/>
          </a:prstGeom>
          <a:noFill/>
        </p:spPr>
        <p:txBody>
          <a:bodyPr wrap="square" rtlCol="0">
            <a:spAutoFit/>
          </a:bodyPr>
          <a:lstStyle/>
          <a:p>
            <a:pPr algn="ctr"/>
            <a:r>
              <a:rPr lang="en-US" sz="2400" b="1">
                <a:solidFill>
                  <a:srgbClr val="FF6600"/>
                </a:solidFill>
              </a:rPr>
              <a:t>Low level viremia</a:t>
            </a:r>
          </a:p>
        </p:txBody>
      </p:sp>
      <p:sp>
        <p:nvSpPr>
          <p:cNvPr id="6" name="Rectangle 5"/>
          <p:cNvSpPr/>
          <p:nvPr/>
        </p:nvSpPr>
        <p:spPr>
          <a:xfrm>
            <a:off x="663717" y="920657"/>
            <a:ext cx="8229599" cy="461665"/>
          </a:xfrm>
          <a:prstGeom prst="rect">
            <a:avLst/>
          </a:prstGeom>
        </p:spPr>
        <p:txBody>
          <a:bodyPr wrap="square">
            <a:spAutoFit/>
          </a:bodyPr>
          <a:lstStyle/>
          <a:p>
            <a:pPr algn="ctr"/>
            <a:r>
              <a:rPr lang="en-US" sz="2400" b="1">
                <a:solidFill>
                  <a:srgbClr val="FF6600"/>
                </a:solidFill>
              </a:rPr>
              <a:t>Proportion of Participants with TND by Visit: Snapshot analysis</a:t>
            </a:r>
          </a:p>
        </p:txBody>
      </p:sp>
      <p:grpSp>
        <p:nvGrpSpPr>
          <p:cNvPr id="3" name="Groupe 2">
            <a:extLst>
              <a:ext uri="{FF2B5EF4-FFF2-40B4-BE49-F238E27FC236}">
                <a16:creationId xmlns:a16="http://schemas.microsoft.com/office/drawing/2014/main" id="{4EE7B640-016A-4BBD-A293-1BF5DB2F429B}"/>
              </a:ext>
            </a:extLst>
          </p:cNvPr>
          <p:cNvGrpSpPr/>
          <p:nvPr/>
        </p:nvGrpSpPr>
        <p:grpSpPr>
          <a:xfrm>
            <a:off x="430819" y="1760271"/>
            <a:ext cx="8056878" cy="4367894"/>
            <a:chOff x="430819" y="1760271"/>
            <a:chExt cx="8056878" cy="4367894"/>
          </a:xfrm>
        </p:grpSpPr>
        <p:sp>
          <p:nvSpPr>
            <p:cNvPr id="9" name="Line 8">
              <a:extLst>
                <a:ext uri="{FF2B5EF4-FFF2-40B4-BE49-F238E27FC236}">
                  <a16:creationId xmlns:a16="http://schemas.microsoft.com/office/drawing/2014/main" id="{47C02A8C-B47E-4C5E-8787-FC11113C58E7}"/>
                </a:ext>
              </a:extLst>
            </p:cNvPr>
            <p:cNvSpPr>
              <a:spLocks noChangeShapeType="1"/>
            </p:cNvSpPr>
            <p:nvPr/>
          </p:nvSpPr>
          <p:spPr bwMode="auto">
            <a:xfrm>
              <a:off x="1110060" y="1836174"/>
              <a:ext cx="0" cy="358492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0" name="Line 9">
              <a:extLst>
                <a:ext uri="{FF2B5EF4-FFF2-40B4-BE49-F238E27FC236}">
                  <a16:creationId xmlns:a16="http://schemas.microsoft.com/office/drawing/2014/main" id="{0ACAE9B1-A323-4EA2-AB5A-280B2C835392}"/>
                </a:ext>
              </a:extLst>
            </p:cNvPr>
            <p:cNvSpPr>
              <a:spLocks noChangeShapeType="1"/>
            </p:cNvSpPr>
            <p:nvPr/>
          </p:nvSpPr>
          <p:spPr bwMode="auto">
            <a:xfrm>
              <a:off x="1030139" y="5049465"/>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1" name="Line 11">
              <a:extLst>
                <a:ext uri="{FF2B5EF4-FFF2-40B4-BE49-F238E27FC236}">
                  <a16:creationId xmlns:a16="http://schemas.microsoft.com/office/drawing/2014/main" id="{17FAD40C-01DD-43E3-B72A-E549CC15BD7E}"/>
                </a:ext>
              </a:extLst>
            </p:cNvPr>
            <p:cNvSpPr>
              <a:spLocks noChangeShapeType="1"/>
            </p:cNvSpPr>
            <p:nvPr/>
          </p:nvSpPr>
          <p:spPr bwMode="auto">
            <a:xfrm>
              <a:off x="1030139" y="4651940"/>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2" name="Line 13">
              <a:extLst>
                <a:ext uri="{FF2B5EF4-FFF2-40B4-BE49-F238E27FC236}">
                  <a16:creationId xmlns:a16="http://schemas.microsoft.com/office/drawing/2014/main" id="{60AD40BE-413B-401F-A531-5875FB260C04}"/>
                </a:ext>
              </a:extLst>
            </p:cNvPr>
            <p:cNvSpPr>
              <a:spLocks noChangeShapeType="1"/>
            </p:cNvSpPr>
            <p:nvPr/>
          </p:nvSpPr>
          <p:spPr bwMode="auto">
            <a:xfrm>
              <a:off x="1030139" y="4261793"/>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3" name="Line 15">
              <a:extLst>
                <a:ext uri="{FF2B5EF4-FFF2-40B4-BE49-F238E27FC236}">
                  <a16:creationId xmlns:a16="http://schemas.microsoft.com/office/drawing/2014/main" id="{5BBD7DAA-ED11-4ED1-A7E6-2F059B3F5EAA}"/>
                </a:ext>
              </a:extLst>
            </p:cNvPr>
            <p:cNvSpPr>
              <a:spLocks noChangeShapeType="1"/>
            </p:cNvSpPr>
            <p:nvPr/>
          </p:nvSpPr>
          <p:spPr bwMode="auto">
            <a:xfrm>
              <a:off x="1030139" y="3487323"/>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4" name="Line 17">
              <a:extLst>
                <a:ext uri="{FF2B5EF4-FFF2-40B4-BE49-F238E27FC236}">
                  <a16:creationId xmlns:a16="http://schemas.microsoft.com/office/drawing/2014/main" id="{543BE9B0-D2EB-467D-8581-B4394A1F30DF}"/>
                </a:ext>
              </a:extLst>
            </p:cNvPr>
            <p:cNvSpPr>
              <a:spLocks noChangeShapeType="1"/>
            </p:cNvSpPr>
            <p:nvPr/>
          </p:nvSpPr>
          <p:spPr bwMode="auto">
            <a:xfrm>
              <a:off x="1030139" y="3075050"/>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5" name="Line 19">
              <a:extLst>
                <a:ext uri="{FF2B5EF4-FFF2-40B4-BE49-F238E27FC236}">
                  <a16:creationId xmlns:a16="http://schemas.microsoft.com/office/drawing/2014/main" id="{F2F28221-CAFD-43E5-AFD1-AC6C4899ECB7}"/>
                </a:ext>
              </a:extLst>
            </p:cNvPr>
            <p:cNvSpPr>
              <a:spLocks noChangeShapeType="1"/>
            </p:cNvSpPr>
            <p:nvPr/>
          </p:nvSpPr>
          <p:spPr bwMode="auto">
            <a:xfrm>
              <a:off x="1030139" y="2677532"/>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19" name="Rectangle 27">
              <a:extLst>
                <a:ext uri="{FF2B5EF4-FFF2-40B4-BE49-F238E27FC236}">
                  <a16:creationId xmlns:a16="http://schemas.microsoft.com/office/drawing/2014/main" id="{69E6A052-1298-4D51-A1BF-87D51E13BEDD}"/>
                </a:ext>
              </a:extLst>
            </p:cNvPr>
            <p:cNvSpPr>
              <a:spLocks noChangeArrowheads="1"/>
            </p:cNvSpPr>
            <p:nvPr/>
          </p:nvSpPr>
          <p:spPr bwMode="auto">
            <a:xfrm>
              <a:off x="890219" y="5319850"/>
              <a:ext cx="144839"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0</a:t>
              </a:r>
            </a:p>
          </p:txBody>
        </p:sp>
        <p:sp>
          <p:nvSpPr>
            <p:cNvPr id="20" name="Rectangle 29">
              <a:extLst>
                <a:ext uri="{FF2B5EF4-FFF2-40B4-BE49-F238E27FC236}">
                  <a16:creationId xmlns:a16="http://schemas.microsoft.com/office/drawing/2014/main" id="{8B25A321-9AEF-48F1-842B-FBD82B0AF2F2}"/>
                </a:ext>
              </a:extLst>
            </p:cNvPr>
            <p:cNvSpPr>
              <a:spLocks noChangeArrowheads="1"/>
            </p:cNvSpPr>
            <p:nvPr/>
          </p:nvSpPr>
          <p:spPr bwMode="auto">
            <a:xfrm>
              <a:off x="818085" y="4517249"/>
              <a:ext cx="216973"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20</a:t>
              </a:r>
            </a:p>
          </p:txBody>
        </p:sp>
        <p:sp>
          <p:nvSpPr>
            <p:cNvPr id="21" name="Rectangle 31">
              <a:extLst>
                <a:ext uri="{FF2B5EF4-FFF2-40B4-BE49-F238E27FC236}">
                  <a16:creationId xmlns:a16="http://schemas.microsoft.com/office/drawing/2014/main" id="{B631EFD4-72F4-468C-83C3-4220B645EAE9}"/>
                </a:ext>
              </a:extLst>
            </p:cNvPr>
            <p:cNvSpPr>
              <a:spLocks noChangeArrowheads="1"/>
            </p:cNvSpPr>
            <p:nvPr/>
          </p:nvSpPr>
          <p:spPr bwMode="auto">
            <a:xfrm>
              <a:off x="818085" y="3754512"/>
              <a:ext cx="216973"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40</a:t>
              </a:r>
            </a:p>
          </p:txBody>
        </p:sp>
        <p:sp>
          <p:nvSpPr>
            <p:cNvPr id="23" name="Rectangle 33">
              <a:extLst>
                <a:ext uri="{FF2B5EF4-FFF2-40B4-BE49-F238E27FC236}">
                  <a16:creationId xmlns:a16="http://schemas.microsoft.com/office/drawing/2014/main" id="{332703E3-549C-4EC4-98D5-23B437A81A82}"/>
                </a:ext>
              </a:extLst>
            </p:cNvPr>
            <p:cNvSpPr>
              <a:spLocks noChangeArrowheads="1"/>
            </p:cNvSpPr>
            <p:nvPr/>
          </p:nvSpPr>
          <p:spPr bwMode="auto">
            <a:xfrm>
              <a:off x="818085" y="2955267"/>
              <a:ext cx="216973"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60</a:t>
              </a:r>
            </a:p>
          </p:txBody>
        </p:sp>
        <p:sp>
          <p:nvSpPr>
            <p:cNvPr id="24" name="Rectangle 35">
              <a:extLst>
                <a:ext uri="{FF2B5EF4-FFF2-40B4-BE49-F238E27FC236}">
                  <a16:creationId xmlns:a16="http://schemas.microsoft.com/office/drawing/2014/main" id="{0A77B425-27F0-4D50-95C9-0163F8B11065}"/>
                </a:ext>
              </a:extLst>
            </p:cNvPr>
            <p:cNvSpPr>
              <a:spLocks noChangeArrowheads="1"/>
            </p:cNvSpPr>
            <p:nvPr/>
          </p:nvSpPr>
          <p:spPr bwMode="auto">
            <a:xfrm>
              <a:off x="818085" y="2187077"/>
              <a:ext cx="216973"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80</a:t>
              </a:r>
            </a:p>
          </p:txBody>
        </p:sp>
        <p:sp>
          <p:nvSpPr>
            <p:cNvPr id="25" name="Rectangle 24">
              <a:extLst>
                <a:ext uri="{FF2B5EF4-FFF2-40B4-BE49-F238E27FC236}">
                  <a16:creationId xmlns:a16="http://schemas.microsoft.com/office/drawing/2014/main" id="{77337517-066A-4F46-B3CF-B3994DF24A0F}"/>
                </a:ext>
              </a:extLst>
            </p:cNvPr>
            <p:cNvSpPr>
              <a:spLocks noChangeArrowheads="1"/>
            </p:cNvSpPr>
            <p:nvPr/>
          </p:nvSpPr>
          <p:spPr bwMode="auto">
            <a:xfrm>
              <a:off x="818084" y="1760271"/>
              <a:ext cx="216974"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90</a:t>
              </a:r>
            </a:p>
          </p:txBody>
        </p:sp>
        <p:sp>
          <p:nvSpPr>
            <p:cNvPr id="27" name="Line 20">
              <a:extLst>
                <a:ext uri="{FF2B5EF4-FFF2-40B4-BE49-F238E27FC236}">
                  <a16:creationId xmlns:a16="http://schemas.microsoft.com/office/drawing/2014/main" id="{0178CB4A-85FE-480E-9427-2D59A5663B7F}"/>
                </a:ext>
              </a:extLst>
            </p:cNvPr>
            <p:cNvSpPr>
              <a:spLocks noChangeShapeType="1"/>
            </p:cNvSpPr>
            <p:nvPr/>
          </p:nvSpPr>
          <p:spPr bwMode="auto">
            <a:xfrm>
              <a:off x="1051068" y="5421099"/>
              <a:ext cx="7436629"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29" name="Rectangle 28">
              <a:extLst>
                <a:ext uri="{FF2B5EF4-FFF2-40B4-BE49-F238E27FC236}">
                  <a16:creationId xmlns:a16="http://schemas.microsoft.com/office/drawing/2014/main" id="{0A5DF234-9289-44EA-B41E-767D5365B441}"/>
                </a:ext>
              </a:extLst>
            </p:cNvPr>
            <p:cNvSpPr>
              <a:spLocks noChangeArrowheads="1"/>
            </p:cNvSpPr>
            <p:nvPr/>
          </p:nvSpPr>
          <p:spPr bwMode="auto">
            <a:xfrm>
              <a:off x="1559433" y="5441155"/>
              <a:ext cx="164075"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4</a:t>
              </a:r>
              <a:endParaRPr lang="en-US" altLang="fr-FR" sz="1200">
                <a:latin typeface="+mj-lt"/>
              </a:endParaRPr>
            </a:p>
          </p:txBody>
        </p:sp>
        <p:sp>
          <p:nvSpPr>
            <p:cNvPr id="31" name="Rectangle 30">
              <a:extLst>
                <a:ext uri="{FF2B5EF4-FFF2-40B4-BE49-F238E27FC236}">
                  <a16:creationId xmlns:a16="http://schemas.microsoft.com/office/drawing/2014/main" id="{183A34A5-B1DA-4077-8189-55D68CC0E7ED}"/>
                </a:ext>
              </a:extLst>
            </p:cNvPr>
            <p:cNvSpPr>
              <a:spLocks noChangeArrowheads="1"/>
            </p:cNvSpPr>
            <p:nvPr/>
          </p:nvSpPr>
          <p:spPr bwMode="auto">
            <a:xfrm>
              <a:off x="4146833"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24</a:t>
              </a:r>
              <a:endParaRPr lang="en-US" altLang="fr-FR" sz="1200">
                <a:latin typeface="+mj-lt"/>
              </a:endParaRPr>
            </a:p>
          </p:txBody>
        </p:sp>
        <p:sp>
          <p:nvSpPr>
            <p:cNvPr id="33" name="Rectangle 32">
              <a:extLst>
                <a:ext uri="{FF2B5EF4-FFF2-40B4-BE49-F238E27FC236}">
                  <a16:creationId xmlns:a16="http://schemas.microsoft.com/office/drawing/2014/main" id="{5396D792-C9E8-47A4-B95D-F22EF4B4B02D}"/>
                </a:ext>
              </a:extLst>
            </p:cNvPr>
            <p:cNvSpPr>
              <a:spLocks noChangeArrowheads="1"/>
            </p:cNvSpPr>
            <p:nvPr/>
          </p:nvSpPr>
          <p:spPr bwMode="auto">
            <a:xfrm>
              <a:off x="6750084"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72</a:t>
              </a:r>
              <a:endParaRPr lang="en-US" altLang="fr-FR" sz="1200">
                <a:latin typeface="+mj-lt"/>
              </a:endParaRPr>
            </a:p>
          </p:txBody>
        </p:sp>
        <p:sp>
          <p:nvSpPr>
            <p:cNvPr id="35" name="Rectangle 34">
              <a:extLst>
                <a:ext uri="{FF2B5EF4-FFF2-40B4-BE49-F238E27FC236}">
                  <a16:creationId xmlns:a16="http://schemas.microsoft.com/office/drawing/2014/main" id="{79882116-F22C-47F2-8A42-8075F922375F}"/>
                </a:ext>
              </a:extLst>
            </p:cNvPr>
            <p:cNvSpPr>
              <a:spLocks noChangeArrowheads="1"/>
            </p:cNvSpPr>
            <p:nvPr/>
          </p:nvSpPr>
          <p:spPr bwMode="auto">
            <a:xfrm>
              <a:off x="8058055"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96</a:t>
              </a:r>
              <a:endParaRPr lang="en-US" altLang="fr-FR" sz="1200">
                <a:latin typeface="+mj-lt"/>
              </a:endParaRPr>
            </a:p>
          </p:txBody>
        </p:sp>
        <p:sp>
          <p:nvSpPr>
            <p:cNvPr id="60" name="ZoneTexte 59">
              <a:extLst>
                <a:ext uri="{FF2B5EF4-FFF2-40B4-BE49-F238E27FC236}">
                  <a16:creationId xmlns:a16="http://schemas.microsoft.com/office/drawing/2014/main" id="{4470B518-1588-4136-A780-4733D1CDDC2B}"/>
                </a:ext>
              </a:extLst>
            </p:cNvPr>
            <p:cNvSpPr txBox="1"/>
            <p:nvPr/>
          </p:nvSpPr>
          <p:spPr>
            <a:xfrm rot="16200000">
              <a:off x="-439163" y="3375992"/>
              <a:ext cx="2078518" cy="338554"/>
            </a:xfrm>
            <a:prstGeom prst="rect">
              <a:avLst/>
            </a:prstGeom>
            <a:noFill/>
          </p:spPr>
          <p:txBody>
            <a:bodyPr wrap="none" rtlCol="0">
              <a:spAutoFit/>
            </a:bodyPr>
            <a:lstStyle/>
            <a:p>
              <a:r>
                <a:rPr lang="en-US" sz="1600" b="1"/>
                <a:t>Proportion of subjects</a:t>
              </a:r>
            </a:p>
          </p:txBody>
        </p:sp>
        <p:sp>
          <p:nvSpPr>
            <p:cNvPr id="61" name="Rectangle 60">
              <a:extLst>
                <a:ext uri="{FF2B5EF4-FFF2-40B4-BE49-F238E27FC236}">
                  <a16:creationId xmlns:a16="http://schemas.microsoft.com/office/drawing/2014/main" id="{B04DD3E6-8B21-452A-B676-F0E50925D1B0}"/>
                </a:ext>
              </a:extLst>
            </p:cNvPr>
            <p:cNvSpPr>
              <a:spLocks noChangeArrowheads="1"/>
            </p:cNvSpPr>
            <p:nvPr/>
          </p:nvSpPr>
          <p:spPr bwMode="auto">
            <a:xfrm>
              <a:off x="2231866" y="5441155"/>
              <a:ext cx="164075"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8</a:t>
              </a:r>
              <a:endParaRPr lang="en-US" altLang="fr-FR" sz="1200">
                <a:latin typeface="+mj-lt"/>
              </a:endParaRPr>
            </a:p>
          </p:txBody>
        </p:sp>
        <p:sp>
          <p:nvSpPr>
            <p:cNvPr id="62" name="Rectangle 61">
              <a:extLst>
                <a:ext uri="{FF2B5EF4-FFF2-40B4-BE49-F238E27FC236}">
                  <a16:creationId xmlns:a16="http://schemas.microsoft.com/office/drawing/2014/main" id="{6F56F2F0-CFF5-4875-9EED-4EC07477F30E}"/>
                </a:ext>
              </a:extLst>
            </p:cNvPr>
            <p:cNvSpPr>
              <a:spLocks noChangeArrowheads="1"/>
            </p:cNvSpPr>
            <p:nvPr/>
          </p:nvSpPr>
          <p:spPr bwMode="auto">
            <a:xfrm>
              <a:off x="2836549"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12</a:t>
              </a:r>
              <a:endParaRPr lang="en-US" altLang="fr-FR" sz="1200">
                <a:latin typeface="+mj-lt"/>
              </a:endParaRPr>
            </a:p>
          </p:txBody>
        </p:sp>
        <p:sp>
          <p:nvSpPr>
            <p:cNvPr id="63" name="Rectangle 62">
              <a:extLst>
                <a:ext uri="{FF2B5EF4-FFF2-40B4-BE49-F238E27FC236}">
                  <a16:creationId xmlns:a16="http://schemas.microsoft.com/office/drawing/2014/main" id="{27C440AA-DDB7-48BD-BC42-F2A3C3409707}"/>
                </a:ext>
              </a:extLst>
            </p:cNvPr>
            <p:cNvSpPr>
              <a:spLocks noChangeArrowheads="1"/>
            </p:cNvSpPr>
            <p:nvPr/>
          </p:nvSpPr>
          <p:spPr bwMode="auto">
            <a:xfrm>
              <a:off x="3487326" y="5441155"/>
              <a:ext cx="292622"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36000" tIns="36000" rIns="36000" bIns="36000">
              <a:spAutoFit/>
            </a:bodyPr>
            <a:lstStyle/>
            <a:p>
              <a:pPr algn="ctr"/>
              <a:r>
                <a:rPr lang="en-US" altLang="fr-FR" sz="1400">
                  <a:latin typeface="+mj-lt"/>
                </a:rPr>
                <a:t>16</a:t>
              </a:r>
              <a:endParaRPr lang="en-US" altLang="fr-FR" sz="1200">
                <a:latin typeface="+mj-lt"/>
              </a:endParaRPr>
            </a:p>
          </p:txBody>
        </p:sp>
        <p:sp>
          <p:nvSpPr>
            <p:cNvPr id="64" name="Rectangle 63">
              <a:extLst>
                <a:ext uri="{FF2B5EF4-FFF2-40B4-BE49-F238E27FC236}">
                  <a16:creationId xmlns:a16="http://schemas.microsoft.com/office/drawing/2014/main" id="{569F6AE4-7320-4455-98AE-83A022553529}"/>
                </a:ext>
              </a:extLst>
            </p:cNvPr>
            <p:cNvSpPr>
              <a:spLocks noChangeArrowheads="1"/>
            </p:cNvSpPr>
            <p:nvPr/>
          </p:nvSpPr>
          <p:spPr bwMode="auto">
            <a:xfrm>
              <a:off x="4810275"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36</a:t>
              </a:r>
              <a:endParaRPr lang="en-US" altLang="fr-FR" sz="1200">
                <a:latin typeface="+mj-lt"/>
              </a:endParaRPr>
            </a:p>
          </p:txBody>
        </p:sp>
        <p:sp>
          <p:nvSpPr>
            <p:cNvPr id="65" name="Rectangle 64">
              <a:extLst>
                <a:ext uri="{FF2B5EF4-FFF2-40B4-BE49-F238E27FC236}">
                  <a16:creationId xmlns:a16="http://schemas.microsoft.com/office/drawing/2014/main" id="{40D85E00-A925-417E-9CFD-2ACD44722B30}"/>
                </a:ext>
              </a:extLst>
            </p:cNvPr>
            <p:cNvSpPr>
              <a:spLocks noChangeArrowheads="1"/>
            </p:cNvSpPr>
            <p:nvPr/>
          </p:nvSpPr>
          <p:spPr bwMode="auto">
            <a:xfrm>
              <a:off x="5457117"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48</a:t>
              </a:r>
              <a:endParaRPr lang="en-US" altLang="fr-FR" sz="1200">
                <a:latin typeface="+mj-lt"/>
              </a:endParaRPr>
            </a:p>
          </p:txBody>
        </p:sp>
        <p:sp>
          <p:nvSpPr>
            <p:cNvPr id="66" name="Rectangle 65">
              <a:extLst>
                <a:ext uri="{FF2B5EF4-FFF2-40B4-BE49-F238E27FC236}">
                  <a16:creationId xmlns:a16="http://schemas.microsoft.com/office/drawing/2014/main" id="{A38FC11A-A5EE-4188-BD54-46313E4C8322}"/>
                </a:ext>
              </a:extLst>
            </p:cNvPr>
            <p:cNvSpPr>
              <a:spLocks noChangeArrowheads="1"/>
            </p:cNvSpPr>
            <p:nvPr/>
          </p:nvSpPr>
          <p:spPr bwMode="auto">
            <a:xfrm>
              <a:off x="6102444"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60</a:t>
              </a:r>
              <a:endParaRPr lang="en-US" altLang="fr-FR" sz="1200">
                <a:latin typeface="+mj-lt"/>
              </a:endParaRPr>
            </a:p>
          </p:txBody>
        </p:sp>
        <p:sp>
          <p:nvSpPr>
            <p:cNvPr id="67" name="Rectangle 66">
              <a:extLst>
                <a:ext uri="{FF2B5EF4-FFF2-40B4-BE49-F238E27FC236}">
                  <a16:creationId xmlns:a16="http://schemas.microsoft.com/office/drawing/2014/main" id="{9B2B4C99-A3EE-459F-8CC9-18409DFFB23D}"/>
                </a:ext>
              </a:extLst>
            </p:cNvPr>
            <p:cNvSpPr>
              <a:spLocks noChangeArrowheads="1"/>
            </p:cNvSpPr>
            <p:nvPr/>
          </p:nvSpPr>
          <p:spPr bwMode="auto">
            <a:xfrm>
              <a:off x="7365041" y="5441155"/>
              <a:ext cx="255446" cy="288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400">
                  <a:latin typeface="+mj-lt"/>
                </a:rPr>
                <a:t>84</a:t>
              </a:r>
              <a:endParaRPr lang="en-US" altLang="fr-FR" sz="1200">
                <a:latin typeface="+mj-lt"/>
              </a:endParaRPr>
            </a:p>
          </p:txBody>
        </p:sp>
        <p:sp>
          <p:nvSpPr>
            <p:cNvPr id="68" name="Rectangle 67">
              <a:extLst>
                <a:ext uri="{FF2B5EF4-FFF2-40B4-BE49-F238E27FC236}">
                  <a16:creationId xmlns:a16="http://schemas.microsoft.com/office/drawing/2014/main" id="{B8C80205-B768-43F1-9295-C6B322C27B12}"/>
                </a:ext>
              </a:extLst>
            </p:cNvPr>
            <p:cNvSpPr>
              <a:spLocks noChangeArrowheads="1"/>
            </p:cNvSpPr>
            <p:nvPr/>
          </p:nvSpPr>
          <p:spPr bwMode="auto">
            <a:xfrm>
              <a:off x="4517040" y="5809241"/>
              <a:ext cx="634332" cy="3189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ctr"/>
              <a:r>
                <a:rPr lang="en-US" altLang="fr-FR" sz="1600" b="1">
                  <a:latin typeface="+mj-lt"/>
                </a:rPr>
                <a:t>Weeks</a:t>
              </a:r>
              <a:endParaRPr lang="en-US" altLang="fr-FR" sz="1400" b="1">
                <a:latin typeface="+mj-lt"/>
              </a:endParaRPr>
            </a:p>
          </p:txBody>
        </p:sp>
        <p:sp>
          <p:nvSpPr>
            <p:cNvPr id="69" name="Line 13">
              <a:extLst>
                <a:ext uri="{FF2B5EF4-FFF2-40B4-BE49-F238E27FC236}">
                  <a16:creationId xmlns:a16="http://schemas.microsoft.com/office/drawing/2014/main" id="{CCAB6AC8-6580-4714-923A-5A634D0E4831}"/>
                </a:ext>
              </a:extLst>
            </p:cNvPr>
            <p:cNvSpPr>
              <a:spLocks noChangeShapeType="1"/>
            </p:cNvSpPr>
            <p:nvPr/>
          </p:nvSpPr>
          <p:spPr bwMode="auto">
            <a:xfrm>
              <a:off x="1027684" y="3875878"/>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70" name="Line 19">
              <a:extLst>
                <a:ext uri="{FF2B5EF4-FFF2-40B4-BE49-F238E27FC236}">
                  <a16:creationId xmlns:a16="http://schemas.microsoft.com/office/drawing/2014/main" id="{964BE860-EB3B-4922-8268-FD6624C628FD}"/>
                </a:ext>
              </a:extLst>
            </p:cNvPr>
            <p:cNvSpPr>
              <a:spLocks noChangeShapeType="1"/>
            </p:cNvSpPr>
            <p:nvPr/>
          </p:nvSpPr>
          <p:spPr bwMode="auto">
            <a:xfrm>
              <a:off x="1020308" y="2298992"/>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71" name="Line 19">
              <a:extLst>
                <a:ext uri="{FF2B5EF4-FFF2-40B4-BE49-F238E27FC236}">
                  <a16:creationId xmlns:a16="http://schemas.microsoft.com/office/drawing/2014/main" id="{EE860D80-A224-4F21-BACE-D4C3D0B37E55}"/>
                </a:ext>
              </a:extLst>
            </p:cNvPr>
            <p:cNvSpPr>
              <a:spLocks noChangeShapeType="1"/>
            </p:cNvSpPr>
            <p:nvPr/>
          </p:nvSpPr>
          <p:spPr bwMode="auto">
            <a:xfrm>
              <a:off x="1035058" y="1893409"/>
              <a:ext cx="79921"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lIns="36000" tIns="36000" rIns="36000" bIns="36000"/>
            <a:lstStyle/>
            <a:p>
              <a:endParaRPr lang="en-US" sz="1200">
                <a:latin typeface="+mj-lt"/>
              </a:endParaRPr>
            </a:p>
          </p:txBody>
        </p:sp>
        <p:sp>
          <p:nvSpPr>
            <p:cNvPr id="72" name="Rectangle 71">
              <a:extLst>
                <a:ext uri="{FF2B5EF4-FFF2-40B4-BE49-F238E27FC236}">
                  <a16:creationId xmlns:a16="http://schemas.microsoft.com/office/drawing/2014/main" id="{307ED573-AD17-430C-BFFB-30681BA810AE}"/>
                </a:ext>
              </a:extLst>
            </p:cNvPr>
            <p:cNvSpPr>
              <a:spLocks noChangeArrowheads="1"/>
            </p:cNvSpPr>
            <p:nvPr/>
          </p:nvSpPr>
          <p:spPr bwMode="auto">
            <a:xfrm>
              <a:off x="818084" y="2568971"/>
              <a:ext cx="216974"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70</a:t>
              </a:r>
            </a:p>
          </p:txBody>
        </p:sp>
        <p:sp>
          <p:nvSpPr>
            <p:cNvPr id="73" name="Rectangle 72">
              <a:extLst>
                <a:ext uri="{FF2B5EF4-FFF2-40B4-BE49-F238E27FC236}">
                  <a16:creationId xmlns:a16="http://schemas.microsoft.com/office/drawing/2014/main" id="{DE12E99E-1CED-4563-9FA5-E6AE0AF7F957}"/>
                </a:ext>
              </a:extLst>
            </p:cNvPr>
            <p:cNvSpPr>
              <a:spLocks noChangeArrowheads="1"/>
            </p:cNvSpPr>
            <p:nvPr/>
          </p:nvSpPr>
          <p:spPr bwMode="auto">
            <a:xfrm>
              <a:off x="818084" y="3341181"/>
              <a:ext cx="216974"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50</a:t>
              </a:r>
            </a:p>
          </p:txBody>
        </p:sp>
        <p:sp>
          <p:nvSpPr>
            <p:cNvPr id="74" name="Rectangle 73">
              <a:extLst>
                <a:ext uri="{FF2B5EF4-FFF2-40B4-BE49-F238E27FC236}">
                  <a16:creationId xmlns:a16="http://schemas.microsoft.com/office/drawing/2014/main" id="{7FB82F72-CECB-4AAC-AD5B-798969B6B82C}"/>
                </a:ext>
              </a:extLst>
            </p:cNvPr>
            <p:cNvSpPr>
              <a:spLocks noChangeArrowheads="1"/>
            </p:cNvSpPr>
            <p:nvPr/>
          </p:nvSpPr>
          <p:spPr bwMode="auto">
            <a:xfrm>
              <a:off x="818084" y="4131335"/>
              <a:ext cx="216974"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30</a:t>
              </a:r>
            </a:p>
          </p:txBody>
        </p:sp>
        <p:sp>
          <p:nvSpPr>
            <p:cNvPr id="75" name="Rectangle 74">
              <a:extLst>
                <a:ext uri="{FF2B5EF4-FFF2-40B4-BE49-F238E27FC236}">
                  <a16:creationId xmlns:a16="http://schemas.microsoft.com/office/drawing/2014/main" id="{5645897C-3BF0-497D-B72D-EB83A86E4665}"/>
                </a:ext>
              </a:extLst>
            </p:cNvPr>
            <p:cNvSpPr>
              <a:spLocks noChangeArrowheads="1"/>
            </p:cNvSpPr>
            <p:nvPr/>
          </p:nvSpPr>
          <p:spPr bwMode="auto">
            <a:xfrm>
              <a:off x="818084" y="4906051"/>
              <a:ext cx="216974" cy="241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36000" tIns="36000" rIns="36000" bIns="36000">
              <a:spAutoFit/>
            </a:bodyPr>
            <a:lstStyle/>
            <a:p>
              <a:pPr algn="r"/>
              <a:r>
                <a:rPr lang="en-US" altLang="fr-FR" sz="1100">
                  <a:latin typeface="+mj-lt"/>
                </a:rPr>
                <a:t>10</a:t>
              </a:r>
            </a:p>
          </p:txBody>
        </p:sp>
        <p:sp>
          <p:nvSpPr>
            <p:cNvPr id="76" name="Rectangle 75">
              <a:extLst>
                <a:ext uri="{FF2B5EF4-FFF2-40B4-BE49-F238E27FC236}">
                  <a16:creationId xmlns:a16="http://schemas.microsoft.com/office/drawing/2014/main" id="{12D4CB84-45AE-4B00-B4DF-C2A126B55E12}"/>
                </a:ext>
              </a:extLst>
            </p:cNvPr>
            <p:cNvSpPr/>
            <p:nvPr/>
          </p:nvSpPr>
          <p:spPr>
            <a:xfrm>
              <a:off x="1489587" y="4107521"/>
              <a:ext cx="144000" cy="1313484"/>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7" name="Rectangle 76">
              <a:extLst>
                <a:ext uri="{FF2B5EF4-FFF2-40B4-BE49-F238E27FC236}">
                  <a16:creationId xmlns:a16="http://schemas.microsoft.com/office/drawing/2014/main" id="{F0FF7783-0C49-4ED7-8D67-6E66CB9522F4}"/>
                </a:ext>
              </a:extLst>
            </p:cNvPr>
            <p:cNvSpPr/>
            <p:nvPr/>
          </p:nvSpPr>
          <p:spPr>
            <a:xfrm>
              <a:off x="2162377" y="3424502"/>
              <a:ext cx="144000" cy="1996503"/>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8" name="Rectangle 77">
              <a:extLst>
                <a:ext uri="{FF2B5EF4-FFF2-40B4-BE49-F238E27FC236}">
                  <a16:creationId xmlns:a16="http://schemas.microsoft.com/office/drawing/2014/main" id="{30C6A651-18D2-48AF-A7F0-E3EC4C8BE32A}"/>
                </a:ext>
              </a:extLst>
            </p:cNvPr>
            <p:cNvSpPr/>
            <p:nvPr/>
          </p:nvSpPr>
          <p:spPr>
            <a:xfrm>
              <a:off x="2791631" y="3084682"/>
              <a:ext cx="144000" cy="2336323"/>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9" name="Rectangle 78">
              <a:extLst>
                <a:ext uri="{FF2B5EF4-FFF2-40B4-BE49-F238E27FC236}">
                  <a16:creationId xmlns:a16="http://schemas.microsoft.com/office/drawing/2014/main" id="{CB13768B-3F2F-4F23-8AC3-63869D4C82F7}"/>
                </a:ext>
              </a:extLst>
            </p:cNvPr>
            <p:cNvSpPr/>
            <p:nvPr/>
          </p:nvSpPr>
          <p:spPr>
            <a:xfrm>
              <a:off x="3444562" y="3084683"/>
              <a:ext cx="144000" cy="2336322"/>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0" name="Rectangle 79">
              <a:extLst>
                <a:ext uri="{FF2B5EF4-FFF2-40B4-BE49-F238E27FC236}">
                  <a16:creationId xmlns:a16="http://schemas.microsoft.com/office/drawing/2014/main" id="{85D05108-97CE-45C0-9AEC-D04FD493A11B}"/>
                </a:ext>
              </a:extLst>
            </p:cNvPr>
            <p:cNvSpPr/>
            <p:nvPr/>
          </p:nvSpPr>
          <p:spPr>
            <a:xfrm>
              <a:off x="4113168" y="2890375"/>
              <a:ext cx="144000" cy="2530630"/>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1" name="Rectangle 80">
              <a:extLst>
                <a:ext uri="{FF2B5EF4-FFF2-40B4-BE49-F238E27FC236}">
                  <a16:creationId xmlns:a16="http://schemas.microsoft.com/office/drawing/2014/main" id="{93799332-1469-4E23-83BF-10A380E23744}"/>
                </a:ext>
              </a:extLst>
            </p:cNvPr>
            <p:cNvSpPr/>
            <p:nvPr/>
          </p:nvSpPr>
          <p:spPr>
            <a:xfrm>
              <a:off x="4762206" y="2906414"/>
              <a:ext cx="144000" cy="2514591"/>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2" name="Rectangle 81">
              <a:extLst>
                <a:ext uri="{FF2B5EF4-FFF2-40B4-BE49-F238E27FC236}">
                  <a16:creationId xmlns:a16="http://schemas.microsoft.com/office/drawing/2014/main" id="{0F995CA9-6D87-4FE1-A648-BC5EAEC96898}"/>
                </a:ext>
              </a:extLst>
            </p:cNvPr>
            <p:cNvSpPr/>
            <p:nvPr/>
          </p:nvSpPr>
          <p:spPr>
            <a:xfrm flipH="1">
              <a:off x="5445253" y="2441042"/>
              <a:ext cx="144000" cy="2979963"/>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3" name="Rectangle 82">
              <a:extLst>
                <a:ext uri="{FF2B5EF4-FFF2-40B4-BE49-F238E27FC236}">
                  <a16:creationId xmlns:a16="http://schemas.microsoft.com/office/drawing/2014/main" id="{D6E25191-7953-405F-BBC6-9786DB585692}"/>
                </a:ext>
              </a:extLst>
            </p:cNvPr>
            <p:cNvSpPr/>
            <p:nvPr/>
          </p:nvSpPr>
          <p:spPr>
            <a:xfrm>
              <a:off x="6057526" y="2580956"/>
              <a:ext cx="144000" cy="2840049"/>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4" name="Rectangle 83">
              <a:extLst>
                <a:ext uri="{FF2B5EF4-FFF2-40B4-BE49-F238E27FC236}">
                  <a16:creationId xmlns:a16="http://schemas.microsoft.com/office/drawing/2014/main" id="{E7B3FA05-0266-4427-83DA-1A79BAA8A5B4}"/>
                </a:ext>
              </a:extLst>
            </p:cNvPr>
            <p:cNvSpPr/>
            <p:nvPr/>
          </p:nvSpPr>
          <p:spPr>
            <a:xfrm>
              <a:off x="6705165" y="2709129"/>
              <a:ext cx="144000" cy="2711876"/>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5" name="Rectangle 84">
              <a:extLst>
                <a:ext uri="{FF2B5EF4-FFF2-40B4-BE49-F238E27FC236}">
                  <a16:creationId xmlns:a16="http://schemas.microsoft.com/office/drawing/2014/main" id="{FD42A760-4286-4A9B-8765-B29F6B84347A}"/>
                </a:ext>
              </a:extLst>
            </p:cNvPr>
            <p:cNvSpPr/>
            <p:nvPr/>
          </p:nvSpPr>
          <p:spPr>
            <a:xfrm>
              <a:off x="7353734" y="2719074"/>
              <a:ext cx="144000" cy="2701931"/>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6" name="Rectangle 85">
              <a:extLst>
                <a:ext uri="{FF2B5EF4-FFF2-40B4-BE49-F238E27FC236}">
                  <a16:creationId xmlns:a16="http://schemas.microsoft.com/office/drawing/2014/main" id="{3DD1FE5B-45F1-49E0-84F4-ACB6C7E8E900}"/>
                </a:ext>
              </a:extLst>
            </p:cNvPr>
            <p:cNvSpPr/>
            <p:nvPr/>
          </p:nvSpPr>
          <p:spPr>
            <a:xfrm>
              <a:off x="8002305" y="2875629"/>
              <a:ext cx="144000" cy="2545376"/>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7" name="Rectangle 86">
              <a:extLst>
                <a:ext uri="{FF2B5EF4-FFF2-40B4-BE49-F238E27FC236}">
                  <a16:creationId xmlns:a16="http://schemas.microsoft.com/office/drawing/2014/main" id="{0B46982B-E57B-495E-9119-0E43098F0DEF}"/>
                </a:ext>
              </a:extLst>
            </p:cNvPr>
            <p:cNvSpPr/>
            <p:nvPr/>
          </p:nvSpPr>
          <p:spPr>
            <a:xfrm>
              <a:off x="1648919" y="4198899"/>
              <a:ext cx="144000" cy="1222106"/>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8" name="Rectangle 87">
              <a:extLst>
                <a:ext uri="{FF2B5EF4-FFF2-40B4-BE49-F238E27FC236}">
                  <a16:creationId xmlns:a16="http://schemas.microsoft.com/office/drawing/2014/main" id="{373D53AE-53D1-4F15-BE44-FD8C7E1589FE}"/>
                </a:ext>
              </a:extLst>
            </p:cNvPr>
            <p:cNvSpPr/>
            <p:nvPr/>
          </p:nvSpPr>
          <p:spPr>
            <a:xfrm>
              <a:off x="2325288" y="3545269"/>
              <a:ext cx="144000" cy="1875736"/>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Rectangle 88">
              <a:extLst>
                <a:ext uri="{FF2B5EF4-FFF2-40B4-BE49-F238E27FC236}">
                  <a16:creationId xmlns:a16="http://schemas.microsoft.com/office/drawing/2014/main" id="{BACC8162-17CA-4294-821E-83F6A40414B2}"/>
                </a:ext>
              </a:extLst>
            </p:cNvPr>
            <p:cNvSpPr/>
            <p:nvPr/>
          </p:nvSpPr>
          <p:spPr>
            <a:xfrm>
              <a:off x="2952986" y="3211771"/>
              <a:ext cx="144000" cy="2209234"/>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 name="Rectangle 89">
              <a:extLst>
                <a:ext uri="{FF2B5EF4-FFF2-40B4-BE49-F238E27FC236}">
                  <a16:creationId xmlns:a16="http://schemas.microsoft.com/office/drawing/2014/main" id="{A20243F3-73EA-45CE-B25F-646270269170}"/>
                </a:ext>
              </a:extLst>
            </p:cNvPr>
            <p:cNvSpPr/>
            <p:nvPr/>
          </p:nvSpPr>
          <p:spPr>
            <a:xfrm>
              <a:off x="3606456" y="3244649"/>
              <a:ext cx="144000" cy="2176356"/>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Rectangle 90">
              <a:extLst>
                <a:ext uri="{FF2B5EF4-FFF2-40B4-BE49-F238E27FC236}">
                  <a16:creationId xmlns:a16="http://schemas.microsoft.com/office/drawing/2014/main" id="{121FEE2D-286C-4FB3-95E7-C74CAB46682A}"/>
                </a:ext>
              </a:extLst>
            </p:cNvPr>
            <p:cNvSpPr/>
            <p:nvPr/>
          </p:nvSpPr>
          <p:spPr>
            <a:xfrm>
              <a:off x="4272194" y="2960923"/>
              <a:ext cx="144000" cy="2460082"/>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Rectangle 91">
              <a:extLst>
                <a:ext uri="{FF2B5EF4-FFF2-40B4-BE49-F238E27FC236}">
                  <a16:creationId xmlns:a16="http://schemas.microsoft.com/office/drawing/2014/main" id="{B205D76C-CD43-4EC6-B9F1-DE69727DCFB4}"/>
                </a:ext>
              </a:extLst>
            </p:cNvPr>
            <p:cNvSpPr/>
            <p:nvPr/>
          </p:nvSpPr>
          <p:spPr>
            <a:xfrm>
              <a:off x="4921282" y="2808613"/>
              <a:ext cx="144000" cy="2612392"/>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3" name="Rectangle 92">
              <a:extLst>
                <a:ext uri="{FF2B5EF4-FFF2-40B4-BE49-F238E27FC236}">
                  <a16:creationId xmlns:a16="http://schemas.microsoft.com/office/drawing/2014/main" id="{958EA614-38DE-48B0-9866-E6B7F1EE3DD3}"/>
                </a:ext>
              </a:extLst>
            </p:cNvPr>
            <p:cNvSpPr/>
            <p:nvPr/>
          </p:nvSpPr>
          <p:spPr>
            <a:xfrm>
              <a:off x="5578957" y="2600389"/>
              <a:ext cx="144000" cy="2820616"/>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4" name="Rectangle 93">
              <a:extLst>
                <a:ext uri="{FF2B5EF4-FFF2-40B4-BE49-F238E27FC236}">
                  <a16:creationId xmlns:a16="http://schemas.microsoft.com/office/drawing/2014/main" id="{3368DD7E-3D9C-49B9-8ED9-E53462E54172}"/>
                </a:ext>
              </a:extLst>
            </p:cNvPr>
            <p:cNvSpPr/>
            <p:nvPr/>
          </p:nvSpPr>
          <p:spPr>
            <a:xfrm>
              <a:off x="6212269" y="2677438"/>
              <a:ext cx="144000" cy="2743567"/>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5" name="Rectangle 94">
              <a:extLst>
                <a:ext uri="{FF2B5EF4-FFF2-40B4-BE49-F238E27FC236}">
                  <a16:creationId xmlns:a16="http://schemas.microsoft.com/office/drawing/2014/main" id="{C91A9E0D-9343-4DAC-A930-3A87619E7A6B}"/>
                </a:ext>
              </a:extLst>
            </p:cNvPr>
            <p:cNvSpPr/>
            <p:nvPr/>
          </p:nvSpPr>
          <p:spPr>
            <a:xfrm>
              <a:off x="6866914" y="2795155"/>
              <a:ext cx="144000" cy="2625850"/>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6" name="Rectangle 95">
              <a:extLst>
                <a:ext uri="{FF2B5EF4-FFF2-40B4-BE49-F238E27FC236}">
                  <a16:creationId xmlns:a16="http://schemas.microsoft.com/office/drawing/2014/main" id="{D6086803-1CC2-4F07-AE7F-BD62F774F9D7}"/>
                </a:ext>
              </a:extLst>
            </p:cNvPr>
            <p:cNvSpPr/>
            <p:nvPr/>
          </p:nvSpPr>
          <p:spPr>
            <a:xfrm>
              <a:off x="7516920" y="2875628"/>
              <a:ext cx="144000" cy="2545377"/>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 name="Rectangle 96">
              <a:extLst>
                <a:ext uri="{FF2B5EF4-FFF2-40B4-BE49-F238E27FC236}">
                  <a16:creationId xmlns:a16="http://schemas.microsoft.com/office/drawing/2014/main" id="{6FF96DCA-CAA5-4D0C-A1A6-2F164873A244}"/>
                </a:ext>
              </a:extLst>
            </p:cNvPr>
            <p:cNvSpPr/>
            <p:nvPr/>
          </p:nvSpPr>
          <p:spPr>
            <a:xfrm>
              <a:off x="8163677" y="2813209"/>
              <a:ext cx="144000" cy="2607796"/>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8" name="Rectangle 97">
              <a:extLst>
                <a:ext uri="{FF2B5EF4-FFF2-40B4-BE49-F238E27FC236}">
                  <a16:creationId xmlns:a16="http://schemas.microsoft.com/office/drawing/2014/main" id="{DE79DCC8-F259-4335-B0F9-731C722E9372}"/>
                </a:ext>
              </a:extLst>
            </p:cNvPr>
            <p:cNvSpPr/>
            <p:nvPr/>
          </p:nvSpPr>
          <p:spPr>
            <a:xfrm flipV="1">
              <a:off x="1636717" y="2478232"/>
              <a:ext cx="167997" cy="146615"/>
            </a:xfrm>
            <a:prstGeom prst="rect">
              <a:avLst/>
            </a:prstGeom>
            <a:solidFill>
              <a:srgbClr val="C00000"/>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9" name="Rectangle 98">
              <a:extLst>
                <a:ext uri="{FF2B5EF4-FFF2-40B4-BE49-F238E27FC236}">
                  <a16:creationId xmlns:a16="http://schemas.microsoft.com/office/drawing/2014/main" id="{E473F6B5-AB97-4D44-A0DF-89D9C412AAE8}"/>
                </a:ext>
              </a:extLst>
            </p:cNvPr>
            <p:cNvSpPr/>
            <p:nvPr/>
          </p:nvSpPr>
          <p:spPr>
            <a:xfrm flipV="1">
              <a:off x="1644859" y="2229528"/>
              <a:ext cx="167997" cy="146615"/>
            </a:xfrm>
            <a:prstGeom prst="rect">
              <a:avLst/>
            </a:prstGeom>
            <a:solidFill>
              <a:srgbClr val="0000CC"/>
            </a:solidFill>
            <a:ln>
              <a:solidFill>
                <a:srgbClr val="0000C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0" name="ZoneTexte 99">
              <a:extLst>
                <a:ext uri="{FF2B5EF4-FFF2-40B4-BE49-F238E27FC236}">
                  <a16:creationId xmlns:a16="http://schemas.microsoft.com/office/drawing/2014/main" id="{5B3C1C4A-4370-4002-8811-6B483EAB2F79}"/>
                </a:ext>
              </a:extLst>
            </p:cNvPr>
            <p:cNvSpPr txBox="1"/>
            <p:nvPr/>
          </p:nvSpPr>
          <p:spPr>
            <a:xfrm>
              <a:off x="1804714" y="2106608"/>
              <a:ext cx="1598515" cy="646331"/>
            </a:xfrm>
            <a:prstGeom prst="rect">
              <a:avLst/>
            </a:prstGeom>
            <a:noFill/>
          </p:spPr>
          <p:txBody>
            <a:bodyPr wrap="none" rtlCol="0">
              <a:spAutoFit/>
            </a:bodyPr>
            <a:lstStyle/>
            <a:p>
              <a:r>
                <a:rPr lang="en-US" b="1"/>
                <a:t>DTG + 3TC</a:t>
              </a:r>
            </a:p>
            <a:p>
              <a:r>
                <a:rPr lang="en-US" b="1"/>
                <a:t>DTG + TDF/FTC</a:t>
              </a:r>
            </a:p>
          </p:txBody>
        </p:sp>
      </p:grpSp>
      <p:sp>
        <p:nvSpPr>
          <p:cNvPr id="101" name="Footer Placeholder 3">
            <a:extLst>
              <a:ext uri="{FF2B5EF4-FFF2-40B4-BE49-F238E27FC236}">
                <a16:creationId xmlns:a16="http://schemas.microsoft.com/office/drawing/2014/main" id="{8E04C2D7-C6AC-4604-BE9C-74123EAF192E}"/>
              </a:ext>
            </a:extLst>
          </p:cNvPr>
          <p:cNvSpPr txBox="1">
            <a:spLocks/>
          </p:cNvSpPr>
          <p:nvPr/>
        </p:nvSpPr>
        <p:spPr>
          <a:xfrm>
            <a:off x="6452947" y="6522915"/>
            <a:ext cx="2644874"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a:solidFill>
                  <a:srgbClr val="0070C0"/>
                </a:solidFill>
              </a:rPr>
              <a:t>Underwood M, EACS 2019, </a:t>
            </a:r>
            <a:r>
              <a:rPr lang="es-ES" altLang="ja-JP" sz="1200" b="1" i="1" dirty="0" err="1">
                <a:solidFill>
                  <a:srgbClr val="0070C0"/>
                </a:solidFill>
              </a:rPr>
              <a:t>Abs</a:t>
            </a:r>
            <a:r>
              <a:rPr lang="es-ES" altLang="ja-JP" sz="1200" b="1" i="1" dirty="0">
                <a:solidFill>
                  <a:srgbClr val="0070C0"/>
                </a:solidFill>
              </a:rPr>
              <a:t>. PS8/2</a:t>
            </a:r>
            <a:endParaRPr lang="en-US" altLang="ja-JP" sz="1200" b="1" i="1" dirty="0">
              <a:solidFill>
                <a:srgbClr val="0070C0"/>
              </a:solidFill>
            </a:endParaRPr>
          </a:p>
        </p:txBody>
      </p:sp>
    </p:spTree>
    <p:extLst>
      <p:ext uri="{BB962C8B-B14F-4D97-AF65-F5344CB8AC3E}">
        <p14:creationId xmlns:p14="http://schemas.microsoft.com/office/powerpoint/2010/main" val="3133742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3049"/>
            <a:ext cx="8229600" cy="508529"/>
          </a:xfrm>
        </p:spPr>
        <p:txBody>
          <a:bodyPr>
            <a:normAutofit fontScale="90000"/>
          </a:bodyPr>
          <a:lstStyle/>
          <a:p>
            <a:r>
              <a:rPr lang="fr-FR" dirty="0"/>
              <a:t>GEMINI</a:t>
            </a:r>
          </a:p>
        </p:txBody>
      </p:sp>
      <p:sp>
        <p:nvSpPr>
          <p:cNvPr id="22" name="Footer Placeholder 3">
            <a:extLst>
              <a:ext uri="{FF2B5EF4-FFF2-40B4-BE49-F238E27FC236}">
                <a16:creationId xmlns:a16="http://schemas.microsoft.com/office/drawing/2014/main" id="{143350AB-68AC-4FB6-AC42-7707EE77C50B}"/>
              </a:ext>
            </a:extLst>
          </p:cNvPr>
          <p:cNvSpPr txBox="1">
            <a:spLocks/>
          </p:cNvSpPr>
          <p:nvPr/>
        </p:nvSpPr>
        <p:spPr>
          <a:xfrm>
            <a:off x="6452947" y="6522915"/>
            <a:ext cx="2644874"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a:solidFill>
                  <a:srgbClr val="0070C0"/>
                </a:solidFill>
              </a:rPr>
              <a:t>Underwood M, EACS 2019, </a:t>
            </a:r>
            <a:r>
              <a:rPr lang="es-ES" altLang="ja-JP" sz="1200" b="1" i="1" dirty="0" err="1">
                <a:solidFill>
                  <a:srgbClr val="0070C0"/>
                </a:solidFill>
              </a:rPr>
              <a:t>Abs</a:t>
            </a:r>
            <a:r>
              <a:rPr lang="es-ES" altLang="ja-JP" sz="1200" b="1" i="1" dirty="0">
                <a:solidFill>
                  <a:srgbClr val="0070C0"/>
                </a:solidFill>
              </a:rPr>
              <a:t>. PS8/2</a:t>
            </a:r>
            <a:endParaRPr lang="en-US" altLang="ja-JP" sz="1200" b="1" i="1" dirty="0">
              <a:solidFill>
                <a:srgbClr val="0070C0"/>
              </a:solidFill>
            </a:endParaRPr>
          </a:p>
        </p:txBody>
      </p:sp>
      <p:sp>
        <p:nvSpPr>
          <p:cNvPr id="6" name="Rectangle 5"/>
          <p:cNvSpPr/>
          <p:nvPr/>
        </p:nvSpPr>
        <p:spPr>
          <a:xfrm>
            <a:off x="1474471" y="596814"/>
            <a:ext cx="6675120" cy="707886"/>
          </a:xfrm>
          <a:prstGeom prst="rect">
            <a:avLst/>
          </a:prstGeom>
        </p:spPr>
        <p:txBody>
          <a:bodyPr wrap="square">
            <a:spAutoFit/>
          </a:bodyPr>
          <a:lstStyle/>
          <a:p>
            <a:pPr algn="ctr"/>
            <a:r>
              <a:rPr lang="fr-FR" sz="2000" b="1" dirty="0">
                <a:solidFill>
                  <a:srgbClr val="FF6600"/>
                </a:solidFill>
              </a:rPr>
              <a:t>Proportion of Participants </a:t>
            </a:r>
            <a:r>
              <a:rPr lang="fr-FR" sz="2000" b="1" dirty="0" err="1">
                <a:solidFill>
                  <a:srgbClr val="FF6600"/>
                </a:solidFill>
              </a:rPr>
              <a:t>with</a:t>
            </a:r>
            <a:r>
              <a:rPr lang="fr-FR" sz="2000" b="1" dirty="0">
                <a:solidFill>
                  <a:srgbClr val="FF6600"/>
                </a:solidFill>
              </a:rPr>
              <a:t> TND </a:t>
            </a:r>
            <a:br>
              <a:rPr lang="fr-FR" sz="2000" b="1" dirty="0">
                <a:solidFill>
                  <a:srgbClr val="FF6600"/>
                </a:solidFill>
              </a:rPr>
            </a:br>
            <a:r>
              <a:rPr lang="fr-FR" sz="2000" b="1" dirty="0">
                <a:solidFill>
                  <a:srgbClr val="FF6600"/>
                </a:solidFill>
              </a:rPr>
              <a:t>by </a:t>
            </a:r>
            <a:r>
              <a:rPr lang="fr-FR" sz="2000" b="1" dirty="0" err="1">
                <a:solidFill>
                  <a:srgbClr val="FF6600"/>
                </a:solidFill>
              </a:rPr>
              <a:t>Visit</a:t>
            </a:r>
            <a:r>
              <a:rPr lang="fr-FR" sz="2000" b="1" dirty="0">
                <a:solidFill>
                  <a:srgbClr val="FF6600"/>
                </a:solidFill>
              </a:rPr>
              <a:t> </a:t>
            </a:r>
            <a:r>
              <a:rPr lang="fr-FR" sz="2000" b="1" dirty="0" err="1">
                <a:solidFill>
                  <a:srgbClr val="FF6600"/>
                </a:solidFill>
              </a:rPr>
              <a:t>according</a:t>
            </a:r>
            <a:r>
              <a:rPr lang="fr-FR" sz="2000" b="1" dirty="0">
                <a:solidFill>
                  <a:srgbClr val="FF6600"/>
                </a:solidFill>
              </a:rPr>
              <a:t> to </a:t>
            </a:r>
            <a:r>
              <a:rPr lang="fr-FR" sz="2000" b="1" dirty="0" err="1">
                <a:solidFill>
                  <a:srgbClr val="FF6600"/>
                </a:solidFill>
              </a:rPr>
              <a:t>baseline</a:t>
            </a:r>
            <a:r>
              <a:rPr lang="fr-FR" sz="2000" b="1" dirty="0">
                <a:solidFill>
                  <a:srgbClr val="FF6600"/>
                </a:solidFill>
              </a:rPr>
              <a:t> HIV RNA and CD4</a:t>
            </a:r>
          </a:p>
        </p:txBody>
      </p:sp>
      <p:graphicFrame>
        <p:nvGraphicFramePr>
          <p:cNvPr id="9" name="Tableau 8"/>
          <p:cNvGraphicFramePr>
            <a:graphicFrameLocks noGrp="1"/>
          </p:cNvGraphicFramePr>
          <p:nvPr>
            <p:extLst>
              <p:ext uri="{D42A27DB-BD31-4B8C-83A1-F6EECF244321}">
                <p14:modId xmlns:p14="http://schemas.microsoft.com/office/powerpoint/2010/main" val="2329070406"/>
              </p:ext>
            </p:extLst>
          </p:nvPr>
        </p:nvGraphicFramePr>
        <p:xfrm>
          <a:off x="230373" y="4682468"/>
          <a:ext cx="8683254" cy="1670300"/>
        </p:xfrm>
        <a:graphic>
          <a:graphicData uri="http://schemas.openxmlformats.org/drawingml/2006/table">
            <a:tbl>
              <a:tblPr firstRow="1" bandRow="1">
                <a:tableStyleId>{5C22544A-7EE6-4342-B048-85BDC9FD1C3A}</a:tableStyleId>
              </a:tblPr>
              <a:tblGrid>
                <a:gridCol w="1366757">
                  <a:extLst>
                    <a:ext uri="{9D8B030D-6E8A-4147-A177-3AD203B41FA5}">
                      <a16:colId xmlns:a16="http://schemas.microsoft.com/office/drawing/2014/main" val="20000"/>
                    </a:ext>
                  </a:extLst>
                </a:gridCol>
                <a:gridCol w="1745637">
                  <a:extLst>
                    <a:ext uri="{9D8B030D-6E8A-4147-A177-3AD203B41FA5}">
                      <a16:colId xmlns:a16="http://schemas.microsoft.com/office/drawing/2014/main" val="20001"/>
                    </a:ext>
                  </a:extLst>
                </a:gridCol>
                <a:gridCol w="2000718">
                  <a:extLst>
                    <a:ext uri="{9D8B030D-6E8A-4147-A177-3AD203B41FA5}">
                      <a16:colId xmlns:a16="http://schemas.microsoft.com/office/drawing/2014/main" val="20002"/>
                    </a:ext>
                  </a:extLst>
                </a:gridCol>
                <a:gridCol w="1892894">
                  <a:extLst>
                    <a:ext uri="{9D8B030D-6E8A-4147-A177-3AD203B41FA5}">
                      <a16:colId xmlns:a16="http://schemas.microsoft.com/office/drawing/2014/main" val="20003"/>
                    </a:ext>
                  </a:extLst>
                </a:gridCol>
                <a:gridCol w="1677248">
                  <a:extLst>
                    <a:ext uri="{9D8B030D-6E8A-4147-A177-3AD203B41FA5}">
                      <a16:colId xmlns:a16="http://schemas.microsoft.com/office/drawing/2014/main" val="20004"/>
                    </a:ext>
                  </a:extLst>
                </a:gridCol>
              </a:tblGrid>
              <a:tr h="417575">
                <a:tc>
                  <a:txBody>
                    <a:bodyPr/>
                    <a:lstStyle/>
                    <a:p>
                      <a:pPr algn="ctr">
                        <a:spcAft>
                          <a:spcPts val="1500"/>
                        </a:spcAft>
                      </a:pPr>
                      <a:r>
                        <a:rPr lang="fr-FR" sz="1600">
                          <a:effectLst/>
                        </a:rPr>
                        <a:t>Snapshot</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CD4≤200</a:t>
                      </a: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27/ 63 (43)</a:t>
                      </a: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32/ 55 (58)</a:t>
                      </a: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-15.3 (-33.2, 2.5)</a:t>
                      </a:r>
                      <a:endParaRPr lang="fr-FR" sz="180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0"/>
                  </a:ext>
                </a:extLst>
              </a:tr>
              <a:tr h="417575">
                <a:tc>
                  <a:txBody>
                    <a:bodyPr/>
                    <a:lstStyle/>
                    <a:p>
                      <a:pPr algn="ctr">
                        <a:spcAft>
                          <a:spcPts val="1500"/>
                        </a:spcAft>
                      </a:pPr>
                      <a:r>
                        <a:rPr lang="fr-FR" sz="1600">
                          <a:effectLst/>
                        </a:rPr>
                        <a:t> </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CD4&gt;200</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447/653 (68)</a:t>
                      </a: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452/662 (68)</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0.2 ( -4.9, 5.2)</a:t>
                      </a:r>
                      <a:endParaRPr lang="fr-FR" sz="180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1"/>
                  </a:ext>
                </a:extLst>
              </a:tr>
              <a:tr h="417575">
                <a:tc>
                  <a:txBody>
                    <a:bodyPr/>
                    <a:lstStyle/>
                    <a:p>
                      <a:pPr algn="ctr">
                        <a:spcAft>
                          <a:spcPts val="1500"/>
                        </a:spcAft>
                      </a:pPr>
                      <a:r>
                        <a:rPr lang="fr-FR" sz="1600">
                          <a:effectLst/>
                        </a:rPr>
                        <a:t>Observed</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CD4≤200</a:t>
                      </a: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27/ 43 (63)</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32/ 48 (67)</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-3.9 (-23.5, 15.8)</a:t>
                      </a:r>
                      <a:endParaRPr lang="fr-FR" sz="180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2"/>
                  </a:ext>
                </a:extLst>
              </a:tr>
              <a:tr h="417575">
                <a:tc>
                  <a:txBody>
                    <a:bodyPr/>
                    <a:lstStyle/>
                    <a:p>
                      <a:pPr algn="ctr">
                        <a:spcAft>
                          <a:spcPts val="1500"/>
                        </a:spcAft>
                      </a:pPr>
                      <a:r>
                        <a:rPr lang="fr-FR" sz="1600">
                          <a:effectLst/>
                        </a:rPr>
                        <a:t> </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CD4&gt;200</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447/573 (78)</a:t>
                      </a: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fr-FR" sz="1600">
                          <a:effectLst/>
                        </a:rPr>
                        <a:t>452/594 (76)</a:t>
                      </a:r>
                      <a:endParaRPr lang="fr-FR" sz="1800">
                        <a:effectLst/>
                        <a:latin typeface="Cambria"/>
                        <a:ea typeface="ＭＳ 明朝"/>
                        <a:cs typeface="Times New Roman"/>
                      </a:endParaRPr>
                    </a:p>
                  </a:txBody>
                  <a:tcPr marL="68580" marR="68580" marT="0" marB="0" anchor="ctr"/>
                </a:tc>
                <a:tc>
                  <a:txBody>
                    <a:bodyPr/>
                    <a:lstStyle/>
                    <a:p>
                      <a:pPr algn="ctr">
                        <a:spcAft>
                          <a:spcPts val="1500"/>
                        </a:spcAft>
                      </a:pPr>
                      <a:r>
                        <a:rPr lang="fr-FR" sz="1600" dirty="0">
                          <a:effectLst/>
                        </a:rPr>
                        <a:t>1.9 ( -2.9, 6.7)</a:t>
                      </a:r>
                      <a:endParaRPr lang="fr-FR" sz="1800" dirty="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3"/>
                  </a:ext>
                </a:extLst>
              </a:tr>
            </a:tbl>
          </a:graphicData>
        </a:graphic>
      </p:graphicFrame>
      <p:graphicFrame>
        <p:nvGraphicFramePr>
          <p:cNvPr id="8" name="Tableau 7">
            <a:extLst>
              <a:ext uri="{FF2B5EF4-FFF2-40B4-BE49-F238E27FC236}">
                <a16:creationId xmlns:a16="http://schemas.microsoft.com/office/drawing/2014/main" id="{9C25B62C-1DF6-4058-83ED-8E902C024521}"/>
              </a:ext>
            </a:extLst>
          </p:cNvPr>
          <p:cNvGraphicFramePr>
            <a:graphicFrameLocks noGrp="1"/>
          </p:cNvGraphicFramePr>
          <p:nvPr>
            <p:extLst>
              <p:ext uri="{D42A27DB-BD31-4B8C-83A1-F6EECF244321}">
                <p14:modId xmlns:p14="http://schemas.microsoft.com/office/powerpoint/2010/main" val="1345090175"/>
              </p:ext>
            </p:extLst>
          </p:nvPr>
        </p:nvGraphicFramePr>
        <p:xfrm>
          <a:off x="230373" y="1569397"/>
          <a:ext cx="8683254" cy="2993130"/>
        </p:xfrm>
        <a:graphic>
          <a:graphicData uri="http://schemas.openxmlformats.org/drawingml/2006/table">
            <a:tbl>
              <a:tblPr firstRow="1" bandRow="1">
                <a:tableStyleId>{5C22544A-7EE6-4342-B048-85BDC9FD1C3A}</a:tableStyleId>
              </a:tblPr>
              <a:tblGrid>
                <a:gridCol w="1366757">
                  <a:extLst>
                    <a:ext uri="{9D8B030D-6E8A-4147-A177-3AD203B41FA5}">
                      <a16:colId xmlns:a16="http://schemas.microsoft.com/office/drawing/2014/main" val="20000"/>
                    </a:ext>
                  </a:extLst>
                </a:gridCol>
                <a:gridCol w="1745637">
                  <a:extLst>
                    <a:ext uri="{9D8B030D-6E8A-4147-A177-3AD203B41FA5}">
                      <a16:colId xmlns:a16="http://schemas.microsoft.com/office/drawing/2014/main" val="20001"/>
                    </a:ext>
                  </a:extLst>
                </a:gridCol>
                <a:gridCol w="2000718">
                  <a:extLst>
                    <a:ext uri="{9D8B030D-6E8A-4147-A177-3AD203B41FA5}">
                      <a16:colId xmlns:a16="http://schemas.microsoft.com/office/drawing/2014/main" val="20002"/>
                    </a:ext>
                  </a:extLst>
                </a:gridCol>
                <a:gridCol w="1892894">
                  <a:extLst>
                    <a:ext uri="{9D8B030D-6E8A-4147-A177-3AD203B41FA5}">
                      <a16:colId xmlns:a16="http://schemas.microsoft.com/office/drawing/2014/main" val="20003"/>
                    </a:ext>
                  </a:extLst>
                </a:gridCol>
                <a:gridCol w="1677248">
                  <a:extLst>
                    <a:ext uri="{9D8B030D-6E8A-4147-A177-3AD203B41FA5}">
                      <a16:colId xmlns:a16="http://schemas.microsoft.com/office/drawing/2014/main" val="20004"/>
                    </a:ext>
                  </a:extLst>
                </a:gridCol>
              </a:tblGrid>
              <a:tr h="417575">
                <a:tc>
                  <a:txBody>
                    <a:bodyPr/>
                    <a:lstStyle/>
                    <a:p>
                      <a:pPr algn="ctr">
                        <a:spcAft>
                          <a:spcPts val="1500"/>
                        </a:spcAft>
                      </a:pPr>
                      <a:r>
                        <a:rPr lang="en-US" sz="1600" noProof="0">
                          <a:effectLst/>
                        </a:rPr>
                        <a:t>Analysis</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Subgroup</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DTG + 3TC n/N (%)</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DTG + TDF/FTC n/N (%)</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Treatment diff.</a:t>
                      </a:r>
                      <a:br>
                        <a:rPr lang="en-US" sz="1600" noProof="0">
                          <a:effectLst/>
                        </a:rPr>
                      </a:br>
                      <a:r>
                        <a:rPr lang="en-US" sz="1600" noProof="0">
                          <a:effectLst/>
                        </a:rPr>
                        <a:t>(95% CI)</a:t>
                      </a:r>
                      <a:endParaRPr lang="en-US" sz="1800" noProof="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0"/>
                  </a:ext>
                </a:extLst>
              </a:tr>
              <a:tr h="417575">
                <a:tc rowSpan="3">
                  <a:txBody>
                    <a:bodyPr/>
                    <a:lstStyle/>
                    <a:p>
                      <a:pPr algn="ctr">
                        <a:spcAft>
                          <a:spcPts val="1500"/>
                        </a:spcAft>
                      </a:pPr>
                      <a:r>
                        <a:rPr lang="en-US" sz="1600" noProof="0">
                          <a:effectLst/>
                        </a:rPr>
                        <a:t> Snapshot</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Overall</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474/716 (66)</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484/717 (68)</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-1,5 (-6.3 ; 3.2)</a:t>
                      </a:r>
                      <a:endParaRPr lang="en-US" sz="1800" noProof="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1"/>
                  </a:ext>
                </a:extLst>
              </a:tr>
              <a:tr h="417575">
                <a:tc vMerge="1">
                  <a:txBody>
                    <a:bodyPr/>
                    <a:lstStyle/>
                    <a:p>
                      <a:pPr algn="ctr">
                        <a:spcAft>
                          <a:spcPts val="1500"/>
                        </a:spcAft>
                      </a:pP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en-US" sz="1600" u="sng" noProof="0">
                          <a:effectLst/>
                          <a:latin typeface="Cambria"/>
                          <a:ea typeface="ＭＳ 明朝"/>
                          <a:cs typeface="Times New Roman"/>
                        </a:rPr>
                        <a:t>&lt;</a:t>
                      </a:r>
                      <a:r>
                        <a:rPr lang="en-US" sz="1600" noProof="0">
                          <a:effectLst/>
                          <a:latin typeface="Cambria"/>
                          <a:ea typeface="ＭＳ 明朝"/>
                          <a:cs typeface="Times New Roman"/>
                        </a:rPr>
                        <a:t> 100 000</a:t>
                      </a:r>
                    </a:p>
                  </a:txBody>
                  <a:tcPr marL="68580" marR="68580" marT="0" marB="0" anchor="ctr"/>
                </a:tc>
                <a:tc>
                  <a:txBody>
                    <a:bodyPr/>
                    <a:lstStyle/>
                    <a:p>
                      <a:pPr algn="ctr">
                        <a:spcAft>
                          <a:spcPts val="1500"/>
                        </a:spcAft>
                      </a:pPr>
                      <a:r>
                        <a:rPr lang="en-US" sz="1600" noProof="0">
                          <a:effectLst/>
                        </a:rPr>
                        <a:t>400/576 (69)</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405/564 (72)</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-2.4 (-7.6 ; 2.9)</a:t>
                      </a:r>
                      <a:endParaRPr lang="en-US" sz="1800" noProof="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2"/>
                  </a:ext>
                </a:extLst>
              </a:tr>
              <a:tr h="417575">
                <a:tc vMerge="1">
                  <a:txBody>
                    <a:bodyPr/>
                    <a:lstStyle/>
                    <a:p>
                      <a:pPr algn="ctr">
                        <a:spcAft>
                          <a:spcPts val="1500"/>
                        </a:spcAft>
                      </a:pP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&gt; 100 000</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74/140 (53)</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79/153 (52)</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1.2 (-10.2 ; 12.7)</a:t>
                      </a:r>
                      <a:endParaRPr lang="en-US" sz="1800" noProof="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003"/>
                  </a:ext>
                </a:extLst>
              </a:tr>
              <a:tr h="417575">
                <a:tc rowSpan="3">
                  <a:txBody>
                    <a:bodyPr/>
                    <a:lstStyle/>
                    <a:p>
                      <a:pPr algn="ctr">
                        <a:spcAft>
                          <a:spcPts val="1500"/>
                        </a:spcAft>
                      </a:pPr>
                      <a:r>
                        <a:rPr lang="en-US" sz="1600" noProof="0">
                          <a:effectLst/>
                        </a:rPr>
                        <a:t> Observed</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Overall</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474/616 (77)</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484/642 (75)</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1,2 (-3.4 ; 5.8)</a:t>
                      </a:r>
                      <a:endParaRPr lang="en-US" sz="1800" noProof="0">
                        <a:effectLst/>
                        <a:latin typeface="Cambria"/>
                        <a:ea typeface="ＭＳ 明朝"/>
                        <a:cs typeface="Times New Roman"/>
                      </a:endParaRPr>
                    </a:p>
                  </a:txBody>
                  <a:tcPr marL="68580" marR="68580" marT="0" marB="0" anchor="ctr"/>
                </a:tc>
                <a:extLst>
                  <a:ext uri="{0D108BD9-81ED-4DB2-BD59-A6C34878D82A}">
                    <a16:rowId xmlns:a16="http://schemas.microsoft.com/office/drawing/2014/main" val="2878614138"/>
                  </a:ext>
                </a:extLst>
              </a:tr>
              <a:tr h="417575">
                <a:tc vMerge="1">
                  <a:txBody>
                    <a:bodyPr/>
                    <a:lstStyle/>
                    <a:p>
                      <a:pPr algn="ctr">
                        <a:spcAft>
                          <a:spcPts val="1500"/>
                        </a:spcAft>
                      </a:pP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en-US" sz="1600" u="sng" noProof="0">
                          <a:effectLst/>
                          <a:latin typeface="Cambria"/>
                          <a:ea typeface="ＭＳ 明朝"/>
                          <a:cs typeface="Times New Roman"/>
                        </a:rPr>
                        <a:t>&lt;</a:t>
                      </a:r>
                      <a:r>
                        <a:rPr lang="en-US" sz="1600" noProof="0">
                          <a:effectLst/>
                          <a:latin typeface="Cambria"/>
                          <a:ea typeface="ＭＳ 明朝"/>
                          <a:cs typeface="Times New Roman"/>
                        </a:rPr>
                        <a:t> 100 000</a:t>
                      </a:r>
                    </a:p>
                  </a:txBody>
                  <a:tcPr marL="68580" marR="68580" marT="0" marB="0" anchor="ctr"/>
                </a:tc>
                <a:tc>
                  <a:txBody>
                    <a:bodyPr/>
                    <a:lstStyle/>
                    <a:p>
                      <a:pPr algn="ctr">
                        <a:spcAft>
                          <a:spcPts val="1500"/>
                        </a:spcAft>
                      </a:pPr>
                      <a:r>
                        <a:rPr lang="en-US" sz="1600" noProof="0">
                          <a:effectLst/>
                        </a:rPr>
                        <a:t>400/499 (80)</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405/510 (79)</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0.7 (-4.2 ; 5.7)</a:t>
                      </a:r>
                      <a:endParaRPr lang="en-US" sz="1800" noProof="0">
                        <a:effectLst/>
                        <a:latin typeface="Cambria"/>
                        <a:ea typeface="ＭＳ 明朝"/>
                        <a:cs typeface="Times New Roman"/>
                      </a:endParaRPr>
                    </a:p>
                  </a:txBody>
                  <a:tcPr marL="68580" marR="68580" marT="0" marB="0" anchor="ctr"/>
                </a:tc>
                <a:extLst>
                  <a:ext uri="{0D108BD9-81ED-4DB2-BD59-A6C34878D82A}">
                    <a16:rowId xmlns:a16="http://schemas.microsoft.com/office/drawing/2014/main" val="2165099981"/>
                  </a:ext>
                </a:extLst>
              </a:tr>
              <a:tr h="417575">
                <a:tc vMerge="1">
                  <a:txBody>
                    <a:bodyPr/>
                    <a:lstStyle/>
                    <a:p>
                      <a:pPr algn="ctr">
                        <a:spcAft>
                          <a:spcPts val="1500"/>
                        </a:spcAft>
                      </a:pPr>
                      <a:endParaRPr lang="fr-FR" sz="1800" dirty="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&gt; 100 000</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74/117 (63)</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a:effectLst/>
                        </a:rPr>
                        <a:t>79/132 (60)</a:t>
                      </a:r>
                      <a:endParaRPr lang="en-US" sz="1800" noProof="0">
                        <a:effectLst/>
                        <a:latin typeface="Cambria"/>
                        <a:ea typeface="ＭＳ 明朝"/>
                        <a:cs typeface="Times New Roman"/>
                      </a:endParaRPr>
                    </a:p>
                  </a:txBody>
                  <a:tcPr marL="68580" marR="68580" marT="0" marB="0" anchor="ctr"/>
                </a:tc>
                <a:tc>
                  <a:txBody>
                    <a:bodyPr/>
                    <a:lstStyle/>
                    <a:p>
                      <a:pPr algn="ctr">
                        <a:spcAft>
                          <a:spcPts val="1500"/>
                        </a:spcAft>
                      </a:pPr>
                      <a:r>
                        <a:rPr lang="en-US" sz="1600" noProof="0" dirty="0">
                          <a:effectLst/>
                        </a:rPr>
                        <a:t>3.4 (-8.7 ; 15.5)</a:t>
                      </a:r>
                      <a:endParaRPr lang="en-US" sz="1800" noProof="0" dirty="0">
                        <a:effectLst/>
                        <a:latin typeface="Cambria"/>
                        <a:ea typeface="ＭＳ 明朝"/>
                        <a:cs typeface="Times New Roman"/>
                      </a:endParaRPr>
                    </a:p>
                  </a:txBody>
                  <a:tcPr marL="68580" marR="68580" marT="0" marB="0" anchor="ctr"/>
                </a:tc>
                <a:extLst>
                  <a:ext uri="{0D108BD9-81ED-4DB2-BD59-A6C34878D82A}">
                    <a16:rowId xmlns:a16="http://schemas.microsoft.com/office/drawing/2014/main" val="1011432147"/>
                  </a:ext>
                </a:extLst>
              </a:tr>
            </a:tbl>
          </a:graphicData>
        </a:graphic>
      </p:graphicFrame>
    </p:spTree>
    <p:extLst>
      <p:ext uri="{BB962C8B-B14F-4D97-AF65-F5344CB8AC3E}">
        <p14:creationId xmlns:p14="http://schemas.microsoft.com/office/powerpoint/2010/main" val="2254926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034"/>
            <a:ext cx="8229600" cy="623994"/>
          </a:xfrm>
        </p:spPr>
        <p:txBody>
          <a:bodyPr/>
          <a:lstStyle/>
          <a:p>
            <a:r>
              <a:rPr lang="fr-FR" dirty="0"/>
              <a:t>TANGO</a:t>
            </a:r>
          </a:p>
        </p:txBody>
      </p:sp>
      <p:sp>
        <p:nvSpPr>
          <p:cNvPr id="3" name="Espace réservé du contenu 2"/>
          <p:cNvSpPr>
            <a:spLocks noGrp="1"/>
          </p:cNvSpPr>
          <p:nvPr>
            <p:ph sz="quarter" idx="13"/>
          </p:nvPr>
        </p:nvSpPr>
        <p:spPr>
          <a:xfrm>
            <a:off x="447964" y="649333"/>
            <a:ext cx="8229600" cy="896898"/>
          </a:xfrm>
        </p:spPr>
        <p:txBody>
          <a:bodyPr>
            <a:normAutofit/>
          </a:bodyPr>
          <a:lstStyle/>
          <a:p>
            <a:r>
              <a:rPr lang="en-US" sz="2000"/>
              <a:t>RCT in virologically suppressed adults :  switch to DTG/3TC vs continuation of TAF-containing 3DR = non-inferiority at W48</a:t>
            </a:r>
          </a:p>
        </p:txBody>
      </p:sp>
      <p:sp>
        <p:nvSpPr>
          <p:cNvPr id="7" name="Footer Placeholder 3">
            <a:extLst>
              <a:ext uri="{FF2B5EF4-FFF2-40B4-BE49-F238E27FC236}">
                <a16:creationId xmlns:a16="http://schemas.microsoft.com/office/drawing/2014/main" id="{143350AB-68AC-4FB6-AC42-7707EE77C50B}"/>
              </a:ext>
            </a:extLst>
          </p:cNvPr>
          <p:cNvSpPr txBox="1">
            <a:spLocks/>
          </p:cNvSpPr>
          <p:nvPr/>
        </p:nvSpPr>
        <p:spPr>
          <a:xfrm>
            <a:off x="6722619" y="6517602"/>
            <a:ext cx="2384437"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a:solidFill>
                  <a:srgbClr val="0070C0"/>
                </a:solidFill>
              </a:rPr>
              <a:t>Van </a:t>
            </a:r>
            <a:r>
              <a:rPr lang="es-ES" altLang="ja-JP" sz="1200" b="1" i="1" dirty="0" err="1">
                <a:solidFill>
                  <a:srgbClr val="0070C0"/>
                </a:solidFill>
              </a:rPr>
              <a:t>Wyk</a:t>
            </a:r>
            <a:r>
              <a:rPr lang="es-ES" altLang="ja-JP" sz="1200" b="1" i="1" dirty="0">
                <a:solidFill>
                  <a:srgbClr val="0070C0"/>
                </a:solidFill>
              </a:rPr>
              <a:t> J, EACS 2019, </a:t>
            </a:r>
            <a:r>
              <a:rPr lang="es-ES" altLang="ja-JP" sz="1200" b="1" i="1" dirty="0" err="1">
                <a:solidFill>
                  <a:srgbClr val="0070C0"/>
                </a:solidFill>
              </a:rPr>
              <a:t>Abs</a:t>
            </a:r>
            <a:r>
              <a:rPr lang="es-ES" altLang="ja-JP" sz="1200" b="1" i="1" dirty="0">
                <a:solidFill>
                  <a:srgbClr val="0070C0"/>
                </a:solidFill>
              </a:rPr>
              <a:t>. PS7/2</a:t>
            </a:r>
            <a:endParaRPr lang="en-US" altLang="ja-JP" sz="1200" b="1" i="1" dirty="0">
              <a:solidFill>
                <a:srgbClr val="0070C0"/>
              </a:solidFill>
            </a:endParaRPr>
          </a:p>
        </p:txBody>
      </p:sp>
      <p:graphicFrame>
        <p:nvGraphicFramePr>
          <p:cNvPr id="4" name="Tableau 7">
            <a:extLst>
              <a:ext uri="{FF2B5EF4-FFF2-40B4-BE49-F238E27FC236}">
                <a16:creationId xmlns:a16="http://schemas.microsoft.com/office/drawing/2014/main" id="{39A5CCFD-A988-4618-BE2A-848AFBE30A51}"/>
              </a:ext>
            </a:extLst>
          </p:cNvPr>
          <p:cNvGraphicFramePr>
            <a:graphicFrameLocks noGrp="1"/>
          </p:cNvGraphicFramePr>
          <p:nvPr>
            <p:extLst>
              <p:ext uri="{D42A27DB-BD31-4B8C-83A1-F6EECF244321}">
                <p14:modId xmlns:p14="http://schemas.microsoft.com/office/powerpoint/2010/main" val="296061072"/>
              </p:ext>
            </p:extLst>
          </p:nvPr>
        </p:nvGraphicFramePr>
        <p:xfrm>
          <a:off x="251460" y="1369198"/>
          <a:ext cx="8641080" cy="4941065"/>
        </p:xfrm>
        <a:graphic>
          <a:graphicData uri="http://schemas.openxmlformats.org/drawingml/2006/table">
            <a:tbl>
              <a:tblPr firstRow="1" bandRow="1">
                <a:tableStyleId>{5C22544A-7EE6-4342-B048-85BDC9FD1C3A}</a:tableStyleId>
              </a:tblPr>
              <a:tblGrid>
                <a:gridCol w="3280410">
                  <a:extLst>
                    <a:ext uri="{9D8B030D-6E8A-4147-A177-3AD203B41FA5}">
                      <a16:colId xmlns:a16="http://schemas.microsoft.com/office/drawing/2014/main" val="1677995555"/>
                    </a:ext>
                  </a:extLst>
                </a:gridCol>
                <a:gridCol w="1040130">
                  <a:extLst>
                    <a:ext uri="{9D8B030D-6E8A-4147-A177-3AD203B41FA5}">
                      <a16:colId xmlns:a16="http://schemas.microsoft.com/office/drawing/2014/main" val="2198434819"/>
                    </a:ext>
                  </a:extLst>
                </a:gridCol>
                <a:gridCol w="2160270">
                  <a:extLst>
                    <a:ext uri="{9D8B030D-6E8A-4147-A177-3AD203B41FA5}">
                      <a16:colId xmlns:a16="http://schemas.microsoft.com/office/drawing/2014/main" val="2994652928"/>
                    </a:ext>
                  </a:extLst>
                </a:gridCol>
                <a:gridCol w="2160270">
                  <a:extLst>
                    <a:ext uri="{9D8B030D-6E8A-4147-A177-3AD203B41FA5}">
                      <a16:colId xmlns:a16="http://schemas.microsoft.com/office/drawing/2014/main" val="2772023684"/>
                    </a:ext>
                  </a:extLst>
                </a:gridCol>
              </a:tblGrid>
              <a:tr h="691581">
                <a:tc>
                  <a:txBody>
                    <a:bodyPr/>
                    <a:lstStyle/>
                    <a:p>
                      <a:endParaRPr lang="en-US" sz="1800" noProof="0"/>
                    </a:p>
                  </a:txBody>
                  <a:tcPr anchor="ctr"/>
                </a:tc>
                <a:tc>
                  <a:txBody>
                    <a:bodyPr/>
                    <a:lstStyle/>
                    <a:p>
                      <a:endParaRPr lang="en-US" sz="1800" noProof="0"/>
                    </a:p>
                  </a:txBody>
                  <a:tcPr anchor="ctr"/>
                </a:tc>
                <a:tc>
                  <a:txBody>
                    <a:bodyPr/>
                    <a:lstStyle/>
                    <a:p>
                      <a:pPr algn="ctr"/>
                      <a:r>
                        <a:rPr lang="en-US" sz="1800" noProof="0"/>
                        <a:t>DTG/3TC</a:t>
                      </a:r>
                    </a:p>
                    <a:p>
                      <a:pPr algn="ctr"/>
                      <a:r>
                        <a:rPr lang="en-US" sz="1800" noProof="0"/>
                        <a:t>n/N (%)</a:t>
                      </a:r>
                    </a:p>
                  </a:txBody>
                  <a:tcPr anchor="ctr"/>
                </a:tc>
                <a:tc>
                  <a:txBody>
                    <a:bodyPr/>
                    <a:lstStyle/>
                    <a:p>
                      <a:pPr algn="ctr"/>
                      <a:r>
                        <a:rPr lang="en-US" sz="1800" noProof="0"/>
                        <a:t>TAF-Based Regimen</a:t>
                      </a:r>
                    </a:p>
                    <a:p>
                      <a:pPr algn="ctr"/>
                      <a:r>
                        <a:rPr lang="en-US" sz="1800" noProof="0"/>
                        <a:t>n/N (%)</a:t>
                      </a:r>
                    </a:p>
                  </a:txBody>
                  <a:tcPr anchor="ctr"/>
                </a:tc>
                <a:extLst>
                  <a:ext uri="{0D108BD9-81ED-4DB2-BD59-A6C34878D82A}">
                    <a16:rowId xmlns:a16="http://schemas.microsoft.com/office/drawing/2014/main" val="2619033934"/>
                  </a:ext>
                </a:extLst>
              </a:tr>
              <a:tr h="445187">
                <a:tc>
                  <a:txBody>
                    <a:bodyPr/>
                    <a:lstStyle/>
                    <a:p>
                      <a:r>
                        <a:rPr lang="en-US" sz="1800" b="1" noProof="0" dirty="0"/>
                        <a:t>Overall population</a:t>
                      </a:r>
                    </a:p>
                  </a:txBody>
                  <a:tcPr anchor="ctr"/>
                </a:tc>
                <a:tc>
                  <a:txBody>
                    <a:bodyPr/>
                    <a:lstStyle/>
                    <a:p>
                      <a:endParaRPr lang="en-US" sz="1800" noProof="0"/>
                    </a:p>
                  </a:txBody>
                  <a:tcPr anchor="ctr"/>
                </a:tc>
                <a:tc>
                  <a:txBody>
                    <a:bodyPr/>
                    <a:lstStyle/>
                    <a:p>
                      <a:pPr algn="ctr"/>
                      <a:r>
                        <a:rPr lang="en-US" sz="1800" noProof="0"/>
                        <a:t>344/369 (93,2)</a:t>
                      </a:r>
                    </a:p>
                  </a:txBody>
                  <a:tcPr anchor="ctr"/>
                </a:tc>
                <a:tc>
                  <a:txBody>
                    <a:bodyPr/>
                    <a:lstStyle/>
                    <a:p>
                      <a:pPr algn="ctr"/>
                      <a:r>
                        <a:rPr lang="en-US" sz="1800" noProof="0"/>
                        <a:t>346/372 (93,0)</a:t>
                      </a:r>
                    </a:p>
                  </a:txBody>
                  <a:tcPr anchor="ctr"/>
                </a:tc>
                <a:extLst>
                  <a:ext uri="{0D108BD9-81ED-4DB2-BD59-A6C34878D82A}">
                    <a16:rowId xmlns:a16="http://schemas.microsoft.com/office/drawing/2014/main" val="977863161"/>
                  </a:ext>
                </a:extLst>
              </a:tr>
              <a:tr h="445187">
                <a:tc>
                  <a:txBody>
                    <a:bodyPr/>
                    <a:lstStyle/>
                    <a:p>
                      <a:r>
                        <a:rPr lang="en-US" sz="1800" b="1" noProof="0" dirty="0"/>
                        <a:t>Adjusted difference and 95% CI</a:t>
                      </a:r>
                    </a:p>
                  </a:txBody>
                  <a:tcPr anchor="ctr"/>
                </a:tc>
                <a:tc>
                  <a:txBody>
                    <a:bodyPr/>
                    <a:lstStyle/>
                    <a:p>
                      <a:endParaRPr lang="en-US" sz="1800" noProof="0"/>
                    </a:p>
                  </a:txBody>
                  <a:tcPr anchor="ctr"/>
                </a:tc>
                <a:tc gridSpan="2">
                  <a:txBody>
                    <a:bodyPr/>
                    <a:lstStyle/>
                    <a:p>
                      <a:pPr algn="ctr"/>
                      <a:r>
                        <a:rPr lang="en-US" sz="1800" noProof="0"/>
                        <a:t>0,2 (-3,4 ; 3,9)</a:t>
                      </a:r>
                    </a:p>
                  </a:txBody>
                  <a:tcPr anchor="ctr"/>
                </a:tc>
                <a:tc hMerge="1">
                  <a:txBody>
                    <a:bodyPr/>
                    <a:lstStyle/>
                    <a:p>
                      <a:pPr algn="ctr"/>
                      <a:endParaRPr lang="fr-FR" dirty="0"/>
                    </a:p>
                  </a:txBody>
                  <a:tcPr/>
                </a:tc>
                <a:extLst>
                  <a:ext uri="{0D108BD9-81ED-4DB2-BD59-A6C34878D82A}">
                    <a16:rowId xmlns:a16="http://schemas.microsoft.com/office/drawing/2014/main" val="2672643659"/>
                  </a:ext>
                </a:extLst>
              </a:tr>
              <a:tr h="987974">
                <a:tc>
                  <a:txBody>
                    <a:bodyPr/>
                    <a:lstStyle/>
                    <a:p>
                      <a:r>
                        <a:rPr lang="en-US" sz="1800" b="1" noProof="0" dirty="0"/>
                        <a:t>Age (years)</a:t>
                      </a:r>
                    </a:p>
                  </a:txBody>
                  <a:tcPr anchor="ctr"/>
                </a:tc>
                <a:tc>
                  <a:txBody>
                    <a:bodyPr/>
                    <a:lstStyle/>
                    <a:p>
                      <a:r>
                        <a:rPr lang="en-US" sz="1800" noProof="0"/>
                        <a:t>&lt; 35</a:t>
                      </a:r>
                    </a:p>
                    <a:p>
                      <a:r>
                        <a:rPr lang="en-US" sz="1800" noProof="0"/>
                        <a:t>35 - &lt; 50</a:t>
                      </a:r>
                    </a:p>
                    <a:p>
                      <a:r>
                        <a:rPr lang="en-US" sz="1800" u="sng" noProof="0"/>
                        <a:t>&gt;</a:t>
                      </a:r>
                      <a:r>
                        <a:rPr lang="en-US" sz="1800" noProof="0"/>
                        <a:t> 50</a:t>
                      </a:r>
                    </a:p>
                  </a:txBody>
                  <a:tcPr anchor="ctr"/>
                </a:tc>
                <a:tc>
                  <a:txBody>
                    <a:bodyPr/>
                    <a:lstStyle/>
                    <a:p>
                      <a:pPr algn="ctr"/>
                      <a:r>
                        <a:rPr lang="en-US" sz="1800" noProof="0" dirty="0"/>
                        <a:t>118/130 (90,8)</a:t>
                      </a:r>
                    </a:p>
                    <a:p>
                      <a:pPr algn="ctr"/>
                      <a:r>
                        <a:rPr lang="en-US" sz="1800" noProof="0" dirty="0"/>
                        <a:t>153/160 (95,6)</a:t>
                      </a:r>
                    </a:p>
                    <a:p>
                      <a:pPr algn="ctr"/>
                      <a:r>
                        <a:rPr lang="en-US" sz="1800" noProof="0" dirty="0"/>
                        <a:t>73/79 (92,4)</a:t>
                      </a:r>
                    </a:p>
                  </a:txBody>
                  <a:tcPr anchor="ctr"/>
                </a:tc>
                <a:tc>
                  <a:txBody>
                    <a:bodyPr/>
                    <a:lstStyle/>
                    <a:p>
                      <a:pPr algn="ctr"/>
                      <a:r>
                        <a:rPr lang="en-US" sz="1800" noProof="0"/>
                        <a:t>109/119 (91,6)</a:t>
                      </a:r>
                    </a:p>
                    <a:p>
                      <a:pPr algn="ctr"/>
                      <a:r>
                        <a:rPr lang="en-US" sz="1800" noProof="0"/>
                        <a:t>151/161 (93,8)</a:t>
                      </a:r>
                    </a:p>
                    <a:p>
                      <a:pPr algn="ctr"/>
                      <a:r>
                        <a:rPr lang="en-US" sz="1800" noProof="0"/>
                        <a:t>86/92 (93,5)</a:t>
                      </a:r>
                    </a:p>
                  </a:txBody>
                  <a:tcPr anchor="ctr"/>
                </a:tc>
                <a:extLst>
                  <a:ext uri="{0D108BD9-81ED-4DB2-BD59-A6C34878D82A}">
                    <a16:rowId xmlns:a16="http://schemas.microsoft.com/office/drawing/2014/main" val="3530235264"/>
                  </a:ext>
                </a:extLst>
              </a:tr>
              <a:tr h="691581">
                <a:tc>
                  <a:txBody>
                    <a:bodyPr/>
                    <a:lstStyle/>
                    <a:p>
                      <a:r>
                        <a:rPr lang="en-US" sz="1800" b="1" noProof="0" dirty="0"/>
                        <a:t>Gender</a:t>
                      </a:r>
                    </a:p>
                  </a:txBody>
                  <a:tcPr anchor="ctr"/>
                </a:tc>
                <a:tc>
                  <a:txBody>
                    <a:bodyPr/>
                    <a:lstStyle/>
                    <a:p>
                      <a:r>
                        <a:rPr lang="en-US" sz="1800" noProof="0"/>
                        <a:t>Female</a:t>
                      </a:r>
                    </a:p>
                    <a:p>
                      <a:r>
                        <a:rPr lang="en-US" sz="1800" noProof="0"/>
                        <a:t>Male</a:t>
                      </a:r>
                    </a:p>
                  </a:txBody>
                  <a:tcPr anchor="ctr"/>
                </a:tc>
                <a:tc>
                  <a:txBody>
                    <a:bodyPr/>
                    <a:lstStyle/>
                    <a:p>
                      <a:pPr algn="ctr"/>
                      <a:r>
                        <a:rPr lang="en-US" sz="1800" noProof="0"/>
                        <a:t>21/25 (84,0)</a:t>
                      </a:r>
                    </a:p>
                    <a:p>
                      <a:pPr algn="ctr"/>
                      <a:r>
                        <a:rPr lang="en-US" sz="1800" noProof="0"/>
                        <a:t>323/344 (93,9)</a:t>
                      </a:r>
                    </a:p>
                  </a:txBody>
                  <a:tcPr anchor="ctr"/>
                </a:tc>
                <a:tc>
                  <a:txBody>
                    <a:bodyPr/>
                    <a:lstStyle/>
                    <a:p>
                      <a:pPr algn="ctr"/>
                      <a:r>
                        <a:rPr lang="en-US" sz="1800" noProof="0"/>
                        <a:t>27/33 (81,8)</a:t>
                      </a:r>
                    </a:p>
                    <a:p>
                      <a:pPr algn="ctr"/>
                      <a:r>
                        <a:rPr lang="en-US" sz="1800" noProof="0"/>
                        <a:t>319/339 (94,1)</a:t>
                      </a:r>
                    </a:p>
                  </a:txBody>
                  <a:tcPr anchor="ctr"/>
                </a:tc>
                <a:extLst>
                  <a:ext uri="{0D108BD9-81ED-4DB2-BD59-A6C34878D82A}">
                    <a16:rowId xmlns:a16="http://schemas.microsoft.com/office/drawing/2014/main" val="1009715502"/>
                  </a:ext>
                </a:extLst>
              </a:tr>
              <a:tr h="987974">
                <a:tc>
                  <a:txBody>
                    <a:bodyPr/>
                    <a:lstStyle/>
                    <a:p>
                      <a:r>
                        <a:rPr lang="en-US" sz="1800" b="1" noProof="0" dirty="0"/>
                        <a:t>Baseline Third Agent Class</a:t>
                      </a:r>
                    </a:p>
                  </a:txBody>
                  <a:tcPr anchor="ctr"/>
                </a:tc>
                <a:tc>
                  <a:txBody>
                    <a:bodyPr/>
                    <a:lstStyle/>
                    <a:p>
                      <a:r>
                        <a:rPr lang="en-US" sz="1800" noProof="0"/>
                        <a:t>INSTI</a:t>
                      </a:r>
                    </a:p>
                    <a:p>
                      <a:r>
                        <a:rPr lang="en-US" sz="1800" noProof="0"/>
                        <a:t>NNRTI</a:t>
                      </a:r>
                    </a:p>
                    <a:p>
                      <a:r>
                        <a:rPr lang="en-US" sz="1800" noProof="0"/>
                        <a:t>PI</a:t>
                      </a:r>
                    </a:p>
                  </a:txBody>
                  <a:tcPr anchor="ctr"/>
                </a:tc>
                <a:tc>
                  <a:txBody>
                    <a:bodyPr/>
                    <a:lstStyle/>
                    <a:p>
                      <a:pPr algn="ctr"/>
                      <a:r>
                        <a:rPr lang="en-US" sz="1800" noProof="0"/>
                        <a:t>268/289 (92,7)</a:t>
                      </a:r>
                    </a:p>
                    <a:p>
                      <a:pPr algn="ctr"/>
                      <a:r>
                        <a:rPr lang="en-US" sz="1800" noProof="0"/>
                        <a:t>49/51 (96,1)</a:t>
                      </a:r>
                    </a:p>
                    <a:p>
                      <a:pPr algn="ctr"/>
                      <a:r>
                        <a:rPr lang="en-US" sz="1800" noProof="0"/>
                        <a:t>27/29 (93,1)</a:t>
                      </a:r>
                    </a:p>
                  </a:txBody>
                  <a:tcPr anchor="ctr"/>
                </a:tc>
                <a:tc>
                  <a:txBody>
                    <a:bodyPr/>
                    <a:lstStyle/>
                    <a:p>
                      <a:pPr algn="ctr"/>
                      <a:r>
                        <a:rPr lang="en-US" sz="1800" noProof="0"/>
                        <a:t>276/296 (93,2)</a:t>
                      </a:r>
                    </a:p>
                    <a:p>
                      <a:pPr algn="ctr"/>
                      <a:r>
                        <a:rPr lang="en-US" sz="1800" noProof="0"/>
                        <a:t>42/48 (87,5)</a:t>
                      </a:r>
                    </a:p>
                    <a:p>
                      <a:pPr algn="ctr"/>
                      <a:r>
                        <a:rPr lang="en-US" sz="1800" noProof="0"/>
                        <a:t>28/28 (100)</a:t>
                      </a:r>
                    </a:p>
                  </a:txBody>
                  <a:tcPr anchor="ctr"/>
                </a:tc>
                <a:extLst>
                  <a:ext uri="{0D108BD9-81ED-4DB2-BD59-A6C34878D82A}">
                    <a16:rowId xmlns:a16="http://schemas.microsoft.com/office/drawing/2014/main" val="2224871111"/>
                  </a:ext>
                </a:extLst>
              </a:tr>
              <a:tr h="691581">
                <a:tc>
                  <a:txBody>
                    <a:bodyPr/>
                    <a:lstStyle/>
                    <a:p>
                      <a:r>
                        <a:rPr lang="en-US" sz="1800" b="1" noProof="0" dirty="0"/>
                        <a:t>Baseline CD4+</a:t>
                      </a:r>
                    </a:p>
                    <a:p>
                      <a:r>
                        <a:rPr lang="en-US" sz="1800" b="1" noProof="0" dirty="0"/>
                        <a:t>(cells/mm</a:t>
                      </a:r>
                      <a:r>
                        <a:rPr lang="en-US" sz="1800" b="1" baseline="30000" noProof="0" dirty="0"/>
                        <a:t>3</a:t>
                      </a:r>
                      <a:r>
                        <a:rPr lang="en-US" sz="1800" b="1" noProof="0" dirty="0"/>
                        <a:t>)</a:t>
                      </a:r>
                    </a:p>
                  </a:txBody>
                  <a:tcPr anchor="ctr"/>
                </a:tc>
                <a:tc>
                  <a:txBody>
                    <a:bodyPr/>
                    <a:lstStyle/>
                    <a:p>
                      <a:r>
                        <a:rPr lang="en-US" sz="1800" noProof="0"/>
                        <a:t>&lt; 350</a:t>
                      </a:r>
                    </a:p>
                    <a:p>
                      <a:r>
                        <a:rPr lang="en-US" sz="1800" u="sng" noProof="0"/>
                        <a:t>&gt;</a:t>
                      </a:r>
                      <a:r>
                        <a:rPr lang="en-US" sz="1800" noProof="0"/>
                        <a:t> 350</a:t>
                      </a:r>
                    </a:p>
                  </a:txBody>
                  <a:tcPr anchor="ctr"/>
                </a:tc>
                <a:tc>
                  <a:txBody>
                    <a:bodyPr/>
                    <a:lstStyle/>
                    <a:p>
                      <a:pPr algn="ctr"/>
                      <a:r>
                        <a:rPr lang="en-US" sz="1800" noProof="0"/>
                        <a:t>31/35 (88,6)</a:t>
                      </a:r>
                    </a:p>
                    <a:p>
                      <a:pPr algn="ctr"/>
                      <a:r>
                        <a:rPr lang="en-US" sz="1800" noProof="0"/>
                        <a:t>313/334 (93,7)</a:t>
                      </a:r>
                    </a:p>
                  </a:txBody>
                  <a:tcPr anchor="ctr"/>
                </a:tc>
                <a:tc>
                  <a:txBody>
                    <a:bodyPr/>
                    <a:lstStyle/>
                    <a:p>
                      <a:pPr algn="ctr"/>
                      <a:r>
                        <a:rPr lang="en-US" sz="1800" noProof="0" dirty="0"/>
                        <a:t>29/30 (96,7)</a:t>
                      </a:r>
                    </a:p>
                    <a:p>
                      <a:pPr algn="ctr"/>
                      <a:r>
                        <a:rPr lang="en-US" sz="1800" noProof="0" dirty="0"/>
                        <a:t>317/342 (92,7)</a:t>
                      </a:r>
                    </a:p>
                  </a:txBody>
                  <a:tcPr anchor="ctr"/>
                </a:tc>
                <a:extLst>
                  <a:ext uri="{0D108BD9-81ED-4DB2-BD59-A6C34878D82A}">
                    <a16:rowId xmlns:a16="http://schemas.microsoft.com/office/drawing/2014/main" val="2360069853"/>
                  </a:ext>
                </a:extLst>
              </a:tr>
            </a:tbl>
          </a:graphicData>
        </a:graphic>
      </p:graphicFrame>
    </p:spTree>
    <p:extLst>
      <p:ext uri="{BB962C8B-B14F-4D97-AF65-F5344CB8AC3E}">
        <p14:creationId xmlns:p14="http://schemas.microsoft.com/office/powerpoint/2010/main" val="3395199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SIMPL’HIV</a:t>
            </a:r>
          </a:p>
        </p:txBody>
      </p:sp>
      <p:sp>
        <p:nvSpPr>
          <p:cNvPr id="6" name="Espace réservé du contenu 2"/>
          <p:cNvSpPr>
            <a:spLocks noGrp="1"/>
          </p:cNvSpPr>
          <p:nvPr>
            <p:ph sz="quarter" idx="13"/>
          </p:nvPr>
        </p:nvSpPr>
        <p:spPr>
          <a:xfrm>
            <a:off x="457200" y="1417638"/>
            <a:ext cx="8229600" cy="4773612"/>
          </a:xfrm>
        </p:spPr>
        <p:txBody>
          <a:bodyPr>
            <a:normAutofit fontScale="92500" lnSpcReduction="10000"/>
          </a:bodyPr>
          <a:lstStyle/>
          <a:p>
            <a:r>
              <a:rPr lang="en-US" dirty="0"/>
              <a:t>RCT: DTG + FTC vs continuation </a:t>
            </a:r>
            <a:r>
              <a:rPr lang="en-US" dirty="0" err="1"/>
              <a:t>cART</a:t>
            </a:r>
            <a:br>
              <a:rPr lang="en-US" dirty="0"/>
            </a:br>
            <a:endParaRPr lang="en-US" dirty="0"/>
          </a:p>
          <a:p>
            <a:r>
              <a:rPr lang="en-US" dirty="0"/>
              <a:t>187 adults, HIV RNA &lt; 50 c/mL</a:t>
            </a:r>
          </a:p>
          <a:p>
            <a:endParaRPr lang="fr-FR" dirty="0"/>
          </a:p>
          <a:p>
            <a:r>
              <a:rPr lang="en-US" dirty="0"/>
              <a:t>Non-inferiority of DTG + FTC compared to standard 3DR </a:t>
            </a:r>
            <a:r>
              <a:rPr lang="en-US" dirty="0" err="1"/>
              <a:t>cART</a:t>
            </a:r>
            <a:r>
              <a:rPr lang="en-US" dirty="0"/>
              <a:t> </a:t>
            </a:r>
            <a:br>
              <a:rPr lang="en-US" dirty="0"/>
            </a:br>
            <a:r>
              <a:rPr lang="en-US" dirty="0"/>
              <a:t>(with INSTI = 66%) at W48</a:t>
            </a:r>
          </a:p>
          <a:p>
            <a:pPr lvl="1"/>
            <a:r>
              <a:rPr lang="fr-FR" dirty="0"/>
              <a:t>HIV RNA &lt; 100 c/</a:t>
            </a:r>
            <a:r>
              <a:rPr lang="fr-FR" dirty="0" err="1"/>
              <a:t>mL</a:t>
            </a:r>
            <a:r>
              <a:rPr lang="fr-FR" dirty="0"/>
              <a:t>		93.5% vs 94.7%</a:t>
            </a:r>
          </a:p>
          <a:p>
            <a:pPr lvl="1"/>
            <a:r>
              <a:rPr lang="fr-FR" dirty="0"/>
              <a:t>HIV RNA &lt; 50 c/</a:t>
            </a:r>
            <a:r>
              <a:rPr lang="fr-FR" dirty="0" err="1"/>
              <a:t>mL</a:t>
            </a:r>
            <a:r>
              <a:rPr lang="fr-FR" dirty="0"/>
              <a:t>		90.3% vs 91.5%</a:t>
            </a:r>
          </a:p>
          <a:p>
            <a:pPr marL="342900" lvl="1" indent="0">
              <a:buNone/>
            </a:pPr>
            <a:endParaRPr lang="fr-FR" dirty="0"/>
          </a:p>
          <a:p>
            <a:r>
              <a:rPr lang="en-US" dirty="0"/>
              <a:t>Virologic failure</a:t>
            </a:r>
          </a:p>
          <a:p>
            <a:pPr lvl="1"/>
            <a:r>
              <a:rPr lang="en-US" dirty="0"/>
              <a:t>DTG + FTC, N = 1 (W48) : 67 c/mL, confirmed 65/80 c/mL (no RAM)</a:t>
            </a:r>
          </a:p>
          <a:p>
            <a:pPr lvl="1"/>
            <a:r>
              <a:rPr lang="en-US" dirty="0"/>
              <a:t>Triple </a:t>
            </a:r>
            <a:r>
              <a:rPr lang="en-US" dirty="0" err="1"/>
              <a:t>cART</a:t>
            </a:r>
            <a:r>
              <a:rPr lang="en-US" dirty="0"/>
              <a:t>, N = 2 (ABC/3TC/DTG W6, TDF/FTC + DTG W48)</a:t>
            </a:r>
          </a:p>
          <a:p>
            <a:pPr lvl="1"/>
            <a:endParaRPr lang="en-US" dirty="0"/>
          </a:p>
          <a:p>
            <a:r>
              <a:rPr lang="en-US" dirty="0"/>
              <a:t>AE leading to withdrawal : 1 in each group</a:t>
            </a:r>
          </a:p>
          <a:p>
            <a:pPr lvl="1"/>
            <a:endParaRPr lang="fr-FR" dirty="0"/>
          </a:p>
        </p:txBody>
      </p:sp>
      <p:sp>
        <p:nvSpPr>
          <p:cNvPr id="7" name="Footer Placeholder 3">
            <a:extLst>
              <a:ext uri="{FF2B5EF4-FFF2-40B4-BE49-F238E27FC236}">
                <a16:creationId xmlns:a16="http://schemas.microsoft.com/office/drawing/2014/main" id="{143350AB-68AC-4FB6-AC42-7707EE77C50B}"/>
              </a:ext>
            </a:extLst>
          </p:cNvPr>
          <p:cNvSpPr txBox="1">
            <a:spLocks/>
          </p:cNvSpPr>
          <p:nvPr/>
        </p:nvSpPr>
        <p:spPr>
          <a:xfrm>
            <a:off x="6819783" y="6523569"/>
            <a:ext cx="2278037"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err="1">
                <a:solidFill>
                  <a:srgbClr val="0070C0"/>
                </a:solidFill>
              </a:rPr>
              <a:t>Sculier</a:t>
            </a:r>
            <a:r>
              <a:rPr lang="es-ES" altLang="ja-JP" sz="1200" b="1" i="1" dirty="0">
                <a:solidFill>
                  <a:srgbClr val="0070C0"/>
                </a:solidFill>
              </a:rPr>
              <a:t> D, EACS 2019, </a:t>
            </a:r>
            <a:r>
              <a:rPr lang="es-ES" altLang="ja-JP" sz="1200" b="1" i="1" dirty="0" err="1">
                <a:solidFill>
                  <a:srgbClr val="0070C0"/>
                </a:solidFill>
              </a:rPr>
              <a:t>Abs</a:t>
            </a:r>
            <a:r>
              <a:rPr lang="es-ES" altLang="ja-JP" sz="1200" b="1" i="1" dirty="0">
                <a:solidFill>
                  <a:srgbClr val="0070C0"/>
                </a:solidFill>
              </a:rPr>
              <a:t>. PS8/3</a:t>
            </a:r>
            <a:endParaRPr lang="en-US" altLang="ja-JP" sz="1200" b="1" i="1" dirty="0">
              <a:solidFill>
                <a:srgbClr val="0070C0"/>
              </a:solidFill>
            </a:endParaRPr>
          </a:p>
        </p:txBody>
      </p:sp>
    </p:spTree>
    <p:extLst>
      <p:ext uri="{BB962C8B-B14F-4D97-AF65-F5344CB8AC3E}">
        <p14:creationId xmlns:p14="http://schemas.microsoft.com/office/powerpoint/2010/main" val="1470788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PROBE 2</a:t>
            </a:r>
          </a:p>
        </p:txBody>
      </p:sp>
      <p:sp>
        <p:nvSpPr>
          <p:cNvPr id="3" name="Espace réservé du contenu 2"/>
          <p:cNvSpPr>
            <a:spLocks noGrp="1"/>
          </p:cNvSpPr>
          <p:nvPr>
            <p:ph sz="quarter" idx="13"/>
          </p:nvPr>
        </p:nvSpPr>
        <p:spPr/>
        <p:txBody>
          <a:bodyPr/>
          <a:lstStyle/>
          <a:p>
            <a:r>
              <a:rPr lang="fr-FR" dirty="0"/>
              <a:t>RCT: RPV + DRV/c vs continuation </a:t>
            </a:r>
            <a:r>
              <a:rPr lang="fr-FR" dirty="0" err="1"/>
              <a:t>cART</a:t>
            </a:r>
            <a:endParaRPr lang="fr-FR" dirty="0"/>
          </a:p>
          <a:p>
            <a:r>
              <a:rPr lang="en-US" dirty="0"/>
              <a:t>160 adults, HIV RNA &lt; 50 c/mL,  HBs Ag neg</a:t>
            </a:r>
          </a:p>
          <a:p>
            <a:endParaRPr lang="fr-FR" dirty="0"/>
          </a:p>
          <a:p>
            <a:r>
              <a:rPr lang="en-US" dirty="0"/>
              <a:t>Non-inferiority of the RPV+DRV/c 2DR compared to standard 3DR </a:t>
            </a:r>
            <a:r>
              <a:rPr lang="en-US" dirty="0" err="1"/>
              <a:t>cART</a:t>
            </a:r>
            <a:r>
              <a:rPr lang="en-US" dirty="0"/>
              <a:t> at W48</a:t>
            </a:r>
          </a:p>
          <a:p>
            <a:pPr lvl="1"/>
            <a:r>
              <a:rPr lang="en-US" dirty="0"/>
              <a:t>HIV RNA &gt; 50 c/mL		0% vs 3.7%</a:t>
            </a:r>
          </a:p>
          <a:p>
            <a:pPr lvl="1"/>
            <a:r>
              <a:rPr lang="fr-FR" dirty="0"/>
              <a:t>HIV RNA &lt; 50 c/</a:t>
            </a:r>
            <a:r>
              <a:rPr lang="fr-FR" dirty="0" err="1"/>
              <a:t>mL</a:t>
            </a:r>
            <a:r>
              <a:rPr lang="fr-FR" dirty="0"/>
              <a:t>		91.3% vs 93.8%</a:t>
            </a:r>
          </a:p>
          <a:p>
            <a:pPr lvl="1"/>
            <a:endParaRPr lang="fr-FR" dirty="0"/>
          </a:p>
          <a:p>
            <a:r>
              <a:rPr lang="en-US" dirty="0"/>
              <a:t>Good lipidic profile</a:t>
            </a:r>
          </a:p>
          <a:p>
            <a:pPr lvl="1"/>
            <a:endParaRPr lang="fr-FR" dirty="0"/>
          </a:p>
        </p:txBody>
      </p:sp>
      <p:sp>
        <p:nvSpPr>
          <p:cNvPr id="4" name="Footer Placeholder 3">
            <a:extLst>
              <a:ext uri="{FF2B5EF4-FFF2-40B4-BE49-F238E27FC236}">
                <a16:creationId xmlns:a16="http://schemas.microsoft.com/office/drawing/2014/main" id="{143350AB-68AC-4FB6-AC42-7707EE77C50B}"/>
              </a:ext>
            </a:extLst>
          </p:cNvPr>
          <p:cNvSpPr txBox="1">
            <a:spLocks/>
          </p:cNvSpPr>
          <p:nvPr/>
        </p:nvSpPr>
        <p:spPr>
          <a:xfrm>
            <a:off x="6670014" y="6517602"/>
            <a:ext cx="2446278"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err="1">
                <a:solidFill>
                  <a:srgbClr val="0070C0"/>
                </a:solidFill>
              </a:rPr>
              <a:t>Maggiolo</a:t>
            </a:r>
            <a:r>
              <a:rPr lang="es-ES" altLang="ja-JP" sz="1200" b="1" i="1" dirty="0">
                <a:solidFill>
                  <a:srgbClr val="0070C0"/>
                </a:solidFill>
              </a:rPr>
              <a:t> F, EACS 2019, </a:t>
            </a:r>
            <a:r>
              <a:rPr lang="es-ES" altLang="ja-JP" sz="1200" b="1" i="1" dirty="0" err="1">
                <a:solidFill>
                  <a:srgbClr val="0070C0"/>
                </a:solidFill>
              </a:rPr>
              <a:t>Abs</a:t>
            </a:r>
            <a:r>
              <a:rPr lang="es-ES" altLang="ja-JP" sz="1200" b="1" i="1" dirty="0">
                <a:solidFill>
                  <a:srgbClr val="0070C0"/>
                </a:solidFill>
              </a:rPr>
              <a:t>. PS7/1</a:t>
            </a:r>
            <a:endParaRPr lang="en-US" altLang="ja-JP" sz="1200" b="1" i="1" dirty="0">
              <a:solidFill>
                <a:srgbClr val="0070C0"/>
              </a:solidFill>
            </a:endParaRPr>
          </a:p>
        </p:txBody>
      </p:sp>
    </p:spTree>
    <p:extLst>
      <p:ext uri="{BB962C8B-B14F-4D97-AF65-F5344CB8AC3E}">
        <p14:creationId xmlns:p14="http://schemas.microsoft.com/office/powerpoint/2010/main" val="1878713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3038"/>
            <a:ext cx="8229600" cy="423862"/>
          </a:xfrm>
        </p:spPr>
        <p:txBody>
          <a:bodyPr>
            <a:normAutofit fontScale="90000"/>
          </a:bodyPr>
          <a:lstStyle/>
          <a:p>
            <a:r>
              <a:rPr lang="fr-FR" dirty="0"/>
              <a:t>VACH </a:t>
            </a:r>
            <a:r>
              <a:rPr lang="fr-FR" dirty="0" err="1"/>
              <a:t>Cohort</a:t>
            </a:r>
            <a:endParaRPr lang="fr-FR" dirty="0"/>
          </a:p>
        </p:txBody>
      </p:sp>
      <p:sp>
        <p:nvSpPr>
          <p:cNvPr id="5" name="Footer Placeholder 3">
            <a:extLst>
              <a:ext uri="{FF2B5EF4-FFF2-40B4-BE49-F238E27FC236}">
                <a16:creationId xmlns:a16="http://schemas.microsoft.com/office/drawing/2014/main" id="{143350AB-68AC-4FB6-AC42-7707EE77C50B}"/>
              </a:ext>
            </a:extLst>
          </p:cNvPr>
          <p:cNvSpPr txBox="1">
            <a:spLocks/>
          </p:cNvSpPr>
          <p:nvPr/>
        </p:nvSpPr>
        <p:spPr>
          <a:xfrm>
            <a:off x="6972813" y="6517602"/>
            <a:ext cx="2127570"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err="1">
                <a:solidFill>
                  <a:srgbClr val="0070C0"/>
                </a:solidFill>
              </a:rPr>
              <a:t>Teira</a:t>
            </a:r>
            <a:r>
              <a:rPr lang="es-ES" altLang="ja-JP" sz="1200" b="1" i="1" dirty="0">
                <a:solidFill>
                  <a:srgbClr val="0070C0"/>
                </a:solidFill>
              </a:rPr>
              <a:t> R, EACS 2019, </a:t>
            </a:r>
            <a:r>
              <a:rPr lang="es-ES" altLang="ja-JP" sz="1200" b="1" i="1" dirty="0" err="1">
                <a:solidFill>
                  <a:srgbClr val="0070C0"/>
                </a:solidFill>
              </a:rPr>
              <a:t>Abs</a:t>
            </a:r>
            <a:r>
              <a:rPr lang="es-ES" altLang="ja-JP" sz="1200" b="1" i="1" dirty="0">
                <a:solidFill>
                  <a:srgbClr val="0070C0"/>
                </a:solidFill>
              </a:rPr>
              <a:t>. PS8/5</a:t>
            </a:r>
            <a:endParaRPr lang="en-US" altLang="ja-JP" sz="1200" b="1" i="1" dirty="0">
              <a:solidFill>
                <a:srgbClr val="0070C0"/>
              </a:solidFill>
            </a:endParaRPr>
          </a:p>
        </p:txBody>
      </p:sp>
      <p:sp>
        <p:nvSpPr>
          <p:cNvPr id="6" name="ZoneTexte 5"/>
          <p:cNvSpPr txBox="1"/>
          <p:nvPr/>
        </p:nvSpPr>
        <p:spPr>
          <a:xfrm>
            <a:off x="243101" y="2000395"/>
            <a:ext cx="8704049" cy="369332"/>
          </a:xfrm>
          <a:prstGeom prst="rect">
            <a:avLst/>
          </a:prstGeom>
          <a:noFill/>
        </p:spPr>
        <p:txBody>
          <a:bodyPr wrap="none" rtlCol="0">
            <a:spAutoFit/>
          </a:bodyPr>
          <a:lstStyle/>
          <a:p>
            <a:r>
              <a:rPr lang="en-US" b="1">
                <a:solidFill>
                  <a:srgbClr val="0070C0"/>
                </a:solidFill>
              </a:rPr>
              <a:t>Time to treatment failure (virological failure, immunologic failure or disease progression )</a:t>
            </a:r>
          </a:p>
        </p:txBody>
      </p:sp>
      <p:sp>
        <p:nvSpPr>
          <p:cNvPr id="9" name="ZoneTexte 8"/>
          <p:cNvSpPr txBox="1"/>
          <p:nvPr/>
        </p:nvSpPr>
        <p:spPr>
          <a:xfrm>
            <a:off x="457200" y="723900"/>
            <a:ext cx="8509000" cy="1200329"/>
          </a:xfrm>
          <a:prstGeom prst="rect">
            <a:avLst/>
          </a:prstGeom>
          <a:noFill/>
        </p:spPr>
        <p:txBody>
          <a:bodyPr wrap="square" rtlCol="0">
            <a:spAutoFit/>
          </a:bodyPr>
          <a:lstStyle/>
          <a:p>
            <a:pPr marL="285750" indent="-285750">
              <a:buClr>
                <a:srgbClr val="0070C0"/>
              </a:buClr>
              <a:buFont typeface="Arial" panose="020B0604020202020204" pitchFamily="34" charset="0"/>
              <a:buChar char="•"/>
            </a:pPr>
            <a:r>
              <a:rPr lang="en-US"/>
              <a:t>Multicenter, Spanish cohort</a:t>
            </a:r>
          </a:p>
          <a:p>
            <a:pPr marL="285750" indent="-285750">
              <a:buClr>
                <a:srgbClr val="0070C0"/>
              </a:buClr>
              <a:buFont typeface="Arial" panose="020B0604020202020204" pitchFamily="34" charset="0"/>
              <a:buChar char="•"/>
            </a:pPr>
            <a:r>
              <a:rPr lang="en-US"/>
              <a:t>All patients switching to INSTI-based ART (N = 5,047) or to a 2DR (N = 617) of DTG+RPV or DTG+3TC between 05/2016-05/2019</a:t>
            </a:r>
            <a:br>
              <a:rPr lang="en-US"/>
            </a:br>
            <a:r>
              <a:rPr lang="en-US"/>
              <a:t>2DR : older,more experienced but higher proportion virologically suppressed at switch </a:t>
            </a:r>
          </a:p>
        </p:txBody>
      </p:sp>
      <p:sp>
        <p:nvSpPr>
          <p:cNvPr id="11" name="ZoneTexte 10"/>
          <p:cNvSpPr txBox="1"/>
          <p:nvPr/>
        </p:nvSpPr>
        <p:spPr>
          <a:xfrm>
            <a:off x="1201247" y="5666580"/>
            <a:ext cx="5450330" cy="984885"/>
          </a:xfrm>
          <a:prstGeom prst="rect">
            <a:avLst/>
          </a:prstGeom>
          <a:noFill/>
        </p:spPr>
        <p:txBody>
          <a:bodyPr wrap="none" rtlCol="0">
            <a:spAutoFit/>
          </a:bodyPr>
          <a:lstStyle/>
          <a:p>
            <a:r>
              <a:rPr lang="en-US" sz="1600" b="1">
                <a:solidFill>
                  <a:srgbClr val="0070C0"/>
                </a:solidFill>
              </a:rPr>
              <a:t>Limitations : </a:t>
            </a:r>
          </a:p>
          <a:p>
            <a:pPr marL="285750" indent="-285750">
              <a:buClr>
                <a:srgbClr val="0070C0"/>
              </a:buClr>
              <a:buFont typeface="Arial" panose="020B0604020202020204" pitchFamily="34" charset="0"/>
              <a:buChar char="•"/>
            </a:pPr>
            <a:r>
              <a:rPr lang="en-US" sz="1400"/>
              <a:t>retrospective</a:t>
            </a:r>
          </a:p>
          <a:p>
            <a:pPr marL="285750" indent="-285750">
              <a:buClr>
                <a:srgbClr val="0070C0"/>
              </a:buClr>
              <a:buFont typeface="Arial" panose="020B0604020202020204" pitchFamily="34" charset="0"/>
              <a:buChar char="•"/>
            </a:pPr>
            <a:r>
              <a:rPr lang="en-US" sz="1400"/>
              <a:t>mean number of virologic failure : 1.5 2DR vs 1.1 3DR (p&lt; 0.0001) </a:t>
            </a:r>
          </a:p>
          <a:p>
            <a:pPr marL="285750" indent="-285750">
              <a:buClr>
                <a:srgbClr val="0070C0"/>
              </a:buClr>
              <a:buFont typeface="Arial" panose="020B0604020202020204" pitchFamily="34" charset="0"/>
              <a:buChar char="•"/>
            </a:pPr>
            <a:r>
              <a:rPr lang="en-US" sz="1400"/>
              <a:t>limited number with &gt; 2 y FU</a:t>
            </a:r>
          </a:p>
        </p:txBody>
      </p:sp>
      <p:grpSp>
        <p:nvGrpSpPr>
          <p:cNvPr id="7" name="Grouper 6"/>
          <p:cNvGrpSpPr/>
          <p:nvPr/>
        </p:nvGrpSpPr>
        <p:grpSpPr>
          <a:xfrm>
            <a:off x="757244" y="2336650"/>
            <a:ext cx="6215570" cy="3365931"/>
            <a:chOff x="755935" y="2336650"/>
            <a:chExt cx="6849778" cy="4013393"/>
          </a:xfrm>
        </p:grpSpPr>
        <p:sp>
          <p:nvSpPr>
            <p:cNvPr id="10" name="Freeform 17">
              <a:extLst>
                <a:ext uri="{FF2B5EF4-FFF2-40B4-BE49-F238E27FC236}">
                  <a16:creationId xmlns:a16="http://schemas.microsoft.com/office/drawing/2014/main" id="{923B8D3B-BEBF-404B-A3F5-D71589F85580}"/>
                </a:ext>
              </a:extLst>
            </p:cNvPr>
            <p:cNvSpPr>
              <a:spLocks/>
            </p:cNvSpPr>
            <p:nvPr/>
          </p:nvSpPr>
          <p:spPr bwMode="auto">
            <a:xfrm>
              <a:off x="1784173" y="2731028"/>
              <a:ext cx="5751512" cy="65088"/>
            </a:xfrm>
            <a:custGeom>
              <a:avLst/>
              <a:gdLst>
                <a:gd name="T0" fmla="*/ 3623 w 3623"/>
                <a:gd name="T1" fmla="*/ 41 h 41"/>
                <a:gd name="T2" fmla="*/ 2828 w 3623"/>
                <a:gd name="T3" fmla="*/ 41 h 41"/>
                <a:gd name="T4" fmla="*/ 2828 w 3623"/>
                <a:gd name="T5" fmla="*/ 28 h 41"/>
                <a:gd name="T6" fmla="*/ 1361 w 3623"/>
                <a:gd name="T7" fmla="*/ 28 h 41"/>
                <a:gd name="T8" fmla="*/ 1361 w 3623"/>
                <a:gd name="T9" fmla="*/ 18 h 41"/>
                <a:gd name="T10" fmla="*/ 691 w 3623"/>
                <a:gd name="T11" fmla="*/ 18 h 41"/>
                <a:gd name="T12" fmla="*/ 691 w 3623"/>
                <a:gd name="T13" fmla="*/ 10 h 41"/>
                <a:gd name="T14" fmla="*/ 276 w 3623"/>
                <a:gd name="T15" fmla="*/ 10 h 41"/>
                <a:gd name="T16" fmla="*/ 276 w 3623"/>
                <a:gd name="T17" fmla="*/ 0 h 41"/>
                <a:gd name="T18" fmla="*/ 0 w 3623"/>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23" h="41">
                  <a:moveTo>
                    <a:pt x="3623" y="41"/>
                  </a:moveTo>
                  <a:lnTo>
                    <a:pt x="2828" y="41"/>
                  </a:lnTo>
                  <a:lnTo>
                    <a:pt x="2828" y="28"/>
                  </a:lnTo>
                  <a:lnTo>
                    <a:pt x="1361" y="28"/>
                  </a:lnTo>
                  <a:lnTo>
                    <a:pt x="1361" y="18"/>
                  </a:lnTo>
                  <a:lnTo>
                    <a:pt x="691" y="18"/>
                  </a:lnTo>
                  <a:lnTo>
                    <a:pt x="691" y="10"/>
                  </a:lnTo>
                  <a:lnTo>
                    <a:pt x="276" y="10"/>
                  </a:lnTo>
                  <a:lnTo>
                    <a:pt x="276" y="0"/>
                  </a:lnTo>
                  <a:lnTo>
                    <a:pt x="0" y="0"/>
                  </a:lnTo>
                </a:path>
              </a:pathLst>
            </a:custGeom>
            <a:noFill/>
            <a:ln w="57150" cap="rnd">
              <a:solidFill>
                <a:srgbClr val="C9F1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Rectangle 11">
              <a:extLst>
                <a:ext uri="{FF2B5EF4-FFF2-40B4-BE49-F238E27FC236}">
                  <a16:creationId xmlns:a16="http://schemas.microsoft.com/office/drawing/2014/main" id="{7E9283BF-CFB4-4777-A314-FF309B5443D7}"/>
                </a:ext>
              </a:extLst>
            </p:cNvPr>
            <p:cNvSpPr/>
            <p:nvPr/>
          </p:nvSpPr>
          <p:spPr>
            <a:xfrm>
              <a:off x="4082368" y="4464479"/>
              <a:ext cx="3169332" cy="461665"/>
            </a:xfrm>
            <a:prstGeom prst="rect">
              <a:avLst/>
            </a:prstGeom>
          </p:spPr>
          <p:txBody>
            <a:bodyPr wrap="none">
              <a:spAutoFit/>
            </a:bodyPr>
            <a:lstStyle/>
            <a:p>
              <a:r>
                <a:rPr lang="fr-FR" sz="1200" dirty="0"/>
                <a:t>HR :2.334 (p=0.003)</a:t>
              </a:r>
            </a:p>
            <a:p>
              <a:r>
                <a:rPr lang="fr-FR" sz="1200" dirty="0"/>
                <a:t>discontinuations due to VF (HR=2.236, p=0.024) </a:t>
              </a:r>
            </a:p>
          </p:txBody>
        </p:sp>
        <p:grpSp>
          <p:nvGrpSpPr>
            <p:cNvPr id="13" name="Groupe 12">
              <a:extLst>
                <a:ext uri="{FF2B5EF4-FFF2-40B4-BE49-F238E27FC236}">
                  <a16:creationId xmlns:a16="http://schemas.microsoft.com/office/drawing/2014/main" id="{AE6A3E69-4E58-4F54-96B1-6D647FC54C10}"/>
                </a:ext>
              </a:extLst>
            </p:cNvPr>
            <p:cNvGrpSpPr/>
            <p:nvPr/>
          </p:nvGrpSpPr>
          <p:grpSpPr>
            <a:xfrm>
              <a:off x="1539875" y="2630135"/>
              <a:ext cx="6065838" cy="3214688"/>
              <a:chOff x="1539875" y="2601913"/>
              <a:chExt cx="6065838" cy="3214688"/>
            </a:xfrm>
          </p:grpSpPr>
          <p:sp>
            <p:nvSpPr>
              <p:cNvPr id="14" name="Freeform 5">
                <a:extLst>
                  <a:ext uri="{FF2B5EF4-FFF2-40B4-BE49-F238E27FC236}">
                    <a16:creationId xmlns:a16="http://schemas.microsoft.com/office/drawing/2014/main" id="{655E7C32-9015-4234-98D8-686761F9CD4F}"/>
                  </a:ext>
                </a:extLst>
              </p:cNvPr>
              <p:cNvSpPr>
                <a:spLocks/>
              </p:cNvSpPr>
              <p:nvPr/>
            </p:nvSpPr>
            <p:spPr bwMode="auto">
              <a:xfrm>
                <a:off x="1633538" y="2601913"/>
                <a:ext cx="5972175" cy="3121025"/>
              </a:xfrm>
              <a:custGeom>
                <a:avLst/>
                <a:gdLst>
                  <a:gd name="T0" fmla="*/ 3762 w 3762"/>
                  <a:gd name="T1" fmla="*/ 1966 h 1966"/>
                  <a:gd name="T2" fmla="*/ 0 w 3762"/>
                  <a:gd name="T3" fmla="*/ 1966 h 1966"/>
                  <a:gd name="T4" fmla="*/ 0 w 3762"/>
                  <a:gd name="T5" fmla="*/ 0 h 1966"/>
                </a:gdLst>
                <a:ahLst/>
                <a:cxnLst>
                  <a:cxn ang="0">
                    <a:pos x="T0" y="T1"/>
                  </a:cxn>
                  <a:cxn ang="0">
                    <a:pos x="T2" y="T3"/>
                  </a:cxn>
                  <a:cxn ang="0">
                    <a:pos x="T4" y="T5"/>
                  </a:cxn>
                </a:cxnLst>
                <a:rect l="0" t="0" r="r" b="b"/>
                <a:pathLst>
                  <a:path w="3762" h="1966">
                    <a:moveTo>
                      <a:pt x="3762" y="1966"/>
                    </a:moveTo>
                    <a:lnTo>
                      <a:pt x="0" y="1966"/>
                    </a:lnTo>
                    <a:lnTo>
                      <a:pt x="0" y="0"/>
                    </a:lnTo>
                  </a:path>
                </a:pathLst>
              </a:custGeom>
              <a:noFill/>
              <a:ln w="11113" cap="rnd">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Line 6">
                <a:extLst>
                  <a:ext uri="{FF2B5EF4-FFF2-40B4-BE49-F238E27FC236}">
                    <a16:creationId xmlns:a16="http://schemas.microsoft.com/office/drawing/2014/main" id="{FF2C39C6-D31A-4F60-A5B7-3DCD68FAA623}"/>
                  </a:ext>
                </a:extLst>
              </p:cNvPr>
              <p:cNvSpPr>
                <a:spLocks noChangeShapeType="1"/>
              </p:cNvSpPr>
              <p:nvPr/>
            </p:nvSpPr>
            <p:spPr bwMode="auto">
              <a:xfrm>
                <a:off x="1539875" y="3424238"/>
                <a:ext cx="93662" cy="0"/>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Line 7">
                <a:extLst>
                  <a:ext uri="{FF2B5EF4-FFF2-40B4-BE49-F238E27FC236}">
                    <a16:creationId xmlns:a16="http://schemas.microsoft.com/office/drawing/2014/main" id="{CD84A746-FEA0-4C9D-A86D-3DC11CC4A73A}"/>
                  </a:ext>
                </a:extLst>
              </p:cNvPr>
              <p:cNvSpPr>
                <a:spLocks noChangeShapeType="1"/>
              </p:cNvSpPr>
              <p:nvPr/>
            </p:nvSpPr>
            <p:spPr bwMode="auto">
              <a:xfrm>
                <a:off x="1539875" y="4143376"/>
                <a:ext cx="93662" cy="0"/>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 name="Line 8">
                <a:extLst>
                  <a:ext uri="{FF2B5EF4-FFF2-40B4-BE49-F238E27FC236}">
                    <a16:creationId xmlns:a16="http://schemas.microsoft.com/office/drawing/2014/main" id="{654A8F89-3292-497E-BA95-59152C882C6B}"/>
                  </a:ext>
                </a:extLst>
              </p:cNvPr>
              <p:cNvSpPr>
                <a:spLocks noChangeShapeType="1"/>
              </p:cNvSpPr>
              <p:nvPr/>
            </p:nvSpPr>
            <p:spPr bwMode="auto">
              <a:xfrm>
                <a:off x="1539875" y="4872038"/>
                <a:ext cx="93662" cy="0"/>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 name="Line 9">
                <a:extLst>
                  <a:ext uri="{FF2B5EF4-FFF2-40B4-BE49-F238E27FC236}">
                    <a16:creationId xmlns:a16="http://schemas.microsoft.com/office/drawing/2014/main" id="{E6A1BBD7-2CD4-485C-8DF9-F01689D41E49}"/>
                  </a:ext>
                </a:extLst>
              </p:cNvPr>
              <p:cNvSpPr>
                <a:spLocks noChangeShapeType="1"/>
              </p:cNvSpPr>
              <p:nvPr/>
            </p:nvSpPr>
            <p:spPr bwMode="auto">
              <a:xfrm>
                <a:off x="1539875" y="5597526"/>
                <a:ext cx="93662" cy="0"/>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 name="Line 10">
                <a:extLst>
                  <a:ext uri="{FF2B5EF4-FFF2-40B4-BE49-F238E27FC236}">
                    <a16:creationId xmlns:a16="http://schemas.microsoft.com/office/drawing/2014/main" id="{DC96ED84-AD97-4420-B2AB-0E6EC3CF7110}"/>
                  </a:ext>
                </a:extLst>
              </p:cNvPr>
              <p:cNvSpPr>
                <a:spLocks noChangeShapeType="1"/>
              </p:cNvSpPr>
              <p:nvPr/>
            </p:nvSpPr>
            <p:spPr bwMode="auto">
              <a:xfrm>
                <a:off x="1539875" y="2695576"/>
                <a:ext cx="93662" cy="0"/>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 name="Line 11">
                <a:extLst>
                  <a:ext uri="{FF2B5EF4-FFF2-40B4-BE49-F238E27FC236}">
                    <a16:creationId xmlns:a16="http://schemas.microsoft.com/office/drawing/2014/main" id="{A7030DC2-A733-4D5E-AF47-06325DAD6D80}"/>
                  </a:ext>
                </a:extLst>
              </p:cNvPr>
              <p:cNvSpPr>
                <a:spLocks noChangeShapeType="1"/>
              </p:cNvSpPr>
              <p:nvPr/>
            </p:nvSpPr>
            <p:spPr bwMode="auto">
              <a:xfrm flipV="1">
                <a:off x="7251700" y="5722938"/>
                <a:ext cx="0" cy="93663"/>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Line 12">
                <a:extLst>
                  <a:ext uri="{FF2B5EF4-FFF2-40B4-BE49-F238E27FC236}">
                    <a16:creationId xmlns:a16="http://schemas.microsoft.com/office/drawing/2014/main" id="{8496F924-2680-4B6C-8470-06E5AECA658D}"/>
                  </a:ext>
                </a:extLst>
              </p:cNvPr>
              <p:cNvSpPr>
                <a:spLocks noChangeShapeType="1"/>
              </p:cNvSpPr>
              <p:nvPr/>
            </p:nvSpPr>
            <p:spPr bwMode="auto">
              <a:xfrm flipV="1">
                <a:off x="1738313" y="5722938"/>
                <a:ext cx="0" cy="93663"/>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 name="Line 13">
                <a:extLst>
                  <a:ext uri="{FF2B5EF4-FFF2-40B4-BE49-F238E27FC236}">
                    <a16:creationId xmlns:a16="http://schemas.microsoft.com/office/drawing/2014/main" id="{9D5CB95A-D9BB-46B5-BFCD-B9470D4CE0FB}"/>
                  </a:ext>
                </a:extLst>
              </p:cNvPr>
              <p:cNvSpPr>
                <a:spLocks noChangeShapeType="1"/>
              </p:cNvSpPr>
              <p:nvPr/>
            </p:nvSpPr>
            <p:spPr bwMode="auto">
              <a:xfrm flipV="1">
                <a:off x="3575050" y="5722938"/>
                <a:ext cx="0" cy="93663"/>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 name="Line 14">
                <a:extLst>
                  <a:ext uri="{FF2B5EF4-FFF2-40B4-BE49-F238E27FC236}">
                    <a16:creationId xmlns:a16="http://schemas.microsoft.com/office/drawing/2014/main" id="{0ED9CEEF-9594-48BD-AB69-09CFEA3F9779}"/>
                  </a:ext>
                </a:extLst>
              </p:cNvPr>
              <p:cNvSpPr>
                <a:spLocks noChangeShapeType="1"/>
              </p:cNvSpPr>
              <p:nvPr/>
            </p:nvSpPr>
            <p:spPr bwMode="auto">
              <a:xfrm flipV="1">
                <a:off x="5414963" y="5722938"/>
                <a:ext cx="0" cy="93663"/>
              </a:xfrm>
              <a:prstGeom prst="line">
                <a:avLst/>
              </a:prstGeom>
              <a:noFill/>
              <a:ln w="11113"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 name="Freeform 15">
                <a:extLst>
                  <a:ext uri="{FF2B5EF4-FFF2-40B4-BE49-F238E27FC236}">
                    <a16:creationId xmlns:a16="http://schemas.microsoft.com/office/drawing/2014/main" id="{0F6C95EA-E3BE-4207-8830-459AFE9AD626}"/>
                  </a:ext>
                </a:extLst>
              </p:cNvPr>
              <p:cNvSpPr>
                <a:spLocks/>
              </p:cNvSpPr>
              <p:nvPr/>
            </p:nvSpPr>
            <p:spPr bwMode="auto">
              <a:xfrm>
                <a:off x="1752600" y="2689226"/>
                <a:ext cx="5621337" cy="604838"/>
              </a:xfrm>
              <a:custGeom>
                <a:avLst/>
                <a:gdLst>
                  <a:gd name="T0" fmla="*/ 2928 w 3541"/>
                  <a:gd name="T1" fmla="*/ 66 h 381"/>
                  <a:gd name="T2" fmla="*/ 2928 w 3541"/>
                  <a:gd name="T3" fmla="*/ 46 h 381"/>
                  <a:gd name="T4" fmla="*/ 2494 w 3541"/>
                  <a:gd name="T5" fmla="*/ 46 h 381"/>
                  <a:gd name="T6" fmla="*/ 2494 w 3541"/>
                  <a:gd name="T7" fmla="*/ 35 h 381"/>
                  <a:gd name="T8" fmla="*/ 1725 w 3541"/>
                  <a:gd name="T9" fmla="*/ 35 h 381"/>
                  <a:gd name="T10" fmla="*/ 1725 w 3541"/>
                  <a:gd name="T11" fmla="*/ 19 h 381"/>
                  <a:gd name="T12" fmla="*/ 953 w 3541"/>
                  <a:gd name="T13" fmla="*/ 19 h 381"/>
                  <a:gd name="T14" fmla="*/ 953 w 3541"/>
                  <a:gd name="T15" fmla="*/ 10 h 381"/>
                  <a:gd name="T16" fmla="*/ 268 w 3541"/>
                  <a:gd name="T17" fmla="*/ 10 h 381"/>
                  <a:gd name="T18" fmla="*/ 268 w 3541"/>
                  <a:gd name="T19" fmla="*/ 0 h 381"/>
                  <a:gd name="T20" fmla="*/ 0 w 3541"/>
                  <a:gd name="T21" fmla="*/ 0 h 381"/>
                  <a:gd name="T22" fmla="*/ 0 w 3541"/>
                  <a:gd name="T23" fmla="*/ 27 h 381"/>
                  <a:gd name="T24" fmla="*/ 181 w 3541"/>
                  <a:gd name="T25" fmla="*/ 27 h 381"/>
                  <a:gd name="T26" fmla="*/ 181 w 3541"/>
                  <a:gd name="T27" fmla="*/ 37 h 381"/>
                  <a:gd name="T28" fmla="*/ 243 w 3541"/>
                  <a:gd name="T29" fmla="*/ 37 h 381"/>
                  <a:gd name="T30" fmla="*/ 243 w 3541"/>
                  <a:gd name="T31" fmla="*/ 43 h 381"/>
                  <a:gd name="T32" fmla="*/ 618 w 3541"/>
                  <a:gd name="T33" fmla="*/ 43 h 381"/>
                  <a:gd name="T34" fmla="*/ 618 w 3541"/>
                  <a:gd name="T35" fmla="*/ 55 h 381"/>
                  <a:gd name="T36" fmla="*/ 899 w 3541"/>
                  <a:gd name="T37" fmla="*/ 55 h 381"/>
                  <a:gd name="T38" fmla="*/ 899 w 3541"/>
                  <a:gd name="T39" fmla="*/ 66 h 381"/>
                  <a:gd name="T40" fmla="*/ 1277 w 3541"/>
                  <a:gd name="T41" fmla="*/ 66 h 381"/>
                  <a:gd name="T42" fmla="*/ 1277 w 3541"/>
                  <a:gd name="T43" fmla="*/ 79 h 381"/>
                  <a:gd name="T44" fmla="*/ 1710 w 3541"/>
                  <a:gd name="T45" fmla="*/ 79 h 381"/>
                  <a:gd name="T46" fmla="*/ 1710 w 3541"/>
                  <a:gd name="T47" fmla="*/ 91 h 381"/>
                  <a:gd name="T48" fmla="*/ 1725 w 3541"/>
                  <a:gd name="T49" fmla="*/ 91 h 381"/>
                  <a:gd name="T50" fmla="*/ 1725 w 3541"/>
                  <a:gd name="T51" fmla="*/ 105 h 381"/>
                  <a:gd name="T52" fmla="*/ 1935 w 3541"/>
                  <a:gd name="T53" fmla="*/ 105 h 381"/>
                  <a:gd name="T54" fmla="*/ 1935 w 3541"/>
                  <a:gd name="T55" fmla="*/ 125 h 381"/>
                  <a:gd name="T56" fmla="*/ 2489 w 3541"/>
                  <a:gd name="T57" fmla="*/ 125 h 381"/>
                  <a:gd name="T58" fmla="*/ 2489 w 3541"/>
                  <a:gd name="T59" fmla="*/ 151 h 381"/>
                  <a:gd name="T60" fmla="*/ 2643 w 3541"/>
                  <a:gd name="T61" fmla="*/ 151 h 381"/>
                  <a:gd name="T62" fmla="*/ 2643 w 3541"/>
                  <a:gd name="T63" fmla="*/ 184 h 381"/>
                  <a:gd name="T64" fmla="*/ 2915 w 3541"/>
                  <a:gd name="T65" fmla="*/ 184 h 381"/>
                  <a:gd name="T66" fmla="*/ 2920 w 3541"/>
                  <a:gd name="T67" fmla="*/ 186 h 381"/>
                  <a:gd name="T68" fmla="*/ 2920 w 3541"/>
                  <a:gd name="T69" fmla="*/ 246 h 381"/>
                  <a:gd name="T70" fmla="*/ 2989 w 3541"/>
                  <a:gd name="T71" fmla="*/ 246 h 381"/>
                  <a:gd name="T72" fmla="*/ 2989 w 3541"/>
                  <a:gd name="T73" fmla="*/ 299 h 381"/>
                  <a:gd name="T74" fmla="*/ 3199 w 3541"/>
                  <a:gd name="T75" fmla="*/ 299 h 381"/>
                  <a:gd name="T76" fmla="*/ 3199 w 3541"/>
                  <a:gd name="T77" fmla="*/ 381 h 381"/>
                  <a:gd name="T78" fmla="*/ 3541 w 3541"/>
                  <a:gd name="T79" fmla="*/ 381 h 381"/>
                  <a:gd name="T80" fmla="*/ 3541 w 3541"/>
                  <a:gd name="T81" fmla="*/ 114 h 381"/>
                  <a:gd name="T82" fmla="*/ 3202 w 3541"/>
                  <a:gd name="T83" fmla="*/ 114 h 381"/>
                  <a:gd name="T84" fmla="*/ 3202 w 3541"/>
                  <a:gd name="T85" fmla="*/ 89 h 381"/>
                  <a:gd name="T86" fmla="*/ 2984 w 3541"/>
                  <a:gd name="T87" fmla="*/ 89 h 381"/>
                  <a:gd name="T88" fmla="*/ 2984 w 3541"/>
                  <a:gd name="T89" fmla="*/ 66 h 381"/>
                  <a:gd name="T90" fmla="*/ 2928 w 3541"/>
                  <a:gd name="T91" fmla="*/ 66 h 381"/>
                  <a:gd name="T92" fmla="*/ 2928 w 3541"/>
                  <a:gd name="T93" fmla="*/ 66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41" h="381">
                    <a:moveTo>
                      <a:pt x="2928" y="66"/>
                    </a:moveTo>
                    <a:lnTo>
                      <a:pt x="2928" y="46"/>
                    </a:lnTo>
                    <a:lnTo>
                      <a:pt x="2494" y="46"/>
                    </a:lnTo>
                    <a:lnTo>
                      <a:pt x="2494" y="35"/>
                    </a:lnTo>
                    <a:lnTo>
                      <a:pt x="1725" y="35"/>
                    </a:lnTo>
                    <a:lnTo>
                      <a:pt x="1725" y="19"/>
                    </a:lnTo>
                    <a:lnTo>
                      <a:pt x="953" y="19"/>
                    </a:lnTo>
                    <a:lnTo>
                      <a:pt x="953" y="10"/>
                    </a:lnTo>
                    <a:lnTo>
                      <a:pt x="268" y="10"/>
                    </a:lnTo>
                    <a:lnTo>
                      <a:pt x="268" y="0"/>
                    </a:lnTo>
                    <a:lnTo>
                      <a:pt x="0" y="0"/>
                    </a:lnTo>
                    <a:lnTo>
                      <a:pt x="0" y="27"/>
                    </a:lnTo>
                    <a:lnTo>
                      <a:pt x="181" y="27"/>
                    </a:lnTo>
                    <a:lnTo>
                      <a:pt x="181" y="37"/>
                    </a:lnTo>
                    <a:lnTo>
                      <a:pt x="243" y="37"/>
                    </a:lnTo>
                    <a:lnTo>
                      <a:pt x="243" y="43"/>
                    </a:lnTo>
                    <a:lnTo>
                      <a:pt x="618" y="43"/>
                    </a:lnTo>
                    <a:lnTo>
                      <a:pt x="618" y="55"/>
                    </a:lnTo>
                    <a:lnTo>
                      <a:pt x="899" y="55"/>
                    </a:lnTo>
                    <a:lnTo>
                      <a:pt x="899" y="66"/>
                    </a:lnTo>
                    <a:lnTo>
                      <a:pt x="1277" y="66"/>
                    </a:lnTo>
                    <a:lnTo>
                      <a:pt x="1277" y="79"/>
                    </a:lnTo>
                    <a:lnTo>
                      <a:pt x="1710" y="79"/>
                    </a:lnTo>
                    <a:lnTo>
                      <a:pt x="1710" y="91"/>
                    </a:lnTo>
                    <a:lnTo>
                      <a:pt x="1725" y="91"/>
                    </a:lnTo>
                    <a:lnTo>
                      <a:pt x="1725" y="105"/>
                    </a:lnTo>
                    <a:lnTo>
                      <a:pt x="1935" y="105"/>
                    </a:lnTo>
                    <a:lnTo>
                      <a:pt x="1935" y="125"/>
                    </a:lnTo>
                    <a:lnTo>
                      <a:pt x="2489" y="125"/>
                    </a:lnTo>
                    <a:lnTo>
                      <a:pt x="2489" y="151"/>
                    </a:lnTo>
                    <a:lnTo>
                      <a:pt x="2643" y="151"/>
                    </a:lnTo>
                    <a:lnTo>
                      <a:pt x="2643" y="184"/>
                    </a:lnTo>
                    <a:lnTo>
                      <a:pt x="2915" y="184"/>
                    </a:lnTo>
                    <a:lnTo>
                      <a:pt x="2920" y="186"/>
                    </a:lnTo>
                    <a:lnTo>
                      <a:pt x="2920" y="246"/>
                    </a:lnTo>
                    <a:lnTo>
                      <a:pt x="2989" y="246"/>
                    </a:lnTo>
                    <a:lnTo>
                      <a:pt x="2989" y="299"/>
                    </a:lnTo>
                    <a:lnTo>
                      <a:pt x="3199" y="299"/>
                    </a:lnTo>
                    <a:lnTo>
                      <a:pt x="3199" y="381"/>
                    </a:lnTo>
                    <a:lnTo>
                      <a:pt x="3541" y="381"/>
                    </a:lnTo>
                    <a:lnTo>
                      <a:pt x="3541" y="114"/>
                    </a:lnTo>
                    <a:lnTo>
                      <a:pt x="3202" y="114"/>
                    </a:lnTo>
                    <a:lnTo>
                      <a:pt x="3202" y="89"/>
                    </a:lnTo>
                    <a:lnTo>
                      <a:pt x="2984" y="89"/>
                    </a:lnTo>
                    <a:lnTo>
                      <a:pt x="2984" y="66"/>
                    </a:lnTo>
                    <a:lnTo>
                      <a:pt x="2928" y="66"/>
                    </a:lnTo>
                    <a:lnTo>
                      <a:pt x="2928" y="66"/>
                    </a:lnTo>
                    <a:close/>
                  </a:path>
                </a:pathLst>
              </a:custGeom>
              <a:solidFill>
                <a:srgbClr val="FFD9D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16">
                <a:extLst>
                  <a:ext uri="{FF2B5EF4-FFF2-40B4-BE49-F238E27FC236}">
                    <a16:creationId xmlns:a16="http://schemas.microsoft.com/office/drawing/2014/main" id="{534BB2A1-1087-4F90-A9A7-173BD92750EC}"/>
                  </a:ext>
                </a:extLst>
              </p:cNvPr>
              <p:cNvSpPr>
                <a:spLocks/>
              </p:cNvSpPr>
              <p:nvPr/>
            </p:nvSpPr>
            <p:spPr bwMode="auto">
              <a:xfrm>
                <a:off x="1743075" y="2700338"/>
                <a:ext cx="5646737" cy="309563"/>
              </a:xfrm>
              <a:custGeom>
                <a:avLst/>
                <a:gdLst>
                  <a:gd name="T0" fmla="*/ 3557 w 3557"/>
                  <a:gd name="T1" fmla="*/ 195 h 195"/>
                  <a:gd name="T2" fmla="*/ 3205 w 3557"/>
                  <a:gd name="T3" fmla="*/ 195 h 195"/>
                  <a:gd name="T4" fmla="*/ 3205 w 3557"/>
                  <a:gd name="T5" fmla="*/ 157 h 195"/>
                  <a:gd name="T6" fmla="*/ 2996 w 3557"/>
                  <a:gd name="T7" fmla="*/ 157 h 195"/>
                  <a:gd name="T8" fmla="*/ 2996 w 3557"/>
                  <a:gd name="T9" fmla="*/ 125 h 195"/>
                  <a:gd name="T10" fmla="*/ 2929 w 3557"/>
                  <a:gd name="T11" fmla="*/ 125 h 195"/>
                  <a:gd name="T12" fmla="*/ 2929 w 3557"/>
                  <a:gd name="T13" fmla="*/ 102 h 195"/>
                  <a:gd name="T14" fmla="*/ 2652 w 3557"/>
                  <a:gd name="T15" fmla="*/ 102 h 195"/>
                  <a:gd name="T16" fmla="*/ 2652 w 3557"/>
                  <a:gd name="T17" fmla="*/ 77 h 195"/>
                  <a:gd name="T18" fmla="*/ 2496 w 3557"/>
                  <a:gd name="T19" fmla="*/ 77 h 195"/>
                  <a:gd name="T20" fmla="*/ 2496 w 3557"/>
                  <a:gd name="T21" fmla="*/ 66 h 195"/>
                  <a:gd name="T22" fmla="*/ 1937 w 3557"/>
                  <a:gd name="T23" fmla="*/ 66 h 195"/>
                  <a:gd name="T24" fmla="*/ 1937 w 3557"/>
                  <a:gd name="T25" fmla="*/ 54 h 195"/>
                  <a:gd name="T26" fmla="*/ 1731 w 3557"/>
                  <a:gd name="T27" fmla="*/ 54 h 195"/>
                  <a:gd name="T28" fmla="*/ 1731 w 3557"/>
                  <a:gd name="T29" fmla="*/ 44 h 195"/>
                  <a:gd name="T30" fmla="*/ 1714 w 3557"/>
                  <a:gd name="T31" fmla="*/ 44 h 195"/>
                  <a:gd name="T32" fmla="*/ 1714 w 3557"/>
                  <a:gd name="T33" fmla="*/ 26 h 195"/>
                  <a:gd name="T34" fmla="*/ 898 w 3557"/>
                  <a:gd name="T35" fmla="*/ 26 h 195"/>
                  <a:gd name="T36" fmla="*/ 898 w 3557"/>
                  <a:gd name="T37" fmla="*/ 16 h 195"/>
                  <a:gd name="T38" fmla="*/ 516 w 3557"/>
                  <a:gd name="T39" fmla="*/ 16 h 195"/>
                  <a:gd name="T40" fmla="*/ 516 w 3557"/>
                  <a:gd name="T41" fmla="*/ 8 h 195"/>
                  <a:gd name="T42" fmla="*/ 208 w 3557"/>
                  <a:gd name="T43" fmla="*/ 8 h 195"/>
                  <a:gd name="T44" fmla="*/ 208 w 3557"/>
                  <a:gd name="T45" fmla="*/ 0 h 195"/>
                  <a:gd name="T46" fmla="*/ 0 w 3557"/>
                  <a:gd name="T47"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57" h="195">
                    <a:moveTo>
                      <a:pt x="3557" y="195"/>
                    </a:moveTo>
                    <a:lnTo>
                      <a:pt x="3205" y="195"/>
                    </a:lnTo>
                    <a:lnTo>
                      <a:pt x="3205" y="157"/>
                    </a:lnTo>
                    <a:lnTo>
                      <a:pt x="2996" y="157"/>
                    </a:lnTo>
                    <a:lnTo>
                      <a:pt x="2996" y="125"/>
                    </a:lnTo>
                    <a:lnTo>
                      <a:pt x="2929" y="125"/>
                    </a:lnTo>
                    <a:lnTo>
                      <a:pt x="2929" y="102"/>
                    </a:lnTo>
                    <a:lnTo>
                      <a:pt x="2652" y="102"/>
                    </a:lnTo>
                    <a:lnTo>
                      <a:pt x="2652" y="77"/>
                    </a:lnTo>
                    <a:lnTo>
                      <a:pt x="2496" y="77"/>
                    </a:lnTo>
                    <a:lnTo>
                      <a:pt x="2496" y="66"/>
                    </a:lnTo>
                    <a:lnTo>
                      <a:pt x="1937" y="66"/>
                    </a:lnTo>
                    <a:lnTo>
                      <a:pt x="1937" y="54"/>
                    </a:lnTo>
                    <a:lnTo>
                      <a:pt x="1731" y="54"/>
                    </a:lnTo>
                    <a:lnTo>
                      <a:pt x="1731" y="44"/>
                    </a:lnTo>
                    <a:lnTo>
                      <a:pt x="1714" y="44"/>
                    </a:lnTo>
                    <a:lnTo>
                      <a:pt x="1714" y="26"/>
                    </a:lnTo>
                    <a:lnTo>
                      <a:pt x="898" y="26"/>
                    </a:lnTo>
                    <a:lnTo>
                      <a:pt x="898" y="16"/>
                    </a:lnTo>
                    <a:lnTo>
                      <a:pt x="516" y="16"/>
                    </a:lnTo>
                    <a:lnTo>
                      <a:pt x="516" y="8"/>
                    </a:lnTo>
                    <a:lnTo>
                      <a:pt x="208" y="8"/>
                    </a:lnTo>
                    <a:lnTo>
                      <a:pt x="208" y="0"/>
                    </a:lnTo>
                    <a:lnTo>
                      <a:pt x="0" y="0"/>
                    </a:lnTo>
                  </a:path>
                </a:pathLst>
              </a:custGeom>
              <a:noFill/>
              <a:ln w="20638" cap="rnd">
                <a:solidFill>
                  <a:srgbClr val="FF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 name="Freeform 17">
                <a:extLst>
                  <a:ext uri="{FF2B5EF4-FFF2-40B4-BE49-F238E27FC236}">
                    <a16:creationId xmlns:a16="http://schemas.microsoft.com/office/drawing/2014/main" id="{4B8B2BB0-CE8E-4804-98F0-EC4AEEF41708}"/>
                  </a:ext>
                </a:extLst>
              </p:cNvPr>
              <p:cNvSpPr>
                <a:spLocks/>
              </p:cNvSpPr>
              <p:nvPr/>
            </p:nvSpPr>
            <p:spPr bwMode="auto">
              <a:xfrm>
                <a:off x="1744663" y="2697163"/>
                <a:ext cx="5751512" cy="65088"/>
              </a:xfrm>
              <a:custGeom>
                <a:avLst/>
                <a:gdLst>
                  <a:gd name="T0" fmla="*/ 3623 w 3623"/>
                  <a:gd name="T1" fmla="*/ 41 h 41"/>
                  <a:gd name="T2" fmla="*/ 2828 w 3623"/>
                  <a:gd name="T3" fmla="*/ 41 h 41"/>
                  <a:gd name="T4" fmla="*/ 2828 w 3623"/>
                  <a:gd name="T5" fmla="*/ 28 h 41"/>
                  <a:gd name="T6" fmla="*/ 1361 w 3623"/>
                  <a:gd name="T7" fmla="*/ 28 h 41"/>
                  <a:gd name="T8" fmla="*/ 1361 w 3623"/>
                  <a:gd name="T9" fmla="*/ 18 h 41"/>
                  <a:gd name="T10" fmla="*/ 691 w 3623"/>
                  <a:gd name="T11" fmla="*/ 18 h 41"/>
                  <a:gd name="T12" fmla="*/ 691 w 3623"/>
                  <a:gd name="T13" fmla="*/ 10 h 41"/>
                  <a:gd name="T14" fmla="*/ 276 w 3623"/>
                  <a:gd name="T15" fmla="*/ 10 h 41"/>
                  <a:gd name="T16" fmla="*/ 276 w 3623"/>
                  <a:gd name="T17" fmla="*/ 0 h 41"/>
                  <a:gd name="T18" fmla="*/ 0 w 3623"/>
                  <a:gd name="T19"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23" h="41">
                    <a:moveTo>
                      <a:pt x="3623" y="41"/>
                    </a:moveTo>
                    <a:lnTo>
                      <a:pt x="2828" y="41"/>
                    </a:lnTo>
                    <a:lnTo>
                      <a:pt x="2828" y="28"/>
                    </a:lnTo>
                    <a:lnTo>
                      <a:pt x="1361" y="28"/>
                    </a:lnTo>
                    <a:lnTo>
                      <a:pt x="1361" y="18"/>
                    </a:lnTo>
                    <a:lnTo>
                      <a:pt x="691" y="18"/>
                    </a:lnTo>
                    <a:lnTo>
                      <a:pt x="691" y="10"/>
                    </a:lnTo>
                    <a:lnTo>
                      <a:pt x="276" y="10"/>
                    </a:lnTo>
                    <a:lnTo>
                      <a:pt x="276" y="0"/>
                    </a:lnTo>
                    <a:lnTo>
                      <a:pt x="0" y="0"/>
                    </a:lnTo>
                  </a:path>
                </a:pathLst>
              </a:custGeom>
              <a:noFill/>
              <a:ln w="20638" cap="rnd">
                <a:solidFill>
                  <a:srgbClr val="0099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sp>
          <p:nvSpPr>
            <p:cNvPr id="27" name="Rectangle 26">
              <a:extLst>
                <a:ext uri="{FF2B5EF4-FFF2-40B4-BE49-F238E27FC236}">
                  <a16:creationId xmlns:a16="http://schemas.microsoft.com/office/drawing/2014/main" id="{E7506D2F-A790-4316-82C0-EE9DDC4D560A}"/>
                </a:ext>
              </a:extLst>
            </p:cNvPr>
            <p:cNvSpPr/>
            <p:nvPr/>
          </p:nvSpPr>
          <p:spPr>
            <a:xfrm>
              <a:off x="1870958" y="4102101"/>
              <a:ext cx="386820" cy="138993"/>
            </a:xfrm>
            <a:prstGeom prst="rect">
              <a:avLst/>
            </a:prstGeom>
            <a:solidFill>
              <a:srgbClr val="C9F1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BB73F322-7613-4FC1-A1EE-7D6097B9C3B4}"/>
                </a:ext>
              </a:extLst>
            </p:cNvPr>
            <p:cNvSpPr/>
            <p:nvPr/>
          </p:nvSpPr>
          <p:spPr>
            <a:xfrm>
              <a:off x="1870958" y="4761267"/>
              <a:ext cx="386820" cy="138993"/>
            </a:xfrm>
            <a:prstGeom prst="rect">
              <a:avLst/>
            </a:prstGeom>
            <a:solidFill>
              <a:srgbClr val="FF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9" name="Connecteur droit 28">
              <a:extLst>
                <a:ext uri="{FF2B5EF4-FFF2-40B4-BE49-F238E27FC236}">
                  <a16:creationId xmlns:a16="http://schemas.microsoft.com/office/drawing/2014/main" id="{5E805690-F8A0-466E-82B8-E376A32C60A4}"/>
                </a:ext>
              </a:extLst>
            </p:cNvPr>
            <p:cNvCxnSpPr/>
            <p:nvPr/>
          </p:nvCxnSpPr>
          <p:spPr>
            <a:xfrm>
              <a:off x="1870958" y="4509911"/>
              <a:ext cx="386820" cy="0"/>
            </a:xfrm>
            <a:prstGeom prst="line">
              <a:avLst/>
            </a:prstGeom>
            <a:ln>
              <a:solidFill>
                <a:srgbClr val="0099FF"/>
              </a:solidFill>
            </a:ln>
            <a:effectLst/>
          </p:spPr>
          <p:style>
            <a:lnRef idx="2">
              <a:schemeClr val="accent1"/>
            </a:lnRef>
            <a:fillRef idx="0">
              <a:schemeClr val="accent1"/>
            </a:fillRef>
            <a:effectRef idx="1">
              <a:schemeClr val="accent1"/>
            </a:effectRef>
            <a:fontRef idx="minor">
              <a:schemeClr val="tx1"/>
            </a:fontRef>
          </p:style>
        </p:cxnSp>
        <p:cxnSp>
          <p:nvCxnSpPr>
            <p:cNvPr id="30" name="Connecteur droit 29">
              <a:extLst>
                <a:ext uri="{FF2B5EF4-FFF2-40B4-BE49-F238E27FC236}">
                  <a16:creationId xmlns:a16="http://schemas.microsoft.com/office/drawing/2014/main" id="{1AF0EA43-7BC7-4568-89CE-BC4D4081A71C}"/>
                </a:ext>
              </a:extLst>
            </p:cNvPr>
            <p:cNvCxnSpPr/>
            <p:nvPr/>
          </p:nvCxnSpPr>
          <p:spPr>
            <a:xfrm>
              <a:off x="1870958" y="5187244"/>
              <a:ext cx="38682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
          <p:nvSpPr>
            <p:cNvPr id="31" name="Rectangle 30">
              <a:extLst>
                <a:ext uri="{FF2B5EF4-FFF2-40B4-BE49-F238E27FC236}">
                  <a16:creationId xmlns:a16="http://schemas.microsoft.com/office/drawing/2014/main" id="{18C97B87-A776-4EAD-99E1-B971DC3493FA}"/>
                </a:ext>
              </a:extLst>
            </p:cNvPr>
            <p:cNvSpPr/>
            <p:nvPr/>
          </p:nvSpPr>
          <p:spPr>
            <a:xfrm>
              <a:off x="2257778" y="4011832"/>
              <a:ext cx="751144" cy="366980"/>
            </a:xfrm>
            <a:prstGeom prst="rect">
              <a:avLst/>
            </a:prstGeom>
          </p:spPr>
          <p:txBody>
            <a:bodyPr wrap="none">
              <a:spAutoFit/>
            </a:bodyPr>
            <a:lstStyle/>
            <a:p>
              <a:r>
                <a:rPr lang="en-US" sz="1400" b="1"/>
                <a:t>95% CI</a:t>
              </a:r>
            </a:p>
          </p:txBody>
        </p:sp>
        <p:sp>
          <p:nvSpPr>
            <p:cNvPr id="32" name="Rectangle 31">
              <a:extLst>
                <a:ext uri="{FF2B5EF4-FFF2-40B4-BE49-F238E27FC236}">
                  <a16:creationId xmlns:a16="http://schemas.microsoft.com/office/drawing/2014/main" id="{37D2CC24-CE25-48D2-9419-5FA4324AC50A}"/>
                </a:ext>
              </a:extLst>
            </p:cNvPr>
            <p:cNvSpPr/>
            <p:nvPr/>
          </p:nvSpPr>
          <p:spPr>
            <a:xfrm>
              <a:off x="2257778" y="4350144"/>
              <a:ext cx="1417634" cy="366980"/>
            </a:xfrm>
            <a:prstGeom prst="rect">
              <a:avLst/>
            </a:prstGeom>
          </p:spPr>
          <p:txBody>
            <a:bodyPr wrap="none">
              <a:spAutoFit/>
            </a:bodyPr>
            <a:lstStyle/>
            <a:p>
              <a:r>
                <a:rPr lang="en-US" sz="1400" b="1"/>
                <a:t>INSTI-based TT</a:t>
              </a:r>
            </a:p>
          </p:txBody>
        </p:sp>
        <p:sp>
          <p:nvSpPr>
            <p:cNvPr id="33" name="Rectangle 32">
              <a:extLst>
                <a:ext uri="{FF2B5EF4-FFF2-40B4-BE49-F238E27FC236}">
                  <a16:creationId xmlns:a16="http://schemas.microsoft.com/office/drawing/2014/main" id="{2911F7BC-0C32-483D-8896-1E29D075CB2A}"/>
                </a:ext>
              </a:extLst>
            </p:cNvPr>
            <p:cNvSpPr/>
            <p:nvPr/>
          </p:nvSpPr>
          <p:spPr>
            <a:xfrm>
              <a:off x="2257778" y="4672267"/>
              <a:ext cx="751144" cy="366980"/>
            </a:xfrm>
            <a:prstGeom prst="rect">
              <a:avLst/>
            </a:prstGeom>
          </p:spPr>
          <p:txBody>
            <a:bodyPr wrap="none">
              <a:spAutoFit/>
            </a:bodyPr>
            <a:lstStyle/>
            <a:p>
              <a:r>
                <a:rPr lang="en-US" sz="1400" b="1"/>
                <a:t>95% CI</a:t>
              </a:r>
            </a:p>
          </p:txBody>
        </p:sp>
        <p:sp>
          <p:nvSpPr>
            <p:cNvPr id="34" name="Rectangle 33">
              <a:extLst>
                <a:ext uri="{FF2B5EF4-FFF2-40B4-BE49-F238E27FC236}">
                  <a16:creationId xmlns:a16="http://schemas.microsoft.com/office/drawing/2014/main" id="{E32364F0-7C29-41D4-883A-D1FEAE4AD3FE}"/>
                </a:ext>
              </a:extLst>
            </p:cNvPr>
            <p:cNvSpPr/>
            <p:nvPr/>
          </p:nvSpPr>
          <p:spPr>
            <a:xfrm>
              <a:off x="2257778" y="5027479"/>
              <a:ext cx="1465402" cy="366980"/>
            </a:xfrm>
            <a:prstGeom prst="rect">
              <a:avLst/>
            </a:prstGeom>
          </p:spPr>
          <p:txBody>
            <a:bodyPr wrap="none">
              <a:spAutoFit/>
            </a:bodyPr>
            <a:lstStyle/>
            <a:p>
              <a:r>
                <a:rPr lang="en-US" sz="1400" b="1"/>
                <a:t>DTG-based 2DC</a:t>
              </a:r>
            </a:p>
          </p:txBody>
        </p:sp>
        <p:sp>
          <p:nvSpPr>
            <p:cNvPr id="35" name="Rectangle 34">
              <a:extLst>
                <a:ext uri="{FF2B5EF4-FFF2-40B4-BE49-F238E27FC236}">
                  <a16:creationId xmlns:a16="http://schemas.microsoft.com/office/drawing/2014/main" id="{5217496F-1D08-4C31-AE24-F319EDB4C465}"/>
                </a:ext>
              </a:extLst>
            </p:cNvPr>
            <p:cNvSpPr/>
            <p:nvPr/>
          </p:nvSpPr>
          <p:spPr>
            <a:xfrm>
              <a:off x="1610959" y="5822245"/>
              <a:ext cx="263214" cy="276999"/>
            </a:xfrm>
            <a:prstGeom prst="rect">
              <a:avLst/>
            </a:prstGeom>
          </p:spPr>
          <p:txBody>
            <a:bodyPr wrap="none">
              <a:spAutoFit/>
            </a:bodyPr>
            <a:lstStyle/>
            <a:p>
              <a:pPr algn="ctr"/>
              <a:r>
                <a:rPr lang="fr-FR" sz="1200" dirty="0"/>
                <a:t>0</a:t>
              </a:r>
            </a:p>
          </p:txBody>
        </p:sp>
        <p:sp>
          <p:nvSpPr>
            <p:cNvPr id="36" name="Rectangle 35">
              <a:extLst>
                <a:ext uri="{FF2B5EF4-FFF2-40B4-BE49-F238E27FC236}">
                  <a16:creationId xmlns:a16="http://schemas.microsoft.com/office/drawing/2014/main" id="{E1CEC6A3-2942-408B-BA1C-3CDB3075ED1B}"/>
                </a:ext>
              </a:extLst>
            </p:cNvPr>
            <p:cNvSpPr/>
            <p:nvPr/>
          </p:nvSpPr>
          <p:spPr>
            <a:xfrm>
              <a:off x="3454732" y="5822245"/>
              <a:ext cx="263214" cy="276999"/>
            </a:xfrm>
            <a:prstGeom prst="rect">
              <a:avLst/>
            </a:prstGeom>
          </p:spPr>
          <p:txBody>
            <a:bodyPr wrap="none">
              <a:spAutoFit/>
            </a:bodyPr>
            <a:lstStyle/>
            <a:p>
              <a:pPr algn="ctr"/>
              <a:r>
                <a:rPr lang="fr-FR" sz="1200" dirty="0"/>
                <a:t>1</a:t>
              </a:r>
            </a:p>
          </p:txBody>
        </p:sp>
        <p:sp>
          <p:nvSpPr>
            <p:cNvPr id="37" name="Rectangle 36">
              <a:extLst>
                <a:ext uri="{FF2B5EF4-FFF2-40B4-BE49-F238E27FC236}">
                  <a16:creationId xmlns:a16="http://schemas.microsoft.com/office/drawing/2014/main" id="{8BBC614F-F3EA-4507-B442-E20245947EE3}"/>
                </a:ext>
              </a:extLst>
            </p:cNvPr>
            <p:cNvSpPr/>
            <p:nvPr/>
          </p:nvSpPr>
          <p:spPr>
            <a:xfrm>
              <a:off x="5294645" y="5822245"/>
              <a:ext cx="263214" cy="276999"/>
            </a:xfrm>
            <a:prstGeom prst="rect">
              <a:avLst/>
            </a:prstGeom>
          </p:spPr>
          <p:txBody>
            <a:bodyPr wrap="none">
              <a:spAutoFit/>
            </a:bodyPr>
            <a:lstStyle/>
            <a:p>
              <a:pPr algn="ctr"/>
              <a:r>
                <a:rPr lang="fr-FR" sz="1200" dirty="0"/>
                <a:t>2</a:t>
              </a:r>
            </a:p>
          </p:txBody>
        </p:sp>
        <p:sp>
          <p:nvSpPr>
            <p:cNvPr id="38" name="Rectangle 37">
              <a:extLst>
                <a:ext uri="{FF2B5EF4-FFF2-40B4-BE49-F238E27FC236}">
                  <a16:creationId xmlns:a16="http://schemas.microsoft.com/office/drawing/2014/main" id="{42EBF1BB-9A8A-4F5A-984C-14972C589C8B}"/>
                </a:ext>
              </a:extLst>
            </p:cNvPr>
            <p:cNvSpPr/>
            <p:nvPr/>
          </p:nvSpPr>
          <p:spPr>
            <a:xfrm>
              <a:off x="7122012" y="5822245"/>
              <a:ext cx="263214" cy="276999"/>
            </a:xfrm>
            <a:prstGeom prst="rect">
              <a:avLst/>
            </a:prstGeom>
          </p:spPr>
          <p:txBody>
            <a:bodyPr wrap="none">
              <a:spAutoFit/>
            </a:bodyPr>
            <a:lstStyle/>
            <a:p>
              <a:pPr algn="ctr"/>
              <a:r>
                <a:rPr lang="fr-FR" sz="1200" dirty="0"/>
                <a:t>3</a:t>
              </a:r>
            </a:p>
          </p:txBody>
        </p:sp>
        <p:sp>
          <p:nvSpPr>
            <p:cNvPr id="39" name="Rectangle 38">
              <a:extLst>
                <a:ext uri="{FF2B5EF4-FFF2-40B4-BE49-F238E27FC236}">
                  <a16:creationId xmlns:a16="http://schemas.microsoft.com/office/drawing/2014/main" id="{ADB53C87-9CAB-4E3A-85A6-84C3468B2539}"/>
                </a:ext>
              </a:extLst>
            </p:cNvPr>
            <p:cNvSpPr/>
            <p:nvPr/>
          </p:nvSpPr>
          <p:spPr>
            <a:xfrm>
              <a:off x="1321817" y="5487248"/>
              <a:ext cx="263214" cy="276999"/>
            </a:xfrm>
            <a:prstGeom prst="rect">
              <a:avLst/>
            </a:prstGeom>
          </p:spPr>
          <p:txBody>
            <a:bodyPr wrap="none">
              <a:spAutoFit/>
            </a:bodyPr>
            <a:lstStyle/>
            <a:p>
              <a:pPr algn="r"/>
              <a:r>
                <a:rPr lang="fr-FR" sz="1200" dirty="0"/>
                <a:t>0</a:t>
              </a:r>
            </a:p>
          </p:txBody>
        </p:sp>
        <p:sp>
          <p:nvSpPr>
            <p:cNvPr id="40" name="Rectangle 39">
              <a:extLst>
                <a:ext uri="{FF2B5EF4-FFF2-40B4-BE49-F238E27FC236}">
                  <a16:creationId xmlns:a16="http://schemas.microsoft.com/office/drawing/2014/main" id="{A94E2E94-4A20-4DE3-87F9-DD31F0436F56}"/>
                </a:ext>
              </a:extLst>
            </p:cNvPr>
            <p:cNvSpPr/>
            <p:nvPr/>
          </p:nvSpPr>
          <p:spPr>
            <a:xfrm>
              <a:off x="1126251" y="4762996"/>
              <a:ext cx="458780" cy="276999"/>
            </a:xfrm>
            <a:prstGeom prst="rect">
              <a:avLst/>
            </a:prstGeom>
          </p:spPr>
          <p:txBody>
            <a:bodyPr wrap="none">
              <a:spAutoFit/>
            </a:bodyPr>
            <a:lstStyle/>
            <a:p>
              <a:pPr algn="r"/>
              <a:r>
                <a:rPr lang="fr-FR" sz="1200" dirty="0"/>
                <a:t>0,25</a:t>
              </a:r>
            </a:p>
          </p:txBody>
        </p:sp>
        <p:sp>
          <p:nvSpPr>
            <p:cNvPr id="41" name="Rectangle 40">
              <a:extLst>
                <a:ext uri="{FF2B5EF4-FFF2-40B4-BE49-F238E27FC236}">
                  <a16:creationId xmlns:a16="http://schemas.microsoft.com/office/drawing/2014/main" id="{1FD8C478-15AD-4412-AC5A-1FDA7BBE055F}"/>
                </a:ext>
              </a:extLst>
            </p:cNvPr>
            <p:cNvSpPr/>
            <p:nvPr/>
          </p:nvSpPr>
          <p:spPr>
            <a:xfrm>
              <a:off x="1126251" y="4038743"/>
              <a:ext cx="458780" cy="276999"/>
            </a:xfrm>
            <a:prstGeom prst="rect">
              <a:avLst/>
            </a:prstGeom>
          </p:spPr>
          <p:txBody>
            <a:bodyPr wrap="none">
              <a:spAutoFit/>
            </a:bodyPr>
            <a:lstStyle/>
            <a:p>
              <a:pPr algn="r"/>
              <a:r>
                <a:rPr lang="fr-FR" sz="1200" dirty="0"/>
                <a:t>0,50</a:t>
              </a:r>
            </a:p>
          </p:txBody>
        </p:sp>
        <p:sp>
          <p:nvSpPr>
            <p:cNvPr id="42" name="Rectangle 41">
              <a:extLst>
                <a:ext uri="{FF2B5EF4-FFF2-40B4-BE49-F238E27FC236}">
                  <a16:creationId xmlns:a16="http://schemas.microsoft.com/office/drawing/2014/main" id="{F491AFED-C46F-409C-91F4-9D99D11055CD}"/>
                </a:ext>
              </a:extLst>
            </p:cNvPr>
            <p:cNvSpPr/>
            <p:nvPr/>
          </p:nvSpPr>
          <p:spPr>
            <a:xfrm>
              <a:off x="1126251" y="3314490"/>
              <a:ext cx="458780" cy="276999"/>
            </a:xfrm>
            <a:prstGeom prst="rect">
              <a:avLst/>
            </a:prstGeom>
          </p:spPr>
          <p:txBody>
            <a:bodyPr wrap="none">
              <a:spAutoFit/>
            </a:bodyPr>
            <a:lstStyle/>
            <a:p>
              <a:pPr algn="r"/>
              <a:r>
                <a:rPr lang="fr-FR" sz="1200" dirty="0"/>
                <a:t>0,75</a:t>
              </a:r>
            </a:p>
          </p:txBody>
        </p:sp>
        <p:sp>
          <p:nvSpPr>
            <p:cNvPr id="43" name="Rectangle 42">
              <a:extLst>
                <a:ext uri="{FF2B5EF4-FFF2-40B4-BE49-F238E27FC236}">
                  <a16:creationId xmlns:a16="http://schemas.microsoft.com/office/drawing/2014/main" id="{242FC062-C041-4AE6-80C5-BE203A231688}"/>
                </a:ext>
              </a:extLst>
            </p:cNvPr>
            <p:cNvSpPr/>
            <p:nvPr/>
          </p:nvSpPr>
          <p:spPr>
            <a:xfrm>
              <a:off x="1321817" y="2590237"/>
              <a:ext cx="263214" cy="276999"/>
            </a:xfrm>
            <a:prstGeom prst="rect">
              <a:avLst/>
            </a:prstGeom>
          </p:spPr>
          <p:txBody>
            <a:bodyPr wrap="none">
              <a:spAutoFit/>
            </a:bodyPr>
            <a:lstStyle/>
            <a:p>
              <a:pPr algn="r"/>
              <a:r>
                <a:rPr lang="fr-FR" sz="1200" dirty="0"/>
                <a:t>1</a:t>
              </a:r>
            </a:p>
          </p:txBody>
        </p:sp>
        <p:sp>
          <p:nvSpPr>
            <p:cNvPr id="44" name="Rectangle 43">
              <a:extLst>
                <a:ext uri="{FF2B5EF4-FFF2-40B4-BE49-F238E27FC236}">
                  <a16:creationId xmlns:a16="http://schemas.microsoft.com/office/drawing/2014/main" id="{5FB14254-37D3-46C5-A853-B7510A3B8BAA}"/>
                </a:ext>
              </a:extLst>
            </p:cNvPr>
            <p:cNvSpPr/>
            <p:nvPr/>
          </p:nvSpPr>
          <p:spPr>
            <a:xfrm>
              <a:off x="3173913" y="5981431"/>
              <a:ext cx="2804389" cy="330282"/>
            </a:xfrm>
            <a:prstGeom prst="rect">
              <a:avLst/>
            </a:prstGeom>
          </p:spPr>
          <p:txBody>
            <a:bodyPr wrap="none">
              <a:spAutoFit/>
            </a:bodyPr>
            <a:lstStyle/>
            <a:p>
              <a:pPr algn="ctr"/>
              <a:r>
                <a:rPr lang="en-US" sz="1200" b="1"/>
                <a:t>Years from switch to current regimen</a:t>
              </a:r>
            </a:p>
          </p:txBody>
        </p:sp>
        <p:sp>
          <p:nvSpPr>
            <p:cNvPr id="45" name="Rectangle 44">
              <a:extLst>
                <a:ext uri="{FF2B5EF4-FFF2-40B4-BE49-F238E27FC236}">
                  <a16:creationId xmlns:a16="http://schemas.microsoft.com/office/drawing/2014/main" id="{AC68CF2E-74CD-4B00-9C49-29811D9A9E00}"/>
                </a:ext>
              </a:extLst>
            </p:cNvPr>
            <p:cNvSpPr/>
            <p:nvPr/>
          </p:nvSpPr>
          <p:spPr>
            <a:xfrm rot="16200000">
              <a:off x="-1070066" y="4218779"/>
              <a:ext cx="3957265" cy="305263"/>
            </a:xfrm>
            <a:prstGeom prst="rect">
              <a:avLst/>
            </a:prstGeom>
          </p:spPr>
          <p:txBody>
            <a:bodyPr wrap="none">
              <a:spAutoFit/>
            </a:bodyPr>
            <a:lstStyle/>
            <a:p>
              <a:pPr algn="ctr"/>
              <a:r>
                <a:rPr lang="en-US" sz="1200" b="1"/>
                <a:t>Probability of remaining free of treatment failure</a:t>
              </a:r>
            </a:p>
          </p:txBody>
        </p:sp>
        <p:sp>
          <p:nvSpPr>
            <p:cNvPr id="46" name="ZoneTexte 45">
              <a:extLst>
                <a:ext uri="{FF2B5EF4-FFF2-40B4-BE49-F238E27FC236}">
                  <a16:creationId xmlns:a16="http://schemas.microsoft.com/office/drawing/2014/main" id="{97305674-9B73-47A6-BB6B-F65D72899756}"/>
                </a:ext>
              </a:extLst>
            </p:cNvPr>
            <p:cNvSpPr txBox="1"/>
            <p:nvPr/>
          </p:nvSpPr>
          <p:spPr>
            <a:xfrm>
              <a:off x="2955949" y="2336650"/>
              <a:ext cx="3235053" cy="369332"/>
            </a:xfrm>
            <a:prstGeom prst="rect">
              <a:avLst/>
            </a:prstGeom>
            <a:noFill/>
          </p:spPr>
          <p:txBody>
            <a:bodyPr wrap="none" rtlCol="0">
              <a:spAutoFit/>
            </a:bodyPr>
            <a:lstStyle/>
            <a:p>
              <a:r>
                <a:rPr lang="fr-FR" b="1" dirty="0">
                  <a:solidFill>
                    <a:srgbClr val="0070C0"/>
                  </a:solidFill>
                </a:rPr>
                <a:t>Kaplan-</a:t>
              </a:r>
              <a:r>
                <a:rPr lang="fr-FR" b="1" dirty="0" err="1">
                  <a:solidFill>
                    <a:srgbClr val="0070C0"/>
                  </a:solidFill>
                </a:rPr>
                <a:t>meier</a:t>
              </a:r>
              <a:r>
                <a:rPr lang="fr-FR" b="1" dirty="0">
                  <a:solidFill>
                    <a:srgbClr val="0070C0"/>
                  </a:solidFill>
                </a:rPr>
                <a:t> </a:t>
              </a:r>
              <a:r>
                <a:rPr lang="fr-FR" b="1" dirty="0" err="1">
                  <a:solidFill>
                    <a:srgbClr val="0070C0"/>
                  </a:solidFill>
                </a:rPr>
                <a:t>survival</a:t>
              </a:r>
              <a:r>
                <a:rPr lang="fr-FR" b="1" dirty="0">
                  <a:solidFill>
                    <a:srgbClr val="0070C0"/>
                  </a:solidFill>
                </a:rPr>
                <a:t> </a:t>
              </a:r>
              <a:r>
                <a:rPr lang="fr-FR" b="1" dirty="0" err="1">
                  <a:solidFill>
                    <a:srgbClr val="0070C0"/>
                  </a:solidFill>
                </a:rPr>
                <a:t>estimates</a:t>
              </a:r>
              <a:endParaRPr lang="fr-FR" b="1" dirty="0">
                <a:solidFill>
                  <a:srgbClr val="0070C0"/>
                </a:solidFill>
              </a:endParaRPr>
            </a:p>
          </p:txBody>
        </p:sp>
      </p:grpSp>
    </p:spTree>
    <p:extLst>
      <p:ext uri="{BB962C8B-B14F-4D97-AF65-F5344CB8AC3E}">
        <p14:creationId xmlns:p14="http://schemas.microsoft.com/office/powerpoint/2010/main" val="292241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914400" y="1844830"/>
            <a:ext cx="3480047" cy="334826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0" name="Rectangle à coins arrondis 9"/>
          <p:cNvSpPr/>
          <p:nvPr/>
        </p:nvSpPr>
        <p:spPr>
          <a:xfrm>
            <a:off x="4758431" y="1844830"/>
            <a:ext cx="3480047" cy="334826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dirty="0"/>
              <a:t>Next ARV-Trials.com webinars</a:t>
            </a:r>
          </a:p>
        </p:txBody>
      </p:sp>
      <p:sp>
        <p:nvSpPr>
          <p:cNvPr id="6" name="ZoneTexte 5"/>
          <p:cNvSpPr txBox="1"/>
          <p:nvPr/>
        </p:nvSpPr>
        <p:spPr>
          <a:xfrm>
            <a:off x="1552839" y="1971011"/>
            <a:ext cx="2126031" cy="523220"/>
          </a:xfrm>
          <a:prstGeom prst="rect">
            <a:avLst/>
          </a:prstGeom>
          <a:noFill/>
        </p:spPr>
        <p:txBody>
          <a:bodyPr wrap="none" rtlCol="0">
            <a:spAutoFit/>
          </a:bodyPr>
          <a:lstStyle/>
          <a:p>
            <a:pPr algn="ctr"/>
            <a:r>
              <a:rPr lang="fr-FR" sz="2800" b="1" dirty="0">
                <a:solidFill>
                  <a:srgbClr val="002060"/>
                </a:solidFill>
              </a:rPr>
              <a:t>CROI, Boston</a:t>
            </a:r>
          </a:p>
        </p:txBody>
      </p:sp>
      <p:sp>
        <p:nvSpPr>
          <p:cNvPr id="7" name="ZoneTexte 6"/>
          <p:cNvSpPr txBox="1"/>
          <p:nvPr/>
        </p:nvSpPr>
        <p:spPr>
          <a:xfrm>
            <a:off x="1056097" y="4465088"/>
            <a:ext cx="3119508" cy="523220"/>
          </a:xfrm>
          <a:prstGeom prst="rect">
            <a:avLst/>
          </a:prstGeom>
          <a:noFill/>
        </p:spPr>
        <p:txBody>
          <a:bodyPr wrap="none" rtlCol="0">
            <a:spAutoFit/>
          </a:bodyPr>
          <a:lstStyle/>
          <a:p>
            <a:pPr algn="ctr"/>
            <a:r>
              <a:rPr lang="fr-FR" sz="2800" b="1" dirty="0">
                <a:solidFill>
                  <a:srgbClr val="C00000"/>
                </a:solidFill>
              </a:rPr>
              <a:t>8</a:t>
            </a:r>
            <a:r>
              <a:rPr lang="fr-FR" sz="2800" b="1" baseline="30000" dirty="0">
                <a:solidFill>
                  <a:srgbClr val="C00000"/>
                </a:solidFill>
              </a:rPr>
              <a:t>th</a:t>
            </a:r>
            <a:r>
              <a:rPr lang="fr-FR" sz="2800" b="1" dirty="0">
                <a:solidFill>
                  <a:srgbClr val="C00000"/>
                </a:solidFill>
              </a:rPr>
              <a:t>-11</a:t>
            </a:r>
            <a:r>
              <a:rPr lang="fr-FR" sz="2800" b="1" baseline="30000" dirty="0">
                <a:solidFill>
                  <a:srgbClr val="C00000"/>
                </a:solidFill>
              </a:rPr>
              <a:t>th</a:t>
            </a:r>
            <a:r>
              <a:rPr lang="fr-FR" sz="2800" b="1" dirty="0">
                <a:solidFill>
                  <a:srgbClr val="C00000"/>
                </a:solidFill>
              </a:rPr>
              <a:t> March 2020</a:t>
            </a:r>
          </a:p>
        </p:txBody>
      </p:sp>
      <p:sp>
        <p:nvSpPr>
          <p:cNvPr id="8" name="ZoneTexte 7"/>
          <p:cNvSpPr txBox="1"/>
          <p:nvPr/>
        </p:nvSpPr>
        <p:spPr>
          <a:xfrm>
            <a:off x="4986993" y="1971011"/>
            <a:ext cx="3070072" cy="523220"/>
          </a:xfrm>
          <a:prstGeom prst="rect">
            <a:avLst/>
          </a:prstGeom>
          <a:noFill/>
        </p:spPr>
        <p:txBody>
          <a:bodyPr wrap="none" rtlCol="0">
            <a:spAutoFit/>
          </a:bodyPr>
          <a:lstStyle/>
          <a:p>
            <a:pPr algn="ctr"/>
            <a:r>
              <a:rPr lang="fr-FR" sz="2800" b="1" dirty="0">
                <a:solidFill>
                  <a:srgbClr val="002060"/>
                </a:solidFill>
              </a:rPr>
              <a:t>AIDS, San Francisco</a:t>
            </a:r>
          </a:p>
        </p:txBody>
      </p:sp>
      <p:sp>
        <p:nvSpPr>
          <p:cNvPr id="9" name="ZoneTexte 8"/>
          <p:cNvSpPr txBox="1"/>
          <p:nvPr/>
        </p:nvSpPr>
        <p:spPr>
          <a:xfrm>
            <a:off x="5124849" y="4465088"/>
            <a:ext cx="2794355" cy="523220"/>
          </a:xfrm>
          <a:prstGeom prst="rect">
            <a:avLst/>
          </a:prstGeom>
          <a:noFill/>
        </p:spPr>
        <p:txBody>
          <a:bodyPr wrap="none" rtlCol="0">
            <a:spAutoFit/>
          </a:bodyPr>
          <a:lstStyle/>
          <a:p>
            <a:pPr algn="ctr"/>
            <a:r>
              <a:rPr lang="fr-FR" sz="2800" b="1" dirty="0">
                <a:solidFill>
                  <a:srgbClr val="C00000"/>
                </a:solidFill>
              </a:rPr>
              <a:t>6</a:t>
            </a:r>
            <a:r>
              <a:rPr lang="fr-FR" sz="2800" b="1" baseline="30000" dirty="0">
                <a:solidFill>
                  <a:srgbClr val="C00000"/>
                </a:solidFill>
              </a:rPr>
              <a:t>th</a:t>
            </a:r>
            <a:r>
              <a:rPr lang="fr-FR" sz="2800" b="1" dirty="0">
                <a:solidFill>
                  <a:srgbClr val="C00000"/>
                </a:solidFill>
              </a:rPr>
              <a:t>-10</a:t>
            </a:r>
            <a:r>
              <a:rPr lang="fr-FR" sz="2800" b="1" baseline="30000" dirty="0">
                <a:solidFill>
                  <a:srgbClr val="C00000"/>
                </a:solidFill>
              </a:rPr>
              <a:t>t</a:t>
            </a:r>
            <a:r>
              <a:rPr lang="fr-FR" sz="2800" b="1" dirty="0">
                <a:solidFill>
                  <a:srgbClr val="C00000"/>
                </a:solidFill>
              </a:rPr>
              <a:t>h July 2020</a:t>
            </a:r>
          </a:p>
        </p:txBody>
      </p:sp>
      <p:pic>
        <p:nvPicPr>
          <p:cNvPr id="11" name="Image 10">
            <a:extLst>
              <a:ext uri="{FF2B5EF4-FFF2-40B4-BE49-F238E27FC236}">
                <a16:creationId xmlns:a16="http://schemas.microsoft.com/office/drawing/2014/main" id="{D6614D7C-783A-4635-A284-7726AC04C775}"/>
              </a:ext>
            </a:extLst>
          </p:cNvPr>
          <p:cNvPicPr>
            <a:picLocks noChangeAspect="1"/>
          </p:cNvPicPr>
          <p:nvPr/>
        </p:nvPicPr>
        <p:blipFill>
          <a:blip r:embed="rId2"/>
          <a:stretch>
            <a:fillRect/>
          </a:stretch>
        </p:blipFill>
        <p:spPr>
          <a:xfrm>
            <a:off x="1136342" y="2597703"/>
            <a:ext cx="2959020" cy="1662593"/>
          </a:xfrm>
          <a:prstGeom prst="rect">
            <a:avLst/>
          </a:prstGeom>
        </p:spPr>
      </p:pic>
      <p:pic>
        <p:nvPicPr>
          <p:cNvPr id="1026" name="Picture 2" descr="Résultat de recherche d'images pour &quot;san francisco&quot;">
            <a:extLst>
              <a:ext uri="{FF2B5EF4-FFF2-40B4-BE49-F238E27FC236}">
                <a16:creationId xmlns:a16="http://schemas.microsoft.com/office/drawing/2014/main" id="{635FD9F5-DC1C-4F3B-8869-4ED7ADBF46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4941" y="2597703"/>
            <a:ext cx="2992771" cy="16604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79617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Meta-analysis</a:t>
            </a:r>
          </a:p>
        </p:txBody>
      </p:sp>
      <p:sp>
        <p:nvSpPr>
          <p:cNvPr id="3" name="Espace réservé du contenu 2"/>
          <p:cNvSpPr>
            <a:spLocks noGrp="1"/>
          </p:cNvSpPr>
          <p:nvPr>
            <p:ph sz="quarter" idx="13"/>
          </p:nvPr>
        </p:nvSpPr>
        <p:spPr/>
        <p:txBody>
          <a:bodyPr/>
          <a:lstStyle/>
          <a:p>
            <a:pPr marL="0" indent="0" algn="ctr">
              <a:buNone/>
            </a:pPr>
            <a:r>
              <a:rPr lang="en-US" b="1" dirty="0">
                <a:solidFill>
                  <a:srgbClr val="FF6600"/>
                </a:solidFill>
              </a:rPr>
              <a:t>Risk of failure in dual therapy versus triple therapy in naïve HIV-patients: a meta-analysis</a:t>
            </a:r>
          </a:p>
          <a:p>
            <a:pPr marL="0" indent="0">
              <a:buNone/>
            </a:pPr>
            <a:endParaRPr lang="en-US" dirty="0">
              <a:solidFill>
                <a:srgbClr val="FF6600"/>
              </a:solidFill>
            </a:endParaRPr>
          </a:p>
          <a:p>
            <a:r>
              <a:rPr lang="en-US" sz="1800" dirty="0"/>
              <a:t>15 studies meet inclusion criteria allowing a meta-analysis on 5,606 patients</a:t>
            </a:r>
          </a:p>
          <a:p>
            <a:pPr marL="0" indent="0">
              <a:buNone/>
            </a:pPr>
            <a:endParaRPr lang="en-US" sz="1800" dirty="0"/>
          </a:p>
          <a:p>
            <a:r>
              <a:rPr lang="en-US" sz="1800" dirty="0"/>
              <a:t>At 48 weeks and 96 weeks, no difference between 2DR and control group was observed in RR of regimen and </a:t>
            </a:r>
            <a:r>
              <a:rPr lang="en-US" sz="1800" dirty="0" err="1"/>
              <a:t>virological</a:t>
            </a:r>
            <a:r>
              <a:rPr lang="en-US" sz="1800" dirty="0"/>
              <a:t> failures and adverse drug reaction leading to discontinuation of regimen</a:t>
            </a:r>
          </a:p>
          <a:p>
            <a:endParaRPr lang="en-US" sz="1800" dirty="0"/>
          </a:p>
          <a:p>
            <a:r>
              <a:rPr lang="en-US" sz="1800" dirty="0"/>
              <a:t>RR of treatment failure by dual-therapy at 48 weeks</a:t>
            </a:r>
          </a:p>
          <a:p>
            <a:pPr lvl="1"/>
            <a:r>
              <a:rPr lang="en-US" sz="1600" dirty="0"/>
              <a:t>INI-based = 1.07 (95%CI: 0.80-1.44), </a:t>
            </a:r>
          </a:p>
          <a:p>
            <a:pPr lvl="1"/>
            <a:r>
              <a:rPr lang="en-US" sz="1600" dirty="0"/>
              <a:t>PI-based = 0.70 (95%CI: 0.45-1.08) </a:t>
            </a:r>
          </a:p>
          <a:p>
            <a:pPr lvl="1"/>
            <a:r>
              <a:rPr lang="en-US" sz="1600" dirty="0"/>
              <a:t>INI+PI = 1.52 (95%CI: 1.00-2.33)</a:t>
            </a:r>
          </a:p>
          <a:p>
            <a:endParaRPr lang="en-US" sz="1800" dirty="0"/>
          </a:p>
          <a:p>
            <a:endParaRPr lang="en-US" dirty="0"/>
          </a:p>
        </p:txBody>
      </p:sp>
      <p:sp>
        <p:nvSpPr>
          <p:cNvPr id="4" name="Footer Placeholder 3">
            <a:extLst>
              <a:ext uri="{FF2B5EF4-FFF2-40B4-BE49-F238E27FC236}">
                <a16:creationId xmlns:a16="http://schemas.microsoft.com/office/drawing/2014/main" id="{143350AB-68AC-4FB6-AC42-7707EE77C50B}"/>
              </a:ext>
            </a:extLst>
          </p:cNvPr>
          <p:cNvSpPr txBox="1">
            <a:spLocks/>
          </p:cNvSpPr>
          <p:nvPr/>
        </p:nvSpPr>
        <p:spPr>
          <a:xfrm>
            <a:off x="6865549" y="6517602"/>
            <a:ext cx="2223035"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a:solidFill>
                  <a:srgbClr val="0070C0"/>
                </a:solidFill>
              </a:rPr>
              <a:t>Russo A, EACS 2019, </a:t>
            </a:r>
            <a:r>
              <a:rPr lang="es-ES" altLang="ja-JP" sz="1200" b="1" i="1" dirty="0" err="1">
                <a:solidFill>
                  <a:srgbClr val="0070C0"/>
                </a:solidFill>
              </a:rPr>
              <a:t>Abs</a:t>
            </a:r>
            <a:r>
              <a:rPr lang="es-ES" altLang="ja-JP" sz="1200" b="1" i="1" dirty="0">
                <a:solidFill>
                  <a:srgbClr val="0070C0"/>
                </a:solidFill>
              </a:rPr>
              <a:t>. PS8/4</a:t>
            </a:r>
            <a:endParaRPr lang="en-US" altLang="ja-JP" sz="1200" b="1" i="1" dirty="0">
              <a:solidFill>
                <a:srgbClr val="0070C0"/>
              </a:solidFill>
            </a:endParaRPr>
          </a:p>
        </p:txBody>
      </p:sp>
    </p:spTree>
    <p:extLst>
      <p:ext uri="{BB962C8B-B14F-4D97-AF65-F5344CB8AC3E}">
        <p14:creationId xmlns:p14="http://schemas.microsoft.com/office/powerpoint/2010/main" val="2268652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77862"/>
          </a:xfrm>
        </p:spPr>
        <p:txBody>
          <a:bodyPr/>
          <a:lstStyle/>
          <a:p>
            <a:r>
              <a:rPr lang="fr-FR" dirty="0"/>
              <a:t>TRULIGHT</a:t>
            </a:r>
          </a:p>
        </p:txBody>
      </p:sp>
      <p:sp>
        <p:nvSpPr>
          <p:cNvPr id="3" name="Espace réservé du contenu 2"/>
          <p:cNvSpPr>
            <a:spLocks noGrp="1"/>
          </p:cNvSpPr>
          <p:nvPr>
            <p:ph sz="quarter" idx="13"/>
          </p:nvPr>
        </p:nvSpPr>
        <p:spPr>
          <a:xfrm>
            <a:off x="457200" y="1187450"/>
            <a:ext cx="8458200" cy="4572000"/>
          </a:xfrm>
        </p:spPr>
        <p:txBody>
          <a:bodyPr>
            <a:noAutofit/>
          </a:bodyPr>
          <a:lstStyle/>
          <a:p>
            <a:r>
              <a:rPr lang="fr-FR" sz="2000" dirty="0"/>
              <a:t>RCT, open-label</a:t>
            </a:r>
          </a:p>
          <a:p>
            <a:endParaRPr lang="fr-FR" sz="2000" dirty="0"/>
          </a:p>
          <a:p>
            <a:r>
              <a:rPr lang="fr-FR" sz="2000" dirty="0"/>
              <a:t>223 </a:t>
            </a:r>
            <a:r>
              <a:rPr lang="fr-FR" sz="2000" dirty="0" err="1"/>
              <a:t>adults</a:t>
            </a:r>
            <a:r>
              <a:rPr lang="fr-FR" sz="2000" dirty="0"/>
              <a:t>, stable triple TDF/FTC </a:t>
            </a:r>
            <a:r>
              <a:rPr lang="fr-FR" sz="2000" dirty="0" err="1"/>
              <a:t>containing</a:t>
            </a:r>
            <a:r>
              <a:rPr lang="fr-FR" sz="2000" dirty="0"/>
              <a:t> ART, HIV RNA &lt; 50 c/</a:t>
            </a:r>
            <a:r>
              <a:rPr lang="fr-FR" sz="2000" dirty="0" err="1"/>
              <a:t>mL</a:t>
            </a:r>
            <a:r>
              <a:rPr lang="fr-FR" sz="2000" dirty="0"/>
              <a:t>,  cellular HIV DNA &lt; 2.7 log c/10</a:t>
            </a:r>
            <a:r>
              <a:rPr lang="fr-FR" sz="2000" baseline="30000" dirty="0"/>
              <a:t>6</a:t>
            </a:r>
            <a:r>
              <a:rPr lang="fr-FR" sz="2000" dirty="0"/>
              <a:t> PBMC, CD4 nadir &gt; 150/mm</a:t>
            </a:r>
            <a:r>
              <a:rPr lang="fr-FR" sz="2000" baseline="30000" dirty="0"/>
              <a:t>3</a:t>
            </a:r>
          </a:p>
          <a:p>
            <a:endParaRPr lang="fr-FR" sz="2000" dirty="0"/>
          </a:p>
          <a:p>
            <a:r>
              <a:rPr lang="fr-FR" sz="2000" dirty="0"/>
              <a:t>Randomisation 1:1, TDF/FTC vs continuation </a:t>
            </a:r>
            <a:r>
              <a:rPr lang="fr-FR" sz="2000" dirty="0" err="1"/>
              <a:t>cART</a:t>
            </a:r>
            <a:endParaRPr lang="fr-FR" sz="2000" dirty="0"/>
          </a:p>
          <a:p>
            <a:endParaRPr lang="fr-FR" sz="2000" dirty="0"/>
          </a:p>
          <a:p>
            <a:r>
              <a:rPr lang="en-US" sz="2000" dirty="0"/>
              <a:t>Non-inferiority of TDF/FTC 2DR compared to </a:t>
            </a:r>
            <a:r>
              <a:rPr lang="en-US" sz="2000" dirty="0" err="1"/>
              <a:t>cART</a:t>
            </a:r>
            <a:r>
              <a:rPr lang="en-US" sz="2000" dirty="0"/>
              <a:t> at W48</a:t>
            </a:r>
          </a:p>
          <a:p>
            <a:pPr lvl="1"/>
            <a:r>
              <a:rPr lang="en-US" sz="2000" dirty="0"/>
              <a:t>HIV RNA &lt; 50 c/mL		90.5% vs 88.5%</a:t>
            </a:r>
          </a:p>
          <a:p>
            <a:pPr lvl="1"/>
            <a:r>
              <a:rPr lang="fr-FR" sz="2000" dirty="0"/>
              <a:t>HIV RNA &gt; 50 c/</a:t>
            </a:r>
            <a:r>
              <a:rPr lang="fr-FR" sz="2000" dirty="0" err="1"/>
              <a:t>mL</a:t>
            </a:r>
            <a:r>
              <a:rPr lang="fr-FR" sz="2000" dirty="0"/>
              <a:t>		2% vs 5%</a:t>
            </a:r>
          </a:p>
          <a:p>
            <a:pPr lvl="1"/>
            <a:endParaRPr lang="fr-FR" sz="2000" dirty="0"/>
          </a:p>
          <a:p>
            <a:r>
              <a:rPr lang="en-US" sz="2000" dirty="0"/>
              <a:t>2 virologic failure on triple </a:t>
            </a:r>
            <a:r>
              <a:rPr lang="en-US" sz="2000" dirty="0" err="1"/>
              <a:t>cART</a:t>
            </a:r>
            <a:endParaRPr lang="en-US" sz="2000" dirty="0"/>
          </a:p>
          <a:p>
            <a:r>
              <a:rPr lang="en-US" sz="2000" dirty="0"/>
              <a:t>6 virologic failure on TDF/FTC </a:t>
            </a:r>
            <a:r>
              <a:rPr lang="en-US" sz="1800" dirty="0"/>
              <a:t>(emergence M184V, N = 1, emergence K65R, N = 1)</a:t>
            </a:r>
            <a:endParaRPr lang="en-US" sz="2000" dirty="0"/>
          </a:p>
        </p:txBody>
      </p:sp>
      <p:sp>
        <p:nvSpPr>
          <p:cNvPr id="4" name="Footer Placeholder 3">
            <a:extLst>
              <a:ext uri="{FF2B5EF4-FFF2-40B4-BE49-F238E27FC236}">
                <a16:creationId xmlns:a16="http://schemas.microsoft.com/office/drawing/2014/main" id="{143350AB-68AC-4FB6-AC42-7707EE77C50B}"/>
              </a:ext>
            </a:extLst>
          </p:cNvPr>
          <p:cNvSpPr txBox="1">
            <a:spLocks/>
          </p:cNvSpPr>
          <p:nvPr/>
        </p:nvSpPr>
        <p:spPr>
          <a:xfrm>
            <a:off x="6653571" y="6517602"/>
            <a:ext cx="2444249"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err="1">
                <a:solidFill>
                  <a:srgbClr val="0070C0"/>
                </a:solidFill>
              </a:rPr>
              <a:t>Prazuck</a:t>
            </a:r>
            <a:r>
              <a:rPr lang="es-ES" altLang="ja-JP" sz="1200" b="1" i="1" dirty="0">
                <a:solidFill>
                  <a:srgbClr val="0070C0"/>
                </a:solidFill>
              </a:rPr>
              <a:t> T, EACS 2019, </a:t>
            </a:r>
            <a:r>
              <a:rPr lang="es-ES" altLang="ja-JP" sz="1200" b="1" i="1" dirty="0" err="1">
                <a:solidFill>
                  <a:srgbClr val="0070C0"/>
                </a:solidFill>
              </a:rPr>
              <a:t>Abs</a:t>
            </a:r>
            <a:r>
              <a:rPr lang="es-ES" altLang="ja-JP" sz="1200" b="1" i="1" dirty="0">
                <a:solidFill>
                  <a:srgbClr val="0070C0"/>
                </a:solidFill>
              </a:rPr>
              <a:t>. BPD1/5</a:t>
            </a:r>
            <a:endParaRPr lang="en-US" altLang="ja-JP" sz="1200" b="1" i="1" dirty="0">
              <a:solidFill>
                <a:srgbClr val="0070C0"/>
              </a:solidFill>
            </a:endParaRPr>
          </a:p>
        </p:txBody>
      </p:sp>
    </p:spTree>
    <p:extLst>
      <p:ext uri="{BB962C8B-B14F-4D97-AF65-F5344CB8AC3E}">
        <p14:creationId xmlns:p14="http://schemas.microsoft.com/office/powerpoint/2010/main" val="4238339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DTG in HIV-2</a:t>
            </a:r>
          </a:p>
        </p:txBody>
      </p:sp>
      <p:sp>
        <p:nvSpPr>
          <p:cNvPr id="3" name="Espace réservé du contenu 2"/>
          <p:cNvSpPr>
            <a:spLocks noGrp="1"/>
          </p:cNvSpPr>
          <p:nvPr>
            <p:ph sz="quarter" idx="13"/>
          </p:nvPr>
        </p:nvSpPr>
        <p:spPr>
          <a:xfrm>
            <a:off x="457199" y="1619250"/>
            <a:ext cx="8346193" cy="4572000"/>
          </a:xfrm>
        </p:spPr>
        <p:txBody>
          <a:bodyPr/>
          <a:lstStyle/>
          <a:p>
            <a:r>
              <a:rPr lang="fr-FR" dirty="0"/>
              <a:t>Phase 2, open-label </a:t>
            </a:r>
            <a:r>
              <a:rPr lang="fr-FR" dirty="0" err="1"/>
              <a:t>study</a:t>
            </a:r>
            <a:endParaRPr lang="fr-FR" dirty="0"/>
          </a:p>
          <a:p>
            <a:r>
              <a:rPr lang="fr-FR" dirty="0"/>
              <a:t>30 ARV-naïve HIV-2 </a:t>
            </a:r>
            <a:r>
              <a:rPr lang="fr-FR" dirty="0" err="1"/>
              <a:t>infected</a:t>
            </a:r>
            <a:r>
              <a:rPr lang="fr-FR" dirty="0"/>
              <a:t> patients</a:t>
            </a:r>
          </a:p>
          <a:p>
            <a:r>
              <a:rPr lang="fr-FR" dirty="0"/>
              <a:t>DTG/ABC/3TC or DTG + TDF/FTC</a:t>
            </a:r>
          </a:p>
          <a:p>
            <a:endParaRPr lang="fr-FR" dirty="0"/>
          </a:p>
          <a:p>
            <a:r>
              <a:rPr lang="fr-FR" dirty="0"/>
              <a:t>W48 </a:t>
            </a:r>
            <a:r>
              <a:rPr lang="fr-FR" dirty="0" err="1"/>
              <a:t>outcomes</a:t>
            </a:r>
            <a:endParaRPr lang="fr-FR" dirty="0"/>
          </a:p>
          <a:p>
            <a:pPr lvl="1"/>
            <a:r>
              <a:rPr lang="fr-FR" dirty="0"/>
              <a:t>All 17 </a:t>
            </a:r>
            <a:r>
              <a:rPr lang="fr-FR" dirty="0" err="1"/>
              <a:t>viremic</a:t>
            </a:r>
            <a:r>
              <a:rPr lang="fr-FR" dirty="0"/>
              <a:t> patients </a:t>
            </a:r>
            <a:r>
              <a:rPr lang="fr-FR" dirty="0" err="1"/>
              <a:t>at</a:t>
            </a:r>
            <a:r>
              <a:rPr lang="fr-FR" dirty="0"/>
              <a:t> </a:t>
            </a:r>
            <a:r>
              <a:rPr lang="fr-FR" dirty="0" err="1"/>
              <a:t>baseline</a:t>
            </a:r>
            <a:r>
              <a:rPr lang="fr-FR" dirty="0"/>
              <a:t> </a:t>
            </a:r>
            <a:r>
              <a:rPr lang="fr-FR" dirty="0" err="1"/>
              <a:t>had</a:t>
            </a:r>
            <a:r>
              <a:rPr lang="fr-FR" dirty="0"/>
              <a:t> HIV RNA &lt; 40 c/</a:t>
            </a:r>
            <a:r>
              <a:rPr lang="fr-FR" dirty="0" err="1"/>
              <a:t>mL</a:t>
            </a:r>
            <a:endParaRPr lang="fr-FR" dirty="0"/>
          </a:p>
          <a:p>
            <a:pPr lvl="1"/>
            <a:r>
              <a:rPr lang="fr-FR" dirty="0"/>
              <a:t>CD4 : + 95/mm</a:t>
            </a:r>
            <a:r>
              <a:rPr lang="fr-FR" baseline="30000" dirty="0"/>
              <a:t>3</a:t>
            </a:r>
            <a:r>
              <a:rPr lang="fr-FR" dirty="0"/>
              <a:t> (95% CI : 28 </a:t>
            </a:r>
            <a:r>
              <a:rPr lang="mr-IN" dirty="0"/>
              <a:t>–</a:t>
            </a:r>
            <a:r>
              <a:rPr lang="fr-FR" dirty="0"/>
              <a:t> 163)</a:t>
            </a:r>
          </a:p>
          <a:p>
            <a:pPr lvl="1"/>
            <a:r>
              <a:rPr lang="fr-FR" dirty="0"/>
              <a:t>CD4/CD8 ratio : + 0.26</a:t>
            </a:r>
          </a:p>
          <a:p>
            <a:pPr lvl="1"/>
            <a:r>
              <a:rPr lang="fr-FR" dirty="0"/>
              <a:t>1 discontinuation for AE (</a:t>
            </a:r>
            <a:r>
              <a:rPr lang="fr-FR" dirty="0" err="1"/>
              <a:t>insomnia</a:t>
            </a:r>
            <a:r>
              <a:rPr lang="fr-FR" dirty="0"/>
              <a:t>, </a:t>
            </a:r>
            <a:r>
              <a:rPr lang="fr-FR" dirty="0" err="1"/>
              <a:t>anxiety</a:t>
            </a:r>
            <a:r>
              <a:rPr lang="fr-FR" dirty="0"/>
              <a:t> and </a:t>
            </a:r>
            <a:r>
              <a:rPr lang="fr-FR" dirty="0" err="1"/>
              <a:t>memory</a:t>
            </a:r>
            <a:r>
              <a:rPr lang="fr-FR" dirty="0"/>
              <a:t> </a:t>
            </a:r>
            <a:r>
              <a:rPr lang="fr-FR" dirty="0" err="1"/>
              <a:t>disturbance</a:t>
            </a:r>
            <a:r>
              <a:rPr lang="fr-FR" dirty="0"/>
              <a:t>)</a:t>
            </a:r>
          </a:p>
          <a:p>
            <a:pPr lvl="1"/>
            <a:endParaRPr lang="fr-FR" dirty="0"/>
          </a:p>
        </p:txBody>
      </p:sp>
      <p:sp>
        <p:nvSpPr>
          <p:cNvPr id="4" name="Footer Placeholder 3">
            <a:extLst>
              <a:ext uri="{FF2B5EF4-FFF2-40B4-BE49-F238E27FC236}">
                <a16:creationId xmlns:a16="http://schemas.microsoft.com/office/drawing/2014/main" id="{143350AB-68AC-4FB6-AC42-7707EE77C50B}"/>
              </a:ext>
            </a:extLst>
          </p:cNvPr>
          <p:cNvSpPr txBox="1">
            <a:spLocks/>
          </p:cNvSpPr>
          <p:nvPr/>
        </p:nvSpPr>
        <p:spPr>
          <a:xfrm>
            <a:off x="6742880" y="6517602"/>
            <a:ext cx="2354940" cy="276999"/>
          </a:xfrm>
          <a:prstGeom prst="rect">
            <a:avLst/>
          </a:prstGeom>
          <a:noFill/>
        </p:spPr>
        <p:txBody>
          <a:bodyPr wrap="none" rtlCol="0">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s-ES" altLang="ja-JP" sz="1200" b="1" i="1" dirty="0">
                <a:solidFill>
                  <a:srgbClr val="0070C0"/>
                </a:solidFill>
              </a:rPr>
              <a:t>Pacheco P, EACS 2019, </a:t>
            </a:r>
            <a:r>
              <a:rPr lang="es-ES" altLang="ja-JP" sz="1200" b="1" i="1" dirty="0" err="1">
                <a:solidFill>
                  <a:srgbClr val="0070C0"/>
                </a:solidFill>
              </a:rPr>
              <a:t>Abs</a:t>
            </a:r>
            <a:r>
              <a:rPr lang="es-ES" altLang="ja-JP" sz="1200" b="1" i="1" dirty="0">
                <a:solidFill>
                  <a:srgbClr val="0070C0"/>
                </a:solidFill>
              </a:rPr>
              <a:t>. PS 7/3</a:t>
            </a:r>
            <a:endParaRPr lang="en-US" altLang="ja-JP" sz="1200" b="1" i="1" dirty="0">
              <a:solidFill>
                <a:srgbClr val="0070C0"/>
              </a:solidFill>
            </a:endParaRPr>
          </a:p>
        </p:txBody>
      </p:sp>
    </p:spTree>
    <p:extLst>
      <p:ext uri="{BB962C8B-B14F-4D97-AF65-F5344CB8AC3E}">
        <p14:creationId xmlns:p14="http://schemas.microsoft.com/office/powerpoint/2010/main" val="301835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3146233788"/>
              </p:ext>
            </p:extLst>
          </p:nvPr>
        </p:nvGraphicFramePr>
        <p:xfrm>
          <a:off x="320040" y="3969883"/>
          <a:ext cx="8412480" cy="2468880"/>
        </p:xfrm>
        <a:graphic>
          <a:graphicData uri="http://schemas.openxmlformats.org/drawingml/2006/table">
            <a:tbl>
              <a:tblPr firstRow="1" bandRow="1">
                <a:tableStyleId>{5C22544A-7EE6-4342-B048-85BDC9FD1C3A}</a:tableStyleId>
              </a:tblPr>
              <a:tblGrid>
                <a:gridCol w="3660661">
                  <a:extLst>
                    <a:ext uri="{9D8B030D-6E8A-4147-A177-3AD203B41FA5}">
                      <a16:colId xmlns:a16="http://schemas.microsoft.com/office/drawing/2014/main" val="20000"/>
                    </a:ext>
                  </a:extLst>
                </a:gridCol>
                <a:gridCol w="2388922">
                  <a:extLst>
                    <a:ext uri="{9D8B030D-6E8A-4147-A177-3AD203B41FA5}">
                      <a16:colId xmlns:a16="http://schemas.microsoft.com/office/drawing/2014/main" val="20001"/>
                    </a:ext>
                  </a:extLst>
                </a:gridCol>
                <a:gridCol w="2362897">
                  <a:extLst>
                    <a:ext uri="{9D8B030D-6E8A-4147-A177-3AD203B41FA5}">
                      <a16:colId xmlns:a16="http://schemas.microsoft.com/office/drawing/2014/main" val="20002"/>
                    </a:ext>
                  </a:extLst>
                </a:gridCol>
              </a:tblGrid>
              <a:tr h="295068">
                <a:tc>
                  <a:txBody>
                    <a:bodyPr/>
                    <a:lstStyle/>
                    <a:p>
                      <a:endParaRPr lang="en-US" sz="1400" b="1" noProof="0"/>
                    </a:p>
                  </a:txBody>
                  <a:tcPr/>
                </a:tc>
                <a:tc>
                  <a:txBody>
                    <a:bodyPr/>
                    <a:lstStyle/>
                    <a:p>
                      <a:pPr algn="ctr"/>
                      <a:r>
                        <a:rPr lang="en-US" sz="1400" noProof="0"/>
                        <a:t>Historical M184V/I,</a:t>
                      </a:r>
                      <a:r>
                        <a:rPr lang="en-US" sz="1400" baseline="0" noProof="0"/>
                        <a:t> N = 21</a:t>
                      </a:r>
                      <a:endParaRPr lang="en-US" sz="1400" noProof="0"/>
                    </a:p>
                  </a:txBody>
                  <a:tcPr/>
                </a:tc>
                <a:tc>
                  <a:txBody>
                    <a:bodyPr/>
                    <a:lstStyle/>
                    <a:p>
                      <a:pPr algn="ctr"/>
                      <a:r>
                        <a:rPr lang="en-US" sz="1400" noProof="0"/>
                        <a:t>No historical M184V/I, N = 20</a:t>
                      </a:r>
                    </a:p>
                  </a:txBody>
                  <a:tcPr/>
                </a:tc>
                <a:extLst>
                  <a:ext uri="{0D108BD9-81ED-4DB2-BD59-A6C34878D82A}">
                    <a16:rowId xmlns:a16="http://schemas.microsoft.com/office/drawing/2014/main" val="10000"/>
                  </a:ext>
                </a:extLst>
              </a:tr>
              <a:tr h="295068">
                <a:tc>
                  <a:txBody>
                    <a:bodyPr/>
                    <a:lstStyle/>
                    <a:p>
                      <a:r>
                        <a:rPr lang="en-US" sz="1400" b="1" noProof="0"/>
                        <a:t>CD4/mm</a:t>
                      </a:r>
                      <a:r>
                        <a:rPr lang="en-US" sz="1400" b="1" baseline="30000" noProof="0"/>
                        <a:t>3</a:t>
                      </a:r>
                      <a:r>
                        <a:rPr lang="en-US" sz="1400" b="1" noProof="0"/>
                        <a:t> nadir/current, median</a:t>
                      </a:r>
                    </a:p>
                  </a:txBody>
                  <a:tcPr/>
                </a:tc>
                <a:tc>
                  <a:txBody>
                    <a:bodyPr/>
                    <a:lstStyle/>
                    <a:p>
                      <a:pPr algn="ctr"/>
                      <a:r>
                        <a:rPr lang="en-US" sz="1400" noProof="0"/>
                        <a:t>160 / 705</a:t>
                      </a:r>
                    </a:p>
                  </a:txBody>
                  <a:tcPr/>
                </a:tc>
                <a:tc>
                  <a:txBody>
                    <a:bodyPr/>
                    <a:lstStyle/>
                    <a:p>
                      <a:pPr algn="ctr"/>
                      <a:r>
                        <a:rPr lang="en-US" sz="1400" noProof="0"/>
                        <a:t>259 / 647</a:t>
                      </a:r>
                    </a:p>
                  </a:txBody>
                  <a:tcPr/>
                </a:tc>
                <a:extLst>
                  <a:ext uri="{0D108BD9-81ED-4DB2-BD59-A6C34878D82A}">
                    <a16:rowId xmlns:a16="http://schemas.microsoft.com/office/drawing/2014/main" val="10001"/>
                  </a:ext>
                </a:extLst>
              </a:tr>
              <a:tr h="295068">
                <a:tc>
                  <a:txBody>
                    <a:bodyPr/>
                    <a:lstStyle/>
                    <a:p>
                      <a:r>
                        <a:rPr lang="en-US" sz="1400" b="1" noProof="0"/>
                        <a:t>Duration of suppressed HIV RNA, median years</a:t>
                      </a:r>
                    </a:p>
                  </a:txBody>
                  <a:tcPr/>
                </a:tc>
                <a:tc>
                  <a:txBody>
                    <a:bodyPr/>
                    <a:lstStyle/>
                    <a:p>
                      <a:pPr algn="ctr"/>
                      <a:r>
                        <a:rPr lang="en-US" sz="1400" noProof="0"/>
                        <a:t>9.8</a:t>
                      </a:r>
                    </a:p>
                  </a:txBody>
                  <a:tcPr/>
                </a:tc>
                <a:tc>
                  <a:txBody>
                    <a:bodyPr/>
                    <a:lstStyle/>
                    <a:p>
                      <a:pPr algn="ctr"/>
                      <a:r>
                        <a:rPr lang="en-US" sz="1400" noProof="0"/>
                        <a:t>7.5</a:t>
                      </a:r>
                    </a:p>
                  </a:txBody>
                  <a:tcPr/>
                </a:tc>
                <a:extLst>
                  <a:ext uri="{0D108BD9-81ED-4DB2-BD59-A6C34878D82A}">
                    <a16:rowId xmlns:a16="http://schemas.microsoft.com/office/drawing/2014/main" val="10002"/>
                  </a:ext>
                </a:extLst>
              </a:tr>
              <a:tr h="295068">
                <a:tc>
                  <a:txBody>
                    <a:bodyPr/>
                    <a:lstStyle/>
                    <a:p>
                      <a:r>
                        <a:rPr lang="en-US" sz="1400" b="1" noProof="0"/>
                        <a:t>Baseline</a:t>
                      </a:r>
                      <a:r>
                        <a:rPr lang="en-US" sz="1400" b="1" baseline="0" noProof="0"/>
                        <a:t> ART including 3TC ou FTC, %</a:t>
                      </a:r>
                      <a:endParaRPr lang="en-US" sz="1400" b="1" noProof="0"/>
                    </a:p>
                  </a:txBody>
                  <a:tcPr/>
                </a:tc>
                <a:tc>
                  <a:txBody>
                    <a:bodyPr/>
                    <a:lstStyle/>
                    <a:p>
                      <a:pPr algn="ctr"/>
                      <a:r>
                        <a:rPr lang="en-US" sz="1400" noProof="0"/>
                        <a:t>42.9 (n = 9)</a:t>
                      </a:r>
                    </a:p>
                  </a:txBody>
                  <a:tcPr/>
                </a:tc>
                <a:tc>
                  <a:txBody>
                    <a:bodyPr/>
                    <a:lstStyle/>
                    <a:p>
                      <a:pPr algn="ctr"/>
                      <a:r>
                        <a:rPr lang="en-US" sz="1400" noProof="0"/>
                        <a:t>95 (n = 19)</a:t>
                      </a:r>
                    </a:p>
                  </a:txBody>
                  <a:tcPr/>
                </a:tc>
                <a:extLst>
                  <a:ext uri="{0D108BD9-81ED-4DB2-BD59-A6C34878D82A}">
                    <a16:rowId xmlns:a16="http://schemas.microsoft.com/office/drawing/2014/main" val="10003"/>
                  </a:ext>
                </a:extLst>
              </a:tr>
              <a:tr h="295068">
                <a:tc>
                  <a:txBody>
                    <a:bodyPr/>
                    <a:lstStyle/>
                    <a:p>
                      <a:r>
                        <a:rPr lang="en-US" sz="1400" b="1" noProof="0"/>
                        <a:t>M184V in proviral DNA Sanger genotype, %</a:t>
                      </a:r>
                    </a:p>
                  </a:txBody>
                  <a:tcPr/>
                </a:tc>
                <a:tc>
                  <a:txBody>
                    <a:bodyPr/>
                    <a:lstStyle/>
                    <a:p>
                      <a:pPr algn="ctr"/>
                      <a:r>
                        <a:rPr lang="en-US" sz="1400" noProof="0"/>
                        <a:t>9,5 (n = 2)</a:t>
                      </a:r>
                    </a:p>
                  </a:txBody>
                  <a:tcPr/>
                </a:tc>
                <a:tc>
                  <a:txBody>
                    <a:bodyPr/>
                    <a:lstStyle/>
                    <a:p>
                      <a:pPr algn="ctr"/>
                      <a:r>
                        <a:rPr lang="en-US" sz="1400" noProof="0"/>
                        <a:t>0</a:t>
                      </a:r>
                    </a:p>
                  </a:txBody>
                  <a:tcPr/>
                </a:tc>
                <a:extLst>
                  <a:ext uri="{0D108BD9-81ED-4DB2-BD59-A6C34878D82A}">
                    <a16:rowId xmlns:a16="http://schemas.microsoft.com/office/drawing/2014/main" val="10004"/>
                  </a:ext>
                </a:extLst>
              </a:tr>
              <a:tr h="885203">
                <a:tc>
                  <a:txBody>
                    <a:bodyPr/>
                    <a:lstStyle/>
                    <a:p>
                      <a:r>
                        <a:rPr lang="en-US" sz="1400" b="1" noProof="0"/>
                        <a:t>M184V/I detected by NGS in</a:t>
                      </a:r>
                      <a:r>
                        <a:rPr lang="en-US" sz="1400" b="1" baseline="0" noProof="0"/>
                        <a:t> proviral DNA, %</a:t>
                      </a:r>
                    </a:p>
                    <a:p>
                      <a:pPr lvl="1"/>
                      <a:r>
                        <a:rPr lang="en-US" sz="1400" b="1" baseline="0" noProof="0"/>
                        <a:t>&gt; 1%</a:t>
                      </a:r>
                    </a:p>
                    <a:p>
                      <a:pPr lvl="1"/>
                      <a:r>
                        <a:rPr lang="en-US" sz="1400" b="1" noProof="0"/>
                        <a:t>&gt; 5%</a:t>
                      </a:r>
                    </a:p>
                    <a:p>
                      <a:pPr lvl="1"/>
                      <a:r>
                        <a:rPr lang="en-US" sz="1400" b="1" noProof="0"/>
                        <a:t>&gt; 20%</a:t>
                      </a:r>
                    </a:p>
                  </a:txBody>
                  <a:tcPr/>
                </a:tc>
                <a:tc>
                  <a:txBody>
                    <a:bodyPr/>
                    <a:lstStyle/>
                    <a:p>
                      <a:pPr algn="ctr"/>
                      <a:endParaRPr lang="en-US" sz="1400" noProof="0"/>
                    </a:p>
                    <a:p>
                      <a:pPr algn="ctr"/>
                      <a:r>
                        <a:rPr lang="en-US" sz="1400" noProof="0"/>
                        <a:t>95.2</a:t>
                      </a:r>
                    </a:p>
                    <a:p>
                      <a:pPr algn="ctr"/>
                      <a:r>
                        <a:rPr lang="en-US" sz="1400" noProof="0"/>
                        <a:t>66.7</a:t>
                      </a:r>
                      <a:br>
                        <a:rPr lang="en-US" sz="1400" noProof="0"/>
                      </a:br>
                      <a:r>
                        <a:rPr lang="en-US" sz="1400" noProof="0"/>
                        <a:t>28.6</a:t>
                      </a:r>
                    </a:p>
                  </a:txBody>
                  <a:tcPr/>
                </a:tc>
                <a:tc>
                  <a:txBody>
                    <a:bodyPr/>
                    <a:lstStyle/>
                    <a:p>
                      <a:pPr algn="ctr"/>
                      <a:endParaRPr lang="en-US" sz="1400" noProof="0" dirty="0"/>
                    </a:p>
                    <a:p>
                      <a:pPr algn="ctr"/>
                      <a:r>
                        <a:rPr lang="en-US" sz="1400" noProof="0" dirty="0"/>
                        <a:t>35</a:t>
                      </a:r>
                      <a:br>
                        <a:rPr lang="en-US" sz="1400" noProof="0" dirty="0"/>
                      </a:br>
                      <a:r>
                        <a:rPr lang="en-US" sz="1400" noProof="0" dirty="0"/>
                        <a:t>15</a:t>
                      </a:r>
                      <a:br>
                        <a:rPr lang="en-US" sz="1400" noProof="0" dirty="0"/>
                      </a:br>
                      <a:r>
                        <a:rPr lang="en-US" sz="1400" noProof="0" dirty="0"/>
                        <a:t>5</a:t>
                      </a:r>
                    </a:p>
                  </a:txBody>
                  <a:tcPr/>
                </a:tc>
                <a:extLst>
                  <a:ext uri="{0D108BD9-81ED-4DB2-BD59-A6C34878D82A}">
                    <a16:rowId xmlns:a16="http://schemas.microsoft.com/office/drawing/2014/main" val="10005"/>
                  </a:ext>
                </a:extLst>
              </a:tr>
            </a:tbl>
          </a:graphicData>
        </a:graphic>
      </p:graphicFrame>
      <p:sp>
        <p:nvSpPr>
          <p:cNvPr id="6" name="Rectangle 5"/>
          <p:cNvSpPr/>
          <p:nvPr/>
        </p:nvSpPr>
        <p:spPr>
          <a:xfrm>
            <a:off x="6118612" y="6518429"/>
            <a:ext cx="3025388" cy="276999"/>
          </a:xfrm>
          <a:prstGeom prst="rect">
            <a:avLst/>
          </a:prstGeom>
        </p:spPr>
        <p:txBody>
          <a:bodyPr wrap="none">
            <a:spAutoFit/>
          </a:bodyPr>
          <a:lstStyle/>
          <a:p>
            <a:r>
              <a:rPr lang="es-ES" altLang="ja-JP" sz="1200" b="1" i="1" dirty="0">
                <a:solidFill>
                  <a:srgbClr val="0070C0"/>
                </a:solidFill>
              </a:rPr>
              <a:t>De Miguel </a:t>
            </a:r>
            <a:r>
              <a:rPr lang="es-ES" altLang="ja-JP" sz="1200" b="1" i="1" dirty="0" err="1">
                <a:solidFill>
                  <a:srgbClr val="0070C0"/>
                </a:solidFill>
              </a:rPr>
              <a:t>Buckley</a:t>
            </a:r>
            <a:r>
              <a:rPr lang="es-ES" altLang="ja-JP" sz="1200" b="1" i="1" dirty="0">
                <a:solidFill>
                  <a:srgbClr val="0070C0"/>
                </a:solidFill>
              </a:rPr>
              <a:t> R, EACS 2019, </a:t>
            </a:r>
            <a:r>
              <a:rPr lang="es-ES" altLang="ja-JP" sz="1200" b="1" i="1" dirty="0" err="1">
                <a:solidFill>
                  <a:srgbClr val="0070C0"/>
                </a:solidFill>
              </a:rPr>
              <a:t>Abs</a:t>
            </a:r>
            <a:r>
              <a:rPr lang="es-ES" altLang="ja-JP" sz="1200" b="1" i="1" dirty="0">
                <a:solidFill>
                  <a:srgbClr val="0070C0"/>
                </a:solidFill>
              </a:rPr>
              <a:t>. PS7/5  </a:t>
            </a:r>
            <a:endParaRPr lang="fr-FR" sz="1600" dirty="0"/>
          </a:p>
        </p:txBody>
      </p:sp>
      <p:sp>
        <p:nvSpPr>
          <p:cNvPr id="2" name="Rectangle 1"/>
          <p:cNvSpPr/>
          <p:nvPr/>
        </p:nvSpPr>
        <p:spPr>
          <a:xfrm>
            <a:off x="3934123" y="90902"/>
            <a:ext cx="1768126" cy="600164"/>
          </a:xfrm>
          <a:prstGeom prst="rect">
            <a:avLst/>
          </a:prstGeom>
        </p:spPr>
        <p:txBody>
          <a:bodyPr wrap="none">
            <a:spAutoFit/>
          </a:bodyPr>
          <a:lstStyle/>
          <a:p>
            <a:r>
              <a:rPr lang="fr-FR" sz="3300" b="1" dirty="0">
                <a:solidFill>
                  <a:srgbClr val="FF6600"/>
                </a:solidFill>
                <a:ea typeface="+mj-ea"/>
                <a:cs typeface="+mj-cs"/>
              </a:rPr>
              <a:t>ART-PRO</a:t>
            </a:r>
            <a:endParaRPr lang="fr-FR" dirty="0"/>
          </a:p>
        </p:txBody>
      </p:sp>
      <p:grpSp>
        <p:nvGrpSpPr>
          <p:cNvPr id="3" name="Groupe 2">
            <a:extLst>
              <a:ext uri="{FF2B5EF4-FFF2-40B4-BE49-F238E27FC236}">
                <a16:creationId xmlns:a16="http://schemas.microsoft.com/office/drawing/2014/main" id="{8152DA80-9431-4C16-8FA1-3DFFCFDEE361}"/>
              </a:ext>
            </a:extLst>
          </p:cNvPr>
          <p:cNvGrpSpPr/>
          <p:nvPr/>
        </p:nvGrpSpPr>
        <p:grpSpPr>
          <a:xfrm>
            <a:off x="54800" y="454294"/>
            <a:ext cx="9064254" cy="3247641"/>
            <a:chOff x="54800" y="454294"/>
            <a:chExt cx="9064254" cy="3247641"/>
          </a:xfrm>
        </p:grpSpPr>
        <p:sp>
          <p:nvSpPr>
            <p:cNvPr id="7" name="Rectangle : coins arrondis 6">
              <a:extLst>
                <a:ext uri="{FF2B5EF4-FFF2-40B4-BE49-F238E27FC236}">
                  <a16:creationId xmlns:a16="http://schemas.microsoft.com/office/drawing/2014/main" id="{D868197A-A5DA-4A1D-8EEB-CD87CB73D13B}"/>
                </a:ext>
              </a:extLst>
            </p:cNvPr>
            <p:cNvSpPr/>
            <p:nvPr/>
          </p:nvSpPr>
          <p:spPr>
            <a:xfrm>
              <a:off x="54800" y="454294"/>
              <a:ext cx="2191645" cy="1378821"/>
            </a:xfrm>
            <a:prstGeom prst="roundRect">
              <a:avLst>
                <a:gd name="adj" fmla="val 10424"/>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b="1">
                  <a:solidFill>
                    <a:schemeClr val="tx1"/>
                  </a:solidFill>
                </a:rPr>
                <a:t>Inclusion </a:t>
              </a:r>
            </a:p>
            <a:p>
              <a:pPr marL="171450" indent="-171450">
                <a:buFontTx/>
                <a:buChar char="-"/>
              </a:pPr>
              <a:r>
                <a:rPr lang="en-US" sz="1050">
                  <a:solidFill>
                    <a:schemeClr val="tx1"/>
                  </a:solidFill>
                </a:rPr>
                <a:t>CD4&gt; 350 cel/µl and VL &lt; 50 copies/ml</a:t>
              </a:r>
              <a:br>
                <a:rPr lang="en-US" sz="1050">
                  <a:solidFill>
                    <a:schemeClr val="tx1"/>
                  </a:solidFill>
                </a:rPr>
              </a:br>
              <a:r>
                <a:rPr lang="en-US" sz="1050">
                  <a:solidFill>
                    <a:schemeClr val="tx1"/>
                  </a:solidFill>
                </a:rPr>
                <a:t>for 12 months (1 blip allowed)</a:t>
              </a:r>
            </a:p>
            <a:p>
              <a:pPr marL="171450" indent="-171450">
                <a:buFontTx/>
                <a:buChar char="-"/>
              </a:pPr>
              <a:r>
                <a:rPr lang="en-US" sz="1050">
                  <a:solidFill>
                    <a:schemeClr val="tx1"/>
                  </a:solidFill>
                </a:rPr>
                <a:t>Stable ART for 3 months</a:t>
              </a:r>
            </a:p>
            <a:p>
              <a:pPr marL="171450" indent="-171450">
                <a:buFontTx/>
                <a:buChar char="-"/>
              </a:pPr>
              <a:r>
                <a:rPr lang="en-US" sz="1050">
                  <a:solidFill>
                    <a:schemeClr val="tx1"/>
                  </a:solidFill>
                </a:rPr>
                <a:t>FTC or 3TC in past/present treatment</a:t>
              </a:r>
            </a:p>
            <a:p>
              <a:pPr marL="171450" indent="-171450">
                <a:buFontTx/>
                <a:buChar char="-"/>
              </a:pPr>
              <a:r>
                <a:rPr lang="en-US" sz="1050">
                  <a:solidFill>
                    <a:schemeClr val="tx1"/>
                  </a:solidFill>
                </a:rPr>
                <a:t>INSTI naive</a:t>
              </a:r>
              <a:endParaRPr lang="en-US" sz="1200">
                <a:solidFill>
                  <a:schemeClr val="tx1"/>
                </a:solidFill>
              </a:endParaRPr>
            </a:p>
          </p:txBody>
        </p:sp>
        <p:sp>
          <p:nvSpPr>
            <p:cNvPr id="8" name="Rectangle : coins arrondis 7">
              <a:extLst>
                <a:ext uri="{FF2B5EF4-FFF2-40B4-BE49-F238E27FC236}">
                  <a16:creationId xmlns:a16="http://schemas.microsoft.com/office/drawing/2014/main" id="{9159492D-B98B-461F-8B4D-817B6868C4B0}"/>
                </a:ext>
              </a:extLst>
            </p:cNvPr>
            <p:cNvSpPr/>
            <p:nvPr/>
          </p:nvSpPr>
          <p:spPr>
            <a:xfrm>
              <a:off x="54800" y="2346685"/>
              <a:ext cx="2191645" cy="1355250"/>
            </a:xfrm>
            <a:prstGeom prst="roundRect">
              <a:avLst>
                <a:gd name="adj" fmla="val 10424"/>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chemeClr val="tx1"/>
                  </a:solidFill>
                </a:rPr>
                <a:t>Exclusion </a:t>
              </a:r>
            </a:p>
            <a:p>
              <a:pPr marL="171450" indent="-171450">
                <a:buFontTx/>
                <a:buChar char="-"/>
              </a:pPr>
              <a:r>
                <a:rPr lang="en-US" sz="1050" dirty="0">
                  <a:solidFill>
                    <a:schemeClr val="tx1"/>
                  </a:solidFill>
                </a:rPr>
                <a:t>M184V/I or K65R in baseline </a:t>
              </a:r>
              <a:r>
                <a:rPr lang="en-US" sz="1050" dirty="0" err="1">
                  <a:solidFill>
                    <a:schemeClr val="tx1"/>
                  </a:solidFill>
                </a:rPr>
                <a:t>proviral</a:t>
              </a:r>
              <a:r>
                <a:rPr lang="en-US" sz="1050" dirty="0">
                  <a:solidFill>
                    <a:schemeClr val="tx1"/>
                  </a:solidFill>
                </a:rPr>
                <a:t> DNA Sanger genotype</a:t>
              </a:r>
            </a:p>
            <a:p>
              <a:pPr marL="171450" indent="-171450">
                <a:buFontTx/>
                <a:buChar char="-"/>
              </a:pPr>
              <a:r>
                <a:rPr lang="en-US" sz="1050" dirty="0" err="1">
                  <a:solidFill>
                    <a:schemeClr val="tx1"/>
                  </a:solidFill>
                </a:rPr>
                <a:t>HBAgS</a:t>
              </a:r>
              <a:r>
                <a:rPr lang="en-US" sz="1050" dirty="0">
                  <a:solidFill>
                    <a:schemeClr val="tx1"/>
                  </a:solidFill>
                </a:rPr>
                <a:t>+</a:t>
              </a:r>
            </a:p>
            <a:p>
              <a:pPr marL="171450" indent="-171450">
                <a:buFontTx/>
                <a:buChar char="-"/>
              </a:pPr>
              <a:r>
                <a:rPr lang="en-US" sz="1050" dirty="0">
                  <a:solidFill>
                    <a:schemeClr val="tx1"/>
                  </a:solidFill>
                </a:rPr>
                <a:t>Pregnant/women wishing to conceive</a:t>
              </a:r>
            </a:p>
          </p:txBody>
        </p:sp>
        <p:grpSp>
          <p:nvGrpSpPr>
            <p:cNvPr id="37" name="Groupe 36">
              <a:extLst>
                <a:ext uri="{FF2B5EF4-FFF2-40B4-BE49-F238E27FC236}">
                  <a16:creationId xmlns:a16="http://schemas.microsoft.com/office/drawing/2014/main" id="{C33479E7-9E67-41B7-B05E-9DCA99BAB685}"/>
                </a:ext>
              </a:extLst>
            </p:cNvPr>
            <p:cNvGrpSpPr/>
            <p:nvPr/>
          </p:nvGrpSpPr>
          <p:grpSpPr>
            <a:xfrm>
              <a:off x="663251" y="1742011"/>
              <a:ext cx="925417" cy="925417"/>
              <a:chOff x="-7125864" y="2425079"/>
              <a:chExt cx="925417" cy="925417"/>
            </a:xfrm>
          </p:grpSpPr>
          <p:sp>
            <p:nvSpPr>
              <p:cNvPr id="9" name="Ellipse 8">
                <a:extLst>
                  <a:ext uri="{FF2B5EF4-FFF2-40B4-BE49-F238E27FC236}">
                    <a16:creationId xmlns:a16="http://schemas.microsoft.com/office/drawing/2014/main" id="{AFD9B12B-B94F-4067-92C0-1AF6FC46E560}"/>
                  </a:ext>
                </a:extLst>
              </p:cNvPr>
              <p:cNvSpPr/>
              <p:nvPr/>
            </p:nvSpPr>
            <p:spPr>
              <a:xfrm>
                <a:off x="-7125864" y="2425079"/>
                <a:ext cx="925417" cy="925417"/>
              </a:xfrm>
              <a:prstGeom prst="ellipse">
                <a:avLst/>
              </a:prstGeom>
              <a:solidFill>
                <a:schemeClr val="bg1"/>
              </a:solidFill>
              <a:ln>
                <a:solidFill>
                  <a:srgbClr val="0072B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0" name="Image 9">
                <a:extLst>
                  <a:ext uri="{FF2B5EF4-FFF2-40B4-BE49-F238E27FC236}">
                    <a16:creationId xmlns:a16="http://schemas.microsoft.com/office/drawing/2014/main" id="{0757F274-33E0-4A33-94EE-3E85FB180B87}"/>
                  </a:ext>
                </a:extLst>
              </p:cNvPr>
              <p:cNvPicPr>
                <a:picLocks noChangeAspect="1"/>
              </p:cNvPicPr>
              <p:nvPr/>
            </p:nvPicPr>
            <p:blipFill>
              <a:blip r:embed="rId2"/>
              <a:stretch>
                <a:fillRect/>
              </a:stretch>
            </p:blipFill>
            <p:spPr>
              <a:xfrm flipH="1">
                <a:off x="-6993680" y="2580324"/>
                <a:ext cx="621719" cy="656288"/>
              </a:xfrm>
              <a:prstGeom prst="rect">
                <a:avLst/>
              </a:prstGeom>
            </p:spPr>
          </p:pic>
        </p:grpSp>
        <p:cxnSp>
          <p:nvCxnSpPr>
            <p:cNvPr id="11" name="Connecteur droit 10">
              <a:extLst>
                <a:ext uri="{FF2B5EF4-FFF2-40B4-BE49-F238E27FC236}">
                  <a16:creationId xmlns:a16="http://schemas.microsoft.com/office/drawing/2014/main" id="{B016D153-09E3-4BDF-9B27-59280FEF8720}"/>
                </a:ext>
              </a:extLst>
            </p:cNvPr>
            <p:cNvCxnSpPr>
              <a:cxnSpLocks/>
            </p:cNvCxnSpPr>
            <p:nvPr/>
          </p:nvCxnSpPr>
          <p:spPr>
            <a:xfrm flipH="1">
              <a:off x="2390132" y="2062863"/>
              <a:ext cx="6606384" cy="0"/>
            </a:xfrm>
            <a:prstGeom prst="line">
              <a:avLst/>
            </a:prstGeom>
            <a:ln w="12700" cap="flat" cmpd="sng" algn="ctr">
              <a:solidFill>
                <a:srgbClr val="000000"/>
              </a:solidFill>
              <a:prstDash val="solid"/>
              <a:round/>
              <a:headEnd type="triangl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2" name="Ellipse 11">
              <a:extLst>
                <a:ext uri="{FF2B5EF4-FFF2-40B4-BE49-F238E27FC236}">
                  <a16:creationId xmlns:a16="http://schemas.microsoft.com/office/drawing/2014/main" id="{C37DEBC2-0F5A-442D-8BC9-32A35E251641}"/>
                </a:ext>
              </a:extLst>
            </p:cNvPr>
            <p:cNvSpPr/>
            <p:nvPr/>
          </p:nvSpPr>
          <p:spPr>
            <a:xfrm>
              <a:off x="2383789"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111D72F0-AFEC-4629-8C72-B1AF54B6DF64}"/>
                </a:ext>
              </a:extLst>
            </p:cNvPr>
            <p:cNvSpPr/>
            <p:nvPr/>
          </p:nvSpPr>
          <p:spPr>
            <a:xfrm>
              <a:off x="2637177"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id="{128F1330-870E-40B8-946B-D571FEEF827D}"/>
                </a:ext>
              </a:extLst>
            </p:cNvPr>
            <p:cNvSpPr/>
            <p:nvPr/>
          </p:nvSpPr>
          <p:spPr>
            <a:xfrm>
              <a:off x="3360620"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Ellipse 14">
              <a:extLst>
                <a:ext uri="{FF2B5EF4-FFF2-40B4-BE49-F238E27FC236}">
                  <a16:creationId xmlns:a16="http://schemas.microsoft.com/office/drawing/2014/main" id="{1E8D6A3A-CF00-46A6-876C-74E4CE040059}"/>
                </a:ext>
              </a:extLst>
            </p:cNvPr>
            <p:cNvSpPr/>
            <p:nvPr/>
          </p:nvSpPr>
          <p:spPr>
            <a:xfrm>
              <a:off x="3885047"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Ellipse 15">
              <a:extLst>
                <a:ext uri="{FF2B5EF4-FFF2-40B4-BE49-F238E27FC236}">
                  <a16:creationId xmlns:a16="http://schemas.microsoft.com/office/drawing/2014/main" id="{67EC9D36-0F67-4258-8A7F-64525FBAB8FB}"/>
                </a:ext>
              </a:extLst>
            </p:cNvPr>
            <p:cNvSpPr/>
            <p:nvPr/>
          </p:nvSpPr>
          <p:spPr>
            <a:xfrm>
              <a:off x="4435061"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Ellipse 16">
              <a:extLst>
                <a:ext uri="{FF2B5EF4-FFF2-40B4-BE49-F238E27FC236}">
                  <a16:creationId xmlns:a16="http://schemas.microsoft.com/office/drawing/2014/main" id="{69AC36EF-7716-47C4-B217-0F25465F2978}"/>
                </a:ext>
              </a:extLst>
            </p:cNvPr>
            <p:cNvSpPr/>
            <p:nvPr/>
          </p:nvSpPr>
          <p:spPr>
            <a:xfrm>
              <a:off x="5050348"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Ellipse 17">
              <a:extLst>
                <a:ext uri="{FF2B5EF4-FFF2-40B4-BE49-F238E27FC236}">
                  <a16:creationId xmlns:a16="http://schemas.microsoft.com/office/drawing/2014/main" id="{21F7FAF1-8FA2-4D94-A933-14263A8E36A6}"/>
                </a:ext>
              </a:extLst>
            </p:cNvPr>
            <p:cNvSpPr/>
            <p:nvPr/>
          </p:nvSpPr>
          <p:spPr>
            <a:xfrm>
              <a:off x="5953615"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6CBC956D-8E6A-4468-B394-A79A1AC9BF9D}"/>
                </a:ext>
              </a:extLst>
            </p:cNvPr>
            <p:cNvSpPr/>
            <p:nvPr/>
          </p:nvSpPr>
          <p:spPr>
            <a:xfrm>
              <a:off x="6838399"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Ellipse 19">
              <a:extLst>
                <a:ext uri="{FF2B5EF4-FFF2-40B4-BE49-F238E27FC236}">
                  <a16:creationId xmlns:a16="http://schemas.microsoft.com/office/drawing/2014/main" id="{EF7FD660-C7FD-45A9-BA86-6AEACF9DBF99}"/>
                </a:ext>
              </a:extLst>
            </p:cNvPr>
            <p:cNvSpPr/>
            <p:nvPr/>
          </p:nvSpPr>
          <p:spPr>
            <a:xfrm>
              <a:off x="7935227"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0DD5C31B-6F27-4859-8790-1C09D5D307B0}"/>
                </a:ext>
              </a:extLst>
            </p:cNvPr>
            <p:cNvSpPr/>
            <p:nvPr/>
          </p:nvSpPr>
          <p:spPr>
            <a:xfrm>
              <a:off x="8680350" y="1974728"/>
              <a:ext cx="176270" cy="176270"/>
            </a:xfrm>
            <a:prstGeom prst="ellips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Signalisation droite 28">
              <a:extLst>
                <a:ext uri="{FF2B5EF4-FFF2-40B4-BE49-F238E27FC236}">
                  <a16:creationId xmlns:a16="http://schemas.microsoft.com/office/drawing/2014/main" id="{72F182DD-7965-4E0F-97FC-AC02CFDD40BF}"/>
                </a:ext>
              </a:extLst>
            </p:cNvPr>
            <p:cNvSpPr/>
            <p:nvPr/>
          </p:nvSpPr>
          <p:spPr>
            <a:xfrm>
              <a:off x="3252464" y="1197169"/>
              <a:ext cx="5744052" cy="258006"/>
            </a:xfrm>
            <a:prstGeom prst="homePlate">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fr-FR" sz="1050" b="1" dirty="0"/>
                <a:t>Groupe WITHOUT </a:t>
              </a:r>
              <a:r>
                <a:rPr lang="fr-FR" sz="1050" b="1" dirty="0" err="1"/>
                <a:t>historical</a:t>
              </a:r>
              <a:r>
                <a:rPr lang="fr-FR" sz="1050" b="1" dirty="0"/>
                <a:t> M184V/I o K65R (n = 20)</a:t>
              </a:r>
            </a:p>
          </p:txBody>
        </p:sp>
        <p:sp>
          <p:nvSpPr>
            <p:cNvPr id="23" name="Signalisation droite 29">
              <a:extLst>
                <a:ext uri="{FF2B5EF4-FFF2-40B4-BE49-F238E27FC236}">
                  <a16:creationId xmlns:a16="http://schemas.microsoft.com/office/drawing/2014/main" id="{4AC21663-B371-4748-8A36-58F06F7483A1}"/>
                </a:ext>
              </a:extLst>
            </p:cNvPr>
            <p:cNvSpPr/>
            <p:nvPr/>
          </p:nvSpPr>
          <p:spPr>
            <a:xfrm>
              <a:off x="3252464" y="734437"/>
              <a:ext cx="5744052" cy="258006"/>
            </a:xfrm>
            <a:prstGeom prst="homePlat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fr-FR" sz="1050" b="1" dirty="0">
                  <a:solidFill>
                    <a:schemeClr val="tx1"/>
                  </a:solidFill>
                </a:rPr>
                <a:t>Group WITH </a:t>
              </a:r>
              <a:r>
                <a:rPr lang="fr-FR" sz="1050" b="1" dirty="0" err="1">
                  <a:solidFill>
                    <a:schemeClr val="tx1"/>
                  </a:solidFill>
                </a:rPr>
                <a:t>historical</a:t>
              </a:r>
              <a:r>
                <a:rPr lang="fr-FR" sz="1050" b="1" dirty="0">
                  <a:solidFill>
                    <a:schemeClr val="tx1"/>
                  </a:solidFill>
                </a:rPr>
                <a:t> M184V/I o K65R (n = 21)</a:t>
              </a:r>
            </a:p>
          </p:txBody>
        </p:sp>
        <p:sp>
          <p:nvSpPr>
            <p:cNvPr id="24" name="ZoneTexte 23">
              <a:extLst>
                <a:ext uri="{FF2B5EF4-FFF2-40B4-BE49-F238E27FC236}">
                  <a16:creationId xmlns:a16="http://schemas.microsoft.com/office/drawing/2014/main" id="{62CA4CEA-6C0D-4D5F-BFC8-5AFD4810FF45}"/>
                </a:ext>
              </a:extLst>
            </p:cNvPr>
            <p:cNvSpPr txBox="1"/>
            <p:nvPr/>
          </p:nvSpPr>
          <p:spPr>
            <a:xfrm>
              <a:off x="2185485" y="721546"/>
              <a:ext cx="1068637" cy="646331"/>
            </a:xfrm>
            <a:prstGeom prst="rect">
              <a:avLst/>
            </a:prstGeom>
            <a:noFill/>
          </p:spPr>
          <p:txBody>
            <a:bodyPr wrap="square" rtlCol="0">
              <a:spAutoFit/>
            </a:bodyPr>
            <a:lstStyle/>
            <a:p>
              <a:pPr algn="ctr"/>
              <a:r>
                <a:rPr lang="fr-FR" sz="1200" b="1" dirty="0"/>
                <a:t>Day 1</a:t>
              </a:r>
              <a:br>
                <a:rPr lang="fr-FR" sz="1200" b="1" dirty="0"/>
              </a:br>
              <a:r>
                <a:rPr lang="fr-FR" sz="1200" b="1" dirty="0">
                  <a:solidFill>
                    <a:srgbClr val="C00000"/>
                  </a:solidFill>
                </a:rPr>
                <a:t>Switch to</a:t>
              </a:r>
              <a:br>
                <a:rPr lang="fr-FR" sz="1200" b="1" dirty="0">
                  <a:solidFill>
                    <a:srgbClr val="C00000"/>
                  </a:solidFill>
                </a:rPr>
              </a:br>
              <a:r>
                <a:rPr lang="fr-FR" sz="1200" b="1" dirty="0">
                  <a:solidFill>
                    <a:srgbClr val="C00000"/>
                  </a:solidFill>
                </a:rPr>
                <a:t>DTG+3TC</a:t>
              </a:r>
              <a:endParaRPr lang="fr-FR" sz="1200" dirty="0">
                <a:solidFill>
                  <a:srgbClr val="C00000"/>
                </a:solidFill>
              </a:endParaRPr>
            </a:p>
          </p:txBody>
        </p:sp>
        <p:cxnSp>
          <p:nvCxnSpPr>
            <p:cNvPr id="25" name="Connecteur droit 24">
              <a:extLst>
                <a:ext uri="{FF2B5EF4-FFF2-40B4-BE49-F238E27FC236}">
                  <a16:creationId xmlns:a16="http://schemas.microsoft.com/office/drawing/2014/main" id="{BF28A019-ABF7-4FBA-A9E9-6B3C33C2199E}"/>
                </a:ext>
              </a:extLst>
            </p:cNvPr>
            <p:cNvCxnSpPr>
              <a:cxnSpLocks/>
            </p:cNvCxnSpPr>
            <p:nvPr/>
          </p:nvCxnSpPr>
          <p:spPr>
            <a:xfrm>
              <a:off x="2730422" y="1523969"/>
              <a:ext cx="0" cy="341129"/>
            </a:xfrm>
            <a:prstGeom prst="line">
              <a:avLst/>
            </a:prstGeom>
            <a:ln w="12700" cap="flat" cmpd="sng" algn="ctr">
              <a:solidFill>
                <a:schemeClr val="bg1">
                  <a:lumMod val="50000"/>
                </a:schemeClr>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Connecteur droit 25">
              <a:extLst>
                <a:ext uri="{FF2B5EF4-FFF2-40B4-BE49-F238E27FC236}">
                  <a16:creationId xmlns:a16="http://schemas.microsoft.com/office/drawing/2014/main" id="{5095A00E-41B0-418B-B734-63754A42C738}"/>
                </a:ext>
              </a:extLst>
            </p:cNvPr>
            <p:cNvCxnSpPr>
              <a:cxnSpLocks/>
            </p:cNvCxnSpPr>
            <p:nvPr/>
          </p:nvCxnSpPr>
          <p:spPr>
            <a:xfrm>
              <a:off x="2477034" y="2273116"/>
              <a:ext cx="0" cy="341129"/>
            </a:xfrm>
            <a:prstGeom prst="line">
              <a:avLst/>
            </a:prstGeom>
            <a:ln w="12700" cap="flat" cmpd="sng" algn="ctr">
              <a:solidFill>
                <a:schemeClr val="bg1">
                  <a:lumMod val="50000"/>
                </a:schemeClr>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ZoneTexte 26">
              <a:extLst>
                <a:ext uri="{FF2B5EF4-FFF2-40B4-BE49-F238E27FC236}">
                  <a16:creationId xmlns:a16="http://schemas.microsoft.com/office/drawing/2014/main" id="{D82769BF-65AD-416A-B283-F1143A41B207}"/>
                </a:ext>
              </a:extLst>
            </p:cNvPr>
            <p:cNvSpPr txBox="1"/>
            <p:nvPr/>
          </p:nvSpPr>
          <p:spPr>
            <a:xfrm>
              <a:off x="2350738" y="2660073"/>
              <a:ext cx="1465240" cy="830997"/>
            </a:xfrm>
            <a:prstGeom prst="rect">
              <a:avLst/>
            </a:prstGeom>
            <a:noFill/>
          </p:spPr>
          <p:txBody>
            <a:bodyPr wrap="square" rtlCol="0">
              <a:spAutoFit/>
            </a:bodyPr>
            <a:lstStyle/>
            <a:p>
              <a:r>
                <a:rPr lang="en-US" sz="1200" b="1"/>
                <a:t>Screening* </a:t>
              </a:r>
              <a:br>
                <a:rPr lang="en-US" sz="1200" b="1"/>
              </a:br>
              <a:r>
                <a:rPr lang="en-US" sz="1200"/>
                <a:t>Peripheral blood proviral DNA Sanger genotype</a:t>
              </a:r>
            </a:p>
          </p:txBody>
        </p:sp>
        <p:sp>
          <p:nvSpPr>
            <p:cNvPr id="28" name="ZoneTexte 27">
              <a:extLst>
                <a:ext uri="{FF2B5EF4-FFF2-40B4-BE49-F238E27FC236}">
                  <a16:creationId xmlns:a16="http://schemas.microsoft.com/office/drawing/2014/main" id="{27B0A56B-55AC-44E8-B977-EE99BB1BD23D}"/>
                </a:ext>
              </a:extLst>
            </p:cNvPr>
            <p:cNvSpPr txBox="1"/>
            <p:nvPr/>
          </p:nvSpPr>
          <p:spPr>
            <a:xfrm>
              <a:off x="3277331" y="1678531"/>
              <a:ext cx="399469" cy="276999"/>
            </a:xfrm>
            <a:prstGeom prst="rect">
              <a:avLst/>
            </a:prstGeom>
            <a:noFill/>
          </p:spPr>
          <p:txBody>
            <a:bodyPr wrap="none" rtlCol="0">
              <a:spAutoFit/>
            </a:bodyPr>
            <a:lstStyle/>
            <a:p>
              <a:pPr algn="ctr"/>
              <a:r>
                <a:rPr lang="fr-FR" sz="1200" dirty="0"/>
                <a:t>W4</a:t>
              </a:r>
            </a:p>
          </p:txBody>
        </p:sp>
        <p:sp>
          <p:nvSpPr>
            <p:cNvPr id="29" name="ZoneTexte 28">
              <a:extLst>
                <a:ext uri="{FF2B5EF4-FFF2-40B4-BE49-F238E27FC236}">
                  <a16:creationId xmlns:a16="http://schemas.microsoft.com/office/drawing/2014/main" id="{0A6D513E-24A9-4669-91A2-60F0D82B4199}"/>
                </a:ext>
              </a:extLst>
            </p:cNvPr>
            <p:cNvSpPr txBox="1"/>
            <p:nvPr/>
          </p:nvSpPr>
          <p:spPr>
            <a:xfrm>
              <a:off x="3684851" y="1678531"/>
              <a:ext cx="579032" cy="276999"/>
            </a:xfrm>
            <a:prstGeom prst="rect">
              <a:avLst/>
            </a:prstGeom>
            <a:noFill/>
          </p:spPr>
          <p:txBody>
            <a:bodyPr wrap="square" rtlCol="0">
              <a:spAutoFit/>
            </a:bodyPr>
            <a:lstStyle/>
            <a:p>
              <a:pPr algn="ctr"/>
              <a:r>
                <a:rPr lang="fr-FR" sz="1200" dirty="0"/>
                <a:t>W8</a:t>
              </a:r>
            </a:p>
          </p:txBody>
        </p:sp>
        <p:sp>
          <p:nvSpPr>
            <p:cNvPr id="30" name="ZoneTexte 29">
              <a:extLst>
                <a:ext uri="{FF2B5EF4-FFF2-40B4-BE49-F238E27FC236}">
                  <a16:creationId xmlns:a16="http://schemas.microsoft.com/office/drawing/2014/main" id="{0722B3F8-F9A8-4535-8EC0-D0E7D4FBB4B7}"/>
                </a:ext>
              </a:extLst>
            </p:cNvPr>
            <p:cNvSpPr txBox="1"/>
            <p:nvPr/>
          </p:nvSpPr>
          <p:spPr>
            <a:xfrm>
              <a:off x="4263882" y="1678531"/>
              <a:ext cx="550846" cy="276999"/>
            </a:xfrm>
            <a:prstGeom prst="rect">
              <a:avLst/>
            </a:prstGeom>
            <a:noFill/>
          </p:spPr>
          <p:txBody>
            <a:bodyPr wrap="square" rtlCol="0">
              <a:spAutoFit/>
            </a:bodyPr>
            <a:lstStyle/>
            <a:p>
              <a:pPr algn="ctr"/>
              <a:r>
                <a:rPr lang="fr-FR" sz="1200" dirty="0"/>
                <a:t>W12</a:t>
              </a:r>
            </a:p>
          </p:txBody>
        </p:sp>
        <p:sp>
          <p:nvSpPr>
            <p:cNvPr id="31" name="ZoneTexte 30">
              <a:extLst>
                <a:ext uri="{FF2B5EF4-FFF2-40B4-BE49-F238E27FC236}">
                  <a16:creationId xmlns:a16="http://schemas.microsoft.com/office/drawing/2014/main" id="{C277EAEF-CF71-42B0-B1A8-FCDE500C00AA}"/>
                </a:ext>
              </a:extLst>
            </p:cNvPr>
            <p:cNvSpPr txBox="1"/>
            <p:nvPr/>
          </p:nvSpPr>
          <p:spPr>
            <a:xfrm>
              <a:off x="4850856" y="2207341"/>
              <a:ext cx="550846" cy="276999"/>
            </a:xfrm>
            <a:prstGeom prst="rect">
              <a:avLst/>
            </a:prstGeom>
            <a:noFill/>
          </p:spPr>
          <p:txBody>
            <a:bodyPr wrap="square" rtlCol="0">
              <a:spAutoFit/>
            </a:bodyPr>
            <a:lstStyle/>
            <a:p>
              <a:pPr algn="ctr"/>
              <a:r>
                <a:rPr lang="fr-FR" sz="1200" b="1" dirty="0"/>
                <a:t>W24</a:t>
              </a:r>
            </a:p>
          </p:txBody>
        </p:sp>
        <p:sp>
          <p:nvSpPr>
            <p:cNvPr id="32" name="ZoneTexte 31">
              <a:extLst>
                <a:ext uri="{FF2B5EF4-FFF2-40B4-BE49-F238E27FC236}">
                  <a16:creationId xmlns:a16="http://schemas.microsoft.com/office/drawing/2014/main" id="{4870D3C8-408C-498C-A38C-01C6429D35BF}"/>
                </a:ext>
              </a:extLst>
            </p:cNvPr>
            <p:cNvSpPr txBox="1"/>
            <p:nvPr/>
          </p:nvSpPr>
          <p:spPr>
            <a:xfrm>
              <a:off x="5718345" y="1678531"/>
              <a:ext cx="550846" cy="276999"/>
            </a:xfrm>
            <a:prstGeom prst="rect">
              <a:avLst/>
            </a:prstGeom>
            <a:noFill/>
          </p:spPr>
          <p:txBody>
            <a:bodyPr wrap="square" rtlCol="0">
              <a:spAutoFit/>
            </a:bodyPr>
            <a:lstStyle/>
            <a:p>
              <a:pPr algn="ctr"/>
              <a:r>
                <a:rPr lang="fr-FR" sz="1200" dirty="0"/>
                <a:t>W36</a:t>
              </a:r>
            </a:p>
          </p:txBody>
        </p:sp>
        <p:sp>
          <p:nvSpPr>
            <p:cNvPr id="33" name="ZoneTexte 32">
              <a:extLst>
                <a:ext uri="{FF2B5EF4-FFF2-40B4-BE49-F238E27FC236}">
                  <a16:creationId xmlns:a16="http://schemas.microsoft.com/office/drawing/2014/main" id="{285E254F-FF49-47BB-9467-72D1FC1D5F3D}"/>
                </a:ext>
              </a:extLst>
            </p:cNvPr>
            <p:cNvSpPr txBox="1"/>
            <p:nvPr/>
          </p:nvSpPr>
          <p:spPr>
            <a:xfrm>
              <a:off x="6651107" y="2207341"/>
              <a:ext cx="550846" cy="276999"/>
            </a:xfrm>
            <a:prstGeom prst="rect">
              <a:avLst/>
            </a:prstGeom>
            <a:noFill/>
          </p:spPr>
          <p:txBody>
            <a:bodyPr wrap="square" rtlCol="0">
              <a:spAutoFit/>
            </a:bodyPr>
            <a:lstStyle/>
            <a:p>
              <a:pPr algn="ctr"/>
              <a:r>
                <a:rPr lang="fr-FR" sz="1200" b="1" dirty="0"/>
                <a:t>W48</a:t>
              </a:r>
            </a:p>
          </p:txBody>
        </p:sp>
        <p:sp>
          <p:nvSpPr>
            <p:cNvPr id="34" name="ZoneTexte 33">
              <a:extLst>
                <a:ext uri="{FF2B5EF4-FFF2-40B4-BE49-F238E27FC236}">
                  <a16:creationId xmlns:a16="http://schemas.microsoft.com/office/drawing/2014/main" id="{5D882913-D935-443B-B203-95208C1AC024}"/>
                </a:ext>
              </a:extLst>
            </p:cNvPr>
            <p:cNvSpPr txBox="1"/>
            <p:nvPr/>
          </p:nvSpPr>
          <p:spPr>
            <a:xfrm>
              <a:off x="7548675" y="1533707"/>
              <a:ext cx="1013562" cy="430887"/>
            </a:xfrm>
            <a:prstGeom prst="rect">
              <a:avLst/>
            </a:prstGeom>
            <a:noFill/>
          </p:spPr>
          <p:txBody>
            <a:bodyPr wrap="square" rtlCol="0">
              <a:spAutoFit/>
            </a:bodyPr>
            <a:lstStyle/>
            <a:p>
              <a:pPr algn="ctr"/>
              <a:r>
                <a:rPr lang="fr-FR" sz="1100" dirty="0"/>
                <a:t>W64, 80, 96, 112, 128</a:t>
              </a:r>
            </a:p>
          </p:txBody>
        </p:sp>
        <p:sp>
          <p:nvSpPr>
            <p:cNvPr id="35" name="ZoneTexte 34">
              <a:extLst>
                <a:ext uri="{FF2B5EF4-FFF2-40B4-BE49-F238E27FC236}">
                  <a16:creationId xmlns:a16="http://schemas.microsoft.com/office/drawing/2014/main" id="{6E0227FA-D734-457A-A54A-792D0E0074F2}"/>
                </a:ext>
              </a:extLst>
            </p:cNvPr>
            <p:cNvSpPr txBox="1"/>
            <p:nvPr/>
          </p:nvSpPr>
          <p:spPr>
            <a:xfrm>
              <a:off x="8422640" y="2207341"/>
              <a:ext cx="696414" cy="276999"/>
            </a:xfrm>
            <a:prstGeom prst="rect">
              <a:avLst/>
            </a:prstGeom>
            <a:noFill/>
          </p:spPr>
          <p:txBody>
            <a:bodyPr wrap="square" rtlCol="0">
              <a:spAutoFit/>
            </a:bodyPr>
            <a:lstStyle/>
            <a:p>
              <a:pPr algn="ctr"/>
              <a:r>
                <a:rPr lang="fr-FR" sz="1200" b="1" dirty="0"/>
                <a:t>W144</a:t>
              </a:r>
            </a:p>
          </p:txBody>
        </p:sp>
        <p:sp>
          <p:nvSpPr>
            <p:cNvPr id="36" name="Rounded Rectangle 32">
              <a:extLst>
                <a:ext uri="{FF2B5EF4-FFF2-40B4-BE49-F238E27FC236}">
                  <a16:creationId xmlns:a16="http://schemas.microsoft.com/office/drawing/2014/main" id="{8EB99D21-12EB-4DA9-BFD2-05B9993E85B0}"/>
                </a:ext>
              </a:extLst>
            </p:cNvPr>
            <p:cNvSpPr/>
            <p:nvPr/>
          </p:nvSpPr>
          <p:spPr>
            <a:xfrm>
              <a:off x="5853981" y="2678617"/>
              <a:ext cx="2709906" cy="812454"/>
            </a:xfrm>
            <a:prstGeom prst="round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r>
                <a:rPr lang="en-US" sz="1200" b="1"/>
                <a:t>Primary endpoint at week 48:</a:t>
              </a:r>
              <a:br>
                <a:rPr lang="en-US" sz="1200" b="1"/>
              </a:br>
              <a:r>
                <a:rPr lang="en-US" sz="1200"/>
                <a:t>proportion of participants with HIV-1 RNA &lt;50 c/mL (ITT-E FDA Snapshot)</a:t>
              </a:r>
            </a:p>
          </p:txBody>
        </p:sp>
      </p:grpSp>
    </p:spTree>
    <p:extLst>
      <p:ext uri="{BB962C8B-B14F-4D97-AF65-F5344CB8AC3E}">
        <p14:creationId xmlns:p14="http://schemas.microsoft.com/office/powerpoint/2010/main" val="354379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8612" y="6509193"/>
            <a:ext cx="3025388" cy="276999"/>
          </a:xfrm>
          <a:prstGeom prst="rect">
            <a:avLst/>
          </a:prstGeom>
        </p:spPr>
        <p:txBody>
          <a:bodyPr wrap="none">
            <a:spAutoFit/>
          </a:bodyPr>
          <a:lstStyle/>
          <a:p>
            <a:r>
              <a:rPr lang="es-ES" altLang="ja-JP" sz="1200" b="1" i="1" dirty="0">
                <a:solidFill>
                  <a:srgbClr val="0070C0"/>
                </a:solidFill>
              </a:rPr>
              <a:t>De Miguel </a:t>
            </a:r>
            <a:r>
              <a:rPr lang="es-ES" altLang="ja-JP" sz="1200" b="1" i="1" dirty="0" err="1">
                <a:solidFill>
                  <a:srgbClr val="0070C0"/>
                </a:solidFill>
              </a:rPr>
              <a:t>Buckley</a:t>
            </a:r>
            <a:r>
              <a:rPr lang="es-ES" altLang="ja-JP" sz="1200" b="1" i="1" dirty="0">
                <a:solidFill>
                  <a:srgbClr val="0070C0"/>
                </a:solidFill>
              </a:rPr>
              <a:t> R, EACS 2019, </a:t>
            </a:r>
            <a:r>
              <a:rPr lang="es-ES" altLang="ja-JP" sz="1200" b="1" i="1" dirty="0" err="1">
                <a:solidFill>
                  <a:srgbClr val="0070C0"/>
                </a:solidFill>
              </a:rPr>
              <a:t>Abs</a:t>
            </a:r>
            <a:r>
              <a:rPr lang="es-ES" altLang="ja-JP" sz="1200" b="1" i="1" dirty="0">
                <a:solidFill>
                  <a:srgbClr val="0070C0"/>
                </a:solidFill>
              </a:rPr>
              <a:t>. PS7/5  </a:t>
            </a:r>
            <a:endParaRPr lang="fr-FR" sz="1600" dirty="0"/>
          </a:p>
        </p:txBody>
      </p:sp>
      <p:sp>
        <p:nvSpPr>
          <p:cNvPr id="6" name="ZoneTexte 5"/>
          <p:cNvSpPr txBox="1"/>
          <p:nvPr/>
        </p:nvSpPr>
        <p:spPr>
          <a:xfrm>
            <a:off x="3374074" y="5962424"/>
            <a:ext cx="2717285" cy="400110"/>
          </a:xfrm>
          <a:prstGeom prst="rect">
            <a:avLst/>
          </a:prstGeom>
          <a:noFill/>
        </p:spPr>
        <p:txBody>
          <a:bodyPr wrap="none" rtlCol="0">
            <a:spAutoFit/>
          </a:bodyPr>
          <a:lstStyle/>
          <a:p>
            <a:r>
              <a:rPr lang="fr-FR" sz="2000" b="1" dirty="0"/>
              <a:t>NO VIROLOGIC FAILURE</a:t>
            </a:r>
          </a:p>
        </p:txBody>
      </p:sp>
      <p:sp>
        <p:nvSpPr>
          <p:cNvPr id="7" name="Rectangle 6"/>
          <p:cNvSpPr/>
          <p:nvPr/>
        </p:nvSpPr>
        <p:spPr>
          <a:xfrm>
            <a:off x="642965" y="101794"/>
            <a:ext cx="7977569" cy="1031051"/>
          </a:xfrm>
          <a:prstGeom prst="rect">
            <a:avLst/>
          </a:prstGeom>
        </p:spPr>
        <p:txBody>
          <a:bodyPr wrap="none">
            <a:spAutoFit/>
          </a:bodyPr>
          <a:lstStyle/>
          <a:p>
            <a:pPr algn="ctr"/>
            <a:r>
              <a:rPr lang="fr-FR" sz="3300" b="1" dirty="0">
                <a:solidFill>
                  <a:srgbClr val="FF6600"/>
                </a:solidFill>
                <a:ea typeface="+mj-ea"/>
                <a:cs typeface="+mj-cs"/>
              </a:rPr>
              <a:t>ART-PRO</a:t>
            </a:r>
          </a:p>
          <a:p>
            <a:pPr algn="ctr"/>
            <a:r>
              <a:rPr lang="fr-FR" sz="2800" b="1" dirty="0" err="1">
                <a:solidFill>
                  <a:srgbClr val="FF6600"/>
                </a:solidFill>
                <a:ea typeface="+mj-ea"/>
                <a:cs typeface="+mj-cs"/>
              </a:rPr>
              <a:t>Virologic</a:t>
            </a:r>
            <a:r>
              <a:rPr lang="fr-FR" sz="2800" b="1" dirty="0">
                <a:solidFill>
                  <a:srgbClr val="FF6600"/>
                </a:solidFill>
                <a:ea typeface="+mj-ea"/>
                <a:cs typeface="+mj-cs"/>
              </a:rPr>
              <a:t> </a:t>
            </a:r>
            <a:r>
              <a:rPr lang="fr-FR" sz="2800" b="1" dirty="0" err="1">
                <a:solidFill>
                  <a:srgbClr val="FF6600"/>
                </a:solidFill>
                <a:ea typeface="+mj-ea"/>
                <a:cs typeface="+mj-cs"/>
              </a:rPr>
              <a:t>outcomes</a:t>
            </a:r>
            <a:r>
              <a:rPr lang="fr-FR" sz="2800" b="1" dirty="0">
                <a:solidFill>
                  <a:srgbClr val="FF6600"/>
                </a:solidFill>
                <a:ea typeface="+mj-ea"/>
                <a:cs typeface="+mj-cs"/>
              </a:rPr>
              <a:t> </a:t>
            </a:r>
            <a:r>
              <a:rPr lang="fr-FR" sz="2800" b="1" dirty="0" err="1">
                <a:solidFill>
                  <a:srgbClr val="FF6600"/>
                </a:solidFill>
                <a:ea typeface="+mj-ea"/>
                <a:cs typeface="+mj-cs"/>
              </a:rPr>
              <a:t>through</a:t>
            </a:r>
            <a:r>
              <a:rPr lang="fr-FR" sz="2800" b="1" dirty="0">
                <a:solidFill>
                  <a:srgbClr val="FF6600"/>
                </a:solidFill>
                <a:ea typeface="+mj-ea"/>
                <a:cs typeface="+mj-cs"/>
              </a:rPr>
              <a:t> </a:t>
            </a:r>
            <a:r>
              <a:rPr lang="fr-FR" sz="2800" b="1" dirty="0" err="1">
                <a:solidFill>
                  <a:srgbClr val="FF6600"/>
                </a:solidFill>
                <a:ea typeface="+mj-ea"/>
                <a:cs typeface="+mj-cs"/>
              </a:rPr>
              <a:t>week</a:t>
            </a:r>
            <a:r>
              <a:rPr lang="fr-FR" sz="2800" b="1" dirty="0">
                <a:solidFill>
                  <a:srgbClr val="FF6600"/>
                </a:solidFill>
                <a:ea typeface="+mj-ea"/>
                <a:cs typeface="+mj-cs"/>
              </a:rPr>
              <a:t> 48 (FDA snapshot)</a:t>
            </a:r>
            <a:endParaRPr lang="fr-FR" sz="1400" dirty="0"/>
          </a:p>
        </p:txBody>
      </p:sp>
      <p:sp>
        <p:nvSpPr>
          <p:cNvPr id="2" name="ZoneTexte 1">
            <a:extLst>
              <a:ext uri="{FF2B5EF4-FFF2-40B4-BE49-F238E27FC236}">
                <a16:creationId xmlns:a16="http://schemas.microsoft.com/office/drawing/2014/main" id="{7C908D03-F8A2-42BA-85AD-674AF60F956E}"/>
              </a:ext>
            </a:extLst>
          </p:cNvPr>
          <p:cNvSpPr txBox="1"/>
          <p:nvPr/>
        </p:nvSpPr>
        <p:spPr>
          <a:xfrm>
            <a:off x="968662" y="1109557"/>
            <a:ext cx="7326173" cy="369332"/>
          </a:xfrm>
          <a:prstGeom prst="rect">
            <a:avLst/>
          </a:prstGeom>
          <a:noFill/>
        </p:spPr>
        <p:txBody>
          <a:bodyPr wrap="none" rtlCol="0">
            <a:spAutoFit/>
          </a:bodyPr>
          <a:lstStyle/>
          <a:p>
            <a:r>
              <a:rPr lang="en-US" b="1"/>
              <a:t>At week 48, 92.7% (38/41) of paticipants maintained HIV-RNA VL &lt; 50 c/ml</a:t>
            </a:r>
          </a:p>
        </p:txBody>
      </p:sp>
      <p:graphicFrame>
        <p:nvGraphicFramePr>
          <p:cNvPr id="19" name="Graphique 18">
            <a:extLst>
              <a:ext uri="{FF2B5EF4-FFF2-40B4-BE49-F238E27FC236}">
                <a16:creationId xmlns:a16="http://schemas.microsoft.com/office/drawing/2014/main" id="{A7B80343-701E-44EE-99E2-B44CE7408CF1}"/>
              </a:ext>
            </a:extLst>
          </p:cNvPr>
          <p:cNvGraphicFramePr/>
          <p:nvPr>
            <p:extLst>
              <p:ext uri="{D42A27DB-BD31-4B8C-83A1-F6EECF244321}">
                <p14:modId xmlns:p14="http://schemas.microsoft.com/office/powerpoint/2010/main" val="479186851"/>
              </p:ext>
            </p:extLst>
          </p:nvPr>
        </p:nvGraphicFramePr>
        <p:xfrm>
          <a:off x="998143" y="1869911"/>
          <a:ext cx="5849321" cy="4059383"/>
        </p:xfrm>
        <a:graphic>
          <a:graphicData uri="http://schemas.openxmlformats.org/drawingml/2006/chart">
            <c:chart xmlns:c="http://schemas.openxmlformats.org/drawingml/2006/chart" xmlns:r="http://schemas.openxmlformats.org/officeDocument/2006/relationships" r:id="rId2"/>
          </a:graphicData>
        </a:graphic>
      </p:graphicFrame>
      <p:sp>
        <p:nvSpPr>
          <p:cNvPr id="20" name="ZoneTexte 19">
            <a:extLst>
              <a:ext uri="{FF2B5EF4-FFF2-40B4-BE49-F238E27FC236}">
                <a16:creationId xmlns:a16="http://schemas.microsoft.com/office/drawing/2014/main" id="{972B415B-1DCA-4294-A8F8-E916490A74D8}"/>
              </a:ext>
            </a:extLst>
          </p:cNvPr>
          <p:cNvSpPr txBox="1"/>
          <p:nvPr/>
        </p:nvSpPr>
        <p:spPr>
          <a:xfrm>
            <a:off x="7127276" y="2619328"/>
            <a:ext cx="1689975" cy="523220"/>
          </a:xfrm>
          <a:prstGeom prst="rect">
            <a:avLst/>
          </a:prstGeom>
          <a:noFill/>
        </p:spPr>
        <p:txBody>
          <a:bodyPr wrap="square" rtlCol="0">
            <a:spAutoFit/>
          </a:bodyPr>
          <a:lstStyle/>
          <a:p>
            <a:r>
              <a:rPr lang="en-US" sz="1400" b="1"/>
              <a:t>Historical 3TC-resistance group</a:t>
            </a:r>
          </a:p>
        </p:txBody>
      </p:sp>
      <p:sp>
        <p:nvSpPr>
          <p:cNvPr id="31" name="ZoneTexte 30">
            <a:extLst>
              <a:ext uri="{FF2B5EF4-FFF2-40B4-BE49-F238E27FC236}">
                <a16:creationId xmlns:a16="http://schemas.microsoft.com/office/drawing/2014/main" id="{B61F54FB-B722-48A4-AF76-EFB97A28D806}"/>
              </a:ext>
            </a:extLst>
          </p:cNvPr>
          <p:cNvSpPr txBox="1"/>
          <p:nvPr/>
        </p:nvSpPr>
        <p:spPr>
          <a:xfrm>
            <a:off x="7127276" y="3249212"/>
            <a:ext cx="1689975" cy="523220"/>
          </a:xfrm>
          <a:prstGeom prst="rect">
            <a:avLst/>
          </a:prstGeom>
          <a:noFill/>
        </p:spPr>
        <p:txBody>
          <a:bodyPr wrap="square" rtlCol="0">
            <a:spAutoFit/>
          </a:bodyPr>
          <a:lstStyle/>
          <a:p>
            <a:r>
              <a:rPr lang="en-US" sz="1400" b="1"/>
              <a:t>Historical 3TC-resistance group</a:t>
            </a:r>
          </a:p>
        </p:txBody>
      </p:sp>
      <p:grpSp>
        <p:nvGrpSpPr>
          <p:cNvPr id="4" name="Groupe 3">
            <a:extLst>
              <a:ext uri="{FF2B5EF4-FFF2-40B4-BE49-F238E27FC236}">
                <a16:creationId xmlns:a16="http://schemas.microsoft.com/office/drawing/2014/main" id="{B75DE734-F263-498D-80B8-D0FEF16B78F9}"/>
              </a:ext>
            </a:extLst>
          </p:cNvPr>
          <p:cNvGrpSpPr/>
          <p:nvPr/>
        </p:nvGrpSpPr>
        <p:grpSpPr>
          <a:xfrm>
            <a:off x="212650" y="2003773"/>
            <a:ext cx="7644811" cy="4324770"/>
            <a:chOff x="212650" y="2003773"/>
            <a:chExt cx="7644811" cy="4324770"/>
          </a:xfrm>
        </p:grpSpPr>
        <p:sp>
          <p:nvSpPr>
            <p:cNvPr id="21" name="ZoneTexte 20">
              <a:extLst>
                <a:ext uri="{FF2B5EF4-FFF2-40B4-BE49-F238E27FC236}">
                  <a16:creationId xmlns:a16="http://schemas.microsoft.com/office/drawing/2014/main" id="{852F3077-9362-4A3B-A7F7-5D8CECD43A07}"/>
                </a:ext>
              </a:extLst>
            </p:cNvPr>
            <p:cNvSpPr txBox="1"/>
            <p:nvPr/>
          </p:nvSpPr>
          <p:spPr>
            <a:xfrm>
              <a:off x="2528551" y="5148178"/>
              <a:ext cx="1389291" cy="307777"/>
            </a:xfrm>
            <a:prstGeom prst="rect">
              <a:avLst/>
            </a:prstGeom>
            <a:noFill/>
          </p:spPr>
          <p:txBody>
            <a:bodyPr wrap="none" rtlCol="0">
              <a:spAutoFit/>
            </a:bodyPr>
            <a:lstStyle/>
            <a:p>
              <a:pPr algn="ctr"/>
              <a:r>
                <a:rPr lang="en-US" sz="1400"/>
                <a:t>ITT-e population</a:t>
              </a:r>
            </a:p>
          </p:txBody>
        </p:sp>
        <p:sp>
          <p:nvSpPr>
            <p:cNvPr id="22" name="ZoneTexte 21">
              <a:extLst>
                <a:ext uri="{FF2B5EF4-FFF2-40B4-BE49-F238E27FC236}">
                  <a16:creationId xmlns:a16="http://schemas.microsoft.com/office/drawing/2014/main" id="{DD64B349-40D3-4654-BAC5-4BA36902F134}"/>
                </a:ext>
              </a:extLst>
            </p:cNvPr>
            <p:cNvSpPr txBox="1"/>
            <p:nvPr/>
          </p:nvSpPr>
          <p:spPr>
            <a:xfrm>
              <a:off x="4501733" y="5148178"/>
              <a:ext cx="1915782" cy="307777"/>
            </a:xfrm>
            <a:prstGeom prst="rect">
              <a:avLst/>
            </a:prstGeom>
            <a:noFill/>
          </p:spPr>
          <p:txBody>
            <a:bodyPr wrap="none" rtlCol="0">
              <a:spAutoFit/>
            </a:bodyPr>
            <a:lstStyle/>
            <a:p>
              <a:pPr algn="ctr"/>
              <a:r>
                <a:rPr lang="en-US" sz="1400"/>
                <a:t>Per protocol population</a:t>
              </a:r>
            </a:p>
          </p:txBody>
        </p:sp>
        <p:sp>
          <p:nvSpPr>
            <p:cNvPr id="23" name="ZoneTexte 22">
              <a:extLst>
                <a:ext uri="{FF2B5EF4-FFF2-40B4-BE49-F238E27FC236}">
                  <a16:creationId xmlns:a16="http://schemas.microsoft.com/office/drawing/2014/main" id="{08712DED-B7DA-4C2E-82EF-787292A4B5F0}"/>
                </a:ext>
              </a:extLst>
            </p:cNvPr>
            <p:cNvSpPr txBox="1"/>
            <p:nvPr/>
          </p:nvSpPr>
          <p:spPr>
            <a:xfrm>
              <a:off x="6227861" y="4182332"/>
              <a:ext cx="1629600" cy="600164"/>
            </a:xfrm>
            <a:prstGeom prst="rect">
              <a:avLst/>
            </a:prstGeom>
            <a:noFill/>
          </p:spPr>
          <p:txBody>
            <a:bodyPr wrap="square" rtlCol="0">
              <a:spAutoFit/>
            </a:bodyPr>
            <a:lstStyle/>
            <a:p>
              <a:r>
                <a:rPr lang="en-US" sz="1100" i="1"/>
                <a:t>Per protocal population: </a:t>
              </a:r>
              <a:br>
                <a:rPr lang="en-US" sz="1100" i="1"/>
              </a:br>
              <a:r>
                <a:rPr lang="en-US" sz="1100" i="1"/>
                <a:t>2 patients excluded </a:t>
              </a:r>
              <a:br>
                <a:rPr lang="en-US" sz="1100" i="1"/>
              </a:br>
              <a:r>
                <a:rPr lang="en-US" sz="1100" i="1"/>
                <a:t>from analysis</a:t>
              </a:r>
            </a:p>
          </p:txBody>
        </p:sp>
        <p:sp>
          <p:nvSpPr>
            <p:cNvPr id="24" name="Rectangle 23">
              <a:extLst>
                <a:ext uri="{FF2B5EF4-FFF2-40B4-BE49-F238E27FC236}">
                  <a16:creationId xmlns:a16="http://schemas.microsoft.com/office/drawing/2014/main" id="{CCE27818-7E2F-482E-87AD-5755E57E88FF}"/>
                </a:ext>
              </a:extLst>
            </p:cNvPr>
            <p:cNvSpPr/>
            <p:nvPr/>
          </p:nvSpPr>
          <p:spPr>
            <a:xfrm>
              <a:off x="6686604" y="2694781"/>
              <a:ext cx="407624" cy="176269"/>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A03129A3-C97D-439A-95DC-B50119B5038C}"/>
                </a:ext>
              </a:extLst>
            </p:cNvPr>
            <p:cNvSpPr/>
            <p:nvPr/>
          </p:nvSpPr>
          <p:spPr>
            <a:xfrm>
              <a:off x="6686604" y="3334553"/>
              <a:ext cx="407624" cy="176269"/>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ZoneTexte 26">
              <a:extLst>
                <a:ext uri="{FF2B5EF4-FFF2-40B4-BE49-F238E27FC236}">
                  <a16:creationId xmlns:a16="http://schemas.microsoft.com/office/drawing/2014/main" id="{98E3FF20-CD18-4EA8-947A-564A0226EE07}"/>
                </a:ext>
              </a:extLst>
            </p:cNvPr>
            <p:cNvSpPr txBox="1"/>
            <p:nvPr/>
          </p:nvSpPr>
          <p:spPr>
            <a:xfrm>
              <a:off x="2503949" y="4726127"/>
              <a:ext cx="668910" cy="276999"/>
            </a:xfrm>
            <a:prstGeom prst="rect">
              <a:avLst/>
            </a:prstGeom>
            <a:noFill/>
          </p:spPr>
          <p:txBody>
            <a:bodyPr wrap="square" rtlCol="0">
              <a:spAutoFit/>
            </a:bodyPr>
            <a:lstStyle/>
            <a:p>
              <a:pPr algn="ctr"/>
              <a:r>
                <a:rPr lang="fr-FR" sz="1200" dirty="0"/>
                <a:t>18/21</a:t>
              </a:r>
            </a:p>
          </p:txBody>
        </p:sp>
        <p:sp>
          <p:nvSpPr>
            <p:cNvPr id="28" name="ZoneTexte 27">
              <a:extLst>
                <a:ext uri="{FF2B5EF4-FFF2-40B4-BE49-F238E27FC236}">
                  <a16:creationId xmlns:a16="http://schemas.microsoft.com/office/drawing/2014/main" id="{3C2BAF6D-EC0B-4563-9618-1EF15F770497}"/>
                </a:ext>
              </a:extLst>
            </p:cNvPr>
            <p:cNvSpPr txBox="1"/>
            <p:nvPr/>
          </p:nvSpPr>
          <p:spPr>
            <a:xfrm>
              <a:off x="3286146" y="4726127"/>
              <a:ext cx="668910" cy="276999"/>
            </a:xfrm>
            <a:prstGeom prst="rect">
              <a:avLst/>
            </a:prstGeom>
            <a:noFill/>
          </p:spPr>
          <p:txBody>
            <a:bodyPr wrap="square" rtlCol="0">
              <a:spAutoFit/>
            </a:bodyPr>
            <a:lstStyle/>
            <a:p>
              <a:pPr algn="ctr"/>
              <a:r>
                <a:rPr lang="fr-FR" sz="1200" dirty="0">
                  <a:solidFill>
                    <a:schemeClr val="bg1"/>
                  </a:solidFill>
                </a:rPr>
                <a:t>20/20</a:t>
              </a:r>
            </a:p>
          </p:txBody>
        </p:sp>
        <p:sp>
          <p:nvSpPr>
            <p:cNvPr id="29" name="ZoneTexte 28">
              <a:extLst>
                <a:ext uri="{FF2B5EF4-FFF2-40B4-BE49-F238E27FC236}">
                  <a16:creationId xmlns:a16="http://schemas.microsoft.com/office/drawing/2014/main" id="{AAFFA0C1-5179-469A-B726-A8D195AE5160}"/>
                </a:ext>
              </a:extLst>
            </p:cNvPr>
            <p:cNvSpPr txBox="1"/>
            <p:nvPr/>
          </p:nvSpPr>
          <p:spPr>
            <a:xfrm>
              <a:off x="4729357" y="4726127"/>
              <a:ext cx="668910" cy="276999"/>
            </a:xfrm>
            <a:prstGeom prst="rect">
              <a:avLst/>
            </a:prstGeom>
            <a:noFill/>
          </p:spPr>
          <p:txBody>
            <a:bodyPr wrap="square" rtlCol="0">
              <a:spAutoFit/>
            </a:bodyPr>
            <a:lstStyle/>
            <a:p>
              <a:pPr algn="ctr"/>
              <a:r>
                <a:rPr lang="fr-FR" sz="1200" dirty="0"/>
                <a:t>18/19</a:t>
              </a:r>
            </a:p>
          </p:txBody>
        </p:sp>
        <p:sp>
          <p:nvSpPr>
            <p:cNvPr id="30" name="ZoneTexte 29">
              <a:extLst>
                <a:ext uri="{FF2B5EF4-FFF2-40B4-BE49-F238E27FC236}">
                  <a16:creationId xmlns:a16="http://schemas.microsoft.com/office/drawing/2014/main" id="{1A2D9CBB-A07D-478C-BEEE-9ED678CEA5C1}"/>
                </a:ext>
              </a:extLst>
            </p:cNvPr>
            <p:cNvSpPr txBox="1"/>
            <p:nvPr/>
          </p:nvSpPr>
          <p:spPr>
            <a:xfrm>
              <a:off x="5511554" y="4726127"/>
              <a:ext cx="668910" cy="276999"/>
            </a:xfrm>
            <a:prstGeom prst="rect">
              <a:avLst/>
            </a:prstGeom>
            <a:noFill/>
          </p:spPr>
          <p:txBody>
            <a:bodyPr wrap="square" rtlCol="0">
              <a:spAutoFit/>
            </a:bodyPr>
            <a:lstStyle/>
            <a:p>
              <a:pPr algn="ctr"/>
              <a:r>
                <a:rPr lang="fr-FR" sz="1200" dirty="0">
                  <a:solidFill>
                    <a:schemeClr val="bg1"/>
                  </a:solidFill>
                </a:rPr>
                <a:t>20/20</a:t>
              </a:r>
            </a:p>
          </p:txBody>
        </p:sp>
        <p:sp>
          <p:nvSpPr>
            <p:cNvPr id="3" name="ZoneTexte 2">
              <a:extLst>
                <a:ext uri="{FF2B5EF4-FFF2-40B4-BE49-F238E27FC236}">
                  <a16:creationId xmlns:a16="http://schemas.microsoft.com/office/drawing/2014/main" id="{59B5796D-83DD-49EF-8B2A-DA05FED0E524}"/>
                </a:ext>
              </a:extLst>
            </p:cNvPr>
            <p:cNvSpPr txBox="1"/>
            <p:nvPr/>
          </p:nvSpPr>
          <p:spPr>
            <a:xfrm>
              <a:off x="2534543" y="2311551"/>
              <a:ext cx="638316" cy="307777"/>
            </a:xfrm>
            <a:prstGeom prst="rect">
              <a:avLst/>
            </a:prstGeom>
            <a:noFill/>
          </p:spPr>
          <p:txBody>
            <a:bodyPr wrap="none" rtlCol="0">
              <a:spAutoFit/>
            </a:bodyPr>
            <a:lstStyle/>
            <a:p>
              <a:pPr algn="ctr"/>
              <a:r>
                <a:rPr lang="fr-FR" sz="1400" b="1" dirty="0"/>
                <a:t>85.7%</a:t>
              </a:r>
            </a:p>
          </p:txBody>
        </p:sp>
        <p:sp>
          <p:nvSpPr>
            <p:cNvPr id="32" name="ZoneTexte 31">
              <a:extLst>
                <a:ext uri="{FF2B5EF4-FFF2-40B4-BE49-F238E27FC236}">
                  <a16:creationId xmlns:a16="http://schemas.microsoft.com/office/drawing/2014/main" id="{BC93AFCA-0093-472F-907B-BFDF84A90D35}"/>
                </a:ext>
              </a:extLst>
            </p:cNvPr>
            <p:cNvSpPr txBox="1"/>
            <p:nvPr/>
          </p:nvSpPr>
          <p:spPr>
            <a:xfrm>
              <a:off x="3310191" y="2003774"/>
              <a:ext cx="590226" cy="307777"/>
            </a:xfrm>
            <a:prstGeom prst="rect">
              <a:avLst/>
            </a:prstGeom>
            <a:noFill/>
          </p:spPr>
          <p:txBody>
            <a:bodyPr wrap="none" rtlCol="0">
              <a:spAutoFit/>
            </a:bodyPr>
            <a:lstStyle/>
            <a:p>
              <a:pPr algn="ctr"/>
              <a:r>
                <a:rPr lang="fr-FR" sz="1400" b="1" dirty="0"/>
                <a:t>100%</a:t>
              </a:r>
            </a:p>
          </p:txBody>
        </p:sp>
        <p:sp>
          <p:nvSpPr>
            <p:cNvPr id="33" name="ZoneTexte 32">
              <a:extLst>
                <a:ext uri="{FF2B5EF4-FFF2-40B4-BE49-F238E27FC236}">
                  <a16:creationId xmlns:a16="http://schemas.microsoft.com/office/drawing/2014/main" id="{39532EAD-1284-43FC-8725-EF37ECD62A81}"/>
                </a:ext>
              </a:extLst>
            </p:cNvPr>
            <p:cNvSpPr txBox="1"/>
            <p:nvPr/>
          </p:nvSpPr>
          <p:spPr>
            <a:xfrm>
              <a:off x="4729357" y="2157662"/>
              <a:ext cx="638316" cy="307777"/>
            </a:xfrm>
            <a:prstGeom prst="rect">
              <a:avLst/>
            </a:prstGeom>
            <a:noFill/>
          </p:spPr>
          <p:txBody>
            <a:bodyPr wrap="none" rtlCol="0">
              <a:spAutoFit/>
            </a:bodyPr>
            <a:lstStyle/>
            <a:p>
              <a:pPr algn="ctr"/>
              <a:r>
                <a:rPr lang="fr-FR" sz="1400" b="1" dirty="0"/>
                <a:t>94.7%</a:t>
              </a:r>
            </a:p>
          </p:txBody>
        </p:sp>
        <p:sp>
          <p:nvSpPr>
            <p:cNvPr id="34" name="ZoneTexte 33">
              <a:extLst>
                <a:ext uri="{FF2B5EF4-FFF2-40B4-BE49-F238E27FC236}">
                  <a16:creationId xmlns:a16="http://schemas.microsoft.com/office/drawing/2014/main" id="{623F2460-F2D6-4ACB-80E6-D33E71BF2B41}"/>
                </a:ext>
              </a:extLst>
            </p:cNvPr>
            <p:cNvSpPr txBox="1"/>
            <p:nvPr/>
          </p:nvSpPr>
          <p:spPr>
            <a:xfrm>
              <a:off x="5566193" y="2003773"/>
              <a:ext cx="590226" cy="307777"/>
            </a:xfrm>
            <a:prstGeom prst="rect">
              <a:avLst/>
            </a:prstGeom>
            <a:noFill/>
          </p:spPr>
          <p:txBody>
            <a:bodyPr wrap="none" rtlCol="0">
              <a:spAutoFit/>
            </a:bodyPr>
            <a:lstStyle/>
            <a:p>
              <a:pPr algn="ctr"/>
              <a:r>
                <a:rPr lang="fr-FR" sz="1400" b="1" dirty="0"/>
                <a:t>100%</a:t>
              </a:r>
            </a:p>
          </p:txBody>
        </p:sp>
        <p:sp>
          <p:nvSpPr>
            <p:cNvPr id="35" name="ZoneTexte 34">
              <a:extLst>
                <a:ext uri="{FF2B5EF4-FFF2-40B4-BE49-F238E27FC236}">
                  <a16:creationId xmlns:a16="http://schemas.microsoft.com/office/drawing/2014/main" id="{79B8E91C-6C60-48C9-8733-593E7CAD5FB8}"/>
                </a:ext>
              </a:extLst>
            </p:cNvPr>
            <p:cNvSpPr txBox="1"/>
            <p:nvPr/>
          </p:nvSpPr>
          <p:spPr>
            <a:xfrm>
              <a:off x="637896" y="5589879"/>
              <a:ext cx="1689975" cy="738664"/>
            </a:xfrm>
            <a:prstGeom prst="rect">
              <a:avLst/>
            </a:prstGeom>
            <a:noFill/>
          </p:spPr>
          <p:txBody>
            <a:bodyPr wrap="square" rtlCol="0">
              <a:spAutoFit/>
            </a:bodyPr>
            <a:lstStyle/>
            <a:p>
              <a:r>
                <a:rPr lang="en-US" sz="1400"/>
                <a:t>Discontinuations:</a:t>
              </a:r>
              <a:br>
                <a:rPr lang="en-US" sz="1400"/>
              </a:br>
              <a:r>
                <a:rPr lang="en-US" sz="1400"/>
                <a:t>1 AE</a:t>
              </a:r>
              <a:br>
                <a:rPr lang="en-US" sz="1400"/>
              </a:br>
              <a:r>
                <a:rPr lang="en-US" sz="1400"/>
                <a:t>2 protocol violation</a:t>
              </a:r>
            </a:p>
          </p:txBody>
        </p:sp>
        <p:sp>
          <p:nvSpPr>
            <p:cNvPr id="36" name="Étoile : 5 branches 35">
              <a:extLst>
                <a:ext uri="{FF2B5EF4-FFF2-40B4-BE49-F238E27FC236}">
                  <a16:creationId xmlns:a16="http://schemas.microsoft.com/office/drawing/2014/main" id="{92B19526-77E1-4BB7-A013-1CE61C587571}"/>
                </a:ext>
              </a:extLst>
            </p:cNvPr>
            <p:cNvSpPr/>
            <p:nvPr/>
          </p:nvSpPr>
          <p:spPr>
            <a:xfrm>
              <a:off x="212650" y="5589879"/>
              <a:ext cx="276447" cy="276447"/>
            </a:xfrm>
            <a:prstGeom prst="star5">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fr-FR"/>
            </a:p>
          </p:txBody>
        </p:sp>
      </p:grpSp>
    </p:spTree>
    <p:extLst>
      <p:ext uri="{BB962C8B-B14F-4D97-AF65-F5344CB8AC3E}">
        <p14:creationId xmlns:p14="http://schemas.microsoft.com/office/powerpoint/2010/main" val="1442098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7657"/>
            <a:ext cx="8229600" cy="794901"/>
          </a:xfrm>
        </p:spPr>
        <p:txBody>
          <a:bodyPr>
            <a:normAutofit/>
          </a:bodyPr>
          <a:lstStyle/>
          <a:p>
            <a:r>
              <a:rPr lang="fr-FR" dirty="0"/>
              <a:t>DOLUPRIM</a:t>
            </a:r>
          </a:p>
        </p:txBody>
      </p:sp>
      <p:sp>
        <p:nvSpPr>
          <p:cNvPr id="12" name="Espace réservé du contenu 11"/>
          <p:cNvSpPr>
            <a:spLocks noGrp="1"/>
          </p:cNvSpPr>
          <p:nvPr>
            <p:ph sz="quarter" idx="13"/>
          </p:nvPr>
        </p:nvSpPr>
        <p:spPr>
          <a:xfrm>
            <a:off x="457200" y="1198046"/>
            <a:ext cx="8229600" cy="842408"/>
          </a:xfrm>
        </p:spPr>
        <p:txBody>
          <a:bodyPr>
            <a:noAutofit/>
          </a:bodyPr>
          <a:lstStyle/>
          <a:p>
            <a:r>
              <a:rPr lang="en-US" sz="1800"/>
              <a:t>19 men with PHI (4 Fiebig II, 5 F-III, 1 F-IV, 4 F-V and 5 F-VI)</a:t>
            </a:r>
          </a:p>
          <a:p>
            <a:r>
              <a:rPr lang="en-US" sz="1800"/>
              <a:t>DTG + TDF/FTC</a:t>
            </a:r>
          </a:p>
          <a:p>
            <a:r>
              <a:rPr lang="en-US" sz="1800"/>
              <a:t>Outcome : achievement of first HIV RNA &lt; 20 c/mL in blood and &lt; 60 c/mL in semen</a:t>
            </a:r>
          </a:p>
          <a:p>
            <a:endParaRPr lang="en-US" sz="1800"/>
          </a:p>
        </p:txBody>
      </p:sp>
      <p:sp>
        <p:nvSpPr>
          <p:cNvPr id="15" name="ZoneTexte 14"/>
          <p:cNvSpPr txBox="1"/>
          <p:nvPr/>
        </p:nvSpPr>
        <p:spPr>
          <a:xfrm>
            <a:off x="9144000" y="6621835"/>
            <a:ext cx="184666" cy="369332"/>
          </a:xfrm>
          <a:prstGeom prst="rect">
            <a:avLst/>
          </a:prstGeom>
          <a:noFill/>
        </p:spPr>
        <p:txBody>
          <a:bodyPr wrap="none" rtlCol="0">
            <a:spAutoFit/>
          </a:bodyPr>
          <a:lstStyle/>
          <a:p>
            <a:endParaRPr lang="fr-FR" dirty="0"/>
          </a:p>
        </p:txBody>
      </p:sp>
      <p:sp>
        <p:nvSpPr>
          <p:cNvPr id="16" name="ZoneTexte 15"/>
          <p:cNvSpPr txBox="1"/>
          <p:nvPr/>
        </p:nvSpPr>
        <p:spPr>
          <a:xfrm>
            <a:off x="6356684" y="3327415"/>
            <a:ext cx="2670583" cy="2308324"/>
          </a:xfrm>
          <a:prstGeom prst="rect">
            <a:avLst/>
          </a:prstGeom>
          <a:noFill/>
        </p:spPr>
        <p:txBody>
          <a:bodyPr wrap="square" rtlCol="0">
            <a:spAutoFit/>
          </a:bodyPr>
          <a:lstStyle/>
          <a:p>
            <a:r>
              <a:rPr lang="en-US" b="1"/>
              <a:t>At W48 : HIV RNA &lt; LOQ : </a:t>
            </a:r>
            <a:r>
              <a:rPr lang="en-US"/>
              <a:t>84% in blood, </a:t>
            </a:r>
          </a:p>
          <a:p>
            <a:r>
              <a:rPr lang="en-US"/>
              <a:t>93% in semen</a:t>
            </a:r>
          </a:p>
          <a:p>
            <a:endParaRPr lang="en-US"/>
          </a:p>
          <a:p>
            <a:r>
              <a:rPr lang="en-US" b="1"/>
              <a:t>Median time to HIV RNA</a:t>
            </a:r>
          </a:p>
          <a:p>
            <a:r>
              <a:rPr lang="en-US" b="1"/>
              <a:t>&lt; LOQ :</a:t>
            </a:r>
          </a:p>
          <a:p>
            <a:r>
              <a:rPr lang="en-US"/>
              <a:t>- Blood = 24 weeks</a:t>
            </a:r>
          </a:p>
          <a:p>
            <a:r>
              <a:rPr lang="en-US"/>
              <a:t>- Semen = 8 weeks</a:t>
            </a:r>
          </a:p>
        </p:txBody>
      </p:sp>
      <p:sp>
        <p:nvSpPr>
          <p:cNvPr id="17" name="Rectangle 16"/>
          <p:cNvSpPr/>
          <p:nvPr/>
        </p:nvSpPr>
        <p:spPr>
          <a:xfrm>
            <a:off x="6932763" y="6518429"/>
            <a:ext cx="2211237" cy="276999"/>
          </a:xfrm>
          <a:prstGeom prst="rect">
            <a:avLst/>
          </a:prstGeom>
        </p:spPr>
        <p:txBody>
          <a:bodyPr wrap="none">
            <a:spAutoFit/>
          </a:bodyPr>
          <a:lstStyle/>
          <a:p>
            <a:r>
              <a:rPr lang="es-ES" altLang="ja-JP" sz="1200" b="1" i="1" dirty="0" err="1">
                <a:solidFill>
                  <a:srgbClr val="0070C0"/>
                </a:solidFill>
              </a:rPr>
              <a:t>Ghosn</a:t>
            </a:r>
            <a:r>
              <a:rPr lang="es-ES" altLang="ja-JP" sz="1200" b="1" i="1" dirty="0">
                <a:solidFill>
                  <a:srgbClr val="0070C0"/>
                </a:solidFill>
              </a:rPr>
              <a:t> J, EACS 2019, </a:t>
            </a:r>
            <a:r>
              <a:rPr lang="es-ES" altLang="ja-JP" sz="1200" b="1" i="1" dirty="0" err="1">
                <a:solidFill>
                  <a:srgbClr val="0070C0"/>
                </a:solidFill>
              </a:rPr>
              <a:t>Abs</a:t>
            </a:r>
            <a:r>
              <a:rPr lang="es-ES" altLang="ja-JP" sz="1200" b="1" i="1" dirty="0">
                <a:solidFill>
                  <a:srgbClr val="0070C0"/>
                </a:solidFill>
              </a:rPr>
              <a:t>. PS7/4  </a:t>
            </a:r>
            <a:endParaRPr lang="fr-FR" sz="1600" dirty="0"/>
          </a:p>
        </p:txBody>
      </p:sp>
      <p:grpSp>
        <p:nvGrpSpPr>
          <p:cNvPr id="3" name="Groupe 2">
            <a:extLst>
              <a:ext uri="{FF2B5EF4-FFF2-40B4-BE49-F238E27FC236}">
                <a16:creationId xmlns:a16="http://schemas.microsoft.com/office/drawing/2014/main" id="{DCE7D65A-FF2B-4EB3-A8A7-4B99C149D765}"/>
              </a:ext>
            </a:extLst>
          </p:cNvPr>
          <p:cNvGrpSpPr/>
          <p:nvPr/>
        </p:nvGrpSpPr>
        <p:grpSpPr>
          <a:xfrm>
            <a:off x="-9273" y="2410422"/>
            <a:ext cx="6930402" cy="4560836"/>
            <a:chOff x="-9273" y="2410422"/>
            <a:chExt cx="6930402" cy="4560836"/>
          </a:xfrm>
        </p:grpSpPr>
        <p:sp>
          <p:nvSpPr>
            <p:cNvPr id="10" name="ZoneTexte 9">
              <a:extLst>
                <a:ext uri="{FF2B5EF4-FFF2-40B4-BE49-F238E27FC236}">
                  <a16:creationId xmlns:a16="http://schemas.microsoft.com/office/drawing/2014/main" id="{903A8351-3B04-4945-A424-C657781663F1}"/>
                </a:ext>
              </a:extLst>
            </p:cNvPr>
            <p:cNvSpPr txBox="1"/>
            <p:nvPr/>
          </p:nvSpPr>
          <p:spPr>
            <a:xfrm>
              <a:off x="4996072" y="3505852"/>
              <a:ext cx="1925057" cy="307777"/>
            </a:xfrm>
            <a:prstGeom prst="rect">
              <a:avLst/>
            </a:prstGeom>
            <a:noFill/>
          </p:spPr>
          <p:txBody>
            <a:bodyPr wrap="square" rtlCol="0">
              <a:spAutoFit/>
            </a:bodyPr>
            <a:lstStyle/>
            <a:p>
              <a:r>
                <a:rPr lang="fr-FR" sz="1400" dirty="0"/>
                <a:t>Blood Plasma</a:t>
              </a:r>
            </a:p>
          </p:txBody>
        </p:sp>
        <p:sp>
          <p:nvSpPr>
            <p:cNvPr id="11" name="ZoneTexte 10">
              <a:extLst>
                <a:ext uri="{FF2B5EF4-FFF2-40B4-BE49-F238E27FC236}">
                  <a16:creationId xmlns:a16="http://schemas.microsoft.com/office/drawing/2014/main" id="{3E0BFE6F-EE82-1949-B366-6ADAE3D0FF11}"/>
                </a:ext>
              </a:extLst>
            </p:cNvPr>
            <p:cNvSpPr txBox="1"/>
            <p:nvPr/>
          </p:nvSpPr>
          <p:spPr>
            <a:xfrm>
              <a:off x="5004869" y="3745542"/>
              <a:ext cx="1560697" cy="307777"/>
            </a:xfrm>
            <a:prstGeom prst="rect">
              <a:avLst/>
            </a:prstGeom>
            <a:noFill/>
          </p:spPr>
          <p:txBody>
            <a:bodyPr wrap="square" rtlCol="0">
              <a:spAutoFit/>
            </a:bodyPr>
            <a:lstStyle/>
            <a:p>
              <a:r>
                <a:rPr lang="fr-FR" sz="1400" dirty="0" err="1"/>
                <a:t>Seminal</a:t>
              </a:r>
              <a:r>
                <a:rPr lang="fr-FR" sz="1400" dirty="0"/>
                <a:t> Plasma</a:t>
              </a:r>
            </a:p>
          </p:txBody>
        </p:sp>
        <p:sp>
          <p:nvSpPr>
            <p:cNvPr id="13" name="ZoneTexte 12"/>
            <p:cNvSpPr txBox="1"/>
            <p:nvPr/>
          </p:nvSpPr>
          <p:spPr>
            <a:xfrm>
              <a:off x="1410037" y="3313519"/>
              <a:ext cx="411979" cy="307777"/>
            </a:xfrm>
            <a:prstGeom prst="rect">
              <a:avLst/>
            </a:prstGeom>
            <a:noFill/>
          </p:spPr>
          <p:txBody>
            <a:bodyPr wrap="none" rtlCol="0">
              <a:spAutoFit/>
            </a:bodyPr>
            <a:lstStyle/>
            <a:p>
              <a:r>
                <a:rPr lang="fr-FR" sz="1400" dirty="0"/>
                <a:t>6.5</a:t>
              </a:r>
            </a:p>
          </p:txBody>
        </p:sp>
        <p:sp>
          <p:nvSpPr>
            <p:cNvPr id="14" name="ZoneTexte 13"/>
            <p:cNvSpPr txBox="1"/>
            <p:nvPr/>
          </p:nvSpPr>
          <p:spPr>
            <a:xfrm>
              <a:off x="1616026" y="3965850"/>
              <a:ext cx="411979" cy="307777"/>
            </a:xfrm>
            <a:prstGeom prst="rect">
              <a:avLst/>
            </a:prstGeom>
            <a:noFill/>
          </p:spPr>
          <p:txBody>
            <a:bodyPr wrap="none" rtlCol="0">
              <a:spAutoFit/>
            </a:bodyPr>
            <a:lstStyle/>
            <a:p>
              <a:r>
                <a:rPr lang="fr-FR" sz="1400" dirty="0"/>
                <a:t>4.5</a:t>
              </a:r>
            </a:p>
          </p:txBody>
        </p:sp>
        <p:grpSp>
          <p:nvGrpSpPr>
            <p:cNvPr id="30" name="Groupe 29">
              <a:extLst>
                <a:ext uri="{FF2B5EF4-FFF2-40B4-BE49-F238E27FC236}">
                  <a16:creationId xmlns:a16="http://schemas.microsoft.com/office/drawing/2014/main" id="{D2F32A2B-F3B4-4264-B29F-1E0BBAAC54C7}"/>
                </a:ext>
              </a:extLst>
            </p:cNvPr>
            <p:cNvGrpSpPr/>
            <p:nvPr/>
          </p:nvGrpSpPr>
          <p:grpSpPr>
            <a:xfrm>
              <a:off x="-9273" y="2410422"/>
              <a:ext cx="6734538" cy="4560836"/>
              <a:chOff x="-4689430" y="1163405"/>
              <a:chExt cx="8376702" cy="5009460"/>
            </a:xfrm>
          </p:grpSpPr>
          <p:graphicFrame>
            <p:nvGraphicFramePr>
              <p:cNvPr id="31" name="Graphique 30">
                <a:extLst>
                  <a:ext uri="{FF2B5EF4-FFF2-40B4-BE49-F238E27FC236}">
                    <a16:creationId xmlns:a16="http://schemas.microsoft.com/office/drawing/2014/main" id="{A8939559-9878-43D9-B6DD-EB0AF2A2439F}"/>
                  </a:ext>
                </a:extLst>
              </p:cNvPr>
              <p:cNvGraphicFramePr/>
              <p:nvPr/>
            </p:nvGraphicFramePr>
            <p:xfrm>
              <a:off x="-4689430" y="1163405"/>
              <a:ext cx="8376702" cy="5009460"/>
            </p:xfrm>
            <a:graphic>
              <a:graphicData uri="http://schemas.openxmlformats.org/drawingml/2006/chart">
                <c:chart xmlns:c="http://schemas.openxmlformats.org/drawingml/2006/chart" xmlns:r="http://schemas.openxmlformats.org/officeDocument/2006/relationships" r:id="rId2"/>
              </a:graphicData>
            </a:graphic>
          </p:graphicFrame>
          <p:cxnSp>
            <p:nvCxnSpPr>
              <p:cNvPr id="33" name="Connecteur droit 32">
                <a:extLst>
                  <a:ext uri="{FF2B5EF4-FFF2-40B4-BE49-F238E27FC236}">
                    <a16:creationId xmlns:a16="http://schemas.microsoft.com/office/drawing/2014/main" id="{87159341-6417-472C-9E6C-5B20DD685EAA}"/>
                  </a:ext>
                </a:extLst>
              </p:cNvPr>
              <p:cNvCxnSpPr/>
              <p:nvPr/>
            </p:nvCxnSpPr>
            <p:spPr>
              <a:xfrm>
                <a:off x="1234596" y="2552514"/>
                <a:ext cx="381000" cy="1588"/>
              </a:xfrm>
              <a:prstGeom prst="line">
                <a:avLst/>
              </a:prstGeom>
              <a:ln w="38100" cap="flat" cmpd="sng" algn="ctr">
                <a:solidFill>
                  <a:srgbClr val="0072BC"/>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4" name="Connecteur droit 33">
                <a:extLst>
                  <a:ext uri="{FF2B5EF4-FFF2-40B4-BE49-F238E27FC236}">
                    <a16:creationId xmlns:a16="http://schemas.microsoft.com/office/drawing/2014/main" id="{F8DFD0BF-BBC5-4FBE-923C-2C733B8266BA}"/>
                  </a:ext>
                </a:extLst>
              </p:cNvPr>
              <p:cNvCxnSpPr/>
              <p:nvPr/>
            </p:nvCxnSpPr>
            <p:spPr>
              <a:xfrm>
                <a:off x="1234596" y="2781114"/>
                <a:ext cx="381000" cy="1588"/>
              </a:xfrm>
              <a:prstGeom prst="line">
                <a:avLst/>
              </a:prstGeom>
              <a:ln w="38100" cap="flat" cmpd="sng" algn="ctr">
                <a:solidFill>
                  <a:srgbClr val="F4792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 name="ZoneTexte 34">
                <a:extLst>
                  <a:ext uri="{FF2B5EF4-FFF2-40B4-BE49-F238E27FC236}">
                    <a16:creationId xmlns:a16="http://schemas.microsoft.com/office/drawing/2014/main" id="{6517C60D-4AD2-4E54-9606-0DF337A14C0E}"/>
                  </a:ext>
                </a:extLst>
              </p:cNvPr>
              <p:cNvSpPr txBox="1"/>
              <p:nvPr/>
            </p:nvSpPr>
            <p:spPr>
              <a:xfrm>
                <a:off x="1867130" y="1736583"/>
                <a:ext cx="1182771" cy="338051"/>
              </a:xfrm>
              <a:prstGeom prst="rect">
                <a:avLst/>
              </a:prstGeom>
              <a:noFill/>
            </p:spPr>
            <p:txBody>
              <a:bodyPr wrap="none" rtlCol="0">
                <a:spAutoFit/>
              </a:bodyPr>
              <a:lstStyle/>
              <a:p>
                <a:r>
                  <a:rPr lang="en-US" sz="1400"/>
                  <a:t>p &lt; 0,0001</a:t>
                </a:r>
              </a:p>
            </p:txBody>
          </p:sp>
          <p:pic>
            <p:nvPicPr>
              <p:cNvPr id="36" name="Image 35">
                <a:extLst>
                  <a:ext uri="{FF2B5EF4-FFF2-40B4-BE49-F238E27FC236}">
                    <a16:creationId xmlns:a16="http://schemas.microsoft.com/office/drawing/2014/main" id="{BC259E18-ADCA-4844-89BD-D322691062A2}"/>
                  </a:ext>
                </a:extLst>
              </p:cNvPr>
              <p:cNvPicPr>
                <a:picLocks noChangeAspect="1"/>
              </p:cNvPicPr>
              <p:nvPr/>
            </p:nvPicPr>
            <p:blipFill>
              <a:blip r:embed="rId3"/>
              <a:stretch>
                <a:fillRect/>
              </a:stretch>
            </p:blipFill>
            <p:spPr>
              <a:xfrm>
                <a:off x="-3050068" y="1277684"/>
                <a:ext cx="6019800" cy="3390900"/>
              </a:xfrm>
              <a:prstGeom prst="rect">
                <a:avLst/>
              </a:prstGeom>
            </p:spPr>
          </p:pic>
        </p:grpSp>
      </p:grpSp>
    </p:spTree>
    <p:extLst>
      <p:ext uri="{BB962C8B-B14F-4D97-AF65-F5344CB8AC3E}">
        <p14:creationId xmlns:p14="http://schemas.microsoft.com/office/powerpoint/2010/main" val="23718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5"/>
          <p:cNvSpPr>
            <a:spLocks/>
          </p:cNvSpPr>
          <p:nvPr/>
        </p:nvSpPr>
        <p:spPr bwMode="auto">
          <a:xfrm rot="19539843">
            <a:off x="3841846" y="937297"/>
            <a:ext cx="3411158" cy="2469045"/>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p>
        </p:txBody>
      </p:sp>
      <p:grpSp>
        <p:nvGrpSpPr>
          <p:cNvPr id="3" name="Groupe 2">
            <a:extLst>
              <a:ext uri="{FF2B5EF4-FFF2-40B4-BE49-F238E27FC236}">
                <a16:creationId xmlns:a16="http://schemas.microsoft.com/office/drawing/2014/main" id="{6900E9C3-E771-4B60-9B5D-ED6B47FA8340}"/>
              </a:ext>
            </a:extLst>
          </p:cNvPr>
          <p:cNvGrpSpPr/>
          <p:nvPr/>
        </p:nvGrpSpPr>
        <p:grpSpPr>
          <a:xfrm>
            <a:off x="1330215" y="323600"/>
            <a:ext cx="6395886" cy="5859738"/>
            <a:chOff x="1330215" y="323600"/>
            <a:chExt cx="6395886" cy="5859738"/>
          </a:xfrm>
        </p:grpSpPr>
        <p:sp>
          <p:nvSpPr>
            <p:cNvPr id="5" name="Freeform 5">
              <a:extLst>
                <a:ext uri="{FF2B5EF4-FFF2-40B4-BE49-F238E27FC236}">
                  <a16:creationId xmlns:a16="http://schemas.microsoft.com/office/drawing/2014/main" id="{3B18667D-AB7E-4695-B3C4-7E6877348ECA}"/>
                </a:ext>
              </a:extLst>
            </p:cNvPr>
            <p:cNvSpPr>
              <a:spLocks/>
            </p:cNvSpPr>
            <p:nvPr/>
          </p:nvSpPr>
          <p:spPr bwMode="auto">
            <a:xfrm rot="6547129">
              <a:off x="2940042" y="3355763"/>
              <a:ext cx="2816639" cy="2838511"/>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p>
          </p:txBody>
        </p:sp>
        <p:sp>
          <p:nvSpPr>
            <p:cNvPr id="6" name="Freeform 5"/>
            <p:cNvSpPr>
              <a:spLocks/>
            </p:cNvSpPr>
            <p:nvPr/>
          </p:nvSpPr>
          <p:spPr bwMode="auto">
            <a:xfrm rot="15059723">
              <a:off x="2224020" y="510400"/>
              <a:ext cx="2892162" cy="2518562"/>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825"/>
            </a:p>
          </p:txBody>
        </p:sp>
        <p:sp>
          <p:nvSpPr>
            <p:cNvPr id="7" name="Freeform 5"/>
            <p:cNvSpPr>
              <a:spLocks/>
            </p:cNvSpPr>
            <p:nvPr/>
          </p:nvSpPr>
          <p:spPr bwMode="auto">
            <a:xfrm rot="10800000">
              <a:off x="1330215" y="2299469"/>
              <a:ext cx="3397777" cy="2214596"/>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825"/>
            </a:p>
          </p:txBody>
        </p:sp>
        <p:sp>
          <p:nvSpPr>
            <p:cNvPr id="10" name="Freeform 5">
              <a:extLst>
                <a:ext uri="{FF2B5EF4-FFF2-40B4-BE49-F238E27FC236}">
                  <a16:creationId xmlns:a16="http://schemas.microsoft.com/office/drawing/2014/main" id="{A8D41300-8DC3-4D73-9897-2A9AD820CFBB}"/>
                </a:ext>
              </a:extLst>
            </p:cNvPr>
            <p:cNvSpPr>
              <a:spLocks/>
            </p:cNvSpPr>
            <p:nvPr/>
          </p:nvSpPr>
          <p:spPr bwMode="auto">
            <a:xfrm rot="1447449">
              <a:off x="4438726" y="2690845"/>
              <a:ext cx="3287375" cy="2419993"/>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p>
          </p:txBody>
        </p:sp>
        <p:sp>
          <p:nvSpPr>
            <p:cNvPr id="11" name="Ellipse 10"/>
            <p:cNvSpPr/>
            <p:nvPr/>
          </p:nvSpPr>
          <p:spPr>
            <a:xfrm>
              <a:off x="3282315" y="2044171"/>
              <a:ext cx="2478430" cy="2339999"/>
            </a:xfrm>
            <a:prstGeom prst="ellipse">
              <a:avLst/>
            </a:prstGeom>
            <a:solidFill>
              <a:schemeClr val="accent1"/>
            </a:solidFill>
            <a:ln>
              <a:noFill/>
            </a:ln>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solidFill>
                  <a:schemeClr val="bg1"/>
                </a:solidFill>
              </a:endParaRPr>
            </a:p>
          </p:txBody>
        </p:sp>
        <p:sp>
          <p:nvSpPr>
            <p:cNvPr id="13" name="Rectangle 12">
              <a:extLst>
                <a:ext uri="{FF2B5EF4-FFF2-40B4-BE49-F238E27FC236}">
                  <a16:creationId xmlns:a16="http://schemas.microsoft.com/office/drawing/2014/main" id="{5AA9C96C-C8A5-41F5-A475-3397B9580B98}"/>
                </a:ext>
              </a:extLst>
            </p:cNvPr>
            <p:cNvSpPr/>
            <p:nvPr/>
          </p:nvSpPr>
          <p:spPr>
            <a:xfrm>
              <a:off x="3256448" y="2971175"/>
              <a:ext cx="2578150" cy="473634"/>
            </a:xfrm>
            <a:prstGeom prst="rect">
              <a:avLst/>
            </a:prstGeom>
          </p:spPr>
          <p:txBody>
            <a:bodyPr wrap="none">
              <a:spAutoFit/>
            </a:bodyPr>
            <a:lstStyle/>
            <a:p>
              <a:pPr algn="ctr">
                <a:lnSpc>
                  <a:spcPts val="2800"/>
                </a:lnSpc>
              </a:pPr>
              <a:r>
                <a:rPr lang="en-US" sz="3200" b="1" dirty="0">
                  <a:solidFill>
                    <a:schemeClr val="bg1"/>
                  </a:solidFill>
                </a:rPr>
                <a:t>Comorbidities</a:t>
              </a:r>
            </a:p>
          </p:txBody>
        </p:sp>
        <p:sp>
          <p:nvSpPr>
            <p:cNvPr id="17" name="Rectangle 16"/>
            <p:cNvSpPr/>
            <p:nvPr/>
          </p:nvSpPr>
          <p:spPr>
            <a:xfrm>
              <a:off x="1633287" y="2912554"/>
              <a:ext cx="1623161" cy="812188"/>
            </a:xfrm>
            <a:prstGeom prst="rect">
              <a:avLst/>
            </a:prstGeom>
          </p:spPr>
          <p:txBody>
            <a:bodyPr wrap="none">
              <a:spAutoFit/>
            </a:bodyPr>
            <a:lstStyle/>
            <a:p>
              <a:pPr algn="ctr">
                <a:lnSpc>
                  <a:spcPts val="2800"/>
                </a:lnSpc>
              </a:pPr>
              <a:r>
                <a:rPr lang="en-US" sz="2400" b="1" dirty="0">
                  <a:solidFill>
                    <a:srgbClr val="002060"/>
                  </a:solidFill>
                </a:rPr>
                <a:t>DTG during</a:t>
              </a:r>
            </a:p>
            <a:p>
              <a:pPr algn="ctr">
                <a:lnSpc>
                  <a:spcPts val="2800"/>
                </a:lnSpc>
              </a:pPr>
              <a:r>
                <a:rPr lang="en-US" sz="2400" b="1" dirty="0">
                  <a:solidFill>
                    <a:srgbClr val="002060"/>
                  </a:solidFill>
                </a:rPr>
                <a:t>pregnancy</a:t>
              </a:r>
              <a:endParaRPr lang="en-US" sz="2400" b="1" dirty="0">
                <a:solidFill>
                  <a:srgbClr val="FF6600"/>
                </a:solidFill>
              </a:endParaRPr>
            </a:p>
          </p:txBody>
        </p:sp>
        <p:sp>
          <p:nvSpPr>
            <p:cNvPr id="18" name="Rectangle 17">
              <a:extLst>
                <a:ext uri="{FF2B5EF4-FFF2-40B4-BE49-F238E27FC236}">
                  <a16:creationId xmlns:a16="http://schemas.microsoft.com/office/drawing/2014/main" id="{5AA9C96C-C8A5-41F5-A475-3397B9580B98}"/>
                </a:ext>
              </a:extLst>
            </p:cNvPr>
            <p:cNvSpPr/>
            <p:nvPr/>
          </p:nvSpPr>
          <p:spPr>
            <a:xfrm>
              <a:off x="5619134" y="3745702"/>
              <a:ext cx="1720092" cy="453116"/>
            </a:xfrm>
            <a:prstGeom prst="rect">
              <a:avLst/>
            </a:prstGeom>
          </p:spPr>
          <p:txBody>
            <a:bodyPr wrap="none">
              <a:spAutoFit/>
            </a:bodyPr>
            <a:lstStyle/>
            <a:p>
              <a:pPr algn="ctr">
                <a:lnSpc>
                  <a:spcPts val="2800"/>
                </a:lnSpc>
              </a:pPr>
              <a:r>
                <a:rPr lang="en-US" sz="2400" b="1" dirty="0">
                  <a:solidFill>
                    <a:srgbClr val="002060"/>
                  </a:solidFill>
                </a:rPr>
                <a:t>Weight gain</a:t>
              </a:r>
              <a:endParaRPr lang="en-US" sz="2400" b="1" dirty="0">
                <a:solidFill>
                  <a:srgbClr val="FF6600"/>
                </a:solidFill>
              </a:endParaRPr>
            </a:p>
          </p:txBody>
        </p:sp>
        <p:sp>
          <p:nvSpPr>
            <p:cNvPr id="12" name="Rectangle 11">
              <a:extLst>
                <a:ext uri="{FF2B5EF4-FFF2-40B4-BE49-F238E27FC236}">
                  <a16:creationId xmlns:a16="http://schemas.microsoft.com/office/drawing/2014/main" id="{5AA9C96C-C8A5-41F5-A475-3397B9580B98}"/>
                </a:ext>
              </a:extLst>
            </p:cNvPr>
            <p:cNvSpPr/>
            <p:nvPr/>
          </p:nvSpPr>
          <p:spPr>
            <a:xfrm>
              <a:off x="5123868" y="1457032"/>
              <a:ext cx="1772240" cy="812188"/>
            </a:xfrm>
            <a:prstGeom prst="rect">
              <a:avLst/>
            </a:prstGeom>
          </p:spPr>
          <p:txBody>
            <a:bodyPr wrap="none">
              <a:spAutoFit/>
            </a:bodyPr>
            <a:lstStyle/>
            <a:p>
              <a:pPr algn="ctr">
                <a:lnSpc>
                  <a:spcPts val="2800"/>
                </a:lnSpc>
              </a:pPr>
              <a:r>
                <a:rPr lang="en-US" sz="2400" b="1" dirty="0">
                  <a:solidFill>
                    <a:srgbClr val="002060"/>
                  </a:solidFill>
                </a:rPr>
                <a:t>Comorbidity </a:t>
              </a:r>
            </a:p>
            <a:p>
              <a:pPr algn="ctr">
                <a:lnSpc>
                  <a:spcPts val="2800"/>
                </a:lnSpc>
              </a:pPr>
              <a:r>
                <a:rPr lang="en-US" sz="2400" b="1" dirty="0">
                  <a:solidFill>
                    <a:srgbClr val="002060"/>
                  </a:solidFill>
                </a:rPr>
                <a:t>workshop</a:t>
              </a:r>
              <a:endParaRPr lang="en-US" sz="2400" b="1" dirty="0">
                <a:solidFill>
                  <a:srgbClr val="FF6600"/>
                </a:solidFill>
              </a:endParaRPr>
            </a:p>
          </p:txBody>
        </p:sp>
        <p:sp>
          <p:nvSpPr>
            <p:cNvPr id="15" name="Rectangle 14">
              <a:extLst>
                <a:ext uri="{FF2B5EF4-FFF2-40B4-BE49-F238E27FC236}">
                  <a16:creationId xmlns:a16="http://schemas.microsoft.com/office/drawing/2014/main" id="{5AA9C96C-C8A5-41F5-A475-3397B9580B98}"/>
                </a:ext>
              </a:extLst>
            </p:cNvPr>
            <p:cNvSpPr/>
            <p:nvPr/>
          </p:nvSpPr>
          <p:spPr>
            <a:xfrm>
              <a:off x="2917004" y="846313"/>
              <a:ext cx="1337025" cy="812188"/>
            </a:xfrm>
            <a:prstGeom prst="rect">
              <a:avLst/>
            </a:prstGeom>
          </p:spPr>
          <p:txBody>
            <a:bodyPr wrap="none">
              <a:spAutoFit/>
            </a:bodyPr>
            <a:lstStyle/>
            <a:p>
              <a:pPr algn="ctr">
                <a:lnSpc>
                  <a:spcPts val="2800"/>
                </a:lnSpc>
              </a:pPr>
              <a:r>
                <a:rPr lang="en-US" sz="2400" b="1" dirty="0">
                  <a:solidFill>
                    <a:srgbClr val="002060"/>
                  </a:solidFill>
                </a:rPr>
                <a:t>Hepatic</a:t>
              </a:r>
            </a:p>
            <a:p>
              <a:pPr algn="ctr">
                <a:lnSpc>
                  <a:spcPts val="2800"/>
                </a:lnSpc>
              </a:pPr>
              <a:r>
                <a:rPr lang="en-US" sz="2400" b="1" dirty="0" err="1">
                  <a:solidFill>
                    <a:srgbClr val="002060"/>
                  </a:solidFill>
                </a:rPr>
                <a:t>Steatosis</a:t>
              </a:r>
              <a:endParaRPr lang="en-US" sz="2400" b="1" dirty="0">
                <a:solidFill>
                  <a:srgbClr val="002060"/>
                </a:solidFill>
              </a:endParaRPr>
            </a:p>
          </p:txBody>
        </p:sp>
        <p:sp>
          <p:nvSpPr>
            <p:cNvPr id="16" name="Rectangle 15"/>
            <p:cNvSpPr/>
            <p:nvPr/>
          </p:nvSpPr>
          <p:spPr>
            <a:xfrm>
              <a:off x="2941753" y="4686038"/>
              <a:ext cx="2389897" cy="812188"/>
            </a:xfrm>
            <a:prstGeom prst="rect">
              <a:avLst/>
            </a:prstGeom>
          </p:spPr>
          <p:txBody>
            <a:bodyPr wrap="none">
              <a:spAutoFit/>
            </a:bodyPr>
            <a:lstStyle/>
            <a:p>
              <a:pPr algn="ctr">
                <a:lnSpc>
                  <a:spcPts val="2800"/>
                </a:lnSpc>
              </a:pPr>
              <a:r>
                <a:rPr lang="en-US" sz="2400" b="1" dirty="0">
                  <a:solidFill>
                    <a:srgbClr val="002060"/>
                  </a:solidFill>
                </a:rPr>
                <a:t>INSTI effect</a:t>
              </a:r>
            </a:p>
            <a:p>
              <a:pPr algn="ctr">
                <a:lnSpc>
                  <a:spcPts val="2800"/>
                </a:lnSpc>
              </a:pPr>
              <a:r>
                <a:rPr lang="en-US" sz="2400" b="1" dirty="0">
                  <a:solidFill>
                    <a:srgbClr val="002060"/>
                  </a:solidFill>
                </a:rPr>
                <a:t>an adipose tissue</a:t>
              </a:r>
            </a:p>
          </p:txBody>
        </p:sp>
      </p:grpSp>
    </p:spTree>
    <p:extLst>
      <p:ext uri="{BB962C8B-B14F-4D97-AF65-F5344CB8AC3E}">
        <p14:creationId xmlns:p14="http://schemas.microsoft.com/office/powerpoint/2010/main" val="95801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sz="3600" b="1" dirty="0">
                <a:solidFill>
                  <a:srgbClr val="FF6600"/>
                </a:solidFill>
              </a:rPr>
              <a:t>ADVANCE</a:t>
            </a:r>
            <a:br>
              <a:rPr lang="fr-FR" sz="3600" b="1" dirty="0">
                <a:solidFill>
                  <a:srgbClr val="FF6600"/>
                </a:solidFill>
              </a:rPr>
            </a:br>
            <a:r>
              <a:rPr lang="fr-FR" sz="3600" b="1" dirty="0" err="1">
                <a:solidFill>
                  <a:srgbClr val="FF6600"/>
                </a:solidFill>
              </a:rPr>
              <a:t>Mean</a:t>
            </a:r>
            <a:r>
              <a:rPr lang="fr-FR" sz="3600" b="1" dirty="0">
                <a:solidFill>
                  <a:srgbClr val="FF6600"/>
                </a:solidFill>
              </a:rPr>
              <a:t> change in </a:t>
            </a:r>
            <a:r>
              <a:rPr lang="fr-FR" sz="3600" b="1" dirty="0" err="1">
                <a:solidFill>
                  <a:srgbClr val="FF6600"/>
                </a:solidFill>
              </a:rPr>
              <a:t>weight</a:t>
            </a:r>
            <a:r>
              <a:rPr lang="fr-FR" sz="3600" b="1" dirty="0">
                <a:solidFill>
                  <a:srgbClr val="FF6600"/>
                </a:solidFill>
              </a:rPr>
              <a:t> (kg) to Week 96</a:t>
            </a:r>
          </a:p>
        </p:txBody>
      </p:sp>
      <p:sp>
        <p:nvSpPr>
          <p:cNvPr id="4" name="Rectangle 3"/>
          <p:cNvSpPr/>
          <p:nvPr/>
        </p:nvSpPr>
        <p:spPr>
          <a:xfrm>
            <a:off x="6765673" y="6529861"/>
            <a:ext cx="2363473" cy="276999"/>
          </a:xfrm>
          <a:prstGeom prst="rect">
            <a:avLst/>
          </a:prstGeom>
        </p:spPr>
        <p:txBody>
          <a:bodyPr wrap="none">
            <a:spAutoFit/>
          </a:bodyPr>
          <a:lstStyle/>
          <a:p>
            <a:r>
              <a:rPr lang="es-ES" altLang="ja-JP" sz="1200" b="1" i="1" dirty="0" err="1">
                <a:solidFill>
                  <a:srgbClr val="0070C0"/>
                </a:solidFill>
              </a:rPr>
              <a:t>McCann</a:t>
            </a:r>
            <a:r>
              <a:rPr lang="es-ES" altLang="ja-JP" sz="1200" b="1" i="1" dirty="0">
                <a:solidFill>
                  <a:srgbClr val="0070C0"/>
                </a:solidFill>
              </a:rPr>
              <a:t> K, EACS 2019, </a:t>
            </a:r>
            <a:r>
              <a:rPr lang="es-ES" altLang="ja-JP" sz="1200" b="1" i="1" dirty="0" err="1">
                <a:solidFill>
                  <a:srgbClr val="0070C0"/>
                </a:solidFill>
              </a:rPr>
              <a:t>Abs</a:t>
            </a:r>
            <a:r>
              <a:rPr lang="es-ES" altLang="ja-JP" sz="1200" b="1" i="1" dirty="0">
                <a:solidFill>
                  <a:srgbClr val="0070C0"/>
                </a:solidFill>
              </a:rPr>
              <a:t>. PS3/3  </a:t>
            </a:r>
            <a:endParaRPr lang="fr-FR" sz="1600" dirty="0"/>
          </a:p>
        </p:txBody>
      </p:sp>
      <p:sp>
        <p:nvSpPr>
          <p:cNvPr id="5" name="ZoneTexte 4">
            <a:extLst>
              <a:ext uri="{FF2B5EF4-FFF2-40B4-BE49-F238E27FC236}">
                <a16:creationId xmlns:a16="http://schemas.microsoft.com/office/drawing/2014/main" id="{D4A4C9EA-84A3-414C-9162-BF47754662E2}"/>
              </a:ext>
            </a:extLst>
          </p:cNvPr>
          <p:cNvSpPr txBox="1"/>
          <p:nvPr/>
        </p:nvSpPr>
        <p:spPr>
          <a:xfrm>
            <a:off x="2091690" y="1690568"/>
            <a:ext cx="910827" cy="523220"/>
          </a:xfrm>
          <a:prstGeom prst="rect">
            <a:avLst/>
          </a:prstGeom>
          <a:noFill/>
        </p:spPr>
        <p:txBody>
          <a:bodyPr wrap="none" rtlCol="0">
            <a:spAutoFit/>
          </a:bodyPr>
          <a:lstStyle/>
          <a:p>
            <a:r>
              <a:rPr lang="fr-FR" sz="2800" b="1" dirty="0">
                <a:solidFill>
                  <a:srgbClr val="0070C0"/>
                </a:solidFill>
              </a:rPr>
              <a:t>MEN</a:t>
            </a:r>
          </a:p>
        </p:txBody>
      </p:sp>
      <p:sp>
        <p:nvSpPr>
          <p:cNvPr id="6" name="ZoneTexte 5">
            <a:extLst>
              <a:ext uri="{FF2B5EF4-FFF2-40B4-BE49-F238E27FC236}">
                <a16:creationId xmlns:a16="http://schemas.microsoft.com/office/drawing/2014/main" id="{0874C36F-7E94-4719-BAC8-B8DF82CB2DCE}"/>
              </a:ext>
            </a:extLst>
          </p:cNvPr>
          <p:cNvSpPr txBox="1"/>
          <p:nvPr/>
        </p:nvSpPr>
        <p:spPr>
          <a:xfrm>
            <a:off x="6140598" y="1690568"/>
            <a:ext cx="1473930" cy="523220"/>
          </a:xfrm>
          <a:prstGeom prst="rect">
            <a:avLst/>
          </a:prstGeom>
          <a:noFill/>
        </p:spPr>
        <p:txBody>
          <a:bodyPr wrap="none" rtlCol="0">
            <a:spAutoFit/>
          </a:bodyPr>
          <a:lstStyle/>
          <a:p>
            <a:r>
              <a:rPr lang="fr-FR" sz="2800" b="1" dirty="0">
                <a:solidFill>
                  <a:srgbClr val="0070C0"/>
                </a:solidFill>
              </a:rPr>
              <a:t>WOMEN</a:t>
            </a:r>
          </a:p>
        </p:txBody>
      </p:sp>
      <p:grpSp>
        <p:nvGrpSpPr>
          <p:cNvPr id="2" name="Groupe 1">
            <a:extLst>
              <a:ext uri="{FF2B5EF4-FFF2-40B4-BE49-F238E27FC236}">
                <a16:creationId xmlns:a16="http://schemas.microsoft.com/office/drawing/2014/main" id="{BFAC3995-FA2A-49C8-884B-B20B7EAB6DCF}"/>
              </a:ext>
            </a:extLst>
          </p:cNvPr>
          <p:cNvGrpSpPr/>
          <p:nvPr/>
        </p:nvGrpSpPr>
        <p:grpSpPr>
          <a:xfrm>
            <a:off x="193040" y="2020748"/>
            <a:ext cx="4393811" cy="4126052"/>
            <a:chOff x="193040" y="2020748"/>
            <a:chExt cx="4393811" cy="4126052"/>
          </a:xfrm>
        </p:grpSpPr>
        <p:graphicFrame>
          <p:nvGraphicFramePr>
            <p:cNvPr id="18" name="Graphique 17">
              <a:extLst>
                <a:ext uri="{FF2B5EF4-FFF2-40B4-BE49-F238E27FC236}">
                  <a16:creationId xmlns:a16="http://schemas.microsoft.com/office/drawing/2014/main" id="{D4F0CA27-4D66-4948-8126-96D1C5580CB1}"/>
                </a:ext>
              </a:extLst>
            </p:cNvPr>
            <p:cNvGraphicFramePr/>
            <p:nvPr>
              <p:extLst>
                <p:ext uri="{D42A27DB-BD31-4B8C-83A1-F6EECF244321}">
                  <p14:modId xmlns:p14="http://schemas.microsoft.com/office/powerpoint/2010/main" val="1972901363"/>
                </p:ext>
              </p:extLst>
            </p:nvPr>
          </p:nvGraphicFramePr>
          <p:xfrm>
            <a:off x="193040" y="2020748"/>
            <a:ext cx="4378621" cy="4126052"/>
          </p:xfrm>
          <a:graphic>
            <a:graphicData uri="http://schemas.openxmlformats.org/drawingml/2006/chart">
              <c:chart xmlns:c="http://schemas.openxmlformats.org/drawingml/2006/chart" xmlns:r="http://schemas.openxmlformats.org/officeDocument/2006/relationships" r:id="rId2"/>
            </a:graphicData>
          </a:graphic>
        </p:graphicFrame>
        <p:pic>
          <p:nvPicPr>
            <p:cNvPr id="19" name="Image 18">
              <a:extLst>
                <a:ext uri="{FF2B5EF4-FFF2-40B4-BE49-F238E27FC236}">
                  <a16:creationId xmlns:a16="http://schemas.microsoft.com/office/drawing/2014/main" id="{9943E806-E48B-4490-BD67-37E51CF4A6B7}"/>
                </a:ext>
              </a:extLst>
            </p:cNvPr>
            <p:cNvPicPr>
              <a:picLocks noChangeAspect="1"/>
            </p:cNvPicPr>
            <p:nvPr/>
          </p:nvPicPr>
          <p:blipFill>
            <a:blip r:embed="rId3"/>
            <a:stretch>
              <a:fillRect/>
            </a:stretch>
          </p:blipFill>
          <p:spPr>
            <a:xfrm>
              <a:off x="1120057" y="3649429"/>
              <a:ext cx="3031353" cy="1043437"/>
            </a:xfrm>
            <a:prstGeom prst="rect">
              <a:avLst/>
            </a:prstGeom>
          </p:spPr>
        </p:pic>
        <p:sp>
          <p:nvSpPr>
            <p:cNvPr id="20" name="ZoneTexte 19">
              <a:extLst>
                <a:ext uri="{FF2B5EF4-FFF2-40B4-BE49-F238E27FC236}">
                  <a16:creationId xmlns:a16="http://schemas.microsoft.com/office/drawing/2014/main" id="{0B727805-CD64-4528-8A26-FBA0905A6B31}"/>
                </a:ext>
              </a:extLst>
            </p:cNvPr>
            <p:cNvSpPr txBox="1"/>
            <p:nvPr/>
          </p:nvSpPr>
          <p:spPr>
            <a:xfrm>
              <a:off x="4101136" y="3709811"/>
              <a:ext cx="485715" cy="272323"/>
            </a:xfrm>
            <a:prstGeom prst="rect">
              <a:avLst/>
            </a:prstGeom>
            <a:noFill/>
          </p:spPr>
          <p:txBody>
            <a:bodyPr wrap="none" rtlCol="0">
              <a:spAutoFit/>
            </a:bodyPr>
            <a:lstStyle/>
            <a:p>
              <a:r>
                <a:rPr lang="fr-FR" sz="800" dirty="0">
                  <a:solidFill>
                    <a:schemeClr val="accent2"/>
                  </a:solidFill>
                </a:rPr>
                <a:t>+6 kg</a:t>
              </a:r>
            </a:p>
          </p:txBody>
        </p:sp>
        <p:sp>
          <p:nvSpPr>
            <p:cNvPr id="21" name="ZoneTexte 20">
              <a:extLst>
                <a:ext uri="{FF2B5EF4-FFF2-40B4-BE49-F238E27FC236}">
                  <a16:creationId xmlns:a16="http://schemas.microsoft.com/office/drawing/2014/main" id="{9C9BCDBF-C33A-49C4-B14D-F02FB4AED320}"/>
                </a:ext>
              </a:extLst>
            </p:cNvPr>
            <p:cNvSpPr txBox="1"/>
            <p:nvPr/>
          </p:nvSpPr>
          <p:spPr>
            <a:xfrm>
              <a:off x="4101136" y="4034882"/>
              <a:ext cx="485715" cy="272323"/>
            </a:xfrm>
            <a:prstGeom prst="rect">
              <a:avLst/>
            </a:prstGeom>
            <a:noFill/>
          </p:spPr>
          <p:txBody>
            <a:bodyPr wrap="none" rtlCol="0">
              <a:spAutoFit/>
            </a:bodyPr>
            <a:lstStyle/>
            <a:p>
              <a:r>
                <a:rPr lang="fr-FR" sz="800" dirty="0">
                  <a:solidFill>
                    <a:schemeClr val="accent1"/>
                  </a:solidFill>
                </a:rPr>
                <a:t>+3 kg</a:t>
              </a:r>
            </a:p>
          </p:txBody>
        </p:sp>
        <p:sp>
          <p:nvSpPr>
            <p:cNvPr id="22" name="ZoneTexte 21">
              <a:extLst>
                <a:ext uri="{FF2B5EF4-FFF2-40B4-BE49-F238E27FC236}">
                  <a16:creationId xmlns:a16="http://schemas.microsoft.com/office/drawing/2014/main" id="{5A88963B-48DD-4445-8890-F81F6ED4ED5C}"/>
                </a:ext>
              </a:extLst>
            </p:cNvPr>
            <p:cNvSpPr txBox="1"/>
            <p:nvPr/>
          </p:nvSpPr>
          <p:spPr>
            <a:xfrm>
              <a:off x="4101136" y="4323833"/>
              <a:ext cx="485715" cy="272323"/>
            </a:xfrm>
            <a:prstGeom prst="rect">
              <a:avLst/>
            </a:prstGeom>
            <a:noFill/>
          </p:spPr>
          <p:txBody>
            <a:bodyPr wrap="none" rtlCol="0">
              <a:spAutoFit/>
            </a:bodyPr>
            <a:lstStyle/>
            <a:p>
              <a:r>
                <a:rPr lang="fr-FR" sz="800" dirty="0">
                  <a:solidFill>
                    <a:schemeClr val="accent4"/>
                  </a:solidFill>
                </a:rPr>
                <a:t>+1 kg</a:t>
              </a:r>
            </a:p>
          </p:txBody>
        </p:sp>
        <p:sp>
          <p:nvSpPr>
            <p:cNvPr id="23" name="ZoneTexte 22">
              <a:extLst>
                <a:ext uri="{FF2B5EF4-FFF2-40B4-BE49-F238E27FC236}">
                  <a16:creationId xmlns:a16="http://schemas.microsoft.com/office/drawing/2014/main" id="{79C1AC13-3CE3-42C6-9FA4-3384D5E83E4E}"/>
                </a:ext>
              </a:extLst>
            </p:cNvPr>
            <p:cNvSpPr txBox="1"/>
            <p:nvPr/>
          </p:nvSpPr>
          <p:spPr>
            <a:xfrm>
              <a:off x="604327" y="5395644"/>
              <a:ext cx="3791601" cy="272323"/>
            </a:xfrm>
            <a:prstGeom prst="rect">
              <a:avLst/>
            </a:prstGeom>
            <a:noFill/>
          </p:spPr>
          <p:txBody>
            <a:bodyPr wrap="square" rtlCol="0">
              <a:spAutoFit/>
            </a:bodyPr>
            <a:lstStyle/>
            <a:p>
              <a:pPr defTabSz="1016000">
                <a:tabLst>
                  <a:tab pos="355600" algn="ctr"/>
                  <a:tab pos="546100" algn="ctr"/>
                  <a:tab pos="739775" algn="ctr"/>
                  <a:tab pos="1066800" algn="ctr"/>
                  <a:tab pos="1422400" algn="ctr"/>
                  <a:tab pos="1730375" algn="ctr"/>
                  <a:tab pos="2085975" algn="ctr"/>
                  <a:tab pos="2441575" algn="ctr"/>
                  <a:tab pos="2755900" algn="ctr"/>
                  <a:tab pos="3111500" algn="ctr"/>
                  <a:tab pos="4044950" algn="ctr"/>
                  <a:tab pos="5108575" algn="ctr"/>
                  <a:tab pos="6173788" algn="ctr"/>
                </a:tabLst>
              </a:pPr>
              <a:r>
                <a:rPr lang="fr-FR" sz="800" dirty="0"/>
                <a:t>n = 	430	418	403	387	376	374	369	356	306	243</a:t>
              </a:r>
            </a:p>
          </p:txBody>
        </p:sp>
        <p:sp>
          <p:nvSpPr>
            <p:cNvPr id="10" name="ZoneTexte 9">
              <a:extLst>
                <a:ext uri="{FF2B5EF4-FFF2-40B4-BE49-F238E27FC236}">
                  <a16:creationId xmlns:a16="http://schemas.microsoft.com/office/drawing/2014/main" id="{5D6B3CE7-59E8-4BA4-B9C7-B1D9D6E8695A}"/>
                </a:ext>
              </a:extLst>
            </p:cNvPr>
            <p:cNvSpPr txBox="1"/>
            <p:nvPr/>
          </p:nvSpPr>
          <p:spPr>
            <a:xfrm rot="16200000">
              <a:off x="-361829" y="3768586"/>
              <a:ext cx="1859805" cy="261610"/>
            </a:xfrm>
            <a:prstGeom prst="rect">
              <a:avLst/>
            </a:prstGeom>
            <a:noFill/>
          </p:spPr>
          <p:txBody>
            <a:bodyPr wrap="none" rtlCol="0">
              <a:spAutoFit/>
            </a:bodyPr>
            <a:lstStyle/>
            <a:p>
              <a:pPr algn="ctr"/>
              <a:r>
                <a:rPr lang="fr-FR" sz="1100" b="1" dirty="0" err="1">
                  <a:latin typeface="Arial"/>
                  <a:ea typeface="ＭＳ Ｐゴシック" charset="-128"/>
                  <a:cs typeface="Arial"/>
                </a:rPr>
                <a:t>Mean</a:t>
              </a:r>
              <a:r>
                <a:rPr lang="fr-FR" sz="1100" b="1" dirty="0">
                  <a:latin typeface="Arial"/>
                  <a:ea typeface="ＭＳ Ｐゴシック" charset="-128"/>
                  <a:cs typeface="Arial"/>
                </a:rPr>
                <a:t> </a:t>
              </a:r>
              <a:r>
                <a:rPr lang="fr-FR" sz="1100" b="1" dirty="0" err="1">
                  <a:latin typeface="Arial"/>
                  <a:ea typeface="ＭＳ Ｐゴシック" charset="-128"/>
                  <a:cs typeface="Arial"/>
                </a:rPr>
                <a:t>weight</a:t>
              </a:r>
              <a:r>
                <a:rPr lang="fr-FR" sz="1100" b="1" dirty="0">
                  <a:latin typeface="Arial"/>
                  <a:ea typeface="ＭＳ Ｐゴシック" charset="-128"/>
                  <a:cs typeface="Arial"/>
                </a:rPr>
                <a:t> change (kg)</a:t>
              </a:r>
              <a:endParaRPr lang="fr-FR" sz="1100" dirty="0">
                <a:latin typeface="Arial"/>
                <a:ea typeface="ＭＳ Ｐゴシック" charset="-128"/>
                <a:cs typeface="Arial"/>
              </a:endParaRPr>
            </a:p>
          </p:txBody>
        </p:sp>
        <p:sp>
          <p:nvSpPr>
            <p:cNvPr id="142" name="ZoneTexte 141">
              <a:extLst>
                <a:ext uri="{FF2B5EF4-FFF2-40B4-BE49-F238E27FC236}">
                  <a16:creationId xmlns:a16="http://schemas.microsoft.com/office/drawing/2014/main" id="{0361A941-A942-4D7F-8215-C1E84288A654}"/>
                </a:ext>
              </a:extLst>
            </p:cNvPr>
            <p:cNvSpPr txBox="1"/>
            <p:nvPr/>
          </p:nvSpPr>
          <p:spPr>
            <a:xfrm>
              <a:off x="1910996" y="2745005"/>
              <a:ext cx="1043491" cy="276999"/>
            </a:xfrm>
            <a:prstGeom prst="rect">
              <a:avLst/>
            </a:prstGeom>
            <a:noFill/>
          </p:spPr>
          <p:txBody>
            <a:bodyPr wrap="none" rtlCol="0">
              <a:spAutoFit/>
            </a:bodyPr>
            <a:lstStyle/>
            <a:p>
              <a:r>
                <a:rPr lang="fr-FR" sz="1200" b="1" dirty="0"/>
                <a:t>TAF/FTC+DTG</a:t>
              </a:r>
            </a:p>
          </p:txBody>
        </p:sp>
        <p:sp>
          <p:nvSpPr>
            <p:cNvPr id="143" name="ZoneTexte 142">
              <a:extLst>
                <a:ext uri="{FF2B5EF4-FFF2-40B4-BE49-F238E27FC236}">
                  <a16:creationId xmlns:a16="http://schemas.microsoft.com/office/drawing/2014/main" id="{21B97EE0-BE9F-462E-83A2-E77E9104B451}"/>
                </a:ext>
              </a:extLst>
            </p:cNvPr>
            <p:cNvSpPr txBox="1"/>
            <p:nvPr/>
          </p:nvSpPr>
          <p:spPr>
            <a:xfrm>
              <a:off x="1910996" y="2999536"/>
              <a:ext cx="1060418" cy="276999"/>
            </a:xfrm>
            <a:prstGeom prst="rect">
              <a:avLst/>
            </a:prstGeom>
            <a:noFill/>
          </p:spPr>
          <p:txBody>
            <a:bodyPr wrap="none" rtlCol="0">
              <a:spAutoFit/>
            </a:bodyPr>
            <a:lstStyle/>
            <a:p>
              <a:r>
                <a:rPr lang="fr-FR" sz="1200" b="1" dirty="0"/>
                <a:t>TDF/FTC+DTG</a:t>
              </a:r>
            </a:p>
          </p:txBody>
        </p:sp>
        <p:sp>
          <p:nvSpPr>
            <p:cNvPr id="144" name="ZoneTexte 143">
              <a:extLst>
                <a:ext uri="{FF2B5EF4-FFF2-40B4-BE49-F238E27FC236}">
                  <a16:creationId xmlns:a16="http://schemas.microsoft.com/office/drawing/2014/main" id="{119A8A7E-BA54-4CDE-B904-D1743EEA2F1A}"/>
                </a:ext>
              </a:extLst>
            </p:cNvPr>
            <p:cNvSpPr txBox="1"/>
            <p:nvPr/>
          </p:nvSpPr>
          <p:spPr>
            <a:xfrm>
              <a:off x="1910996" y="3275333"/>
              <a:ext cx="1020344" cy="276999"/>
            </a:xfrm>
            <a:prstGeom prst="rect">
              <a:avLst/>
            </a:prstGeom>
            <a:noFill/>
          </p:spPr>
          <p:txBody>
            <a:bodyPr wrap="none" rtlCol="0">
              <a:spAutoFit/>
            </a:bodyPr>
            <a:lstStyle/>
            <a:p>
              <a:r>
                <a:rPr lang="fr-FR" sz="1200" b="1" dirty="0"/>
                <a:t>TDF/FTC/EFV</a:t>
              </a:r>
            </a:p>
          </p:txBody>
        </p:sp>
        <p:cxnSp>
          <p:nvCxnSpPr>
            <p:cNvPr id="146" name="Connecteur droit 145">
              <a:extLst>
                <a:ext uri="{FF2B5EF4-FFF2-40B4-BE49-F238E27FC236}">
                  <a16:creationId xmlns:a16="http://schemas.microsoft.com/office/drawing/2014/main" id="{71BC6C36-2911-4FDB-8AE6-680DDB894D7D}"/>
                </a:ext>
              </a:extLst>
            </p:cNvPr>
            <p:cNvCxnSpPr/>
            <p:nvPr/>
          </p:nvCxnSpPr>
          <p:spPr>
            <a:xfrm>
              <a:off x="1597926" y="2894932"/>
              <a:ext cx="301847"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147" name="Connecteur droit 146">
              <a:extLst>
                <a:ext uri="{FF2B5EF4-FFF2-40B4-BE49-F238E27FC236}">
                  <a16:creationId xmlns:a16="http://schemas.microsoft.com/office/drawing/2014/main" id="{0383122C-1F52-4065-B656-18E14AB47F16}"/>
                </a:ext>
              </a:extLst>
            </p:cNvPr>
            <p:cNvCxnSpPr/>
            <p:nvPr/>
          </p:nvCxnSpPr>
          <p:spPr>
            <a:xfrm>
              <a:off x="1597926" y="3142359"/>
              <a:ext cx="301847"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48" name="Connecteur droit 147">
              <a:extLst>
                <a:ext uri="{FF2B5EF4-FFF2-40B4-BE49-F238E27FC236}">
                  <a16:creationId xmlns:a16="http://schemas.microsoft.com/office/drawing/2014/main" id="{B0840C6B-2FF5-419D-BEE7-4104954DC6DE}"/>
                </a:ext>
              </a:extLst>
            </p:cNvPr>
            <p:cNvCxnSpPr/>
            <p:nvPr/>
          </p:nvCxnSpPr>
          <p:spPr>
            <a:xfrm>
              <a:off x="1597926" y="3411051"/>
              <a:ext cx="301847" cy="0"/>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grpSp>
      <p:grpSp>
        <p:nvGrpSpPr>
          <p:cNvPr id="7" name="Groupe 6">
            <a:extLst>
              <a:ext uri="{FF2B5EF4-FFF2-40B4-BE49-F238E27FC236}">
                <a16:creationId xmlns:a16="http://schemas.microsoft.com/office/drawing/2014/main" id="{6CF8287D-A430-4409-A084-829AC6ECB859}"/>
              </a:ext>
            </a:extLst>
          </p:cNvPr>
          <p:cNvGrpSpPr/>
          <p:nvPr/>
        </p:nvGrpSpPr>
        <p:grpSpPr>
          <a:xfrm>
            <a:off x="4511379" y="2020748"/>
            <a:ext cx="4378621" cy="4126052"/>
            <a:chOff x="4511379" y="2020748"/>
            <a:chExt cx="4378621" cy="4126052"/>
          </a:xfrm>
        </p:grpSpPr>
        <p:graphicFrame>
          <p:nvGraphicFramePr>
            <p:cNvPr id="11" name="Graphique 10">
              <a:extLst>
                <a:ext uri="{FF2B5EF4-FFF2-40B4-BE49-F238E27FC236}">
                  <a16:creationId xmlns:a16="http://schemas.microsoft.com/office/drawing/2014/main" id="{982EE642-2C10-4A63-A462-CAABEB522A6F}"/>
                </a:ext>
              </a:extLst>
            </p:cNvPr>
            <p:cNvGraphicFramePr/>
            <p:nvPr>
              <p:extLst>
                <p:ext uri="{D42A27DB-BD31-4B8C-83A1-F6EECF244321}">
                  <p14:modId xmlns:p14="http://schemas.microsoft.com/office/powerpoint/2010/main" val="373786545"/>
                </p:ext>
              </p:extLst>
            </p:nvPr>
          </p:nvGraphicFramePr>
          <p:xfrm>
            <a:off x="4511379" y="2020748"/>
            <a:ext cx="4378621" cy="4126052"/>
          </p:xfrm>
          <a:graphic>
            <a:graphicData uri="http://schemas.openxmlformats.org/drawingml/2006/chart">
              <c:chart xmlns:c="http://schemas.openxmlformats.org/drawingml/2006/chart" xmlns:r="http://schemas.openxmlformats.org/officeDocument/2006/relationships" r:id="rId4"/>
            </a:graphicData>
          </a:graphic>
        </p:graphicFrame>
        <p:sp>
          <p:nvSpPr>
            <p:cNvPr id="12" name="ZoneTexte 11">
              <a:extLst>
                <a:ext uri="{FF2B5EF4-FFF2-40B4-BE49-F238E27FC236}">
                  <a16:creationId xmlns:a16="http://schemas.microsoft.com/office/drawing/2014/main" id="{1301A68C-E16C-41CB-8A91-DE6A493E8164}"/>
                </a:ext>
              </a:extLst>
            </p:cNvPr>
            <p:cNvSpPr txBox="1"/>
            <p:nvPr/>
          </p:nvSpPr>
          <p:spPr>
            <a:xfrm>
              <a:off x="8397380" y="3265023"/>
              <a:ext cx="485715" cy="272323"/>
            </a:xfrm>
            <a:prstGeom prst="rect">
              <a:avLst/>
            </a:prstGeom>
            <a:noFill/>
          </p:spPr>
          <p:txBody>
            <a:bodyPr wrap="none" rtlCol="0">
              <a:spAutoFit/>
            </a:bodyPr>
            <a:lstStyle/>
            <a:p>
              <a:r>
                <a:rPr lang="fr-FR" sz="800" dirty="0">
                  <a:solidFill>
                    <a:schemeClr val="accent2"/>
                  </a:solidFill>
                </a:rPr>
                <a:t>+9 kg</a:t>
              </a:r>
            </a:p>
          </p:txBody>
        </p:sp>
        <p:sp>
          <p:nvSpPr>
            <p:cNvPr id="13" name="ZoneTexte 12">
              <a:extLst>
                <a:ext uri="{FF2B5EF4-FFF2-40B4-BE49-F238E27FC236}">
                  <a16:creationId xmlns:a16="http://schemas.microsoft.com/office/drawing/2014/main" id="{934C673A-96DF-4FE0-B035-0B7B164B8B8C}"/>
                </a:ext>
              </a:extLst>
            </p:cNvPr>
            <p:cNvSpPr txBox="1"/>
            <p:nvPr/>
          </p:nvSpPr>
          <p:spPr>
            <a:xfrm>
              <a:off x="8397380" y="3750623"/>
              <a:ext cx="485715" cy="272323"/>
            </a:xfrm>
            <a:prstGeom prst="rect">
              <a:avLst/>
            </a:prstGeom>
            <a:noFill/>
          </p:spPr>
          <p:txBody>
            <a:bodyPr wrap="none" rtlCol="0">
              <a:spAutoFit/>
            </a:bodyPr>
            <a:lstStyle/>
            <a:p>
              <a:r>
                <a:rPr lang="fr-FR" sz="800" dirty="0">
                  <a:solidFill>
                    <a:schemeClr val="accent1"/>
                  </a:solidFill>
                </a:rPr>
                <a:t>+5 kg</a:t>
              </a:r>
            </a:p>
          </p:txBody>
        </p:sp>
        <p:sp>
          <p:nvSpPr>
            <p:cNvPr id="14" name="ZoneTexte 13">
              <a:extLst>
                <a:ext uri="{FF2B5EF4-FFF2-40B4-BE49-F238E27FC236}">
                  <a16:creationId xmlns:a16="http://schemas.microsoft.com/office/drawing/2014/main" id="{CC5922EA-BF24-4B7F-A91E-68283F1E5FA6}"/>
                </a:ext>
              </a:extLst>
            </p:cNvPr>
            <p:cNvSpPr txBox="1"/>
            <p:nvPr/>
          </p:nvSpPr>
          <p:spPr>
            <a:xfrm>
              <a:off x="8397380" y="4067667"/>
              <a:ext cx="485715" cy="272323"/>
            </a:xfrm>
            <a:prstGeom prst="rect">
              <a:avLst/>
            </a:prstGeom>
            <a:noFill/>
          </p:spPr>
          <p:txBody>
            <a:bodyPr wrap="none" rtlCol="0">
              <a:spAutoFit/>
            </a:bodyPr>
            <a:lstStyle/>
            <a:p>
              <a:r>
                <a:rPr lang="fr-FR" sz="800" dirty="0">
                  <a:solidFill>
                    <a:schemeClr val="accent4"/>
                  </a:solidFill>
                </a:rPr>
                <a:t>+3 kg</a:t>
              </a:r>
            </a:p>
          </p:txBody>
        </p:sp>
        <p:sp>
          <p:nvSpPr>
            <p:cNvPr id="15" name="ZoneTexte 14">
              <a:extLst>
                <a:ext uri="{FF2B5EF4-FFF2-40B4-BE49-F238E27FC236}">
                  <a16:creationId xmlns:a16="http://schemas.microsoft.com/office/drawing/2014/main" id="{1276F7CE-4A7F-47DA-871A-F8BF980CA04F}"/>
                </a:ext>
              </a:extLst>
            </p:cNvPr>
            <p:cNvSpPr txBox="1"/>
            <p:nvPr/>
          </p:nvSpPr>
          <p:spPr>
            <a:xfrm>
              <a:off x="4915649" y="5395644"/>
              <a:ext cx="3791601" cy="272323"/>
            </a:xfrm>
            <a:prstGeom prst="rect">
              <a:avLst/>
            </a:prstGeom>
            <a:noFill/>
          </p:spPr>
          <p:txBody>
            <a:bodyPr wrap="square" rtlCol="0">
              <a:spAutoFit/>
            </a:bodyPr>
            <a:lstStyle/>
            <a:p>
              <a:pPr defTabSz="1016000">
                <a:tabLst>
                  <a:tab pos="355600" algn="ctr"/>
                  <a:tab pos="552450" algn="ctr"/>
                  <a:tab pos="742950" algn="ctr"/>
                  <a:tab pos="1085850" algn="ctr"/>
                  <a:tab pos="1422400" algn="ctr"/>
                  <a:tab pos="1752600" algn="ctr"/>
                  <a:tab pos="2092325" algn="ctr"/>
                  <a:tab pos="2438400" algn="ctr"/>
                  <a:tab pos="2771775" algn="ctr"/>
                  <a:tab pos="3111500" algn="ctr"/>
                  <a:tab pos="4044950" algn="ctr"/>
                  <a:tab pos="5108575" algn="ctr"/>
                  <a:tab pos="6173788" algn="ctr"/>
                </a:tabLst>
              </a:pPr>
              <a:r>
                <a:rPr lang="fr-FR" sz="800" dirty="0"/>
                <a:t>n = 	622	604	586	561	546	530	516	500	439	347</a:t>
              </a:r>
            </a:p>
          </p:txBody>
        </p:sp>
        <p:pic>
          <p:nvPicPr>
            <p:cNvPr id="17" name="Image 16">
              <a:extLst>
                <a:ext uri="{FF2B5EF4-FFF2-40B4-BE49-F238E27FC236}">
                  <a16:creationId xmlns:a16="http://schemas.microsoft.com/office/drawing/2014/main" id="{A3FDE7A7-FE80-4ADB-B3CA-F7E778DF4B0B}"/>
                </a:ext>
              </a:extLst>
            </p:cNvPr>
            <p:cNvPicPr>
              <a:picLocks noChangeAspect="1"/>
            </p:cNvPicPr>
            <p:nvPr/>
          </p:nvPicPr>
          <p:blipFill>
            <a:blip r:embed="rId5"/>
            <a:stretch>
              <a:fillRect/>
            </a:stretch>
          </p:blipFill>
          <p:spPr>
            <a:xfrm>
              <a:off x="5457125" y="3174264"/>
              <a:ext cx="3003285" cy="1508971"/>
            </a:xfrm>
            <a:prstGeom prst="rect">
              <a:avLst/>
            </a:prstGeom>
          </p:spPr>
        </p:pic>
        <p:sp>
          <p:nvSpPr>
            <p:cNvPr id="25" name="ZoneTexte 24">
              <a:extLst>
                <a:ext uri="{FF2B5EF4-FFF2-40B4-BE49-F238E27FC236}">
                  <a16:creationId xmlns:a16="http://schemas.microsoft.com/office/drawing/2014/main" id="{AEFABF15-0A5B-469A-81F4-0C889978AAE0}"/>
                </a:ext>
              </a:extLst>
            </p:cNvPr>
            <p:cNvSpPr txBox="1"/>
            <p:nvPr/>
          </p:nvSpPr>
          <p:spPr>
            <a:xfrm rot="16200000">
              <a:off x="3854942" y="3768587"/>
              <a:ext cx="1859805" cy="261610"/>
            </a:xfrm>
            <a:prstGeom prst="rect">
              <a:avLst/>
            </a:prstGeom>
            <a:noFill/>
          </p:spPr>
          <p:txBody>
            <a:bodyPr wrap="none" rtlCol="0">
              <a:spAutoFit/>
            </a:bodyPr>
            <a:lstStyle/>
            <a:p>
              <a:pPr algn="ctr"/>
              <a:r>
                <a:rPr lang="fr-FR" sz="1100" b="1" dirty="0" err="1">
                  <a:latin typeface="Arial"/>
                  <a:ea typeface="ＭＳ Ｐゴシック" charset="-128"/>
                  <a:cs typeface="Arial"/>
                </a:rPr>
                <a:t>Mean</a:t>
              </a:r>
              <a:r>
                <a:rPr lang="fr-FR" sz="1100" b="1" dirty="0">
                  <a:latin typeface="Arial"/>
                  <a:ea typeface="ＭＳ Ｐゴシック" charset="-128"/>
                  <a:cs typeface="Arial"/>
                </a:rPr>
                <a:t> </a:t>
              </a:r>
              <a:r>
                <a:rPr lang="fr-FR" sz="1100" b="1" dirty="0" err="1">
                  <a:latin typeface="Arial"/>
                  <a:ea typeface="ＭＳ Ｐゴシック" charset="-128"/>
                  <a:cs typeface="Arial"/>
                </a:rPr>
                <a:t>weight</a:t>
              </a:r>
              <a:r>
                <a:rPr lang="fr-FR" sz="1100" b="1" dirty="0">
                  <a:latin typeface="Arial"/>
                  <a:ea typeface="ＭＳ Ｐゴシック" charset="-128"/>
                  <a:cs typeface="Arial"/>
                </a:rPr>
                <a:t> change (kg)</a:t>
              </a:r>
              <a:endParaRPr lang="fr-FR" sz="1100" dirty="0">
                <a:latin typeface="Arial"/>
                <a:ea typeface="ＭＳ Ｐゴシック" charset="-128"/>
                <a:cs typeface="Arial"/>
              </a:endParaRPr>
            </a:p>
          </p:txBody>
        </p:sp>
        <p:sp>
          <p:nvSpPr>
            <p:cNvPr id="149" name="ZoneTexte 148">
              <a:extLst>
                <a:ext uri="{FF2B5EF4-FFF2-40B4-BE49-F238E27FC236}">
                  <a16:creationId xmlns:a16="http://schemas.microsoft.com/office/drawing/2014/main" id="{EADE3633-1857-47FB-BB18-7C50643EE24B}"/>
                </a:ext>
              </a:extLst>
            </p:cNvPr>
            <p:cNvSpPr txBox="1"/>
            <p:nvPr/>
          </p:nvSpPr>
          <p:spPr>
            <a:xfrm>
              <a:off x="5827138" y="2745005"/>
              <a:ext cx="1043491" cy="276999"/>
            </a:xfrm>
            <a:prstGeom prst="rect">
              <a:avLst/>
            </a:prstGeom>
            <a:noFill/>
          </p:spPr>
          <p:txBody>
            <a:bodyPr wrap="none" rtlCol="0">
              <a:spAutoFit/>
            </a:bodyPr>
            <a:lstStyle/>
            <a:p>
              <a:r>
                <a:rPr lang="fr-FR" sz="1200" b="1" dirty="0"/>
                <a:t>TAF/FTC+DTG</a:t>
              </a:r>
            </a:p>
          </p:txBody>
        </p:sp>
        <p:sp>
          <p:nvSpPr>
            <p:cNvPr id="150" name="ZoneTexte 149">
              <a:extLst>
                <a:ext uri="{FF2B5EF4-FFF2-40B4-BE49-F238E27FC236}">
                  <a16:creationId xmlns:a16="http://schemas.microsoft.com/office/drawing/2014/main" id="{26463D54-8E2B-46AA-93D2-2CE591F9C096}"/>
                </a:ext>
              </a:extLst>
            </p:cNvPr>
            <p:cNvSpPr txBox="1"/>
            <p:nvPr/>
          </p:nvSpPr>
          <p:spPr>
            <a:xfrm>
              <a:off x="5827138" y="2999536"/>
              <a:ext cx="1060418" cy="276999"/>
            </a:xfrm>
            <a:prstGeom prst="rect">
              <a:avLst/>
            </a:prstGeom>
            <a:noFill/>
          </p:spPr>
          <p:txBody>
            <a:bodyPr wrap="none" rtlCol="0">
              <a:spAutoFit/>
            </a:bodyPr>
            <a:lstStyle/>
            <a:p>
              <a:r>
                <a:rPr lang="fr-FR" sz="1200" b="1" dirty="0"/>
                <a:t>TDF/FTC+DTG</a:t>
              </a:r>
            </a:p>
          </p:txBody>
        </p:sp>
        <p:sp>
          <p:nvSpPr>
            <p:cNvPr id="151" name="ZoneTexte 150">
              <a:extLst>
                <a:ext uri="{FF2B5EF4-FFF2-40B4-BE49-F238E27FC236}">
                  <a16:creationId xmlns:a16="http://schemas.microsoft.com/office/drawing/2014/main" id="{C85D47E1-9310-4280-AE4F-2A911774E16C}"/>
                </a:ext>
              </a:extLst>
            </p:cNvPr>
            <p:cNvSpPr txBox="1"/>
            <p:nvPr/>
          </p:nvSpPr>
          <p:spPr>
            <a:xfrm>
              <a:off x="5827138" y="3275333"/>
              <a:ext cx="1020344" cy="276999"/>
            </a:xfrm>
            <a:prstGeom prst="rect">
              <a:avLst/>
            </a:prstGeom>
            <a:noFill/>
          </p:spPr>
          <p:txBody>
            <a:bodyPr wrap="none" rtlCol="0">
              <a:spAutoFit/>
            </a:bodyPr>
            <a:lstStyle/>
            <a:p>
              <a:r>
                <a:rPr lang="fr-FR" sz="1200" b="1" dirty="0"/>
                <a:t>TDF/FTC/EFV</a:t>
              </a:r>
            </a:p>
          </p:txBody>
        </p:sp>
        <p:cxnSp>
          <p:nvCxnSpPr>
            <p:cNvPr id="152" name="Connecteur droit 151">
              <a:extLst>
                <a:ext uri="{FF2B5EF4-FFF2-40B4-BE49-F238E27FC236}">
                  <a16:creationId xmlns:a16="http://schemas.microsoft.com/office/drawing/2014/main" id="{69CDA5E4-C0CC-4B88-B643-B26837A80176}"/>
                </a:ext>
              </a:extLst>
            </p:cNvPr>
            <p:cNvCxnSpPr/>
            <p:nvPr/>
          </p:nvCxnSpPr>
          <p:spPr>
            <a:xfrm>
              <a:off x="5514068" y="2894932"/>
              <a:ext cx="301847"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153" name="Connecteur droit 152">
              <a:extLst>
                <a:ext uri="{FF2B5EF4-FFF2-40B4-BE49-F238E27FC236}">
                  <a16:creationId xmlns:a16="http://schemas.microsoft.com/office/drawing/2014/main" id="{2EB22131-E52A-4008-90D6-F453AA220D8E}"/>
                </a:ext>
              </a:extLst>
            </p:cNvPr>
            <p:cNvCxnSpPr/>
            <p:nvPr/>
          </p:nvCxnSpPr>
          <p:spPr>
            <a:xfrm>
              <a:off x="5514068" y="3142359"/>
              <a:ext cx="301847"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54" name="Connecteur droit 153">
              <a:extLst>
                <a:ext uri="{FF2B5EF4-FFF2-40B4-BE49-F238E27FC236}">
                  <a16:creationId xmlns:a16="http://schemas.microsoft.com/office/drawing/2014/main" id="{E9E004C8-1A3A-4AC1-82B6-B42AEE0F37D9}"/>
                </a:ext>
              </a:extLst>
            </p:cNvPr>
            <p:cNvCxnSpPr/>
            <p:nvPr/>
          </p:nvCxnSpPr>
          <p:spPr>
            <a:xfrm>
              <a:off x="5514068" y="3411051"/>
              <a:ext cx="301847" cy="0"/>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92234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65673" y="6529861"/>
            <a:ext cx="2363473" cy="276999"/>
          </a:xfrm>
          <a:prstGeom prst="rect">
            <a:avLst/>
          </a:prstGeom>
        </p:spPr>
        <p:txBody>
          <a:bodyPr wrap="none">
            <a:spAutoFit/>
          </a:bodyPr>
          <a:lstStyle/>
          <a:p>
            <a:r>
              <a:rPr lang="es-ES" altLang="ja-JP" sz="1200" b="1" i="1" dirty="0" err="1">
                <a:solidFill>
                  <a:srgbClr val="0070C0"/>
                </a:solidFill>
              </a:rPr>
              <a:t>McCann</a:t>
            </a:r>
            <a:r>
              <a:rPr lang="es-ES" altLang="ja-JP" sz="1200" b="1" i="1" dirty="0">
                <a:solidFill>
                  <a:srgbClr val="0070C0"/>
                </a:solidFill>
              </a:rPr>
              <a:t> K, EACS 2019, </a:t>
            </a:r>
            <a:r>
              <a:rPr lang="es-ES" altLang="ja-JP" sz="1200" b="1" i="1" dirty="0" err="1">
                <a:solidFill>
                  <a:srgbClr val="0070C0"/>
                </a:solidFill>
              </a:rPr>
              <a:t>Abs</a:t>
            </a:r>
            <a:r>
              <a:rPr lang="es-ES" altLang="ja-JP" sz="1200" b="1" i="1" dirty="0">
                <a:solidFill>
                  <a:srgbClr val="0070C0"/>
                </a:solidFill>
              </a:rPr>
              <a:t>. PS3/3  </a:t>
            </a:r>
            <a:endParaRPr lang="fr-FR" sz="1600" dirty="0"/>
          </a:p>
        </p:txBody>
      </p:sp>
      <p:sp>
        <p:nvSpPr>
          <p:cNvPr id="5" name="Titre 4">
            <a:extLst>
              <a:ext uri="{FF2B5EF4-FFF2-40B4-BE49-F238E27FC236}">
                <a16:creationId xmlns:a16="http://schemas.microsoft.com/office/drawing/2014/main" id="{D2207927-3D31-4042-A518-B59E4B834D1E}"/>
              </a:ext>
            </a:extLst>
          </p:cNvPr>
          <p:cNvSpPr>
            <a:spLocks noGrp="1"/>
          </p:cNvSpPr>
          <p:nvPr>
            <p:ph type="title"/>
          </p:nvPr>
        </p:nvSpPr>
        <p:spPr/>
        <p:txBody>
          <a:bodyPr>
            <a:normAutofit fontScale="90000"/>
          </a:bodyPr>
          <a:lstStyle/>
          <a:p>
            <a:r>
              <a:rPr lang="en-US" dirty="0"/>
              <a:t>ADVANCE</a:t>
            </a:r>
            <a:br>
              <a:rPr lang="en-US" dirty="0"/>
            </a:br>
            <a:r>
              <a:rPr lang="en-US" dirty="0"/>
              <a:t>Factors associated with obesity and weight gain</a:t>
            </a:r>
            <a:endParaRPr lang="fr-FR" dirty="0"/>
          </a:p>
        </p:txBody>
      </p:sp>
      <p:sp>
        <p:nvSpPr>
          <p:cNvPr id="8" name="Espace réservé du contenu 7">
            <a:extLst>
              <a:ext uri="{FF2B5EF4-FFF2-40B4-BE49-F238E27FC236}">
                <a16:creationId xmlns:a16="http://schemas.microsoft.com/office/drawing/2014/main" id="{30760CBC-A4DC-4307-B137-C12A6ECC677B}"/>
              </a:ext>
            </a:extLst>
          </p:cNvPr>
          <p:cNvSpPr>
            <a:spLocks noGrp="1"/>
          </p:cNvSpPr>
          <p:nvPr>
            <p:ph sz="quarter" idx="13"/>
          </p:nvPr>
        </p:nvSpPr>
        <p:spPr/>
        <p:txBody>
          <a:bodyPr/>
          <a:lstStyle/>
          <a:p>
            <a:r>
              <a:rPr lang="en-US"/>
              <a:t>After multivariable analysis, associated factors were:</a:t>
            </a:r>
          </a:p>
          <a:p>
            <a:pPr lvl="1"/>
            <a:r>
              <a:rPr lang="en-US"/>
              <a:t>Treatment-emergent obesity:</a:t>
            </a:r>
          </a:p>
          <a:p>
            <a:pPr lvl="2"/>
            <a:r>
              <a:rPr lang="en-US"/>
              <a:t>TAF/FTC+DTG, baseline CD4+ count, baseline VL, and baseline BMI</a:t>
            </a:r>
          </a:p>
          <a:p>
            <a:pPr lvl="2"/>
            <a:r>
              <a:rPr lang="en-US"/>
              <a:t>When baseline BMI was excluded the following predictors were also significant:</a:t>
            </a:r>
          </a:p>
          <a:p>
            <a:pPr lvl="3"/>
            <a:r>
              <a:rPr lang="en-US"/>
              <a:t>Female sex, South African nationality, and employment status</a:t>
            </a:r>
          </a:p>
          <a:p>
            <a:r>
              <a:rPr lang="en-US" u="sng"/>
              <a:t>&gt;</a:t>
            </a:r>
            <a:r>
              <a:rPr lang="en-US"/>
              <a:t> 10% increase in body weigh:</a:t>
            </a:r>
          </a:p>
          <a:p>
            <a:pPr lvl="1"/>
            <a:r>
              <a:rPr lang="en-US"/>
              <a:t>TAF/FTC+DTG, baseline CD4+ count, baseline VL, female sex, age, </a:t>
            </a:r>
            <a:br>
              <a:rPr lang="en-US"/>
            </a:br>
            <a:r>
              <a:rPr lang="en-US"/>
              <a:t>and baseline weight</a:t>
            </a:r>
          </a:p>
        </p:txBody>
      </p:sp>
    </p:spTree>
    <p:extLst>
      <p:ext uri="{BB962C8B-B14F-4D97-AF65-F5344CB8AC3E}">
        <p14:creationId xmlns:p14="http://schemas.microsoft.com/office/powerpoint/2010/main" val="2139726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622450" y="80642"/>
            <a:ext cx="3713902" cy="584775"/>
          </a:xfrm>
          <a:prstGeom prst="rect">
            <a:avLst/>
          </a:prstGeom>
          <a:noFill/>
        </p:spPr>
        <p:txBody>
          <a:bodyPr wrap="none" rtlCol="0">
            <a:spAutoFit/>
          </a:bodyPr>
          <a:lstStyle/>
          <a:p>
            <a:r>
              <a:rPr lang="fr-FR" sz="3200" b="1" dirty="0" err="1">
                <a:solidFill>
                  <a:srgbClr val="FF6600"/>
                </a:solidFill>
              </a:rPr>
              <a:t>Weight</a:t>
            </a:r>
            <a:r>
              <a:rPr lang="fr-FR" sz="3200" b="1" dirty="0">
                <a:solidFill>
                  <a:srgbClr val="FF6600"/>
                </a:solidFill>
              </a:rPr>
              <a:t> gain on INSTI</a:t>
            </a:r>
          </a:p>
        </p:txBody>
      </p:sp>
      <p:sp>
        <p:nvSpPr>
          <p:cNvPr id="8" name="Espace réservé du contenu 7"/>
          <p:cNvSpPr>
            <a:spLocks noGrp="1"/>
          </p:cNvSpPr>
          <p:nvPr>
            <p:ph idx="1"/>
          </p:nvPr>
        </p:nvSpPr>
        <p:spPr>
          <a:xfrm>
            <a:off x="352233" y="706056"/>
            <a:ext cx="8229600" cy="538878"/>
          </a:xfrm>
        </p:spPr>
        <p:txBody>
          <a:bodyPr>
            <a:normAutofit/>
          </a:bodyPr>
          <a:lstStyle/>
          <a:p>
            <a:pPr>
              <a:buClr>
                <a:srgbClr val="0070C0"/>
              </a:buClr>
            </a:pPr>
            <a:r>
              <a:rPr lang="fr-FR" sz="2400" dirty="0" err="1"/>
              <a:t>Pooled</a:t>
            </a:r>
            <a:r>
              <a:rPr lang="fr-FR" sz="2400" dirty="0"/>
              <a:t> </a:t>
            </a:r>
            <a:r>
              <a:rPr lang="fr-FR" sz="2400" dirty="0" err="1"/>
              <a:t>analysis</a:t>
            </a:r>
            <a:r>
              <a:rPr lang="fr-FR" sz="2400" dirty="0"/>
              <a:t>, 8 RCT in naïve PLHIV </a:t>
            </a:r>
          </a:p>
        </p:txBody>
      </p:sp>
      <p:grpSp>
        <p:nvGrpSpPr>
          <p:cNvPr id="9" name="Groupe 8">
            <a:extLst>
              <a:ext uri="{FF2B5EF4-FFF2-40B4-BE49-F238E27FC236}">
                <a16:creationId xmlns:a16="http://schemas.microsoft.com/office/drawing/2014/main" id="{10FB731C-9D87-497D-921A-05D5DE97016E}"/>
              </a:ext>
            </a:extLst>
          </p:cNvPr>
          <p:cNvGrpSpPr/>
          <p:nvPr/>
        </p:nvGrpSpPr>
        <p:grpSpPr>
          <a:xfrm>
            <a:off x="402496" y="1554387"/>
            <a:ext cx="3649950" cy="2453826"/>
            <a:chOff x="1929691" y="1516639"/>
            <a:chExt cx="3649950" cy="2453826"/>
          </a:xfrm>
        </p:grpSpPr>
        <p:grpSp>
          <p:nvGrpSpPr>
            <p:cNvPr id="10" name="Groupe 9">
              <a:extLst>
                <a:ext uri="{FF2B5EF4-FFF2-40B4-BE49-F238E27FC236}">
                  <a16:creationId xmlns:a16="http://schemas.microsoft.com/office/drawing/2014/main" id="{8081BD97-3E8F-426B-A084-7BEC27CEF485}"/>
                </a:ext>
              </a:extLst>
            </p:cNvPr>
            <p:cNvGrpSpPr/>
            <p:nvPr/>
          </p:nvGrpSpPr>
          <p:grpSpPr>
            <a:xfrm>
              <a:off x="2305050" y="1658938"/>
              <a:ext cx="2216151" cy="1862137"/>
              <a:chOff x="2305050" y="1658938"/>
              <a:chExt cx="2216151" cy="1862137"/>
            </a:xfrm>
          </p:grpSpPr>
          <p:sp>
            <p:nvSpPr>
              <p:cNvPr id="39" name="Line 351">
                <a:extLst>
                  <a:ext uri="{FF2B5EF4-FFF2-40B4-BE49-F238E27FC236}">
                    <a16:creationId xmlns:a16="http://schemas.microsoft.com/office/drawing/2014/main" id="{EBAAD9E6-C769-487C-BDF0-27687588128A}"/>
                  </a:ext>
                </a:extLst>
              </p:cNvPr>
              <p:cNvSpPr>
                <a:spLocks noChangeShapeType="1"/>
              </p:cNvSpPr>
              <p:nvPr/>
            </p:nvSpPr>
            <p:spPr bwMode="auto">
              <a:xfrm>
                <a:off x="2360613" y="3465513"/>
                <a:ext cx="2128838"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 name="Line 352">
                <a:extLst>
                  <a:ext uri="{FF2B5EF4-FFF2-40B4-BE49-F238E27FC236}">
                    <a16:creationId xmlns:a16="http://schemas.microsoft.com/office/drawing/2014/main" id="{59A75B77-0976-4FA3-94E5-EEF1A9DF2647}"/>
                  </a:ext>
                </a:extLst>
              </p:cNvPr>
              <p:cNvSpPr>
                <a:spLocks noChangeShapeType="1"/>
              </p:cNvSpPr>
              <p:nvPr/>
            </p:nvSpPr>
            <p:spPr bwMode="auto">
              <a:xfrm>
                <a:off x="2360613" y="1658938"/>
                <a:ext cx="0" cy="1806575"/>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 name="Line 353">
                <a:extLst>
                  <a:ext uri="{FF2B5EF4-FFF2-40B4-BE49-F238E27FC236}">
                    <a16:creationId xmlns:a16="http://schemas.microsoft.com/office/drawing/2014/main" id="{3148D418-999D-4809-BDAC-E661C5E613E3}"/>
                  </a:ext>
                </a:extLst>
              </p:cNvPr>
              <p:cNvSpPr>
                <a:spLocks noChangeShapeType="1"/>
              </p:cNvSpPr>
              <p:nvPr/>
            </p:nvSpPr>
            <p:spPr bwMode="auto">
              <a:xfrm>
                <a:off x="2641600"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 name="Line 354">
                <a:extLst>
                  <a:ext uri="{FF2B5EF4-FFF2-40B4-BE49-F238E27FC236}">
                    <a16:creationId xmlns:a16="http://schemas.microsoft.com/office/drawing/2014/main" id="{1A7B99F8-9CF6-4075-B3B3-D39F51C12D9C}"/>
                  </a:ext>
                </a:extLst>
              </p:cNvPr>
              <p:cNvSpPr>
                <a:spLocks noChangeShapeType="1"/>
              </p:cNvSpPr>
              <p:nvPr/>
            </p:nvSpPr>
            <p:spPr bwMode="auto">
              <a:xfrm flipH="1">
                <a:off x="2305050" y="3465513"/>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 name="Line 355">
                <a:extLst>
                  <a:ext uri="{FF2B5EF4-FFF2-40B4-BE49-F238E27FC236}">
                    <a16:creationId xmlns:a16="http://schemas.microsoft.com/office/drawing/2014/main" id="{19CBDC5D-1C2C-4112-A547-EAF740414425}"/>
                  </a:ext>
                </a:extLst>
              </p:cNvPr>
              <p:cNvSpPr>
                <a:spLocks noChangeShapeType="1"/>
              </p:cNvSpPr>
              <p:nvPr/>
            </p:nvSpPr>
            <p:spPr bwMode="auto">
              <a:xfrm flipH="1">
                <a:off x="2305050" y="3263900"/>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4" name="Line 356">
                <a:extLst>
                  <a:ext uri="{FF2B5EF4-FFF2-40B4-BE49-F238E27FC236}">
                    <a16:creationId xmlns:a16="http://schemas.microsoft.com/office/drawing/2014/main" id="{68A1D0B5-62E4-44FE-A416-FC46CC9A4867}"/>
                  </a:ext>
                </a:extLst>
              </p:cNvPr>
              <p:cNvSpPr>
                <a:spLocks noChangeShapeType="1"/>
              </p:cNvSpPr>
              <p:nvPr/>
            </p:nvSpPr>
            <p:spPr bwMode="auto">
              <a:xfrm flipH="1">
                <a:off x="2305050" y="3063875"/>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5" name="Line 357">
                <a:extLst>
                  <a:ext uri="{FF2B5EF4-FFF2-40B4-BE49-F238E27FC236}">
                    <a16:creationId xmlns:a16="http://schemas.microsoft.com/office/drawing/2014/main" id="{D87E5727-9365-4716-BBD7-C66907DCA1CA}"/>
                  </a:ext>
                </a:extLst>
              </p:cNvPr>
              <p:cNvSpPr>
                <a:spLocks noChangeShapeType="1"/>
              </p:cNvSpPr>
              <p:nvPr/>
            </p:nvSpPr>
            <p:spPr bwMode="auto">
              <a:xfrm flipH="1">
                <a:off x="2305050" y="2862263"/>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6" name="Line 358">
                <a:extLst>
                  <a:ext uri="{FF2B5EF4-FFF2-40B4-BE49-F238E27FC236}">
                    <a16:creationId xmlns:a16="http://schemas.microsoft.com/office/drawing/2014/main" id="{D8F4BB32-1133-4517-84A6-C5DBD296AEB9}"/>
                  </a:ext>
                </a:extLst>
              </p:cNvPr>
              <p:cNvSpPr>
                <a:spLocks noChangeShapeType="1"/>
              </p:cNvSpPr>
              <p:nvPr/>
            </p:nvSpPr>
            <p:spPr bwMode="auto">
              <a:xfrm flipH="1">
                <a:off x="2305050" y="2662238"/>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7" name="Line 359">
                <a:extLst>
                  <a:ext uri="{FF2B5EF4-FFF2-40B4-BE49-F238E27FC236}">
                    <a16:creationId xmlns:a16="http://schemas.microsoft.com/office/drawing/2014/main" id="{53DF37A4-3FF6-4290-B580-34178C46E865}"/>
                  </a:ext>
                </a:extLst>
              </p:cNvPr>
              <p:cNvSpPr>
                <a:spLocks noChangeShapeType="1"/>
              </p:cNvSpPr>
              <p:nvPr/>
            </p:nvSpPr>
            <p:spPr bwMode="auto">
              <a:xfrm flipH="1">
                <a:off x="2305050" y="2462213"/>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8" name="Line 360">
                <a:extLst>
                  <a:ext uri="{FF2B5EF4-FFF2-40B4-BE49-F238E27FC236}">
                    <a16:creationId xmlns:a16="http://schemas.microsoft.com/office/drawing/2014/main" id="{A9E0181D-5052-439F-A4BA-AC8497B21B75}"/>
                  </a:ext>
                </a:extLst>
              </p:cNvPr>
              <p:cNvSpPr>
                <a:spLocks noChangeShapeType="1"/>
              </p:cNvSpPr>
              <p:nvPr/>
            </p:nvSpPr>
            <p:spPr bwMode="auto">
              <a:xfrm flipH="1">
                <a:off x="2305050" y="2260600"/>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9" name="Line 361">
                <a:extLst>
                  <a:ext uri="{FF2B5EF4-FFF2-40B4-BE49-F238E27FC236}">
                    <a16:creationId xmlns:a16="http://schemas.microsoft.com/office/drawing/2014/main" id="{53E02126-EDF7-40CC-83F4-028E41A2FB9B}"/>
                  </a:ext>
                </a:extLst>
              </p:cNvPr>
              <p:cNvSpPr>
                <a:spLocks noChangeShapeType="1"/>
              </p:cNvSpPr>
              <p:nvPr/>
            </p:nvSpPr>
            <p:spPr bwMode="auto">
              <a:xfrm flipH="1">
                <a:off x="2305050" y="2060575"/>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0" name="Line 362">
                <a:extLst>
                  <a:ext uri="{FF2B5EF4-FFF2-40B4-BE49-F238E27FC236}">
                    <a16:creationId xmlns:a16="http://schemas.microsoft.com/office/drawing/2014/main" id="{E90ED5E3-C967-42BB-8ABD-695D45F0D967}"/>
                  </a:ext>
                </a:extLst>
              </p:cNvPr>
              <p:cNvSpPr>
                <a:spLocks noChangeShapeType="1"/>
              </p:cNvSpPr>
              <p:nvPr/>
            </p:nvSpPr>
            <p:spPr bwMode="auto">
              <a:xfrm flipH="1">
                <a:off x="2305050" y="1858963"/>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1" name="Line 363">
                <a:extLst>
                  <a:ext uri="{FF2B5EF4-FFF2-40B4-BE49-F238E27FC236}">
                    <a16:creationId xmlns:a16="http://schemas.microsoft.com/office/drawing/2014/main" id="{B3DFDF4F-8144-4F1C-BB02-BA13B777D503}"/>
                  </a:ext>
                </a:extLst>
              </p:cNvPr>
              <p:cNvSpPr>
                <a:spLocks noChangeShapeType="1"/>
              </p:cNvSpPr>
              <p:nvPr/>
            </p:nvSpPr>
            <p:spPr bwMode="auto">
              <a:xfrm flipH="1">
                <a:off x="2305050" y="1658938"/>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2" name="Line 364">
                <a:extLst>
                  <a:ext uri="{FF2B5EF4-FFF2-40B4-BE49-F238E27FC236}">
                    <a16:creationId xmlns:a16="http://schemas.microsoft.com/office/drawing/2014/main" id="{7E9884E6-A3A5-4FEC-A9BC-24ADBA79BB54}"/>
                  </a:ext>
                </a:extLst>
              </p:cNvPr>
              <p:cNvSpPr>
                <a:spLocks noChangeShapeType="1"/>
              </p:cNvSpPr>
              <p:nvPr/>
            </p:nvSpPr>
            <p:spPr bwMode="auto">
              <a:xfrm>
                <a:off x="2903538"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3" name="Line 365">
                <a:extLst>
                  <a:ext uri="{FF2B5EF4-FFF2-40B4-BE49-F238E27FC236}">
                    <a16:creationId xmlns:a16="http://schemas.microsoft.com/office/drawing/2014/main" id="{56D2D30C-53FD-4F17-9A24-D9052129ADF2}"/>
                  </a:ext>
                </a:extLst>
              </p:cNvPr>
              <p:cNvSpPr>
                <a:spLocks noChangeShapeType="1"/>
              </p:cNvSpPr>
              <p:nvPr/>
            </p:nvSpPr>
            <p:spPr bwMode="auto">
              <a:xfrm>
                <a:off x="3167063"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4" name="Line 366">
                <a:extLst>
                  <a:ext uri="{FF2B5EF4-FFF2-40B4-BE49-F238E27FC236}">
                    <a16:creationId xmlns:a16="http://schemas.microsoft.com/office/drawing/2014/main" id="{63069C28-7326-472D-8F99-B95F6004BEED}"/>
                  </a:ext>
                </a:extLst>
              </p:cNvPr>
              <p:cNvSpPr>
                <a:spLocks noChangeShapeType="1"/>
              </p:cNvSpPr>
              <p:nvPr/>
            </p:nvSpPr>
            <p:spPr bwMode="auto">
              <a:xfrm>
                <a:off x="3435350"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5" name="Line 367">
                <a:extLst>
                  <a:ext uri="{FF2B5EF4-FFF2-40B4-BE49-F238E27FC236}">
                    <a16:creationId xmlns:a16="http://schemas.microsoft.com/office/drawing/2014/main" id="{F90BC0E2-4A6B-4DB7-8406-866663F7E36D}"/>
                  </a:ext>
                </a:extLst>
              </p:cNvPr>
              <p:cNvSpPr>
                <a:spLocks noChangeShapeType="1"/>
              </p:cNvSpPr>
              <p:nvPr/>
            </p:nvSpPr>
            <p:spPr bwMode="auto">
              <a:xfrm>
                <a:off x="3697288"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6" name="Line 368">
                <a:extLst>
                  <a:ext uri="{FF2B5EF4-FFF2-40B4-BE49-F238E27FC236}">
                    <a16:creationId xmlns:a16="http://schemas.microsoft.com/office/drawing/2014/main" id="{8059B57A-6ADD-471D-8629-9838A745BF01}"/>
                  </a:ext>
                </a:extLst>
              </p:cNvPr>
              <p:cNvSpPr>
                <a:spLocks noChangeShapeType="1"/>
              </p:cNvSpPr>
              <p:nvPr/>
            </p:nvSpPr>
            <p:spPr bwMode="auto">
              <a:xfrm>
                <a:off x="3959225"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7" name="Line 369">
                <a:extLst>
                  <a:ext uri="{FF2B5EF4-FFF2-40B4-BE49-F238E27FC236}">
                    <a16:creationId xmlns:a16="http://schemas.microsoft.com/office/drawing/2014/main" id="{B067AD7E-40F1-4F62-8F5F-E3339970FAB0}"/>
                  </a:ext>
                </a:extLst>
              </p:cNvPr>
              <p:cNvSpPr>
                <a:spLocks noChangeShapeType="1"/>
              </p:cNvSpPr>
              <p:nvPr/>
            </p:nvSpPr>
            <p:spPr bwMode="auto">
              <a:xfrm>
                <a:off x="4221163"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8" name="Line 370">
                <a:extLst>
                  <a:ext uri="{FF2B5EF4-FFF2-40B4-BE49-F238E27FC236}">
                    <a16:creationId xmlns:a16="http://schemas.microsoft.com/office/drawing/2014/main" id="{12B149EE-76CA-4E66-B940-297823A17C48}"/>
                  </a:ext>
                </a:extLst>
              </p:cNvPr>
              <p:cNvSpPr>
                <a:spLocks noChangeShapeType="1"/>
              </p:cNvSpPr>
              <p:nvPr/>
            </p:nvSpPr>
            <p:spPr bwMode="auto">
              <a:xfrm>
                <a:off x="4489450" y="3465513"/>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9" name="Freeform 410">
                <a:extLst>
                  <a:ext uri="{FF2B5EF4-FFF2-40B4-BE49-F238E27FC236}">
                    <a16:creationId xmlns:a16="http://schemas.microsoft.com/office/drawing/2014/main" id="{5498A271-3019-419C-B5CC-3FB99F9720D4}"/>
                  </a:ext>
                </a:extLst>
              </p:cNvPr>
              <p:cNvSpPr>
                <a:spLocks/>
              </p:cNvSpPr>
              <p:nvPr/>
            </p:nvSpPr>
            <p:spPr bwMode="auto">
              <a:xfrm>
                <a:off x="2611438" y="2135188"/>
                <a:ext cx="1871663" cy="1041400"/>
              </a:xfrm>
              <a:custGeom>
                <a:avLst/>
                <a:gdLst>
                  <a:gd name="T0" fmla="*/ 1179 w 1179"/>
                  <a:gd name="T1" fmla="*/ 0 h 656"/>
                  <a:gd name="T2" fmla="*/ 1010 w 1179"/>
                  <a:gd name="T3" fmla="*/ 36 h 656"/>
                  <a:gd name="T4" fmla="*/ 845 w 1179"/>
                  <a:gd name="T5" fmla="*/ 79 h 656"/>
                  <a:gd name="T6" fmla="*/ 676 w 1179"/>
                  <a:gd name="T7" fmla="*/ 138 h 656"/>
                  <a:gd name="T8" fmla="*/ 511 w 1179"/>
                  <a:gd name="T9" fmla="*/ 273 h 656"/>
                  <a:gd name="T10" fmla="*/ 338 w 1179"/>
                  <a:gd name="T11" fmla="*/ 304 h 656"/>
                  <a:gd name="T12" fmla="*/ 173 w 1179"/>
                  <a:gd name="T13" fmla="*/ 482 h 656"/>
                  <a:gd name="T14" fmla="*/ 0 w 1179"/>
                  <a:gd name="T15" fmla="*/ 656 h 6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9" h="656">
                    <a:moveTo>
                      <a:pt x="1179" y="0"/>
                    </a:moveTo>
                    <a:lnTo>
                      <a:pt x="1010" y="36"/>
                    </a:lnTo>
                    <a:lnTo>
                      <a:pt x="845" y="79"/>
                    </a:lnTo>
                    <a:lnTo>
                      <a:pt x="676" y="138"/>
                    </a:lnTo>
                    <a:lnTo>
                      <a:pt x="511" y="273"/>
                    </a:lnTo>
                    <a:lnTo>
                      <a:pt x="338" y="304"/>
                    </a:lnTo>
                    <a:lnTo>
                      <a:pt x="173" y="482"/>
                    </a:lnTo>
                    <a:lnTo>
                      <a:pt x="0" y="656"/>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0" name="Freeform 415">
                <a:extLst>
                  <a:ext uri="{FF2B5EF4-FFF2-40B4-BE49-F238E27FC236}">
                    <a16:creationId xmlns:a16="http://schemas.microsoft.com/office/drawing/2014/main" id="{97EE6DC8-AAB0-472C-9AED-C160334B8185}"/>
                  </a:ext>
                </a:extLst>
              </p:cNvPr>
              <p:cNvSpPr>
                <a:spLocks/>
              </p:cNvSpPr>
              <p:nvPr/>
            </p:nvSpPr>
            <p:spPr bwMode="auto">
              <a:xfrm>
                <a:off x="2616200" y="2341563"/>
                <a:ext cx="1862138" cy="815975"/>
              </a:xfrm>
              <a:custGeom>
                <a:avLst/>
                <a:gdLst>
                  <a:gd name="T0" fmla="*/ 1173 w 1173"/>
                  <a:gd name="T1" fmla="*/ 16 h 514"/>
                  <a:gd name="T2" fmla="*/ 1007 w 1173"/>
                  <a:gd name="T3" fmla="*/ 0 h 514"/>
                  <a:gd name="T4" fmla="*/ 842 w 1173"/>
                  <a:gd name="T5" fmla="*/ 111 h 514"/>
                  <a:gd name="T6" fmla="*/ 669 w 1173"/>
                  <a:gd name="T7" fmla="*/ 166 h 514"/>
                  <a:gd name="T8" fmla="*/ 508 w 1173"/>
                  <a:gd name="T9" fmla="*/ 245 h 514"/>
                  <a:gd name="T10" fmla="*/ 339 w 1173"/>
                  <a:gd name="T11" fmla="*/ 245 h 514"/>
                  <a:gd name="T12" fmla="*/ 170 w 1173"/>
                  <a:gd name="T13" fmla="*/ 376 h 514"/>
                  <a:gd name="T14" fmla="*/ 0 w 1173"/>
                  <a:gd name="T15" fmla="*/ 514 h 5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3" h="514">
                    <a:moveTo>
                      <a:pt x="1173" y="16"/>
                    </a:moveTo>
                    <a:lnTo>
                      <a:pt x="1007" y="0"/>
                    </a:lnTo>
                    <a:lnTo>
                      <a:pt x="842" y="111"/>
                    </a:lnTo>
                    <a:lnTo>
                      <a:pt x="669" y="166"/>
                    </a:lnTo>
                    <a:lnTo>
                      <a:pt x="508" y="245"/>
                    </a:lnTo>
                    <a:lnTo>
                      <a:pt x="339" y="245"/>
                    </a:lnTo>
                    <a:lnTo>
                      <a:pt x="170" y="376"/>
                    </a:lnTo>
                    <a:lnTo>
                      <a:pt x="0" y="514"/>
                    </a:lnTo>
                  </a:path>
                </a:pathLst>
              </a:custGeom>
              <a:noFill/>
              <a:ln w="28575" cap="flat">
                <a:solidFill>
                  <a:srgbClr val="295C95"/>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1" name="Oval 416">
                <a:extLst>
                  <a:ext uri="{FF2B5EF4-FFF2-40B4-BE49-F238E27FC236}">
                    <a16:creationId xmlns:a16="http://schemas.microsoft.com/office/drawing/2014/main" id="{113657CE-728A-4B44-A673-5FDCA740120D}"/>
                  </a:ext>
                </a:extLst>
              </p:cNvPr>
              <p:cNvSpPr>
                <a:spLocks noChangeArrowheads="1"/>
              </p:cNvSpPr>
              <p:nvPr/>
            </p:nvSpPr>
            <p:spPr bwMode="auto">
              <a:xfrm>
                <a:off x="3646488" y="2317750"/>
                <a:ext cx="76200"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2" name="Line 417">
                <a:extLst>
                  <a:ext uri="{FF2B5EF4-FFF2-40B4-BE49-F238E27FC236}">
                    <a16:creationId xmlns:a16="http://schemas.microsoft.com/office/drawing/2014/main" id="{D9B12056-8C23-436F-BE86-4174B0417288}"/>
                  </a:ext>
                </a:extLst>
              </p:cNvPr>
              <p:cNvSpPr>
                <a:spLocks noChangeShapeType="1"/>
              </p:cNvSpPr>
              <p:nvPr/>
            </p:nvSpPr>
            <p:spPr bwMode="auto">
              <a:xfrm>
                <a:off x="3684588" y="2179638"/>
                <a:ext cx="0" cy="3571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3" name="Line 418">
                <a:extLst>
                  <a:ext uri="{FF2B5EF4-FFF2-40B4-BE49-F238E27FC236}">
                    <a16:creationId xmlns:a16="http://schemas.microsoft.com/office/drawing/2014/main" id="{E1CCEB7B-D947-43E1-9DB1-BA49D9027ED1}"/>
                  </a:ext>
                </a:extLst>
              </p:cNvPr>
              <p:cNvSpPr>
                <a:spLocks noChangeShapeType="1"/>
              </p:cNvSpPr>
              <p:nvPr/>
            </p:nvSpPr>
            <p:spPr bwMode="auto">
              <a:xfrm>
                <a:off x="3652838" y="2179638"/>
                <a:ext cx="5715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4" name="Line 419">
                <a:extLst>
                  <a:ext uri="{FF2B5EF4-FFF2-40B4-BE49-F238E27FC236}">
                    <a16:creationId xmlns:a16="http://schemas.microsoft.com/office/drawing/2014/main" id="{EA9471CC-D2B7-4CB7-B8D2-C25FA716B64A}"/>
                  </a:ext>
                </a:extLst>
              </p:cNvPr>
              <p:cNvSpPr>
                <a:spLocks noChangeShapeType="1"/>
              </p:cNvSpPr>
              <p:nvPr/>
            </p:nvSpPr>
            <p:spPr bwMode="auto">
              <a:xfrm>
                <a:off x="3652838" y="2536825"/>
                <a:ext cx="5715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5" name="Oval 420">
                <a:extLst>
                  <a:ext uri="{FF2B5EF4-FFF2-40B4-BE49-F238E27FC236}">
                    <a16:creationId xmlns:a16="http://schemas.microsoft.com/office/drawing/2014/main" id="{BC0E1817-E064-46C2-A745-747FB3AF5FA0}"/>
                  </a:ext>
                </a:extLst>
              </p:cNvPr>
              <p:cNvSpPr>
                <a:spLocks noChangeArrowheads="1"/>
              </p:cNvSpPr>
              <p:nvPr/>
            </p:nvSpPr>
            <p:spPr bwMode="auto">
              <a:xfrm>
                <a:off x="3916363" y="2222500"/>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6" name="Line 421">
                <a:extLst>
                  <a:ext uri="{FF2B5EF4-FFF2-40B4-BE49-F238E27FC236}">
                    <a16:creationId xmlns:a16="http://schemas.microsoft.com/office/drawing/2014/main" id="{B348E9DD-1FDF-4DFA-8F1C-A6F6A9914EE7}"/>
                  </a:ext>
                </a:extLst>
              </p:cNvPr>
              <p:cNvSpPr>
                <a:spLocks noChangeShapeType="1"/>
              </p:cNvSpPr>
              <p:nvPr/>
            </p:nvSpPr>
            <p:spPr bwMode="auto">
              <a:xfrm>
                <a:off x="3952875" y="2060575"/>
                <a:ext cx="0" cy="41275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7" name="Line 422">
                <a:extLst>
                  <a:ext uri="{FF2B5EF4-FFF2-40B4-BE49-F238E27FC236}">
                    <a16:creationId xmlns:a16="http://schemas.microsoft.com/office/drawing/2014/main" id="{136ED2BB-6753-4DD6-9283-7251F89E15D4}"/>
                  </a:ext>
                </a:extLst>
              </p:cNvPr>
              <p:cNvSpPr>
                <a:spLocks noChangeShapeType="1"/>
              </p:cNvSpPr>
              <p:nvPr/>
            </p:nvSpPr>
            <p:spPr bwMode="auto">
              <a:xfrm>
                <a:off x="3927475" y="2060575"/>
                <a:ext cx="5080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8" name="Line 423">
                <a:extLst>
                  <a:ext uri="{FF2B5EF4-FFF2-40B4-BE49-F238E27FC236}">
                    <a16:creationId xmlns:a16="http://schemas.microsoft.com/office/drawing/2014/main" id="{22F37C5B-CAAD-4A09-BBB2-FEA88985894D}"/>
                  </a:ext>
                </a:extLst>
              </p:cNvPr>
              <p:cNvSpPr>
                <a:spLocks noChangeShapeType="1"/>
              </p:cNvSpPr>
              <p:nvPr/>
            </p:nvSpPr>
            <p:spPr bwMode="auto">
              <a:xfrm>
                <a:off x="3927475" y="2473325"/>
                <a:ext cx="5080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9" name="Oval 424">
                <a:extLst>
                  <a:ext uri="{FF2B5EF4-FFF2-40B4-BE49-F238E27FC236}">
                    <a16:creationId xmlns:a16="http://schemas.microsoft.com/office/drawing/2014/main" id="{3A77A944-F6AF-4880-93FA-45D5CD701DF6}"/>
                  </a:ext>
                </a:extLst>
              </p:cNvPr>
              <p:cNvSpPr>
                <a:spLocks noChangeArrowheads="1"/>
              </p:cNvSpPr>
              <p:nvPr/>
            </p:nvSpPr>
            <p:spPr bwMode="auto">
              <a:xfrm>
                <a:off x="4178300" y="2154238"/>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0" name="Line 425">
                <a:extLst>
                  <a:ext uri="{FF2B5EF4-FFF2-40B4-BE49-F238E27FC236}">
                    <a16:creationId xmlns:a16="http://schemas.microsoft.com/office/drawing/2014/main" id="{14406DB7-AB33-4B2A-8889-105804002A00}"/>
                  </a:ext>
                </a:extLst>
              </p:cNvPr>
              <p:cNvSpPr>
                <a:spLocks noChangeShapeType="1"/>
              </p:cNvSpPr>
              <p:nvPr/>
            </p:nvSpPr>
            <p:spPr bwMode="auto">
              <a:xfrm>
                <a:off x="4214813" y="1971675"/>
                <a:ext cx="0" cy="43973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1" name="Line 426">
                <a:extLst>
                  <a:ext uri="{FF2B5EF4-FFF2-40B4-BE49-F238E27FC236}">
                    <a16:creationId xmlns:a16="http://schemas.microsoft.com/office/drawing/2014/main" id="{F8A536B1-F41E-49A6-8ABF-F7E0460623B6}"/>
                  </a:ext>
                </a:extLst>
              </p:cNvPr>
              <p:cNvSpPr>
                <a:spLocks noChangeShapeType="1"/>
              </p:cNvSpPr>
              <p:nvPr/>
            </p:nvSpPr>
            <p:spPr bwMode="auto">
              <a:xfrm>
                <a:off x="4191000" y="1971675"/>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2" name="Line 427">
                <a:extLst>
                  <a:ext uri="{FF2B5EF4-FFF2-40B4-BE49-F238E27FC236}">
                    <a16:creationId xmlns:a16="http://schemas.microsoft.com/office/drawing/2014/main" id="{40995ED0-0B78-44BD-97D2-6E3DFD0FE466}"/>
                  </a:ext>
                </a:extLst>
              </p:cNvPr>
              <p:cNvSpPr>
                <a:spLocks noChangeShapeType="1"/>
              </p:cNvSpPr>
              <p:nvPr/>
            </p:nvSpPr>
            <p:spPr bwMode="auto">
              <a:xfrm>
                <a:off x="4191000" y="2411413"/>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3" name="Oval 428">
                <a:extLst>
                  <a:ext uri="{FF2B5EF4-FFF2-40B4-BE49-F238E27FC236}">
                    <a16:creationId xmlns:a16="http://schemas.microsoft.com/office/drawing/2014/main" id="{FE3E0D15-2D62-40BC-AE94-A3E924E813BA}"/>
                  </a:ext>
                </a:extLst>
              </p:cNvPr>
              <p:cNvSpPr>
                <a:spLocks noChangeArrowheads="1"/>
              </p:cNvSpPr>
              <p:nvPr/>
            </p:nvSpPr>
            <p:spPr bwMode="auto">
              <a:xfrm>
                <a:off x="4446588" y="2097088"/>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4" name="Line 429">
                <a:extLst>
                  <a:ext uri="{FF2B5EF4-FFF2-40B4-BE49-F238E27FC236}">
                    <a16:creationId xmlns:a16="http://schemas.microsoft.com/office/drawing/2014/main" id="{76C8A285-C280-41EA-8973-33C973F32FA4}"/>
                  </a:ext>
                </a:extLst>
              </p:cNvPr>
              <p:cNvSpPr>
                <a:spLocks noChangeShapeType="1"/>
              </p:cNvSpPr>
              <p:nvPr/>
            </p:nvSpPr>
            <p:spPr bwMode="auto">
              <a:xfrm>
                <a:off x="4483100" y="1922463"/>
                <a:ext cx="0" cy="43180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5" name="Line 430">
                <a:extLst>
                  <a:ext uri="{FF2B5EF4-FFF2-40B4-BE49-F238E27FC236}">
                    <a16:creationId xmlns:a16="http://schemas.microsoft.com/office/drawing/2014/main" id="{E874D5E4-21A0-466E-BBE2-5D13C6FA49CA}"/>
                  </a:ext>
                </a:extLst>
              </p:cNvPr>
              <p:cNvSpPr>
                <a:spLocks noChangeShapeType="1"/>
              </p:cNvSpPr>
              <p:nvPr/>
            </p:nvSpPr>
            <p:spPr bwMode="auto">
              <a:xfrm>
                <a:off x="4459288" y="192246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6" name="Line 431">
                <a:extLst>
                  <a:ext uri="{FF2B5EF4-FFF2-40B4-BE49-F238E27FC236}">
                    <a16:creationId xmlns:a16="http://schemas.microsoft.com/office/drawing/2014/main" id="{147D2ABD-AD37-467B-BB6E-BD03179F5879}"/>
                  </a:ext>
                </a:extLst>
              </p:cNvPr>
              <p:cNvSpPr>
                <a:spLocks noChangeShapeType="1"/>
              </p:cNvSpPr>
              <p:nvPr/>
            </p:nvSpPr>
            <p:spPr bwMode="auto">
              <a:xfrm>
                <a:off x="4459288" y="235426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7" name="Oval 432">
                <a:extLst>
                  <a:ext uri="{FF2B5EF4-FFF2-40B4-BE49-F238E27FC236}">
                    <a16:creationId xmlns:a16="http://schemas.microsoft.com/office/drawing/2014/main" id="{B9BF7B3A-6139-4183-AF7A-C2FC16CA3B96}"/>
                  </a:ext>
                </a:extLst>
              </p:cNvPr>
              <p:cNvSpPr>
                <a:spLocks noChangeArrowheads="1"/>
              </p:cNvSpPr>
              <p:nvPr/>
            </p:nvSpPr>
            <p:spPr bwMode="auto">
              <a:xfrm>
                <a:off x="3371850" y="2530475"/>
                <a:ext cx="76200"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8" name="Line 433">
                <a:extLst>
                  <a:ext uri="{FF2B5EF4-FFF2-40B4-BE49-F238E27FC236}">
                    <a16:creationId xmlns:a16="http://schemas.microsoft.com/office/drawing/2014/main" id="{8FAB126E-52CC-48B5-BC37-EE8703A2DC52}"/>
                  </a:ext>
                </a:extLst>
              </p:cNvPr>
              <p:cNvSpPr>
                <a:spLocks noChangeShapeType="1"/>
              </p:cNvSpPr>
              <p:nvPr/>
            </p:nvSpPr>
            <p:spPr bwMode="auto">
              <a:xfrm>
                <a:off x="3409950" y="2392363"/>
                <a:ext cx="0" cy="35083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9" name="Line 434">
                <a:extLst>
                  <a:ext uri="{FF2B5EF4-FFF2-40B4-BE49-F238E27FC236}">
                    <a16:creationId xmlns:a16="http://schemas.microsoft.com/office/drawing/2014/main" id="{89406EB0-529B-421D-967E-C693EE7117E2}"/>
                  </a:ext>
                </a:extLst>
              </p:cNvPr>
              <p:cNvSpPr>
                <a:spLocks noChangeShapeType="1"/>
              </p:cNvSpPr>
              <p:nvPr/>
            </p:nvSpPr>
            <p:spPr bwMode="auto">
              <a:xfrm>
                <a:off x="3384550" y="2392363"/>
                <a:ext cx="5715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0" name="Line 435">
                <a:extLst>
                  <a:ext uri="{FF2B5EF4-FFF2-40B4-BE49-F238E27FC236}">
                    <a16:creationId xmlns:a16="http://schemas.microsoft.com/office/drawing/2014/main" id="{688AAC85-E800-408E-BDE3-A3D555C4BAFB}"/>
                  </a:ext>
                </a:extLst>
              </p:cNvPr>
              <p:cNvSpPr>
                <a:spLocks noChangeShapeType="1"/>
              </p:cNvSpPr>
              <p:nvPr/>
            </p:nvSpPr>
            <p:spPr bwMode="auto">
              <a:xfrm>
                <a:off x="3384550" y="2743200"/>
                <a:ext cx="5715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1" name="Oval 436">
                <a:extLst>
                  <a:ext uri="{FF2B5EF4-FFF2-40B4-BE49-F238E27FC236}">
                    <a16:creationId xmlns:a16="http://schemas.microsoft.com/office/drawing/2014/main" id="{7AFDE64D-74E3-4573-BDF7-2D7C3B585771}"/>
                  </a:ext>
                </a:extLst>
              </p:cNvPr>
              <p:cNvSpPr>
                <a:spLocks noChangeArrowheads="1"/>
              </p:cNvSpPr>
              <p:nvPr/>
            </p:nvSpPr>
            <p:spPr bwMode="auto">
              <a:xfrm>
                <a:off x="3109913" y="2581275"/>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2" name="Line 437">
                <a:extLst>
                  <a:ext uri="{FF2B5EF4-FFF2-40B4-BE49-F238E27FC236}">
                    <a16:creationId xmlns:a16="http://schemas.microsoft.com/office/drawing/2014/main" id="{C27045C2-86BC-4948-8784-19AC25C7E476}"/>
                  </a:ext>
                </a:extLst>
              </p:cNvPr>
              <p:cNvSpPr>
                <a:spLocks noChangeShapeType="1"/>
              </p:cNvSpPr>
              <p:nvPr/>
            </p:nvSpPr>
            <p:spPr bwMode="auto">
              <a:xfrm>
                <a:off x="3148013" y="2466975"/>
                <a:ext cx="0" cy="307975"/>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3" name="Line 438">
                <a:extLst>
                  <a:ext uri="{FF2B5EF4-FFF2-40B4-BE49-F238E27FC236}">
                    <a16:creationId xmlns:a16="http://schemas.microsoft.com/office/drawing/2014/main" id="{587915CD-8544-4E6C-8EBE-F298F75D0071}"/>
                  </a:ext>
                </a:extLst>
              </p:cNvPr>
              <p:cNvSpPr>
                <a:spLocks noChangeShapeType="1"/>
              </p:cNvSpPr>
              <p:nvPr/>
            </p:nvSpPr>
            <p:spPr bwMode="auto">
              <a:xfrm>
                <a:off x="3122613" y="2466975"/>
                <a:ext cx="5080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4" name="Line 439">
                <a:extLst>
                  <a:ext uri="{FF2B5EF4-FFF2-40B4-BE49-F238E27FC236}">
                    <a16:creationId xmlns:a16="http://schemas.microsoft.com/office/drawing/2014/main" id="{03016C8B-38B0-4146-94D3-D96023D411AB}"/>
                  </a:ext>
                </a:extLst>
              </p:cNvPr>
              <p:cNvSpPr>
                <a:spLocks noChangeShapeType="1"/>
              </p:cNvSpPr>
              <p:nvPr/>
            </p:nvSpPr>
            <p:spPr bwMode="auto">
              <a:xfrm>
                <a:off x="3122613" y="2774950"/>
                <a:ext cx="50800"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5" name="Oval 440">
                <a:extLst>
                  <a:ext uri="{FF2B5EF4-FFF2-40B4-BE49-F238E27FC236}">
                    <a16:creationId xmlns:a16="http://schemas.microsoft.com/office/drawing/2014/main" id="{0370DE9E-4D72-4C7E-933E-AB447F33400F}"/>
                  </a:ext>
                </a:extLst>
              </p:cNvPr>
              <p:cNvSpPr>
                <a:spLocks noChangeArrowheads="1"/>
              </p:cNvSpPr>
              <p:nvPr/>
            </p:nvSpPr>
            <p:spPr bwMode="auto">
              <a:xfrm>
                <a:off x="2847975" y="2862263"/>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6" name="Line 441">
                <a:extLst>
                  <a:ext uri="{FF2B5EF4-FFF2-40B4-BE49-F238E27FC236}">
                    <a16:creationId xmlns:a16="http://schemas.microsoft.com/office/drawing/2014/main" id="{3970CA15-9223-4F48-B493-7B2717F4005B}"/>
                  </a:ext>
                </a:extLst>
              </p:cNvPr>
              <p:cNvSpPr>
                <a:spLocks noChangeShapeType="1"/>
              </p:cNvSpPr>
              <p:nvPr/>
            </p:nvSpPr>
            <p:spPr bwMode="auto">
              <a:xfrm>
                <a:off x="2886075" y="2781300"/>
                <a:ext cx="0" cy="238125"/>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7" name="Line 442">
                <a:extLst>
                  <a:ext uri="{FF2B5EF4-FFF2-40B4-BE49-F238E27FC236}">
                    <a16:creationId xmlns:a16="http://schemas.microsoft.com/office/drawing/2014/main" id="{6554A2FE-BB71-4532-9929-D082E85A2602}"/>
                  </a:ext>
                </a:extLst>
              </p:cNvPr>
              <p:cNvSpPr>
                <a:spLocks noChangeShapeType="1"/>
              </p:cNvSpPr>
              <p:nvPr/>
            </p:nvSpPr>
            <p:spPr bwMode="auto">
              <a:xfrm>
                <a:off x="2860675" y="2781300"/>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8" name="Line 443">
                <a:extLst>
                  <a:ext uri="{FF2B5EF4-FFF2-40B4-BE49-F238E27FC236}">
                    <a16:creationId xmlns:a16="http://schemas.microsoft.com/office/drawing/2014/main" id="{2BB7696F-7888-4F88-B2A0-A827AF7AC907}"/>
                  </a:ext>
                </a:extLst>
              </p:cNvPr>
              <p:cNvSpPr>
                <a:spLocks noChangeShapeType="1"/>
              </p:cNvSpPr>
              <p:nvPr/>
            </p:nvSpPr>
            <p:spPr bwMode="auto">
              <a:xfrm>
                <a:off x="2860675" y="3019425"/>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9" name="Oval 444">
                <a:extLst>
                  <a:ext uri="{FF2B5EF4-FFF2-40B4-BE49-F238E27FC236}">
                    <a16:creationId xmlns:a16="http://schemas.microsoft.com/office/drawing/2014/main" id="{042DE113-FA02-417A-9220-26DFDB6ACFD8}"/>
                  </a:ext>
                </a:extLst>
              </p:cNvPr>
              <p:cNvSpPr>
                <a:spLocks noChangeArrowheads="1"/>
              </p:cNvSpPr>
              <p:nvPr/>
            </p:nvSpPr>
            <p:spPr bwMode="auto">
              <a:xfrm>
                <a:off x="2573338" y="3138488"/>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0" name="Line 445">
                <a:extLst>
                  <a:ext uri="{FF2B5EF4-FFF2-40B4-BE49-F238E27FC236}">
                    <a16:creationId xmlns:a16="http://schemas.microsoft.com/office/drawing/2014/main" id="{84B5959C-C51B-4C88-AA46-54F96E600528}"/>
                  </a:ext>
                </a:extLst>
              </p:cNvPr>
              <p:cNvSpPr>
                <a:spLocks noChangeShapeType="1"/>
              </p:cNvSpPr>
              <p:nvPr/>
            </p:nvSpPr>
            <p:spPr bwMode="auto">
              <a:xfrm>
                <a:off x="2611438" y="3082925"/>
                <a:ext cx="0" cy="193675"/>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1" name="Line 446">
                <a:extLst>
                  <a:ext uri="{FF2B5EF4-FFF2-40B4-BE49-F238E27FC236}">
                    <a16:creationId xmlns:a16="http://schemas.microsoft.com/office/drawing/2014/main" id="{87E82F13-3408-4545-99BC-C933C5D93D50}"/>
                  </a:ext>
                </a:extLst>
              </p:cNvPr>
              <p:cNvSpPr>
                <a:spLocks noChangeShapeType="1"/>
              </p:cNvSpPr>
              <p:nvPr/>
            </p:nvSpPr>
            <p:spPr bwMode="auto">
              <a:xfrm>
                <a:off x="2579688" y="3082925"/>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2" name="Line 447">
                <a:extLst>
                  <a:ext uri="{FF2B5EF4-FFF2-40B4-BE49-F238E27FC236}">
                    <a16:creationId xmlns:a16="http://schemas.microsoft.com/office/drawing/2014/main" id="{B7C346CB-5C5F-439F-9930-C70B8C25BF2F}"/>
                  </a:ext>
                </a:extLst>
              </p:cNvPr>
              <p:cNvSpPr>
                <a:spLocks noChangeShapeType="1"/>
              </p:cNvSpPr>
              <p:nvPr/>
            </p:nvSpPr>
            <p:spPr bwMode="auto">
              <a:xfrm>
                <a:off x="2579688" y="327660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3" name="Rectangle 481">
                <a:extLst>
                  <a:ext uri="{FF2B5EF4-FFF2-40B4-BE49-F238E27FC236}">
                    <a16:creationId xmlns:a16="http://schemas.microsoft.com/office/drawing/2014/main" id="{44BCB6BC-2E4F-494F-9083-4F69704F7D83}"/>
                  </a:ext>
                </a:extLst>
              </p:cNvPr>
              <p:cNvSpPr>
                <a:spLocks noChangeArrowheads="1"/>
              </p:cNvSpPr>
              <p:nvPr/>
            </p:nvSpPr>
            <p:spPr bwMode="auto">
              <a:xfrm>
                <a:off x="3646488" y="2568575"/>
                <a:ext cx="69850"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4" name="Line 482">
                <a:extLst>
                  <a:ext uri="{FF2B5EF4-FFF2-40B4-BE49-F238E27FC236}">
                    <a16:creationId xmlns:a16="http://schemas.microsoft.com/office/drawing/2014/main" id="{159A2A9F-C60C-46A0-BAAE-EB885DF13EDD}"/>
                  </a:ext>
                </a:extLst>
              </p:cNvPr>
              <p:cNvSpPr>
                <a:spLocks noChangeShapeType="1"/>
              </p:cNvSpPr>
              <p:nvPr/>
            </p:nvSpPr>
            <p:spPr bwMode="auto">
              <a:xfrm>
                <a:off x="3678238" y="2543175"/>
                <a:ext cx="0" cy="1317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5" name="Line 483">
                <a:extLst>
                  <a:ext uri="{FF2B5EF4-FFF2-40B4-BE49-F238E27FC236}">
                    <a16:creationId xmlns:a16="http://schemas.microsoft.com/office/drawing/2014/main" id="{6C182355-FEF2-4C7D-9329-E97591299D01}"/>
                  </a:ext>
                </a:extLst>
              </p:cNvPr>
              <p:cNvSpPr>
                <a:spLocks noChangeShapeType="1"/>
              </p:cNvSpPr>
              <p:nvPr/>
            </p:nvSpPr>
            <p:spPr bwMode="auto">
              <a:xfrm>
                <a:off x="3652838" y="2543175"/>
                <a:ext cx="57150"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6" name="Line 484">
                <a:extLst>
                  <a:ext uri="{FF2B5EF4-FFF2-40B4-BE49-F238E27FC236}">
                    <a16:creationId xmlns:a16="http://schemas.microsoft.com/office/drawing/2014/main" id="{943B5581-DA12-45B0-BF96-C7F5DEC10BA8}"/>
                  </a:ext>
                </a:extLst>
              </p:cNvPr>
              <p:cNvSpPr>
                <a:spLocks noChangeShapeType="1"/>
              </p:cNvSpPr>
              <p:nvPr/>
            </p:nvSpPr>
            <p:spPr bwMode="auto">
              <a:xfrm>
                <a:off x="3652838" y="2674938"/>
                <a:ext cx="57150"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7" name="Rectangle 485">
                <a:extLst>
                  <a:ext uri="{FF2B5EF4-FFF2-40B4-BE49-F238E27FC236}">
                    <a16:creationId xmlns:a16="http://schemas.microsoft.com/office/drawing/2014/main" id="{E22F1FED-3FC6-466E-AF41-02401BAFE6BD}"/>
                  </a:ext>
                </a:extLst>
              </p:cNvPr>
              <p:cNvSpPr>
                <a:spLocks noChangeArrowheads="1"/>
              </p:cNvSpPr>
              <p:nvPr/>
            </p:nvSpPr>
            <p:spPr bwMode="auto">
              <a:xfrm>
                <a:off x="3384550" y="2681288"/>
                <a:ext cx="69850"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8" name="Line 486">
                <a:extLst>
                  <a:ext uri="{FF2B5EF4-FFF2-40B4-BE49-F238E27FC236}">
                    <a16:creationId xmlns:a16="http://schemas.microsoft.com/office/drawing/2014/main" id="{6B75B4D0-D8E5-4B5A-867A-66CBE8DC87C0}"/>
                  </a:ext>
                </a:extLst>
              </p:cNvPr>
              <p:cNvSpPr>
                <a:spLocks noChangeShapeType="1"/>
              </p:cNvSpPr>
              <p:nvPr/>
            </p:nvSpPr>
            <p:spPr bwMode="auto">
              <a:xfrm>
                <a:off x="3422650" y="2655888"/>
                <a:ext cx="0" cy="1381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9" name="Line 487">
                <a:extLst>
                  <a:ext uri="{FF2B5EF4-FFF2-40B4-BE49-F238E27FC236}">
                    <a16:creationId xmlns:a16="http://schemas.microsoft.com/office/drawing/2014/main" id="{4736688B-27F2-4CB5-BADA-33181EE92CB3}"/>
                  </a:ext>
                </a:extLst>
              </p:cNvPr>
              <p:cNvSpPr>
                <a:spLocks noChangeShapeType="1"/>
              </p:cNvSpPr>
              <p:nvPr/>
            </p:nvSpPr>
            <p:spPr bwMode="auto">
              <a:xfrm>
                <a:off x="3390900" y="2655888"/>
                <a:ext cx="57150"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0" name="Line 488">
                <a:extLst>
                  <a:ext uri="{FF2B5EF4-FFF2-40B4-BE49-F238E27FC236}">
                    <a16:creationId xmlns:a16="http://schemas.microsoft.com/office/drawing/2014/main" id="{17961532-82AA-4C2A-8B55-5F68E85024B1}"/>
                  </a:ext>
                </a:extLst>
              </p:cNvPr>
              <p:cNvSpPr>
                <a:spLocks noChangeShapeType="1"/>
              </p:cNvSpPr>
              <p:nvPr/>
            </p:nvSpPr>
            <p:spPr bwMode="auto">
              <a:xfrm>
                <a:off x="3390900" y="2794000"/>
                <a:ext cx="57150"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1" name="Rectangle 489">
                <a:extLst>
                  <a:ext uri="{FF2B5EF4-FFF2-40B4-BE49-F238E27FC236}">
                    <a16:creationId xmlns:a16="http://schemas.microsoft.com/office/drawing/2014/main" id="{A5DE3AC1-A75C-429E-9206-FD7571525A6A}"/>
                  </a:ext>
                </a:extLst>
              </p:cNvPr>
              <p:cNvSpPr>
                <a:spLocks noChangeArrowheads="1"/>
              </p:cNvSpPr>
              <p:nvPr/>
            </p:nvSpPr>
            <p:spPr bwMode="auto">
              <a:xfrm>
                <a:off x="3116263" y="2693988"/>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2" name="Line 490">
                <a:extLst>
                  <a:ext uri="{FF2B5EF4-FFF2-40B4-BE49-F238E27FC236}">
                    <a16:creationId xmlns:a16="http://schemas.microsoft.com/office/drawing/2014/main" id="{572DE0A1-A93F-4D4D-8C80-57A56218F9F6}"/>
                  </a:ext>
                </a:extLst>
              </p:cNvPr>
              <p:cNvSpPr>
                <a:spLocks noChangeShapeType="1"/>
              </p:cNvSpPr>
              <p:nvPr/>
            </p:nvSpPr>
            <p:spPr bwMode="auto">
              <a:xfrm>
                <a:off x="3154363" y="2674938"/>
                <a:ext cx="0" cy="1190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3" name="Line 491">
                <a:extLst>
                  <a:ext uri="{FF2B5EF4-FFF2-40B4-BE49-F238E27FC236}">
                    <a16:creationId xmlns:a16="http://schemas.microsoft.com/office/drawing/2014/main" id="{E2A5EC82-2233-4B27-9E84-E72185F83B14}"/>
                  </a:ext>
                </a:extLst>
              </p:cNvPr>
              <p:cNvSpPr>
                <a:spLocks noChangeShapeType="1"/>
              </p:cNvSpPr>
              <p:nvPr/>
            </p:nvSpPr>
            <p:spPr bwMode="auto">
              <a:xfrm>
                <a:off x="3122613" y="2674938"/>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4" name="Line 492">
                <a:extLst>
                  <a:ext uri="{FF2B5EF4-FFF2-40B4-BE49-F238E27FC236}">
                    <a16:creationId xmlns:a16="http://schemas.microsoft.com/office/drawing/2014/main" id="{5CE2C378-3824-437A-A47B-2E6E5547FA3A}"/>
                  </a:ext>
                </a:extLst>
              </p:cNvPr>
              <p:cNvSpPr>
                <a:spLocks noChangeShapeType="1"/>
              </p:cNvSpPr>
              <p:nvPr/>
            </p:nvSpPr>
            <p:spPr bwMode="auto">
              <a:xfrm>
                <a:off x="3122613" y="2794000"/>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5" name="Rectangle 493">
                <a:extLst>
                  <a:ext uri="{FF2B5EF4-FFF2-40B4-BE49-F238E27FC236}">
                    <a16:creationId xmlns:a16="http://schemas.microsoft.com/office/drawing/2014/main" id="{05EFA5E1-FB2C-42B0-BD09-060B76F59CBE}"/>
                  </a:ext>
                </a:extLst>
              </p:cNvPr>
              <p:cNvSpPr>
                <a:spLocks noChangeArrowheads="1"/>
              </p:cNvSpPr>
              <p:nvPr/>
            </p:nvSpPr>
            <p:spPr bwMode="auto">
              <a:xfrm>
                <a:off x="2847975" y="2906713"/>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6" name="Line 494">
                <a:extLst>
                  <a:ext uri="{FF2B5EF4-FFF2-40B4-BE49-F238E27FC236}">
                    <a16:creationId xmlns:a16="http://schemas.microsoft.com/office/drawing/2014/main" id="{1C04AA5F-7491-4CE6-B143-D3B71B0DA6EE}"/>
                  </a:ext>
                </a:extLst>
              </p:cNvPr>
              <p:cNvSpPr>
                <a:spLocks noChangeShapeType="1"/>
              </p:cNvSpPr>
              <p:nvPr/>
            </p:nvSpPr>
            <p:spPr bwMode="auto">
              <a:xfrm>
                <a:off x="2886075" y="2894013"/>
                <a:ext cx="0" cy="873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7" name="Line 495">
                <a:extLst>
                  <a:ext uri="{FF2B5EF4-FFF2-40B4-BE49-F238E27FC236}">
                    <a16:creationId xmlns:a16="http://schemas.microsoft.com/office/drawing/2014/main" id="{44EE9BE0-C5E0-4298-9659-73C7AAC42B9A}"/>
                  </a:ext>
                </a:extLst>
              </p:cNvPr>
              <p:cNvSpPr>
                <a:spLocks noChangeShapeType="1"/>
              </p:cNvSpPr>
              <p:nvPr/>
            </p:nvSpPr>
            <p:spPr bwMode="auto">
              <a:xfrm>
                <a:off x="2854325" y="289401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8" name="Line 496">
                <a:extLst>
                  <a:ext uri="{FF2B5EF4-FFF2-40B4-BE49-F238E27FC236}">
                    <a16:creationId xmlns:a16="http://schemas.microsoft.com/office/drawing/2014/main" id="{2F62353C-3847-4F18-BCD1-C8A41BF097BD}"/>
                  </a:ext>
                </a:extLst>
              </p:cNvPr>
              <p:cNvSpPr>
                <a:spLocks noChangeShapeType="1"/>
              </p:cNvSpPr>
              <p:nvPr/>
            </p:nvSpPr>
            <p:spPr bwMode="auto">
              <a:xfrm>
                <a:off x="2854325" y="2981325"/>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9" name="Rectangle 497">
                <a:extLst>
                  <a:ext uri="{FF2B5EF4-FFF2-40B4-BE49-F238E27FC236}">
                    <a16:creationId xmlns:a16="http://schemas.microsoft.com/office/drawing/2014/main" id="{009FA614-1D12-4C40-9CA7-EF389B37713C}"/>
                  </a:ext>
                </a:extLst>
              </p:cNvPr>
              <p:cNvSpPr>
                <a:spLocks noChangeArrowheads="1"/>
              </p:cNvSpPr>
              <p:nvPr/>
            </p:nvSpPr>
            <p:spPr bwMode="auto">
              <a:xfrm>
                <a:off x="2586038" y="3125788"/>
                <a:ext cx="68263" cy="69850"/>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0" name="Line 498">
                <a:extLst>
                  <a:ext uri="{FF2B5EF4-FFF2-40B4-BE49-F238E27FC236}">
                    <a16:creationId xmlns:a16="http://schemas.microsoft.com/office/drawing/2014/main" id="{40ACE05E-A482-451F-9C86-54F890C647EC}"/>
                  </a:ext>
                </a:extLst>
              </p:cNvPr>
              <p:cNvSpPr>
                <a:spLocks noChangeShapeType="1"/>
              </p:cNvSpPr>
              <p:nvPr/>
            </p:nvSpPr>
            <p:spPr bwMode="auto">
              <a:xfrm>
                <a:off x="2616200" y="3119438"/>
                <a:ext cx="0" cy="8255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1" name="Line 499">
                <a:extLst>
                  <a:ext uri="{FF2B5EF4-FFF2-40B4-BE49-F238E27FC236}">
                    <a16:creationId xmlns:a16="http://schemas.microsoft.com/office/drawing/2014/main" id="{163E8415-DDD0-4A5A-9F9C-D85684F08486}"/>
                  </a:ext>
                </a:extLst>
              </p:cNvPr>
              <p:cNvSpPr>
                <a:spLocks noChangeShapeType="1"/>
              </p:cNvSpPr>
              <p:nvPr/>
            </p:nvSpPr>
            <p:spPr bwMode="auto">
              <a:xfrm>
                <a:off x="2592388" y="3119438"/>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2" name="Line 500">
                <a:extLst>
                  <a:ext uri="{FF2B5EF4-FFF2-40B4-BE49-F238E27FC236}">
                    <a16:creationId xmlns:a16="http://schemas.microsoft.com/office/drawing/2014/main" id="{2B065413-6CEC-462A-B8CF-2CCDCE919276}"/>
                  </a:ext>
                </a:extLst>
              </p:cNvPr>
              <p:cNvSpPr>
                <a:spLocks noChangeShapeType="1"/>
              </p:cNvSpPr>
              <p:nvPr/>
            </p:nvSpPr>
            <p:spPr bwMode="auto">
              <a:xfrm>
                <a:off x="2592388" y="3201988"/>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3" name="Rectangle 501">
                <a:extLst>
                  <a:ext uri="{FF2B5EF4-FFF2-40B4-BE49-F238E27FC236}">
                    <a16:creationId xmlns:a16="http://schemas.microsoft.com/office/drawing/2014/main" id="{02A900E9-2475-486D-B1C2-1F990B5F1AA1}"/>
                  </a:ext>
                </a:extLst>
              </p:cNvPr>
              <p:cNvSpPr>
                <a:spLocks noChangeArrowheads="1"/>
              </p:cNvSpPr>
              <p:nvPr/>
            </p:nvSpPr>
            <p:spPr bwMode="auto">
              <a:xfrm>
                <a:off x="3916363" y="2486025"/>
                <a:ext cx="74613" cy="69850"/>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4" name="Line 502">
                <a:extLst>
                  <a:ext uri="{FF2B5EF4-FFF2-40B4-BE49-F238E27FC236}">
                    <a16:creationId xmlns:a16="http://schemas.microsoft.com/office/drawing/2014/main" id="{6C0397FC-8325-43F4-89E5-3BAF1889F235}"/>
                  </a:ext>
                </a:extLst>
              </p:cNvPr>
              <p:cNvSpPr>
                <a:spLocks noChangeShapeType="1"/>
              </p:cNvSpPr>
              <p:nvPr/>
            </p:nvSpPr>
            <p:spPr bwMode="auto">
              <a:xfrm>
                <a:off x="3952875" y="2455863"/>
                <a:ext cx="0" cy="13652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5" name="Line 503">
                <a:extLst>
                  <a:ext uri="{FF2B5EF4-FFF2-40B4-BE49-F238E27FC236}">
                    <a16:creationId xmlns:a16="http://schemas.microsoft.com/office/drawing/2014/main" id="{AA917C7E-7D7C-4FF8-9135-22D07BD3A420}"/>
                  </a:ext>
                </a:extLst>
              </p:cNvPr>
              <p:cNvSpPr>
                <a:spLocks noChangeShapeType="1"/>
              </p:cNvSpPr>
              <p:nvPr/>
            </p:nvSpPr>
            <p:spPr bwMode="auto">
              <a:xfrm>
                <a:off x="3927475" y="2455863"/>
                <a:ext cx="50800"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6" name="Line 504">
                <a:extLst>
                  <a:ext uri="{FF2B5EF4-FFF2-40B4-BE49-F238E27FC236}">
                    <a16:creationId xmlns:a16="http://schemas.microsoft.com/office/drawing/2014/main" id="{9B61CA5F-088D-4DA1-9F53-919842C56DF2}"/>
                  </a:ext>
                </a:extLst>
              </p:cNvPr>
              <p:cNvSpPr>
                <a:spLocks noChangeShapeType="1"/>
              </p:cNvSpPr>
              <p:nvPr/>
            </p:nvSpPr>
            <p:spPr bwMode="auto">
              <a:xfrm>
                <a:off x="3927475" y="2592388"/>
                <a:ext cx="50800"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7" name="Rectangle 505">
                <a:extLst>
                  <a:ext uri="{FF2B5EF4-FFF2-40B4-BE49-F238E27FC236}">
                    <a16:creationId xmlns:a16="http://schemas.microsoft.com/office/drawing/2014/main" id="{63A9BDE6-3649-42A9-B849-5182529B15C9}"/>
                  </a:ext>
                </a:extLst>
              </p:cNvPr>
              <p:cNvSpPr>
                <a:spLocks noChangeArrowheads="1"/>
              </p:cNvSpPr>
              <p:nvPr/>
            </p:nvSpPr>
            <p:spPr bwMode="auto">
              <a:xfrm>
                <a:off x="4178300" y="2305050"/>
                <a:ext cx="74613" cy="7461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8" name="Line 506">
                <a:extLst>
                  <a:ext uri="{FF2B5EF4-FFF2-40B4-BE49-F238E27FC236}">
                    <a16:creationId xmlns:a16="http://schemas.microsoft.com/office/drawing/2014/main" id="{F2C6FDB5-169C-4F12-AF71-32184DC974B0}"/>
                  </a:ext>
                </a:extLst>
              </p:cNvPr>
              <p:cNvSpPr>
                <a:spLocks noChangeShapeType="1"/>
              </p:cNvSpPr>
              <p:nvPr/>
            </p:nvSpPr>
            <p:spPr bwMode="auto">
              <a:xfrm>
                <a:off x="4214813" y="2279650"/>
                <a:ext cx="0" cy="1381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9" name="Line 507">
                <a:extLst>
                  <a:ext uri="{FF2B5EF4-FFF2-40B4-BE49-F238E27FC236}">
                    <a16:creationId xmlns:a16="http://schemas.microsoft.com/office/drawing/2014/main" id="{CDF9B221-010B-4351-9A10-820B9C3D57EC}"/>
                  </a:ext>
                </a:extLst>
              </p:cNvPr>
              <p:cNvSpPr>
                <a:spLocks noChangeShapeType="1"/>
              </p:cNvSpPr>
              <p:nvPr/>
            </p:nvSpPr>
            <p:spPr bwMode="auto">
              <a:xfrm>
                <a:off x="4191000" y="2279650"/>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0" name="Line 508">
                <a:extLst>
                  <a:ext uri="{FF2B5EF4-FFF2-40B4-BE49-F238E27FC236}">
                    <a16:creationId xmlns:a16="http://schemas.microsoft.com/office/drawing/2014/main" id="{C11D1FCE-5B57-4A3B-AAC6-C2FABEE2F0B0}"/>
                  </a:ext>
                </a:extLst>
              </p:cNvPr>
              <p:cNvSpPr>
                <a:spLocks noChangeShapeType="1"/>
              </p:cNvSpPr>
              <p:nvPr/>
            </p:nvSpPr>
            <p:spPr bwMode="auto">
              <a:xfrm>
                <a:off x="4191000" y="241776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1" name="Rectangle 509">
                <a:extLst>
                  <a:ext uri="{FF2B5EF4-FFF2-40B4-BE49-F238E27FC236}">
                    <a16:creationId xmlns:a16="http://schemas.microsoft.com/office/drawing/2014/main" id="{4B3E52D9-8ED1-4BD5-A2D8-458496EAFA6D}"/>
                  </a:ext>
                </a:extLst>
              </p:cNvPr>
              <p:cNvSpPr>
                <a:spLocks noChangeArrowheads="1"/>
              </p:cNvSpPr>
              <p:nvPr/>
            </p:nvSpPr>
            <p:spPr bwMode="auto">
              <a:xfrm>
                <a:off x="4446588" y="2330450"/>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2" name="Line 510">
                <a:extLst>
                  <a:ext uri="{FF2B5EF4-FFF2-40B4-BE49-F238E27FC236}">
                    <a16:creationId xmlns:a16="http://schemas.microsoft.com/office/drawing/2014/main" id="{C4A87E4D-FF65-4EB4-ADA5-BF55DB3D3F01}"/>
                  </a:ext>
                </a:extLst>
              </p:cNvPr>
              <p:cNvSpPr>
                <a:spLocks noChangeShapeType="1"/>
              </p:cNvSpPr>
              <p:nvPr/>
            </p:nvSpPr>
            <p:spPr bwMode="auto">
              <a:xfrm>
                <a:off x="4478338" y="2286000"/>
                <a:ext cx="0" cy="1698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3" name="Line 511">
                <a:extLst>
                  <a:ext uri="{FF2B5EF4-FFF2-40B4-BE49-F238E27FC236}">
                    <a16:creationId xmlns:a16="http://schemas.microsoft.com/office/drawing/2014/main" id="{ABF90933-CF25-4A87-9D0D-A6449D204499}"/>
                  </a:ext>
                </a:extLst>
              </p:cNvPr>
              <p:cNvSpPr>
                <a:spLocks noChangeShapeType="1"/>
              </p:cNvSpPr>
              <p:nvPr/>
            </p:nvSpPr>
            <p:spPr bwMode="auto">
              <a:xfrm>
                <a:off x="4452938" y="2286000"/>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4" name="Line 512">
                <a:extLst>
                  <a:ext uri="{FF2B5EF4-FFF2-40B4-BE49-F238E27FC236}">
                    <a16:creationId xmlns:a16="http://schemas.microsoft.com/office/drawing/2014/main" id="{1C80179C-7312-48C3-8CD5-5E110C2A00B9}"/>
                  </a:ext>
                </a:extLst>
              </p:cNvPr>
              <p:cNvSpPr>
                <a:spLocks noChangeShapeType="1"/>
              </p:cNvSpPr>
              <p:nvPr/>
            </p:nvSpPr>
            <p:spPr bwMode="auto">
              <a:xfrm>
                <a:off x="4452938" y="245586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grpSp>
        <p:sp>
          <p:nvSpPr>
            <p:cNvPr id="11" name="Line 546">
              <a:extLst>
                <a:ext uri="{FF2B5EF4-FFF2-40B4-BE49-F238E27FC236}">
                  <a16:creationId xmlns:a16="http://schemas.microsoft.com/office/drawing/2014/main" id="{2A9C0E63-B36C-4060-9F64-73DDA090563D}"/>
                </a:ext>
              </a:extLst>
            </p:cNvPr>
            <p:cNvSpPr>
              <a:spLocks noChangeShapeType="1"/>
            </p:cNvSpPr>
            <p:nvPr/>
          </p:nvSpPr>
          <p:spPr bwMode="auto">
            <a:xfrm>
              <a:off x="4670425" y="2828131"/>
              <a:ext cx="287338" cy="0"/>
            </a:xfrm>
            <a:prstGeom prst="line">
              <a:avLst/>
            </a:prstGeom>
            <a:noFill/>
            <a:ln w="28575"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Line 548">
              <a:extLst>
                <a:ext uri="{FF2B5EF4-FFF2-40B4-BE49-F238E27FC236}">
                  <a16:creationId xmlns:a16="http://schemas.microsoft.com/office/drawing/2014/main" id="{8257E67F-07B6-488B-9C13-5C036949A685}"/>
                </a:ext>
              </a:extLst>
            </p:cNvPr>
            <p:cNvSpPr>
              <a:spLocks noChangeShapeType="1"/>
            </p:cNvSpPr>
            <p:nvPr/>
          </p:nvSpPr>
          <p:spPr bwMode="auto">
            <a:xfrm>
              <a:off x="4670425" y="2612231"/>
              <a:ext cx="287338" cy="0"/>
            </a:xfrm>
            <a:prstGeom prst="line">
              <a:avLst/>
            </a:prstGeom>
            <a:noFill/>
            <a:ln w="28575"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 name="Oval 549">
              <a:extLst>
                <a:ext uri="{FF2B5EF4-FFF2-40B4-BE49-F238E27FC236}">
                  <a16:creationId xmlns:a16="http://schemas.microsoft.com/office/drawing/2014/main" id="{E511865F-356F-4CF7-A392-0D08A26D0AD4}"/>
                </a:ext>
              </a:extLst>
            </p:cNvPr>
            <p:cNvSpPr>
              <a:spLocks noChangeArrowheads="1"/>
            </p:cNvSpPr>
            <p:nvPr/>
          </p:nvSpPr>
          <p:spPr bwMode="auto">
            <a:xfrm>
              <a:off x="4776788" y="2574925"/>
              <a:ext cx="69850"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Rectangle 550">
              <a:extLst>
                <a:ext uri="{FF2B5EF4-FFF2-40B4-BE49-F238E27FC236}">
                  <a16:creationId xmlns:a16="http://schemas.microsoft.com/office/drawing/2014/main" id="{800D13DA-D02E-4A2D-99B2-1A8A541D185D}"/>
                </a:ext>
              </a:extLst>
            </p:cNvPr>
            <p:cNvSpPr>
              <a:spLocks noChangeArrowheads="1"/>
            </p:cNvSpPr>
            <p:nvPr/>
          </p:nvSpPr>
          <p:spPr bwMode="auto">
            <a:xfrm>
              <a:off x="4776788" y="2794000"/>
              <a:ext cx="69850"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ZoneTexte 14">
              <a:extLst>
                <a:ext uri="{FF2B5EF4-FFF2-40B4-BE49-F238E27FC236}">
                  <a16:creationId xmlns:a16="http://schemas.microsoft.com/office/drawing/2014/main" id="{E266D5D4-36F2-48E3-AF60-0DAB3F345EFD}"/>
                </a:ext>
              </a:extLst>
            </p:cNvPr>
            <p:cNvSpPr txBox="1"/>
            <p:nvPr/>
          </p:nvSpPr>
          <p:spPr>
            <a:xfrm>
              <a:off x="2057931" y="3345437"/>
              <a:ext cx="269626" cy="276999"/>
            </a:xfrm>
            <a:prstGeom prst="rect">
              <a:avLst/>
            </a:prstGeom>
            <a:noFill/>
          </p:spPr>
          <p:txBody>
            <a:bodyPr wrap="none" rtlCol="0">
              <a:spAutoFit/>
            </a:bodyPr>
            <a:lstStyle/>
            <a:p>
              <a:pPr algn="r"/>
              <a:r>
                <a:rPr lang="fr-FR" sz="1200" dirty="0"/>
                <a:t>0</a:t>
              </a:r>
            </a:p>
          </p:txBody>
        </p:sp>
        <p:sp>
          <p:nvSpPr>
            <p:cNvPr id="16" name="ZoneTexte 15">
              <a:extLst>
                <a:ext uri="{FF2B5EF4-FFF2-40B4-BE49-F238E27FC236}">
                  <a16:creationId xmlns:a16="http://schemas.microsoft.com/office/drawing/2014/main" id="{F9F5FE2D-D63D-467A-B463-BE919B067DC3}"/>
                </a:ext>
              </a:extLst>
            </p:cNvPr>
            <p:cNvSpPr txBox="1"/>
            <p:nvPr/>
          </p:nvSpPr>
          <p:spPr>
            <a:xfrm>
              <a:off x="1929691" y="3142239"/>
              <a:ext cx="397866" cy="276999"/>
            </a:xfrm>
            <a:prstGeom prst="rect">
              <a:avLst/>
            </a:prstGeom>
            <a:noFill/>
          </p:spPr>
          <p:txBody>
            <a:bodyPr wrap="none" rtlCol="0">
              <a:spAutoFit/>
            </a:bodyPr>
            <a:lstStyle/>
            <a:p>
              <a:pPr algn="r"/>
              <a:r>
                <a:rPr lang="fr-FR" sz="1200" dirty="0"/>
                <a:t>0,5</a:t>
              </a:r>
            </a:p>
          </p:txBody>
        </p:sp>
        <p:sp>
          <p:nvSpPr>
            <p:cNvPr id="17" name="ZoneTexte 16">
              <a:extLst>
                <a:ext uri="{FF2B5EF4-FFF2-40B4-BE49-F238E27FC236}">
                  <a16:creationId xmlns:a16="http://schemas.microsoft.com/office/drawing/2014/main" id="{CA5FD8C9-95ED-4B14-A3A4-3C323C01BCA9}"/>
                </a:ext>
              </a:extLst>
            </p:cNvPr>
            <p:cNvSpPr txBox="1"/>
            <p:nvPr/>
          </p:nvSpPr>
          <p:spPr>
            <a:xfrm>
              <a:off x="2057931" y="2939039"/>
              <a:ext cx="269626" cy="276999"/>
            </a:xfrm>
            <a:prstGeom prst="rect">
              <a:avLst/>
            </a:prstGeom>
            <a:noFill/>
          </p:spPr>
          <p:txBody>
            <a:bodyPr wrap="none" rtlCol="0">
              <a:spAutoFit/>
            </a:bodyPr>
            <a:lstStyle/>
            <a:p>
              <a:pPr algn="r"/>
              <a:r>
                <a:rPr lang="fr-FR" sz="1200" dirty="0"/>
                <a:t>1</a:t>
              </a:r>
            </a:p>
          </p:txBody>
        </p:sp>
        <p:sp>
          <p:nvSpPr>
            <p:cNvPr id="18" name="ZoneTexte 17">
              <a:extLst>
                <a:ext uri="{FF2B5EF4-FFF2-40B4-BE49-F238E27FC236}">
                  <a16:creationId xmlns:a16="http://schemas.microsoft.com/office/drawing/2014/main" id="{73B02F78-3F7B-46AA-AB8A-6387DD782FEC}"/>
                </a:ext>
              </a:extLst>
            </p:cNvPr>
            <p:cNvSpPr txBox="1"/>
            <p:nvPr/>
          </p:nvSpPr>
          <p:spPr>
            <a:xfrm>
              <a:off x="1929691" y="2735839"/>
              <a:ext cx="397866" cy="276999"/>
            </a:xfrm>
            <a:prstGeom prst="rect">
              <a:avLst/>
            </a:prstGeom>
            <a:noFill/>
          </p:spPr>
          <p:txBody>
            <a:bodyPr wrap="none" rtlCol="0">
              <a:spAutoFit/>
            </a:bodyPr>
            <a:lstStyle/>
            <a:p>
              <a:pPr algn="r"/>
              <a:r>
                <a:rPr lang="fr-FR" sz="1200" dirty="0"/>
                <a:t>1,5</a:t>
              </a:r>
            </a:p>
          </p:txBody>
        </p:sp>
        <p:sp>
          <p:nvSpPr>
            <p:cNvPr id="19" name="ZoneTexte 18">
              <a:extLst>
                <a:ext uri="{FF2B5EF4-FFF2-40B4-BE49-F238E27FC236}">
                  <a16:creationId xmlns:a16="http://schemas.microsoft.com/office/drawing/2014/main" id="{1F2338A5-2EB9-4CA2-B06A-2175296F1674}"/>
                </a:ext>
              </a:extLst>
            </p:cNvPr>
            <p:cNvSpPr txBox="1"/>
            <p:nvPr/>
          </p:nvSpPr>
          <p:spPr>
            <a:xfrm>
              <a:off x="2057931" y="2532639"/>
              <a:ext cx="269626" cy="276999"/>
            </a:xfrm>
            <a:prstGeom prst="rect">
              <a:avLst/>
            </a:prstGeom>
            <a:noFill/>
          </p:spPr>
          <p:txBody>
            <a:bodyPr wrap="none" rtlCol="0">
              <a:spAutoFit/>
            </a:bodyPr>
            <a:lstStyle/>
            <a:p>
              <a:pPr algn="r"/>
              <a:r>
                <a:rPr lang="fr-FR" sz="1200" dirty="0"/>
                <a:t>2</a:t>
              </a:r>
            </a:p>
          </p:txBody>
        </p:sp>
        <p:sp>
          <p:nvSpPr>
            <p:cNvPr id="20" name="ZoneTexte 19">
              <a:extLst>
                <a:ext uri="{FF2B5EF4-FFF2-40B4-BE49-F238E27FC236}">
                  <a16:creationId xmlns:a16="http://schemas.microsoft.com/office/drawing/2014/main" id="{816B3720-96F0-4854-A2F1-0FD42FA6E52C}"/>
                </a:ext>
              </a:extLst>
            </p:cNvPr>
            <p:cNvSpPr txBox="1"/>
            <p:nvPr/>
          </p:nvSpPr>
          <p:spPr>
            <a:xfrm>
              <a:off x="1929691" y="2329439"/>
              <a:ext cx="397866" cy="276999"/>
            </a:xfrm>
            <a:prstGeom prst="rect">
              <a:avLst/>
            </a:prstGeom>
            <a:noFill/>
          </p:spPr>
          <p:txBody>
            <a:bodyPr wrap="none" rtlCol="0">
              <a:spAutoFit/>
            </a:bodyPr>
            <a:lstStyle/>
            <a:p>
              <a:pPr algn="r"/>
              <a:r>
                <a:rPr lang="fr-FR" sz="1200" dirty="0"/>
                <a:t>2,5</a:t>
              </a:r>
            </a:p>
          </p:txBody>
        </p:sp>
        <p:sp>
          <p:nvSpPr>
            <p:cNvPr id="21" name="ZoneTexte 20">
              <a:extLst>
                <a:ext uri="{FF2B5EF4-FFF2-40B4-BE49-F238E27FC236}">
                  <a16:creationId xmlns:a16="http://schemas.microsoft.com/office/drawing/2014/main" id="{A8D17CD4-F5B5-431D-AE1C-C363F20D6DE8}"/>
                </a:ext>
              </a:extLst>
            </p:cNvPr>
            <p:cNvSpPr txBox="1"/>
            <p:nvPr/>
          </p:nvSpPr>
          <p:spPr>
            <a:xfrm>
              <a:off x="2057931" y="2126239"/>
              <a:ext cx="269626" cy="276999"/>
            </a:xfrm>
            <a:prstGeom prst="rect">
              <a:avLst/>
            </a:prstGeom>
            <a:noFill/>
          </p:spPr>
          <p:txBody>
            <a:bodyPr wrap="none" rtlCol="0">
              <a:spAutoFit/>
            </a:bodyPr>
            <a:lstStyle/>
            <a:p>
              <a:pPr algn="r"/>
              <a:r>
                <a:rPr lang="fr-FR" sz="1200" dirty="0"/>
                <a:t>3</a:t>
              </a:r>
            </a:p>
          </p:txBody>
        </p:sp>
        <p:sp>
          <p:nvSpPr>
            <p:cNvPr id="22" name="ZoneTexte 21">
              <a:extLst>
                <a:ext uri="{FF2B5EF4-FFF2-40B4-BE49-F238E27FC236}">
                  <a16:creationId xmlns:a16="http://schemas.microsoft.com/office/drawing/2014/main" id="{C93FB8EB-458D-43B3-BD22-64642D427573}"/>
                </a:ext>
              </a:extLst>
            </p:cNvPr>
            <p:cNvSpPr txBox="1"/>
            <p:nvPr/>
          </p:nvSpPr>
          <p:spPr>
            <a:xfrm>
              <a:off x="1929691" y="1923039"/>
              <a:ext cx="397866" cy="276999"/>
            </a:xfrm>
            <a:prstGeom prst="rect">
              <a:avLst/>
            </a:prstGeom>
            <a:noFill/>
          </p:spPr>
          <p:txBody>
            <a:bodyPr wrap="none" rtlCol="0">
              <a:spAutoFit/>
            </a:bodyPr>
            <a:lstStyle/>
            <a:p>
              <a:pPr algn="r"/>
              <a:r>
                <a:rPr lang="fr-FR" sz="1200" dirty="0"/>
                <a:t>3,5</a:t>
              </a:r>
            </a:p>
          </p:txBody>
        </p:sp>
        <p:sp>
          <p:nvSpPr>
            <p:cNvPr id="23" name="ZoneTexte 22">
              <a:extLst>
                <a:ext uri="{FF2B5EF4-FFF2-40B4-BE49-F238E27FC236}">
                  <a16:creationId xmlns:a16="http://schemas.microsoft.com/office/drawing/2014/main" id="{10FE8395-6C69-468C-8CB9-951565B63161}"/>
                </a:ext>
              </a:extLst>
            </p:cNvPr>
            <p:cNvSpPr txBox="1"/>
            <p:nvPr/>
          </p:nvSpPr>
          <p:spPr>
            <a:xfrm>
              <a:off x="2057931" y="1719839"/>
              <a:ext cx="269626" cy="276999"/>
            </a:xfrm>
            <a:prstGeom prst="rect">
              <a:avLst/>
            </a:prstGeom>
            <a:noFill/>
          </p:spPr>
          <p:txBody>
            <a:bodyPr wrap="none" rtlCol="0">
              <a:spAutoFit/>
            </a:bodyPr>
            <a:lstStyle/>
            <a:p>
              <a:pPr algn="r"/>
              <a:r>
                <a:rPr lang="fr-FR" sz="1200" dirty="0"/>
                <a:t>4</a:t>
              </a:r>
            </a:p>
          </p:txBody>
        </p:sp>
        <p:sp>
          <p:nvSpPr>
            <p:cNvPr id="24" name="ZoneTexte 23">
              <a:extLst>
                <a:ext uri="{FF2B5EF4-FFF2-40B4-BE49-F238E27FC236}">
                  <a16:creationId xmlns:a16="http://schemas.microsoft.com/office/drawing/2014/main" id="{F6D86D27-9569-4C69-9455-9203826D4396}"/>
                </a:ext>
              </a:extLst>
            </p:cNvPr>
            <p:cNvSpPr txBox="1"/>
            <p:nvPr/>
          </p:nvSpPr>
          <p:spPr>
            <a:xfrm>
              <a:off x="2449792" y="3490217"/>
              <a:ext cx="354584" cy="276999"/>
            </a:xfrm>
            <a:prstGeom prst="rect">
              <a:avLst/>
            </a:prstGeom>
            <a:noFill/>
          </p:spPr>
          <p:txBody>
            <a:bodyPr wrap="none" rtlCol="0">
              <a:spAutoFit/>
            </a:bodyPr>
            <a:lstStyle/>
            <a:p>
              <a:pPr algn="ctr"/>
              <a:r>
                <a:rPr lang="fr-FR" sz="1200" dirty="0"/>
                <a:t>12</a:t>
              </a:r>
            </a:p>
          </p:txBody>
        </p:sp>
        <p:sp>
          <p:nvSpPr>
            <p:cNvPr id="25" name="ZoneTexte 24">
              <a:extLst>
                <a:ext uri="{FF2B5EF4-FFF2-40B4-BE49-F238E27FC236}">
                  <a16:creationId xmlns:a16="http://schemas.microsoft.com/office/drawing/2014/main" id="{E3EEC503-7E96-4449-AB7C-C79038FC65BA}"/>
                </a:ext>
              </a:extLst>
            </p:cNvPr>
            <p:cNvSpPr txBox="1"/>
            <p:nvPr/>
          </p:nvSpPr>
          <p:spPr>
            <a:xfrm>
              <a:off x="2715460" y="3490217"/>
              <a:ext cx="354584" cy="276999"/>
            </a:xfrm>
            <a:prstGeom prst="rect">
              <a:avLst/>
            </a:prstGeom>
            <a:noFill/>
          </p:spPr>
          <p:txBody>
            <a:bodyPr wrap="none" rtlCol="0">
              <a:spAutoFit/>
            </a:bodyPr>
            <a:lstStyle/>
            <a:p>
              <a:pPr algn="ctr"/>
              <a:r>
                <a:rPr lang="fr-FR" sz="1200" dirty="0"/>
                <a:t>24</a:t>
              </a:r>
            </a:p>
          </p:txBody>
        </p:sp>
        <p:sp>
          <p:nvSpPr>
            <p:cNvPr id="26" name="ZoneTexte 25">
              <a:extLst>
                <a:ext uri="{FF2B5EF4-FFF2-40B4-BE49-F238E27FC236}">
                  <a16:creationId xmlns:a16="http://schemas.microsoft.com/office/drawing/2014/main" id="{1E16DD5D-3EF4-4427-996F-EC0706FD81D4}"/>
                </a:ext>
              </a:extLst>
            </p:cNvPr>
            <p:cNvSpPr txBox="1"/>
            <p:nvPr/>
          </p:nvSpPr>
          <p:spPr>
            <a:xfrm>
              <a:off x="2981128" y="3490217"/>
              <a:ext cx="354584" cy="276999"/>
            </a:xfrm>
            <a:prstGeom prst="rect">
              <a:avLst/>
            </a:prstGeom>
            <a:noFill/>
          </p:spPr>
          <p:txBody>
            <a:bodyPr wrap="none" rtlCol="0">
              <a:spAutoFit/>
            </a:bodyPr>
            <a:lstStyle/>
            <a:p>
              <a:pPr algn="ctr"/>
              <a:r>
                <a:rPr lang="fr-FR" sz="1200" dirty="0"/>
                <a:t>36</a:t>
              </a:r>
            </a:p>
          </p:txBody>
        </p:sp>
        <p:sp>
          <p:nvSpPr>
            <p:cNvPr id="27" name="ZoneTexte 26">
              <a:extLst>
                <a:ext uri="{FF2B5EF4-FFF2-40B4-BE49-F238E27FC236}">
                  <a16:creationId xmlns:a16="http://schemas.microsoft.com/office/drawing/2014/main" id="{8B31E546-E527-445D-BFDE-2A57B04A6622}"/>
                </a:ext>
              </a:extLst>
            </p:cNvPr>
            <p:cNvSpPr txBox="1"/>
            <p:nvPr/>
          </p:nvSpPr>
          <p:spPr>
            <a:xfrm>
              <a:off x="3246796" y="3490217"/>
              <a:ext cx="354584" cy="276999"/>
            </a:xfrm>
            <a:prstGeom prst="rect">
              <a:avLst/>
            </a:prstGeom>
            <a:noFill/>
          </p:spPr>
          <p:txBody>
            <a:bodyPr wrap="none" rtlCol="0">
              <a:spAutoFit/>
            </a:bodyPr>
            <a:lstStyle/>
            <a:p>
              <a:pPr algn="ctr"/>
              <a:r>
                <a:rPr lang="fr-FR" sz="1200" dirty="0"/>
                <a:t>48</a:t>
              </a:r>
            </a:p>
          </p:txBody>
        </p:sp>
        <p:sp>
          <p:nvSpPr>
            <p:cNvPr id="28" name="ZoneTexte 27">
              <a:extLst>
                <a:ext uri="{FF2B5EF4-FFF2-40B4-BE49-F238E27FC236}">
                  <a16:creationId xmlns:a16="http://schemas.microsoft.com/office/drawing/2014/main" id="{DFFC80CB-152D-4D6F-B77D-4F5CED8E1E37}"/>
                </a:ext>
              </a:extLst>
            </p:cNvPr>
            <p:cNvSpPr txBox="1"/>
            <p:nvPr/>
          </p:nvSpPr>
          <p:spPr>
            <a:xfrm>
              <a:off x="3512464" y="3490217"/>
              <a:ext cx="354584" cy="276999"/>
            </a:xfrm>
            <a:prstGeom prst="rect">
              <a:avLst/>
            </a:prstGeom>
            <a:noFill/>
          </p:spPr>
          <p:txBody>
            <a:bodyPr wrap="none" rtlCol="0">
              <a:spAutoFit/>
            </a:bodyPr>
            <a:lstStyle/>
            <a:p>
              <a:pPr algn="ctr"/>
              <a:r>
                <a:rPr lang="fr-FR" sz="1200" dirty="0"/>
                <a:t>60</a:t>
              </a:r>
            </a:p>
          </p:txBody>
        </p:sp>
        <p:sp>
          <p:nvSpPr>
            <p:cNvPr id="29" name="ZoneTexte 28">
              <a:extLst>
                <a:ext uri="{FF2B5EF4-FFF2-40B4-BE49-F238E27FC236}">
                  <a16:creationId xmlns:a16="http://schemas.microsoft.com/office/drawing/2014/main" id="{9B89923B-64A1-4C82-AB3B-D4AD468FFB04}"/>
                </a:ext>
              </a:extLst>
            </p:cNvPr>
            <p:cNvSpPr txBox="1"/>
            <p:nvPr/>
          </p:nvSpPr>
          <p:spPr>
            <a:xfrm>
              <a:off x="3778132" y="3490217"/>
              <a:ext cx="354584" cy="276999"/>
            </a:xfrm>
            <a:prstGeom prst="rect">
              <a:avLst/>
            </a:prstGeom>
            <a:noFill/>
          </p:spPr>
          <p:txBody>
            <a:bodyPr wrap="none" rtlCol="0">
              <a:spAutoFit/>
            </a:bodyPr>
            <a:lstStyle/>
            <a:p>
              <a:pPr algn="ctr"/>
              <a:r>
                <a:rPr lang="fr-FR" sz="1200" dirty="0"/>
                <a:t>72</a:t>
              </a:r>
            </a:p>
          </p:txBody>
        </p:sp>
        <p:sp>
          <p:nvSpPr>
            <p:cNvPr id="30" name="ZoneTexte 29">
              <a:extLst>
                <a:ext uri="{FF2B5EF4-FFF2-40B4-BE49-F238E27FC236}">
                  <a16:creationId xmlns:a16="http://schemas.microsoft.com/office/drawing/2014/main" id="{91A85E8B-6FC2-431A-B9D4-4592E7187BC8}"/>
                </a:ext>
              </a:extLst>
            </p:cNvPr>
            <p:cNvSpPr txBox="1"/>
            <p:nvPr/>
          </p:nvSpPr>
          <p:spPr>
            <a:xfrm>
              <a:off x="4043800" y="3490217"/>
              <a:ext cx="354584" cy="276999"/>
            </a:xfrm>
            <a:prstGeom prst="rect">
              <a:avLst/>
            </a:prstGeom>
            <a:noFill/>
          </p:spPr>
          <p:txBody>
            <a:bodyPr wrap="none" rtlCol="0">
              <a:spAutoFit/>
            </a:bodyPr>
            <a:lstStyle/>
            <a:p>
              <a:pPr algn="ctr"/>
              <a:r>
                <a:rPr lang="fr-FR" sz="1200" dirty="0"/>
                <a:t>84</a:t>
              </a:r>
            </a:p>
          </p:txBody>
        </p:sp>
        <p:sp>
          <p:nvSpPr>
            <p:cNvPr id="31" name="ZoneTexte 30">
              <a:extLst>
                <a:ext uri="{FF2B5EF4-FFF2-40B4-BE49-F238E27FC236}">
                  <a16:creationId xmlns:a16="http://schemas.microsoft.com/office/drawing/2014/main" id="{7F3746C1-2331-4E91-B960-3EA26322DFDF}"/>
                </a:ext>
              </a:extLst>
            </p:cNvPr>
            <p:cNvSpPr txBox="1"/>
            <p:nvPr/>
          </p:nvSpPr>
          <p:spPr>
            <a:xfrm>
              <a:off x="4309468" y="3490217"/>
              <a:ext cx="354584" cy="276999"/>
            </a:xfrm>
            <a:prstGeom prst="rect">
              <a:avLst/>
            </a:prstGeom>
            <a:noFill/>
          </p:spPr>
          <p:txBody>
            <a:bodyPr wrap="none" rtlCol="0">
              <a:spAutoFit/>
            </a:bodyPr>
            <a:lstStyle/>
            <a:p>
              <a:pPr algn="ctr"/>
              <a:r>
                <a:rPr lang="fr-FR" sz="1200" dirty="0"/>
                <a:t>96</a:t>
              </a:r>
            </a:p>
          </p:txBody>
        </p:sp>
        <p:sp>
          <p:nvSpPr>
            <p:cNvPr id="32" name="ZoneTexte 31">
              <a:extLst>
                <a:ext uri="{FF2B5EF4-FFF2-40B4-BE49-F238E27FC236}">
                  <a16:creationId xmlns:a16="http://schemas.microsoft.com/office/drawing/2014/main" id="{D2BDD28A-260A-46F6-AD89-6F4D724DD314}"/>
                </a:ext>
              </a:extLst>
            </p:cNvPr>
            <p:cNvSpPr txBox="1"/>
            <p:nvPr/>
          </p:nvSpPr>
          <p:spPr>
            <a:xfrm>
              <a:off x="3252044" y="3693466"/>
              <a:ext cx="599203" cy="276999"/>
            </a:xfrm>
            <a:prstGeom prst="rect">
              <a:avLst/>
            </a:prstGeom>
            <a:noFill/>
          </p:spPr>
          <p:txBody>
            <a:bodyPr wrap="none" rtlCol="0">
              <a:spAutoFit/>
            </a:bodyPr>
            <a:lstStyle/>
            <a:p>
              <a:pPr algn="ctr"/>
              <a:r>
                <a:rPr lang="fr-FR" sz="1200" dirty="0" err="1"/>
                <a:t>Weeks</a:t>
              </a:r>
              <a:endParaRPr lang="fr-FR" sz="1200" dirty="0"/>
            </a:p>
          </p:txBody>
        </p:sp>
        <p:sp>
          <p:nvSpPr>
            <p:cNvPr id="33" name="ZoneTexte 32">
              <a:extLst>
                <a:ext uri="{FF2B5EF4-FFF2-40B4-BE49-F238E27FC236}">
                  <a16:creationId xmlns:a16="http://schemas.microsoft.com/office/drawing/2014/main" id="{781E6CAC-CFAC-458F-BC1F-78F8C3E5C85D}"/>
                </a:ext>
              </a:extLst>
            </p:cNvPr>
            <p:cNvSpPr txBox="1"/>
            <p:nvPr/>
          </p:nvSpPr>
          <p:spPr>
            <a:xfrm>
              <a:off x="1929691" y="1516639"/>
              <a:ext cx="397866" cy="276999"/>
            </a:xfrm>
            <a:prstGeom prst="rect">
              <a:avLst/>
            </a:prstGeom>
            <a:noFill/>
          </p:spPr>
          <p:txBody>
            <a:bodyPr wrap="none" rtlCol="0">
              <a:spAutoFit/>
            </a:bodyPr>
            <a:lstStyle/>
            <a:p>
              <a:pPr algn="r"/>
              <a:r>
                <a:rPr lang="fr-FR" sz="1200" dirty="0"/>
                <a:t>4,5</a:t>
              </a:r>
            </a:p>
          </p:txBody>
        </p:sp>
        <p:sp>
          <p:nvSpPr>
            <p:cNvPr id="34" name="ZoneTexte 33">
              <a:extLst>
                <a:ext uri="{FF2B5EF4-FFF2-40B4-BE49-F238E27FC236}">
                  <a16:creationId xmlns:a16="http://schemas.microsoft.com/office/drawing/2014/main" id="{5E0FB7D5-6DE8-4FEE-B12F-CAA0AE85BB58}"/>
                </a:ext>
              </a:extLst>
            </p:cNvPr>
            <p:cNvSpPr txBox="1"/>
            <p:nvPr/>
          </p:nvSpPr>
          <p:spPr>
            <a:xfrm>
              <a:off x="4933951" y="2473325"/>
              <a:ext cx="645690" cy="276999"/>
            </a:xfrm>
            <a:prstGeom prst="rect">
              <a:avLst/>
            </a:prstGeom>
            <a:noFill/>
          </p:spPr>
          <p:txBody>
            <a:bodyPr wrap="none" rtlCol="0">
              <a:spAutoFit/>
            </a:bodyPr>
            <a:lstStyle/>
            <a:p>
              <a:r>
                <a:rPr lang="fr-FR" sz="1200" b="1" dirty="0" err="1"/>
                <a:t>Female</a:t>
              </a:r>
              <a:endParaRPr lang="fr-FR" sz="1200" b="1" dirty="0"/>
            </a:p>
          </p:txBody>
        </p:sp>
        <p:sp>
          <p:nvSpPr>
            <p:cNvPr id="35" name="ZoneTexte 34">
              <a:extLst>
                <a:ext uri="{FF2B5EF4-FFF2-40B4-BE49-F238E27FC236}">
                  <a16:creationId xmlns:a16="http://schemas.microsoft.com/office/drawing/2014/main" id="{221EB549-15B7-4E2F-BA32-2FE6F45EC948}"/>
                </a:ext>
              </a:extLst>
            </p:cNvPr>
            <p:cNvSpPr txBox="1"/>
            <p:nvPr/>
          </p:nvSpPr>
          <p:spPr>
            <a:xfrm>
              <a:off x="4933951" y="2681288"/>
              <a:ext cx="516488" cy="276999"/>
            </a:xfrm>
            <a:prstGeom prst="rect">
              <a:avLst/>
            </a:prstGeom>
            <a:noFill/>
          </p:spPr>
          <p:txBody>
            <a:bodyPr wrap="none" rtlCol="0">
              <a:spAutoFit/>
            </a:bodyPr>
            <a:lstStyle/>
            <a:p>
              <a:r>
                <a:rPr lang="fr-FR" sz="1200" b="1" dirty="0"/>
                <a:t>Male</a:t>
              </a:r>
            </a:p>
          </p:txBody>
        </p:sp>
        <p:sp>
          <p:nvSpPr>
            <p:cNvPr id="36" name="ZoneTexte 35">
              <a:extLst>
                <a:ext uri="{FF2B5EF4-FFF2-40B4-BE49-F238E27FC236}">
                  <a16:creationId xmlns:a16="http://schemas.microsoft.com/office/drawing/2014/main" id="{813E48C5-D5A2-4C8D-B473-B83C6D394825}"/>
                </a:ext>
              </a:extLst>
            </p:cNvPr>
            <p:cNvSpPr txBox="1"/>
            <p:nvPr/>
          </p:nvSpPr>
          <p:spPr>
            <a:xfrm>
              <a:off x="4357043" y="1832298"/>
              <a:ext cx="26481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37" name="ZoneTexte 36">
              <a:extLst>
                <a:ext uri="{FF2B5EF4-FFF2-40B4-BE49-F238E27FC236}">
                  <a16:creationId xmlns:a16="http://schemas.microsoft.com/office/drawing/2014/main" id="{AD4D3E05-7D9D-46BC-90EF-98127B8B12C3}"/>
                </a:ext>
              </a:extLst>
            </p:cNvPr>
            <p:cNvSpPr txBox="1"/>
            <p:nvPr/>
          </p:nvSpPr>
          <p:spPr>
            <a:xfrm>
              <a:off x="3546772" y="2029279"/>
              <a:ext cx="26481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38" name="ZoneTexte 37">
              <a:extLst>
                <a:ext uri="{FF2B5EF4-FFF2-40B4-BE49-F238E27FC236}">
                  <a16:creationId xmlns:a16="http://schemas.microsoft.com/office/drawing/2014/main" id="{F76A4E57-B489-4557-BCEC-61A33A667D55}"/>
                </a:ext>
              </a:extLst>
            </p:cNvPr>
            <p:cNvSpPr txBox="1"/>
            <p:nvPr/>
          </p:nvSpPr>
          <p:spPr>
            <a:xfrm>
              <a:off x="3825676" y="1947787"/>
              <a:ext cx="26481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grpSp>
      <p:grpSp>
        <p:nvGrpSpPr>
          <p:cNvPr id="125" name="Groupe 124">
            <a:extLst>
              <a:ext uri="{FF2B5EF4-FFF2-40B4-BE49-F238E27FC236}">
                <a16:creationId xmlns:a16="http://schemas.microsoft.com/office/drawing/2014/main" id="{D2FEC700-8EB5-4098-9C27-6383D1A489BC}"/>
              </a:ext>
            </a:extLst>
          </p:cNvPr>
          <p:cNvGrpSpPr/>
          <p:nvPr/>
        </p:nvGrpSpPr>
        <p:grpSpPr>
          <a:xfrm>
            <a:off x="574823" y="4212390"/>
            <a:ext cx="4480833" cy="2525014"/>
            <a:chOff x="2102018" y="4174642"/>
            <a:chExt cx="4480833" cy="2525014"/>
          </a:xfrm>
        </p:grpSpPr>
        <p:sp>
          <p:nvSpPr>
            <p:cNvPr id="126" name="Line 347">
              <a:extLst>
                <a:ext uri="{FF2B5EF4-FFF2-40B4-BE49-F238E27FC236}">
                  <a16:creationId xmlns:a16="http://schemas.microsoft.com/office/drawing/2014/main" id="{0E11FDE6-3BF2-4F03-8B5E-E81C7AB6D191}"/>
                </a:ext>
              </a:extLst>
            </p:cNvPr>
            <p:cNvSpPr>
              <a:spLocks noChangeShapeType="1"/>
            </p:cNvSpPr>
            <p:nvPr/>
          </p:nvSpPr>
          <p:spPr bwMode="auto">
            <a:xfrm>
              <a:off x="5014005" y="5757260"/>
              <a:ext cx="287338" cy="0"/>
            </a:xfrm>
            <a:prstGeom prst="line">
              <a:avLst/>
            </a:prstGeom>
            <a:noFill/>
            <a:ln w="28575"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7" name="Line 348">
              <a:extLst>
                <a:ext uri="{FF2B5EF4-FFF2-40B4-BE49-F238E27FC236}">
                  <a16:creationId xmlns:a16="http://schemas.microsoft.com/office/drawing/2014/main" id="{5C9A25B7-5DE1-4623-9972-F010EC44A0E0}"/>
                </a:ext>
              </a:extLst>
            </p:cNvPr>
            <p:cNvSpPr>
              <a:spLocks noChangeShapeType="1"/>
            </p:cNvSpPr>
            <p:nvPr/>
          </p:nvSpPr>
          <p:spPr bwMode="auto">
            <a:xfrm>
              <a:off x="5014005" y="5330223"/>
              <a:ext cx="287338" cy="0"/>
            </a:xfrm>
            <a:prstGeom prst="line">
              <a:avLst/>
            </a:prstGeom>
            <a:noFill/>
            <a:ln w="28575"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dirty="0"/>
            </a:p>
          </p:txBody>
        </p:sp>
        <p:sp>
          <p:nvSpPr>
            <p:cNvPr id="128" name="Line 349">
              <a:extLst>
                <a:ext uri="{FF2B5EF4-FFF2-40B4-BE49-F238E27FC236}">
                  <a16:creationId xmlns:a16="http://schemas.microsoft.com/office/drawing/2014/main" id="{A4F994BB-C80E-4CFD-B308-CE63CBDC7C14}"/>
                </a:ext>
              </a:extLst>
            </p:cNvPr>
            <p:cNvSpPr>
              <a:spLocks noChangeShapeType="1"/>
            </p:cNvSpPr>
            <p:nvPr/>
          </p:nvSpPr>
          <p:spPr bwMode="auto">
            <a:xfrm>
              <a:off x="5014005" y="5544535"/>
              <a:ext cx="287338" cy="0"/>
            </a:xfrm>
            <a:prstGeom prst="line">
              <a:avLst/>
            </a:prstGeom>
            <a:noFill/>
            <a:ln w="28575"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9" name="Line 350">
              <a:extLst>
                <a:ext uri="{FF2B5EF4-FFF2-40B4-BE49-F238E27FC236}">
                  <a16:creationId xmlns:a16="http://schemas.microsoft.com/office/drawing/2014/main" id="{0CCA3ECB-E97E-4E5C-B082-5A6AC4B3AB63}"/>
                </a:ext>
              </a:extLst>
            </p:cNvPr>
            <p:cNvSpPr>
              <a:spLocks noChangeShapeType="1"/>
            </p:cNvSpPr>
            <p:nvPr/>
          </p:nvSpPr>
          <p:spPr bwMode="auto">
            <a:xfrm>
              <a:off x="5014005" y="5104798"/>
              <a:ext cx="287338" cy="0"/>
            </a:xfrm>
            <a:prstGeom prst="line">
              <a:avLst/>
            </a:prstGeom>
            <a:noFill/>
            <a:ln w="28575"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0" name="Oval 449">
              <a:extLst>
                <a:ext uri="{FF2B5EF4-FFF2-40B4-BE49-F238E27FC236}">
                  <a16:creationId xmlns:a16="http://schemas.microsoft.com/office/drawing/2014/main" id="{7CA8BE9B-A40C-4763-83F7-CD52FB97A448}"/>
                </a:ext>
              </a:extLst>
            </p:cNvPr>
            <p:cNvSpPr>
              <a:spLocks noChangeArrowheads="1"/>
            </p:cNvSpPr>
            <p:nvPr/>
          </p:nvSpPr>
          <p:spPr bwMode="auto">
            <a:xfrm>
              <a:off x="5120367" y="5066698"/>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1" name="Rectangle 534">
              <a:extLst>
                <a:ext uri="{FF2B5EF4-FFF2-40B4-BE49-F238E27FC236}">
                  <a16:creationId xmlns:a16="http://schemas.microsoft.com/office/drawing/2014/main" id="{65D72EE5-9C93-4C9A-93BD-6909635790DD}"/>
                </a:ext>
              </a:extLst>
            </p:cNvPr>
            <p:cNvSpPr>
              <a:spLocks noChangeArrowheads="1"/>
            </p:cNvSpPr>
            <p:nvPr/>
          </p:nvSpPr>
          <p:spPr bwMode="auto">
            <a:xfrm>
              <a:off x="5126717" y="5287360"/>
              <a:ext cx="68263" cy="7461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2" name="Freeform 653">
              <a:extLst>
                <a:ext uri="{FF2B5EF4-FFF2-40B4-BE49-F238E27FC236}">
                  <a16:creationId xmlns:a16="http://schemas.microsoft.com/office/drawing/2014/main" id="{216DEA9A-7F35-47BE-85A5-9B8A754A5212}"/>
                </a:ext>
              </a:extLst>
            </p:cNvPr>
            <p:cNvSpPr>
              <a:spLocks/>
            </p:cNvSpPr>
            <p:nvPr/>
          </p:nvSpPr>
          <p:spPr bwMode="auto">
            <a:xfrm>
              <a:off x="5114017" y="5712810"/>
              <a:ext cx="87313" cy="88900"/>
            </a:xfrm>
            <a:custGeom>
              <a:avLst/>
              <a:gdLst>
                <a:gd name="T0" fmla="*/ 55 w 55"/>
                <a:gd name="T1" fmla="*/ 56 h 56"/>
                <a:gd name="T2" fmla="*/ 0 w 55"/>
                <a:gd name="T3" fmla="*/ 56 h 56"/>
                <a:gd name="T4" fmla="*/ 28 w 55"/>
                <a:gd name="T5" fmla="*/ 0 h 56"/>
                <a:gd name="T6" fmla="*/ 28 w 55"/>
                <a:gd name="T7" fmla="*/ 0 h 56"/>
                <a:gd name="T8" fmla="*/ 55 w 55"/>
                <a:gd name="T9" fmla="*/ 56 h 56"/>
              </a:gdLst>
              <a:ahLst/>
              <a:cxnLst>
                <a:cxn ang="0">
                  <a:pos x="T0" y="T1"/>
                </a:cxn>
                <a:cxn ang="0">
                  <a:pos x="T2" y="T3"/>
                </a:cxn>
                <a:cxn ang="0">
                  <a:pos x="T4" y="T5"/>
                </a:cxn>
                <a:cxn ang="0">
                  <a:pos x="T6" y="T7"/>
                </a:cxn>
                <a:cxn ang="0">
                  <a:pos x="T8" y="T9"/>
                </a:cxn>
              </a:cxnLst>
              <a:rect l="0" t="0" r="r" b="b"/>
              <a:pathLst>
                <a:path w="55" h="56">
                  <a:moveTo>
                    <a:pt x="55" y="56"/>
                  </a:moveTo>
                  <a:lnTo>
                    <a:pt x="0" y="56"/>
                  </a:lnTo>
                  <a:lnTo>
                    <a:pt x="28" y="0"/>
                  </a:lnTo>
                  <a:lnTo>
                    <a:pt x="28" y="0"/>
                  </a:lnTo>
                  <a:lnTo>
                    <a:pt x="55" y="56"/>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33" name="Freeform 674">
              <a:extLst>
                <a:ext uri="{FF2B5EF4-FFF2-40B4-BE49-F238E27FC236}">
                  <a16:creationId xmlns:a16="http://schemas.microsoft.com/office/drawing/2014/main" id="{7B75977F-AFCD-4EF7-95EA-8F91E723C8F5}"/>
                </a:ext>
              </a:extLst>
            </p:cNvPr>
            <p:cNvSpPr>
              <a:spLocks/>
            </p:cNvSpPr>
            <p:nvPr/>
          </p:nvSpPr>
          <p:spPr bwMode="auto">
            <a:xfrm>
              <a:off x="5107667" y="5493735"/>
              <a:ext cx="100013" cy="100012"/>
            </a:xfrm>
            <a:custGeom>
              <a:avLst/>
              <a:gdLst>
                <a:gd name="T0" fmla="*/ 32 w 63"/>
                <a:gd name="T1" fmla="*/ 63 h 63"/>
                <a:gd name="T2" fmla="*/ 0 w 63"/>
                <a:gd name="T3" fmla="*/ 32 h 63"/>
                <a:gd name="T4" fmla="*/ 32 w 63"/>
                <a:gd name="T5" fmla="*/ 0 h 63"/>
                <a:gd name="T6" fmla="*/ 63 w 63"/>
                <a:gd name="T7" fmla="*/ 32 h 63"/>
                <a:gd name="T8" fmla="*/ 32 w 63"/>
                <a:gd name="T9" fmla="*/ 63 h 63"/>
              </a:gdLst>
              <a:ahLst/>
              <a:cxnLst>
                <a:cxn ang="0">
                  <a:pos x="T0" y="T1"/>
                </a:cxn>
                <a:cxn ang="0">
                  <a:pos x="T2" y="T3"/>
                </a:cxn>
                <a:cxn ang="0">
                  <a:pos x="T4" y="T5"/>
                </a:cxn>
                <a:cxn ang="0">
                  <a:pos x="T6" y="T7"/>
                </a:cxn>
                <a:cxn ang="0">
                  <a:pos x="T8" y="T9"/>
                </a:cxn>
              </a:cxnLst>
              <a:rect l="0" t="0" r="r" b="b"/>
              <a:pathLst>
                <a:path w="63" h="63">
                  <a:moveTo>
                    <a:pt x="32" y="63"/>
                  </a:moveTo>
                  <a:lnTo>
                    <a:pt x="0" y="32"/>
                  </a:lnTo>
                  <a:lnTo>
                    <a:pt x="32" y="0"/>
                  </a:lnTo>
                  <a:lnTo>
                    <a:pt x="63" y="32"/>
                  </a:lnTo>
                  <a:lnTo>
                    <a:pt x="32"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nvGrpSpPr>
            <p:cNvPr id="134" name="Groupe 133">
              <a:extLst>
                <a:ext uri="{FF2B5EF4-FFF2-40B4-BE49-F238E27FC236}">
                  <a16:creationId xmlns:a16="http://schemas.microsoft.com/office/drawing/2014/main" id="{A9876944-A75F-4920-BAD4-1BE36BA46DA7}"/>
                </a:ext>
              </a:extLst>
            </p:cNvPr>
            <p:cNvGrpSpPr/>
            <p:nvPr/>
          </p:nvGrpSpPr>
          <p:grpSpPr>
            <a:xfrm>
              <a:off x="2316842" y="4320573"/>
              <a:ext cx="2584451" cy="1944687"/>
              <a:chOff x="2279650" y="4148138"/>
              <a:chExt cx="2584451" cy="1944687"/>
            </a:xfrm>
          </p:grpSpPr>
          <p:sp>
            <p:nvSpPr>
              <p:cNvPr id="163" name="Line 392">
                <a:extLst>
                  <a:ext uri="{FF2B5EF4-FFF2-40B4-BE49-F238E27FC236}">
                    <a16:creationId xmlns:a16="http://schemas.microsoft.com/office/drawing/2014/main" id="{3E33E304-B2C6-48AE-BBBB-E4F134073F4E}"/>
                  </a:ext>
                </a:extLst>
              </p:cNvPr>
              <p:cNvSpPr>
                <a:spLocks noChangeShapeType="1"/>
              </p:cNvSpPr>
              <p:nvPr/>
            </p:nvSpPr>
            <p:spPr bwMode="auto">
              <a:xfrm>
                <a:off x="2335213" y="6035675"/>
                <a:ext cx="2528888"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4" name="Line 393">
                <a:extLst>
                  <a:ext uri="{FF2B5EF4-FFF2-40B4-BE49-F238E27FC236}">
                    <a16:creationId xmlns:a16="http://schemas.microsoft.com/office/drawing/2014/main" id="{B7F30FED-F466-4260-90F7-45F4E794A782}"/>
                  </a:ext>
                </a:extLst>
              </p:cNvPr>
              <p:cNvSpPr>
                <a:spLocks noChangeShapeType="1"/>
              </p:cNvSpPr>
              <p:nvPr/>
            </p:nvSpPr>
            <p:spPr bwMode="auto">
              <a:xfrm>
                <a:off x="2335213" y="4148138"/>
                <a:ext cx="0" cy="1887537"/>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5" name="Line 394">
                <a:extLst>
                  <a:ext uri="{FF2B5EF4-FFF2-40B4-BE49-F238E27FC236}">
                    <a16:creationId xmlns:a16="http://schemas.microsoft.com/office/drawing/2014/main" id="{3FF1AE5E-B8B0-4A5E-8C07-A8E525E6ACB3}"/>
                  </a:ext>
                </a:extLst>
              </p:cNvPr>
              <p:cNvSpPr>
                <a:spLocks noChangeShapeType="1"/>
              </p:cNvSpPr>
              <p:nvPr/>
            </p:nvSpPr>
            <p:spPr bwMode="auto">
              <a:xfrm>
                <a:off x="2616200"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6" name="Line 395">
                <a:extLst>
                  <a:ext uri="{FF2B5EF4-FFF2-40B4-BE49-F238E27FC236}">
                    <a16:creationId xmlns:a16="http://schemas.microsoft.com/office/drawing/2014/main" id="{B3B9CDD2-7707-4D4C-94D6-9DB75C34F5EE}"/>
                  </a:ext>
                </a:extLst>
              </p:cNvPr>
              <p:cNvSpPr>
                <a:spLocks noChangeShapeType="1"/>
              </p:cNvSpPr>
              <p:nvPr/>
            </p:nvSpPr>
            <p:spPr bwMode="auto">
              <a:xfrm flipH="1">
                <a:off x="2279650" y="6035675"/>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7" name="Line 396">
                <a:extLst>
                  <a:ext uri="{FF2B5EF4-FFF2-40B4-BE49-F238E27FC236}">
                    <a16:creationId xmlns:a16="http://schemas.microsoft.com/office/drawing/2014/main" id="{B110CE56-A177-4288-A5E0-E951AD921C80}"/>
                  </a:ext>
                </a:extLst>
              </p:cNvPr>
              <p:cNvSpPr>
                <a:spLocks noChangeShapeType="1"/>
              </p:cNvSpPr>
              <p:nvPr/>
            </p:nvSpPr>
            <p:spPr bwMode="auto">
              <a:xfrm flipH="1">
                <a:off x="2279650" y="5722938"/>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8" name="Line 397">
                <a:extLst>
                  <a:ext uri="{FF2B5EF4-FFF2-40B4-BE49-F238E27FC236}">
                    <a16:creationId xmlns:a16="http://schemas.microsoft.com/office/drawing/2014/main" id="{B5E2BFE2-F18F-4878-92FF-AD167D6600B9}"/>
                  </a:ext>
                </a:extLst>
              </p:cNvPr>
              <p:cNvSpPr>
                <a:spLocks noChangeShapeType="1"/>
              </p:cNvSpPr>
              <p:nvPr/>
            </p:nvSpPr>
            <p:spPr bwMode="auto">
              <a:xfrm flipH="1">
                <a:off x="2279650" y="5408613"/>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9" name="Line 398">
                <a:extLst>
                  <a:ext uri="{FF2B5EF4-FFF2-40B4-BE49-F238E27FC236}">
                    <a16:creationId xmlns:a16="http://schemas.microsoft.com/office/drawing/2014/main" id="{11BE6C76-5B59-4E7B-A968-A427A4F40F4E}"/>
                  </a:ext>
                </a:extLst>
              </p:cNvPr>
              <p:cNvSpPr>
                <a:spLocks noChangeShapeType="1"/>
              </p:cNvSpPr>
              <p:nvPr/>
            </p:nvSpPr>
            <p:spPr bwMode="auto">
              <a:xfrm flipH="1">
                <a:off x="2279650" y="5095875"/>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0" name="Line 399">
                <a:extLst>
                  <a:ext uri="{FF2B5EF4-FFF2-40B4-BE49-F238E27FC236}">
                    <a16:creationId xmlns:a16="http://schemas.microsoft.com/office/drawing/2014/main" id="{B2F3A31D-8309-40A1-A113-A9BCC01B7447}"/>
                  </a:ext>
                </a:extLst>
              </p:cNvPr>
              <p:cNvSpPr>
                <a:spLocks noChangeShapeType="1"/>
              </p:cNvSpPr>
              <p:nvPr/>
            </p:nvSpPr>
            <p:spPr bwMode="auto">
              <a:xfrm flipH="1">
                <a:off x="2279650" y="4775200"/>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1" name="Line 400">
                <a:extLst>
                  <a:ext uri="{FF2B5EF4-FFF2-40B4-BE49-F238E27FC236}">
                    <a16:creationId xmlns:a16="http://schemas.microsoft.com/office/drawing/2014/main" id="{3175E506-8EB7-47AA-B3BB-35FC7B692323}"/>
                  </a:ext>
                </a:extLst>
              </p:cNvPr>
              <p:cNvSpPr>
                <a:spLocks noChangeShapeType="1"/>
              </p:cNvSpPr>
              <p:nvPr/>
            </p:nvSpPr>
            <p:spPr bwMode="auto">
              <a:xfrm flipH="1">
                <a:off x="2279650" y="4462463"/>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2" name="Line 401">
                <a:extLst>
                  <a:ext uri="{FF2B5EF4-FFF2-40B4-BE49-F238E27FC236}">
                    <a16:creationId xmlns:a16="http://schemas.microsoft.com/office/drawing/2014/main" id="{1257D982-92A3-4ED8-A7A7-7740AC8048A7}"/>
                  </a:ext>
                </a:extLst>
              </p:cNvPr>
              <p:cNvSpPr>
                <a:spLocks noChangeShapeType="1"/>
              </p:cNvSpPr>
              <p:nvPr/>
            </p:nvSpPr>
            <p:spPr bwMode="auto">
              <a:xfrm flipH="1">
                <a:off x="2279650" y="4148138"/>
                <a:ext cx="555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3" name="Line 402">
                <a:extLst>
                  <a:ext uri="{FF2B5EF4-FFF2-40B4-BE49-F238E27FC236}">
                    <a16:creationId xmlns:a16="http://schemas.microsoft.com/office/drawing/2014/main" id="{94F4E61F-4FA7-48AC-99F0-D8B0A8B6AA43}"/>
                  </a:ext>
                </a:extLst>
              </p:cNvPr>
              <p:cNvSpPr>
                <a:spLocks noChangeShapeType="1"/>
              </p:cNvSpPr>
              <p:nvPr/>
            </p:nvSpPr>
            <p:spPr bwMode="auto">
              <a:xfrm>
                <a:off x="2897188"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4" name="Line 403">
                <a:extLst>
                  <a:ext uri="{FF2B5EF4-FFF2-40B4-BE49-F238E27FC236}">
                    <a16:creationId xmlns:a16="http://schemas.microsoft.com/office/drawing/2014/main" id="{2CBD00E1-CD19-4777-872E-FE6B617AC425}"/>
                  </a:ext>
                </a:extLst>
              </p:cNvPr>
              <p:cNvSpPr>
                <a:spLocks noChangeShapeType="1"/>
              </p:cNvSpPr>
              <p:nvPr/>
            </p:nvSpPr>
            <p:spPr bwMode="auto">
              <a:xfrm>
                <a:off x="3178175"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5" name="Line 404">
                <a:extLst>
                  <a:ext uri="{FF2B5EF4-FFF2-40B4-BE49-F238E27FC236}">
                    <a16:creationId xmlns:a16="http://schemas.microsoft.com/office/drawing/2014/main" id="{66A95582-CD57-4125-89B0-F5FCC4638359}"/>
                  </a:ext>
                </a:extLst>
              </p:cNvPr>
              <p:cNvSpPr>
                <a:spLocks noChangeShapeType="1"/>
              </p:cNvSpPr>
              <p:nvPr/>
            </p:nvSpPr>
            <p:spPr bwMode="auto">
              <a:xfrm>
                <a:off x="3459163"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6" name="Line 405">
                <a:extLst>
                  <a:ext uri="{FF2B5EF4-FFF2-40B4-BE49-F238E27FC236}">
                    <a16:creationId xmlns:a16="http://schemas.microsoft.com/office/drawing/2014/main" id="{C6995465-AE6C-42C0-AA6D-A8ABF2A02EC5}"/>
                  </a:ext>
                </a:extLst>
              </p:cNvPr>
              <p:cNvSpPr>
                <a:spLocks noChangeShapeType="1"/>
              </p:cNvSpPr>
              <p:nvPr/>
            </p:nvSpPr>
            <p:spPr bwMode="auto">
              <a:xfrm>
                <a:off x="3740150"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7" name="Line 406">
                <a:extLst>
                  <a:ext uri="{FF2B5EF4-FFF2-40B4-BE49-F238E27FC236}">
                    <a16:creationId xmlns:a16="http://schemas.microsoft.com/office/drawing/2014/main" id="{469DEFFC-35FB-45B4-9656-60AF4BB05DBC}"/>
                  </a:ext>
                </a:extLst>
              </p:cNvPr>
              <p:cNvSpPr>
                <a:spLocks noChangeShapeType="1"/>
              </p:cNvSpPr>
              <p:nvPr/>
            </p:nvSpPr>
            <p:spPr bwMode="auto">
              <a:xfrm>
                <a:off x="4021138"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8" name="Line 407">
                <a:extLst>
                  <a:ext uri="{FF2B5EF4-FFF2-40B4-BE49-F238E27FC236}">
                    <a16:creationId xmlns:a16="http://schemas.microsoft.com/office/drawing/2014/main" id="{54A472F5-18D3-486F-8DD1-B739841F6B1A}"/>
                  </a:ext>
                </a:extLst>
              </p:cNvPr>
              <p:cNvSpPr>
                <a:spLocks noChangeShapeType="1"/>
              </p:cNvSpPr>
              <p:nvPr/>
            </p:nvSpPr>
            <p:spPr bwMode="auto">
              <a:xfrm>
                <a:off x="4302125"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9" name="Line 408">
                <a:extLst>
                  <a:ext uri="{FF2B5EF4-FFF2-40B4-BE49-F238E27FC236}">
                    <a16:creationId xmlns:a16="http://schemas.microsoft.com/office/drawing/2014/main" id="{88A3B982-D87F-4823-9B39-3125748168EC}"/>
                  </a:ext>
                </a:extLst>
              </p:cNvPr>
              <p:cNvSpPr>
                <a:spLocks noChangeShapeType="1"/>
              </p:cNvSpPr>
              <p:nvPr/>
            </p:nvSpPr>
            <p:spPr bwMode="auto">
              <a:xfrm>
                <a:off x="4583113"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0" name="Line 409">
                <a:extLst>
                  <a:ext uri="{FF2B5EF4-FFF2-40B4-BE49-F238E27FC236}">
                    <a16:creationId xmlns:a16="http://schemas.microsoft.com/office/drawing/2014/main" id="{F2BD27E5-43BE-4F3B-898B-6D338C8E01CD}"/>
                  </a:ext>
                </a:extLst>
              </p:cNvPr>
              <p:cNvSpPr>
                <a:spLocks noChangeShapeType="1"/>
              </p:cNvSpPr>
              <p:nvPr/>
            </p:nvSpPr>
            <p:spPr bwMode="auto">
              <a:xfrm>
                <a:off x="4864100" y="6035675"/>
                <a:ext cx="0" cy="5715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1" name="Freeform 411">
                <a:extLst>
                  <a:ext uri="{FF2B5EF4-FFF2-40B4-BE49-F238E27FC236}">
                    <a16:creationId xmlns:a16="http://schemas.microsoft.com/office/drawing/2014/main" id="{513DB155-5A83-4A5D-AD5F-0B211D8C62BA}"/>
                  </a:ext>
                </a:extLst>
              </p:cNvPr>
              <p:cNvSpPr>
                <a:spLocks/>
              </p:cNvSpPr>
              <p:nvPr/>
            </p:nvSpPr>
            <p:spPr bwMode="auto">
              <a:xfrm>
                <a:off x="2605088" y="4505325"/>
                <a:ext cx="1978025" cy="1249362"/>
              </a:xfrm>
              <a:custGeom>
                <a:avLst/>
                <a:gdLst>
                  <a:gd name="T0" fmla="*/ 0 w 1246"/>
                  <a:gd name="T1" fmla="*/ 787 h 787"/>
                  <a:gd name="T2" fmla="*/ 177 w 1246"/>
                  <a:gd name="T3" fmla="*/ 573 h 787"/>
                  <a:gd name="T4" fmla="*/ 354 w 1246"/>
                  <a:gd name="T5" fmla="*/ 372 h 787"/>
                  <a:gd name="T6" fmla="*/ 535 w 1246"/>
                  <a:gd name="T7" fmla="*/ 297 h 787"/>
                  <a:gd name="T8" fmla="*/ 715 w 1246"/>
                  <a:gd name="T9" fmla="*/ 158 h 787"/>
                  <a:gd name="T10" fmla="*/ 889 w 1246"/>
                  <a:gd name="T11" fmla="*/ 111 h 787"/>
                  <a:gd name="T12" fmla="*/ 1073 w 1246"/>
                  <a:gd name="T13" fmla="*/ 28 h 787"/>
                  <a:gd name="T14" fmla="*/ 1246 w 1246"/>
                  <a:gd name="T15" fmla="*/ 0 h 7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6" h="787">
                    <a:moveTo>
                      <a:pt x="0" y="787"/>
                    </a:moveTo>
                    <a:lnTo>
                      <a:pt x="177" y="573"/>
                    </a:lnTo>
                    <a:lnTo>
                      <a:pt x="354" y="372"/>
                    </a:lnTo>
                    <a:lnTo>
                      <a:pt x="535" y="297"/>
                    </a:lnTo>
                    <a:lnTo>
                      <a:pt x="715" y="158"/>
                    </a:lnTo>
                    <a:lnTo>
                      <a:pt x="889" y="111"/>
                    </a:lnTo>
                    <a:lnTo>
                      <a:pt x="1073" y="28"/>
                    </a:lnTo>
                    <a:lnTo>
                      <a:pt x="1246" y="0"/>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2" name="Freeform 412">
                <a:extLst>
                  <a:ext uri="{FF2B5EF4-FFF2-40B4-BE49-F238E27FC236}">
                    <a16:creationId xmlns:a16="http://schemas.microsoft.com/office/drawing/2014/main" id="{ACB2AA66-A5AB-4958-B916-E16FFB0FD67F}"/>
                  </a:ext>
                </a:extLst>
              </p:cNvPr>
              <p:cNvSpPr>
                <a:spLocks/>
              </p:cNvSpPr>
              <p:nvPr/>
            </p:nvSpPr>
            <p:spPr bwMode="auto">
              <a:xfrm>
                <a:off x="2605088" y="5383213"/>
                <a:ext cx="1978025" cy="484187"/>
              </a:xfrm>
              <a:custGeom>
                <a:avLst/>
                <a:gdLst>
                  <a:gd name="T0" fmla="*/ 1246 w 1246"/>
                  <a:gd name="T1" fmla="*/ 0 h 305"/>
                  <a:gd name="T2" fmla="*/ 1065 w 1246"/>
                  <a:gd name="T3" fmla="*/ 28 h 305"/>
                  <a:gd name="T4" fmla="*/ 892 w 1246"/>
                  <a:gd name="T5" fmla="*/ 36 h 305"/>
                  <a:gd name="T6" fmla="*/ 712 w 1246"/>
                  <a:gd name="T7" fmla="*/ 76 h 305"/>
                  <a:gd name="T8" fmla="*/ 535 w 1246"/>
                  <a:gd name="T9" fmla="*/ 151 h 305"/>
                  <a:gd name="T10" fmla="*/ 358 w 1246"/>
                  <a:gd name="T11" fmla="*/ 139 h 305"/>
                  <a:gd name="T12" fmla="*/ 181 w 1246"/>
                  <a:gd name="T13" fmla="*/ 234 h 305"/>
                  <a:gd name="T14" fmla="*/ 0 w 1246"/>
                  <a:gd name="T15" fmla="*/ 305 h 3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6" h="305">
                    <a:moveTo>
                      <a:pt x="1246" y="0"/>
                    </a:moveTo>
                    <a:lnTo>
                      <a:pt x="1065" y="28"/>
                    </a:lnTo>
                    <a:lnTo>
                      <a:pt x="892" y="36"/>
                    </a:lnTo>
                    <a:lnTo>
                      <a:pt x="712" y="76"/>
                    </a:lnTo>
                    <a:lnTo>
                      <a:pt x="535" y="151"/>
                    </a:lnTo>
                    <a:lnTo>
                      <a:pt x="358" y="139"/>
                    </a:lnTo>
                    <a:lnTo>
                      <a:pt x="181" y="234"/>
                    </a:lnTo>
                    <a:lnTo>
                      <a:pt x="0" y="305"/>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3" name="Freeform 413">
                <a:extLst>
                  <a:ext uri="{FF2B5EF4-FFF2-40B4-BE49-F238E27FC236}">
                    <a16:creationId xmlns:a16="http://schemas.microsoft.com/office/drawing/2014/main" id="{AF0A2BFE-9841-450F-A9E5-900E150B5B87}"/>
                  </a:ext>
                </a:extLst>
              </p:cNvPr>
              <p:cNvSpPr>
                <a:spLocks/>
              </p:cNvSpPr>
              <p:nvPr/>
            </p:nvSpPr>
            <p:spPr bwMode="auto">
              <a:xfrm>
                <a:off x="2616200" y="4857750"/>
                <a:ext cx="1966913" cy="903287"/>
              </a:xfrm>
              <a:custGeom>
                <a:avLst/>
                <a:gdLst>
                  <a:gd name="T0" fmla="*/ 1239 w 1239"/>
                  <a:gd name="T1" fmla="*/ 0 h 569"/>
                  <a:gd name="T2" fmla="*/ 1058 w 1239"/>
                  <a:gd name="T3" fmla="*/ 15 h 569"/>
                  <a:gd name="T4" fmla="*/ 882 w 1239"/>
                  <a:gd name="T5" fmla="*/ 114 h 569"/>
                  <a:gd name="T6" fmla="*/ 705 w 1239"/>
                  <a:gd name="T7" fmla="*/ 181 h 569"/>
                  <a:gd name="T8" fmla="*/ 528 w 1239"/>
                  <a:gd name="T9" fmla="*/ 264 h 569"/>
                  <a:gd name="T10" fmla="*/ 347 w 1239"/>
                  <a:gd name="T11" fmla="*/ 272 h 569"/>
                  <a:gd name="T12" fmla="*/ 170 w 1239"/>
                  <a:gd name="T13" fmla="*/ 414 h 569"/>
                  <a:gd name="T14" fmla="*/ 0 w 1239"/>
                  <a:gd name="T15" fmla="*/ 569 h 5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39" h="569">
                    <a:moveTo>
                      <a:pt x="1239" y="0"/>
                    </a:moveTo>
                    <a:lnTo>
                      <a:pt x="1058" y="15"/>
                    </a:lnTo>
                    <a:lnTo>
                      <a:pt x="882" y="114"/>
                    </a:lnTo>
                    <a:lnTo>
                      <a:pt x="705" y="181"/>
                    </a:lnTo>
                    <a:lnTo>
                      <a:pt x="528" y="264"/>
                    </a:lnTo>
                    <a:lnTo>
                      <a:pt x="347" y="272"/>
                    </a:lnTo>
                    <a:lnTo>
                      <a:pt x="170" y="414"/>
                    </a:lnTo>
                    <a:lnTo>
                      <a:pt x="0" y="569"/>
                    </a:lnTo>
                  </a:path>
                </a:pathLst>
              </a:custGeom>
              <a:noFill/>
              <a:ln w="28575" cap="flat">
                <a:solidFill>
                  <a:srgbClr val="295C95"/>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4" name="Freeform 414">
                <a:extLst>
                  <a:ext uri="{FF2B5EF4-FFF2-40B4-BE49-F238E27FC236}">
                    <a16:creationId xmlns:a16="http://schemas.microsoft.com/office/drawing/2014/main" id="{055D47FA-6128-4313-8189-A9855FF862B4}"/>
                  </a:ext>
                </a:extLst>
              </p:cNvPr>
              <p:cNvSpPr>
                <a:spLocks/>
              </p:cNvSpPr>
              <p:nvPr/>
            </p:nvSpPr>
            <p:spPr bwMode="auto">
              <a:xfrm>
                <a:off x="2605088" y="5246688"/>
                <a:ext cx="1978025" cy="563562"/>
              </a:xfrm>
              <a:custGeom>
                <a:avLst/>
                <a:gdLst>
                  <a:gd name="T0" fmla="*/ 1246 w 1246"/>
                  <a:gd name="T1" fmla="*/ 7 h 355"/>
                  <a:gd name="T2" fmla="*/ 1069 w 1246"/>
                  <a:gd name="T3" fmla="*/ 0 h 355"/>
                  <a:gd name="T4" fmla="*/ 892 w 1246"/>
                  <a:gd name="T5" fmla="*/ 90 h 355"/>
                  <a:gd name="T6" fmla="*/ 715 w 1246"/>
                  <a:gd name="T7" fmla="*/ 114 h 355"/>
                  <a:gd name="T8" fmla="*/ 535 w 1246"/>
                  <a:gd name="T9" fmla="*/ 173 h 355"/>
                  <a:gd name="T10" fmla="*/ 358 w 1246"/>
                  <a:gd name="T11" fmla="*/ 173 h 355"/>
                  <a:gd name="T12" fmla="*/ 184 w 1246"/>
                  <a:gd name="T13" fmla="*/ 260 h 355"/>
                  <a:gd name="T14" fmla="*/ 0 w 1246"/>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6" h="355">
                    <a:moveTo>
                      <a:pt x="1246" y="7"/>
                    </a:moveTo>
                    <a:lnTo>
                      <a:pt x="1069" y="0"/>
                    </a:lnTo>
                    <a:lnTo>
                      <a:pt x="892" y="90"/>
                    </a:lnTo>
                    <a:lnTo>
                      <a:pt x="715" y="114"/>
                    </a:lnTo>
                    <a:lnTo>
                      <a:pt x="535" y="173"/>
                    </a:lnTo>
                    <a:lnTo>
                      <a:pt x="358" y="173"/>
                    </a:lnTo>
                    <a:lnTo>
                      <a:pt x="184" y="260"/>
                    </a:lnTo>
                    <a:lnTo>
                      <a:pt x="0" y="355"/>
                    </a:lnTo>
                  </a:path>
                </a:pathLst>
              </a:custGeom>
              <a:noFill/>
              <a:ln w="28575" cap="flat">
                <a:solidFill>
                  <a:srgbClr val="295C95"/>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5" name="Oval 448">
                <a:extLst>
                  <a:ext uri="{FF2B5EF4-FFF2-40B4-BE49-F238E27FC236}">
                    <a16:creationId xmlns:a16="http://schemas.microsoft.com/office/drawing/2014/main" id="{C30B2D41-425E-4E0E-BAF5-D7B752455BF8}"/>
                  </a:ext>
                </a:extLst>
              </p:cNvPr>
              <p:cNvSpPr>
                <a:spLocks noChangeArrowheads="1"/>
              </p:cNvSpPr>
              <p:nvPr/>
            </p:nvSpPr>
            <p:spPr bwMode="auto">
              <a:xfrm>
                <a:off x="4546600" y="4468813"/>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6" name="Line 450">
                <a:extLst>
                  <a:ext uri="{FF2B5EF4-FFF2-40B4-BE49-F238E27FC236}">
                    <a16:creationId xmlns:a16="http://schemas.microsoft.com/office/drawing/2014/main" id="{51AE8676-A288-4C76-97A3-6B2BC5210063}"/>
                  </a:ext>
                </a:extLst>
              </p:cNvPr>
              <p:cNvSpPr>
                <a:spLocks noChangeShapeType="1"/>
              </p:cNvSpPr>
              <p:nvPr/>
            </p:nvSpPr>
            <p:spPr bwMode="auto">
              <a:xfrm>
                <a:off x="4583113" y="4260850"/>
                <a:ext cx="0" cy="49530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7" name="Line 451">
                <a:extLst>
                  <a:ext uri="{FF2B5EF4-FFF2-40B4-BE49-F238E27FC236}">
                    <a16:creationId xmlns:a16="http://schemas.microsoft.com/office/drawing/2014/main" id="{0CD19AB4-8575-4C94-8CEC-D72A9F571407}"/>
                  </a:ext>
                </a:extLst>
              </p:cNvPr>
              <p:cNvSpPr>
                <a:spLocks noChangeShapeType="1"/>
              </p:cNvSpPr>
              <p:nvPr/>
            </p:nvSpPr>
            <p:spPr bwMode="auto">
              <a:xfrm>
                <a:off x="4552950" y="42608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8" name="Line 452">
                <a:extLst>
                  <a:ext uri="{FF2B5EF4-FFF2-40B4-BE49-F238E27FC236}">
                    <a16:creationId xmlns:a16="http://schemas.microsoft.com/office/drawing/2014/main" id="{2E865195-0273-41EA-8CFD-49629F98A63A}"/>
                  </a:ext>
                </a:extLst>
              </p:cNvPr>
              <p:cNvSpPr>
                <a:spLocks noChangeShapeType="1"/>
              </p:cNvSpPr>
              <p:nvPr/>
            </p:nvSpPr>
            <p:spPr bwMode="auto">
              <a:xfrm>
                <a:off x="4552950" y="47561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9" name="Oval 453">
                <a:extLst>
                  <a:ext uri="{FF2B5EF4-FFF2-40B4-BE49-F238E27FC236}">
                    <a16:creationId xmlns:a16="http://schemas.microsoft.com/office/drawing/2014/main" id="{919E85EA-99E8-4670-949E-41325D1B6F69}"/>
                  </a:ext>
                </a:extLst>
              </p:cNvPr>
              <p:cNvSpPr>
                <a:spLocks noChangeArrowheads="1"/>
              </p:cNvSpPr>
              <p:nvPr/>
            </p:nvSpPr>
            <p:spPr bwMode="auto">
              <a:xfrm>
                <a:off x="4271963" y="4511675"/>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0" name="Line 454">
                <a:extLst>
                  <a:ext uri="{FF2B5EF4-FFF2-40B4-BE49-F238E27FC236}">
                    <a16:creationId xmlns:a16="http://schemas.microsoft.com/office/drawing/2014/main" id="{A0062E91-3AC8-4A1D-AF7F-2FF9E7204F88}"/>
                  </a:ext>
                </a:extLst>
              </p:cNvPr>
              <p:cNvSpPr>
                <a:spLocks noChangeShapeType="1"/>
              </p:cNvSpPr>
              <p:nvPr/>
            </p:nvSpPr>
            <p:spPr bwMode="auto">
              <a:xfrm>
                <a:off x="4308475" y="4311650"/>
                <a:ext cx="0" cy="48260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1" name="Line 455">
                <a:extLst>
                  <a:ext uri="{FF2B5EF4-FFF2-40B4-BE49-F238E27FC236}">
                    <a16:creationId xmlns:a16="http://schemas.microsoft.com/office/drawing/2014/main" id="{A7335F05-F4F1-4D7E-AB54-8C8E156E9C2D}"/>
                  </a:ext>
                </a:extLst>
              </p:cNvPr>
              <p:cNvSpPr>
                <a:spLocks noChangeShapeType="1"/>
              </p:cNvSpPr>
              <p:nvPr/>
            </p:nvSpPr>
            <p:spPr bwMode="auto">
              <a:xfrm>
                <a:off x="4278313" y="43116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2" name="Line 456">
                <a:extLst>
                  <a:ext uri="{FF2B5EF4-FFF2-40B4-BE49-F238E27FC236}">
                    <a16:creationId xmlns:a16="http://schemas.microsoft.com/office/drawing/2014/main" id="{0CC00C08-96CF-4186-9D33-E3EEC1A27086}"/>
                  </a:ext>
                </a:extLst>
              </p:cNvPr>
              <p:cNvSpPr>
                <a:spLocks noChangeShapeType="1"/>
              </p:cNvSpPr>
              <p:nvPr/>
            </p:nvSpPr>
            <p:spPr bwMode="auto">
              <a:xfrm>
                <a:off x="4278313" y="47942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3" name="Oval 457">
                <a:extLst>
                  <a:ext uri="{FF2B5EF4-FFF2-40B4-BE49-F238E27FC236}">
                    <a16:creationId xmlns:a16="http://schemas.microsoft.com/office/drawing/2014/main" id="{F2B43A63-2F01-48D0-BC64-6C733F73F88E}"/>
                  </a:ext>
                </a:extLst>
              </p:cNvPr>
              <p:cNvSpPr>
                <a:spLocks noChangeArrowheads="1"/>
              </p:cNvSpPr>
              <p:nvPr/>
            </p:nvSpPr>
            <p:spPr bwMode="auto">
              <a:xfrm>
                <a:off x="3978275" y="4643438"/>
                <a:ext cx="74613" cy="76200"/>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4" name="Line 458">
                <a:extLst>
                  <a:ext uri="{FF2B5EF4-FFF2-40B4-BE49-F238E27FC236}">
                    <a16:creationId xmlns:a16="http://schemas.microsoft.com/office/drawing/2014/main" id="{D6431CA7-3FB0-4370-9A1C-0EAE35A23CB6}"/>
                  </a:ext>
                </a:extLst>
              </p:cNvPr>
              <p:cNvSpPr>
                <a:spLocks noChangeShapeType="1"/>
              </p:cNvSpPr>
              <p:nvPr/>
            </p:nvSpPr>
            <p:spPr bwMode="auto">
              <a:xfrm>
                <a:off x="4016375" y="4462463"/>
                <a:ext cx="0" cy="44450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5" name="Line 459">
                <a:extLst>
                  <a:ext uri="{FF2B5EF4-FFF2-40B4-BE49-F238E27FC236}">
                    <a16:creationId xmlns:a16="http://schemas.microsoft.com/office/drawing/2014/main" id="{0C988CF3-20B6-4219-A0D8-B8C657F90F9A}"/>
                  </a:ext>
                </a:extLst>
              </p:cNvPr>
              <p:cNvSpPr>
                <a:spLocks noChangeShapeType="1"/>
              </p:cNvSpPr>
              <p:nvPr/>
            </p:nvSpPr>
            <p:spPr bwMode="auto">
              <a:xfrm>
                <a:off x="3990975" y="446246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6" name="Line 460">
                <a:extLst>
                  <a:ext uri="{FF2B5EF4-FFF2-40B4-BE49-F238E27FC236}">
                    <a16:creationId xmlns:a16="http://schemas.microsoft.com/office/drawing/2014/main" id="{CCCE03FA-D37D-49A5-A0BC-01779A0C52E0}"/>
                  </a:ext>
                </a:extLst>
              </p:cNvPr>
              <p:cNvSpPr>
                <a:spLocks noChangeShapeType="1"/>
              </p:cNvSpPr>
              <p:nvPr/>
            </p:nvSpPr>
            <p:spPr bwMode="auto">
              <a:xfrm>
                <a:off x="3990975" y="490696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7" name="Oval 461">
                <a:extLst>
                  <a:ext uri="{FF2B5EF4-FFF2-40B4-BE49-F238E27FC236}">
                    <a16:creationId xmlns:a16="http://schemas.microsoft.com/office/drawing/2014/main" id="{7A21EB68-44C3-45F2-80AA-162377CDF57F}"/>
                  </a:ext>
                </a:extLst>
              </p:cNvPr>
              <p:cNvSpPr>
                <a:spLocks noChangeArrowheads="1"/>
              </p:cNvSpPr>
              <p:nvPr/>
            </p:nvSpPr>
            <p:spPr bwMode="auto">
              <a:xfrm>
                <a:off x="3703638" y="4719638"/>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8" name="Line 462">
                <a:extLst>
                  <a:ext uri="{FF2B5EF4-FFF2-40B4-BE49-F238E27FC236}">
                    <a16:creationId xmlns:a16="http://schemas.microsoft.com/office/drawing/2014/main" id="{47F534C6-1E19-4D22-82A5-348D4C30A1ED}"/>
                  </a:ext>
                </a:extLst>
              </p:cNvPr>
              <p:cNvSpPr>
                <a:spLocks noChangeShapeType="1"/>
              </p:cNvSpPr>
              <p:nvPr/>
            </p:nvSpPr>
            <p:spPr bwMode="auto">
              <a:xfrm>
                <a:off x="3740150" y="4543425"/>
                <a:ext cx="0" cy="4333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9" name="Line 463">
                <a:extLst>
                  <a:ext uri="{FF2B5EF4-FFF2-40B4-BE49-F238E27FC236}">
                    <a16:creationId xmlns:a16="http://schemas.microsoft.com/office/drawing/2014/main" id="{FDE144C4-F57A-4740-BBD7-38C91ACF4C7E}"/>
                  </a:ext>
                </a:extLst>
              </p:cNvPr>
              <p:cNvSpPr>
                <a:spLocks noChangeShapeType="1"/>
              </p:cNvSpPr>
              <p:nvPr/>
            </p:nvSpPr>
            <p:spPr bwMode="auto">
              <a:xfrm>
                <a:off x="3709988" y="4543425"/>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0" name="Line 464">
                <a:extLst>
                  <a:ext uri="{FF2B5EF4-FFF2-40B4-BE49-F238E27FC236}">
                    <a16:creationId xmlns:a16="http://schemas.microsoft.com/office/drawing/2014/main" id="{198DA064-04FB-47BB-A7E6-85E0126860DA}"/>
                  </a:ext>
                </a:extLst>
              </p:cNvPr>
              <p:cNvSpPr>
                <a:spLocks noChangeShapeType="1"/>
              </p:cNvSpPr>
              <p:nvPr/>
            </p:nvSpPr>
            <p:spPr bwMode="auto">
              <a:xfrm>
                <a:off x="3709988" y="4976813"/>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1" name="Oval 465">
                <a:extLst>
                  <a:ext uri="{FF2B5EF4-FFF2-40B4-BE49-F238E27FC236}">
                    <a16:creationId xmlns:a16="http://schemas.microsoft.com/office/drawing/2014/main" id="{24903778-10CF-4743-9F84-DA64A9DB45E2}"/>
                  </a:ext>
                </a:extLst>
              </p:cNvPr>
              <p:cNvSpPr>
                <a:spLocks noChangeArrowheads="1"/>
              </p:cNvSpPr>
              <p:nvPr/>
            </p:nvSpPr>
            <p:spPr bwMode="auto">
              <a:xfrm>
                <a:off x="3416300" y="4938713"/>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2" name="Line 466">
                <a:extLst>
                  <a:ext uri="{FF2B5EF4-FFF2-40B4-BE49-F238E27FC236}">
                    <a16:creationId xmlns:a16="http://schemas.microsoft.com/office/drawing/2014/main" id="{E0BF1C5D-7A71-4601-B737-C97B52D46FDB}"/>
                  </a:ext>
                </a:extLst>
              </p:cNvPr>
              <p:cNvSpPr>
                <a:spLocks noChangeShapeType="1"/>
              </p:cNvSpPr>
              <p:nvPr/>
            </p:nvSpPr>
            <p:spPr bwMode="auto">
              <a:xfrm>
                <a:off x="3454400" y="4775200"/>
                <a:ext cx="0" cy="4079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3" name="Line 467">
                <a:extLst>
                  <a:ext uri="{FF2B5EF4-FFF2-40B4-BE49-F238E27FC236}">
                    <a16:creationId xmlns:a16="http://schemas.microsoft.com/office/drawing/2014/main" id="{466D6E7A-0C8C-4D14-9AB4-F7FD45CE34A8}"/>
                  </a:ext>
                </a:extLst>
              </p:cNvPr>
              <p:cNvSpPr>
                <a:spLocks noChangeShapeType="1"/>
              </p:cNvSpPr>
              <p:nvPr/>
            </p:nvSpPr>
            <p:spPr bwMode="auto">
              <a:xfrm>
                <a:off x="3429000" y="4775200"/>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4" name="Line 468">
                <a:extLst>
                  <a:ext uri="{FF2B5EF4-FFF2-40B4-BE49-F238E27FC236}">
                    <a16:creationId xmlns:a16="http://schemas.microsoft.com/office/drawing/2014/main" id="{4B939C14-C50E-46FB-A99A-0D30BECCD974}"/>
                  </a:ext>
                </a:extLst>
              </p:cNvPr>
              <p:cNvSpPr>
                <a:spLocks noChangeShapeType="1"/>
              </p:cNvSpPr>
              <p:nvPr/>
            </p:nvSpPr>
            <p:spPr bwMode="auto">
              <a:xfrm>
                <a:off x="3429000" y="5183188"/>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5" name="Oval 469">
                <a:extLst>
                  <a:ext uri="{FF2B5EF4-FFF2-40B4-BE49-F238E27FC236}">
                    <a16:creationId xmlns:a16="http://schemas.microsoft.com/office/drawing/2014/main" id="{1BE2505A-47F0-4AC0-B6E2-DFD54148B16D}"/>
                  </a:ext>
                </a:extLst>
              </p:cNvPr>
              <p:cNvSpPr>
                <a:spLocks noChangeArrowheads="1"/>
              </p:cNvSpPr>
              <p:nvPr/>
            </p:nvSpPr>
            <p:spPr bwMode="auto">
              <a:xfrm>
                <a:off x="3128963" y="5057775"/>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6" name="Line 470">
                <a:extLst>
                  <a:ext uri="{FF2B5EF4-FFF2-40B4-BE49-F238E27FC236}">
                    <a16:creationId xmlns:a16="http://schemas.microsoft.com/office/drawing/2014/main" id="{A392DFDD-E87E-47BB-9AF7-34BCF68D3B91}"/>
                  </a:ext>
                </a:extLst>
              </p:cNvPr>
              <p:cNvSpPr>
                <a:spLocks noChangeShapeType="1"/>
              </p:cNvSpPr>
              <p:nvPr/>
            </p:nvSpPr>
            <p:spPr bwMode="auto">
              <a:xfrm>
                <a:off x="3167063" y="4900613"/>
                <a:ext cx="0" cy="3952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7" name="Line 471">
                <a:extLst>
                  <a:ext uri="{FF2B5EF4-FFF2-40B4-BE49-F238E27FC236}">
                    <a16:creationId xmlns:a16="http://schemas.microsoft.com/office/drawing/2014/main" id="{A480A5BE-9535-4B25-BF6B-B2EB5003FCF5}"/>
                  </a:ext>
                </a:extLst>
              </p:cNvPr>
              <p:cNvSpPr>
                <a:spLocks noChangeShapeType="1"/>
              </p:cNvSpPr>
              <p:nvPr/>
            </p:nvSpPr>
            <p:spPr bwMode="auto">
              <a:xfrm>
                <a:off x="3141663" y="490061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8" name="Line 472">
                <a:extLst>
                  <a:ext uri="{FF2B5EF4-FFF2-40B4-BE49-F238E27FC236}">
                    <a16:creationId xmlns:a16="http://schemas.microsoft.com/office/drawing/2014/main" id="{CF091246-4108-49AD-BB9E-0F917CE3902E}"/>
                  </a:ext>
                </a:extLst>
              </p:cNvPr>
              <p:cNvSpPr>
                <a:spLocks noChangeShapeType="1"/>
              </p:cNvSpPr>
              <p:nvPr/>
            </p:nvSpPr>
            <p:spPr bwMode="auto">
              <a:xfrm>
                <a:off x="3141663" y="5295900"/>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9" name="Oval 473">
                <a:extLst>
                  <a:ext uri="{FF2B5EF4-FFF2-40B4-BE49-F238E27FC236}">
                    <a16:creationId xmlns:a16="http://schemas.microsoft.com/office/drawing/2014/main" id="{677D0620-94C3-406A-B0A9-6C9677393D3D}"/>
                  </a:ext>
                </a:extLst>
              </p:cNvPr>
              <p:cNvSpPr>
                <a:spLocks noChangeArrowheads="1"/>
              </p:cNvSpPr>
              <p:nvPr/>
            </p:nvSpPr>
            <p:spPr bwMode="auto">
              <a:xfrm>
                <a:off x="2854325" y="5378450"/>
                <a:ext cx="6826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0" name="Line 474">
                <a:extLst>
                  <a:ext uri="{FF2B5EF4-FFF2-40B4-BE49-F238E27FC236}">
                    <a16:creationId xmlns:a16="http://schemas.microsoft.com/office/drawing/2014/main" id="{482CE2FC-72BD-43D8-B644-44E8174649BF}"/>
                  </a:ext>
                </a:extLst>
              </p:cNvPr>
              <p:cNvSpPr>
                <a:spLocks noChangeShapeType="1"/>
              </p:cNvSpPr>
              <p:nvPr/>
            </p:nvSpPr>
            <p:spPr bwMode="auto">
              <a:xfrm>
                <a:off x="2886075" y="5264150"/>
                <a:ext cx="0" cy="301625"/>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1" name="Line 475">
                <a:extLst>
                  <a:ext uri="{FF2B5EF4-FFF2-40B4-BE49-F238E27FC236}">
                    <a16:creationId xmlns:a16="http://schemas.microsoft.com/office/drawing/2014/main" id="{94B56036-7B07-4C03-BA74-060A8A2167C4}"/>
                  </a:ext>
                </a:extLst>
              </p:cNvPr>
              <p:cNvSpPr>
                <a:spLocks noChangeShapeType="1"/>
              </p:cNvSpPr>
              <p:nvPr/>
            </p:nvSpPr>
            <p:spPr bwMode="auto">
              <a:xfrm>
                <a:off x="2860675" y="52641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2" name="Line 476">
                <a:extLst>
                  <a:ext uri="{FF2B5EF4-FFF2-40B4-BE49-F238E27FC236}">
                    <a16:creationId xmlns:a16="http://schemas.microsoft.com/office/drawing/2014/main" id="{24329450-6297-420B-AB09-F75C20E8CACB}"/>
                  </a:ext>
                </a:extLst>
              </p:cNvPr>
              <p:cNvSpPr>
                <a:spLocks noChangeShapeType="1"/>
              </p:cNvSpPr>
              <p:nvPr/>
            </p:nvSpPr>
            <p:spPr bwMode="auto">
              <a:xfrm>
                <a:off x="2860675" y="5565775"/>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3" name="Oval 477">
                <a:extLst>
                  <a:ext uri="{FF2B5EF4-FFF2-40B4-BE49-F238E27FC236}">
                    <a16:creationId xmlns:a16="http://schemas.microsoft.com/office/drawing/2014/main" id="{7157309E-2937-48C3-89EE-A8EFBFD5184B}"/>
                  </a:ext>
                </a:extLst>
              </p:cNvPr>
              <p:cNvSpPr>
                <a:spLocks noChangeArrowheads="1"/>
              </p:cNvSpPr>
              <p:nvPr/>
            </p:nvSpPr>
            <p:spPr bwMode="auto">
              <a:xfrm>
                <a:off x="2566988" y="5716588"/>
                <a:ext cx="74613" cy="74612"/>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4" name="Line 478">
                <a:extLst>
                  <a:ext uri="{FF2B5EF4-FFF2-40B4-BE49-F238E27FC236}">
                    <a16:creationId xmlns:a16="http://schemas.microsoft.com/office/drawing/2014/main" id="{D1230D52-0176-4834-BFE5-D99DDE1D5813}"/>
                  </a:ext>
                </a:extLst>
              </p:cNvPr>
              <p:cNvSpPr>
                <a:spLocks noChangeShapeType="1"/>
              </p:cNvSpPr>
              <p:nvPr/>
            </p:nvSpPr>
            <p:spPr bwMode="auto">
              <a:xfrm>
                <a:off x="2605088" y="5640388"/>
                <a:ext cx="0" cy="233362"/>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5" name="Line 479">
                <a:extLst>
                  <a:ext uri="{FF2B5EF4-FFF2-40B4-BE49-F238E27FC236}">
                    <a16:creationId xmlns:a16="http://schemas.microsoft.com/office/drawing/2014/main" id="{D5012FCD-1A71-4FE8-8C68-86C1B506D4F2}"/>
                  </a:ext>
                </a:extLst>
              </p:cNvPr>
              <p:cNvSpPr>
                <a:spLocks noChangeShapeType="1"/>
              </p:cNvSpPr>
              <p:nvPr/>
            </p:nvSpPr>
            <p:spPr bwMode="auto">
              <a:xfrm>
                <a:off x="2579688" y="5640388"/>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6" name="Line 480">
                <a:extLst>
                  <a:ext uri="{FF2B5EF4-FFF2-40B4-BE49-F238E27FC236}">
                    <a16:creationId xmlns:a16="http://schemas.microsoft.com/office/drawing/2014/main" id="{55162391-C045-43C9-8A97-93869AE69261}"/>
                  </a:ext>
                </a:extLst>
              </p:cNvPr>
              <p:cNvSpPr>
                <a:spLocks noChangeShapeType="1"/>
              </p:cNvSpPr>
              <p:nvPr/>
            </p:nvSpPr>
            <p:spPr bwMode="auto">
              <a:xfrm>
                <a:off x="2579688" y="58737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7" name="Rectangle 513">
                <a:extLst>
                  <a:ext uri="{FF2B5EF4-FFF2-40B4-BE49-F238E27FC236}">
                    <a16:creationId xmlns:a16="http://schemas.microsoft.com/office/drawing/2014/main" id="{51DAB7B9-DD71-4977-9676-1A16C4897257}"/>
                  </a:ext>
                </a:extLst>
              </p:cNvPr>
              <p:cNvSpPr>
                <a:spLocks noChangeArrowheads="1"/>
              </p:cNvSpPr>
              <p:nvPr/>
            </p:nvSpPr>
            <p:spPr bwMode="auto">
              <a:xfrm>
                <a:off x="3135313" y="5253038"/>
                <a:ext cx="68263" cy="7461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8" name="Line 514">
                <a:extLst>
                  <a:ext uri="{FF2B5EF4-FFF2-40B4-BE49-F238E27FC236}">
                    <a16:creationId xmlns:a16="http://schemas.microsoft.com/office/drawing/2014/main" id="{9291B990-4B92-4BBA-9F11-85AA2E19D974}"/>
                  </a:ext>
                </a:extLst>
              </p:cNvPr>
              <p:cNvSpPr>
                <a:spLocks noChangeShapeType="1"/>
              </p:cNvSpPr>
              <p:nvPr/>
            </p:nvSpPr>
            <p:spPr bwMode="auto">
              <a:xfrm>
                <a:off x="3167063" y="5195888"/>
                <a:ext cx="0" cy="18732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9" name="Line 515">
                <a:extLst>
                  <a:ext uri="{FF2B5EF4-FFF2-40B4-BE49-F238E27FC236}">
                    <a16:creationId xmlns:a16="http://schemas.microsoft.com/office/drawing/2014/main" id="{84D2363B-7086-40CE-AA3D-6EFBF89735D7}"/>
                  </a:ext>
                </a:extLst>
              </p:cNvPr>
              <p:cNvSpPr>
                <a:spLocks noChangeShapeType="1"/>
              </p:cNvSpPr>
              <p:nvPr/>
            </p:nvSpPr>
            <p:spPr bwMode="auto">
              <a:xfrm>
                <a:off x="3141663" y="5195888"/>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0" name="Line 516">
                <a:extLst>
                  <a:ext uri="{FF2B5EF4-FFF2-40B4-BE49-F238E27FC236}">
                    <a16:creationId xmlns:a16="http://schemas.microsoft.com/office/drawing/2014/main" id="{01082AFB-4D68-4EE3-809A-ACA4B845FEBB}"/>
                  </a:ext>
                </a:extLst>
              </p:cNvPr>
              <p:cNvSpPr>
                <a:spLocks noChangeShapeType="1"/>
              </p:cNvSpPr>
              <p:nvPr/>
            </p:nvSpPr>
            <p:spPr bwMode="auto">
              <a:xfrm>
                <a:off x="3141663" y="538321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1" name="Rectangle 517">
                <a:extLst>
                  <a:ext uri="{FF2B5EF4-FFF2-40B4-BE49-F238E27FC236}">
                    <a16:creationId xmlns:a16="http://schemas.microsoft.com/office/drawing/2014/main" id="{3904E7A9-E5C2-4CF7-B080-6126E100934C}"/>
                  </a:ext>
                </a:extLst>
              </p:cNvPr>
              <p:cNvSpPr>
                <a:spLocks noChangeArrowheads="1"/>
              </p:cNvSpPr>
              <p:nvPr/>
            </p:nvSpPr>
            <p:spPr bwMode="auto">
              <a:xfrm>
                <a:off x="3422650" y="5240338"/>
                <a:ext cx="68263" cy="7461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2" name="Line 518">
                <a:extLst>
                  <a:ext uri="{FF2B5EF4-FFF2-40B4-BE49-F238E27FC236}">
                    <a16:creationId xmlns:a16="http://schemas.microsoft.com/office/drawing/2014/main" id="{884463DD-D353-44E8-91D1-21CD8A1AB6AC}"/>
                  </a:ext>
                </a:extLst>
              </p:cNvPr>
              <p:cNvSpPr>
                <a:spLocks noChangeShapeType="1"/>
              </p:cNvSpPr>
              <p:nvPr/>
            </p:nvSpPr>
            <p:spPr bwMode="auto">
              <a:xfrm>
                <a:off x="3454400" y="5183188"/>
                <a:ext cx="0" cy="1889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3" name="Line 519">
                <a:extLst>
                  <a:ext uri="{FF2B5EF4-FFF2-40B4-BE49-F238E27FC236}">
                    <a16:creationId xmlns:a16="http://schemas.microsoft.com/office/drawing/2014/main" id="{4BA44983-7704-45EC-9940-86505AE978D8}"/>
                  </a:ext>
                </a:extLst>
              </p:cNvPr>
              <p:cNvSpPr>
                <a:spLocks noChangeShapeType="1"/>
              </p:cNvSpPr>
              <p:nvPr/>
            </p:nvSpPr>
            <p:spPr bwMode="auto">
              <a:xfrm>
                <a:off x="3429000" y="5183188"/>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4" name="Line 520">
                <a:extLst>
                  <a:ext uri="{FF2B5EF4-FFF2-40B4-BE49-F238E27FC236}">
                    <a16:creationId xmlns:a16="http://schemas.microsoft.com/office/drawing/2014/main" id="{304499A5-1B48-4A93-A848-82751CA5A230}"/>
                  </a:ext>
                </a:extLst>
              </p:cNvPr>
              <p:cNvSpPr>
                <a:spLocks noChangeShapeType="1"/>
              </p:cNvSpPr>
              <p:nvPr/>
            </p:nvSpPr>
            <p:spPr bwMode="auto">
              <a:xfrm>
                <a:off x="3429000" y="5372100"/>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5" name="Rectangle 521">
                <a:extLst>
                  <a:ext uri="{FF2B5EF4-FFF2-40B4-BE49-F238E27FC236}">
                    <a16:creationId xmlns:a16="http://schemas.microsoft.com/office/drawing/2014/main" id="{77AD5B9D-1F46-4437-AFF7-3C814BF09192}"/>
                  </a:ext>
                </a:extLst>
              </p:cNvPr>
              <p:cNvSpPr>
                <a:spLocks noChangeArrowheads="1"/>
              </p:cNvSpPr>
              <p:nvPr/>
            </p:nvSpPr>
            <p:spPr bwMode="auto">
              <a:xfrm>
                <a:off x="3697288" y="5114925"/>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6" name="Line 522">
                <a:extLst>
                  <a:ext uri="{FF2B5EF4-FFF2-40B4-BE49-F238E27FC236}">
                    <a16:creationId xmlns:a16="http://schemas.microsoft.com/office/drawing/2014/main" id="{2417157B-01C8-4020-93E0-0DF5795E4E33}"/>
                  </a:ext>
                </a:extLst>
              </p:cNvPr>
              <p:cNvSpPr>
                <a:spLocks noChangeShapeType="1"/>
              </p:cNvSpPr>
              <p:nvPr/>
            </p:nvSpPr>
            <p:spPr bwMode="auto">
              <a:xfrm>
                <a:off x="3735388" y="5032375"/>
                <a:ext cx="0" cy="22542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7" name="Line 523">
                <a:extLst>
                  <a:ext uri="{FF2B5EF4-FFF2-40B4-BE49-F238E27FC236}">
                    <a16:creationId xmlns:a16="http://schemas.microsoft.com/office/drawing/2014/main" id="{2B7ECBD6-3372-4A5A-B446-A5985A7886E8}"/>
                  </a:ext>
                </a:extLst>
              </p:cNvPr>
              <p:cNvSpPr>
                <a:spLocks noChangeShapeType="1"/>
              </p:cNvSpPr>
              <p:nvPr/>
            </p:nvSpPr>
            <p:spPr bwMode="auto">
              <a:xfrm>
                <a:off x="3709988" y="5032375"/>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8" name="Line 524">
                <a:extLst>
                  <a:ext uri="{FF2B5EF4-FFF2-40B4-BE49-F238E27FC236}">
                    <a16:creationId xmlns:a16="http://schemas.microsoft.com/office/drawing/2014/main" id="{2762FF1D-D453-4A02-A6FD-C144C55FC949}"/>
                  </a:ext>
                </a:extLst>
              </p:cNvPr>
              <p:cNvSpPr>
                <a:spLocks noChangeShapeType="1"/>
              </p:cNvSpPr>
              <p:nvPr/>
            </p:nvSpPr>
            <p:spPr bwMode="auto">
              <a:xfrm>
                <a:off x="3709988" y="5257800"/>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9" name="Rectangle 525">
                <a:extLst>
                  <a:ext uri="{FF2B5EF4-FFF2-40B4-BE49-F238E27FC236}">
                    <a16:creationId xmlns:a16="http://schemas.microsoft.com/office/drawing/2014/main" id="{1837D761-387C-4ECD-AFFF-50D8CFAFBFED}"/>
                  </a:ext>
                </a:extLst>
              </p:cNvPr>
              <p:cNvSpPr>
                <a:spLocks noChangeArrowheads="1"/>
              </p:cNvSpPr>
              <p:nvPr/>
            </p:nvSpPr>
            <p:spPr bwMode="auto">
              <a:xfrm>
                <a:off x="3984625" y="5002213"/>
                <a:ext cx="68263" cy="7461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0" name="Line 526">
                <a:extLst>
                  <a:ext uri="{FF2B5EF4-FFF2-40B4-BE49-F238E27FC236}">
                    <a16:creationId xmlns:a16="http://schemas.microsoft.com/office/drawing/2014/main" id="{55049879-15B2-457E-ACFC-1E6BAC48A404}"/>
                  </a:ext>
                </a:extLst>
              </p:cNvPr>
              <p:cNvSpPr>
                <a:spLocks noChangeShapeType="1"/>
              </p:cNvSpPr>
              <p:nvPr/>
            </p:nvSpPr>
            <p:spPr bwMode="auto">
              <a:xfrm>
                <a:off x="4016375" y="4932363"/>
                <a:ext cx="0" cy="23177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1" name="Line 527">
                <a:extLst>
                  <a:ext uri="{FF2B5EF4-FFF2-40B4-BE49-F238E27FC236}">
                    <a16:creationId xmlns:a16="http://schemas.microsoft.com/office/drawing/2014/main" id="{3AD34C74-4BA0-4003-AD5D-C5C2C3E0C2C0}"/>
                  </a:ext>
                </a:extLst>
              </p:cNvPr>
              <p:cNvSpPr>
                <a:spLocks noChangeShapeType="1"/>
              </p:cNvSpPr>
              <p:nvPr/>
            </p:nvSpPr>
            <p:spPr bwMode="auto">
              <a:xfrm>
                <a:off x="3990975" y="493236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2" name="Line 528">
                <a:extLst>
                  <a:ext uri="{FF2B5EF4-FFF2-40B4-BE49-F238E27FC236}">
                    <a16:creationId xmlns:a16="http://schemas.microsoft.com/office/drawing/2014/main" id="{348DDB28-34B7-4A1F-9D38-6A30B674CEDE}"/>
                  </a:ext>
                </a:extLst>
              </p:cNvPr>
              <p:cNvSpPr>
                <a:spLocks noChangeShapeType="1"/>
              </p:cNvSpPr>
              <p:nvPr/>
            </p:nvSpPr>
            <p:spPr bwMode="auto">
              <a:xfrm>
                <a:off x="3990975" y="5164138"/>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3" name="Rectangle 529">
                <a:extLst>
                  <a:ext uri="{FF2B5EF4-FFF2-40B4-BE49-F238E27FC236}">
                    <a16:creationId xmlns:a16="http://schemas.microsoft.com/office/drawing/2014/main" id="{8EB1078F-AAEB-4E8B-BBA9-88AEE8AE4C2F}"/>
                  </a:ext>
                </a:extLst>
              </p:cNvPr>
              <p:cNvSpPr>
                <a:spLocks noChangeArrowheads="1"/>
              </p:cNvSpPr>
              <p:nvPr/>
            </p:nvSpPr>
            <p:spPr bwMode="auto">
              <a:xfrm>
                <a:off x="4265613" y="4851400"/>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4" name="Line 530">
                <a:extLst>
                  <a:ext uri="{FF2B5EF4-FFF2-40B4-BE49-F238E27FC236}">
                    <a16:creationId xmlns:a16="http://schemas.microsoft.com/office/drawing/2014/main" id="{CFD98356-9D15-42DF-89F6-00B04D4344BB}"/>
                  </a:ext>
                </a:extLst>
              </p:cNvPr>
              <p:cNvSpPr>
                <a:spLocks noChangeShapeType="1"/>
              </p:cNvSpPr>
              <p:nvPr/>
            </p:nvSpPr>
            <p:spPr bwMode="auto">
              <a:xfrm>
                <a:off x="4295775" y="4775200"/>
                <a:ext cx="0" cy="23177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5" name="Line 531">
                <a:extLst>
                  <a:ext uri="{FF2B5EF4-FFF2-40B4-BE49-F238E27FC236}">
                    <a16:creationId xmlns:a16="http://schemas.microsoft.com/office/drawing/2014/main" id="{F702885F-EB4A-4274-88D6-27454CDA2D33}"/>
                  </a:ext>
                </a:extLst>
              </p:cNvPr>
              <p:cNvSpPr>
                <a:spLocks noChangeShapeType="1"/>
              </p:cNvSpPr>
              <p:nvPr/>
            </p:nvSpPr>
            <p:spPr bwMode="auto">
              <a:xfrm>
                <a:off x="4271963" y="4775200"/>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6" name="Line 532">
                <a:extLst>
                  <a:ext uri="{FF2B5EF4-FFF2-40B4-BE49-F238E27FC236}">
                    <a16:creationId xmlns:a16="http://schemas.microsoft.com/office/drawing/2014/main" id="{A6CDCF79-73B8-4CA4-AFF8-AD593C3F6CCE}"/>
                  </a:ext>
                </a:extLst>
              </p:cNvPr>
              <p:cNvSpPr>
                <a:spLocks noChangeShapeType="1"/>
              </p:cNvSpPr>
              <p:nvPr/>
            </p:nvSpPr>
            <p:spPr bwMode="auto">
              <a:xfrm>
                <a:off x="4271963" y="5006975"/>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7" name="Rectangle 533">
                <a:extLst>
                  <a:ext uri="{FF2B5EF4-FFF2-40B4-BE49-F238E27FC236}">
                    <a16:creationId xmlns:a16="http://schemas.microsoft.com/office/drawing/2014/main" id="{BA020723-4ACF-49BA-9497-0A09C68094DA}"/>
                  </a:ext>
                </a:extLst>
              </p:cNvPr>
              <p:cNvSpPr>
                <a:spLocks noChangeArrowheads="1"/>
              </p:cNvSpPr>
              <p:nvPr/>
            </p:nvSpPr>
            <p:spPr bwMode="auto">
              <a:xfrm>
                <a:off x="4546600" y="4826000"/>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8" name="Line 535">
                <a:extLst>
                  <a:ext uri="{FF2B5EF4-FFF2-40B4-BE49-F238E27FC236}">
                    <a16:creationId xmlns:a16="http://schemas.microsoft.com/office/drawing/2014/main" id="{C515056B-047A-4C9D-9C95-A7BADCAC53E6}"/>
                  </a:ext>
                </a:extLst>
              </p:cNvPr>
              <p:cNvSpPr>
                <a:spLocks noChangeShapeType="1"/>
              </p:cNvSpPr>
              <p:nvPr/>
            </p:nvSpPr>
            <p:spPr bwMode="auto">
              <a:xfrm>
                <a:off x="4583113" y="4756150"/>
                <a:ext cx="0" cy="2333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9" name="Line 536">
                <a:extLst>
                  <a:ext uri="{FF2B5EF4-FFF2-40B4-BE49-F238E27FC236}">
                    <a16:creationId xmlns:a16="http://schemas.microsoft.com/office/drawing/2014/main" id="{6ED96BED-733D-4024-9470-3858B899D692}"/>
                  </a:ext>
                </a:extLst>
              </p:cNvPr>
              <p:cNvSpPr>
                <a:spLocks noChangeShapeType="1"/>
              </p:cNvSpPr>
              <p:nvPr/>
            </p:nvSpPr>
            <p:spPr bwMode="auto">
              <a:xfrm>
                <a:off x="4552950" y="4756150"/>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0" name="Line 537">
                <a:extLst>
                  <a:ext uri="{FF2B5EF4-FFF2-40B4-BE49-F238E27FC236}">
                    <a16:creationId xmlns:a16="http://schemas.microsoft.com/office/drawing/2014/main" id="{E2CE6DB3-2A66-4923-BF1B-5BA46A3CFC7C}"/>
                  </a:ext>
                </a:extLst>
              </p:cNvPr>
              <p:cNvSpPr>
                <a:spLocks noChangeShapeType="1"/>
              </p:cNvSpPr>
              <p:nvPr/>
            </p:nvSpPr>
            <p:spPr bwMode="auto">
              <a:xfrm>
                <a:off x="4552950" y="498951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1" name="Rectangle 538">
                <a:extLst>
                  <a:ext uri="{FF2B5EF4-FFF2-40B4-BE49-F238E27FC236}">
                    <a16:creationId xmlns:a16="http://schemas.microsoft.com/office/drawing/2014/main" id="{9F29792B-7BDF-419C-B6DA-B0A50DE50FAB}"/>
                  </a:ext>
                </a:extLst>
              </p:cNvPr>
              <p:cNvSpPr>
                <a:spLocks noChangeArrowheads="1"/>
              </p:cNvSpPr>
              <p:nvPr/>
            </p:nvSpPr>
            <p:spPr bwMode="auto">
              <a:xfrm>
                <a:off x="2854325" y="5478463"/>
                <a:ext cx="68263" cy="7461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2" name="Line 539">
                <a:extLst>
                  <a:ext uri="{FF2B5EF4-FFF2-40B4-BE49-F238E27FC236}">
                    <a16:creationId xmlns:a16="http://schemas.microsoft.com/office/drawing/2014/main" id="{16366505-0190-4922-9550-A8CC5532D115}"/>
                  </a:ext>
                </a:extLst>
              </p:cNvPr>
              <p:cNvSpPr>
                <a:spLocks noChangeShapeType="1"/>
              </p:cNvSpPr>
              <p:nvPr/>
            </p:nvSpPr>
            <p:spPr bwMode="auto">
              <a:xfrm>
                <a:off x="2886075" y="5421313"/>
                <a:ext cx="0" cy="1889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3" name="Line 540">
                <a:extLst>
                  <a:ext uri="{FF2B5EF4-FFF2-40B4-BE49-F238E27FC236}">
                    <a16:creationId xmlns:a16="http://schemas.microsoft.com/office/drawing/2014/main" id="{024B6F9A-0CB4-46CE-8611-B201B4F2CE78}"/>
                  </a:ext>
                </a:extLst>
              </p:cNvPr>
              <p:cNvSpPr>
                <a:spLocks noChangeShapeType="1"/>
              </p:cNvSpPr>
              <p:nvPr/>
            </p:nvSpPr>
            <p:spPr bwMode="auto">
              <a:xfrm>
                <a:off x="2860675" y="542131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4" name="Line 541">
                <a:extLst>
                  <a:ext uri="{FF2B5EF4-FFF2-40B4-BE49-F238E27FC236}">
                    <a16:creationId xmlns:a16="http://schemas.microsoft.com/office/drawing/2014/main" id="{EF1D6FB1-D302-4A2E-B702-DD22FD1C255C}"/>
                  </a:ext>
                </a:extLst>
              </p:cNvPr>
              <p:cNvSpPr>
                <a:spLocks noChangeShapeType="1"/>
              </p:cNvSpPr>
              <p:nvPr/>
            </p:nvSpPr>
            <p:spPr bwMode="auto">
              <a:xfrm>
                <a:off x="2860675" y="5610225"/>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5" name="Rectangle 542">
                <a:extLst>
                  <a:ext uri="{FF2B5EF4-FFF2-40B4-BE49-F238E27FC236}">
                    <a16:creationId xmlns:a16="http://schemas.microsoft.com/office/drawing/2014/main" id="{CDAC0B47-4024-4B31-9094-FDF678C2CE4E}"/>
                  </a:ext>
                </a:extLst>
              </p:cNvPr>
              <p:cNvSpPr>
                <a:spLocks noChangeArrowheads="1"/>
              </p:cNvSpPr>
              <p:nvPr/>
            </p:nvSpPr>
            <p:spPr bwMode="auto">
              <a:xfrm>
                <a:off x="2566988" y="5729288"/>
                <a:ext cx="68263" cy="68262"/>
              </a:xfrm>
              <a:prstGeom prst="rect">
                <a:avLst/>
              </a:prstGeom>
              <a:solidFill>
                <a:srgbClr val="295C9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6" name="Line 543">
                <a:extLst>
                  <a:ext uri="{FF2B5EF4-FFF2-40B4-BE49-F238E27FC236}">
                    <a16:creationId xmlns:a16="http://schemas.microsoft.com/office/drawing/2014/main" id="{DB92A52D-B985-48EE-B871-A5A31D3899B0}"/>
                  </a:ext>
                </a:extLst>
              </p:cNvPr>
              <p:cNvSpPr>
                <a:spLocks noChangeShapeType="1"/>
              </p:cNvSpPr>
              <p:nvPr/>
            </p:nvSpPr>
            <p:spPr bwMode="auto">
              <a:xfrm>
                <a:off x="2605088" y="5722938"/>
                <a:ext cx="0" cy="873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7" name="Line 544">
                <a:extLst>
                  <a:ext uri="{FF2B5EF4-FFF2-40B4-BE49-F238E27FC236}">
                    <a16:creationId xmlns:a16="http://schemas.microsoft.com/office/drawing/2014/main" id="{66213542-47C7-4597-8FD1-CA5CC4682B5F}"/>
                  </a:ext>
                </a:extLst>
              </p:cNvPr>
              <p:cNvSpPr>
                <a:spLocks noChangeShapeType="1"/>
              </p:cNvSpPr>
              <p:nvPr/>
            </p:nvSpPr>
            <p:spPr bwMode="auto">
              <a:xfrm>
                <a:off x="2579688" y="5722938"/>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8" name="Line 545">
                <a:extLst>
                  <a:ext uri="{FF2B5EF4-FFF2-40B4-BE49-F238E27FC236}">
                    <a16:creationId xmlns:a16="http://schemas.microsoft.com/office/drawing/2014/main" id="{775E8267-332C-4A3D-9A5F-FEC2CB8342EA}"/>
                  </a:ext>
                </a:extLst>
              </p:cNvPr>
              <p:cNvSpPr>
                <a:spLocks noChangeShapeType="1"/>
              </p:cNvSpPr>
              <p:nvPr/>
            </p:nvSpPr>
            <p:spPr bwMode="auto">
              <a:xfrm>
                <a:off x="2579688" y="5810250"/>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9" name="Line 618">
                <a:extLst>
                  <a:ext uri="{FF2B5EF4-FFF2-40B4-BE49-F238E27FC236}">
                    <a16:creationId xmlns:a16="http://schemas.microsoft.com/office/drawing/2014/main" id="{B193FEE2-630E-490A-AE8D-02225A23B38D}"/>
                  </a:ext>
                </a:extLst>
              </p:cNvPr>
              <p:cNvSpPr>
                <a:spLocks noChangeShapeType="1"/>
              </p:cNvSpPr>
              <p:nvPr/>
            </p:nvSpPr>
            <p:spPr bwMode="auto">
              <a:xfrm>
                <a:off x="3454400" y="5440363"/>
                <a:ext cx="0" cy="1889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0" name="Line 619">
                <a:extLst>
                  <a:ext uri="{FF2B5EF4-FFF2-40B4-BE49-F238E27FC236}">
                    <a16:creationId xmlns:a16="http://schemas.microsoft.com/office/drawing/2014/main" id="{5D6A23B7-D8F3-4397-BE32-758485ED6421}"/>
                  </a:ext>
                </a:extLst>
              </p:cNvPr>
              <p:cNvSpPr>
                <a:spLocks noChangeShapeType="1"/>
              </p:cNvSpPr>
              <p:nvPr/>
            </p:nvSpPr>
            <p:spPr bwMode="auto">
              <a:xfrm>
                <a:off x="3429000" y="544036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1" name="Line 620">
                <a:extLst>
                  <a:ext uri="{FF2B5EF4-FFF2-40B4-BE49-F238E27FC236}">
                    <a16:creationId xmlns:a16="http://schemas.microsoft.com/office/drawing/2014/main" id="{FE8CB2EB-D2EB-459F-B905-191F6F24805A}"/>
                  </a:ext>
                </a:extLst>
              </p:cNvPr>
              <p:cNvSpPr>
                <a:spLocks noChangeShapeType="1"/>
              </p:cNvSpPr>
              <p:nvPr/>
            </p:nvSpPr>
            <p:spPr bwMode="auto">
              <a:xfrm>
                <a:off x="3429000" y="5629275"/>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2" name="Line 621">
                <a:extLst>
                  <a:ext uri="{FF2B5EF4-FFF2-40B4-BE49-F238E27FC236}">
                    <a16:creationId xmlns:a16="http://schemas.microsoft.com/office/drawing/2014/main" id="{7E5DC55D-7CFA-42BB-9834-4635FE88098E}"/>
                  </a:ext>
                </a:extLst>
              </p:cNvPr>
              <p:cNvSpPr>
                <a:spLocks noChangeShapeType="1"/>
              </p:cNvSpPr>
              <p:nvPr/>
            </p:nvSpPr>
            <p:spPr bwMode="auto">
              <a:xfrm>
                <a:off x="3454400" y="5440363"/>
                <a:ext cx="0" cy="1889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3" name="Line 622">
                <a:extLst>
                  <a:ext uri="{FF2B5EF4-FFF2-40B4-BE49-F238E27FC236}">
                    <a16:creationId xmlns:a16="http://schemas.microsoft.com/office/drawing/2014/main" id="{F797BC42-8FD3-4447-905B-E5A395DACDE9}"/>
                  </a:ext>
                </a:extLst>
              </p:cNvPr>
              <p:cNvSpPr>
                <a:spLocks noChangeShapeType="1"/>
              </p:cNvSpPr>
              <p:nvPr/>
            </p:nvSpPr>
            <p:spPr bwMode="auto">
              <a:xfrm>
                <a:off x="3429000" y="544036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4" name="Line 623">
                <a:extLst>
                  <a:ext uri="{FF2B5EF4-FFF2-40B4-BE49-F238E27FC236}">
                    <a16:creationId xmlns:a16="http://schemas.microsoft.com/office/drawing/2014/main" id="{6624D9C4-9B0C-44D1-A301-D3408603C74E}"/>
                  </a:ext>
                </a:extLst>
              </p:cNvPr>
              <p:cNvSpPr>
                <a:spLocks noChangeShapeType="1"/>
              </p:cNvSpPr>
              <p:nvPr/>
            </p:nvSpPr>
            <p:spPr bwMode="auto">
              <a:xfrm>
                <a:off x="3429000" y="5629275"/>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5" name="Freeform 624">
                <a:extLst>
                  <a:ext uri="{FF2B5EF4-FFF2-40B4-BE49-F238E27FC236}">
                    <a16:creationId xmlns:a16="http://schemas.microsoft.com/office/drawing/2014/main" id="{C20A3262-931D-4A3F-AE88-355BF9C64E4C}"/>
                  </a:ext>
                </a:extLst>
              </p:cNvPr>
              <p:cNvSpPr>
                <a:spLocks/>
              </p:cNvSpPr>
              <p:nvPr/>
            </p:nvSpPr>
            <p:spPr bwMode="auto">
              <a:xfrm>
                <a:off x="3409950" y="5478463"/>
                <a:ext cx="87313" cy="87312"/>
              </a:xfrm>
              <a:custGeom>
                <a:avLst/>
                <a:gdLst>
                  <a:gd name="T0" fmla="*/ 55 w 55"/>
                  <a:gd name="T1" fmla="*/ 55 h 55"/>
                  <a:gd name="T2" fmla="*/ 0 w 55"/>
                  <a:gd name="T3" fmla="*/ 55 h 55"/>
                  <a:gd name="T4" fmla="*/ 28 w 55"/>
                  <a:gd name="T5" fmla="*/ 0 h 55"/>
                  <a:gd name="T6" fmla="*/ 28 w 55"/>
                  <a:gd name="T7" fmla="*/ 0 h 55"/>
                  <a:gd name="T8" fmla="*/ 55 w 55"/>
                  <a:gd name="T9" fmla="*/ 55 h 55"/>
                </a:gdLst>
                <a:ahLst/>
                <a:cxnLst>
                  <a:cxn ang="0">
                    <a:pos x="T0" y="T1"/>
                  </a:cxn>
                  <a:cxn ang="0">
                    <a:pos x="T2" y="T3"/>
                  </a:cxn>
                  <a:cxn ang="0">
                    <a:pos x="T4" y="T5"/>
                  </a:cxn>
                  <a:cxn ang="0">
                    <a:pos x="T6" y="T7"/>
                  </a:cxn>
                  <a:cxn ang="0">
                    <a:pos x="T8" y="T9"/>
                  </a:cxn>
                </a:cxnLst>
                <a:rect l="0" t="0" r="r" b="b"/>
                <a:pathLst>
                  <a:path w="55" h="55">
                    <a:moveTo>
                      <a:pt x="55" y="55"/>
                    </a:moveTo>
                    <a:lnTo>
                      <a:pt x="0" y="55"/>
                    </a:lnTo>
                    <a:lnTo>
                      <a:pt x="28" y="0"/>
                    </a:lnTo>
                    <a:lnTo>
                      <a:pt x="28" y="0"/>
                    </a:lnTo>
                    <a:lnTo>
                      <a:pt x="55" y="55"/>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56" name="Line 625">
                <a:extLst>
                  <a:ext uri="{FF2B5EF4-FFF2-40B4-BE49-F238E27FC236}">
                    <a16:creationId xmlns:a16="http://schemas.microsoft.com/office/drawing/2014/main" id="{390ECD34-D40E-4B40-803B-01993E9E4948}"/>
                  </a:ext>
                </a:extLst>
              </p:cNvPr>
              <p:cNvSpPr>
                <a:spLocks noChangeShapeType="1"/>
              </p:cNvSpPr>
              <p:nvPr/>
            </p:nvSpPr>
            <p:spPr bwMode="auto">
              <a:xfrm>
                <a:off x="3173413" y="5472113"/>
                <a:ext cx="0" cy="1508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7" name="Line 626">
                <a:extLst>
                  <a:ext uri="{FF2B5EF4-FFF2-40B4-BE49-F238E27FC236}">
                    <a16:creationId xmlns:a16="http://schemas.microsoft.com/office/drawing/2014/main" id="{9C3057B9-21B5-4736-A015-ACD142362C4C}"/>
                  </a:ext>
                </a:extLst>
              </p:cNvPr>
              <p:cNvSpPr>
                <a:spLocks noChangeShapeType="1"/>
              </p:cNvSpPr>
              <p:nvPr/>
            </p:nvSpPr>
            <p:spPr bwMode="auto">
              <a:xfrm>
                <a:off x="3148013" y="547211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8" name="Line 627">
                <a:extLst>
                  <a:ext uri="{FF2B5EF4-FFF2-40B4-BE49-F238E27FC236}">
                    <a16:creationId xmlns:a16="http://schemas.microsoft.com/office/drawing/2014/main" id="{73675DC2-2A73-44B3-9455-2B806F04F8B2}"/>
                  </a:ext>
                </a:extLst>
              </p:cNvPr>
              <p:cNvSpPr>
                <a:spLocks noChangeShapeType="1"/>
              </p:cNvSpPr>
              <p:nvPr/>
            </p:nvSpPr>
            <p:spPr bwMode="auto">
              <a:xfrm>
                <a:off x="3148013" y="5622925"/>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9" name="Freeform 628">
                <a:extLst>
                  <a:ext uri="{FF2B5EF4-FFF2-40B4-BE49-F238E27FC236}">
                    <a16:creationId xmlns:a16="http://schemas.microsoft.com/office/drawing/2014/main" id="{D4709312-FD02-47B8-B34E-37F0E9473F6B}"/>
                  </a:ext>
                </a:extLst>
              </p:cNvPr>
              <p:cNvSpPr>
                <a:spLocks/>
              </p:cNvSpPr>
              <p:nvPr/>
            </p:nvSpPr>
            <p:spPr bwMode="auto">
              <a:xfrm>
                <a:off x="3128963" y="5491163"/>
                <a:ext cx="87313" cy="87312"/>
              </a:xfrm>
              <a:custGeom>
                <a:avLst/>
                <a:gdLst>
                  <a:gd name="T0" fmla="*/ 55 w 55"/>
                  <a:gd name="T1" fmla="*/ 55 h 55"/>
                  <a:gd name="T2" fmla="*/ 0 w 55"/>
                  <a:gd name="T3" fmla="*/ 55 h 55"/>
                  <a:gd name="T4" fmla="*/ 28 w 55"/>
                  <a:gd name="T5" fmla="*/ 0 h 55"/>
                  <a:gd name="T6" fmla="*/ 28 w 55"/>
                  <a:gd name="T7" fmla="*/ 0 h 55"/>
                  <a:gd name="T8" fmla="*/ 55 w 55"/>
                  <a:gd name="T9" fmla="*/ 55 h 55"/>
                </a:gdLst>
                <a:ahLst/>
                <a:cxnLst>
                  <a:cxn ang="0">
                    <a:pos x="T0" y="T1"/>
                  </a:cxn>
                  <a:cxn ang="0">
                    <a:pos x="T2" y="T3"/>
                  </a:cxn>
                  <a:cxn ang="0">
                    <a:pos x="T4" y="T5"/>
                  </a:cxn>
                  <a:cxn ang="0">
                    <a:pos x="T6" y="T7"/>
                  </a:cxn>
                  <a:cxn ang="0">
                    <a:pos x="T8" y="T9"/>
                  </a:cxn>
                </a:cxnLst>
                <a:rect l="0" t="0" r="r" b="b"/>
                <a:pathLst>
                  <a:path w="55" h="55">
                    <a:moveTo>
                      <a:pt x="55" y="55"/>
                    </a:moveTo>
                    <a:lnTo>
                      <a:pt x="0" y="55"/>
                    </a:lnTo>
                    <a:lnTo>
                      <a:pt x="28" y="0"/>
                    </a:lnTo>
                    <a:lnTo>
                      <a:pt x="28" y="0"/>
                    </a:lnTo>
                    <a:lnTo>
                      <a:pt x="55" y="55"/>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60" name="Line 629">
                <a:extLst>
                  <a:ext uri="{FF2B5EF4-FFF2-40B4-BE49-F238E27FC236}">
                    <a16:creationId xmlns:a16="http://schemas.microsoft.com/office/drawing/2014/main" id="{342F0E15-CDBC-4E39-8F94-B4E3F72D2097}"/>
                  </a:ext>
                </a:extLst>
              </p:cNvPr>
              <p:cNvSpPr>
                <a:spLocks noChangeShapeType="1"/>
              </p:cNvSpPr>
              <p:nvPr/>
            </p:nvSpPr>
            <p:spPr bwMode="auto">
              <a:xfrm>
                <a:off x="2892425" y="5616575"/>
                <a:ext cx="0" cy="1444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1" name="Line 630">
                <a:extLst>
                  <a:ext uri="{FF2B5EF4-FFF2-40B4-BE49-F238E27FC236}">
                    <a16:creationId xmlns:a16="http://schemas.microsoft.com/office/drawing/2014/main" id="{345629A7-73C5-4066-B9AF-DCD7F50B9B8A}"/>
                  </a:ext>
                </a:extLst>
              </p:cNvPr>
              <p:cNvSpPr>
                <a:spLocks noChangeShapeType="1"/>
              </p:cNvSpPr>
              <p:nvPr/>
            </p:nvSpPr>
            <p:spPr bwMode="auto">
              <a:xfrm>
                <a:off x="2867025" y="5616575"/>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2" name="Line 631">
                <a:extLst>
                  <a:ext uri="{FF2B5EF4-FFF2-40B4-BE49-F238E27FC236}">
                    <a16:creationId xmlns:a16="http://schemas.microsoft.com/office/drawing/2014/main" id="{F4D7074C-0076-48E3-BB61-5F0FD3343B1C}"/>
                  </a:ext>
                </a:extLst>
              </p:cNvPr>
              <p:cNvSpPr>
                <a:spLocks noChangeShapeType="1"/>
              </p:cNvSpPr>
              <p:nvPr/>
            </p:nvSpPr>
            <p:spPr bwMode="auto">
              <a:xfrm>
                <a:off x="2867025" y="5761038"/>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3" name="Freeform 632">
                <a:extLst>
                  <a:ext uri="{FF2B5EF4-FFF2-40B4-BE49-F238E27FC236}">
                    <a16:creationId xmlns:a16="http://schemas.microsoft.com/office/drawing/2014/main" id="{90AF9BA6-A4C8-47DB-A410-27BB1386F1D4}"/>
                  </a:ext>
                </a:extLst>
              </p:cNvPr>
              <p:cNvSpPr>
                <a:spLocks/>
              </p:cNvSpPr>
              <p:nvPr/>
            </p:nvSpPr>
            <p:spPr bwMode="auto">
              <a:xfrm>
                <a:off x="2847975" y="5635625"/>
                <a:ext cx="87313" cy="87312"/>
              </a:xfrm>
              <a:custGeom>
                <a:avLst/>
                <a:gdLst>
                  <a:gd name="T0" fmla="*/ 55 w 55"/>
                  <a:gd name="T1" fmla="*/ 55 h 55"/>
                  <a:gd name="T2" fmla="*/ 0 w 55"/>
                  <a:gd name="T3" fmla="*/ 55 h 55"/>
                  <a:gd name="T4" fmla="*/ 28 w 55"/>
                  <a:gd name="T5" fmla="*/ 0 h 55"/>
                  <a:gd name="T6" fmla="*/ 28 w 55"/>
                  <a:gd name="T7" fmla="*/ 0 h 55"/>
                  <a:gd name="T8" fmla="*/ 55 w 55"/>
                  <a:gd name="T9" fmla="*/ 55 h 55"/>
                </a:gdLst>
                <a:ahLst/>
                <a:cxnLst>
                  <a:cxn ang="0">
                    <a:pos x="T0" y="T1"/>
                  </a:cxn>
                  <a:cxn ang="0">
                    <a:pos x="T2" y="T3"/>
                  </a:cxn>
                  <a:cxn ang="0">
                    <a:pos x="T4" y="T5"/>
                  </a:cxn>
                  <a:cxn ang="0">
                    <a:pos x="T6" y="T7"/>
                  </a:cxn>
                  <a:cxn ang="0">
                    <a:pos x="T8" y="T9"/>
                  </a:cxn>
                </a:cxnLst>
                <a:rect l="0" t="0" r="r" b="b"/>
                <a:pathLst>
                  <a:path w="55" h="55">
                    <a:moveTo>
                      <a:pt x="55" y="55"/>
                    </a:moveTo>
                    <a:lnTo>
                      <a:pt x="0" y="55"/>
                    </a:lnTo>
                    <a:lnTo>
                      <a:pt x="28" y="0"/>
                    </a:lnTo>
                    <a:lnTo>
                      <a:pt x="28" y="0"/>
                    </a:lnTo>
                    <a:lnTo>
                      <a:pt x="55" y="55"/>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64" name="Line 633">
                <a:extLst>
                  <a:ext uri="{FF2B5EF4-FFF2-40B4-BE49-F238E27FC236}">
                    <a16:creationId xmlns:a16="http://schemas.microsoft.com/office/drawing/2014/main" id="{0086ACD0-9739-4B82-9E3F-D6FC04F27F11}"/>
                  </a:ext>
                </a:extLst>
              </p:cNvPr>
              <p:cNvSpPr>
                <a:spLocks noChangeShapeType="1"/>
              </p:cNvSpPr>
              <p:nvPr/>
            </p:nvSpPr>
            <p:spPr bwMode="auto">
              <a:xfrm>
                <a:off x="2611438" y="5761038"/>
                <a:ext cx="0" cy="14922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5" name="Line 634">
                <a:extLst>
                  <a:ext uri="{FF2B5EF4-FFF2-40B4-BE49-F238E27FC236}">
                    <a16:creationId xmlns:a16="http://schemas.microsoft.com/office/drawing/2014/main" id="{62FE2C07-B7BC-4B20-A3CF-70C608F4BE80}"/>
                  </a:ext>
                </a:extLst>
              </p:cNvPr>
              <p:cNvSpPr>
                <a:spLocks noChangeShapeType="1"/>
              </p:cNvSpPr>
              <p:nvPr/>
            </p:nvSpPr>
            <p:spPr bwMode="auto">
              <a:xfrm>
                <a:off x="2586038" y="5761038"/>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6" name="Line 635">
                <a:extLst>
                  <a:ext uri="{FF2B5EF4-FFF2-40B4-BE49-F238E27FC236}">
                    <a16:creationId xmlns:a16="http://schemas.microsoft.com/office/drawing/2014/main" id="{0CCC59EF-6E0D-4680-8ADB-9ED51BA9CD9F}"/>
                  </a:ext>
                </a:extLst>
              </p:cNvPr>
              <p:cNvSpPr>
                <a:spLocks noChangeShapeType="1"/>
              </p:cNvSpPr>
              <p:nvPr/>
            </p:nvSpPr>
            <p:spPr bwMode="auto">
              <a:xfrm>
                <a:off x="2586038" y="591026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7" name="Freeform 636">
                <a:extLst>
                  <a:ext uri="{FF2B5EF4-FFF2-40B4-BE49-F238E27FC236}">
                    <a16:creationId xmlns:a16="http://schemas.microsoft.com/office/drawing/2014/main" id="{6629257C-2D70-4E62-93CB-44B4CC43319A}"/>
                  </a:ext>
                </a:extLst>
              </p:cNvPr>
              <p:cNvSpPr>
                <a:spLocks/>
              </p:cNvSpPr>
              <p:nvPr/>
            </p:nvSpPr>
            <p:spPr bwMode="auto">
              <a:xfrm>
                <a:off x="2566988" y="5784850"/>
                <a:ext cx="87313" cy="88900"/>
              </a:xfrm>
              <a:custGeom>
                <a:avLst/>
                <a:gdLst>
                  <a:gd name="T0" fmla="*/ 55 w 55"/>
                  <a:gd name="T1" fmla="*/ 56 h 56"/>
                  <a:gd name="T2" fmla="*/ 0 w 55"/>
                  <a:gd name="T3" fmla="*/ 56 h 56"/>
                  <a:gd name="T4" fmla="*/ 28 w 55"/>
                  <a:gd name="T5" fmla="*/ 0 h 56"/>
                  <a:gd name="T6" fmla="*/ 28 w 55"/>
                  <a:gd name="T7" fmla="*/ 0 h 56"/>
                  <a:gd name="T8" fmla="*/ 55 w 55"/>
                  <a:gd name="T9" fmla="*/ 56 h 56"/>
                </a:gdLst>
                <a:ahLst/>
                <a:cxnLst>
                  <a:cxn ang="0">
                    <a:pos x="T0" y="T1"/>
                  </a:cxn>
                  <a:cxn ang="0">
                    <a:pos x="T2" y="T3"/>
                  </a:cxn>
                  <a:cxn ang="0">
                    <a:pos x="T4" y="T5"/>
                  </a:cxn>
                  <a:cxn ang="0">
                    <a:pos x="T6" y="T7"/>
                  </a:cxn>
                  <a:cxn ang="0">
                    <a:pos x="T8" y="T9"/>
                  </a:cxn>
                </a:cxnLst>
                <a:rect l="0" t="0" r="r" b="b"/>
                <a:pathLst>
                  <a:path w="55" h="56">
                    <a:moveTo>
                      <a:pt x="55" y="56"/>
                    </a:moveTo>
                    <a:lnTo>
                      <a:pt x="0" y="56"/>
                    </a:lnTo>
                    <a:lnTo>
                      <a:pt x="28" y="0"/>
                    </a:lnTo>
                    <a:lnTo>
                      <a:pt x="28" y="0"/>
                    </a:lnTo>
                    <a:lnTo>
                      <a:pt x="55" y="56"/>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68" name="Line 637">
                <a:extLst>
                  <a:ext uri="{FF2B5EF4-FFF2-40B4-BE49-F238E27FC236}">
                    <a16:creationId xmlns:a16="http://schemas.microsoft.com/office/drawing/2014/main" id="{4EA7246E-F631-4864-88F9-6AD8461AC8EE}"/>
                  </a:ext>
                </a:extLst>
              </p:cNvPr>
              <p:cNvSpPr>
                <a:spLocks noChangeShapeType="1"/>
              </p:cNvSpPr>
              <p:nvPr/>
            </p:nvSpPr>
            <p:spPr bwMode="auto">
              <a:xfrm>
                <a:off x="3735388" y="5383213"/>
                <a:ext cx="0" cy="1444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9" name="Line 638">
                <a:extLst>
                  <a:ext uri="{FF2B5EF4-FFF2-40B4-BE49-F238E27FC236}">
                    <a16:creationId xmlns:a16="http://schemas.microsoft.com/office/drawing/2014/main" id="{A4CD467E-8FC5-4004-9C0E-C504EF97EAB8}"/>
                  </a:ext>
                </a:extLst>
              </p:cNvPr>
              <p:cNvSpPr>
                <a:spLocks noChangeShapeType="1"/>
              </p:cNvSpPr>
              <p:nvPr/>
            </p:nvSpPr>
            <p:spPr bwMode="auto">
              <a:xfrm>
                <a:off x="3709988" y="5383213"/>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0" name="Line 639">
                <a:extLst>
                  <a:ext uri="{FF2B5EF4-FFF2-40B4-BE49-F238E27FC236}">
                    <a16:creationId xmlns:a16="http://schemas.microsoft.com/office/drawing/2014/main" id="{F0D1AA78-1FF0-44DF-8850-7A1E7484D0F0}"/>
                  </a:ext>
                </a:extLst>
              </p:cNvPr>
              <p:cNvSpPr>
                <a:spLocks noChangeShapeType="1"/>
              </p:cNvSpPr>
              <p:nvPr/>
            </p:nvSpPr>
            <p:spPr bwMode="auto">
              <a:xfrm>
                <a:off x="3709988" y="5527675"/>
                <a:ext cx="5556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1" name="Freeform 640">
                <a:extLst>
                  <a:ext uri="{FF2B5EF4-FFF2-40B4-BE49-F238E27FC236}">
                    <a16:creationId xmlns:a16="http://schemas.microsoft.com/office/drawing/2014/main" id="{E435CD63-05F0-41E4-9C55-0E4723A932E2}"/>
                  </a:ext>
                </a:extLst>
              </p:cNvPr>
              <p:cNvSpPr>
                <a:spLocks/>
              </p:cNvSpPr>
              <p:nvPr/>
            </p:nvSpPr>
            <p:spPr bwMode="auto">
              <a:xfrm>
                <a:off x="3690938" y="5402263"/>
                <a:ext cx="87313" cy="88900"/>
              </a:xfrm>
              <a:custGeom>
                <a:avLst/>
                <a:gdLst>
                  <a:gd name="T0" fmla="*/ 55 w 55"/>
                  <a:gd name="T1" fmla="*/ 56 h 56"/>
                  <a:gd name="T2" fmla="*/ 0 w 55"/>
                  <a:gd name="T3" fmla="*/ 56 h 56"/>
                  <a:gd name="T4" fmla="*/ 28 w 55"/>
                  <a:gd name="T5" fmla="*/ 0 h 56"/>
                  <a:gd name="T6" fmla="*/ 28 w 55"/>
                  <a:gd name="T7" fmla="*/ 0 h 56"/>
                  <a:gd name="T8" fmla="*/ 55 w 55"/>
                  <a:gd name="T9" fmla="*/ 56 h 56"/>
                </a:gdLst>
                <a:ahLst/>
                <a:cxnLst>
                  <a:cxn ang="0">
                    <a:pos x="T0" y="T1"/>
                  </a:cxn>
                  <a:cxn ang="0">
                    <a:pos x="T2" y="T3"/>
                  </a:cxn>
                  <a:cxn ang="0">
                    <a:pos x="T4" y="T5"/>
                  </a:cxn>
                  <a:cxn ang="0">
                    <a:pos x="T6" y="T7"/>
                  </a:cxn>
                  <a:cxn ang="0">
                    <a:pos x="T8" y="T9"/>
                  </a:cxn>
                </a:cxnLst>
                <a:rect l="0" t="0" r="r" b="b"/>
                <a:pathLst>
                  <a:path w="55" h="56">
                    <a:moveTo>
                      <a:pt x="55" y="56"/>
                    </a:moveTo>
                    <a:lnTo>
                      <a:pt x="0" y="56"/>
                    </a:lnTo>
                    <a:lnTo>
                      <a:pt x="28" y="0"/>
                    </a:lnTo>
                    <a:lnTo>
                      <a:pt x="28" y="0"/>
                    </a:lnTo>
                    <a:lnTo>
                      <a:pt x="55" y="56"/>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2" name="Line 641">
                <a:extLst>
                  <a:ext uri="{FF2B5EF4-FFF2-40B4-BE49-F238E27FC236}">
                    <a16:creationId xmlns:a16="http://schemas.microsoft.com/office/drawing/2014/main" id="{8952253F-F33F-40BF-92DE-09FB83C7E3C3}"/>
                  </a:ext>
                </a:extLst>
              </p:cNvPr>
              <p:cNvSpPr>
                <a:spLocks noChangeShapeType="1"/>
              </p:cNvSpPr>
              <p:nvPr/>
            </p:nvSpPr>
            <p:spPr bwMode="auto">
              <a:xfrm>
                <a:off x="4021138" y="5314950"/>
                <a:ext cx="0" cy="18256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3" name="Line 642">
                <a:extLst>
                  <a:ext uri="{FF2B5EF4-FFF2-40B4-BE49-F238E27FC236}">
                    <a16:creationId xmlns:a16="http://schemas.microsoft.com/office/drawing/2014/main" id="{73CE7764-2085-484F-A554-8364B7462D05}"/>
                  </a:ext>
                </a:extLst>
              </p:cNvPr>
              <p:cNvSpPr>
                <a:spLocks noChangeShapeType="1"/>
              </p:cNvSpPr>
              <p:nvPr/>
            </p:nvSpPr>
            <p:spPr bwMode="auto">
              <a:xfrm>
                <a:off x="3997325" y="5314950"/>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4" name="Line 643">
                <a:extLst>
                  <a:ext uri="{FF2B5EF4-FFF2-40B4-BE49-F238E27FC236}">
                    <a16:creationId xmlns:a16="http://schemas.microsoft.com/office/drawing/2014/main" id="{162D1183-769A-4215-AAB1-D123D2BB831D}"/>
                  </a:ext>
                </a:extLst>
              </p:cNvPr>
              <p:cNvSpPr>
                <a:spLocks noChangeShapeType="1"/>
              </p:cNvSpPr>
              <p:nvPr/>
            </p:nvSpPr>
            <p:spPr bwMode="auto">
              <a:xfrm>
                <a:off x="3997325" y="549751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5" name="Freeform 644">
                <a:extLst>
                  <a:ext uri="{FF2B5EF4-FFF2-40B4-BE49-F238E27FC236}">
                    <a16:creationId xmlns:a16="http://schemas.microsoft.com/office/drawing/2014/main" id="{2E7F98B9-C262-48F9-9BAD-3D164F698D9D}"/>
                  </a:ext>
                </a:extLst>
              </p:cNvPr>
              <p:cNvSpPr>
                <a:spLocks/>
              </p:cNvSpPr>
              <p:nvPr/>
            </p:nvSpPr>
            <p:spPr bwMode="auto">
              <a:xfrm>
                <a:off x="3978275" y="5353050"/>
                <a:ext cx="87313" cy="87312"/>
              </a:xfrm>
              <a:custGeom>
                <a:avLst/>
                <a:gdLst>
                  <a:gd name="T0" fmla="*/ 55 w 55"/>
                  <a:gd name="T1" fmla="*/ 55 h 55"/>
                  <a:gd name="T2" fmla="*/ 0 w 55"/>
                  <a:gd name="T3" fmla="*/ 55 h 55"/>
                  <a:gd name="T4" fmla="*/ 27 w 55"/>
                  <a:gd name="T5" fmla="*/ 0 h 55"/>
                  <a:gd name="T6" fmla="*/ 27 w 55"/>
                  <a:gd name="T7" fmla="*/ 0 h 55"/>
                  <a:gd name="T8" fmla="*/ 55 w 55"/>
                  <a:gd name="T9" fmla="*/ 55 h 55"/>
                </a:gdLst>
                <a:ahLst/>
                <a:cxnLst>
                  <a:cxn ang="0">
                    <a:pos x="T0" y="T1"/>
                  </a:cxn>
                  <a:cxn ang="0">
                    <a:pos x="T2" y="T3"/>
                  </a:cxn>
                  <a:cxn ang="0">
                    <a:pos x="T4" y="T5"/>
                  </a:cxn>
                  <a:cxn ang="0">
                    <a:pos x="T6" y="T7"/>
                  </a:cxn>
                  <a:cxn ang="0">
                    <a:pos x="T8" y="T9"/>
                  </a:cxn>
                </a:cxnLst>
                <a:rect l="0" t="0" r="r" b="b"/>
                <a:pathLst>
                  <a:path w="55" h="55">
                    <a:moveTo>
                      <a:pt x="55" y="55"/>
                    </a:moveTo>
                    <a:lnTo>
                      <a:pt x="0" y="55"/>
                    </a:lnTo>
                    <a:lnTo>
                      <a:pt x="27" y="0"/>
                    </a:lnTo>
                    <a:lnTo>
                      <a:pt x="27" y="0"/>
                    </a:lnTo>
                    <a:lnTo>
                      <a:pt x="55" y="55"/>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 name="Line 645">
                <a:extLst>
                  <a:ext uri="{FF2B5EF4-FFF2-40B4-BE49-F238E27FC236}">
                    <a16:creationId xmlns:a16="http://schemas.microsoft.com/office/drawing/2014/main" id="{0FC5A5C7-3B1D-4F7B-8204-720D8F840634}"/>
                  </a:ext>
                </a:extLst>
              </p:cNvPr>
              <p:cNvSpPr>
                <a:spLocks noChangeShapeType="1"/>
              </p:cNvSpPr>
              <p:nvPr/>
            </p:nvSpPr>
            <p:spPr bwMode="auto">
              <a:xfrm>
                <a:off x="4302125" y="5183188"/>
                <a:ext cx="0" cy="150812"/>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7" name="Line 646">
                <a:extLst>
                  <a:ext uri="{FF2B5EF4-FFF2-40B4-BE49-F238E27FC236}">
                    <a16:creationId xmlns:a16="http://schemas.microsoft.com/office/drawing/2014/main" id="{EBB55EEA-9319-4459-A49E-5DFBD8CAEB7A}"/>
                  </a:ext>
                </a:extLst>
              </p:cNvPr>
              <p:cNvSpPr>
                <a:spLocks noChangeShapeType="1"/>
              </p:cNvSpPr>
              <p:nvPr/>
            </p:nvSpPr>
            <p:spPr bwMode="auto">
              <a:xfrm>
                <a:off x="4278313" y="5183188"/>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8" name="Line 647">
                <a:extLst>
                  <a:ext uri="{FF2B5EF4-FFF2-40B4-BE49-F238E27FC236}">
                    <a16:creationId xmlns:a16="http://schemas.microsoft.com/office/drawing/2014/main" id="{3BF91EED-5B33-4249-9705-82067E5F536B}"/>
                  </a:ext>
                </a:extLst>
              </p:cNvPr>
              <p:cNvSpPr>
                <a:spLocks noChangeShapeType="1"/>
              </p:cNvSpPr>
              <p:nvPr/>
            </p:nvSpPr>
            <p:spPr bwMode="auto">
              <a:xfrm>
                <a:off x="4278313" y="5334000"/>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9" name="Freeform 648">
                <a:extLst>
                  <a:ext uri="{FF2B5EF4-FFF2-40B4-BE49-F238E27FC236}">
                    <a16:creationId xmlns:a16="http://schemas.microsoft.com/office/drawing/2014/main" id="{D834700A-FB80-4107-A3DB-19BA0CA2EAC3}"/>
                  </a:ext>
                </a:extLst>
              </p:cNvPr>
              <p:cNvSpPr>
                <a:spLocks/>
              </p:cNvSpPr>
              <p:nvPr/>
            </p:nvSpPr>
            <p:spPr bwMode="auto">
              <a:xfrm>
                <a:off x="4259263" y="5202238"/>
                <a:ext cx="87313" cy="87312"/>
              </a:xfrm>
              <a:custGeom>
                <a:avLst/>
                <a:gdLst>
                  <a:gd name="T0" fmla="*/ 55 w 55"/>
                  <a:gd name="T1" fmla="*/ 55 h 55"/>
                  <a:gd name="T2" fmla="*/ 0 w 55"/>
                  <a:gd name="T3" fmla="*/ 55 h 55"/>
                  <a:gd name="T4" fmla="*/ 27 w 55"/>
                  <a:gd name="T5" fmla="*/ 0 h 55"/>
                  <a:gd name="T6" fmla="*/ 27 w 55"/>
                  <a:gd name="T7" fmla="*/ 0 h 55"/>
                  <a:gd name="T8" fmla="*/ 55 w 55"/>
                  <a:gd name="T9" fmla="*/ 55 h 55"/>
                </a:gdLst>
                <a:ahLst/>
                <a:cxnLst>
                  <a:cxn ang="0">
                    <a:pos x="T0" y="T1"/>
                  </a:cxn>
                  <a:cxn ang="0">
                    <a:pos x="T2" y="T3"/>
                  </a:cxn>
                  <a:cxn ang="0">
                    <a:pos x="T4" y="T5"/>
                  </a:cxn>
                  <a:cxn ang="0">
                    <a:pos x="T6" y="T7"/>
                  </a:cxn>
                  <a:cxn ang="0">
                    <a:pos x="T8" y="T9"/>
                  </a:cxn>
                </a:cxnLst>
                <a:rect l="0" t="0" r="r" b="b"/>
                <a:pathLst>
                  <a:path w="55" h="55">
                    <a:moveTo>
                      <a:pt x="55" y="55"/>
                    </a:moveTo>
                    <a:lnTo>
                      <a:pt x="0" y="55"/>
                    </a:lnTo>
                    <a:lnTo>
                      <a:pt x="27" y="0"/>
                    </a:lnTo>
                    <a:lnTo>
                      <a:pt x="27" y="0"/>
                    </a:lnTo>
                    <a:lnTo>
                      <a:pt x="55" y="55"/>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80" name="Line 649">
                <a:extLst>
                  <a:ext uri="{FF2B5EF4-FFF2-40B4-BE49-F238E27FC236}">
                    <a16:creationId xmlns:a16="http://schemas.microsoft.com/office/drawing/2014/main" id="{CB61D5BD-2D26-4F05-9CEC-43BA1ABE8A14}"/>
                  </a:ext>
                </a:extLst>
              </p:cNvPr>
              <p:cNvSpPr>
                <a:spLocks noChangeShapeType="1"/>
              </p:cNvSpPr>
              <p:nvPr/>
            </p:nvSpPr>
            <p:spPr bwMode="auto">
              <a:xfrm>
                <a:off x="4583113" y="5202238"/>
                <a:ext cx="0" cy="187325"/>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1" name="Line 650">
                <a:extLst>
                  <a:ext uri="{FF2B5EF4-FFF2-40B4-BE49-F238E27FC236}">
                    <a16:creationId xmlns:a16="http://schemas.microsoft.com/office/drawing/2014/main" id="{287020F9-42CB-4410-832B-9C779FE1C8CA}"/>
                  </a:ext>
                </a:extLst>
              </p:cNvPr>
              <p:cNvSpPr>
                <a:spLocks noChangeShapeType="1"/>
              </p:cNvSpPr>
              <p:nvPr/>
            </p:nvSpPr>
            <p:spPr bwMode="auto">
              <a:xfrm>
                <a:off x="4559300" y="5202238"/>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2" name="Line 651">
                <a:extLst>
                  <a:ext uri="{FF2B5EF4-FFF2-40B4-BE49-F238E27FC236}">
                    <a16:creationId xmlns:a16="http://schemas.microsoft.com/office/drawing/2014/main" id="{6EB386D9-58FE-4B8F-B135-E4BBC7445566}"/>
                  </a:ext>
                </a:extLst>
              </p:cNvPr>
              <p:cNvSpPr>
                <a:spLocks noChangeShapeType="1"/>
              </p:cNvSpPr>
              <p:nvPr/>
            </p:nvSpPr>
            <p:spPr bwMode="auto">
              <a:xfrm>
                <a:off x="4559300" y="5389563"/>
                <a:ext cx="49213" cy="0"/>
              </a:xfrm>
              <a:prstGeom prst="line">
                <a:avLst/>
              </a:prstGeom>
              <a:noFill/>
              <a:ln w="11113" cap="flat">
                <a:solidFill>
                  <a:srgbClr val="295C95"/>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3" name="Freeform 652">
                <a:extLst>
                  <a:ext uri="{FF2B5EF4-FFF2-40B4-BE49-F238E27FC236}">
                    <a16:creationId xmlns:a16="http://schemas.microsoft.com/office/drawing/2014/main" id="{C6748A52-BA0F-457E-9EC3-B101E2610DC9}"/>
                  </a:ext>
                </a:extLst>
              </p:cNvPr>
              <p:cNvSpPr>
                <a:spLocks/>
              </p:cNvSpPr>
              <p:nvPr/>
            </p:nvSpPr>
            <p:spPr bwMode="auto">
              <a:xfrm>
                <a:off x="4540250" y="5240338"/>
                <a:ext cx="87313" cy="87312"/>
              </a:xfrm>
              <a:custGeom>
                <a:avLst/>
                <a:gdLst>
                  <a:gd name="T0" fmla="*/ 55 w 55"/>
                  <a:gd name="T1" fmla="*/ 55 h 55"/>
                  <a:gd name="T2" fmla="*/ 0 w 55"/>
                  <a:gd name="T3" fmla="*/ 55 h 55"/>
                  <a:gd name="T4" fmla="*/ 27 w 55"/>
                  <a:gd name="T5" fmla="*/ 0 h 55"/>
                  <a:gd name="T6" fmla="*/ 27 w 55"/>
                  <a:gd name="T7" fmla="*/ 0 h 55"/>
                  <a:gd name="T8" fmla="*/ 55 w 55"/>
                  <a:gd name="T9" fmla="*/ 55 h 55"/>
                </a:gdLst>
                <a:ahLst/>
                <a:cxnLst>
                  <a:cxn ang="0">
                    <a:pos x="T0" y="T1"/>
                  </a:cxn>
                  <a:cxn ang="0">
                    <a:pos x="T2" y="T3"/>
                  </a:cxn>
                  <a:cxn ang="0">
                    <a:pos x="T4" y="T5"/>
                  </a:cxn>
                  <a:cxn ang="0">
                    <a:pos x="T6" y="T7"/>
                  </a:cxn>
                  <a:cxn ang="0">
                    <a:pos x="T8" y="T9"/>
                  </a:cxn>
                </a:cxnLst>
                <a:rect l="0" t="0" r="r" b="b"/>
                <a:pathLst>
                  <a:path w="55" h="55">
                    <a:moveTo>
                      <a:pt x="55" y="55"/>
                    </a:moveTo>
                    <a:lnTo>
                      <a:pt x="0" y="55"/>
                    </a:lnTo>
                    <a:lnTo>
                      <a:pt x="27" y="0"/>
                    </a:lnTo>
                    <a:lnTo>
                      <a:pt x="27" y="0"/>
                    </a:lnTo>
                    <a:lnTo>
                      <a:pt x="55" y="55"/>
                    </a:lnTo>
                    <a:close/>
                  </a:path>
                </a:pathLst>
              </a:custGeom>
              <a:solidFill>
                <a:srgbClr val="FFFFFF"/>
              </a:solidFill>
              <a:ln w="11113" cap="flat">
                <a:solidFill>
                  <a:srgbClr val="295C95"/>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84" name="Line 654">
                <a:extLst>
                  <a:ext uri="{FF2B5EF4-FFF2-40B4-BE49-F238E27FC236}">
                    <a16:creationId xmlns:a16="http://schemas.microsoft.com/office/drawing/2014/main" id="{12A01987-4D6C-45CA-9100-61EBF23B87F2}"/>
                  </a:ext>
                </a:extLst>
              </p:cNvPr>
              <p:cNvSpPr>
                <a:spLocks noChangeShapeType="1"/>
              </p:cNvSpPr>
              <p:nvPr/>
            </p:nvSpPr>
            <p:spPr bwMode="auto">
              <a:xfrm>
                <a:off x="3454400" y="5440363"/>
                <a:ext cx="0" cy="36353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5" name="Line 655">
                <a:extLst>
                  <a:ext uri="{FF2B5EF4-FFF2-40B4-BE49-F238E27FC236}">
                    <a16:creationId xmlns:a16="http://schemas.microsoft.com/office/drawing/2014/main" id="{6CF9BCAD-97F5-47F0-852F-6BD55DC622DD}"/>
                  </a:ext>
                </a:extLst>
              </p:cNvPr>
              <p:cNvSpPr>
                <a:spLocks noChangeShapeType="1"/>
              </p:cNvSpPr>
              <p:nvPr/>
            </p:nvSpPr>
            <p:spPr bwMode="auto">
              <a:xfrm>
                <a:off x="3429000" y="5440363"/>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6" name="Line 656">
                <a:extLst>
                  <a:ext uri="{FF2B5EF4-FFF2-40B4-BE49-F238E27FC236}">
                    <a16:creationId xmlns:a16="http://schemas.microsoft.com/office/drawing/2014/main" id="{18B23298-8F48-49D6-A2D4-3812F174F979}"/>
                  </a:ext>
                </a:extLst>
              </p:cNvPr>
              <p:cNvSpPr>
                <a:spLocks noChangeShapeType="1"/>
              </p:cNvSpPr>
              <p:nvPr/>
            </p:nvSpPr>
            <p:spPr bwMode="auto">
              <a:xfrm>
                <a:off x="3429000" y="580390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7" name="Freeform 657">
                <a:extLst>
                  <a:ext uri="{FF2B5EF4-FFF2-40B4-BE49-F238E27FC236}">
                    <a16:creationId xmlns:a16="http://schemas.microsoft.com/office/drawing/2014/main" id="{137E55B4-DC18-4CAF-9E84-18F92CA2A4D9}"/>
                  </a:ext>
                </a:extLst>
              </p:cNvPr>
              <p:cNvSpPr>
                <a:spLocks/>
              </p:cNvSpPr>
              <p:nvPr/>
            </p:nvSpPr>
            <p:spPr bwMode="auto">
              <a:xfrm>
                <a:off x="3409950" y="5572125"/>
                <a:ext cx="93663" cy="100012"/>
              </a:xfrm>
              <a:custGeom>
                <a:avLst/>
                <a:gdLst>
                  <a:gd name="T0" fmla="*/ 28 w 59"/>
                  <a:gd name="T1" fmla="*/ 63 h 63"/>
                  <a:gd name="T2" fmla="*/ 0 w 59"/>
                  <a:gd name="T3" fmla="*/ 32 h 63"/>
                  <a:gd name="T4" fmla="*/ 28 w 59"/>
                  <a:gd name="T5" fmla="*/ 0 h 63"/>
                  <a:gd name="T6" fmla="*/ 59 w 59"/>
                  <a:gd name="T7" fmla="*/ 32 h 63"/>
                  <a:gd name="T8" fmla="*/ 28 w 59"/>
                  <a:gd name="T9" fmla="*/ 63 h 63"/>
                </a:gdLst>
                <a:ahLst/>
                <a:cxnLst>
                  <a:cxn ang="0">
                    <a:pos x="T0" y="T1"/>
                  </a:cxn>
                  <a:cxn ang="0">
                    <a:pos x="T2" y="T3"/>
                  </a:cxn>
                  <a:cxn ang="0">
                    <a:pos x="T4" y="T5"/>
                  </a:cxn>
                  <a:cxn ang="0">
                    <a:pos x="T6" y="T7"/>
                  </a:cxn>
                  <a:cxn ang="0">
                    <a:pos x="T8" y="T9"/>
                  </a:cxn>
                </a:cxnLst>
                <a:rect l="0" t="0" r="r" b="b"/>
                <a:pathLst>
                  <a:path w="59" h="63">
                    <a:moveTo>
                      <a:pt x="28" y="63"/>
                    </a:moveTo>
                    <a:lnTo>
                      <a:pt x="0" y="32"/>
                    </a:lnTo>
                    <a:lnTo>
                      <a:pt x="28" y="0"/>
                    </a:lnTo>
                    <a:lnTo>
                      <a:pt x="59" y="32"/>
                    </a:lnTo>
                    <a:lnTo>
                      <a:pt x="28"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88" name="Line 658">
                <a:extLst>
                  <a:ext uri="{FF2B5EF4-FFF2-40B4-BE49-F238E27FC236}">
                    <a16:creationId xmlns:a16="http://schemas.microsoft.com/office/drawing/2014/main" id="{D266B76F-A960-4344-AEF0-3C1991BBFBF4}"/>
                  </a:ext>
                </a:extLst>
              </p:cNvPr>
              <p:cNvSpPr>
                <a:spLocks noChangeShapeType="1"/>
              </p:cNvSpPr>
              <p:nvPr/>
            </p:nvSpPr>
            <p:spPr bwMode="auto">
              <a:xfrm>
                <a:off x="3735388" y="5308600"/>
                <a:ext cx="0" cy="38893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9" name="Line 659">
                <a:extLst>
                  <a:ext uri="{FF2B5EF4-FFF2-40B4-BE49-F238E27FC236}">
                    <a16:creationId xmlns:a16="http://schemas.microsoft.com/office/drawing/2014/main" id="{28C037AF-E6DC-4135-BD21-BF0AFFB471CC}"/>
                  </a:ext>
                </a:extLst>
              </p:cNvPr>
              <p:cNvSpPr>
                <a:spLocks noChangeShapeType="1"/>
              </p:cNvSpPr>
              <p:nvPr/>
            </p:nvSpPr>
            <p:spPr bwMode="auto">
              <a:xfrm>
                <a:off x="3709988" y="530860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0" name="Line 660">
                <a:extLst>
                  <a:ext uri="{FF2B5EF4-FFF2-40B4-BE49-F238E27FC236}">
                    <a16:creationId xmlns:a16="http://schemas.microsoft.com/office/drawing/2014/main" id="{93F21424-C270-46C3-B2D5-147B0754D069}"/>
                  </a:ext>
                </a:extLst>
              </p:cNvPr>
              <p:cNvSpPr>
                <a:spLocks noChangeShapeType="1"/>
              </p:cNvSpPr>
              <p:nvPr/>
            </p:nvSpPr>
            <p:spPr bwMode="auto">
              <a:xfrm>
                <a:off x="3709988" y="5697538"/>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1" name="Freeform 661">
                <a:extLst>
                  <a:ext uri="{FF2B5EF4-FFF2-40B4-BE49-F238E27FC236}">
                    <a16:creationId xmlns:a16="http://schemas.microsoft.com/office/drawing/2014/main" id="{3B636F48-6D67-498A-B4B2-AE9B951317B2}"/>
                  </a:ext>
                </a:extLst>
              </p:cNvPr>
              <p:cNvSpPr>
                <a:spLocks/>
              </p:cNvSpPr>
              <p:nvPr/>
            </p:nvSpPr>
            <p:spPr bwMode="auto">
              <a:xfrm>
                <a:off x="3684588" y="5453063"/>
                <a:ext cx="100013" cy="100012"/>
              </a:xfrm>
              <a:custGeom>
                <a:avLst/>
                <a:gdLst>
                  <a:gd name="T0" fmla="*/ 32 w 63"/>
                  <a:gd name="T1" fmla="*/ 63 h 63"/>
                  <a:gd name="T2" fmla="*/ 0 w 63"/>
                  <a:gd name="T3" fmla="*/ 32 h 63"/>
                  <a:gd name="T4" fmla="*/ 32 w 63"/>
                  <a:gd name="T5" fmla="*/ 0 h 63"/>
                  <a:gd name="T6" fmla="*/ 63 w 63"/>
                  <a:gd name="T7" fmla="*/ 32 h 63"/>
                  <a:gd name="T8" fmla="*/ 32 w 63"/>
                  <a:gd name="T9" fmla="*/ 63 h 63"/>
                </a:gdLst>
                <a:ahLst/>
                <a:cxnLst>
                  <a:cxn ang="0">
                    <a:pos x="T0" y="T1"/>
                  </a:cxn>
                  <a:cxn ang="0">
                    <a:pos x="T2" y="T3"/>
                  </a:cxn>
                  <a:cxn ang="0">
                    <a:pos x="T4" y="T5"/>
                  </a:cxn>
                  <a:cxn ang="0">
                    <a:pos x="T6" y="T7"/>
                  </a:cxn>
                  <a:cxn ang="0">
                    <a:pos x="T8" y="T9"/>
                  </a:cxn>
                </a:cxnLst>
                <a:rect l="0" t="0" r="r" b="b"/>
                <a:pathLst>
                  <a:path w="63" h="63">
                    <a:moveTo>
                      <a:pt x="32" y="63"/>
                    </a:moveTo>
                    <a:lnTo>
                      <a:pt x="0" y="32"/>
                    </a:lnTo>
                    <a:lnTo>
                      <a:pt x="32" y="0"/>
                    </a:lnTo>
                    <a:lnTo>
                      <a:pt x="63" y="32"/>
                    </a:lnTo>
                    <a:lnTo>
                      <a:pt x="32"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92" name="Line 662">
                <a:extLst>
                  <a:ext uri="{FF2B5EF4-FFF2-40B4-BE49-F238E27FC236}">
                    <a16:creationId xmlns:a16="http://schemas.microsoft.com/office/drawing/2014/main" id="{DFB69807-8B62-4C9A-BE4D-48EC65403188}"/>
                  </a:ext>
                </a:extLst>
              </p:cNvPr>
              <p:cNvSpPr>
                <a:spLocks noChangeShapeType="1"/>
              </p:cNvSpPr>
              <p:nvPr/>
            </p:nvSpPr>
            <p:spPr bwMode="auto">
              <a:xfrm>
                <a:off x="4021138" y="5227638"/>
                <a:ext cx="0" cy="41910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3" name="Line 663">
                <a:extLst>
                  <a:ext uri="{FF2B5EF4-FFF2-40B4-BE49-F238E27FC236}">
                    <a16:creationId xmlns:a16="http://schemas.microsoft.com/office/drawing/2014/main" id="{DF8D1797-7920-46BE-9010-B97BD5FC8D64}"/>
                  </a:ext>
                </a:extLst>
              </p:cNvPr>
              <p:cNvSpPr>
                <a:spLocks noChangeShapeType="1"/>
              </p:cNvSpPr>
              <p:nvPr/>
            </p:nvSpPr>
            <p:spPr bwMode="auto">
              <a:xfrm>
                <a:off x="3990975" y="5227638"/>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4" name="Line 664">
                <a:extLst>
                  <a:ext uri="{FF2B5EF4-FFF2-40B4-BE49-F238E27FC236}">
                    <a16:creationId xmlns:a16="http://schemas.microsoft.com/office/drawing/2014/main" id="{AB1EF604-04E9-472E-8151-52D80E547A13}"/>
                  </a:ext>
                </a:extLst>
              </p:cNvPr>
              <p:cNvSpPr>
                <a:spLocks noChangeShapeType="1"/>
              </p:cNvSpPr>
              <p:nvPr/>
            </p:nvSpPr>
            <p:spPr bwMode="auto">
              <a:xfrm>
                <a:off x="3990975" y="5646738"/>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5" name="Freeform 665">
                <a:extLst>
                  <a:ext uri="{FF2B5EF4-FFF2-40B4-BE49-F238E27FC236}">
                    <a16:creationId xmlns:a16="http://schemas.microsoft.com/office/drawing/2014/main" id="{F98B1819-BE7E-4ECD-BD6C-5CDC9915C263}"/>
                  </a:ext>
                </a:extLst>
              </p:cNvPr>
              <p:cNvSpPr>
                <a:spLocks/>
              </p:cNvSpPr>
              <p:nvPr/>
            </p:nvSpPr>
            <p:spPr bwMode="auto">
              <a:xfrm>
                <a:off x="3971925" y="5389563"/>
                <a:ext cx="93663" cy="95250"/>
              </a:xfrm>
              <a:custGeom>
                <a:avLst/>
                <a:gdLst>
                  <a:gd name="T0" fmla="*/ 31 w 59"/>
                  <a:gd name="T1" fmla="*/ 60 h 60"/>
                  <a:gd name="T2" fmla="*/ 0 w 59"/>
                  <a:gd name="T3" fmla="*/ 32 h 60"/>
                  <a:gd name="T4" fmla="*/ 31 w 59"/>
                  <a:gd name="T5" fmla="*/ 0 h 60"/>
                  <a:gd name="T6" fmla="*/ 59 w 59"/>
                  <a:gd name="T7" fmla="*/ 32 h 60"/>
                  <a:gd name="T8" fmla="*/ 31 w 59"/>
                  <a:gd name="T9" fmla="*/ 60 h 60"/>
                </a:gdLst>
                <a:ahLst/>
                <a:cxnLst>
                  <a:cxn ang="0">
                    <a:pos x="T0" y="T1"/>
                  </a:cxn>
                  <a:cxn ang="0">
                    <a:pos x="T2" y="T3"/>
                  </a:cxn>
                  <a:cxn ang="0">
                    <a:pos x="T4" y="T5"/>
                  </a:cxn>
                  <a:cxn ang="0">
                    <a:pos x="T6" y="T7"/>
                  </a:cxn>
                  <a:cxn ang="0">
                    <a:pos x="T8" y="T9"/>
                  </a:cxn>
                </a:cxnLst>
                <a:rect l="0" t="0" r="r" b="b"/>
                <a:pathLst>
                  <a:path w="59" h="60">
                    <a:moveTo>
                      <a:pt x="31" y="60"/>
                    </a:moveTo>
                    <a:lnTo>
                      <a:pt x="0" y="32"/>
                    </a:lnTo>
                    <a:lnTo>
                      <a:pt x="31" y="0"/>
                    </a:lnTo>
                    <a:lnTo>
                      <a:pt x="59" y="32"/>
                    </a:lnTo>
                    <a:lnTo>
                      <a:pt x="31" y="60"/>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96" name="Line 666">
                <a:extLst>
                  <a:ext uri="{FF2B5EF4-FFF2-40B4-BE49-F238E27FC236}">
                    <a16:creationId xmlns:a16="http://schemas.microsoft.com/office/drawing/2014/main" id="{22B707C3-1668-4F1A-A825-FF46187FBD33}"/>
                  </a:ext>
                </a:extLst>
              </p:cNvPr>
              <p:cNvSpPr>
                <a:spLocks noChangeShapeType="1"/>
              </p:cNvSpPr>
              <p:nvPr/>
            </p:nvSpPr>
            <p:spPr bwMode="auto">
              <a:xfrm>
                <a:off x="4295775" y="5214938"/>
                <a:ext cx="0" cy="4206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7" name="Line 667">
                <a:extLst>
                  <a:ext uri="{FF2B5EF4-FFF2-40B4-BE49-F238E27FC236}">
                    <a16:creationId xmlns:a16="http://schemas.microsoft.com/office/drawing/2014/main" id="{93872BDB-694A-4054-BF45-5AB1ED227A6E}"/>
                  </a:ext>
                </a:extLst>
              </p:cNvPr>
              <p:cNvSpPr>
                <a:spLocks noChangeShapeType="1"/>
              </p:cNvSpPr>
              <p:nvPr/>
            </p:nvSpPr>
            <p:spPr bwMode="auto">
              <a:xfrm>
                <a:off x="4271963" y="5214938"/>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8" name="Line 668">
                <a:extLst>
                  <a:ext uri="{FF2B5EF4-FFF2-40B4-BE49-F238E27FC236}">
                    <a16:creationId xmlns:a16="http://schemas.microsoft.com/office/drawing/2014/main" id="{22CF8E60-FA01-458B-8D21-CA186F4541F4}"/>
                  </a:ext>
                </a:extLst>
              </p:cNvPr>
              <p:cNvSpPr>
                <a:spLocks noChangeShapeType="1"/>
              </p:cNvSpPr>
              <p:nvPr/>
            </p:nvSpPr>
            <p:spPr bwMode="auto">
              <a:xfrm>
                <a:off x="4271963" y="5635625"/>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9" name="Freeform 669">
                <a:extLst>
                  <a:ext uri="{FF2B5EF4-FFF2-40B4-BE49-F238E27FC236}">
                    <a16:creationId xmlns:a16="http://schemas.microsoft.com/office/drawing/2014/main" id="{1806FA0D-5193-4C03-8E20-9D442D261E41}"/>
                  </a:ext>
                </a:extLst>
              </p:cNvPr>
              <p:cNvSpPr>
                <a:spLocks/>
              </p:cNvSpPr>
              <p:nvPr/>
            </p:nvSpPr>
            <p:spPr bwMode="auto">
              <a:xfrm>
                <a:off x="4252913" y="5378450"/>
                <a:ext cx="93663" cy="100012"/>
              </a:xfrm>
              <a:custGeom>
                <a:avLst/>
                <a:gdLst>
                  <a:gd name="T0" fmla="*/ 27 w 59"/>
                  <a:gd name="T1" fmla="*/ 63 h 63"/>
                  <a:gd name="T2" fmla="*/ 0 w 59"/>
                  <a:gd name="T3" fmla="*/ 31 h 63"/>
                  <a:gd name="T4" fmla="*/ 27 w 59"/>
                  <a:gd name="T5" fmla="*/ 0 h 63"/>
                  <a:gd name="T6" fmla="*/ 59 w 59"/>
                  <a:gd name="T7" fmla="*/ 31 h 63"/>
                  <a:gd name="T8" fmla="*/ 27 w 59"/>
                  <a:gd name="T9" fmla="*/ 63 h 63"/>
                </a:gdLst>
                <a:ahLst/>
                <a:cxnLst>
                  <a:cxn ang="0">
                    <a:pos x="T0" y="T1"/>
                  </a:cxn>
                  <a:cxn ang="0">
                    <a:pos x="T2" y="T3"/>
                  </a:cxn>
                  <a:cxn ang="0">
                    <a:pos x="T4" y="T5"/>
                  </a:cxn>
                  <a:cxn ang="0">
                    <a:pos x="T6" y="T7"/>
                  </a:cxn>
                  <a:cxn ang="0">
                    <a:pos x="T8" y="T9"/>
                  </a:cxn>
                </a:cxnLst>
                <a:rect l="0" t="0" r="r" b="b"/>
                <a:pathLst>
                  <a:path w="59" h="63">
                    <a:moveTo>
                      <a:pt x="27" y="63"/>
                    </a:moveTo>
                    <a:lnTo>
                      <a:pt x="0" y="31"/>
                    </a:lnTo>
                    <a:lnTo>
                      <a:pt x="27" y="0"/>
                    </a:lnTo>
                    <a:lnTo>
                      <a:pt x="59" y="31"/>
                    </a:lnTo>
                    <a:lnTo>
                      <a:pt x="27"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0" name="Line 670">
                <a:extLst>
                  <a:ext uri="{FF2B5EF4-FFF2-40B4-BE49-F238E27FC236}">
                    <a16:creationId xmlns:a16="http://schemas.microsoft.com/office/drawing/2014/main" id="{96E2EC10-5DC1-47A9-BCCF-E686FDD3A7FD}"/>
                  </a:ext>
                </a:extLst>
              </p:cNvPr>
              <p:cNvSpPr>
                <a:spLocks noChangeShapeType="1"/>
              </p:cNvSpPr>
              <p:nvPr/>
            </p:nvSpPr>
            <p:spPr bwMode="auto">
              <a:xfrm>
                <a:off x="4583113" y="5157788"/>
                <a:ext cx="0" cy="4460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1" name="Line 671">
                <a:extLst>
                  <a:ext uri="{FF2B5EF4-FFF2-40B4-BE49-F238E27FC236}">
                    <a16:creationId xmlns:a16="http://schemas.microsoft.com/office/drawing/2014/main" id="{980729E6-7AA0-43E5-9646-6E6429120559}"/>
                  </a:ext>
                </a:extLst>
              </p:cNvPr>
              <p:cNvSpPr>
                <a:spLocks noChangeShapeType="1"/>
              </p:cNvSpPr>
              <p:nvPr/>
            </p:nvSpPr>
            <p:spPr bwMode="auto">
              <a:xfrm>
                <a:off x="4552950" y="5157788"/>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2" name="Line 672">
                <a:extLst>
                  <a:ext uri="{FF2B5EF4-FFF2-40B4-BE49-F238E27FC236}">
                    <a16:creationId xmlns:a16="http://schemas.microsoft.com/office/drawing/2014/main" id="{27522B4F-847E-4128-B69B-23793AB0A6E3}"/>
                  </a:ext>
                </a:extLst>
              </p:cNvPr>
              <p:cNvSpPr>
                <a:spLocks noChangeShapeType="1"/>
              </p:cNvSpPr>
              <p:nvPr/>
            </p:nvSpPr>
            <p:spPr bwMode="auto">
              <a:xfrm>
                <a:off x="4552950" y="5603875"/>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3" name="Freeform 673">
                <a:extLst>
                  <a:ext uri="{FF2B5EF4-FFF2-40B4-BE49-F238E27FC236}">
                    <a16:creationId xmlns:a16="http://schemas.microsoft.com/office/drawing/2014/main" id="{B1A0D323-FEE0-4ACF-9342-560ABBC27410}"/>
                  </a:ext>
                </a:extLst>
              </p:cNvPr>
              <p:cNvSpPr>
                <a:spLocks/>
              </p:cNvSpPr>
              <p:nvPr/>
            </p:nvSpPr>
            <p:spPr bwMode="auto">
              <a:xfrm>
                <a:off x="4533900" y="5334000"/>
                <a:ext cx="100013" cy="100012"/>
              </a:xfrm>
              <a:custGeom>
                <a:avLst/>
                <a:gdLst>
                  <a:gd name="T0" fmla="*/ 31 w 63"/>
                  <a:gd name="T1" fmla="*/ 63 h 63"/>
                  <a:gd name="T2" fmla="*/ 0 w 63"/>
                  <a:gd name="T3" fmla="*/ 31 h 63"/>
                  <a:gd name="T4" fmla="*/ 31 w 63"/>
                  <a:gd name="T5" fmla="*/ 0 h 63"/>
                  <a:gd name="T6" fmla="*/ 63 w 63"/>
                  <a:gd name="T7" fmla="*/ 31 h 63"/>
                  <a:gd name="T8" fmla="*/ 31 w 63"/>
                  <a:gd name="T9" fmla="*/ 63 h 63"/>
                </a:gdLst>
                <a:ahLst/>
                <a:cxnLst>
                  <a:cxn ang="0">
                    <a:pos x="T0" y="T1"/>
                  </a:cxn>
                  <a:cxn ang="0">
                    <a:pos x="T2" y="T3"/>
                  </a:cxn>
                  <a:cxn ang="0">
                    <a:pos x="T4" y="T5"/>
                  </a:cxn>
                  <a:cxn ang="0">
                    <a:pos x="T6" y="T7"/>
                  </a:cxn>
                  <a:cxn ang="0">
                    <a:pos x="T8" y="T9"/>
                  </a:cxn>
                </a:cxnLst>
                <a:rect l="0" t="0" r="r" b="b"/>
                <a:pathLst>
                  <a:path w="63" h="63">
                    <a:moveTo>
                      <a:pt x="31" y="63"/>
                    </a:moveTo>
                    <a:lnTo>
                      <a:pt x="0" y="31"/>
                    </a:lnTo>
                    <a:lnTo>
                      <a:pt x="31" y="0"/>
                    </a:lnTo>
                    <a:lnTo>
                      <a:pt x="63" y="31"/>
                    </a:lnTo>
                    <a:lnTo>
                      <a:pt x="31"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4" name="Line 675">
                <a:extLst>
                  <a:ext uri="{FF2B5EF4-FFF2-40B4-BE49-F238E27FC236}">
                    <a16:creationId xmlns:a16="http://schemas.microsoft.com/office/drawing/2014/main" id="{A820205E-F912-40FC-8B4C-AC851637596C}"/>
                  </a:ext>
                </a:extLst>
              </p:cNvPr>
              <p:cNvSpPr>
                <a:spLocks noChangeShapeType="1"/>
              </p:cNvSpPr>
              <p:nvPr/>
            </p:nvSpPr>
            <p:spPr bwMode="auto">
              <a:xfrm>
                <a:off x="3173413" y="5440363"/>
                <a:ext cx="0" cy="32543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5" name="Line 676">
                <a:extLst>
                  <a:ext uri="{FF2B5EF4-FFF2-40B4-BE49-F238E27FC236}">
                    <a16:creationId xmlns:a16="http://schemas.microsoft.com/office/drawing/2014/main" id="{A05940C2-2542-4620-9299-05AB0D40FA1C}"/>
                  </a:ext>
                </a:extLst>
              </p:cNvPr>
              <p:cNvSpPr>
                <a:spLocks noChangeShapeType="1"/>
              </p:cNvSpPr>
              <p:nvPr/>
            </p:nvSpPr>
            <p:spPr bwMode="auto">
              <a:xfrm>
                <a:off x="3148013" y="544036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6" name="Line 677">
                <a:extLst>
                  <a:ext uri="{FF2B5EF4-FFF2-40B4-BE49-F238E27FC236}">
                    <a16:creationId xmlns:a16="http://schemas.microsoft.com/office/drawing/2014/main" id="{839F092D-69CA-43A8-97C5-DDCFA7C9E493}"/>
                  </a:ext>
                </a:extLst>
              </p:cNvPr>
              <p:cNvSpPr>
                <a:spLocks noChangeShapeType="1"/>
              </p:cNvSpPr>
              <p:nvPr/>
            </p:nvSpPr>
            <p:spPr bwMode="auto">
              <a:xfrm>
                <a:off x="3148013" y="5765800"/>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7" name="Freeform 678">
                <a:extLst>
                  <a:ext uri="{FF2B5EF4-FFF2-40B4-BE49-F238E27FC236}">
                    <a16:creationId xmlns:a16="http://schemas.microsoft.com/office/drawing/2014/main" id="{D04FA47B-ADC4-4D87-9B5F-14F9F63A9E4F}"/>
                  </a:ext>
                </a:extLst>
              </p:cNvPr>
              <p:cNvSpPr>
                <a:spLocks/>
              </p:cNvSpPr>
              <p:nvPr/>
            </p:nvSpPr>
            <p:spPr bwMode="auto">
              <a:xfrm>
                <a:off x="3122613" y="5553075"/>
                <a:ext cx="100013" cy="100012"/>
              </a:xfrm>
              <a:custGeom>
                <a:avLst/>
                <a:gdLst>
                  <a:gd name="T0" fmla="*/ 32 w 63"/>
                  <a:gd name="T1" fmla="*/ 63 h 63"/>
                  <a:gd name="T2" fmla="*/ 0 w 63"/>
                  <a:gd name="T3" fmla="*/ 32 h 63"/>
                  <a:gd name="T4" fmla="*/ 32 w 63"/>
                  <a:gd name="T5" fmla="*/ 0 h 63"/>
                  <a:gd name="T6" fmla="*/ 63 w 63"/>
                  <a:gd name="T7" fmla="*/ 32 h 63"/>
                  <a:gd name="T8" fmla="*/ 32 w 63"/>
                  <a:gd name="T9" fmla="*/ 63 h 63"/>
                </a:gdLst>
                <a:ahLst/>
                <a:cxnLst>
                  <a:cxn ang="0">
                    <a:pos x="T0" y="T1"/>
                  </a:cxn>
                  <a:cxn ang="0">
                    <a:pos x="T2" y="T3"/>
                  </a:cxn>
                  <a:cxn ang="0">
                    <a:pos x="T4" y="T5"/>
                  </a:cxn>
                  <a:cxn ang="0">
                    <a:pos x="T6" y="T7"/>
                  </a:cxn>
                  <a:cxn ang="0">
                    <a:pos x="T8" y="T9"/>
                  </a:cxn>
                </a:cxnLst>
                <a:rect l="0" t="0" r="r" b="b"/>
                <a:pathLst>
                  <a:path w="63" h="63">
                    <a:moveTo>
                      <a:pt x="32" y="63"/>
                    </a:moveTo>
                    <a:lnTo>
                      <a:pt x="0" y="32"/>
                    </a:lnTo>
                    <a:lnTo>
                      <a:pt x="32" y="0"/>
                    </a:lnTo>
                    <a:lnTo>
                      <a:pt x="63" y="32"/>
                    </a:lnTo>
                    <a:lnTo>
                      <a:pt x="32"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8" name="Line 679">
                <a:extLst>
                  <a:ext uri="{FF2B5EF4-FFF2-40B4-BE49-F238E27FC236}">
                    <a16:creationId xmlns:a16="http://schemas.microsoft.com/office/drawing/2014/main" id="{277C2F93-CFE4-4B2D-BC77-DDDE0FD20648}"/>
                  </a:ext>
                </a:extLst>
              </p:cNvPr>
              <p:cNvSpPr>
                <a:spLocks noChangeShapeType="1"/>
              </p:cNvSpPr>
              <p:nvPr/>
            </p:nvSpPr>
            <p:spPr bwMode="auto">
              <a:xfrm>
                <a:off x="2892425" y="5610225"/>
                <a:ext cx="0" cy="280987"/>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9" name="Line 680">
                <a:extLst>
                  <a:ext uri="{FF2B5EF4-FFF2-40B4-BE49-F238E27FC236}">
                    <a16:creationId xmlns:a16="http://schemas.microsoft.com/office/drawing/2014/main" id="{2D71571F-ED3F-4F92-9187-DB46EE8AF019}"/>
                  </a:ext>
                </a:extLst>
              </p:cNvPr>
              <p:cNvSpPr>
                <a:spLocks noChangeShapeType="1"/>
              </p:cNvSpPr>
              <p:nvPr/>
            </p:nvSpPr>
            <p:spPr bwMode="auto">
              <a:xfrm>
                <a:off x="2867025" y="5610225"/>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0" name="Line 681">
                <a:extLst>
                  <a:ext uri="{FF2B5EF4-FFF2-40B4-BE49-F238E27FC236}">
                    <a16:creationId xmlns:a16="http://schemas.microsoft.com/office/drawing/2014/main" id="{857C05FA-72B1-4796-87E7-2F757DBD01D1}"/>
                  </a:ext>
                </a:extLst>
              </p:cNvPr>
              <p:cNvSpPr>
                <a:spLocks noChangeShapeType="1"/>
              </p:cNvSpPr>
              <p:nvPr/>
            </p:nvSpPr>
            <p:spPr bwMode="auto">
              <a:xfrm>
                <a:off x="2867025" y="5891213"/>
                <a:ext cx="4921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1" name="Freeform 682">
                <a:extLst>
                  <a:ext uri="{FF2B5EF4-FFF2-40B4-BE49-F238E27FC236}">
                    <a16:creationId xmlns:a16="http://schemas.microsoft.com/office/drawing/2014/main" id="{70ED265F-D5E3-4B3F-B64C-786E78C82025}"/>
                  </a:ext>
                </a:extLst>
              </p:cNvPr>
              <p:cNvSpPr>
                <a:spLocks/>
              </p:cNvSpPr>
              <p:nvPr/>
            </p:nvSpPr>
            <p:spPr bwMode="auto">
              <a:xfrm>
                <a:off x="2841625" y="5703888"/>
                <a:ext cx="100013" cy="100012"/>
              </a:xfrm>
              <a:custGeom>
                <a:avLst/>
                <a:gdLst>
                  <a:gd name="T0" fmla="*/ 32 w 63"/>
                  <a:gd name="T1" fmla="*/ 63 h 63"/>
                  <a:gd name="T2" fmla="*/ 0 w 63"/>
                  <a:gd name="T3" fmla="*/ 32 h 63"/>
                  <a:gd name="T4" fmla="*/ 32 w 63"/>
                  <a:gd name="T5" fmla="*/ 0 h 63"/>
                  <a:gd name="T6" fmla="*/ 63 w 63"/>
                  <a:gd name="T7" fmla="*/ 32 h 63"/>
                  <a:gd name="T8" fmla="*/ 32 w 63"/>
                  <a:gd name="T9" fmla="*/ 63 h 63"/>
                </a:gdLst>
                <a:ahLst/>
                <a:cxnLst>
                  <a:cxn ang="0">
                    <a:pos x="T0" y="T1"/>
                  </a:cxn>
                  <a:cxn ang="0">
                    <a:pos x="T2" y="T3"/>
                  </a:cxn>
                  <a:cxn ang="0">
                    <a:pos x="T4" y="T5"/>
                  </a:cxn>
                  <a:cxn ang="0">
                    <a:pos x="T6" y="T7"/>
                  </a:cxn>
                  <a:cxn ang="0">
                    <a:pos x="T8" y="T9"/>
                  </a:cxn>
                </a:cxnLst>
                <a:rect l="0" t="0" r="r" b="b"/>
                <a:pathLst>
                  <a:path w="63" h="63">
                    <a:moveTo>
                      <a:pt x="32" y="63"/>
                    </a:moveTo>
                    <a:lnTo>
                      <a:pt x="0" y="32"/>
                    </a:lnTo>
                    <a:lnTo>
                      <a:pt x="32" y="0"/>
                    </a:lnTo>
                    <a:lnTo>
                      <a:pt x="63" y="32"/>
                    </a:lnTo>
                    <a:lnTo>
                      <a:pt x="32"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12" name="Line 683">
                <a:extLst>
                  <a:ext uri="{FF2B5EF4-FFF2-40B4-BE49-F238E27FC236}">
                    <a16:creationId xmlns:a16="http://schemas.microsoft.com/office/drawing/2014/main" id="{4569EA13-5604-4703-9D61-3AA5D2D3932F}"/>
                  </a:ext>
                </a:extLst>
              </p:cNvPr>
              <p:cNvSpPr>
                <a:spLocks noChangeShapeType="1"/>
              </p:cNvSpPr>
              <p:nvPr/>
            </p:nvSpPr>
            <p:spPr bwMode="auto">
              <a:xfrm>
                <a:off x="2605088" y="5772150"/>
                <a:ext cx="0" cy="195262"/>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3" name="Line 684">
                <a:extLst>
                  <a:ext uri="{FF2B5EF4-FFF2-40B4-BE49-F238E27FC236}">
                    <a16:creationId xmlns:a16="http://schemas.microsoft.com/office/drawing/2014/main" id="{F9AED41E-DD93-4F43-93CF-A14C2C81FE88}"/>
                  </a:ext>
                </a:extLst>
              </p:cNvPr>
              <p:cNvSpPr>
                <a:spLocks noChangeShapeType="1"/>
              </p:cNvSpPr>
              <p:nvPr/>
            </p:nvSpPr>
            <p:spPr bwMode="auto">
              <a:xfrm>
                <a:off x="2579688" y="5772150"/>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4" name="Line 685">
                <a:extLst>
                  <a:ext uri="{FF2B5EF4-FFF2-40B4-BE49-F238E27FC236}">
                    <a16:creationId xmlns:a16="http://schemas.microsoft.com/office/drawing/2014/main" id="{6AE39441-1E0B-4353-89AC-A96904BF8178}"/>
                  </a:ext>
                </a:extLst>
              </p:cNvPr>
              <p:cNvSpPr>
                <a:spLocks noChangeShapeType="1"/>
              </p:cNvSpPr>
              <p:nvPr/>
            </p:nvSpPr>
            <p:spPr bwMode="auto">
              <a:xfrm>
                <a:off x="2579688" y="5967413"/>
                <a:ext cx="55563" cy="0"/>
              </a:xfrm>
              <a:prstGeom prst="line">
                <a:avLst/>
              </a:prstGeom>
              <a:noFill/>
              <a:ln w="11113"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5" name="Freeform 686">
                <a:extLst>
                  <a:ext uri="{FF2B5EF4-FFF2-40B4-BE49-F238E27FC236}">
                    <a16:creationId xmlns:a16="http://schemas.microsoft.com/office/drawing/2014/main" id="{2AFCCAA1-987C-4A14-B7A7-B631F27D90AD}"/>
                  </a:ext>
                </a:extLst>
              </p:cNvPr>
              <p:cNvSpPr>
                <a:spLocks/>
              </p:cNvSpPr>
              <p:nvPr/>
            </p:nvSpPr>
            <p:spPr bwMode="auto">
              <a:xfrm>
                <a:off x="2560638" y="5816600"/>
                <a:ext cx="93663" cy="100012"/>
              </a:xfrm>
              <a:custGeom>
                <a:avLst/>
                <a:gdLst>
                  <a:gd name="T0" fmla="*/ 28 w 59"/>
                  <a:gd name="T1" fmla="*/ 63 h 63"/>
                  <a:gd name="T2" fmla="*/ 0 w 59"/>
                  <a:gd name="T3" fmla="*/ 32 h 63"/>
                  <a:gd name="T4" fmla="*/ 28 w 59"/>
                  <a:gd name="T5" fmla="*/ 0 h 63"/>
                  <a:gd name="T6" fmla="*/ 59 w 59"/>
                  <a:gd name="T7" fmla="*/ 32 h 63"/>
                  <a:gd name="T8" fmla="*/ 28 w 59"/>
                  <a:gd name="T9" fmla="*/ 63 h 63"/>
                </a:gdLst>
                <a:ahLst/>
                <a:cxnLst>
                  <a:cxn ang="0">
                    <a:pos x="T0" y="T1"/>
                  </a:cxn>
                  <a:cxn ang="0">
                    <a:pos x="T2" y="T3"/>
                  </a:cxn>
                  <a:cxn ang="0">
                    <a:pos x="T4" y="T5"/>
                  </a:cxn>
                  <a:cxn ang="0">
                    <a:pos x="T6" y="T7"/>
                  </a:cxn>
                  <a:cxn ang="0">
                    <a:pos x="T8" y="T9"/>
                  </a:cxn>
                </a:cxnLst>
                <a:rect l="0" t="0" r="r" b="b"/>
                <a:pathLst>
                  <a:path w="59" h="63">
                    <a:moveTo>
                      <a:pt x="28" y="63"/>
                    </a:moveTo>
                    <a:lnTo>
                      <a:pt x="0" y="32"/>
                    </a:lnTo>
                    <a:lnTo>
                      <a:pt x="28" y="0"/>
                    </a:lnTo>
                    <a:lnTo>
                      <a:pt x="59" y="32"/>
                    </a:lnTo>
                    <a:lnTo>
                      <a:pt x="28" y="63"/>
                    </a:lnTo>
                    <a:close/>
                  </a:path>
                </a:pathLst>
              </a:custGeom>
              <a:solidFill>
                <a:srgbClr val="FFFFFF"/>
              </a:solidFill>
              <a:ln w="11113" cap="flat">
                <a:solidFill>
                  <a:srgbClr val="C2202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sp>
          <p:nvSpPr>
            <p:cNvPr id="135" name="ZoneTexte 134">
              <a:extLst>
                <a:ext uri="{FF2B5EF4-FFF2-40B4-BE49-F238E27FC236}">
                  <a16:creationId xmlns:a16="http://schemas.microsoft.com/office/drawing/2014/main" id="{9E8E4CC6-1A74-44F5-BE74-A343B06EDAAE}"/>
                </a:ext>
              </a:extLst>
            </p:cNvPr>
            <p:cNvSpPr txBox="1"/>
            <p:nvPr/>
          </p:nvSpPr>
          <p:spPr>
            <a:xfrm>
              <a:off x="2102018" y="6084837"/>
              <a:ext cx="269626" cy="276999"/>
            </a:xfrm>
            <a:prstGeom prst="rect">
              <a:avLst/>
            </a:prstGeom>
            <a:noFill/>
          </p:spPr>
          <p:txBody>
            <a:bodyPr wrap="none" rtlCol="0">
              <a:spAutoFit/>
            </a:bodyPr>
            <a:lstStyle/>
            <a:p>
              <a:pPr algn="r"/>
              <a:r>
                <a:rPr lang="fr-FR" sz="1200" dirty="0"/>
                <a:t>0</a:t>
              </a:r>
            </a:p>
          </p:txBody>
        </p:sp>
        <p:sp>
          <p:nvSpPr>
            <p:cNvPr id="136" name="ZoneTexte 135">
              <a:extLst>
                <a:ext uri="{FF2B5EF4-FFF2-40B4-BE49-F238E27FC236}">
                  <a16:creationId xmlns:a16="http://schemas.microsoft.com/office/drawing/2014/main" id="{AF18192C-A939-4B1B-8A12-18562FFEAB24}"/>
                </a:ext>
              </a:extLst>
            </p:cNvPr>
            <p:cNvSpPr txBox="1"/>
            <p:nvPr/>
          </p:nvSpPr>
          <p:spPr>
            <a:xfrm>
              <a:off x="2102018" y="5766472"/>
              <a:ext cx="269626" cy="276999"/>
            </a:xfrm>
            <a:prstGeom prst="rect">
              <a:avLst/>
            </a:prstGeom>
            <a:noFill/>
          </p:spPr>
          <p:txBody>
            <a:bodyPr wrap="none" rtlCol="0">
              <a:spAutoFit/>
            </a:bodyPr>
            <a:lstStyle/>
            <a:p>
              <a:pPr algn="r"/>
              <a:r>
                <a:rPr lang="fr-FR" sz="1200" dirty="0"/>
                <a:t>1</a:t>
              </a:r>
            </a:p>
          </p:txBody>
        </p:sp>
        <p:sp>
          <p:nvSpPr>
            <p:cNvPr id="137" name="ZoneTexte 136">
              <a:extLst>
                <a:ext uri="{FF2B5EF4-FFF2-40B4-BE49-F238E27FC236}">
                  <a16:creationId xmlns:a16="http://schemas.microsoft.com/office/drawing/2014/main" id="{BBEA7C09-1012-4124-8387-92B6DE1A6F50}"/>
                </a:ext>
              </a:extLst>
            </p:cNvPr>
            <p:cNvSpPr txBox="1"/>
            <p:nvPr/>
          </p:nvSpPr>
          <p:spPr>
            <a:xfrm>
              <a:off x="2102018" y="5448106"/>
              <a:ext cx="269626" cy="276999"/>
            </a:xfrm>
            <a:prstGeom prst="rect">
              <a:avLst/>
            </a:prstGeom>
            <a:noFill/>
          </p:spPr>
          <p:txBody>
            <a:bodyPr wrap="none" rtlCol="0">
              <a:spAutoFit/>
            </a:bodyPr>
            <a:lstStyle/>
            <a:p>
              <a:pPr algn="r"/>
              <a:r>
                <a:rPr lang="fr-FR" sz="1200" dirty="0"/>
                <a:t>2</a:t>
              </a:r>
            </a:p>
          </p:txBody>
        </p:sp>
        <p:sp>
          <p:nvSpPr>
            <p:cNvPr id="138" name="ZoneTexte 137">
              <a:extLst>
                <a:ext uri="{FF2B5EF4-FFF2-40B4-BE49-F238E27FC236}">
                  <a16:creationId xmlns:a16="http://schemas.microsoft.com/office/drawing/2014/main" id="{FDD0BC9E-45B3-43CB-84FE-650DB5516000}"/>
                </a:ext>
              </a:extLst>
            </p:cNvPr>
            <p:cNvSpPr txBox="1"/>
            <p:nvPr/>
          </p:nvSpPr>
          <p:spPr>
            <a:xfrm>
              <a:off x="2102018" y="4811374"/>
              <a:ext cx="269626" cy="276999"/>
            </a:xfrm>
            <a:prstGeom prst="rect">
              <a:avLst/>
            </a:prstGeom>
            <a:noFill/>
          </p:spPr>
          <p:txBody>
            <a:bodyPr wrap="none" rtlCol="0">
              <a:spAutoFit/>
            </a:bodyPr>
            <a:lstStyle/>
            <a:p>
              <a:pPr algn="r"/>
              <a:r>
                <a:rPr lang="fr-FR" sz="1200" dirty="0"/>
                <a:t>4</a:t>
              </a:r>
            </a:p>
          </p:txBody>
        </p:sp>
        <p:sp>
          <p:nvSpPr>
            <p:cNvPr id="139" name="ZoneTexte 138">
              <a:extLst>
                <a:ext uri="{FF2B5EF4-FFF2-40B4-BE49-F238E27FC236}">
                  <a16:creationId xmlns:a16="http://schemas.microsoft.com/office/drawing/2014/main" id="{934AF0B1-A85D-4F2D-B8B7-72AAD9E167F8}"/>
                </a:ext>
              </a:extLst>
            </p:cNvPr>
            <p:cNvSpPr txBox="1"/>
            <p:nvPr/>
          </p:nvSpPr>
          <p:spPr>
            <a:xfrm>
              <a:off x="2102018" y="4174642"/>
              <a:ext cx="269626" cy="276999"/>
            </a:xfrm>
            <a:prstGeom prst="rect">
              <a:avLst/>
            </a:prstGeom>
            <a:noFill/>
          </p:spPr>
          <p:txBody>
            <a:bodyPr wrap="none" rtlCol="0">
              <a:spAutoFit/>
            </a:bodyPr>
            <a:lstStyle/>
            <a:p>
              <a:pPr algn="r"/>
              <a:r>
                <a:rPr lang="fr-FR" sz="1200" dirty="0"/>
                <a:t>6</a:t>
              </a:r>
            </a:p>
          </p:txBody>
        </p:sp>
        <p:sp>
          <p:nvSpPr>
            <p:cNvPr id="140" name="ZoneTexte 139">
              <a:extLst>
                <a:ext uri="{FF2B5EF4-FFF2-40B4-BE49-F238E27FC236}">
                  <a16:creationId xmlns:a16="http://schemas.microsoft.com/office/drawing/2014/main" id="{FF6F86AC-8534-4615-9759-B3B40E767CFA}"/>
                </a:ext>
              </a:extLst>
            </p:cNvPr>
            <p:cNvSpPr txBox="1"/>
            <p:nvPr/>
          </p:nvSpPr>
          <p:spPr>
            <a:xfrm>
              <a:off x="2470841" y="6229617"/>
              <a:ext cx="354584" cy="276999"/>
            </a:xfrm>
            <a:prstGeom prst="rect">
              <a:avLst/>
            </a:prstGeom>
            <a:noFill/>
          </p:spPr>
          <p:txBody>
            <a:bodyPr wrap="none" rtlCol="0">
              <a:spAutoFit/>
            </a:bodyPr>
            <a:lstStyle/>
            <a:p>
              <a:pPr algn="ctr"/>
              <a:r>
                <a:rPr lang="fr-FR" sz="1200" dirty="0"/>
                <a:t>12</a:t>
              </a:r>
            </a:p>
          </p:txBody>
        </p:sp>
        <p:sp>
          <p:nvSpPr>
            <p:cNvPr id="141" name="ZoneTexte 140">
              <a:extLst>
                <a:ext uri="{FF2B5EF4-FFF2-40B4-BE49-F238E27FC236}">
                  <a16:creationId xmlns:a16="http://schemas.microsoft.com/office/drawing/2014/main" id="{C65AD24E-744A-44E6-A1ED-7AAD1B58C253}"/>
                </a:ext>
              </a:extLst>
            </p:cNvPr>
            <p:cNvSpPr txBox="1"/>
            <p:nvPr/>
          </p:nvSpPr>
          <p:spPr>
            <a:xfrm>
              <a:off x="2756121" y="6229617"/>
              <a:ext cx="354584" cy="276999"/>
            </a:xfrm>
            <a:prstGeom prst="rect">
              <a:avLst/>
            </a:prstGeom>
            <a:noFill/>
          </p:spPr>
          <p:txBody>
            <a:bodyPr wrap="none" rtlCol="0">
              <a:spAutoFit/>
            </a:bodyPr>
            <a:lstStyle/>
            <a:p>
              <a:pPr algn="ctr"/>
              <a:r>
                <a:rPr lang="fr-FR" sz="1200" dirty="0"/>
                <a:t>24</a:t>
              </a:r>
            </a:p>
          </p:txBody>
        </p:sp>
        <p:sp>
          <p:nvSpPr>
            <p:cNvPr id="142" name="ZoneTexte 141">
              <a:extLst>
                <a:ext uri="{FF2B5EF4-FFF2-40B4-BE49-F238E27FC236}">
                  <a16:creationId xmlns:a16="http://schemas.microsoft.com/office/drawing/2014/main" id="{35BCCB21-A9E9-494E-B9EA-14D9218AD9E7}"/>
                </a:ext>
              </a:extLst>
            </p:cNvPr>
            <p:cNvSpPr txBox="1"/>
            <p:nvPr/>
          </p:nvSpPr>
          <p:spPr>
            <a:xfrm>
              <a:off x="3041401" y="6229617"/>
              <a:ext cx="354584" cy="276999"/>
            </a:xfrm>
            <a:prstGeom prst="rect">
              <a:avLst/>
            </a:prstGeom>
            <a:noFill/>
          </p:spPr>
          <p:txBody>
            <a:bodyPr wrap="none" rtlCol="0">
              <a:spAutoFit/>
            </a:bodyPr>
            <a:lstStyle/>
            <a:p>
              <a:pPr algn="ctr"/>
              <a:r>
                <a:rPr lang="fr-FR" sz="1200" dirty="0"/>
                <a:t>36</a:t>
              </a:r>
            </a:p>
          </p:txBody>
        </p:sp>
        <p:sp>
          <p:nvSpPr>
            <p:cNvPr id="143" name="ZoneTexte 142">
              <a:extLst>
                <a:ext uri="{FF2B5EF4-FFF2-40B4-BE49-F238E27FC236}">
                  <a16:creationId xmlns:a16="http://schemas.microsoft.com/office/drawing/2014/main" id="{1F53B6B8-95D6-4251-B43A-B364A1129EF9}"/>
                </a:ext>
              </a:extLst>
            </p:cNvPr>
            <p:cNvSpPr txBox="1"/>
            <p:nvPr/>
          </p:nvSpPr>
          <p:spPr>
            <a:xfrm>
              <a:off x="3326681" y="6229617"/>
              <a:ext cx="354584" cy="276999"/>
            </a:xfrm>
            <a:prstGeom prst="rect">
              <a:avLst/>
            </a:prstGeom>
            <a:noFill/>
          </p:spPr>
          <p:txBody>
            <a:bodyPr wrap="none" rtlCol="0">
              <a:spAutoFit/>
            </a:bodyPr>
            <a:lstStyle/>
            <a:p>
              <a:pPr algn="ctr"/>
              <a:r>
                <a:rPr lang="fr-FR" sz="1200" dirty="0"/>
                <a:t>48</a:t>
              </a:r>
            </a:p>
          </p:txBody>
        </p:sp>
        <p:sp>
          <p:nvSpPr>
            <p:cNvPr id="144" name="ZoneTexte 143">
              <a:extLst>
                <a:ext uri="{FF2B5EF4-FFF2-40B4-BE49-F238E27FC236}">
                  <a16:creationId xmlns:a16="http://schemas.microsoft.com/office/drawing/2014/main" id="{83C53694-49F3-4600-8E67-012B10BA3904}"/>
                </a:ext>
              </a:extLst>
            </p:cNvPr>
            <p:cNvSpPr txBox="1"/>
            <p:nvPr/>
          </p:nvSpPr>
          <p:spPr>
            <a:xfrm>
              <a:off x="3611961" y="6229617"/>
              <a:ext cx="354584" cy="276999"/>
            </a:xfrm>
            <a:prstGeom prst="rect">
              <a:avLst/>
            </a:prstGeom>
            <a:noFill/>
          </p:spPr>
          <p:txBody>
            <a:bodyPr wrap="none" rtlCol="0">
              <a:spAutoFit/>
            </a:bodyPr>
            <a:lstStyle/>
            <a:p>
              <a:pPr algn="ctr"/>
              <a:r>
                <a:rPr lang="fr-FR" sz="1200" dirty="0"/>
                <a:t>60</a:t>
              </a:r>
            </a:p>
          </p:txBody>
        </p:sp>
        <p:sp>
          <p:nvSpPr>
            <p:cNvPr id="145" name="ZoneTexte 144">
              <a:extLst>
                <a:ext uri="{FF2B5EF4-FFF2-40B4-BE49-F238E27FC236}">
                  <a16:creationId xmlns:a16="http://schemas.microsoft.com/office/drawing/2014/main" id="{40E0999E-DA75-489E-B064-5D101D4C61AD}"/>
                </a:ext>
              </a:extLst>
            </p:cNvPr>
            <p:cNvSpPr txBox="1"/>
            <p:nvPr/>
          </p:nvSpPr>
          <p:spPr>
            <a:xfrm>
              <a:off x="3897241" y="6229617"/>
              <a:ext cx="354584" cy="276999"/>
            </a:xfrm>
            <a:prstGeom prst="rect">
              <a:avLst/>
            </a:prstGeom>
            <a:noFill/>
          </p:spPr>
          <p:txBody>
            <a:bodyPr wrap="none" rtlCol="0">
              <a:spAutoFit/>
            </a:bodyPr>
            <a:lstStyle/>
            <a:p>
              <a:pPr algn="ctr"/>
              <a:r>
                <a:rPr lang="fr-FR" sz="1200" dirty="0"/>
                <a:t>72</a:t>
              </a:r>
            </a:p>
          </p:txBody>
        </p:sp>
        <p:sp>
          <p:nvSpPr>
            <p:cNvPr id="146" name="ZoneTexte 145">
              <a:extLst>
                <a:ext uri="{FF2B5EF4-FFF2-40B4-BE49-F238E27FC236}">
                  <a16:creationId xmlns:a16="http://schemas.microsoft.com/office/drawing/2014/main" id="{44FB44C9-8F00-4272-84FD-41AFF33B52BE}"/>
                </a:ext>
              </a:extLst>
            </p:cNvPr>
            <p:cNvSpPr txBox="1"/>
            <p:nvPr/>
          </p:nvSpPr>
          <p:spPr>
            <a:xfrm>
              <a:off x="4182521" y="6229617"/>
              <a:ext cx="354584" cy="276999"/>
            </a:xfrm>
            <a:prstGeom prst="rect">
              <a:avLst/>
            </a:prstGeom>
            <a:noFill/>
          </p:spPr>
          <p:txBody>
            <a:bodyPr wrap="none" rtlCol="0">
              <a:spAutoFit/>
            </a:bodyPr>
            <a:lstStyle/>
            <a:p>
              <a:pPr algn="ctr"/>
              <a:r>
                <a:rPr lang="fr-FR" sz="1200" dirty="0"/>
                <a:t>84</a:t>
              </a:r>
            </a:p>
          </p:txBody>
        </p:sp>
        <p:sp>
          <p:nvSpPr>
            <p:cNvPr id="147" name="ZoneTexte 146">
              <a:extLst>
                <a:ext uri="{FF2B5EF4-FFF2-40B4-BE49-F238E27FC236}">
                  <a16:creationId xmlns:a16="http://schemas.microsoft.com/office/drawing/2014/main" id="{4728B070-6B9F-4878-A9F2-F1266FBDB19C}"/>
                </a:ext>
              </a:extLst>
            </p:cNvPr>
            <p:cNvSpPr txBox="1"/>
            <p:nvPr/>
          </p:nvSpPr>
          <p:spPr>
            <a:xfrm>
              <a:off x="4467801" y="6229617"/>
              <a:ext cx="354584" cy="276999"/>
            </a:xfrm>
            <a:prstGeom prst="rect">
              <a:avLst/>
            </a:prstGeom>
            <a:noFill/>
          </p:spPr>
          <p:txBody>
            <a:bodyPr wrap="none" rtlCol="0">
              <a:spAutoFit/>
            </a:bodyPr>
            <a:lstStyle/>
            <a:p>
              <a:pPr algn="ctr"/>
              <a:r>
                <a:rPr lang="fr-FR" sz="1200" dirty="0"/>
                <a:t>96</a:t>
              </a:r>
            </a:p>
          </p:txBody>
        </p:sp>
        <p:sp>
          <p:nvSpPr>
            <p:cNvPr id="148" name="ZoneTexte 147">
              <a:extLst>
                <a:ext uri="{FF2B5EF4-FFF2-40B4-BE49-F238E27FC236}">
                  <a16:creationId xmlns:a16="http://schemas.microsoft.com/office/drawing/2014/main" id="{FC0C154E-CF81-4B08-8656-CF3D1658B340}"/>
                </a:ext>
              </a:extLst>
            </p:cNvPr>
            <p:cNvSpPr txBox="1"/>
            <p:nvPr/>
          </p:nvSpPr>
          <p:spPr>
            <a:xfrm>
              <a:off x="2102018" y="4493008"/>
              <a:ext cx="269626" cy="276999"/>
            </a:xfrm>
            <a:prstGeom prst="rect">
              <a:avLst/>
            </a:prstGeom>
            <a:noFill/>
          </p:spPr>
          <p:txBody>
            <a:bodyPr wrap="none" rtlCol="0">
              <a:spAutoFit/>
            </a:bodyPr>
            <a:lstStyle/>
            <a:p>
              <a:pPr algn="r"/>
              <a:r>
                <a:rPr lang="fr-FR" sz="1200" dirty="0"/>
                <a:t>5</a:t>
              </a:r>
            </a:p>
          </p:txBody>
        </p:sp>
        <p:sp>
          <p:nvSpPr>
            <p:cNvPr id="149" name="ZoneTexte 148">
              <a:extLst>
                <a:ext uri="{FF2B5EF4-FFF2-40B4-BE49-F238E27FC236}">
                  <a16:creationId xmlns:a16="http://schemas.microsoft.com/office/drawing/2014/main" id="{DAF255F4-12B9-4A0B-8C56-7B74046A7C2D}"/>
                </a:ext>
              </a:extLst>
            </p:cNvPr>
            <p:cNvSpPr txBox="1"/>
            <p:nvPr/>
          </p:nvSpPr>
          <p:spPr>
            <a:xfrm>
              <a:off x="2102018" y="5129740"/>
              <a:ext cx="269626" cy="276999"/>
            </a:xfrm>
            <a:prstGeom prst="rect">
              <a:avLst/>
            </a:prstGeom>
            <a:noFill/>
          </p:spPr>
          <p:txBody>
            <a:bodyPr wrap="none" rtlCol="0">
              <a:spAutoFit/>
            </a:bodyPr>
            <a:lstStyle/>
            <a:p>
              <a:pPr algn="r"/>
              <a:r>
                <a:rPr lang="fr-FR" sz="1200" dirty="0"/>
                <a:t>3</a:t>
              </a:r>
            </a:p>
          </p:txBody>
        </p:sp>
        <p:sp>
          <p:nvSpPr>
            <p:cNvPr id="150" name="ZoneTexte 149">
              <a:extLst>
                <a:ext uri="{FF2B5EF4-FFF2-40B4-BE49-F238E27FC236}">
                  <a16:creationId xmlns:a16="http://schemas.microsoft.com/office/drawing/2014/main" id="{46221B86-3F4F-47B0-B518-D390534E8CDE}"/>
                </a:ext>
              </a:extLst>
            </p:cNvPr>
            <p:cNvSpPr txBox="1"/>
            <p:nvPr/>
          </p:nvSpPr>
          <p:spPr>
            <a:xfrm>
              <a:off x="3296131" y="6422657"/>
              <a:ext cx="599203" cy="276999"/>
            </a:xfrm>
            <a:prstGeom prst="rect">
              <a:avLst/>
            </a:prstGeom>
            <a:noFill/>
          </p:spPr>
          <p:txBody>
            <a:bodyPr wrap="none" rtlCol="0">
              <a:spAutoFit/>
            </a:bodyPr>
            <a:lstStyle/>
            <a:p>
              <a:pPr algn="ctr"/>
              <a:r>
                <a:rPr lang="fr-FR" sz="1200" dirty="0" err="1"/>
                <a:t>Weeks</a:t>
              </a:r>
              <a:endParaRPr lang="fr-FR" sz="1200" dirty="0"/>
            </a:p>
          </p:txBody>
        </p:sp>
        <p:sp>
          <p:nvSpPr>
            <p:cNvPr id="151" name="ZoneTexte 150">
              <a:extLst>
                <a:ext uri="{FF2B5EF4-FFF2-40B4-BE49-F238E27FC236}">
                  <a16:creationId xmlns:a16="http://schemas.microsoft.com/office/drawing/2014/main" id="{89458208-FB61-4ADA-AE44-5DE6540577EC}"/>
                </a:ext>
              </a:extLst>
            </p:cNvPr>
            <p:cNvSpPr txBox="1"/>
            <p:nvPr/>
          </p:nvSpPr>
          <p:spPr>
            <a:xfrm>
              <a:off x="4710603" y="6229617"/>
              <a:ext cx="439544" cy="276999"/>
            </a:xfrm>
            <a:prstGeom prst="rect">
              <a:avLst/>
            </a:prstGeom>
            <a:noFill/>
          </p:spPr>
          <p:txBody>
            <a:bodyPr wrap="none" rtlCol="0">
              <a:spAutoFit/>
            </a:bodyPr>
            <a:lstStyle/>
            <a:p>
              <a:pPr algn="ctr"/>
              <a:r>
                <a:rPr lang="fr-FR" sz="1200" dirty="0"/>
                <a:t>108</a:t>
              </a:r>
            </a:p>
          </p:txBody>
        </p:sp>
        <p:sp>
          <p:nvSpPr>
            <p:cNvPr id="152" name="ZoneTexte 151">
              <a:extLst>
                <a:ext uri="{FF2B5EF4-FFF2-40B4-BE49-F238E27FC236}">
                  <a16:creationId xmlns:a16="http://schemas.microsoft.com/office/drawing/2014/main" id="{CDA1659D-4B23-4219-96C3-73F91D7BD2A3}"/>
                </a:ext>
              </a:extLst>
            </p:cNvPr>
            <p:cNvSpPr txBox="1"/>
            <p:nvPr/>
          </p:nvSpPr>
          <p:spPr>
            <a:xfrm>
              <a:off x="5249473" y="4962213"/>
              <a:ext cx="1019190" cy="276999"/>
            </a:xfrm>
            <a:prstGeom prst="rect">
              <a:avLst/>
            </a:prstGeom>
            <a:noFill/>
          </p:spPr>
          <p:txBody>
            <a:bodyPr wrap="none" rtlCol="0">
              <a:spAutoFit/>
            </a:bodyPr>
            <a:lstStyle/>
            <a:p>
              <a:r>
                <a:rPr lang="fr-FR" sz="1200" b="1" dirty="0"/>
                <a:t>Black </a:t>
              </a:r>
              <a:r>
                <a:rPr lang="fr-FR" sz="1200" b="1" dirty="0" err="1"/>
                <a:t>Female</a:t>
              </a:r>
              <a:endParaRPr lang="fr-FR" sz="1200" b="1" dirty="0"/>
            </a:p>
          </p:txBody>
        </p:sp>
        <p:sp>
          <p:nvSpPr>
            <p:cNvPr id="153" name="ZoneTexte 152">
              <a:extLst>
                <a:ext uri="{FF2B5EF4-FFF2-40B4-BE49-F238E27FC236}">
                  <a16:creationId xmlns:a16="http://schemas.microsoft.com/office/drawing/2014/main" id="{6A13D651-39F3-4E17-A583-758000A2B90D}"/>
                </a:ext>
              </a:extLst>
            </p:cNvPr>
            <p:cNvSpPr txBox="1"/>
            <p:nvPr/>
          </p:nvSpPr>
          <p:spPr>
            <a:xfrm>
              <a:off x="5249473" y="5170176"/>
              <a:ext cx="883575" cy="276999"/>
            </a:xfrm>
            <a:prstGeom prst="rect">
              <a:avLst/>
            </a:prstGeom>
            <a:noFill/>
          </p:spPr>
          <p:txBody>
            <a:bodyPr wrap="none" rtlCol="0">
              <a:spAutoFit/>
            </a:bodyPr>
            <a:lstStyle/>
            <a:p>
              <a:r>
                <a:rPr lang="fr-FR" sz="1200" b="1" dirty="0"/>
                <a:t>Black Male</a:t>
              </a:r>
            </a:p>
          </p:txBody>
        </p:sp>
        <p:sp>
          <p:nvSpPr>
            <p:cNvPr id="154" name="ZoneTexte 153">
              <a:extLst>
                <a:ext uri="{FF2B5EF4-FFF2-40B4-BE49-F238E27FC236}">
                  <a16:creationId xmlns:a16="http://schemas.microsoft.com/office/drawing/2014/main" id="{5941EF62-E2A3-45BE-A2C5-9C86B3201F4E}"/>
                </a:ext>
              </a:extLst>
            </p:cNvPr>
            <p:cNvSpPr txBox="1"/>
            <p:nvPr/>
          </p:nvSpPr>
          <p:spPr>
            <a:xfrm>
              <a:off x="5249473" y="5402193"/>
              <a:ext cx="1333378" cy="276999"/>
            </a:xfrm>
            <a:prstGeom prst="rect">
              <a:avLst/>
            </a:prstGeom>
            <a:noFill/>
          </p:spPr>
          <p:txBody>
            <a:bodyPr wrap="none" rtlCol="0">
              <a:spAutoFit/>
            </a:bodyPr>
            <a:lstStyle/>
            <a:p>
              <a:r>
                <a:rPr lang="fr-FR" sz="1200" b="1" dirty="0"/>
                <a:t>Non-Black </a:t>
              </a:r>
              <a:r>
                <a:rPr lang="fr-FR" sz="1200" b="1" dirty="0" err="1"/>
                <a:t>Female</a:t>
              </a:r>
              <a:endParaRPr lang="fr-FR" sz="1200" b="1" dirty="0"/>
            </a:p>
          </p:txBody>
        </p:sp>
        <p:sp>
          <p:nvSpPr>
            <p:cNvPr id="155" name="ZoneTexte 154">
              <a:extLst>
                <a:ext uri="{FF2B5EF4-FFF2-40B4-BE49-F238E27FC236}">
                  <a16:creationId xmlns:a16="http://schemas.microsoft.com/office/drawing/2014/main" id="{7C6E820C-ECE9-44DB-B391-8483D3CABE5F}"/>
                </a:ext>
              </a:extLst>
            </p:cNvPr>
            <p:cNvSpPr txBox="1"/>
            <p:nvPr/>
          </p:nvSpPr>
          <p:spPr>
            <a:xfrm>
              <a:off x="5249473" y="5610156"/>
              <a:ext cx="1197764" cy="276999"/>
            </a:xfrm>
            <a:prstGeom prst="rect">
              <a:avLst/>
            </a:prstGeom>
            <a:noFill/>
          </p:spPr>
          <p:txBody>
            <a:bodyPr wrap="none" rtlCol="0">
              <a:spAutoFit/>
            </a:bodyPr>
            <a:lstStyle/>
            <a:p>
              <a:r>
                <a:rPr lang="fr-FR" sz="1200" b="1" dirty="0"/>
                <a:t>Non-Black Male</a:t>
              </a:r>
            </a:p>
          </p:txBody>
        </p:sp>
        <p:sp>
          <p:nvSpPr>
            <p:cNvPr id="156" name="ZoneTexte 155">
              <a:extLst>
                <a:ext uri="{FF2B5EF4-FFF2-40B4-BE49-F238E27FC236}">
                  <a16:creationId xmlns:a16="http://schemas.microsoft.com/office/drawing/2014/main" id="{B7185852-0A61-4540-995A-6D7CCD536A46}"/>
                </a:ext>
              </a:extLst>
            </p:cNvPr>
            <p:cNvSpPr txBox="1"/>
            <p:nvPr/>
          </p:nvSpPr>
          <p:spPr>
            <a:xfrm>
              <a:off x="4447822" y="4356297"/>
              <a:ext cx="34496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157" name="ZoneTexte 156">
              <a:extLst>
                <a:ext uri="{FF2B5EF4-FFF2-40B4-BE49-F238E27FC236}">
                  <a16:creationId xmlns:a16="http://schemas.microsoft.com/office/drawing/2014/main" id="{24AFFF78-D442-4A76-9FA6-ACBE545B5249}"/>
                </a:ext>
              </a:extLst>
            </p:cNvPr>
            <p:cNvSpPr txBox="1"/>
            <p:nvPr/>
          </p:nvSpPr>
          <p:spPr>
            <a:xfrm>
              <a:off x="4181676" y="4414160"/>
              <a:ext cx="34496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158" name="ZoneTexte 157">
              <a:extLst>
                <a:ext uri="{FF2B5EF4-FFF2-40B4-BE49-F238E27FC236}">
                  <a16:creationId xmlns:a16="http://schemas.microsoft.com/office/drawing/2014/main" id="{ABD43F1E-52AE-484B-A05B-0D3C6C6D2BDE}"/>
                </a:ext>
              </a:extLst>
            </p:cNvPr>
            <p:cNvSpPr txBox="1"/>
            <p:nvPr/>
          </p:nvSpPr>
          <p:spPr>
            <a:xfrm>
              <a:off x="3881084" y="4553711"/>
              <a:ext cx="34496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159" name="ZoneTexte 158">
              <a:extLst>
                <a:ext uri="{FF2B5EF4-FFF2-40B4-BE49-F238E27FC236}">
                  <a16:creationId xmlns:a16="http://schemas.microsoft.com/office/drawing/2014/main" id="{97B84AC9-104A-40CC-8A1A-97A2AA7F1BEF}"/>
                </a:ext>
              </a:extLst>
            </p:cNvPr>
            <p:cNvSpPr txBox="1"/>
            <p:nvPr/>
          </p:nvSpPr>
          <p:spPr>
            <a:xfrm>
              <a:off x="3604607" y="4634898"/>
              <a:ext cx="34496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160" name="ZoneTexte 159">
              <a:extLst>
                <a:ext uri="{FF2B5EF4-FFF2-40B4-BE49-F238E27FC236}">
                  <a16:creationId xmlns:a16="http://schemas.microsoft.com/office/drawing/2014/main" id="{6A0554DF-E81C-4B07-A9EC-0BCF66F74DC3}"/>
                </a:ext>
              </a:extLst>
            </p:cNvPr>
            <p:cNvSpPr txBox="1"/>
            <p:nvPr/>
          </p:nvSpPr>
          <p:spPr>
            <a:xfrm>
              <a:off x="3326681" y="4855467"/>
              <a:ext cx="34496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161" name="ZoneTexte 160">
              <a:extLst>
                <a:ext uri="{FF2B5EF4-FFF2-40B4-BE49-F238E27FC236}">
                  <a16:creationId xmlns:a16="http://schemas.microsoft.com/office/drawing/2014/main" id="{11082CB8-9F7A-4829-B802-B6FA180D7775}"/>
                </a:ext>
              </a:extLst>
            </p:cNvPr>
            <p:cNvSpPr txBox="1"/>
            <p:nvPr/>
          </p:nvSpPr>
          <p:spPr>
            <a:xfrm>
              <a:off x="3049235" y="4982485"/>
              <a:ext cx="34496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sp>
          <p:nvSpPr>
            <p:cNvPr id="162" name="ZoneTexte 161">
              <a:extLst>
                <a:ext uri="{FF2B5EF4-FFF2-40B4-BE49-F238E27FC236}">
                  <a16:creationId xmlns:a16="http://schemas.microsoft.com/office/drawing/2014/main" id="{2FBA2D1E-C8A0-4C9D-9695-74CA83D0659B}"/>
                </a:ext>
              </a:extLst>
            </p:cNvPr>
            <p:cNvSpPr txBox="1"/>
            <p:nvPr/>
          </p:nvSpPr>
          <p:spPr>
            <a:xfrm>
              <a:off x="2799127" y="5340391"/>
              <a:ext cx="264816" cy="225575"/>
            </a:xfrm>
            <a:prstGeom prst="rect">
              <a:avLst/>
            </a:prstGeom>
            <a:noFill/>
          </p:spPr>
          <p:txBody>
            <a:bodyPr wrap="none" rtlCol="0">
              <a:spAutoFit/>
            </a:bodyPr>
            <a:lstStyle/>
            <a:p>
              <a:pPr algn="ctr">
                <a:lnSpc>
                  <a:spcPts val="900"/>
                </a:lnSpc>
              </a:pPr>
              <a:r>
                <a:rPr lang="fr-FR" sz="1600" b="1" dirty="0"/>
                <a:t>*</a:t>
              </a:r>
              <a:endParaRPr lang="fr-FR" sz="1600" b="1" dirty="0">
                <a:solidFill>
                  <a:srgbClr val="C00000"/>
                </a:solidFill>
              </a:endParaRPr>
            </a:p>
          </p:txBody>
        </p:sp>
      </p:grpSp>
      <p:grpSp>
        <p:nvGrpSpPr>
          <p:cNvPr id="316" name="Groupe 315">
            <a:extLst>
              <a:ext uri="{FF2B5EF4-FFF2-40B4-BE49-F238E27FC236}">
                <a16:creationId xmlns:a16="http://schemas.microsoft.com/office/drawing/2014/main" id="{22A1DCA0-8206-4E22-80DE-1C4C7171A402}"/>
              </a:ext>
            </a:extLst>
          </p:cNvPr>
          <p:cNvGrpSpPr/>
          <p:nvPr/>
        </p:nvGrpSpPr>
        <p:grpSpPr>
          <a:xfrm>
            <a:off x="4448727" y="1980342"/>
            <a:ext cx="4731501" cy="3142479"/>
            <a:chOff x="6918380" y="2147500"/>
            <a:chExt cx="4731501" cy="3142479"/>
          </a:xfrm>
        </p:grpSpPr>
        <p:sp>
          <p:nvSpPr>
            <p:cNvPr id="317" name="Line 553">
              <a:extLst>
                <a:ext uri="{FF2B5EF4-FFF2-40B4-BE49-F238E27FC236}">
                  <a16:creationId xmlns:a16="http://schemas.microsoft.com/office/drawing/2014/main" id="{D1DE2F0B-CB88-4D06-A91C-0C99B81DAAF0}"/>
                </a:ext>
              </a:extLst>
            </p:cNvPr>
            <p:cNvSpPr>
              <a:spLocks noChangeShapeType="1"/>
            </p:cNvSpPr>
            <p:nvPr/>
          </p:nvSpPr>
          <p:spPr bwMode="auto">
            <a:xfrm>
              <a:off x="10511168" y="3075773"/>
              <a:ext cx="331788" cy="0"/>
            </a:xfrm>
            <a:prstGeom prst="line">
              <a:avLst/>
            </a:prstGeom>
            <a:noFill/>
            <a:ln w="238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8" name="Line 554">
              <a:extLst>
                <a:ext uri="{FF2B5EF4-FFF2-40B4-BE49-F238E27FC236}">
                  <a16:creationId xmlns:a16="http://schemas.microsoft.com/office/drawing/2014/main" id="{62369DB7-7171-4D23-BE2D-0215D3F622B6}"/>
                </a:ext>
              </a:extLst>
            </p:cNvPr>
            <p:cNvSpPr>
              <a:spLocks noChangeShapeType="1"/>
            </p:cNvSpPr>
            <p:nvPr/>
          </p:nvSpPr>
          <p:spPr bwMode="auto">
            <a:xfrm>
              <a:off x="10511168" y="3290085"/>
              <a:ext cx="331788" cy="0"/>
            </a:xfrm>
            <a:prstGeom prst="line">
              <a:avLst/>
            </a:prstGeom>
            <a:noFill/>
            <a:ln w="238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9" name="Oval 579">
              <a:extLst>
                <a:ext uri="{FF2B5EF4-FFF2-40B4-BE49-F238E27FC236}">
                  <a16:creationId xmlns:a16="http://schemas.microsoft.com/office/drawing/2014/main" id="{65568F98-CE14-4472-8F41-7583649D460C}"/>
                </a:ext>
              </a:extLst>
            </p:cNvPr>
            <p:cNvSpPr>
              <a:spLocks noChangeArrowheads="1"/>
            </p:cNvSpPr>
            <p:nvPr/>
          </p:nvSpPr>
          <p:spPr bwMode="auto">
            <a:xfrm>
              <a:off x="10642930" y="3039260"/>
              <a:ext cx="74613" cy="74612"/>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0" name="Rectangle 612">
              <a:extLst>
                <a:ext uri="{FF2B5EF4-FFF2-40B4-BE49-F238E27FC236}">
                  <a16:creationId xmlns:a16="http://schemas.microsoft.com/office/drawing/2014/main" id="{597566C4-88A2-4C07-A417-94ABBD9A0367}"/>
                </a:ext>
              </a:extLst>
            </p:cNvPr>
            <p:cNvSpPr>
              <a:spLocks noChangeArrowheads="1"/>
            </p:cNvSpPr>
            <p:nvPr/>
          </p:nvSpPr>
          <p:spPr bwMode="auto">
            <a:xfrm>
              <a:off x="10642930" y="3251985"/>
              <a:ext cx="80963" cy="74612"/>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nvGrpSpPr>
            <p:cNvPr id="321" name="Groupe 320">
              <a:extLst>
                <a:ext uri="{FF2B5EF4-FFF2-40B4-BE49-F238E27FC236}">
                  <a16:creationId xmlns:a16="http://schemas.microsoft.com/office/drawing/2014/main" id="{4CC422FB-5E65-471E-A5D7-EB48CAF82DDE}"/>
                </a:ext>
              </a:extLst>
            </p:cNvPr>
            <p:cNvGrpSpPr/>
            <p:nvPr/>
          </p:nvGrpSpPr>
          <p:grpSpPr>
            <a:xfrm>
              <a:off x="7252231" y="2282782"/>
              <a:ext cx="3116426" cy="2506996"/>
              <a:chOff x="7380288" y="2781300"/>
              <a:chExt cx="2454920" cy="1974850"/>
            </a:xfrm>
          </p:grpSpPr>
          <p:grpSp>
            <p:nvGrpSpPr>
              <p:cNvPr id="344" name="Groupe 343">
                <a:extLst>
                  <a:ext uri="{FF2B5EF4-FFF2-40B4-BE49-F238E27FC236}">
                    <a16:creationId xmlns:a16="http://schemas.microsoft.com/office/drawing/2014/main" id="{4CE2AB7E-8819-4AF2-8BEF-68A02D7C8EAC}"/>
                  </a:ext>
                </a:extLst>
              </p:cNvPr>
              <p:cNvGrpSpPr/>
              <p:nvPr/>
            </p:nvGrpSpPr>
            <p:grpSpPr>
              <a:xfrm>
                <a:off x="7380288" y="2781300"/>
                <a:ext cx="2379663" cy="1974850"/>
                <a:chOff x="7380288" y="2781300"/>
                <a:chExt cx="2379663" cy="1974850"/>
              </a:xfrm>
            </p:grpSpPr>
            <p:sp>
              <p:nvSpPr>
                <p:cNvPr id="353" name="Line 371">
                  <a:extLst>
                    <a:ext uri="{FF2B5EF4-FFF2-40B4-BE49-F238E27FC236}">
                      <a16:creationId xmlns:a16="http://schemas.microsoft.com/office/drawing/2014/main" id="{6DA0D29A-42C6-442A-BD7A-B350802829B0}"/>
                    </a:ext>
                  </a:extLst>
                </p:cNvPr>
                <p:cNvSpPr>
                  <a:spLocks noChangeShapeType="1"/>
                </p:cNvSpPr>
                <p:nvPr/>
              </p:nvSpPr>
              <p:spPr bwMode="auto">
                <a:xfrm>
                  <a:off x="7437438" y="4700588"/>
                  <a:ext cx="2290763"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4" name="Line 372">
                  <a:extLst>
                    <a:ext uri="{FF2B5EF4-FFF2-40B4-BE49-F238E27FC236}">
                      <a16:creationId xmlns:a16="http://schemas.microsoft.com/office/drawing/2014/main" id="{EF00D1DE-BF58-4EF1-8060-3B758711C920}"/>
                    </a:ext>
                  </a:extLst>
                </p:cNvPr>
                <p:cNvSpPr>
                  <a:spLocks noChangeShapeType="1"/>
                </p:cNvSpPr>
                <p:nvPr/>
              </p:nvSpPr>
              <p:spPr bwMode="auto">
                <a:xfrm>
                  <a:off x="7437438" y="2781300"/>
                  <a:ext cx="0" cy="1919287"/>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5" name="Line 373">
                  <a:extLst>
                    <a:ext uri="{FF2B5EF4-FFF2-40B4-BE49-F238E27FC236}">
                      <a16:creationId xmlns:a16="http://schemas.microsoft.com/office/drawing/2014/main" id="{245E1BF3-6509-4C7E-98AF-18CFE248AB82}"/>
                    </a:ext>
                  </a:extLst>
                </p:cNvPr>
                <p:cNvSpPr>
                  <a:spLocks noChangeShapeType="1"/>
                </p:cNvSpPr>
                <p:nvPr/>
              </p:nvSpPr>
              <p:spPr bwMode="auto">
                <a:xfrm>
                  <a:off x="7718425"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6" name="Line 374">
                  <a:extLst>
                    <a:ext uri="{FF2B5EF4-FFF2-40B4-BE49-F238E27FC236}">
                      <a16:creationId xmlns:a16="http://schemas.microsoft.com/office/drawing/2014/main" id="{5D6E6CC3-68BD-4446-AD1D-A4C3F1EF83E6}"/>
                    </a:ext>
                  </a:extLst>
                </p:cNvPr>
                <p:cNvSpPr>
                  <a:spLocks noChangeShapeType="1"/>
                </p:cNvSpPr>
                <p:nvPr/>
              </p:nvSpPr>
              <p:spPr bwMode="auto">
                <a:xfrm flipH="1">
                  <a:off x="7380288" y="4700588"/>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7" name="Line 375">
                  <a:extLst>
                    <a:ext uri="{FF2B5EF4-FFF2-40B4-BE49-F238E27FC236}">
                      <a16:creationId xmlns:a16="http://schemas.microsoft.com/office/drawing/2014/main" id="{384E2DEA-4498-44B7-B540-674A387363C2}"/>
                    </a:ext>
                  </a:extLst>
                </p:cNvPr>
                <p:cNvSpPr>
                  <a:spLocks noChangeShapeType="1"/>
                </p:cNvSpPr>
                <p:nvPr/>
              </p:nvSpPr>
              <p:spPr bwMode="auto">
                <a:xfrm flipH="1">
                  <a:off x="7380288" y="4505325"/>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8" name="Line 376">
                  <a:extLst>
                    <a:ext uri="{FF2B5EF4-FFF2-40B4-BE49-F238E27FC236}">
                      <a16:creationId xmlns:a16="http://schemas.microsoft.com/office/drawing/2014/main" id="{73C01B63-953E-4DFD-96A3-B3385C4D36F4}"/>
                    </a:ext>
                  </a:extLst>
                </p:cNvPr>
                <p:cNvSpPr>
                  <a:spLocks noChangeShapeType="1"/>
                </p:cNvSpPr>
                <p:nvPr/>
              </p:nvSpPr>
              <p:spPr bwMode="auto">
                <a:xfrm flipH="1">
                  <a:off x="7380288" y="4318000"/>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59" name="Line 377">
                  <a:extLst>
                    <a:ext uri="{FF2B5EF4-FFF2-40B4-BE49-F238E27FC236}">
                      <a16:creationId xmlns:a16="http://schemas.microsoft.com/office/drawing/2014/main" id="{DF7DED9A-CEAD-4FB3-8475-D2076F8A742F}"/>
                    </a:ext>
                  </a:extLst>
                </p:cNvPr>
                <p:cNvSpPr>
                  <a:spLocks noChangeShapeType="1"/>
                </p:cNvSpPr>
                <p:nvPr/>
              </p:nvSpPr>
              <p:spPr bwMode="auto">
                <a:xfrm flipH="1">
                  <a:off x="7380288" y="4122738"/>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0" name="Line 378">
                  <a:extLst>
                    <a:ext uri="{FF2B5EF4-FFF2-40B4-BE49-F238E27FC236}">
                      <a16:creationId xmlns:a16="http://schemas.microsoft.com/office/drawing/2014/main" id="{A364D9DE-2C34-4FB5-B2B9-9D04747E6D7B}"/>
                    </a:ext>
                  </a:extLst>
                </p:cNvPr>
                <p:cNvSpPr>
                  <a:spLocks noChangeShapeType="1"/>
                </p:cNvSpPr>
                <p:nvPr/>
              </p:nvSpPr>
              <p:spPr bwMode="auto">
                <a:xfrm flipH="1">
                  <a:off x="7380288" y="3935413"/>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1" name="Line 379">
                  <a:extLst>
                    <a:ext uri="{FF2B5EF4-FFF2-40B4-BE49-F238E27FC236}">
                      <a16:creationId xmlns:a16="http://schemas.microsoft.com/office/drawing/2014/main" id="{A2C4F3AB-2C2E-4C92-972A-9860671E1779}"/>
                    </a:ext>
                  </a:extLst>
                </p:cNvPr>
                <p:cNvSpPr>
                  <a:spLocks noChangeShapeType="1"/>
                </p:cNvSpPr>
                <p:nvPr/>
              </p:nvSpPr>
              <p:spPr bwMode="auto">
                <a:xfrm flipH="1">
                  <a:off x="7380288" y="3740150"/>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2" name="Line 380">
                  <a:extLst>
                    <a:ext uri="{FF2B5EF4-FFF2-40B4-BE49-F238E27FC236}">
                      <a16:creationId xmlns:a16="http://schemas.microsoft.com/office/drawing/2014/main" id="{18E04AE3-8FEF-457D-B6E8-06B398D9BBB6}"/>
                    </a:ext>
                  </a:extLst>
                </p:cNvPr>
                <p:cNvSpPr>
                  <a:spLocks noChangeShapeType="1"/>
                </p:cNvSpPr>
                <p:nvPr/>
              </p:nvSpPr>
              <p:spPr bwMode="auto">
                <a:xfrm flipH="1">
                  <a:off x="7380288" y="3546475"/>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3" name="Line 381">
                  <a:extLst>
                    <a:ext uri="{FF2B5EF4-FFF2-40B4-BE49-F238E27FC236}">
                      <a16:creationId xmlns:a16="http://schemas.microsoft.com/office/drawing/2014/main" id="{C750E92D-F803-4D11-9295-DA699B1742C4}"/>
                    </a:ext>
                  </a:extLst>
                </p:cNvPr>
                <p:cNvSpPr>
                  <a:spLocks noChangeShapeType="1"/>
                </p:cNvSpPr>
                <p:nvPr/>
              </p:nvSpPr>
              <p:spPr bwMode="auto">
                <a:xfrm flipH="1">
                  <a:off x="7380288" y="3357563"/>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4" name="Line 382">
                  <a:extLst>
                    <a:ext uri="{FF2B5EF4-FFF2-40B4-BE49-F238E27FC236}">
                      <a16:creationId xmlns:a16="http://schemas.microsoft.com/office/drawing/2014/main" id="{D8B213C3-C259-42E7-99ED-C0F359D1E7CF}"/>
                    </a:ext>
                  </a:extLst>
                </p:cNvPr>
                <p:cNvSpPr>
                  <a:spLocks noChangeShapeType="1"/>
                </p:cNvSpPr>
                <p:nvPr/>
              </p:nvSpPr>
              <p:spPr bwMode="auto">
                <a:xfrm flipH="1">
                  <a:off x="7380288" y="3163888"/>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5" name="Line 383">
                  <a:extLst>
                    <a:ext uri="{FF2B5EF4-FFF2-40B4-BE49-F238E27FC236}">
                      <a16:creationId xmlns:a16="http://schemas.microsoft.com/office/drawing/2014/main" id="{3FB2B18F-C533-4CCC-AD44-AA2548789E56}"/>
                    </a:ext>
                  </a:extLst>
                </p:cNvPr>
                <p:cNvSpPr>
                  <a:spLocks noChangeShapeType="1"/>
                </p:cNvSpPr>
                <p:nvPr/>
              </p:nvSpPr>
              <p:spPr bwMode="auto">
                <a:xfrm flipH="1">
                  <a:off x="7380288" y="2974975"/>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6" name="Line 384">
                  <a:extLst>
                    <a:ext uri="{FF2B5EF4-FFF2-40B4-BE49-F238E27FC236}">
                      <a16:creationId xmlns:a16="http://schemas.microsoft.com/office/drawing/2014/main" id="{B9EDBE5F-83B0-469A-A1B5-354958CB1700}"/>
                    </a:ext>
                  </a:extLst>
                </p:cNvPr>
                <p:cNvSpPr>
                  <a:spLocks noChangeShapeType="1"/>
                </p:cNvSpPr>
                <p:nvPr/>
              </p:nvSpPr>
              <p:spPr bwMode="auto">
                <a:xfrm flipH="1">
                  <a:off x="7380288" y="2781300"/>
                  <a:ext cx="57150" cy="0"/>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7" name="Line 385">
                  <a:extLst>
                    <a:ext uri="{FF2B5EF4-FFF2-40B4-BE49-F238E27FC236}">
                      <a16:creationId xmlns:a16="http://schemas.microsoft.com/office/drawing/2014/main" id="{5F114C03-D081-470A-83C9-67E12808FCAB}"/>
                    </a:ext>
                  </a:extLst>
                </p:cNvPr>
                <p:cNvSpPr>
                  <a:spLocks noChangeShapeType="1"/>
                </p:cNvSpPr>
                <p:nvPr/>
              </p:nvSpPr>
              <p:spPr bwMode="auto">
                <a:xfrm>
                  <a:off x="8005763"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8" name="Line 386">
                  <a:extLst>
                    <a:ext uri="{FF2B5EF4-FFF2-40B4-BE49-F238E27FC236}">
                      <a16:creationId xmlns:a16="http://schemas.microsoft.com/office/drawing/2014/main" id="{D2EF49F1-D2E4-4781-AA76-E7B291915496}"/>
                    </a:ext>
                  </a:extLst>
                </p:cNvPr>
                <p:cNvSpPr>
                  <a:spLocks noChangeShapeType="1"/>
                </p:cNvSpPr>
                <p:nvPr/>
              </p:nvSpPr>
              <p:spPr bwMode="auto">
                <a:xfrm>
                  <a:off x="8293100"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69" name="Line 387">
                  <a:extLst>
                    <a:ext uri="{FF2B5EF4-FFF2-40B4-BE49-F238E27FC236}">
                      <a16:creationId xmlns:a16="http://schemas.microsoft.com/office/drawing/2014/main" id="{CA907AEE-C918-4B8A-8A6A-1CE7DCA8FCC0}"/>
                    </a:ext>
                  </a:extLst>
                </p:cNvPr>
                <p:cNvSpPr>
                  <a:spLocks noChangeShapeType="1"/>
                </p:cNvSpPr>
                <p:nvPr/>
              </p:nvSpPr>
              <p:spPr bwMode="auto">
                <a:xfrm>
                  <a:off x="8580438"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0" name="Line 388">
                  <a:extLst>
                    <a:ext uri="{FF2B5EF4-FFF2-40B4-BE49-F238E27FC236}">
                      <a16:creationId xmlns:a16="http://schemas.microsoft.com/office/drawing/2014/main" id="{F2D5AB4A-AFB2-4CA5-9D54-8B2AEDCACA2A}"/>
                    </a:ext>
                  </a:extLst>
                </p:cNvPr>
                <p:cNvSpPr>
                  <a:spLocks noChangeShapeType="1"/>
                </p:cNvSpPr>
                <p:nvPr/>
              </p:nvSpPr>
              <p:spPr bwMode="auto">
                <a:xfrm>
                  <a:off x="8867775"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1" name="Line 389">
                  <a:extLst>
                    <a:ext uri="{FF2B5EF4-FFF2-40B4-BE49-F238E27FC236}">
                      <a16:creationId xmlns:a16="http://schemas.microsoft.com/office/drawing/2014/main" id="{7C0369F7-2A0B-45F2-B83F-01388194F7E8}"/>
                    </a:ext>
                  </a:extLst>
                </p:cNvPr>
                <p:cNvSpPr>
                  <a:spLocks noChangeShapeType="1"/>
                </p:cNvSpPr>
                <p:nvPr/>
              </p:nvSpPr>
              <p:spPr bwMode="auto">
                <a:xfrm>
                  <a:off x="9155113"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2" name="Line 390">
                  <a:extLst>
                    <a:ext uri="{FF2B5EF4-FFF2-40B4-BE49-F238E27FC236}">
                      <a16:creationId xmlns:a16="http://schemas.microsoft.com/office/drawing/2014/main" id="{545CE9D2-65F6-4CE0-AFA9-E1E0251D049C}"/>
                    </a:ext>
                  </a:extLst>
                </p:cNvPr>
                <p:cNvSpPr>
                  <a:spLocks noChangeShapeType="1"/>
                </p:cNvSpPr>
                <p:nvPr/>
              </p:nvSpPr>
              <p:spPr bwMode="auto">
                <a:xfrm>
                  <a:off x="9440863"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3" name="Line 391">
                  <a:extLst>
                    <a:ext uri="{FF2B5EF4-FFF2-40B4-BE49-F238E27FC236}">
                      <a16:creationId xmlns:a16="http://schemas.microsoft.com/office/drawing/2014/main" id="{F48DC823-FF2E-4F18-91A3-9F611AC8764E}"/>
                    </a:ext>
                  </a:extLst>
                </p:cNvPr>
                <p:cNvSpPr>
                  <a:spLocks noChangeShapeType="1"/>
                </p:cNvSpPr>
                <p:nvPr/>
              </p:nvSpPr>
              <p:spPr bwMode="auto">
                <a:xfrm>
                  <a:off x="9728200" y="4700588"/>
                  <a:ext cx="0" cy="55562"/>
                </a:xfrm>
                <a:prstGeom prst="line">
                  <a:avLst/>
                </a:prstGeom>
                <a:noFill/>
                <a:ln w="11113"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4" name="Freeform 551">
                  <a:extLst>
                    <a:ext uri="{FF2B5EF4-FFF2-40B4-BE49-F238E27FC236}">
                      <a16:creationId xmlns:a16="http://schemas.microsoft.com/office/drawing/2014/main" id="{7A3F5489-F8A5-420F-BE6A-ACAE8DE608E6}"/>
                    </a:ext>
                  </a:extLst>
                </p:cNvPr>
                <p:cNvSpPr>
                  <a:spLocks/>
                </p:cNvSpPr>
                <p:nvPr/>
              </p:nvSpPr>
              <p:spPr bwMode="auto">
                <a:xfrm>
                  <a:off x="7712075" y="3752850"/>
                  <a:ext cx="2009775" cy="684212"/>
                </a:xfrm>
                <a:custGeom>
                  <a:avLst/>
                  <a:gdLst>
                    <a:gd name="T0" fmla="*/ 1266 w 1266"/>
                    <a:gd name="T1" fmla="*/ 16 h 431"/>
                    <a:gd name="T2" fmla="*/ 1078 w 1266"/>
                    <a:gd name="T3" fmla="*/ 0 h 431"/>
                    <a:gd name="T4" fmla="*/ 905 w 1266"/>
                    <a:gd name="T5" fmla="*/ 99 h 431"/>
                    <a:gd name="T6" fmla="*/ 716 w 1266"/>
                    <a:gd name="T7" fmla="*/ 139 h 431"/>
                    <a:gd name="T8" fmla="*/ 539 w 1266"/>
                    <a:gd name="T9" fmla="*/ 206 h 431"/>
                    <a:gd name="T10" fmla="*/ 362 w 1266"/>
                    <a:gd name="T11" fmla="*/ 210 h 431"/>
                    <a:gd name="T12" fmla="*/ 177 w 1266"/>
                    <a:gd name="T13" fmla="*/ 312 h 431"/>
                    <a:gd name="T14" fmla="*/ 0 w 1266"/>
                    <a:gd name="T15" fmla="*/ 431 h 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6" h="431">
                      <a:moveTo>
                        <a:pt x="1266" y="16"/>
                      </a:moveTo>
                      <a:lnTo>
                        <a:pt x="1078" y="0"/>
                      </a:lnTo>
                      <a:lnTo>
                        <a:pt x="905" y="99"/>
                      </a:lnTo>
                      <a:lnTo>
                        <a:pt x="716" y="139"/>
                      </a:lnTo>
                      <a:lnTo>
                        <a:pt x="539" y="206"/>
                      </a:lnTo>
                      <a:lnTo>
                        <a:pt x="362" y="210"/>
                      </a:lnTo>
                      <a:lnTo>
                        <a:pt x="177" y="312"/>
                      </a:lnTo>
                      <a:lnTo>
                        <a:pt x="0" y="431"/>
                      </a:lnTo>
                    </a:path>
                  </a:pathLst>
                </a:custGeom>
                <a:noFill/>
                <a:ln w="28575" cap="flat">
                  <a:solidFill>
                    <a:srgbClr val="66676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5" name="Freeform 552">
                  <a:extLst>
                    <a:ext uri="{FF2B5EF4-FFF2-40B4-BE49-F238E27FC236}">
                      <a16:creationId xmlns:a16="http://schemas.microsoft.com/office/drawing/2014/main" id="{5644EA62-7889-490F-B823-3E02EBE63C9B}"/>
                    </a:ext>
                  </a:extLst>
                </p:cNvPr>
                <p:cNvSpPr>
                  <a:spLocks/>
                </p:cNvSpPr>
                <p:nvPr/>
              </p:nvSpPr>
              <p:spPr bwMode="auto">
                <a:xfrm>
                  <a:off x="7705725" y="3182938"/>
                  <a:ext cx="2011363" cy="1184275"/>
                </a:xfrm>
                <a:custGeom>
                  <a:avLst/>
                  <a:gdLst>
                    <a:gd name="T0" fmla="*/ 1267 w 1267"/>
                    <a:gd name="T1" fmla="*/ 0 h 746"/>
                    <a:gd name="T2" fmla="*/ 1086 w 1267"/>
                    <a:gd name="T3" fmla="*/ 16 h 746"/>
                    <a:gd name="T4" fmla="*/ 905 w 1267"/>
                    <a:gd name="T5" fmla="*/ 134 h 746"/>
                    <a:gd name="T6" fmla="*/ 724 w 1267"/>
                    <a:gd name="T7" fmla="*/ 205 h 746"/>
                    <a:gd name="T8" fmla="*/ 543 w 1267"/>
                    <a:gd name="T9" fmla="*/ 320 h 746"/>
                    <a:gd name="T10" fmla="*/ 366 w 1267"/>
                    <a:gd name="T11" fmla="*/ 344 h 746"/>
                    <a:gd name="T12" fmla="*/ 181 w 1267"/>
                    <a:gd name="T13" fmla="*/ 533 h 746"/>
                    <a:gd name="T14" fmla="*/ 0 w 1267"/>
                    <a:gd name="T15" fmla="*/ 746 h 7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7" h="746">
                      <a:moveTo>
                        <a:pt x="1267" y="0"/>
                      </a:moveTo>
                      <a:lnTo>
                        <a:pt x="1086" y="16"/>
                      </a:lnTo>
                      <a:lnTo>
                        <a:pt x="905" y="134"/>
                      </a:lnTo>
                      <a:lnTo>
                        <a:pt x="724" y="205"/>
                      </a:lnTo>
                      <a:lnTo>
                        <a:pt x="543" y="320"/>
                      </a:lnTo>
                      <a:lnTo>
                        <a:pt x="366" y="344"/>
                      </a:lnTo>
                      <a:lnTo>
                        <a:pt x="181" y="533"/>
                      </a:lnTo>
                      <a:lnTo>
                        <a:pt x="0" y="746"/>
                      </a:lnTo>
                    </a:path>
                  </a:pathLst>
                </a:custGeom>
                <a:noFill/>
                <a:ln w="28575" cap="flat">
                  <a:solidFill>
                    <a:srgbClr val="66676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6" name="Line 555">
                  <a:extLst>
                    <a:ext uri="{FF2B5EF4-FFF2-40B4-BE49-F238E27FC236}">
                      <a16:creationId xmlns:a16="http://schemas.microsoft.com/office/drawing/2014/main" id="{662D2CB8-ABCF-483D-9FC5-C4D033132CA4}"/>
                    </a:ext>
                  </a:extLst>
                </p:cNvPr>
                <p:cNvSpPr>
                  <a:spLocks noChangeShapeType="1"/>
                </p:cNvSpPr>
                <p:nvPr/>
              </p:nvSpPr>
              <p:spPr bwMode="auto">
                <a:xfrm>
                  <a:off x="8286750" y="4035425"/>
                  <a:ext cx="0" cy="10001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7" name="Line 556">
                  <a:extLst>
                    <a:ext uri="{FF2B5EF4-FFF2-40B4-BE49-F238E27FC236}">
                      <a16:creationId xmlns:a16="http://schemas.microsoft.com/office/drawing/2014/main" id="{9A29308F-3800-449A-B1EB-34E29CB41033}"/>
                    </a:ext>
                  </a:extLst>
                </p:cNvPr>
                <p:cNvSpPr>
                  <a:spLocks noChangeShapeType="1"/>
                </p:cNvSpPr>
                <p:nvPr/>
              </p:nvSpPr>
              <p:spPr bwMode="auto">
                <a:xfrm>
                  <a:off x="8255000" y="4035425"/>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8" name="Line 557">
                  <a:extLst>
                    <a:ext uri="{FF2B5EF4-FFF2-40B4-BE49-F238E27FC236}">
                      <a16:creationId xmlns:a16="http://schemas.microsoft.com/office/drawing/2014/main" id="{78F53DD7-6FE1-4F13-905A-A04C87EEE4E9}"/>
                    </a:ext>
                  </a:extLst>
                </p:cNvPr>
                <p:cNvSpPr>
                  <a:spLocks noChangeShapeType="1"/>
                </p:cNvSpPr>
                <p:nvPr/>
              </p:nvSpPr>
              <p:spPr bwMode="auto">
                <a:xfrm>
                  <a:off x="8255000" y="4135438"/>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79" name="Oval 558">
                  <a:extLst>
                    <a:ext uri="{FF2B5EF4-FFF2-40B4-BE49-F238E27FC236}">
                      <a16:creationId xmlns:a16="http://schemas.microsoft.com/office/drawing/2014/main" id="{AE6DC914-EB92-4A8F-A43A-17E81F46452F}"/>
                    </a:ext>
                  </a:extLst>
                </p:cNvPr>
                <p:cNvSpPr>
                  <a:spLocks noChangeArrowheads="1"/>
                </p:cNvSpPr>
                <p:nvPr/>
              </p:nvSpPr>
              <p:spPr bwMode="auto">
                <a:xfrm>
                  <a:off x="8248650" y="3690938"/>
                  <a:ext cx="74613" cy="74612"/>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0" name="Line 559">
                  <a:extLst>
                    <a:ext uri="{FF2B5EF4-FFF2-40B4-BE49-F238E27FC236}">
                      <a16:creationId xmlns:a16="http://schemas.microsoft.com/office/drawing/2014/main" id="{B4559C77-E016-472F-A51F-818702C0981C}"/>
                    </a:ext>
                  </a:extLst>
                </p:cNvPr>
                <p:cNvSpPr>
                  <a:spLocks noChangeShapeType="1"/>
                </p:cNvSpPr>
                <p:nvPr/>
              </p:nvSpPr>
              <p:spPr bwMode="auto">
                <a:xfrm>
                  <a:off x="8286750" y="3627438"/>
                  <a:ext cx="0" cy="20796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1" name="Line 560">
                  <a:extLst>
                    <a:ext uri="{FF2B5EF4-FFF2-40B4-BE49-F238E27FC236}">
                      <a16:creationId xmlns:a16="http://schemas.microsoft.com/office/drawing/2014/main" id="{19935D0B-2AF6-408B-97CD-5F12204FE777}"/>
                    </a:ext>
                  </a:extLst>
                </p:cNvPr>
                <p:cNvSpPr>
                  <a:spLocks noChangeShapeType="1"/>
                </p:cNvSpPr>
                <p:nvPr/>
              </p:nvSpPr>
              <p:spPr bwMode="auto">
                <a:xfrm>
                  <a:off x="8255000" y="3627438"/>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2" name="Line 561">
                  <a:extLst>
                    <a:ext uri="{FF2B5EF4-FFF2-40B4-BE49-F238E27FC236}">
                      <a16:creationId xmlns:a16="http://schemas.microsoft.com/office/drawing/2014/main" id="{B373CDD5-D8D2-4BD4-8BB3-86FDE552EE9A}"/>
                    </a:ext>
                  </a:extLst>
                </p:cNvPr>
                <p:cNvSpPr>
                  <a:spLocks noChangeShapeType="1"/>
                </p:cNvSpPr>
                <p:nvPr/>
              </p:nvSpPr>
              <p:spPr bwMode="auto">
                <a:xfrm>
                  <a:off x="8255000" y="3835400"/>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3" name="Oval 562">
                  <a:extLst>
                    <a:ext uri="{FF2B5EF4-FFF2-40B4-BE49-F238E27FC236}">
                      <a16:creationId xmlns:a16="http://schemas.microsoft.com/office/drawing/2014/main" id="{DFF361F1-A0AD-4369-9BE4-122671DCA5FF}"/>
                    </a:ext>
                  </a:extLst>
                </p:cNvPr>
                <p:cNvSpPr>
                  <a:spLocks noChangeArrowheads="1"/>
                </p:cNvSpPr>
                <p:nvPr/>
              </p:nvSpPr>
              <p:spPr bwMode="auto">
                <a:xfrm>
                  <a:off x="8529638" y="3652838"/>
                  <a:ext cx="74613" cy="76200"/>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4" name="Line 563">
                  <a:extLst>
                    <a:ext uri="{FF2B5EF4-FFF2-40B4-BE49-F238E27FC236}">
                      <a16:creationId xmlns:a16="http://schemas.microsoft.com/office/drawing/2014/main" id="{CB086619-9BC1-454F-97E8-E7CFAF0C70F7}"/>
                    </a:ext>
                  </a:extLst>
                </p:cNvPr>
                <p:cNvSpPr>
                  <a:spLocks noChangeShapeType="1"/>
                </p:cNvSpPr>
                <p:nvPr/>
              </p:nvSpPr>
              <p:spPr bwMode="auto">
                <a:xfrm>
                  <a:off x="8567738" y="3578225"/>
                  <a:ext cx="0" cy="225425"/>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5" name="Line 564">
                  <a:extLst>
                    <a:ext uri="{FF2B5EF4-FFF2-40B4-BE49-F238E27FC236}">
                      <a16:creationId xmlns:a16="http://schemas.microsoft.com/office/drawing/2014/main" id="{5CBF17F6-691E-4C2B-8BD8-948228F58619}"/>
                    </a:ext>
                  </a:extLst>
                </p:cNvPr>
                <p:cNvSpPr>
                  <a:spLocks noChangeShapeType="1"/>
                </p:cNvSpPr>
                <p:nvPr/>
              </p:nvSpPr>
              <p:spPr bwMode="auto">
                <a:xfrm>
                  <a:off x="8535988" y="3578225"/>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6" name="Line 565">
                  <a:extLst>
                    <a:ext uri="{FF2B5EF4-FFF2-40B4-BE49-F238E27FC236}">
                      <a16:creationId xmlns:a16="http://schemas.microsoft.com/office/drawing/2014/main" id="{EF380B3F-79F9-421D-8436-F6F7C160F776}"/>
                    </a:ext>
                  </a:extLst>
                </p:cNvPr>
                <p:cNvSpPr>
                  <a:spLocks noChangeShapeType="1"/>
                </p:cNvSpPr>
                <p:nvPr/>
              </p:nvSpPr>
              <p:spPr bwMode="auto">
                <a:xfrm>
                  <a:off x="8535988" y="3803650"/>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7" name="Oval 566">
                  <a:extLst>
                    <a:ext uri="{FF2B5EF4-FFF2-40B4-BE49-F238E27FC236}">
                      <a16:creationId xmlns:a16="http://schemas.microsoft.com/office/drawing/2014/main" id="{B37D44F7-1427-4DF2-B45E-4C252F5DA7F3}"/>
                    </a:ext>
                  </a:extLst>
                </p:cNvPr>
                <p:cNvSpPr>
                  <a:spLocks noChangeArrowheads="1"/>
                </p:cNvSpPr>
                <p:nvPr/>
              </p:nvSpPr>
              <p:spPr bwMode="auto">
                <a:xfrm>
                  <a:off x="8816975" y="3471863"/>
                  <a:ext cx="74613" cy="74612"/>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8" name="Line 567">
                  <a:extLst>
                    <a:ext uri="{FF2B5EF4-FFF2-40B4-BE49-F238E27FC236}">
                      <a16:creationId xmlns:a16="http://schemas.microsoft.com/office/drawing/2014/main" id="{DA04E0AB-BE41-4E65-8C51-3DB47C8C567F}"/>
                    </a:ext>
                  </a:extLst>
                </p:cNvPr>
                <p:cNvSpPr>
                  <a:spLocks noChangeShapeType="1"/>
                </p:cNvSpPr>
                <p:nvPr/>
              </p:nvSpPr>
              <p:spPr bwMode="auto">
                <a:xfrm>
                  <a:off x="8855075" y="3395663"/>
                  <a:ext cx="0" cy="231775"/>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89" name="Line 568">
                  <a:extLst>
                    <a:ext uri="{FF2B5EF4-FFF2-40B4-BE49-F238E27FC236}">
                      <a16:creationId xmlns:a16="http://schemas.microsoft.com/office/drawing/2014/main" id="{77F0FB01-A9CE-45BD-B74B-78F150E395A1}"/>
                    </a:ext>
                  </a:extLst>
                </p:cNvPr>
                <p:cNvSpPr>
                  <a:spLocks noChangeShapeType="1"/>
                </p:cNvSpPr>
                <p:nvPr/>
              </p:nvSpPr>
              <p:spPr bwMode="auto">
                <a:xfrm>
                  <a:off x="8829675" y="3395663"/>
                  <a:ext cx="492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0" name="Line 569">
                  <a:extLst>
                    <a:ext uri="{FF2B5EF4-FFF2-40B4-BE49-F238E27FC236}">
                      <a16:creationId xmlns:a16="http://schemas.microsoft.com/office/drawing/2014/main" id="{A8B20038-3051-4DA4-A353-B154C45CB949}"/>
                    </a:ext>
                  </a:extLst>
                </p:cNvPr>
                <p:cNvSpPr>
                  <a:spLocks noChangeShapeType="1"/>
                </p:cNvSpPr>
                <p:nvPr/>
              </p:nvSpPr>
              <p:spPr bwMode="auto">
                <a:xfrm>
                  <a:off x="8829675" y="3627438"/>
                  <a:ext cx="492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1" name="Oval 570">
                  <a:extLst>
                    <a:ext uri="{FF2B5EF4-FFF2-40B4-BE49-F238E27FC236}">
                      <a16:creationId xmlns:a16="http://schemas.microsoft.com/office/drawing/2014/main" id="{6C24A2E2-721A-40CF-8B8B-EE17305600AE}"/>
                    </a:ext>
                  </a:extLst>
                </p:cNvPr>
                <p:cNvSpPr>
                  <a:spLocks noChangeArrowheads="1"/>
                </p:cNvSpPr>
                <p:nvPr/>
              </p:nvSpPr>
              <p:spPr bwMode="auto">
                <a:xfrm>
                  <a:off x="9110663" y="3357563"/>
                  <a:ext cx="68263" cy="76200"/>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2" name="Line 571">
                  <a:extLst>
                    <a:ext uri="{FF2B5EF4-FFF2-40B4-BE49-F238E27FC236}">
                      <a16:creationId xmlns:a16="http://schemas.microsoft.com/office/drawing/2014/main" id="{9A7BEF20-09B1-4B89-9BB3-88908BF7F611}"/>
                    </a:ext>
                  </a:extLst>
                </p:cNvPr>
                <p:cNvSpPr>
                  <a:spLocks noChangeShapeType="1"/>
                </p:cNvSpPr>
                <p:nvPr/>
              </p:nvSpPr>
              <p:spPr bwMode="auto">
                <a:xfrm>
                  <a:off x="9142413" y="3270250"/>
                  <a:ext cx="0" cy="257175"/>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3" name="Line 572">
                  <a:extLst>
                    <a:ext uri="{FF2B5EF4-FFF2-40B4-BE49-F238E27FC236}">
                      <a16:creationId xmlns:a16="http://schemas.microsoft.com/office/drawing/2014/main" id="{20AB001D-72CA-420B-9385-B109DEFB8278}"/>
                    </a:ext>
                  </a:extLst>
                </p:cNvPr>
                <p:cNvSpPr>
                  <a:spLocks noChangeShapeType="1"/>
                </p:cNvSpPr>
                <p:nvPr/>
              </p:nvSpPr>
              <p:spPr bwMode="auto">
                <a:xfrm>
                  <a:off x="9117013" y="3270250"/>
                  <a:ext cx="5556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4" name="Line 573">
                  <a:extLst>
                    <a:ext uri="{FF2B5EF4-FFF2-40B4-BE49-F238E27FC236}">
                      <a16:creationId xmlns:a16="http://schemas.microsoft.com/office/drawing/2014/main" id="{D33F677F-2C10-44D0-9546-51439B29E6AD}"/>
                    </a:ext>
                  </a:extLst>
                </p:cNvPr>
                <p:cNvSpPr>
                  <a:spLocks noChangeShapeType="1"/>
                </p:cNvSpPr>
                <p:nvPr/>
              </p:nvSpPr>
              <p:spPr bwMode="auto">
                <a:xfrm>
                  <a:off x="9117013" y="3527425"/>
                  <a:ext cx="5556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5" name="Oval 574">
                  <a:extLst>
                    <a:ext uri="{FF2B5EF4-FFF2-40B4-BE49-F238E27FC236}">
                      <a16:creationId xmlns:a16="http://schemas.microsoft.com/office/drawing/2014/main" id="{F587F91D-564A-4604-8E6A-5D254B82AD40}"/>
                    </a:ext>
                  </a:extLst>
                </p:cNvPr>
                <p:cNvSpPr>
                  <a:spLocks noChangeArrowheads="1"/>
                </p:cNvSpPr>
                <p:nvPr/>
              </p:nvSpPr>
              <p:spPr bwMode="auto">
                <a:xfrm>
                  <a:off x="9391650" y="3170238"/>
                  <a:ext cx="74613" cy="74612"/>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6" name="Line 575">
                  <a:extLst>
                    <a:ext uri="{FF2B5EF4-FFF2-40B4-BE49-F238E27FC236}">
                      <a16:creationId xmlns:a16="http://schemas.microsoft.com/office/drawing/2014/main" id="{45229960-7102-41EB-A048-A94703EAAF27}"/>
                    </a:ext>
                  </a:extLst>
                </p:cNvPr>
                <p:cNvSpPr>
                  <a:spLocks noChangeShapeType="1"/>
                </p:cNvSpPr>
                <p:nvPr/>
              </p:nvSpPr>
              <p:spPr bwMode="auto">
                <a:xfrm>
                  <a:off x="9429750" y="3076575"/>
                  <a:ext cx="0" cy="263525"/>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7" name="Line 576">
                  <a:extLst>
                    <a:ext uri="{FF2B5EF4-FFF2-40B4-BE49-F238E27FC236}">
                      <a16:creationId xmlns:a16="http://schemas.microsoft.com/office/drawing/2014/main" id="{EA5CA2D7-49D8-461E-B960-A6C7AFB0BFDB}"/>
                    </a:ext>
                  </a:extLst>
                </p:cNvPr>
                <p:cNvSpPr>
                  <a:spLocks noChangeShapeType="1"/>
                </p:cNvSpPr>
                <p:nvPr/>
              </p:nvSpPr>
              <p:spPr bwMode="auto">
                <a:xfrm>
                  <a:off x="9398000" y="3076575"/>
                  <a:ext cx="5556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8" name="Line 577">
                  <a:extLst>
                    <a:ext uri="{FF2B5EF4-FFF2-40B4-BE49-F238E27FC236}">
                      <a16:creationId xmlns:a16="http://schemas.microsoft.com/office/drawing/2014/main" id="{0F18F675-7DCB-4477-8AC3-830E72440E11}"/>
                    </a:ext>
                  </a:extLst>
                </p:cNvPr>
                <p:cNvSpPr>
                  <a:spLocks noChangeShapeType="1"/>
                </p:cNvSpPr>
                <p:nvPr/>
              </p:nvSpPr>
              <p:spPr bwMode="auto">
                <a:xfrm>
                  <a:off x="9398000" y="3340100"/>
                  <a:ext cx="5556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99" name="Oval 578">
                  <a:extLst>
                    <a:ext uri="{FF2B5EF4-FFF2-40B4-BE49-F238E27FC236}">
                      <a16:creationId xmlns:a16="http://schemas.microsoft.com/office/drawing/2014/main" id="{339CD20F-4CBB-4FC9-99EE-CF13C1E2E137}"/>
                    </a:ext>
                  </a:extLst>
                </p:cNvPr>
                <p:cNvSpPr>
                  <a:spLocks noChangeArrowheads="1"/>
                </p:cNvSpPr>
                <p:nvPr/>
              </p:nvSpPr>
              <p:spPr bwMode="auto">
                <a:xfrm>
                  <a:off x="9678988" y="3144838"/>
                  <a:ext cx="74613" cy="76200"/>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0" name="Line 580">
                  <a:extLst>
                    <a:ext uri="{FF2B5EF4-FFF2-40B4-BE49-F238E27FC236}">
                      <a16:creationId xmlns:a16="http://schemas.microsoft.com/office/drawing/2014/main" id="{A1D699CF-ED99-403E-93DA-375C81384C62}"/>
                    </a:ext>
                  </a:extLst>
                </p:cNvPr>
                <p:cNvSpPr>
                  <a:spLocks noChangeShapeType="1"/>
                </p:cNvSpPr>
                <p:nvPr/>
              </p:nvSpPr>
              <p:spPr bwMode="auto">
                <a:xfrm>
                  <a:off x="9717088" y="3057525"/>
                  <a:ext cx="0" cy="257175"/>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1" name="Line 581">
                  <a:extLst>
                    <a:ext uri="{FF2B5EF4-FFF2-40B4-BE49-F238E27FC236}">
                      <a16:creationId xmlns:a16="http://schemas.microsoft.com/office/drawing/2014/main" id="{8DB5176F-B743-48EB-846C-2CE7C89FDA9C}"/>
                    </a:ext>
                  </a:extLst>
                </p:cNvPr>
                <p:cNvSpPr>
                  <a:spLocks noChangeShapeType="1"/>
                </p:cNvSpPr>
                <p:nvPr/>
              </p:nvSpPr>
              <p:spPr bwMode="auto">
                <a:xfrm>
                  <a:off x="9691688" y="3057525"/>
                  <a:ext cx="492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2" name="Line 582">
                  <a:extLst>
                    <a:ext uri="{FF2B5EF4-FFF2-40B4-BE49-F238E27FC236}">
                      <a16:creationId xmlns:a16="http://schemas.microsoft.com/office/drawing/2014/main" id="{05A394BC-DD66-44F7-A37C-678DC00FD3B8}"/>
                    </a:ext>
                  </a:extLst>
                </p:cNvPr>
                <p:cNvSpPr>
                  <a:spLocks noChangeShapeType="1"/>
                </p:cNvSpPr>
                <p:nvPr/>
              </p:nvSpPr>
              <p:spPr bwMode="auto">
                <a:xfrm>
                  <a:off x="9691688" y="3314700"/>
                  <a:ext cx="492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3" name="Oval 583">
                  <a:extLst>
                    <a:ext uri="{FF2B5EF4-FFF2-40B4-BE49-F238E27FC236}">
                      <a16:creationId xmlns:a16="http://schemas.microsoft.com/office/drawing/2014/main" id="{EBEA41AA-63B0-44E6-AA1B-C84399570CF3}"/>
                    </a:ext>
                  </a:extLst>
                </p:cNvPr>
                <p:cNvSpPr>
                  <a:spLocks noChangeArrowheads="1"/>
                </p:cNvSpPr>
                <p:nvPr/>
              </p:nvSpPr>
              <p:spPr bwMode="auto">
                <a:xfrm>
                  <a:off x="7954963" y="3990975"/>
                  <a:ext cx="76200" cy="76200"/>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4" name="Line 584">
                  <a:extLst>
                    <a:ext uri="{FF2B5EF4-FFF2-40B4-BE49-F238E27FC236}">
                      <a16:creationId xmlns:a16="http://schemas.microsoft.com/office/drawing/2014/main" id="{6C2FE268-84EA-4E8A-B171-EB75EB64A80E}"/>
                    </a:ext>
                  </a:extLst>
                </p:cNvPr>
                <p:cNvSpPr>
                  <a:spLocks noChangeShapeType="1"/>
                </p:cNvSpPr>
                <p:nvPr/>
              </p:nvSpPr>
              <p:spPr bwMode="auto">
                <a:xfrm>
                  <a:off x="7993063" y="3948113"/>
                  <a:ext cx="0" cy="168275"/>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5" name="Line 585">
                  <a:extLst>
                    <a:ext uri="{FF2B5EF4-FFF2-40B4-BE49-F238E27FC236}">
                      <a16:creationId xmlns:a16="http://schemas.microsoft.com/office/drawing/2014/main" id="{17676DEE-4B24-41C9-A913-B2B42AC7A104}"/>
                    </a:ext>
                  </a:extLst>
                </p:cNvPr>
                <p:cNvSpPr>
                  <a:spLocks noChangeShapeType="1"/>
                </p:cNvSpPr>
                <p:nvPr/>
              </p:nvSpPr>
              <p:spPr bwMode="auto">
                <a:xfrm>
                  <a:off x="7967663" y="3948113"/>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6" name="Line 586">
                  <a:extLst>
                    <a:ext uri="{FF2B5EF4-FFF2-40B4-BE49-F238E27FC236}">
                      <a16:creationId xmlns:a16="http://schemas.microsoft.com/office/drawing/2014/main" id="{22B63D15-B7CA-4F68-B7E8-8C4CB5D12288}"/>
                    </a:ext>
                  </a:extLst>
                </p:cNvPr>
                <p:cNvSpPr>
                  <a:spLocks noChangeShapeType="1"/>
                </p:cNvSpPr>
                <p:nvPr/>
              </p:nvSpPr>
              <p:spPr bwMode="auto">
                <a:xfrm>
                  <a:off x="7967663" y="4116388"/>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7" name="Oval 587">
                  <a:extLst>
                    <a:ext uri="{FF2B5EF4-FFF2-40B4-BE49-F238E27FC236}">
                      <a16:creationId xmlns:a16="http://schemas.microsoft.com/office/drawing/2014/main" id="{F0F49B6B-B2AB-4A73-8554-0F17DA34F908}"/>
                    </a:ext>
                  </a:extLst>
                </p:cNvPr>
                <p:cNvSpPr>
                  <a:spLocks noChangeArrowheads="1"/>
                </p:cNvSpPr>
                <p:nvPr/>
              </p:nvSpPr>
              <p:spPr bwMode="auto">
                <a:xfrm>
                  <a:off x="7667625" y="4330700"/>
                  <a:ext cx="76200" cy="68262"/>
                </a:xfrm>
                <a:prstGeom prst="ellipse">
                  <a:avLst/>
                </a:pr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8" name="Line 588">
                  <a:extLst>
                    <a:ext uri="{FF2B5EF4-FFF2-40B4-BE49-F238E27FC236}">
                      <a16:creationId xmlns:a16="http://schemas.microsoft.com/office/drawing/2014/main" id="{859009BE-5ABD-45F7-AC7F-C2A6D83AA18E}"/>
                    </a:ext>
                  </a:extLst>
                </p:cNvPr>
                <p:cNvSpPr>
                  <a:spLocks noChangeShapeType="1"/>
                </p:cNvSpPr>
                <p:nvPr/>
              </p:nvSpPr>
              <p:spPr bwMode="auto">
                <a:xfrm>
                  <a:off x="7705725" y="4311650"/>
                  <a:ext cx="0" cy="10636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09" name="Line 589">
                  <a:extLst>
                    <a:ext uri="{FF2B5EF4-FFF2-40B4-BE49-F238E27FC236}">
                      <a16:creationId xmlns:a16="http://schemas.microsoft.com/office/drawing/2014/main" id="{89EC3CC3-4518-46A8-BA7A-FFD516BDCC78}"/>
                    </a:ext>
                  </a:extLst>
                </p:cNvPr>
                <p:cNvSpPr>
                  <a:spLocks noChangeShapeType="1"/>
                </p:cNvSpPr>
                <p:nvPr/>
              </p:nvSpPr>
              <p:spPr bwMode="auto">
                <a:xfrm>
                  <a:off x="7680325" y="4311650"/>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0" name="Line 590">
                  <a:extLst>
                    <a:ext uri="{FF2B5EF4-FFF2-40B4-BE49-F238E27FC236}">
                      <a16:creationId xmlns:a16="http://schemas.microsoft.com/office/drawing/2014/main" id="{D3505519-F56F-4D09-9D04-66DA8ACF8A75}"/>
                    </a:ext>
                  </a:extLst>
                </p:cNvPr>
                <p:cNvSpPr>
                  <a:spLocks noChangeShapeType="1"/>
                </p:cNvSpPr>
                <p:nvPr/>
              </p:nvSpPr>
              <p:spPr bwMode="auto">
                <a:xfrm>
                  <a:off x="7680325" y="4418013"/>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1" name="Rectangle 591">
                  <a:extLst>
                    <a:ext uri="{FF2B5EF4-FFF2-40B4-BE49-F238E27FC236}">
                      <a16:creationId xmlns:a16="http://schemas.microsoft.com/office/drawing/2014/main" id="{43AC6468-948D-4D62-8F7A-981B78360DAE}"/>
                    </a:ext>
                  </a:extLst>
                </p:cNvPr>
                <p:cNvSpPr>
                  <a:spLocks noChangeArrowheads="1"/>
                </p:cNvSpPr>
                <p:nvPr/>
              </p:nvSpPr>
              <p:spPr bwMode="auto">
                <a:xfrm>
                  <a:off x="8242300" y="4041775"/>
                  <a:ext cx="80963" cy="80962"/>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12" name="Line 592">
                  <a:extLst>
                    <a:ext uri="{FF2B5EF4-FFF2-40B4-BE49-F238E27FC236}">
                      <a16:creationId xmlns:a16="http://schemas.microsoft.com/office/drawing/2014/main" id="{B1729368-9175-4754-B6EA-68C747209709}"/>
                    </a:ext>
                  </a:extLst>
                </p:cNvPr>
                <p:cNvSpPr>
                  <a:spLocks noChangeShapeType="1"/>
                </p:cNvSpPr>
                <p:nvPr/>
              </p:nvSpPr>
              <p:spPr bwMode="auto">
                <a:xfrm>
                  <a:off x="8567738" y="4016375"/>
                  <a:ext cx="0" cy="12541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3" name="Line 593">
                  <a:extLst>
                    <a:ext uri="{FF2B5EF4-FFF2-40B4-BE49-F238E27FC236}">
                      <a16:creationId xmlns:a16="http://schemas.microsoft.com/office/drawing/2014/main" id="{B3D48C52-4A49-4AE0-BFF0-A2B86D6C4830}"/>
                    </a:ext>
                  </a:extLst>
                </p:cNvPr>
                <p:cNvSpPr>
                  <a:spLocks noChangeShapeType="1"/>
                </p:cNvSpPr>
                <p:nvPr/>
              </p:nvSpPr>
              <p:spPr bwMode="auto">
                <a:xfrm>
                  <a:off x="8535988" y="4016375"/>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4" name="Line 594">
                  <a:extLst>
                    <a:ext uri="{FF2B5EF4-FFF2-40B4-BE49-F238E27FC236}">
                      <a16:creationId xmlns:a16="http://schemas.microsoft.com/office/drawing/2014/main" id="{F7D70541-F365-40F8-83EA-25D60925D571}"/>
                    </a:ext>
                  </a:extLst>
                </p:cNvPr>
                <p:cNvSpPr>
                  <a:spLocks noChangeShapeType="1"/>
                </p:cNvSpPr>
                <p:nvPr/>
              </p:nvSpPr>
              <p:spPr bwMode="auto">
                <a:xfrm>
                  <a:off x="8535988" y="4141788"/>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5" name="Rectangle 595">
                  <a:extLst>
                    <a:ext uri="{FF2B5EF4-FFF2-40B4-BE49-F238E27FC236}">
                      <a16:creationId xmlns:a16="http://schemas.microsoft.com/office/drawing/2014/main" id="{B32FFADC-4026-414F-BF5C-D9EE942D1541}"/>
                    </a:ext>
                  </a:extLst>
                </p:cNvPr>
                <p:cNvSpPr>
                  <a:spLocks noChangeArrowheads="1"/>
                </p:cNvSpPr>
                <p:nvPr/>
              </p:nvSpPr>
              <p:spPr bwMode="auto">
                <a:xfrm>
                  <a:off x="8529638" y="4035425"/>
                  <a:ext cx="80963" cy="80962"/>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16" name="Line 596">
                  <a:extLst>
                    <a:ext uri="{FF2B5EF4-FFF2-40B4-BE49-F238E27FC236}">
                      <a16:creationId xmlns:a16="http://schemas.microsoft.com/office/drawing/2014/main" id="{BB242B95-5D32-4812-B226-CC1E4C321BF9}"/>
                    </a:ext>
                  </a:extLst>
                </p:cNvPr>
                <p:cNvSpPr>
                  <a:spLocks noChangeShapeType="1"/>
                </p:cNvSpPr>
                <p:nvPr/>
              </p:nvSpPr>
              <p:spPr bwMode="auto">
                <a:xfrm>
                  <a:off x="8848725" y="3910013"/>
                  <a:ext cx="0" cy="12541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7" name="Line 597">
                  <a:extLst>
                    <a:ext uri="{FF2B5EF4-FFF2-40B4-BE49-F238E27FC236}">
                      <a16:creationId xmlns:a16="http://schemas.microsoft.com/office/drawing/2014/main" id="{523D29AB-406F-4CD8-9CE7-9EE65B417067}"/>
                    </a:ext>
                  </a:extLst>
                </p:cNvPr>
                <p:cNvSpPr>
                  <a:spLocks noChangeShapeType="1"/>
                </p:cNvSpPr>
                <p:nvPr/>
              </p:nvSpPr>
              <p:spPr bwMode="auto">
                <a:xfrm>
                  <a:off x="8816975" y="3910013"/>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8" name="Line 598">
                  <a:extLst>
                    <a:ext uri="{FF2B5EF4-FFF2-40B4-BE49-F238E27FC236}">
                      <a16:creationId xmlns:a16="http://schemas.microsoft.com/office/drawing/2014/main" id="{248CC441-015D-490B-B299-9FF403D141A5}"/>
                    </a:ext>
                  </a:extLst>
                </p:cNvPr>
                <p:cNvSpPr>
                  <a:spLocks noChangeShapeType="1"/>
                </p:cNvSpPr>
                <p:nvPr/>
              </p:nvSpPr>
              <p:spPr bwMode="auto">
                <a:xfrm>
                  <a:off x="8816975" y="4035425"/>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19" name="Rectangle 599">
                  <a:extLst>
                    <a:ext uri="{FF2B5EF4-FFF2-40B4-BE49-F238E27FC236}">
                      <a16:creationId xmlns:a16="http://schemas.microsoft.com/office/drawing/2014/main" id="{BD45E82C-EE06-487F-8C1E-E8A0B023E5AE}"/>
                    </a:ext>
                  </a:extLst>
                </p:cNvPr>
                <p:cNvSpPr>
                  <a:spLocks noChangeArrowheads="1"/>
                </p:cNvSpPr>
                <p:nvPr/>
              </p:nvSpPr>
              <p:spPr bwMode="auto">
                <a:xfrm>
                  <a:off x="8810625" y="3935413"/>
                  <a:ext cx="80963" cy="74612"/>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20" name="Line 600">
                  <a:extLst>
                    <a:ext uri="{FF2B5EF4-FFF2-40B4-BE49-F238E27FC236}">
                      <a16:creationId xmlns:a16="http://schemas.microsoft.com/office/drawing/2014/main" id="{52863465-1573-42E6-A3FA-69FEEAE6D005}"/>
                    </a:ext>
                  </a:extLst>
                </p:cNvPr>
                <p:cNvSpPr>
                  <a:spLocks noChangeShapeType="1"/>
                </p:cNvSpPr>
                <p:nvPr/>
              </p:nvSpPr>
              <p:spPr bwMode="auto">
                <a:xfrm>
                  <a:off x="9148763" y="3841750"/>
                  <a:ext cx="0" cy="13176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1" name="Line 601">
                  <a:extLst>
                    <a:ext uri="{FF2B5EF4-FFF2-40B4-BE49-F238E27FC236}">
                      <a16:creationId xmlns:a16="http://schemas.microsoft.com/office/drawing/2014/main" id="{41432FE5-FC50-4E0A-9F60-B708A4BA03C9}"/>
                    </a:ext>
                  </a:extLst>
                </p:cNvPr>
                <p:cNvSpPr>
                  <a:spLocks noChangeShapeType="1"/>
                </p:cNvSpPr>
                <p:nvPr/>
              </p:nvSpPr>
              <p:spPr bwMode="auto">
                <a:xfrm>
                  <a:off x="9117013" y="3841750"/>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2" name="Line 602">
                  <a:extLst>
                    <a:ext uri="{FF2B5EF4-FFF2-40B4-BE49-F238E27FC236}">
                      <a16:creationId xmlns:a16="http://schemas.microsoft.com/office/drawing/2014/main" id="{206E5956-0BB1-49F4-86BE-DBBDDD7923D3}"/>
                    </a:ext>
                  </a:extLst>
                </p:cNvPr>
                <p:cNvSpPr>
                  <a:spLocks noChangeShapeType="1"/>
                </p:cNvSpPr>
                <p:nvPr/>
              </p:nvSpPr>
              <p:spPr bwMode="auto">
                <a:xfrm>
                  <a:off x="9117013" y="3973513"/>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3" name="Rectangle 603">
                  <a:extLst>
                    <a:ext uri="{FF2B5EF4-FFF2-40B4-BE49-F238E27FC236}">
                      <a16:creationId xmlns:a16="http://schemas.microsoft.com/office/drawing/2014/main" id="{106A62A3-B498-4957-A190-4019A3A1C5C8}"/>
                    </a:ext>
                  </a:extLst>
                </p:cNvPr>
                <p:cNvSpPr>
                  <a:spLocks noChangeArrowheads="1"/>
                </p:cNvSpPr>
                <p:nvPr/>
              </p:nvSpPr>
              <p:spPr bwMode="auto">
                <a:xfrm>
                  <a:off x="9104313" y="3865563"/>
                  <a:ext cx="80963" cy="82550"/>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24" name="Line 604">
                  <a:extLst>
                    <a:ext uri="{FF2B5EF4-FFF2-40B4-BE49-F238E27FC236}">
                      <a16:creationId xmlns:a16="http://schemas.microsoft.com/office/drawing/2014/main" id="{F863AADE-1F16-44E1-9425-A6D381F0D1EB}"/>
                    </a:ext>
                  </a:extLst>
                </p:cNvPr>
                <p:cNvSpPr>
                  <a:spLocks noChangeShapeType="1"/>
                </p:cNvSpPr>
                <p:nvPr/>
              </p:nvSpPr>
              <p:spPr bwMode="auto">
                <a:xfrm>
                  <a:off x="9423400" y="3671888"/>
                  <a:ext cx="0" cy="15716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5" name="Line 605">
                  <a:extLst>
                    <a:ext uri="{FF2B5EF4-FFF2-40B4-BE49-F238E27FC236}">
                      <a16:creationId xmlns:a16="http://schemas.microsoft.com/office/drawing/2014/main" id="{67678918-02B8-4870-BF02-A3C9FF8B9698}"/>
                    </a:ext>
                  </a:extLst>
                </p:cNvPr>
                <p:cNvSpPr>
                  <a:spLocks noChangeShapeType="1"/>
                </p:cNvSpPr>
                <p:nvPr/>
              </p:nvSpPr>
              <p:spPr bwMode="auto">
                <a:xfrm>
                  <a:off x="9391650" y="3671888"/>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6" name="Line 606">
                  <a:extLst>
                    <a:ext uri="{FF2B5EF4-FFF2-40B4-BE49-F238E27FC236}">
                      <a16:creationId xmlns:a16="http://schemas.microsoft.com/office/drawing/2014/main" id="{02CF7616-253D-4024-9BF8-D3B6F66F4D46}"/>
                    </a:ext>
                  </a:extLst>
                </p:cNvPr>
                <p:cNvSpPr>
                  <a:spLocks noChangeShapeType="1"/>
                </p:cNvSpPr>
                <p:nvPr/>
              </p:nvSpPr>
              <p:spPr bwMode="auto">
                <a:xfrm>
                  <a:off x="9391650" y="3829050"/>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7" name="Rectangle 607">
                  <a:extLst>
                    <a:ext uri="{FF2B5EF4-FFF2-40B4-BE49-F238E27FC236}">
                      <a16:creationId xmlns:a16="http://schemas.microsoft.com/office/drawing/2014/main" id="{9404EB54-7F1F-48E3-865F-7AE2B4868916}"/>
                    </a:ext>
                  </a:extLst>
                </p:cNvPr>
                <p:cNvSpPr>
                  <a:spLocks noChangeArrowheads="1"/>
                </p:cNvSpPr>
                <p:nvPr/>
              </p:nvSpPr>
              <p:spPr bwMode="auto">
                <a:xfrm>
                  <a:off x="9385300" y="3709988"/>
                  <a:ext cx="80963" cy="80962"/>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28" name="Line 608">
                  <a:extLst>
                    <a:ext uri="{FF2B5EF4-FFF2-40B4-BE49-F238E27FC236}">
                      <a16:creationId xmlns:a16="http://schemas.microsoft.com/office/drawing/2014/main" id="{81D08C0D-67C5-4702-B916-2F7B15E06387}"/>
                    </a:ext>
                  </a:extLst>
                </p:cNvPr>
                <p:cNvSpPr>
                  <a:spLocks noChangeShapeType="1"/>
                </p:cNvSpPr>
                <p:nvPr/>
              </p:nvSpPr>
              <p:spPr bwMode="auto">
                <a:xfrm>
                  <a:off x="9721850" y="3697288"/>
                  <a:ext cx="0" cy="15716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29" name="Line 609">
                  <a:extLst>
                    <a:ext uri="{FF2B5EF4-FFF2-40B4-BE49-F238E27FC236}">
                      <a16:creationId xmlns:a16="http://schemas.microsoft.com/office/drawing/2014/main" id="{98F4DBD2-222F-4734-AE89-0F4E2AD52824}"/>
                    </a:ext>
                  </a:extLst>
                </p:cNvPr>
                <p:cNvSpPr>
                  <a:spLocks noChangeShapeType="1"/>
                </p:cNvSpPr>
                <p:nvPr/>
              </p:nvSpPr>
              <p:spPr bwMode="auto">
                <a:xfrm>
                  <a:off x="9691688" y="3697288"/>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0" name="Line 610">
                  <a:extLst>
                    <a:ext uri="{FF2B5EF4-FFF2-40B4-BE49-F238E27FC236}">
                      <a16:creationId xmlns:a16="http://schemas.microsoft.com/office/drawing/2014/main" id="{EF8EEC81-5420-456F-9413-8E8A29784E41}"/>
                    </a:ext>
                  </a:extLst>
                </p:cNvPr>
                <p:cNvSpPr>
                  <a:spLocks noChangeShapeType="1"/>
                </p:cNvSpPr>
                <p:nvPr/>
              </p:nvSpPr>
              <p:spPr bwMode="auto">
                <a:xfrm>
                  <a:off x="9691688" y="3854450"/>
                  <a:ext cx="61913"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1" name="Rectangle 611">
                  <a:extLst>
                    <a:ext uri="{FF2B5EF4-FFF2-40B4-BE49-F238E27FC236}">
                      <a16:creationId xmlns:a16="http://schemas.microsoft.com/office/drawing/2014/main" id="{70186D98-3A7C-4767-AEFB-0868A0C36FD5}"/>
                    </a:ext>
                  </a:extLst>
                </p:cNvPr>
                <p:cNvSpPr>
                  <a:spLocks noChangeArrowheads="1"/>
                </p:cNvSpPr>
                <p:nvPr/>
              </p:nvSpPr>
              <p:spPr bwMode="auto">
                <a:xfrm>
                  <a:off x="9678988" y="3733800"/>
                  <a:ext cx="80963" cy="82550"/>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32" name="Line 613">
                  <a:extLst>
                    <a:ext uri="{FF2B5EF4-FFF2-40B4-BE49-F238E27FC236}">
                      <a16:creationId xmlns:a16="http://schemas.microsoft.com/office/drawing/2014/main" id="{A88ED7FE-9B29-404A-A6EC-761BF1053A36}"/>
                    </a:ext>
                  </a:extLst>
                </p:cNvPr>
                <p:cNvSpPr>
                  <a:spLocks noChangeShapeType="1"/>
                </p:cNvSpPr>
                <p:nvPr/>
              </p:nvSpPr>
              <p:spPr bwMode="auto">
                <a:xfrm>
                  <a:off x="7993063" y="4205288"/>
                  <a:ext cx="0" cy="93662"/>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3" name="Line 614">
                  <a:extLst>
                    <a:ext uri="{FF2B5EF4-FFF2-40B4-BE49-F238E27FC236}">
                      <a16:creationId xmlns:a16="http://schemas.microsoft.com/office/drawing/2014/main" id="{368E7019-308E-4AEB-88DF-1A0064B05710}"/>
                    </a:ext>
                  </a:extLst>
                </p:cNvPr>
                <p:cNvSpPr>
                  <a:spLocks noChangeShapeType="1"/>
                </p:cNvSpPr>
                <p:nvPr/>
              </p:nvSpPr>
              <p:spPr bwMode="auto">
                <a:xfrm>
                  <a:off x="7967663" y="4205288"/>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4" name="Line 615">
                  <a:extLst>
                    <a:ext uri="{FF2B5EF4-FFF2-40B4-BE49-F238E27FC236}">
                      <a16:creationId xmlns:a16="http://schemas.microsoft.com/office/drawing/2014/main" id="{8B32136A-9F36-44FB-B512-1F9826C6E705}"/>
                    </a:ext>
                  </a:extLst>
                </p:cNvPr>
                <p:cNvSpPr>
                  <a:spLocks noChangeShapeType="1"/>
                </p:cNvSpPr>
                <p:nvPr/>
              </p:nvSpPr>
              <p:spPr bwMode="auto">
                <a:xfrm>
                  <a:off x="7967663" y="4298950"/>
                  <a:ext cx="57150" cy="0"/>
                </a:xfrm>
                <a:prstGeom prst="line">
                  <a:avLst/>
                </a:prstGeom>
                <a:noFill/>
                <a:ln w="11113"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5" name="Rectangle 616">
                  <a:extLst>
                    <a:ext uri="{FF2B5EF4-FFF2-40B4-BE49-F238E27FC236}">
                      <a16:creationId xmlns:a16="http://schemas.microsoft.com/office/drawing/2014/main" id="{4049AF4D-A06F-4CE0-8CB5-6335AA3DA2CF}"/>
                    </a:ext>
                  </a:extLst>
                </p:cNvPr>
                <p:cNvSpPr>
                  <a:spLocks noChangeArrowheads="1"/>
                </p:cNvSpPr>
                <p:nvPr/>
              </p:nvSpPr>
              <p:spPr bwMode="auto">
                <a:xfrm>
                  <a:off x="7954963" y="4211638"/>
                  <a:ext cx="80963" cy="80962"/>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436" name="Rectangle 617">
                  <a:extLst>
                    <a:ext uri="{FF2B5EF4-FFF2-40B4-BE49-F238E27FC236}">
                      <a16:creationId xmlns:a16="http://schemas.microsoft.com/office/drawing/2014/main" id="{FAA865F8-2CAA-45C2-974E-ED95C67C93F3}"/>
                    </a:ext>
                  </a:extLst>
                </p:cNvPr>
                <p:cNvSpPr>
                  <a:spLocks noChangeArrowheads="1"/>
                </p:cNvSpPr>
                <p:nvPr/>
              </p:nvSpPr>
              <p:spPr bwMode="auto">
                <a:xfrm>
                  <a:off x="7667625" y="4398963"/>
                  <a:ext cx="82550" cy="82550"/>
                </a:xfrm>
                <a:prstGeom prst="rect">
                  <a:avLst/>
                </a:prstGeom>
                <a:solidFill>
                  <a:srgbClr val="FFFFFF"/>
                </a:solidFill>
                <a:ln w="11113" cap="flat">
                  <a:solidFill>
                    <a:srgbClr val="666766"/>
                  </a:solidFill>
                  <a:prstDash val="solid"/>
                  <a:miter lim="800000"/>
                  <a:headEnd/>
                  <a:tailEnd/>
                </a:ln>
              </p:spPr>
              <p:txBody>
                <a:bodyPr vert="horz" wrap="square" lIns="91440" tIns="45720" rIns="91440" bIns="45720" numCol="1" anchor="t" anchorCtr="0" compatLnSpc="1">
                  <a:prstTxWarp prst="textNoShape">
                    <a:avLst/>
                  </a:prstTxWarp>
                </a:bodyPr>
                <a:lstStyle/>
                <a:p>
                  <a:endParaRPr lang="fr-FR"/>
                </a:p>
              </p:txBody>
            </p:sp>
          </p:grpSp>
          <p:sp>
            <p:nvSpPr>
              <p:cNvPr id="345" name="ZoneTexte 344">
                <a:extLst>
                  <a:ext uri="{FF2B5EF4-FFF2-40B4-BE49-F238E27FC236}">
                    <a16:creationId xmlns:a16="http://schemas.microsoft.com/office/drawing/2014/main" id="{9C9C32FD-0EDD-4672-97F5-64AD17F7C9AE}"/>
                  </a:ext>
                </a:extLst>
              </p:cNvPr>
              <p:cNvSpPr txBox="1"/>
              <p:nvPr/>
            </p:nvSpPr>
            <p:spPr>
              <a:xfrm>
                <a:off x="7583355" y="4160692"/>
                <a:ext cx="226283" cy="183553"/>
              </a:xfrm>
              <a:prstGeom prst="rect">
                <a:avLst/>
              </a:prstGeom>
              <a:noFill/>
            </p:spPr>
            <p:txBody>
              <a:bodyPr wrap="none" rtlCol="0">
                <a:spAutoFit/>
              </a:bodyPr>
              <a:lstStyle/>
              <a:p>
                <a:pPr algn="ctr">
                  <a:lnSpc>
                    <a:spcPts val="900"/>
                  </a:lnSpc>
                </a:pPr>
                <a:r>
                  <a:rPr lang="fr-FR" sz="1600" b="1" dirty="0"/>
                  <a:t>*</a:t>
                </a:r>
              </a:p>
            </p:txBody>
          </p:sp>
          <p:sp>
            <p:nvSpPr>
              <p:cNvPr id="346" name="ZoneTexte 345">
                <a:extLst>
                  <a:ext uri="{FF2B5EF4-FFF2-40B4-BE49-F238E27FC236}">
                    <a16:creationId xmlns:a16="http://schemas.microsoft.com/office/drawing/2014/main" id="{67D9879B-5B40-4A44-A6CB-465E61A28F16}"/>
                  </a:ext>
                </a:extLst>
              </p:cNvPr>
              <p:cNvSpPr txBox="1"/>
              <p:nvPr/>
            </p:nvSpPr>
            <p:spPr>
              <a:xfrm>
                <a:off x="7872723" y="3825026"/>
                <a:ext cx="226283" cy="183553"/>
              </a:xfrm>
              <a:prstGeom prst="rect">
                <a:avLst/>
              </a:prstGeom>
              <a:noFill/>
            </p:spPr>
            <p:txBody>
              <a:bodyPr wrap="none" rtlCol="0">
                <a:spAutoFit/>
              </a:bodyPr>
              <a:lstStyle/>
              <a:p>
                <a:pPr algn="ctr">
                  <a:lnSpc>
                    <a:spcPts val="900"/>
                  </a:lnSpc>
                </a:pPr>
                <a:r>
                  <a:rPr lang="fr-FR" sz="1600" b="1" dirty="0"/>
                  <a:t>*</a:t>
                </a:r>
              </a:p>
            </p:txBody>
          </p:sp>
          <p:sp>
            <p:nvSpPr>
              <p:cNvPr id="347" name="ZoneTexte 346">
                <a:extLst>
                  <a:ext uri="{FF2B5EF4-FFF2-40B4-BE49-F238E27FC236}">
                    <a16:creationId xmlns:a16="http://schemas.microsoft.com/office/drawing/2014/main" id="{9E7DC7F8-8D87-4581-B0B9-AFB7C6863A98}"/>
                  </a:ext>
                </a:extLst>
              </p:cNvPr>
              <p:cNvSpPr txBox="1"/>
              <p:nvPr/>
            </p:nvSpPr>
            <p:spPr>
              <a:xfrm>
                <a:off x="8138940" y="3535659"/>
                <a:ext cx="226283" cy="183553"/>
              </a:xfrm>
              <a:prstGeom prst="rect">
                <a:avLst/>
              </a:prstGeom>
              <a:noFill/>
            </p:spPr>
            <p:txBody>
              <a:bodyPr wrap="none" rtlCol="0">
                <a:spAutoFit/>
              </a:bodyPr>
              <a:lstStyle/>
              <a:p>
                <a:pPr algn="ctr">
                  <a:lnSpc>
                    <a:spcPts val="900"/>
                  </a:lnSpc>
                </a:pPr>
                <a:r>
                  <a:rPr lang="fr-FR" sz="1600" b="1" dirty="0"/>
                  <a:t>*</a:t>
                </a:r>
              </a:p>
            </p:txBody>
          </p:sp>
          <p:sp>
            <p:nvSpPr>
              <p:cNvPr id="348" name="ZoneTexte 347">
                <a:extLst>
                  <a:ext uri="{FF2B5EF4-FFF2-40B4-BE49-F238E27FC236}">
                    <a16:creationId xmlns:a16="http://schemas.microsoft.com/office/drawing/2014/main" id="{4A37B72A-F789-4C09-90A4-DB30E0ABF781}"/>
                  </a:ext>
                </a:extLst>
              </p:cNvPr>
              <p:cNvSpPr txBox="1"/>
              <p:nvPr/>
            </p:nvSpPr>
            <p:spPr>
              <a:xfrm>
                <a:off x="8451456" y="3477786"/>
                <a:ext cx="226283" cy="183553"/>
              </a:xfrm>
              <a:prstGeom prst="rect">
                <a:avLst/>
              </a:prstGeom>
              <a:noFill/>
            </p:spPr>
            <p:txBody>
              <a:bodyPr wrap="none" rtlCol="0">
                <a:spAutoFit/>
              </a:bodyPr>
              <a:lstStyle/>
              <a:p>
                <a:pPr algn="ctr">
                  <a:lnSpc>
                    <a:spcPts val="900"/>
                  </a:lnSpc>
                </a:pPr>
                <a:r>
                  <a:rPr lang="fr-FR" sz="1600" b="1" dirty="0"/>
                  <a:t>*</a:t>
                </a:r>
              </a:p>
            </p:txBody>
          </p:sp>
          <p:sp>
            <p:nvSpPr>
              <p:cNvPr id="349" name="ZoneTexte 348">
                <a:extLst>
                  <a:ext uri="{FF2B5EF4-FFF2-40B4-BE49-F238E27FC236}">
                    <a16:creationId xmlns:a16="http://schemas.microsoft.com/office/drawing/2014/main" id="{44CE99D6-2B7F-4812-A057-2CF9D80D9186}"/>
                  </a:ext>
                </a:extLst>
              </p:cNvPr>
              <p:cNvSpPr txBox="1"/>
              <p:nvPr/>
            </p:nvSpPr>
            <p:spPr>
              <a:xfrm>
                <a:off x="8740823" y="3304165"/>
                <a:ext cx="226283" cy="183553"/>
              </a:xfrm>
              <a:prstGeom prst="rect">
                <a:avLst/>
              </a:prstGeom>
              <a:noFill/>
            </p:spPr>
            <p:txBody>
              <a:bodyPr wrap="none" rtlCol="0">
                <a:spAutoFit/>
              </a:bodyPr>
              <a:lstStyle/>
              <a:p>
                <a:pPr algn="ctr">
                  <a:lnSpc>
                    <a:spcPts val="900"/>
                  </a:lnSpc>
                </a:pPr>
                <a:r>
                  <a:rPr lang="fr-FR" sz="1600" b="1" dirty="0"/>
                  <a:t>*</a:t>
                </a:r>
              </a:p>
            </p:txBody>
          </p:sp>
          <p:sp>
            <p:nvSpPr>
              <p:cNvPr id="350" name="ZoneTexte 349">
                <a:extLst>
                  <a:ext uri="{FF2B5EF4-FFF2-40B4-BE49-F238E27FC236}">
                    <a16:creationId xmlns:a16="http://schemas.microsoft.com/office/drawing/2014/main" id="{D46139C2-3991-4A4A-9FC1-1EF50E01408B}"/>
                  </a:ext>
                </a:extLst>
              </p:cNvPr>
              <p:cNvSpPr txBox="1"/>
              <p:nvPr/>
            </p:nvSpPr>
            <p:spPr>
              <a:xfrm>
                <a:off x="9041766" y="3176844"/>
                <a:ext cx="226283" cy="183553"/>
              </a:xfrm>
              <a:prstGeom prst="rect">
                <a:avLst/>
              </a:prstGeom>
              <a:noFill/>
            </p:spPr>
            <p:txBody>
              <a:bodyPr wrap="none" rtlCol="0">
                <a:spAutoFit/>
              </a:bodyPr>
              <a:lstStyle/>
              <a:p>
                <a:pPr algn="ctr">
                  <a:lnSpc>
                    <a:spcPts val="900"/>
                  </a:lnSpc>
                </a:pPr>
                <a:r>
                  <a:rPr lang="fr-FR" sz="1600" b="1" dirty="0"/>
                  <a:t>*</a:t>
                </a:r>
              </a:p>
            </p:txBody>
          </p:sp>
          <p:sp>
            <p:nvSpPr>
              <p:cNvPr id="351" name="ZoneTexte 350">
                <a:extLst>
                  <a:ext uri="{FF2B5EF4-FFF2-40B4-BE49-F238E27FC236}">
                    <a16:creationId xmlns:a16="http://schemas.microsoft.com/office/drawing/2014/main" id="{487B1B8A-26B9-4A29-8C7C-C461FEBF3F6F}"/>
                  </a:ext>
                </a:extLst>
              </p:cNvPr>
              <p:cNvSpPr txBox="1"/>
              <p:nvPr/>
            </p:nvSpPr>
            <p:spPr>
              <a:xfrm>
                <a:off x="9307983" y="2980074"/>
                <a:ext cx="226283" cy="183553"/>
              </a:xfrm>
              <a:prstGeom prst="rect">
                <a:avLst/>
              </a:prstGeom>
              <a:noFill/>
            </p:spPr>
            <p:txBody>
              <a:bodyPr wrap="none" rtlCol="0">
                <a:spAutoFit/>
              </a:bodyPr>
              <a:lstStyle/>
              <a:p>
                <a:pPr algn="ctr">
                  <a:lnSpc>
                    <a:spcPts val="900"/>
                  </a:lnSpc>
                </a:pPr>
                <a:r>
                  <a:rPr lang="fr-FR" sz="1600" b="1" dirty="0"/>
                  <a:t>*</a:t>
                </a:r>
              </a:p>
            </p:txBody>
          </p:sp>
          <p:sp>
            <p:nvSpPr>
              <p:cNvPr id="352" name="ZoneTexte 351">
                <a:extLst>
                  <a:ext uri="{FF2B5EF4-FFF2-40B4-BE49-F238E27FC236}">
                    <a16:creationId xmlns:a16="http://schemas.microsoft.com/office/drawing/2014/main" id="{4334F7ED-E29F-450D-8C28-65B142A4609E}"/>
                  </a:ext>
                </a:extLst>
              </p:cNvPr>
              <p:cNvSpPr txBox="1"/>
              <p:nvPr/>
            </p:nvSpPr>
            <p:spPr>
              <a:xfrm>
                <a:off x="9608925" y="2956925"/>
                <a:ext cx="226283" cy="183553"/>
              </a:xfrm>
              <a:prstGeom prst="rect">
                <a:avLst/>
              </a:prstGeom>
              <a:noFill/>
            </p:spPr>
            <p:txBody>
              <a:bodyPr wrap="none" rtlCol="0">
                <a:spAutoFit/>
              </a:bodyPr>
              <a:lstStyle/>
              <a:p>
                <a:pPr algn="ctr">
                  <a:lnSpc>
                    <a:spcPts val="900"/>
                  </a:lnSpc>
                </a:pPr>
                <a:r>
                  <a:rPr lang="fr-FR" sz="1600" b="1" dirty="0"/>
                  <a:t>*</a:t>
                </a:r>
              </a:p>
            </p:txBody>
          </p:sp>
        </p:grpSp>
        <p:sp>
          <p:nvSpPr>
            <p:cNvPr id="322" name="ZoneTexte 321">
              <a:extLst>
                <a:ext uri="{FF2B5EF4-FFF2-40B4-BE49-F238E27FC236}">
                  <a16:creationId xmlns:a16="http://schemas.microsoft.com/office/drawing/2014/main" id="{8B8BB332-7C8D-4337-9EAF-47C87C2619CC}"/>
                </a:ext>
              </a:extLst>
            </p:cNvPr>
            <p:cNvSpPr txBox="1"/>
            <p:nvPr/>
          </p:nvSpPr>
          <p:spPr>
            <a:xfrm>
              <a:off x="10812792" y="2925431"/>
              <a:ext cx="522900" cy="276999"/>
            </a:xfrm>
            <a:prstGeom prst="rect">
              <a:avLst/>
            </a:prstGeom>
            <a:noFill/>
          </p:spPr>
          <p:txBody>
            <a:bodyPr wrap="none" rtlCol="0">
              <a:spAutoFit/>
            </a:bodyPr>
            <a:lstStyle/>
            <a:p>
              <a:r>
                <a:rPr lang="fr-FR" sz="1200" b="1" dirty="0"/>
                <a:t>Black</a:t>
              </a:r>
            </a:p>
          </p:txBody>
        </p:sp>
        <p:sp>
          <p:nvSpPr>
            <p:cNvPr id="323" name="ZoneTexte 322">
              <a:extLst>
                <a:ext uri="{FF2B5EF4-FFF2-40B4-BE49-F238E27FC236}">
                  <a16:creationId xmlns:a16="http://schemas.microsoft.com/office/drawing/2014/main" id="{412FFBDB-FCA3-4723-A6E1-5D337FBE6A05}"/>
                </a:ext>
              </a:extLst>
            </p:cNvPr>
            <p:cNvSpPr txBox="1"/>
            <p:nvPr/>
          </p:nvSpPr>
          <p:spPr>
            <a:xfrm>
              <a:off x="10812792" y="3157538"/>
              <a:ext cx="837089" cy="276999"/>
            </a:xfrm>
            <a:prstGeom prst="rect">
              <a:avLst/>
            </a:prstGeom>
            <a:noFill/>
          </p:spPr>
          <p:txBody>
            <a:bodyPr wrap="none" rtlCol="0">
              <a:spAutoFit/>
            </a:bodyPr>
            <a:lstStyle/>
            <a:p>
              <a:r>
                <a:rPr lang="fr-FR" sz="1200" b="1" dirty="0"/>
                <a:t>Non-Black</a:t>
              </a:r>
            </a:p>
          </p:txBody>
        </p:sp>
        <p:sp>
          <p:nvSpPr>
            <p:cNvPr id="324" name="ZoneTexte 323">
              <a:extLst>
                <a:ext uri="{FF2B5EF4-FFF2-40B4-BE49-F238E27FC236}">
                  <a16:creationId xmlns:a16="http://schemas.microsoft.com/office/drawing/2014/main" id="{1C6DA626-BAB9-4C6B-AC91-67C7B6684ED9}"/>
                </a:ext>
              </a:extLst>
            </p:cNvPr>
            <p:cNvSpPr txBox="1"/>
            <p:nvPr/>
          </p:nvSpPr>
          <p:spPr>
            <a:xfrm>
              <a:off x="7507929" y="4809731"/>
              <a:ext cx="354584" cy="276999"/>
            </a:xfrm>
            <a:prstGeom prst="rect">
              <a:avLst/>
            </a:prstGeom>
            <a:noFill/>
          </p:spPr>
          <p:txBody>
            <a:bodyPr wrap="none" rtlCol="0">
              <a:spAutoFit/>
            </a:bodyPr>
            <a:lstStyle/>
            <a:p>
              <a:pPr algn="ctr"/>
              <a:r>
                <a:rPr lang="fr-FR" sz="1200" dirty="0"/>
                <a:t>12</a:t>
              </a:r>
            </a:p>
          </p:txBody>
        </p:sp>
        <p:sp>
          <p:nvSpPr>
            <p:cNvPr id="325" name="ZoneTexte 324">
              <a:extLst>
                <a:ext uri="{FF2B5EF4-FFF2-40B4-BE49-F238E27FC236}">
                  <a16:creationId xmlns:a16="http://schemas.microsoft.com/office/drawing/2014/main" id="{1696D420-7480-4978-9029-2E85EBE1F517}"/>
                </a:ext>
              </a:extLst>
            </p:cNvPr>
            <p:cNvSpPr txBox="1"/>
            <p:nvPr/>
          </p:nvSpPr>
          <p:spPr>
            <a:xfrm>
              <a:off x="7874174" y="4809731"/>
              <a:ext cx="354584" cy="276999"/>
            </a:xfrm>
            <a:prstGeom prst="rect">
              <a:avLst/>
            </a:prstGeom>
            <a:noFill/>
          </p:spPr>
          <p:txBody>
            <a:bodyPr wrap="none" rtlCol="0">
              <a:spAutoFit/>
            </a:bodyPr>
            <a:lstStyle/>
            <a:p>
              <a:pPr algn="ctr"/>
              <a:r>
                <a:rPr lang="fr-FR" sz="1200" dirty="0"/>
                <a:t>24</a:t>
              </a:r>
            </a:p>
          </p:txBody>
        </p:sp>
        <p:sp>
          <p:nvSpPr>
            <p:cNvPr id="326" name="ZoneTexte 325">
              <a:extLst>
                <a:ext uri="{FF2B5EF4-FFF2-40B4-BE49-F238E27FC236}">
                  <a16:creationId xmlns:a16="http://schemas.microsoft.com/office/drawing/2014/main" id="{BE702BBE-42BD-417E-837C-46EABA712AE0}"/>
                </a:ext>
              </a:extLst>
            </p:cNvPr>
            <p:cNvSpPr txBox="1"/>
            <p:nvPr/>
          </p:nvSpPr>
          <p:spPr>
            <a:xfrm>
              <a:off x="8240419" y="4809731"/>
              <a:ext cx="354584" cy="276999"/>
            </a:xfrm>
            <a:prstGeom prst="rect">
              <a:avLst/>
            </a:prstGeom>
            <a:noFill/>
          </p:spPr>
          <p:txBody>
            <a:bodyPr wrap="none" rtlCol="0">
              <a:spAutoFit/>
            </a:bodyPr>
            <a:lstStyle/>
            <a:p>
              <a:pPr algn="ctr"/>
              <a:r>
                <a:rPr lang="fr-FR" sz="1200" dirty="0"/>
                <a:t>36</a:t>
              </a:r>
            </a:p>
          </p:txBody>
        </p:sp>
        <p:sp>
          <p:nvSpPr>
            <p:cNvPr id="327" name="ZoneTexte 326">
              <a:extLst>
                <a:ext uri="{FF2B5EF4-FFF2-40B4-BE49-F238E27FC236}">
                  <a16:creationId xmlns:a16="http://schemas.microsoft.com/office/drawing/2014/main" id="{460E30F1-A9FC-4ABE-BD45-BB6BDF54D136}"/>
                </a:ext>
              </a:extLst>
            </p:cNvPr>
            <p:cNvSpPr txBox="1"/>
            <p:nvPr/>
          </p:nvSpPr>
          <p:spPr>
            <a:xfrm>
              <a:off x="8606664" y="4809731"/>
              <a:ext cx="354584" cy="276999"/>
            </a:xfrm>
            <a:prstGeom prst="rect">
              <a:avLst/>
            </a:prstGeom>
            <a:noFill/>
          </p:spPr>
          <p:txBody>
            <a:bodyPr wrap="none" rtlCol="0">
              <a:spAutoFit/>
            </a:bodyPr>
            <a:lstStyle/>
            <a:p>
              <a:pPr algn="ctr"/>
              <a:r>
                <a:rPr lang="fr-FR" sz="1200" dirty="0"/>
                <a:t>48</a:t>
              </a:r>
            </a:p>
          </p:txBody>
        </p:sp>
        <p:sp>
          <p:nvSpPr>
            <p:cNvPr id="328" name="ZoneTexte 327">
              <a:extLst>
                <a:ext uri="{FF2B5EF4-FFF2-40B4-BE49-F238E27FC236}">
                  <a16:creationId xmlns:a16="http://schemas.microsoft.com/office/drawing/2014/main" id="{035E9094-D4F5-4C0C-A8FB-C0025D6DEF28}"/>
                </a:ext>
              </a:extLst>
            </p:cNvPr>
            <p:cNvSpPr txBox="1"/>
            <p:nvPr/>
          </p:nvSpPr>
          <p:spPr>
            <a:xfrm>
              <a:off x="8972909" y="4809731"/>
              <a:ext cx="354584" cy="276999"/>
            </a:xfrm>
            <a:prstGeom prst="rect">
              <a:avLst/>
            </a:prstGeom>
            <a:noFill/>
          </p:spPr>
          <p:txBody>
            <a:bodyPr wrap="none" rtlCol="0">
              <a:spAutoFit/>
            </a:bodyPr>
            <a:lstStyle/>
            <a:p>
              <a:pPr algn="ctr"/>
              <a:r>
                <a:rPr lang="fr-FR" sz="1200" dirty="0"/>
                <a:t>60</a:t>
              </a:r>
            </a:p>
          </p:txBody>
        </p:sp>
        <p:sp>
          <p:nvSpPr>
            <p:cNvPr id="329" name="ZoneTexte 328">
              <a:extLst>
                <a:ext uri="{FF2B5EF4-FFF2-40B4-BE49-F238E27FC236}">
                  <a16:creationId xmlns:a16="http://schemas.microsoft.com/office/drawing/2014/main" id="{56B2C169-44D4-4673-820A-BDF25AC01DD1}"/>
                </a:ext>
              </a:extLst>
            </p:cNvPr>
            <p:cNvSpPr txBox="1"/>
            <p:nvPr/>
          </p:nvSpPr>
          <p:spPr>
            <a:xfrm>
              <a:off x="9339154" y="4809731"/>
              <a:ext cx="354584" cy="276999"/>
            </a:xfrm>
            <a:prstGeom prst="rect">
              <a:avLst/>
            </a:prstGeom>
            <a:noFill/>
          </p:spPr>
          <p:txBody>
            <a:bodyPr wrap="none" rtlCol="0">
              <a:spAutoFit/>
            </a:bodyPr>
            <a:lstStyle/>
            <a:p>
              <a:pPr algn="ctr"/>
              <a:r>
                <a:rPr lang="fr-FR" sz="1200" dirty="0"/>
                <a:t>72</a:t>
              </a:r>
            </a:p>
          </p:txBody>
        </p:sp>
        <p:sp>
          <p:nvSpPr>
            <p:cNvPr id="330" name="ZoneTexte 329">
              <a:extLst>
                <a:ext uri="{FF2B5EF4-FFF2-40B4-BE49-F238E27FC236}">
                  <a16:creationId xmlns:a16="http://schemas.microsoft.com/office/drawing/2014/main" id="{01EE11AE-68AE-40A6-AFF5-0C1DA036DE94}"/>
                </a:ext>
              </a:extLst>
            </p:cNvPr>
            <p:cNvSpPr txBox="1"/>
            <p:nvPr/>
          </p:nvSpPr>
          <p:spPr>
            <a:xfrm>
              <a:off x="9705399" y="4809731"/>
              <a:ext cx="354584" cy="276999"/>
            </a:xfrm>
            <a:prstGeom prst="rect">
              <a:avLst/>
            </a:prstGeom>
            <a:noFill/>
          </p:spPr>
          <p:txBody>
            <a:bodyPr wrap="none" rtlCol="0">
              <a:spAutoFit/>
            </a:bodyPr>
            <a:lstStyle/>
            <a:p>
              <a:pPr algn="ctr"/>
              <a:r>
                <a:rPr lang="fr-FR" sz="1200" dirty="0"/>
                <a:t>84</a:t>
              </a:r>
            </a:p>
          </p:txBody>
        </p:sp>
        <p:sp>
          <p:nvSpPr>
            <p:cNvPr id="331" name="ZoneTexte 330">
              <a:extLst>
                <a:ext uri="{FF2B5EF4-FFF2-40B4-BE49-F238E27FC236}">
                  <a16:creationId xmlns:a16="http://schemas.microsoft.com/office/drawing/2014/main" id="{0A3BC2DB-0BA5-40B6-9130-416314FCD36F}"/>
                </a:ext>
              </a:extLst>
            </p:cNvPr>
            <p:cNvSpPr txBox="1"/>
            <p:nvPr/>
          </p:nvSpPr>
          <p:spPr>
            <a:xfrm>
              <a:off x="10071647" y="4809731"/>
              <a:ext cx="354584" cy="276999"/>
            </a:xfrm>
            <a:prstGeom prst="rect">
              <a:avLst/>
            </a:prstGeom>
            <a:noFill/>
          </p:spPr>
          <p:txBody>
            <a:bodyPr wrap="none" rtlCol="0">
              <a:spAutoFit/>
            </a:bodyPr>
            <a:lstStyle/>
            <a:p>
              <a:pPr algn="ctr"/>
              <a:r>
                <a:rPr lang="fr-FR" sz="1200" dirty="0"/>
                <a:t>96</a:t>
              </a:r>
            </a:p>
          </p:txBody>
        </p:sp>
        <p:sp>
          <p:nvSpPr>
            <p:cNvPr id="332" name="ZoneTexte 331">
              <a:extLst>
                <a:ext uri="{FF2B5EF4-FFF2-40B4-BE49-F238E27FC236}">
                  <a16:creationId xmlns:a16="http://schemas.microsoft.com/office/drawing/2014/main" id="{463B6D66-30F0-4151-BC01-6A53D49C67C7}"/>
                </a:ext>
              </a:extLst>
            </p:cNvPr>
            <p:cNvSpPr txBox="1"/>
            <p:nvPr/>
          </p:nvSpPr>
          <p:spPr>
            <a:xfrm>
              <a:off x="8716304" y="5012980"/>
              <a:ext cx="599203" cy="276999"/>
            </a:xfrm>
            <a:prstGeom prst="rect">
              <a:avLst/>
            </a:prstGeom>
            <a:noFill/>
          </p:spPr>
          <p:txBody>
            <a:bodyPr wrap="none" rtlCol="0">
              <a:spAutoFit/>
            </a:bodyPr>
            <a:lstStyle/>
            <a:p>
              <a:pPr algn="ctr"/>
              <a:r>
                <a:rPr lang="fr-FR" sz="1200" dirty="0" err="1"/>
                <a:t>Weeks</a:t>
              </a:r>
              <a:endParaRPr lang="fr-FR" sz="1200" dirty="0"/>
            </a:p>
          </p:txBody>
        </p:sp>
        <p:sp>
          <p:nvSpPr>
            <p:cNvPr id="333" name="ZoneTexte 332">
              <a:extLst>
                <a:ext uri="{FF2B5EF4-FFF2-40B4-BE49-F238E27FC236}">
                  <a16:creationId xmlns:a16="http://schemas.microsoft.com/office/drawing/2014/main" id="{766CB5EE-F692-4BA2-AB02-CB775D9F28E3}"/>
                </a:ext>
              </a:extLst>
            </p:cNvPr>
            <p:cNvSpPr txBox="1"/>
            <p:nvPr/>
          </p:nvSpPr>
          <p:spPr>
            <a:xfrm>
              <a:off x="7046620" y="4607078"/>
              <a:ext cx="269626" cy="276999"/>
            </a:xfrm>
            <a:prstGeom prst="rect">
              <a:avLst/>
            </a:prstGeom>
            <a:noFill/>
          </p:spPr>
          <p:txBody>
            <a:bodyPr wrap="none" rtlCol="0">
              <a:spAutoFit/>
            </a:bodyPr>
            <a:lstStyle/>
            <a:p>
              <a:pPr algn="r"/>
              <a:r>
                <a:rPr lang="fr-FR" sz="1200" dirty="0"/>
                <a:t>0</a:t>
              </a:r>
            </a:p>
          </p:txBody>
        </p:sp>
        <p:sp>
          <p:nvSpPr>
            <p:cNvPr id="334" name="ZoneTexte 333">
              <a:extLst>
                <a:ext uri="{FF2B5EF4-FFF2-40B4-BE49-F238E27FC236}">
                  <a16:creationId xmlns:a16="http://schemas.microsoft.com/office/drawing/2014/main" id="{037BBC67-06BA-4BC8-B000-7D85332F6F98}"/>
                </a:ext>
              </a:extLst>
            </p:cNvPr>
            <p:cNvSpPr txBox="1"/>
            <p:nvPr/>
          </p:nvSpPr>
          <p:spPr>
            <a:xfrm>
              <a:off x="6918380" y="4361122"/>
              <a:ext cx="397866" cy="276999"/>
            </a:xfrm>
            <a:prstGeom prst="rect">
              <a:avLst/>
            </a:prstGeom>
            <a:noFill/>
          </p:spPr>
          <p:txBody>
            <a:bodyPr wrap="none" rtlCol="0">
              <a:spAutoFit/>
            </a:bodyPr>
            <a:lstStyle/>
            <a:p>
              <a:pPr algn="r"/>
              <a:r>
                <a:rPr lang="fr-FR" sz="1200" dirty="0"/>
                <a:t>0,5</a:t>
              </a:r>
            </a:p>
          </p:txBody>
        </p:sp>
        <p:sp>
          <p:nvSpPr>
            <p:cNvPr id="335" name="ZoneTexte 334">
              <a:extLst>
                <a:ext uri="{FF2B5EF4-FFF2-40B4-BE49-F238E27FC236}">
                  <a16:creationId xmlns:a16="http://schemas.microsoft.com/office/drawing/2014/main" id="{6C7580DD-6B1E-4908-89BA-DFA6925E7C62}"/>
                </a:ext>
              </a:extLst>
            </p:cNvPr>
            <p:cNvSpPr txBox="1"/>
            <p:nvPr/>
          </p:nvSpPr>
          <p:spPr>
            <a:xfrm>
              <a:off x="7046620" y="4115164"/>
              <a:ext cx="269626" cy="276999"/>
            </a:xfrm>
            <a:prstGeom prst="rect">
              <a:avLst/>
            </a:prstGeom>
            <a:noFill/>
          </p:spPr>
          <p:txBody>
            <a:bodyPr wrap="none" rtlCol="0">
              <a:spAutoFit/>
            </a:bodyPr>
            <a:lstStyle/>
            <a:p>
              <a:pPr algn="r"/>
              <a:r>
                <a:rPr lang="fr-FR" sz="1200" dirty="0"/>
                <a:t>1</a:t>
              </a:r>
            </a:p>
          </p:txBody>
        </p:sp>
        <p:sp>
          <p:nvSpPr>
            <p:cNvPr id="336" name="ZoneTexte 335">
              <a:extLst>
                <a:ext uri="{FF2B5EF4-FFF2-40B4-BE49-F238E27FC236}">
                  <a16:creationId xmlns:a16="http://schemas.microsoft.com/office/drawing/2014/main" id="{2897CAE6-EC71-4532-B376-B5F94CBBF61A}"/>
                </a:ext>
              </a:extLst>
            </p:cNvPr>
            <p:cNvSpPr txBox="1"/>
            <p:nvPr/>
          </p:nvSpPr>
          <p:spPr>
            <a:xfrm>
              <a:off x="6918380" y="3869206"/>
              <a:ext cx="397866" cy="276999"/>
            </a:xfrm>
            <a:prstGeom prst="rect">
              <a:avLst/>
            </a:prstGeom>
            <a:noFill/>
          </p:spPr>
          <p:txBody>
            <a:bodyPr wrap="none" rtlCol="0">
              <a:spAutoFit/>
            </a:bodyPr>
            <a:lstStyle/>
            <a:p>
              <a:pPr algn="r"/>
              <a:r>
                <a:rPr lang="fr-FR" sz="1200" dirty="0"/>
                <a:t>1,5</a:t>
              </a:r>
            </a:p>
          </p:txBody>
        </p:sp>
        <p:sp>
          <p:nvSpPr>
            <p:cNvPr id="337" name="ZoneTexte 336">
              <a:extLst>
                <a:ext uri="{FF2B5EF4-FFF2-40B4-BE49-F238E27FC236}">
                  <a16:creationId xmlns:a16="http://schemas.microsoft.com/office/drawing/2014/main" id="{821A563F-E483-400C-B7B9-2BE0E3097A5F}"/>
                </a:ext>
              </a:extLst>
            </p:cNvPr>
            <p:cNvSpPr txBox="1"/>
            <p:nvPr/>
          </p:nvSpPr>
          <p:spPr>
            <a:xfrm>
              <a:off x="7046620" y="3623248"/>
              <a:ext cx="269626" cy="276999"/>
            </a:xfrm>
            <a:prstGeom prst="rect">
              <a:avLst/>
            </a:prstGeom>
            <a:noFill/>
          </p:spPr>
          <p:txBody>
            <a:bodyPr wrap="none" rtlCol="0">
              <a:spAutoFit/>
            </a:bodyPr>
            <a:lstStyle/>
            <a:p>
              <a:pPr algn="r"/>
              <a:r>
                <a:rPr lang="fr-FR" sz="1200" dirty="0"/>
                <a:t>2</a:t>
              </a:r>
            </a:p>
          </p:txBody>
        </p:sp>
        <p:sp>
          <p:nvSpPr>
            <p:cNvPr id="338" name="ZoneTexte 337">
              <a:extLst>
                <a:ext uri="{FF2B5EF4-FFF2-40B4-BE49-F238E27FC236}">
                  <a16:creationId xmlns:a16="http://schemas.microsoft.com/office/drawing/2014/main" id="{52A9F024-B8D8-4447-921B-75EACD5C7921}"/>
                </a:ext>
              </a:extLst>
            </p:cNvPr>
            <p:cNvSpPr txBox="1"/>
            <p:nvPr/>
          </p:nvSpPr>
          <p:spPr>
            <a:xfrm>
              <a:off x="6918380" y="3377290"/>
              <a:ext cx="397866" cy="276999"/>
            </a:xfrm>
            <a:prstGeom prst="rect">
              <a:avLst/>
            </a:prstGeom>
            <a:noFill/>
          </p:spPr>
          <p:txBody>
            <a:bodyPr wrap="none" rtlCol="0">
              <a:spAutoFit/>
            </a:bodyPr>
            <a:lstStyle/>
            <a:p>
              <a:pPr algn="r"/>
              <a:r>
                <a:rPr lang="fr-FR" sz="1200" dirty="0"/>
                <a:t>2,5</a:t>
              </a:r>
            </a:p>
          </p:txBody>
        </p:sp>
        <p:sp>
          <p:nvSpPr>
            <p:cNvPr id="339" name="ZoneTexte 338">
              <a:extLst>
                <a:ext uri="{FF2B5EF4-FFF2-40B4-BE49-F238E27FC236}">
                  <a16:creationId xmlns:a16="http://schemas.microsoft.com/office/drawing/2014/main" id="{E912B407-2D83-4855-A6D6-1B4A288378EE}"/>
                </a:ext>
              </a:extLst>
            </p:cNvPr>
            <p:cNvSpPr txBox="1"/>
            <p:nvPr/>
          </p:nvSpPr>
          <p:spPr>
            <a:xfrm>
              <a:off x="7046620" y="3131332"/>
              <a:ext cx="269626" cy="276999"/>
            </a:xfrm>
            <a:prstGeom prst="rect">
              <a:avLst/>
            </a:prstGeom>
            <a:noFill/>
          </p:spPr>
          <p:txBody>
            <a:bodyPr wrap="none" rtlCol="0">
              <a:spAutoFit/>
            </a:bodyPr>
            <a:lstStyle/>
            <a:p>
              <a:pPr algn="r"/>
              <a:r>
                <a:rPr lang="fr-FR" sz="1200" dirty="0"/>
                <a:t>3</a:t>
              </a:r>
            </a:p>
          </p:txBody>
        </p:sp>
        <p:sp>
          <p:nvSpPr>
            <p:cNvPr id="340" name="ZoneTexte 339">
              <a:extLst>
                <a:ext uri="{FF2B5EF4-FFF2-40B4-BE49-F238E27FC236}">
                  <a16:creationId xmlns:a16="http://schemas.microsoft.com/office/drawing/2014/main" id="{D688A0D8-2002-4C63-8EEA-5CF464793C28}"/>
                </a:ext>
              </a:extLst>
            </p:cNvPr>
            <p:cNvSpPr txBox="1"/>
            <p:nvPr/>
          </p:nvSpPr>
          <p:spPr>
            <a:xfrm>
              <a:off x="6918380" y="2885374"/>
              <a:ext cx="397866" cy="276999"/>
            </a:xfrm>
            <a:prstGeom prst="rect">
              <a:avLst/>
            </a:prstGeom>
            <a:noFill/>
          </p:spPr>
          <p:txBody>
            <a:bodyPr wrap="none" rtlCol="0">
              <a:spAutoFit/>
            </a:bodyPr>
            <a:lstStyle/>
            <a:p>
              <a:pPr algn="r"/>
              <a:r>
                <a:rPr lang="fr-FR" sz="1200" dirty="0"/>
                <a:t>3,5</a:t>
              </a:r>
            </a:p>
          </p:txBody>
        </p:sp>
        <p:sp>
          <p:nvSpPr>
            <p:cNvPr id="341" name="ZoneTexte 340">
              <a:extLst>
                <a:ext uri="{FF2B5EF4-FFF2-40B4-BE49-F238E27FC236}">
                  <a16:creationId xmlns:a16="http://schemas.microsoft.com/office/drawing/2014/main" id="{076D2460-46BA-4241-915F-36311A9D495B}"/>
                </a:ext>
              </a:extLst>
            </p:cNvPr>
            <p:cNvSpPr txBox="1"/>
            <p:nvPr/>
          </p:nvSpPr>
          <p:spPr>
            <a:xfrm>
              <a:off x="7046620" y="2639416"/>
              <a:ext cx="269626" cy="276999"/>
            </a:xfrm>
            <a:prstGeom prst="rect">
              <a:avLst/>
            </a:prstGeom>
            <a:noFill/>
          </p:spPr>
          <p:txBody>
            <a:bodyPr wrap="none" rtlCol="0">
              <a:spAutoFit/>
            </a:bodyPr>
            <a:lstStyle/>
            <a:p>
              <a:pPr algn="r"/>
              <a:r>
                <a:rPr lang="fr-FR" sz="1200" dirty="0"/>
                <a:t>4</a:t>
              </a:r>
            </a:p>
          </p:txBody>
        </p:sp>
        <p:sp>
          <p:nvSpPr>
            <p:cNvPr id="342" name="ZoneTexte 341">
              <a:extLst>
                <a:ext uri="{FF2B5EF4-FFF2-40B4-BE49-F238E27FC236}">
                  <a16:creationId xmlns:a16="http://schemas.microsoft.com/office/drawing/2014/main" id="{0DE370B2-0D53-4B52-9497-8575CFCD465B}"/>
                </a:ext>
              </a:extLst>
            </p:cNvPr>
            <p:cNvSpPr txBox="1"/>
            <p:nvPr/>
          </p:nvSpPr>
          <p:spPr>
            <a:xfrm>
              <a:off x="6918380" y="2393458"/>
              <a:ext cx="397866" cy="276999"/>
            </a:xfrm>
            <a:prstGeom prst="rect">
              <a:avLst/>
            </a:prstGeom>
            <a:noFill/>
          </p:spPr>
          <p:txBody>
            <a:bodyPr wrap="none" rtlCol="0">
              <a:spAutoFit/>
            </a:bodyPr>
            <a:lstStyle/>
            <a:p>
              <a:pPr algn="r"/>
              <a:r>
                <a:rPr lang="fr-FR" sz="1200" dirty="0"/>
                <a:t>4,5</a:t>
              </a:r>
            </a:p>
          </p:txBody>
        </p:sp>
        <p:sp>
          <p:nvSpPr>
            <p:cNvPr id="343" name="ZoneTexte 342">
              <a:extLst>
                <a:ext uri="{FF2B5EF4-FFF2-40B4-BE49-F238E27FC236}">
                  <a16:creationId xmlns:a16="http://schemas.microsoft.com/office/drawing/2014/main" id="{56BBF959-E63F-4E59-B8C3-F6236639DDEA}"/>
                </a:ext>
              </a:extLst>
            </p:cNvPr>
            <p:cNvSpPr txBox="1"/>
            <p:nvPr/>
          </p:nvSpPr>
          <p:spPr>
            <a:xfrm>
              <a:off x="7046620" y="2147500"/>
              <a:ext cx="269626" cy="276999"/>
            </a:xfrm>
            <a:prstGeom prst="rect">
              <a:avLst/>
            </a:prstGeom>
            <a:noFill/>
          </p:spPr>
          <p:txBody>
            <a:bodyPr wrap="none" rtlCol="0">
              <a:spAutoFit/>
            </a:bodyPr>
            <a:lstStyle/>
            <a:p>
              <a:pPr algn="r"/>
              <a:r>
                <a:rPr lang="fr-FR" sz="1200" dirty="0"/>
                <a:t>5</a:t>
              </a:r>
            </a:p>
          </p:txBody>
        </p:sp>
      </p:grpSp>
      <p:sp>
        <p:nvSpPr>
          <p:cNvPr id="437" name="ZoneTexte 436">
            <a:extLst>
              <a:ext uri="{FF2B5EF4-FFF2-40B4-BE49-F238E27FC236}">
                <a16:creationId xmlns:a16="http://schemas.microsoft.com/office/drawing/2014/main" id="{E639323B-60C7-4093-8F83-20699ACB5C77}"/>
              </a:ext>
            </a:extLst>
          </p:cNvPr>
          <p:cNvSpPr txBox="1"/>
          <p:nvPr/>
        </p:nvSpPr>
        <p:spPr>
          <a:xfrm>
            <a:off x="7030963" y="6525585"/>
            <a:ext cx="2099628" cy="276999"/>
          </a:xfrm>
          <a:prstGeom prst="rect">
            <a:avLst/>
          </a:prstGeom>
          <a:noFill/>
        </p:spPr>
        <p:txBody>
          <a:bodyPr wrap="none" rtlCol="0">
            <a:spAutoFit/>
          </a:bodyPr>
          <a:lstStyle/>
          <a:p>
            <a:r>
              <a:rPr lang="fr-FR" sz="1200" b="1" i="1" dirty="0">
                <a:solidFill>
                  <a:srgbClr val="0070C0"/>
                </a:solidFill>
              </a:rPr>
              <a:t>Sax P, Clin Infect dis. </a:t>
            </a:r>
            <a:r>
              <a:rPr lang="fr-FR" sz="1200" b="1" i="1" dirty="0" err="1">
                <a:solidFill>
                  <a:srgbClr val="0070C0"/>
                </a:solidFill>
              </a:rPr>
              <a:t>Oct</a:t>
            </a:r>
            <a:r>
              <a:rPr lang="fr-FR" sz="1200" b="1" i="1" dirty="0">
                <a:solidFill>
                  <a:srgbClr val="0070C0"/>
                </a:solidFill>
              </a:rPr>
              <a:t> 2019</a:t>
            </a:r>
          </a:p>
        </p:txBody>
      </p:sp>
    </p:spTree>
    <p:extLst>
      <p:ext uri="{BB962C8B-B14F-4D97-AF65-F5344CB8AC3E}">
        <p14:creationId xmlns:p14="http://schemas.microsoft.com/office/powerpoint/2010/main" val="2336684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EB751358-C9A6-4BA1-BBF4-60E97F1A7FF1}"/>
              </a:ext>
            </a:extLst>
          </p:cNvPr>
          <p:cNvGrpSpPr/>
          <p:nvPr/>
        </p:nvGrpSpPr>
        <p:grpSpPr>
          <a:xfrm>
            <a:off x="1754022" y="517484"/>
            <a:ext cx="5791008" cy="5335507"/>
            <a:chOff x="1754022" y="517484"/>
            <a:chExt cx="5791008" cy="5335507"/>
          </a:xfrm>
        </p:grpSpPr>
        <p:sp>
          <p:nvSpPr>
            <p:cNvPr id="5" name="Freeform 5">
              <a:extLst>
                <a:ext uri="{FF2B5EF4-FFF2-40B4-BE49-F238E27FC236}">
                  <a16:creationId xmlns:a16="http://schemas.microsoft.com/office/drawing/2014/main" id="{3B18667D-AB7E-4695-B3C4-7E6877348ECA}"/>
                </a:ext>
              </a:extLst>
            </p:cNvPr>
            <p:cNvSpPr>
              <a:spLocks/>
            </p:cNvSpPr>
            <p:nvPr/>
          </p:nvSpPr>
          <p:spPr bwMode="auto">
            <a:xfrm rot="3762927">
              <a:off x="4078697" y="3339024"/>
              <a:ext cx="2600763" cy="2427172"/>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2000"/>
            </a:p>
          </p:txBody>
        </p:sp>
        <p:sp>
          <p:nvSpPr>
            <p:cNvPr id="6" name="Freeform 5"/>
            <p:cNvSpPr>
              <a:spLocks/>
            </p:cNvSpPr>
            <p:nvPr/>
          </p:nvSpPr>
          <p:spPr bwMode="auto">
            <a:xfrm rot="16439454">
              <a:off x="3077392" y="484935"/>
              <a:ext cx="2561926" cy="2627023"/>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7" name="Freeform 5"/>
            <p:cNvSpPr>
              <a:spLocks/>
            </p:cNvSpPr>
            <p:nvPr/>
          </p:nvSpPr>
          <p:spPr bwMode="auto">
            <a:xfrm rot="11457486">
              <a:off x="1754022" y="1772774"/>
              <a:ext cx="3397777" cy="2135625"/>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9" name="Freeform 5"/>
            <p:cNvSpPr>
              <a:spLocks/>
            </p:cNvSpPr>
            <p:nvPr/>
          </p:nvSpPr>
          <p:spPr bwMode="auto">
            <a:xfrm rot="8592553">
              <a:off x="2113847" y="3080278"/>
              <a:ext cx="2992044" cy="2445993"/>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2000"/>
            </a:p>
          </p:txBody>
        </p:sp>
        <p:sp>
          <p:nvSpPr>
            <p:cNvPr id="10" name="Freeform 5">
              <a:extLst>
                <a:ext uri="{FF2B5EF4-FFF2-40B4-BE49-F238E27FC236}">
                  <a16:creationId xmlns:a16="http://schemas.microsoft.com/office/drawing/2014/main" id="{A8D41300-8DC3-4D73-9897-2A9AD820CFBB}"/>
                </a:ext>
              </a:extLst>
            </p:cNvPr>
            <p:cNvSpPr>
              <a:spLocks/>
            </p:cNvSpPr>
            <p:nvPr/>
          </p:nvSpPr>
          <p:spPr bwMode="auto">
            <a:xfrm rot="21051723">
              <a:off x="4050031" y="1526921"/>
              <a:ext cx="3494999" cy="2463514"/>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1" name="Ellipse 10"/>
            <p:cNvSpPr/>
            <p:nvPr/>
          </p:nvSpPr>
          <p:spPr>
            <a:xfrm>
              <a:off x="3515329" y="2165761"/>
              <a:ext cx="2021856" cy="2039058"/>
            </a:xfrm>
            <a:prstGeom prst="ellipse">
              <a:avLst/>
            </a:prstGeom>
            <a:solidFill>
              <a:schemeClr val="accent1"/>
            </a:solidFill>
            <a:ln>
              <a:noFill/>
            </a:ln>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bg1"/>
                </a:solidFill>
              </a:endParaRPr>
            </a:p>
          </p:txBody>
        </p:sp>
        <p:sp>
          <p:nvSpPr>
            <p:cNvPr id="12" name="Rectangle 11">
              <a:extLst>
                <a:ext uri="{FF2B5EF4-FFF2-40B4-BE49-F238E27FC236}">
                  <a16:creationId xmlns:a16="http://schemas.microsoft.com/office/drawing/2014/main" id="{5AA9C96C-C8A5-41F5-A475-3397B9580B98}"/>
                </a:ext>
              </a:extLst>
            </p:cNvPr>
            <p:cNvSpPr/>
            <p:nvPr/>
          </p:nvSpPr>
          <p:spPr>
            <a:xfrm>
              <a:off x="3457544" y="1158079"/>
              <a:ext cx="1929885" cy="453116"/>
            </a:xfrm>
            <a:prstGeom prst="rect">
              <a:avLst/>
            </a:prstGeom>
          </p:spPr>
          <p:txBody>
            <a:bodyPr wrap="none">
              <a:spAutoFit/>
            </a:bodyPr>
            <a:lstStyle/>
            <a:p>
              <a:pPr algn="ctr">
                <a:lnSpc>
                  <a:spcPts val="2800"/>
                </a:lnSpc>
              </a:pPr>
              <a:r>
                <a:rPr lang="en-US" sz="2400" b="1" dirty="0">
                  <a:solidFill>
                    <a:srgbClr val="002060"/>
                  </a:solidFill>
                </a:rPr>
                <a:t>ART initiation</a:t>
              </a:r>
              <a:endParaRPr lang="en-US" sz="2400" b="1" dirty="0">
                <a:solidFill>
                  <a:srgbClr val="FF6600"/>
                </a:solidFill>
              </a:endParaRPr>
            </a:p>
          </p:txBody>
        </p:sp>
        <p:sp>
          <p:nvSpPr>
            <p:cNvPr id="13" name="Rectangle 12">
              <a:extLst>
                <a:ext uri="{FF2B5EF4-FFF2-40B4-BE49-F238E27FC236}">
                  <a16:creationId xmlns:a16="http://schemas.microsoft.com/office/drawing/2014/main" id="{5AA9C96C-C8A5-41F5-A475-3397B9580B98}"/>
                </a:ext>
              </a:extLst>
            </p:cNvPr>
            <p:cNvSpPr/>
            <p:nvPr/>
          </p:nvSpPr>
          <p:spPr>
            <a:xfrm>
              <a:off x="3475633" y="2758678"/>
              <a:ext cx="1974068" cy="822447"/>
            </a:xfrm>
            <a:prstGeom prst="rect">
              <a:avLst/>
            </a:prstGeom>
          </p:spPr>
          <p:txBody>
            <a:bodyPr wrap="none">
              <a:spAutoFit/>
            </a:bodyPr>
            <a:lstStyle/>
            <a:p>
              <a:pPr algn="ctr">
                <a:lnSpc>
                  <a:spcPts val="2800"/>
                </a:lnSpc>
              </a:pPr>
              <a:r>
                <a:rPr lang="en-US" sz="2800" b="1">
                  <a:solidFill>
                    <a:schemeClr val="bg1"/>
                  </a:solidFill>
                </a:rPr>
                <a:t>EACS </a:t>
              </a:r>
            </a:p>
            <a:p>
              <a:pPr algn="ctr">
                <a:lnSpc>
                  <a:spcPts val="2800"/>
                </a:lnSpc>
              </a:pPr>
              <a:r>
                <a:rPr lang="en-US" sz="2800" b="1">
                  <a:solidFill>
                    <a:schemeClr val="bg1"/>
                  </a:solidFill>
                </a:rPr>
                <a:t>GUIDELINES</a:t>
              </a:r>
            </a:p>
          </p:txBody>
        </p:sp>
        <p:sp>
          <p:nvSpPr>
            <p:cNvPr id="17" name="Rectangle 16"/>
            <p:cNvSpPr/>
            <p:nvPr/>
          </p:nvSpPr>
          <p:spPr>
            <a:xfrm>
              <a:off x="5573813" y="2184585"/>
              <a:ext cx="1945515" cy="1171261"/>
            </a:xfrm>
            <a:prstGeom prst="rect">
              <a:avLst/>
            </a:prstGeom>
          </p:spPr>
          <p:txBody>
            <a:bodyPr wrap="none">
              <a:spAutoFit/>
            </a:bodyPr>
            <a:lstStyle/>
            <a:p>
              <a:pPr algn="ctr">
                <a:lnSpc>
                  <a:spcPts val="2800"/>
                </a:lnSpc>
              </a:pPr>
              <a:r>
                <a:rPr lang="en-US" sz="2400" b="1">
                  <a:solidFill>
                    <a:srgbClr val="002060"/>
                  </a:solidFill>
                </a:rPr>
                <a:t>Prefererred</a:t>
              </a:r>
            </a:p>
            <a:p>
              <a:pPr algn="ctr">
                <a:lnSpc>
                  <a:spcPts val="2800"/>
                </a:lnSpc>
              </a:pPr>
              <a:r>
                <a:rPr lang="en-US" sz="2400" b="1">
                  <a:solidFill>
                    <a:srgbClr val="002060"/>
                  </a:solidFill>
                </a:rPr>
                <a:t>Initial</a:t>
              </a:r>
            </a:p>
            <a:p>
              <a:pPr algn="ctr">
                <a:lnSpc>
                  <a:spcPts val="2800"/>
                </a:lnSpc>
              </a:pPr>
              <a:r>
                <a:rPr lang="en-US" sz="2400" b="1">
                  <a:solidFill>
                    <a:srgbClr val="002060"/>
                  </a:solidFill>
                </a:rPr>
                <a:t>ART regimens</a:t>
              </a:r>
            </a:p>
          </p:txBody>
        </p:sp>
        <p:sp>
          <p:nvSpPr>
            <p:cNvPr id="18" name="Rectangle 17"/>
            <p:cNvSpPr/>
            <p:nvPr/>
          </p:nvSpPr>
          <p:spPr>
            <a:xfrm>
              <a:off x="4734767" y="4276027"/>
              <a:ext cx="1632929" cy="812188"/>
            </a:xfrm>
            <a:prstGeom prst="rect">
              <a:avLst/>
            </a:prstGeom>
          </p:spPr>
          <p:txBody>
            <a:bodyPr wrap="none">
              <a:spAutoFit/>
            </a:bodyPr>
            <a:lstStyle/>
            <a:p>
              <a:pPr algn="ctr">
                <a:lnSpc>
                  <a:spcPts val="2800"/>
                </a:lnSpc>
              </a:pPr>
              <a:r>
                <a:rPr lang="en-US" sz="2400" b="1">
                  <a:solidFill>
                    <a:srgbClr val="002060"/>
                  </a:solidFill>
                </a:rPr>
                <a:t>Switch in</a:t>
              </a:r>
            </a:p>
            <a:p>
              <a:pPr algn="ctr">
                <a:lnSpc>
                  <a:spcPts val="2800"/>
                </a:lnSpc>
              </a:pPr>
              <a:r>
                <a:rPr lang="en-US" sz="2400" b="1">
                  <a:solidFill>
                    <a:srgbClr val="002060"/>
                  </a:solidFill>
                </a:rPr>
                <a:t>suppressed</a:t>
              </a:r>
            </a:p>
          </p:txBody>
        </p:sp>
        <p:sp>
          <p:nvSpPr>
            <p:cNvPr id="14" name="Rectangle 13"/>
            <p:cNvSpPr/>
            <p:nvPr/>
          </p:nvSpPr>
          <p:spPr>
            <a:xfrm>
              <a:off x="2074053" y="4139092"/>
              <a:ext cx="2382533" cy="812188"/>
            </a:xfrm>
            <a:prstGeom prst="rect">
              <a:avLst/>
            </a:prstGeom>
          </p:spPr>
          <p:txBody>
            <a:bodyPr wrap="none">
              <a:spAutoFit/>
            </a:bodyPr>
            <a:lstStyle/>
            <a:p>
              <a:pPr algn="ctr">
                <a:lnSpc>
                  <a:spcPts val="2800"/>
                </a:lnSpc>
              </a:pPr>
              <a:r>
                <a:rPr lang="en-US" sz="2400" b="1" dirty="0">
                  <a:solidFill>
                    <a:srgbClr val="002060"/>
                  </a:solidFill>
                </a:rPr>
                <a:t>Pregnant women</a:t>
              </a:r>
            </a:p>
            <a:p>
              <a:pPr algn="ctr">
                <a:lnSpc>
                  <a:spcPts val="2800"/>
                </a:lnSpc>
              </a:pPr>
              <a:r>
                <a:rPr lang="en-US" sz="2400" b="1" dirty="0">
                  <a:solidFill>
                    <a:srgbClr val="002060"/>
                  </a:solidFill>
                </a:rPr>
                <a:t>/conception</a:t>
              </a:r>
            </a:p>
          </p:txBody>
        </p:sp>
        <p:sp>
          <p:nvSpPr>
            <p:cNvPr id="15" name="Rectangle 14"/>
            <p:cNvSpPr/>
            <p:nvPr/>
          </p:nvSpPr>
          <p:spPr>
            <a:xfrm>
              <a:off x="2334192" y="2475298"/>
              <a:ext cx="509575" cy="453116"/>
            </a:xfrm>
            <a:prstGeom prst="rect">
              <a:avLst/>
            </a:prstGeom>
          </p:spPr>
          <p:txBody>
            <a:bodyPr wrap="none">
              <a:spAutoFit/>
            </a:bodyPr>
            <a:lstStyle/>
            <a:p>
              <a:pPr algn="ctr">
                <a:lnSpc>
                  <a:spcPts val="2800"/>
                </a:lnSpc>
              </a:pPr>
              <a:r>
                <a:rPr lang="en-US" sz="2400" b="1">
                  <a:solidFill>
                    <a:srgbClr val="002060"/>
                  </a:solidFill>
                </a:rPr>
                <a:t>TB</a:t>
              </a:r>
            </a:p>
          </p:txBody>
        </p:sp>
      </p:grpSp>
    </p:spTree>
    <p:extLst>
      <p:ext uri="{BB962C8B-B14F-4D97-AF65-F5344CB8AC3E}">
        <p14:creationId xmlns:p14="http://schemas.microsoft.com/office/powerpoint/2010/main" val="703091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030963" y="6525585"/>
            <a:ext cx="2099628" cy="276999"/>
          </a:xfrm>
          <a:prstGeom prst="rect">
            <a:avLst/>
          </a:prstGeom>
          <a:noFill/>
        </p:spPr>
        <p:txBody>
          <a:bodyPr wrap="none" rtlCol="0">
            <a:spAutoFit/>
          </a:bodyPr>
          <a:lstStyle/>
          <a:p>
            <a:r>
              <a:rPr lang="fr-FR" sz="1200" b="1" i="1" dirty="0">
                <a:solidFill>
                  <a:srgbClr val="0070C0"/>
                </a:solidFill>
              </a:rPr>
              <a:t>Sax P, Clin Infect dis. </a:t>
            </a:r>
            <a:r>
              <a:rPr lang="fr-FR" sz="1200" b="1" i="1" dirty="0" err="1">
                <a:solidFill>
                  <a:srgbClr val="0070C0"/>
                </a:solidFill>
              </a:rPr>
              <a:t>Oct</a:t>
            </a:r>
            <a:r>
              <a:rPr lang="fr-FR" sz="1200" b="1" i="1" dirty="0">
                <a:solidFill>
                  <a:srgbClr val="0070C0"/>
                </a:solidFill>
              </a:rPr>
              <a:t> 2019</a:t>
            </a:r>
          </a:p>
        </p:txBody>
      </p:sp>
      <p:sp>
        <p:nvSpPr>
          <p:cNvPr id="5" name="ZoneTexte 4"/>
          <p:cNvSpPr txBox="1"/>
          <p:nvPr/>
        </p:nvSpPr>
        <p:spPr>
          <a:xfrm>
            <a:off x="2969237" y="319491"/>
            <a:ext cx="3713902" cy="584775"/>
          </a:xfrm>
          <a:prstGeom prst="rect">
            <a:avLst/>
          </a:prstGeom>
          <a:noFill/>
        </p:spPr>
        <p:txBody>
          <a:bodyPr wrap="none" rtlCol="0">
            <a:spAutoFit/>
          </a:bodyPr>
          <a:lstStyle/>
          <a:p>
            <a:r>
              <a:rPr lang="en-US" sz="3200" b="1">
                <a:solidFill>
                  <a:srgbClr val="FF6600"/>
                </a:solidFill>
              </a:rPr>
              <a:t>Weight gain on INSTI</a:t>
            </a:r>
          </a:p>
        </p:txBody>
      </p:sp>
      <p:grpSp>
        <p:nvGrpSpPr>
          <p:cNvPr id="6" name="Groupe 5">
            <a:extLst>
              <a:ext uri="{FF2B5EF4-FFF2-40B4-BE49-F238E27FC236}">
                <a16:creationId xmlns:a16="http://schemas.microsoft.com/office/drawing/2014/main" id="{F4D5A643-B422-48D2-ACEA-7FC07CD5BCCD}"/>
              </a:ext>
            </a:extLst>
          </p:cNvPr>
          <p:cNvGrpSpPr/>
          <p:nvPr/>
        </p:nvGrpSpPr>
        <p:grpSpPr>
          <a:xfrm>
            <a:off x="731428" y="1406570"/>
            <a:ext cx="3736768" cy="2384380"/>
            <a:chOff x="2161197" y="1839144"/>
            <a:chExt cx="3736768" cy="2384380"/>
          </a:xfrm>
        </p:grpSpPr>
        <p:grpSp>
          <p:nvGrpSpPr>
            <p:cNvPr id="7" name="Groupe 6">
              <a:extLst>
                <a:ext uri="{FF2B5EF4-FFF2-40B4-BE49-F238E27FC236}">
                  <a16:creationId xmlns:a16="http://schemas.microsoft.com/office/drawing/2014/main" id="{A5380B7B-10EF-4513-9AEE-9D293A972DD5}"/>
                </a:ext>
              </a:extLst>
            </p:cNvPr>
            <p:cNvGrpSpPr/>
            <p:nvPr/>
          </p:nvGrpSpPr>
          <p:grpSpPr>
            <a:xfrm>
              <a:off x="5057776" y="2824163"/>
              <a:ext cx="287338" cy="490537"/>
              <a:chOff x="5057776" y="2824163"/>
              <a:chExt cx="287338" cy="490537"/>
            </a:xfrm>
          </p:grpSpPr>
          <p:sp>
            <p:nvSpPr>
              <p:cNvPr id="175" name="Line 388">
                <a:extLst>
                  <a:ext uri="{FF2B5EF4-FFF2-40B4-BE49-F238E27FC236}">
                    <a16:creationId xmlns:a16="http://schemas.microsoft.com/office/drawing/2014/main" id="{73EA9AD9-105E-4A13-8CCC-C2307BCE6F90}"/>
                  </a:ext>
                </a:extLst>
              </p:cNvPr>
              <p:cNvSpPr>
                <a:spLocks noChangeShapeType="1"/>
              </p:cNvSpPr>
              <p:nvPr/>
            </p:nvSpPr>
            <p:spPr bwMode="auto">
              <a:xfrm>
                <a:off x="5057776" y="3265488"/>
                <a:ext cx="287338"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Line 389">
                <a:extLst>
                  <a:ext uri="{FF2B5EF4-FFF2-40B4-BE49-F238E27FC236}">
                    <a16:creationId xmlns:a16="http://schemas.microsoft.com/office/drawing/2014/main" id="{652B0B6E-251A-4A08-B5DA-680B66367573}"/>
                  </a:ext>
                </a:extLst>
              </p:cNvPr>
              <p:cNvSpPr>
                <a:spLocks noChangeShapeType="1"/>
              </p:cNvSpPr>
              <p:nvPr/>
            </p:nvSpPr>
            <p:spPr bwMode="auto">
              <a:xfrm>
                <a:off x="5057776" y="3057525"/>
                <a:ext cx="287338"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Line 390">
                <a:extLst>
                  <a:ext uri="{FF2B5EF4-FFF2-40B4-BE49-F238E27FC236}">
                    <a16:creationId xmlns:a16="http://schemas.microsoft.com/office/drawing/2014/main" id="{C1776D50-DFC8-4979-A9BB-205DE38A2873}"/>
                  </a:ext>
                </a:extLst>
              </p:cNvPr>
              <p:cNvSpPr>
                <a:spLocks noChangeShapeType="1"/>
              </p:cNvSpPr>
              <p:nvPr/>
            </p:nvSpPr>
            <p:spPr bwMode="auto">
              <a:xfrm>
                <a:off x="5057776" y="2860675"/>
                <a:ext cx="287338"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Freeform 391">
                <a:extLst>
                  <a:ext uri="{FF2B5EF4-FFF2-40B4-BE49-F238E27FC236}">
                    <a16:creationId xmlns:a16="http://schemas.microsoft.com/office/drawing/2014/main" id="{18348C63-9BC0-47EF-8990-103F4940ECF5}"/>
                  </a:ext>
                </a:extLst>
              </p:cNvPr>
              <p:cNvSpPr>
                <a:spLocks/>
              </p:cNvSpPr>
              <p:nvPr/>
            </p:nvSpPr>
            <p:spPr bwMode="auto">
              <a:xfrm>
                <a:off x="5149851" y="3216275"/>
                <a:ext cx="96838" cy="98425"/>
              </a:xfrm>
              <a:custGeom>
                <a:avLst/>
                <a:gdLst>
                  <a:gd name="T0" fmla="*/ 30 w 61"/>
                  <a:gd name="T1" fmla="*/ 62 h 62"/>
                  <a:gd name="T2" fmla="*/ 0 w 61"/>
                  <a:gd name="T3" fmla="*/ 31 h 62"/>
                  <a:gd name="T4" fmla="*/ 30 w 61"/>
                  <a:gd name="T5" fmla="*/ 0 h 62"/>
                  <a:gd name="T6" fmla="*/ 61 w 61"/>
                  <a:gd name="T7" fmla="*/ 31 h 62"/>
                  <a:gd name="T8" fmla="*/ 30 w 61"/>
                  <a:gd name="T9" fmla="*/ 62 h 62"/>
                </a:gdLst>
                <a:ahLst/>
                <a:cxnLst>
                  <a:cxn ang="0">
                    <a:pos x="T0" y="T1"/>
                  </a:cxn>
                  <a:cxn ang="0">
                    <a:pos x="T2" y="T3"/>
                  </a:cxn>
                  <a:cxn ang="0">
                    <a:pos x="T4" y="T5"/>
                  </a:cxn>
                  <a:cxn ang="0">
                    <a:pos x="T6" y="T7"/>
                  </a:cxn>
                  <a:cxn ang="0">
                    <a:pos x="T8" y="T9"/>
                  </a:cxn>
                </a:cxnLst>
                <a:rect l="0" t="0" r="r" b="b"/>
                <a:pathLst>
                  <a:path w="61" h="62">
                    <a:moveTo>
                      <a:pt x="30" y="62"/>
                    </a:moveTo>
                    <a:lnTo>
                      <a:pt x="0" y="31"/>
                    </a:lnTo>
                    <a:lnTo>
                      <a:pt x="30" y="0"/>
                    </a:lnTo>
                    <a:lnTo>
                      <a:pt x="61" y="31"/>
                    </a:lnTo>
                    <a:lnTo>
                      <a:pt x="30"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392">
                <a:extLst>
                  <a:ext uri="{FF2B5EF4-FFF2-40B4-BE49-F238E27FC236}">
                    <a16:creationId xmlns:a16="http://schemas.microsoft.com/office/drawing/2014/main" id="{0E7314D9-7E43-4D6F-A223-C49600FF9863}"/>
                  </a:ext>
                </a:extLst>
              </p:cNvPr>
              <p:cNvSpPr>
                <a:spLocks/>
              </p:cNvSpPr>
              <p:nvPr/>
            </p:nvSpPr>
            <p:spPr bwMode="auto">
              <a:xfrm>
                <a:off x="5149851" y="3216275"/>
                <a:ext cx="96838" cy="98425"/>
              </a:xfrm>
              <a:custGeom>
                <a:avLst/>
                <a:gdLst>
                  <a:gd name="T0" fmla="*/ 30 w 61"/>
                  <a:gd name="T1" fmla="*/ 62 h 62"/>
                  <a:gd name="T2" fmla="*/ 0 w 61"/>
                  <a:gd name="T3" fmla="*/ 31 h 62"/>
                  <a:gd name="T4" fmla="*/ 30 w 61"/>
                  <a:gd name="T5" fmla="*/ 0 h 62"/>
                  <a:gd name="T6" fmla="*/ 61 w 61"/>
                  <a:gd name="T7" fmla="*/ 31 h 62"/>
                  <a:gd name="T8" fmla="*/ 30 w 61"/>
                  <a:gd name="T9" fmla="*/ 62 h 62"/>
                </a:gdLst>
                <a:ahLst/>
                <a:cxnLst>
                  <a:cxn ang="0">
                    <a:pos x="T0" y="T1"/>
                  </a:cxn>
                  <a:cxn ang="0">
                    <a:pos x="T2" y="T3"/>
                  </a:cxn>
                  <a:cxn ang="0">
                    <a:pos x="T4" y="T5"/>
                  </a:cxn>
                  <a:cxn ang="0">
                    <a:pos x="T6" y="T7"/>
                  </a:cxn>
                  <a:cxn ang="0">
                    <a:pos x="T8" y="T9"/>
                  </a:cxn>
                </a:cxnLst>
                <a:rect l="0" t="0" r="r" b="b"/>
                <a:pathLst>
                  <a:path w="61" h="62">
                    <a:moveTo>
                      <a:pt x="30" y="62"/>
                    </a:moveTo>
                    <a:lnTo>
                      <a:pt x="0" y="31"/>
                    </a:lnTo>
                    <a:lnTo>
                      <a:pt x="30" y="0"/>
                    </a:lnTo>
                    <a:lnTo>
                      <a:pt x="61" y="31"/>
                    </a:lnTo>
                    <a:lnTo>
                      <a:pt x="30"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Oval 393">
                <a:extLst>
                  <a:ext uri="{FF2B5EF4-FFF2-40B4-BE49-F238E27FC236}">
                    <a16:creationId xmlns:a16="http://schemas.microsoft.com/office/drawing/2014/main" id="{EA2FD50F-A5BA-4AD5-8DF0-16FDF63C9300}"/>
                  </a:ext>
                </a:extLst>
              </p:cNvPr>
              <p:cNvSpPr>
                <a:spLocks noChangeArrowheads="1"/>
              </p:cNvSpPr>
              <p:nvPr/>
            </p:nvSpPr>
            <p:spPr bwMode="auto">
              <a:xfrm>
                <a:off x="5160963" y="2824163"/>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Line 394">
                <a:extLst>
                  <a:ext uri="{FF2B5EF4-FFF2-40B4-BE49-F238E27FC236}">
                    <a16:creationId xmlns:a16="http://schemas.microsoft.com/office/drawing/2014/main" id="{03AFF1C9-AF74-4990-838C-E1403D47E3BD}"/>
                  </a:ext>
                </a:extLst>
              </p:cNvPr>
              <p:cNvSpPr>
                <a:spLocks noChangeShapeType="1"/>
              </p:cNvSpPr>
              <p:nvPr/>
            </p:nvSpPr>
            <p:spPr bwMode="auto">
              <a:xfrm>
                <a:off x="5160963" y="302101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Line 395">
                <a:extLst>
                  <a:ext uri="{FF2B5EF4-FFF2-40B4-BE49-F238E27FC236}">
                    <a16:creationId xmlns:a16="http://schemas.microsoft.com/office/drawing/2014/main" id="{6BF90130-437A-405B-B7EC-4A0897AD51B7}"/>
                  </a:ext>
                </a:extLst>
              </p:cNvPr>
              <p:cNvSpPr>
                <a:spLocks noChangeShapeType="1"/>
              </p:cNvSpPr>
              <p:nvPr/>
            </p:nvSpPr>
            <p:spPr bwMode="auto">
              <a:xfrm flipH="1">
                <a:off x="5160963" y="302101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8" name="Groupe 7">
              <a:extLst>
                <a:ext uri="{FF2B5EF4-FFF2-40B4-BE49-F238E27FC236}">
                  <a16:creationId xmlns:a16="http://schemas.microsoft.com/office/drawing/2014/main" id="{1FC992A0-4F0F-4903-A060-EE0C8309BD80}"/>
                </a:ext>
              </a:extLst>
            </p:cNvPr>
            <p:cNvGrpSpPr/>
            <p:nvPr/>
          </p:nvGrpSpPr>
          <p:grpSpPr>
            <a:xfrm>
              <a:off x="2505075" y="1966913"/>
              <a:ext cx="2241550" cy="1819275"/>
              <a:chOff x="2505075" y="1966913"/>
              <a:chExt cx="2241550" cy="1819275"/>
            </a:xfrm>
          </p:grpSpPr>
          <p:sp>
            <p:nvSpPr>
              <p:cNvPr id="38" name="Freeform 12">
                <a:extLst>
                  <a:ext uri="{FF2B5EF4-FFF2-40B4-BE49-F238E27FC236}">
                    <a16:creationId xmlns:a16="http://schemas.microsoft.com/office/drawing/2014/main" id="{1E39D31D-B086-4818-89D7-DEC9ED3C8E20}"/>
                  </a:ext>
                </a:extLst>
              </p:cNvPr>
              <p:cNvSpPr>
                <a:spLocks/>
              </p:cNvSpPr>
              <p:nvPr/>
            </p:nvSpPr>
            <p:spPr bwMode="auto">
              <a:xfrm>
                <a:off x="2822575" y="2860675"/>
                <a:ext cx="1874838" cy="723900"/>
              </a:xfrm>
              <a:custGeom>
                <a:avLst/>
                <a:gdLst>
                  <a:gd name="T0" fmla="*/ 1181 w 1181"/>
                  <a:gd name="T1" fmla="*/ 0 h 456"/>
                  <a:gd name="T2" fmla="*/ 1008 w 1181"/>
                  <a:gd name="T3" fmla="*/ 0 h 456"/>
                  <a:gd name="T4" fmla="*/ 839 w 1181"/>
                  <a:gd name="T5" fmla="*/ 93 h 456"/>
                  <a:gd name="T6" fmla="*/ 673 w 1181"/>
                  <a:gd name="T7" fmla="*/ 139 h 456"/>
                  <a:gd name="T8" fmla="*/ 508 w 1181"/>
                  <a:gd name="T9" fmla="*/ 232 h 456"/>
                  <a:gd name="T10" fmla="*/ 338 w 1181"/>
                  <a:gd name="T11" fmla="*/ 232 h 456"/>
                  <a:gd name="T12" fmla="*/ 173 w 1181"/>
                  <a:gd name="T13" fmla="*/ 329 h 456"/>
                  <a:gd name="T14" fmla="*/ 0 w 1181"/>
                  <a:gd name="T15" fmla="*/ 456 h 4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1" h="456">
                    <a:moveTo>
                      <a:pt x="1181" y="0"/>
                    </a:moveTo>
                    <a:lnTo>
                      <a:pt x="1008" y="0"/>
                    </a:lnTo>
                    <a:lnTo>
                      <a:pt x="839" y="93"/>
                    </a:lnTo>
                    <a:lnTo>
                      <a:pt x="673" y="139"/>
                    </a:lnTo>
                    <a:lnTo>
                      <a:pt x="508" y="232"/>
                    </a:lnTo>
                    <a:lnTo>
                      <a:pt x="338" y="232"/>
                    </a:lnTo>
                    <a:lnTo>
                      <a:pt x="173" y="329"/>
                    </a:lnTo>
                    <a:lnTo>
                      <a:pt x="0" y="456"/>
                    </a:lnTo>
                  </a:path>
                </a:pathLst>
              </a:custGeom>
              <a:noFill/>
              <a:ln w="28575"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5">
                <a:extLst>
                  <a:ext uri="{FF2B5EF4-FFF2-40B4-BE49-F238E27FC236}">
                    <a16:creationId xmlns:a16="http://schemas.microsoft.com/office/drawing/2014/main" id="{2188512C-AA30-4BD5-8579-D9DBA63D3FA7}"/>
                  </a:ext>
                </a:extLst>
              </p:cNvPr>
              <p:cNvSpPr>
                <a:spLocks/>
              </p:cNvSpPr>
              <p:nvPr/>
            </p:nvSpPr>
            <p:spPr bwMode="auto">
              <a:xfrm>
                <a:off x="2822575" y="2284413"/>
                <a:ext cx="1874838" cy="1017588"/>
              </a:xfrm>
              <a:custGeom>
                <a:avLst/>
                <a:gdLst>
                  <a:gd name="T0" fmla="*/ 1181 w 1181"/>
                  <a:gd name="T1" fmla="*/ 0 h 641"/>
                  <a:gd name="T2" fmla="*/ 1008 w 1181"/>
                  <a:gd name="T3" fmla="*/ 0 h 641"/>
                  <a:gd name="T4" fmla="*/ 846 w 1181"/>
                  <a:gd name="T5" fmla="*/ 132 h 641"/>
                  <a:gd name="T6" fmla="*/ 677 w 1181"/>
                  <a:gd name="T7" fmla="*/ 197 h 641"/>
                  <a:gd name="T8" fmla="*/ 504 w 1181"/>
                  <a:gd name="T9" fmla="*/ 267 h 641"/>
                  <a:gd name="T10" fmla="*/ 327 w 1181"/>
                  <a:gd name="T11" fmla="*/ 290 h 641"/>
                  <a:gd name="T12" fmla="*/ 169 w 1181"/>
                  <a:gd name="T13" fmla="*/ 471 h 641"/>
                  <a:gd name="T14" fmla="*/ 0 w 1181"/>
                  <a:gd name="T15" fmla="*/ 641 h 6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1" h="641">
                    <a:moveTo>
                      <a:pt x="1181" y="0"/>
                    </a:moveTo>
                    <a:lnTo>
                      <a:pt x="1008" y="0"/>
                    </a:lnTo>
                    <a:lnTo>
                      <a:pt x="846" y="132"/>
                    </a:lnTo>
                    <a:lnTo>
                      <a:pt x="677" y="197"/>
                    </a:lnTo>
                    <a:lnTo>
                      <a:pt x="504" y="267"/>
                    </a:lnTo>
                    <a:lnTo>
                      <a:pt x="327" y="290"/>
                    </a:lnTo>
                    <a:lnTo>
                      <a:pt x="169" y="471"/>
                    </a:lnTo>
                    <a:lnTo>
                      <a:pt x="0" y="641"/>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17">
                <a:extLst>
                  <a:ext uri="{FF2B5EF4-FFF2-40B4-BE49-F238E27FC236}">
                    <a16:creationId xmlns:a16="http://schemas.microsoft.com/office/drawing/2014/main" id="{D14F9C17-1025-4644-8873-553DD7229EB0}"/>
                  </a:ext>
                </a:extLst>
              </p:cNvPr>
              <p:cNvSpPr>
                <a:spLocks/>
              </p:cNvSpPr>
              <p:nvPr/>
            </p:nvSpPr>
            <p:spPr bwMode="auto">
              <a:xfrm>
                <a:off x="2822575" y="2763838"/>
                <a:ext cx="1868488" cy="434975"/>
              </a:xfrm>
              <a:custGeom>
                <a:avLst/>
                <a:gdLst>
                  <a:gd name="T0" fmla="*/ 1177 w 1177"/>
                  <a:gd name="T1" fmla="*/ 123 h 274"/>
                  <a:gd name="T2" fmla="*/ 1008 w 1177"/>
                  <a:gd name="T3" fmla="*/ 0 h 274"/>
                  <a:gd name="T4" fmla="*/ 846 w 1177"/>
                  <a:gd name="T5" fmla="*/ 23 h 274"/>
                  <a:gd name="T6" fmla="*/ 677 w 1177"/>
                  <a:gd name="T7" fmla="*/ 108 h 274"/>
                  <a:gd name="T8" fmla="*/ 508 w 1177"/>
                  <a:gd name="T9" fmla="*/ 247 h 274"/>
                  <a:gd name="T10" fmla="*/ 335 w 1177"/>
                  <a:gd name="T11" fmla="*/ 216 h 274"/>
                  <a:gd name="T12" fmla="*/ 173 w 1177"/>
                  <a:gd name="T13" fmla="*/ 200 h 274"/>
                  <a:gd name="T14" fmla="*/ 0 w 1177"/>
                  <a:gd name="T15" fmla="*/ 274 h 2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7" h="274">
                    <a:moveTo>
                      <a:pt x="1177" y="123"/>
                    </a:moveTo>
                    <a:lnTo>
                      <a:pt x="1008" y="0"/>
                    </a:lnTo>
                    <a:lnTo>
                      <a:pt x="846" y="23"/>
                    </a:lnTo>
                    <a:lnTo>
                      <a:pt x="677" y="108"/>
                    </a:lnTo>
                    <a:lnTo>
                      <a:pt x="508" y="247"/>
                    </a:lnTo>
                    <a:lnTo>
                      <a:pt x="335" y="216"/>
                    </a:lnTo>
                    <a:lnTo>
                      <a:pt x="173" y="200"/>
                    </a:lnTo>
                    <a:lnTo>
                      <a:pt x="0" y="274"/>
                    </a:lnTo>
                  </a:path>
                </a:pathLst>
              </a:custGeom>
              <a:noFill/>
              <a:ln w="28575" cap="flat">
                <a:solidFill>
                  <a:srgbClr val="31599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21">
                <a:extLst>
                  <a:ext uri="{FF2B5EF4-FFF2-40B4-BE49-F238E27FC236}">
                    <a16:creationId xmlns:a16="http://schemas.microsoft.com/office/drawing/2014/main" id="{E94D08B3-4620-49AF-A126-9DEDB1E56B3C}"/>
                  </a:ext>
                </a:extLst>
              </p:cNvPr>
              <p:cNvSpPr>
                <a:spLocks noChangeShapeType="1"/>
              </p:cNvSpPr>
              <p:nvPr/>
            </p:nvSpPr>
            <p:spPr bwMode="auto">
              <a:xfrm>
                <a:off x="2559050" y="3732213"/>
                <a:ext cx="21129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22">
                <a:extLst>
                  <a:ext uri="{FF2B5EF4-FFF2-40B4-BE49-F238E27FC236}">
                    <a16:creationId xmlns:a16="http://schemas.microsoft.com/office/drawing/2014/main" id="{625C9D2C-0C23-44D6-BB50-ED394B47E7CF}"/>
                  </a:ext>
                </a:extLst>
              </p:cNvPr>
              <p:cNvSpPr>
                <a:spLocks noChangeShapeType="1"/>
              </p:cNvSpPr>
              <p:nvPr/>
            </p:nvSpPr>
            <p:spPr bwMode="auto">
              <a:xfrm>
                <a:off x="2559050" y="1966913"/>
                <a:ext cx="0" cy="176530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23">
                <a:extLst>
                  <a:ext uri="{FF2B5EF4-FFF2-40B4-BE49-F238E27FC236}">
                    <a16:creationId xmlns:a16="http://schemas.microsoft.com/office/drawing/2014/main" id="{494BFF1B-D4E8-4CF9-8A96-7E199B2410BA}"/>
                  </a:ext>
                </a:extLst>
              </p:cNvPr>
              <p:cNvSpPr>
                <a:spLocks noChangeShapeType="1"/>
              </p:cNvSpPr>
              <p:nvPr/>
            </p:nvSpPr>
            <p:spPr bwMode="auto">
              <a:xfrm>
                <a:off x="2835275"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Line 24">
                <a:extLst>
                  <a:ext uri="{FF2B5EF4-FFF2-40B4-BE49-F238E27FC236}">
                    <a16:creationId xmlns:a16="http://schemas.microsoft.com/office/drawing/2014/main" id="{80C89DF6-86DA-461E-9D0C-C550C0B16AB3}"/>
                  </a:ext>
                </a:extLst>
              </p:cNvPr>
              <p:cNvSpPr>
                <a:spLocks noChangeShapeType="1"/>
              </p:cNvSpPr>
              <p:nvPr/>
            </p:nvSpPr>
            <p:spPr bwMode="auto">
              <a:xfrm flipH="1">
                <a:off x="2505075" y="3732213"/>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25">
                <a:extLst>
                  <a:ext uri="{FF2B5EF4-FFF2-40B4-BE49-F238E27FC236}">
                    <a16:creationId xmlns:a16="http://schemas.microsoft.com/office/drawing/2014/main" id="{8DEE45F1-870A-4916-AF6F-A5599ECA1F33}"/>
                  </a:ext>
                </a:extLst>
              </p:cNvPr>
              <p:cNvSpPr>
                <a:spLocks noChangeShapeType="1"/>
              </p:cNvSpPr>
              <p:nvPr/>
            </p:nvSpPr>
            <p:spPr bwMode="auto">
              <a:xfrm flipH="1">
                <a:off x="2505075" y="3511547"/>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26">
                <a:extLst>
                  <a:ext uri="{FF2B5EF4-FFF2-40B4-BE49-F238E27FC236}">
                    <a16:creationId xmlns:a16="http://schemas.microsoft.com/office/drawing/2014/main" id="{78AD33DD-07DD-439A-BC1A-C77ECEE15B9C}"/>
                  </a:ext>
                </a:extLst>
              </p:cNvPr>
              <p:cNvSpPr>
                <a:spLocks noChangeShapeType="1"/>
              </p:cNvSpPr>
              <p:nvPr/>
            </p:nvSpPr>
            <p:spPr bwMode="auto">
              <a:xfrm flipH="1">
                <a:off x="2505075" y="3290885"/>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Line 27">
                <a:extLst>
                  <a:ext uri="{FF2B5EF4-FFF2-40B4-BE49-F238E27FC236}">
                    <a16:creationId xmlns:a16="http://schemas.microsoft.com/office/drawing/2014/main" id="{B9BF12A0-0F9E-49E5-94BD-F32BFAB16E32}"/>
                  </a:ext>
                </a:extLst>
              </p:cNvPr>
              <p:cNvSpPr>
                <a:spLocks noChangeShapeType="1"/>
              </p:cNvSpPr>
              <p:nvPr/>
            </p:nvSpPr>
            <p:spPr bwMode="auto">
              <a:xfrm flipH="1">
                <a:off x="2505075" y="3070223"/>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28">
                <a:extLst>
                  <a:ext uri="{FF2B5EF4-FFF2-40B4-BE49-F238E27FC236}">
                    <a16:creationId xmlns:a16="http://schemas.microsoft.com/office/drawing/2014/main" id="{1EF11AB8-AD00-4749-9867-3DE2507464FB}"/>
                  </a:ext>
                </a:extLst>
              </p:cNvPr>
              <p:cNvSpPr>
                <a:spLocks noChangeShapeType="1"/>
              </p:cNvSpPr>
              <p:nvPr/>
            </p:nvSpPr>
            <p:spPr bwMode="auto">
              <a:xfrm flipH="1">
                <a:off x="2505075" y="2849561"/>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29">
                <a:extLst>
                  <a:ext uri="{FF2B5EF4-FFF2-40B4-BE49-F238E27FC236}">
                    <a16:creationId xmlns:a16="http://schemas.microsoft.com/office/drawing/2014/main" id="{824963C4-C087-4A24-9D93-33D2B1F1D13F}"/>
                  </a:ext>
                </a:extLst>
              </p:cNvPr>
              <p:cNvSpPr>
                <a:spLocks noChangeShapeType="1"/>
              </p:cNvSpPr>
              <p:nvPr/>
            </p:nvSpPr>
            <p:spPr bwMode="auto">
              <a:xfrm flipH="1">
                <a:off x="2505075" y="2628899"/>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30">
                <a:extLst>
                  <a:ext uri="{FF2B5EF4-FFF2-40B4-BE49-F238E27FC236}">
                    <a16:creationId xmlns:a16="http://schemas.microsoft.com/office/drawing/2014/main" id="{1347610D-6E41-406F-A02B-4CD233987330}"/>
                  </a:ext>
                </a:extLst>
              </p:cNvPr>
              <p:cNvSpPr>
                <a:spLocks noChangeShapeType="1"/>
              </p:cNvSpPr>
              <p:nvPr/>
            </p:nvSpPr>
            <p:spPr bwMode="auto">
              <a:xfrm flipH="1">
                <a:off x="2505075" y="2408237"/>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31">
                <a:extLst>
                  <a:ext uri="{FF2B5EF4-FFF2-40B4-BE49-F238E27FC236}">
                    <a16:creationId xmlns:a16="http://schemas.microsoft.com/office/drawing/2014/main" id="{0C547500-E054-4AC6-B282-FBD639B6D308}"/>
                  </a:ext>
                </a:extLst>
              </p:cNvPr>
              <p:cNvSpPr>
                <a:spLocks noChangeShapeType="1"/>
              </p:cNvSpPr>
              <p:nvPr/>
            </p:nvSpPr>
            <p:spPr bwMode="auto">
              <a:xfrm flipH="1">
                <a:off x="2505075" y="2187575"/>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33">
                <a:extLst>
                  <a:ext uri="{FF2B5EF4-FFF2-40B4-BE49-F238E27FC236}">
                    <a16:creationId xmlns:a16="http://schemas.microsoft.com/office/drawing/2014/main" id="{20D30F51-8514-4660-A11B-7F4736846A7D}"/>
                  </a:ext>
                </a:extLst>
              </p:cNvPr>
              <p:cNvSpPr>
                <a:spLocks noChangeShapeType="1"/>
              </p:cNvSpPr>
              <p:nvPr/>
            </p:nvSpPr>
            <p:spPr bwMode="auto">
              <a:xfrm flipH="1">
                <a:off x="2505075" y="1966913"/>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34">
                <a:extLst>
                  <a:ext uri="{FF2B5EF4-FFF2-40B4-BE49-F238E27FC236}">
                    <a16:creationId xmlns:a16="http://schemas.microsoft.com/office/drawing/2014/main" id="{03F01322-4420-4F71-89AC-3C32F2100EEC}"/>
                  </a:ext>
                </a:extLst>
              </p:cNvPr>
              <p:cNvSpPr>
                <a:spLocks noChangeShapeType="1"/>
              </p:cNvSpPr>
              <p:nvPr/>
            </p:nvSpPr>
            <p:spPr bwMode="auto">
              <a:xfrm>
                <a:off x="3097213"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35">
                <a:extLst>
                  <a:ext uri="{FF2B5EF4-FFF2-40B4-BE49-F238E27FC236}">
                    <a16:creationId xmlns:a16="http://schemas.microsoft.com/office/drawing/2014/main" id="{438B8F9F-E082-4843-8F39-C23A898F8DE2}"/>
                  </a:ext>
                </a:extLst>
              </p:cNvPr>
              <p:cNvSpPr>
                <a:spLocks noChangeShapeType="1"/>
              </p:cNvSpPr>
              <p:nvPr/>
            </p:nvSpPr>
            <p:spPr bwMode="auto">
              <a:xfrm>
                <a:off x="3359150"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Line 36">
                <a:extLst>
                  <a:ext uri="{FF2B5EF4-FFF2-40B4-BE49-F238E27FC236}">
                    <a16:creationId xmlns:a16="http://schemas.microsoft.com/office/drawing/2014/main" id="{3E8D26FF-A36F-4590-A771-18C56FB59CD3}"/>
                  </a:ext>
                </a:extLst>
              </p:cNvPr>
              <p:cNvSpPr>
                <a:spLocks noChangeShapeType="1"/>
              </p:cNvSpPr>
              <p:nvPr/>
            </p:nvSpPr>
            <p:spPr bwMode="auto">
              <a:xfrm>
                <a:off x="3622675"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Line 37">
                <a:extLst>
                  <a:ext uri="{FF2B5EF4-FFF2-40B4-BE49-F238E27FC236}">
                    <a16:creationId xmlns:a16="http://schemas.microsoft.com/office/drawing/2014/main" id="{A2319A11-A314-4450-8755-40BB408BD45A}"/>
                  </a:ext>
                </a:extLst>
              </p:cNvPr>
              <p:cNvSpPr>
                <a:spLocks noChangeShapeType="1"/>
              </p:cNvSpPr>
              <p:nvPr/>
            </p:nvSpPr>
            <p:spPr bwMode="auto">
              <a:xfrm>
                <a:off x="3884613"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38">
                <a:extLst>
                  <a:ext uri="{FF2B5EF4-FFF2-40B4-BE49-F238E27FC236}">
                    <a16:creationId xmlns:a16="http://schemas.microsoft.com/office/drawing/2014/main" id="{F727A789-C382-4E17-AA02-CD2C1B1529D1}"/>
                  </a:ext>
                </a:extLst>
              </p:cNvPr>
              <p:cNvSpPr>
                <a:spLocks noChangeShapeType="1"/>
              </p:cNvSpPr>
              <p:nvPr/>
            </p:nvSpPr>
            <p:spPr bwMode="auto">
              <a:xfrm>
                <a:off x="4148138"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39">
                <a:extLst>
                  <a:ext uri="{FF2B5EF4-FFF2-40B4-BE49-F238E27FC236}">
                    <a16:creationId xmlns:a16="http://schemas.microsoft.com/office/drawing/2014/main" id="{B643F82F-66E0-4154-A411-A8208476A21F}"/>
                  </a:ext>
                </a:extLst>
              </p:cNvPr>
              <p:cNvSpPr>
                <a:spLocks noChangeShapeType="1"/>
              </p:cNvSpPr>
              <p:nvPr/>
            </p:nvSpPr>
            <p:spPr bwMode="auto">
              <a:xfrm>
                <a:off x="4410075"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40">
                <a:extLst>
                  <a:ext uri="{FF2B5EF4-FFF2-40B4-BE49-F238E27FC236}">
                    <a16:creationId xmlns:a16="http://schemas.microsoft.com/office/drawing/2014/main" id="{8E236F02-A006-49C1-92BF-A8E56A1AA580}"/>
                  </a:ext>
                </a:extLst>
              </p:cNvPr>
              <p:cNvSpPr>
                <a:spLocks noChangeShapeType="1"/>
              </p:cNvSpPr>
              <p:nvPr/>
            </p:nvSpPr>
            <p:spPr bwMode="auto">
              <a:xfrm>
                <a:off x="4672013" y="3732213"/>
                <a:ext cx="0" cy="53975"/>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Oval 94">
                <a:extLst>
                  <a:ext uri="{FF2B5EF4-FFF2-40B4-BE49-F238E27FC236}">
                    <a16:creationId xmlns:a16="http://schemas.microsoft.com/office/drawing/2014/main" id="{150A133F-637F-47D1-A132-C9DE9566BDF7}"/>
                  </a:ext>
                </a:extLst>
              </p:cNvPr>
              <p:cNvSpPr>
                <a:spLocks noChangeArrowheads="1"/>
              </p:cNvSpPr>
              <p:nvPr/>
            </p:nvSpPr>
            <p:spPr bwMode="auto">
              <a:xfrm>
                <a:off x="4660900" y="2247900"/>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Line 95">
                <a:extLst>
                  <a:ext uri="{FF2B5EF4-FFF2-40B4-BE49-F238E27FC236}">
                    <a16:creationId xmlns:a16="http://schemas.microsoft.com/office/drawing/2014/main" id="{D7B5A5A4-E3EE-407E-82E7-4E2BA789BBDB}"/>
                  </a:ext>
                </a:extLst>
              </p:cNvPr>
              <p:cNvSpPr>
                <a:spLocks noChangeShapeType="1"/>
              </p:cNvSpPr>
              <p:nvPr/>
            </p:nvSpPr>
            <p:spPr bwMode="auto">
              <a:xfrm>
                <a:off x="4697413" y="2181225"/>
                <a:ext cx="0" cy="20161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Line 96">
                <a:extLst>
                  <a:ext uri="{FF2B5EF4-FFF2-40B4-BE49-F238E27FC236}">
                    <a16:creationId xmlns:a16="http://schemas.microsoft.com/office/drawing/2014/main" id="{EA5C2D2B-1F9A-4913-AA41-AA83F7B130FC}"/>
                  </a:ext>
                </a:extLst>
              </p:cNvPr>
              <p:cNvSpPr>
                <a:spLocks noChangeShapeType="1"/>
              </p:cNvSpPr>
              <p:nvPr/>
            </p:nvSpPr>
            <p:spPr bwMode="auto">
              <a:xfrm>
                <a:off x="4667250" y="2181225"/>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97">
                <a:extLst>
                  <a:ext uri="{FF2B5EF4-FFF2-40B4-BE49-F238E27FC236}">
                    <a16:creationId xmlns:a16="http://schemas.microsoft.com/office/drawing/2014/main" id="{0AC66050-CB60-4EDB-9944-60DA25979F29}"/>
                  </a:ext>
                </a:extLst>
              </p:cNvPr>
              <p:cNvSpPr>
                <a:spLocks noChangeShapeType="1"/>
              </p:cNvSpPr>
              <p:nvPr/>
            </p:nvSpPr>
            <p:spPr bwMode="auto">
              <a:xfrm>
                <a:off x="4667250" y="2382838"/>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Oval 98">
                <a:extLst>
                  <a:ext uri="{FF2B5EF4-FFF2-40B4-BE49-F238E27FC236}">
                    <a16:creationId xmlns:a16="http://schemas.microsoft.com/office/drawing/2014/main" id="{7E508A69-C463-4B5B-A87F-D8FF3735604D}"/>
                  </a:ext>
                </a:extLst>
              </p:cNvPr>
              <p:cNvSpPr>
                <a:spLocks noChangeArrowheads="1"/>
              </p:cNvSpPr>
              <p:nvPr/>
            </p:nvSpPr>
            <p:spPr bwMode="auto">
              <a:xfrm>
                <a:off x="4386263" y="2247900"/>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Line 99">
                <a:extLst>
                  <a:ext uri="{FF2B5EF4-FFF2-40B4-BE49-F238E27FC236}">
                    <a16:creationId xmlns:a16="http://schemas.microsoft.com/office/drawing/2014/main" id="{78037595-4C6C-4287-9476-DA803257678C}"/>
                  </a:ext>
                </a:extLst>
              </p:cNvPr>
              <p:cNvSpPr>
                <a:spLocks noChangeShapeType="1"/>
              </p:cNvSpPr>
              <p:nvPr/>
            </p:nvSpPr>
            <p:spPr bwMode="auto">
              <a:xfrm>
                <a:off x="4422775" y="2181225"/>
                <a:ext cx="0" cy="20161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Line 100">
                <a:extLst>
                  <a:ext uri="{FF2B5EF4-FFF2-40B4-BE49-F238E27FC236}">
                    <a16:creationId xmlns:a16="http://schemas.microsoft.com/office/drawing/2014/main" id="{5AB0573E-A06E-4591-ADE9-8AD48A06E007}"/>
                  </a:ext>
                </a:extLst>
              </p:cNvPr>
              <p:cNvSpPr>
                <a:spLocks noChangeShapeType="1"/>
              </p:cNvSpPr>
              <p:nvPr/>
            </p:nvSpPr>
            <p:spPr bwMode="auto">
              <a:xfrm>
                <a:off x="4397375" y="2181225"/>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Line 101">
                <a:extLst>
                  <a:ext uri="{FF2B5EF4-FFF2-40B4-BE49-F238E27FC236}">
                    <a16:creationId xmlns:a16="http://schemas.microsoft.com/office/drawing/2014/main" id="{13C4F760-BDF7-4C94-9842-11133F9627E7}"/>
                  </a:ext>
                </a:extLst>
              </p:cNvPr>
              <p:cNvSpPr>
                <a:spLocks noChangeShapeType="1"/>
              </p:cNvSpPr>
              <p:nvPr/>
            </p:nvSpPr>
            <p:spPr bwMode="auto">
              <a:xfrm>
                <a:off x="4397375" y="2382838"/>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Oval 102">
                <a:extLst>
                  <a:ext uri="{FF2B5EF4-FFF2-40B4-BE49-F238E27FC236}">
                    <a16:creationId xmlns:a16="http://schemas.microsoft.com/office/drawing/2014/main" id="{4361630C-C329-4E9A-8C29-30E03CB97861}"/>
                  </a:ext>
                </a:extLst>
              </p:cNvPr>
              <p:cNvSpPr>
                <a:spLocks noChangeArrowheads="1"/>
              </p:cNvSpPr>
              <p:nvPr/>
            </p:nvSpPr>
            <p:spPr bwMode="auto">
              <a:xfrm>
                <a:off x="4122738" y="2457450"/>
                <a:ext cx="68263"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Line 103">
                <a:extLst>
                  <a:ext uri="{FF2B5EF4-FFF2-40B4-BE49-F238E27FC236}">
                    <a16:creationId xmlns:a16="http://schemas.microsoft.com/office/drawing/2014/main" id="{0FF399F1-4291-4A13-BCBD-295BB70E1602}"/>
                  </a:ext>
                </a:extLst>
              </p:cNvPr>
              <p:cNvSpPr>
                <a:spLocks noChangeShapeType="1"/>
              </p:cNvSpPr>
              <p:nvPr/>
            </p:nvSpPr>
            <p:spPr bwMode="auto">
              <a:xfrm>
                <a:off x="4159250" y="2395538"/>
                <a:ext cx="0" cy="20161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Line 104">
                <a:extLst>
                  <a:ext uri="{FF2B5EF4-FFF2-40B4-BE49-F238E27FC236}">
                    <a16:creationId xmlns:a16="http://schemas.microsoft.com/office/drawing/2014/main" id="{1805EA8B-EC33-4E03-BFEB-B2FD399FD6AA}"/>
                  </a:ext>
                </a:extLst>
              </p:cNvPr>
              <p:cNvSpPr>
                <a:spLocks noChangeShapeType="1"/>
              </p:cNvSpPr>
              <p:nvPr/>
            </p:nvSpPr>
            <p:spPr bwMode="auto">
              <a:xfrm>
                <a:off x="4129088" y="2395538"/>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Line 105">
                <a:extLst>
                  <a:ext uri="{FF2B5EF4-FFF2-40B4-BE49-F238E27FC236}">
                    <a16:creationId xmlns:a16="http://schemas.microsoft.com/office/drawing/2014/main" id="{8704B7A6-CB7B-465C-A3A2-3B0EE34D84D2}"/>
                  </a:ext>
                </a:extLst>
              </p:cNvPr>
              <p:cNvSpPr>
                <a:spLocks noChangeShapeType="1"/>
              </p:cNvSpPr>
              <p:nvPr/>
            </p:nvSpPr>
            <p:spPr bwMode="auto">
              <a:xfrm>
                <a:off x="4129088" y="2597150"/>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Oval 106">
                <a:extLst>
                  <a:ext uri="{FF2B5EF4-FFF2-40B4-BE49-F238E27FC236}">
                    <a16:creationId xmlns:a16="http://schemas.microsoft.com/office/drawing/2014/main" id="{3170D8D6-05BC-4BD4-A3B5-5B9A215A2D3A}"/>
                  </a:ext>
                </a:extLst>
              </p:cNvPr>
              <p:cNvSpPr>
                <a:spLocks noChangeArrowheads="1"/>
              </p:cNvSpPr>
              <p:nvPr/>
            </p:nvSpPr>
            <p:spPr bwMode="auto">
              <a:xfrm>
                <a:off x="3860800" y="2560638"/>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Line 107">
                <a:extLst>
                  <a:ext uri="{FF2B5EF4-FFF2-40B4-BE49-F238E27FC236}">
                    <a16:creationId xmlns:a16="http://schemas.microsoft.com/office/drawing/2014/main" id="{529B8B63-A96B-42F7-8868-35FCAB1B0C21}"/>
                  </a:ext>
                </a:extLst>
              </p:cNvPr>
              <p:cNvSpPr>
                <a:spLocks noChangeShapeType="1"/>
              </p:cNvSpPr>
              <p:nvPr/>
            </p:nvSpPr>
            <p:spPr bwMode="auto">
              <a:xfrm>
                <a:off x="3897313" y="2511425"/>
                <a:ext cx="0" cy="17780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Line 108">
                <a:extLst>
                  <a:ext uri="{FF2B5EF4-FFF2-40B4-BE49-F238E27FC236}">
                    <a16:creationId xmlns:a16="http://schemas.microsoft.com/office/drawing/2014/main" id="{886A5CCB-1724-4B17-96D0-BE4D6ABA559A}"/>
                  </a:ext>
                </a:extLst>
              </p:cNvPr>
              <p:cNvSpPr>
                <a:spLocks noChangeShapeType="1"/>
              </p:cNvSpPr>
              <p:nvPr/>
            </p:nvSpPr>
            <p:spPr bwMode="auto">
              <a:xfrm>
                <a:off x="3867150" y="2511425"/>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Line 109">
                <a:extLst>
                  <a:ext uri="{FF2B5EF4-FFF2-40B4-BE49-F238E27FC236}">
                    <a16:creationId xmlns:a16="http://schemas.microsoft.com/office/drawing/2014/main" id="{99770C0C-A4F3-484F-B9F9-EBA9F8FCF520}"/>
                  </a:ext>
                </a:extLst>
              </p:cNvPr>
              <p:cNvSpPr>
                <a:spLocks noChangeShapeType="1"/>
              </p:cNvSpPr>
              <p:nvPr/>
            </p:nvSpPr>
            <p:spPr bwMode="auto">
              <a:xfrm>
                <a:off x="3867150" y="2689225"/>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Oval 110">
                <a:extLst>
                  <a:ext uri="{FF2B5EF4-FFF2-40B4-BE49-F238E27FC236}">
                    <a16:creationId xmlns:a16="http://schemas.microsoft.com/office/drawing/2014/main" id="{05DA7BA8-E22A-48DA-9415-81457DDE039D}"/>
                  </a:ext>
                </a:extLst>
              </p:cNvPr>
              <p:cNvSpPr>
                <a:spLocks noChangeArrowheads="1"/>
              </p:cNvSpPr>
              <p:nvPr/>
            </p:nvSpPr>
            <p:spPr bwMode="auto">
              <a:xfrm>
                <a:off x="3586163" y="267176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Line 111">
                <a:extLst>
                  <a:ext uri="{FF2B5EF4-FFF2-40B4-BE49-F238E27FC236}">
                    <a16:creationId xmlns:a16="http://schemas.microsoft.com/office/drawing/2014/main" id="{49B1F730-E802-414C-A309-D36BEE1334FF}"/>
                  </a:ext>
                </a:extLst>
              </p:cNvPr>
              <p:cNvSpPr>
                <a:spLocks noChangeShapeType="1"/>
              </p:cNvSpPr>
              <p:nvPr/>
            </p:nvSpPr>
            <p:spPr bwMode="auto">
              <a:xfrm>
                <a:off x="3622675" y="2622550"/>
                <a:ext cx="0" cy="17780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Line 112">
                <a:extLst>
                  <a:ext uri="{FF2B5EF4-FFF2-40B4-BE49-F238E27FC236}">
                    <a16:creationId xmlns:a16="http://schemas.microsoft.com/office/drawing/2014/main" id="{77681B11-8B06-4900-8A84-9CB36D30F348}"/>
                  </a:ext>
                </a:extLst>
              </p:cNvPr>
              <p:cNvSpPr>
                <a:spLocks noChangeShapeType="1"/>
              </p:cNvSpPr>
              <p:nvPr/>
            </p:nvSpPr>
            <p:spPr bwMode="auto">
              <a:xfrm>
                <a:off x="3597275" y="2622550"/>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Line 113">
                <a:extLst>
                  <a:ext uri="{FF2B5EF4-FFF2-40B4-BE49-F238E27FC236}">
                    <a16:creationId xmlns:a16="http://schemas.microsoft.com/office/drawing/2014/main" id="{5E2E438B-4BD7-4476-BECD-0EBCC09322E6}"/>
                  </a:ext>
                </a:extLst>
              </p:cNvPr>
              <p:cNvSpPr>
                <a:spLocks noChangeShapeType="1"/>
              </p:cNvSpPr>
              <p:nvPr/>
            </p:nvSpPr>
            <p:spPr bwMode="auto">
              <a:xfrm>
                <a:off x="3597275" y="2800350"/>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Oval 114">
                <a:extLst>
                  <a:ext uri="{FF2B5EF4-FFF2-40B4-BE49-F238E27FC236}">
                    <a16:creationId xmlns:a16="http://schemas.microsoft.com/office/drawing/2014/main" id="{F6DFE3F6-D3A9-42E8-827C-367F3DDBB8CE}"/>
                  </a:ext>
                </a:extLst>
              </p:cNvPr>
              <p:cNvSpPr>
                <a:spLocks noChangeArrowheads="1"/>
              </p:cNvSpPr>
              <p:nvPr/>
            </p:nvSpPr>
            <p:spPr bwMode="auto">
              <a:xfrm>
                <a:off x="3322638" y="2708275"/>
                <a:ext cx="68263"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Line 115">
                <a:extLst>
                  <a:ext uri="{FF2B5EF4-FFF2-40B4-BE49-F238E27FC236}">
                    <a16:creationId xmlns:a16="http://schemas.microsoft.com/office/drawing/2014/main" id="{DF6C197C-0D37-4A77-B043-15B157605543}"/>
                  </a:ext>
                </a:extLst>
              </p:cNvPr>
              <p:cNvSpPr>
                <a:spLocks noChangeShapeType="1"/>
              </p:cNvSpPr>
              <p:nvPr/>
            </p:nvSpPr>
            <p:spPr bwMode="auto">
              <a:xfrm>
                <a:off x="3354388" y="2671763"/>
                <a:ext cx="0" cy="1460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Line 116">
                <a:extLst>
                  <a:ext uri="{FF2B5EF4-FFF2-40B4-BE49-F238E27FC236}">
                    <a16:creationId xmlns:a16="http://schemas.microsoft.com/office/drawing/2014/main" id="{D0F1D61F-C1D4-4024-A73F-491550EABF54}"/>
                  </a:ext>
                </a:extLst>
              </p:cNvPr>
              <p:cNvSpPr>
                <a:spLocks noChangeShapeType="1"/>
              </p:cNvSpPr>
              <p:nvPr/>
            </p:nvSpPr>
            <p:spPr bwMode="auto">
              <a:xfrm>
                <a:off x="3328988" y="2671763"/>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Line 117">
                <a:extLst>
                  <a:ext uri="{FF2B5EF4-FFF2-40B4-BE49-F238E27FC236}">
                    <a16:creationId xmlns:a16="http://schemas.microsoft.com/office/drawing/2014/main" id="{37C95B2F-4786-41AD-898E-78B5D1F60080}"/>
                  </a:ext>
                </a:extLst>
              </p:cNvPr>
              <p:cNvSpPr>
                <a:spLocks noChangeShapeType="1"/>
              </p:cNvSpPr>
              <p:nvPr/>
            </p:nvSpPr>
            <p:spPr bwMode="auto">
              <a:xfrm>
                <a:off x="3328988" y="2817813"/>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Oval 118">
                <a:extLst>
                  <a:ext uri="{FF2B5EF4-FFF2-40B4-BE49-F238E27FC236}">
                    <a16:creationId xmlns:a16="http://schemas.microsoft.com/office/drawing/2014/main" id="{809D8482-47DD-41BF-B45A-37E470ABBDE9}"/>
                  </a:ext>
                </a:extLst>
              </p:cNvPr>
              <p:cNvSpPr>
                <a:spLocks noChangeArrowheads="1"/>
              </p:cNvSpPr>
              <p:nvPr/>
            </p:nvSpPr>
            <p:spPr bwMode="auto">
              <a:xfrm>
                <a:off x="3054350" y="2995613"/>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Line 119">
                <a:extLst>
                  <a:ext uri="{FF2B5EF4-FFF2-40B4-BE49-F238E27FC236}">
                    <a16:creationId xmlns:a16="http://schemas.microsoft.com/office/drawing/2014/main" id="{FF35A045-76EA-42D2-86B9-E3684EB35086}"/>
                  </a:ext>
                </a:extLst>
              </p:cNvPr>
              <p:cNvSpPr>
                <a:spLocks noChangeShapeType="1"/>
              </p:cNvSpPr>
              <p:nvPr/>
            </p:nvSpPr>
            <p:spPr bwMode="auto">
              <a:xfrm>
                <a:off x="3090863" y="2959100"/>
                <a:ext cx="0" cy="147638"/>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Line 120">
                <a:extLst>
                  <a:ext uri="{FF2B5EF4-FFF2-40B4-BE49-F238E27FC236}">
                    <a16:creationId xmlns:a16="http://schemas.microsoft.com/office/drawing/2014/main" id="{14891997-B1E6-45FD-80FB-75353AE8E3CF}"/>
                  </a:ext>
                </a:extLst>
              </p:cNvPr>
              <p:cNvSpPr>
                <a:spLocks noChangeShapeType="1"/>
              </p:cNvSpPr>
              <p:nvPr/>
            </p:nvSpPr>
            <p:spPr bwMode="auto">
              <a:xfrm>
                <a:off x="3067050" y="2959100"/>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Line 121">
                <a:extLst>
                  <a:ext uri="{FF2B5EF4-FFF2-40B4-BE49-F238E27FC236}">
                    <a16:creationId xmlns:a16="http://schemas.microsoft.com/office/drawing/2014/main" id="{E8AFC82A-2DFC-4379-A92A-F005140177E1}"/>
                  </a:ext>
                </a:extLst>
              </p:cNvPr>
              <p:cNvSpPr>
                <a:spLocks noChangeShapeType="1"/>
              </p:cNvSpPr>
              <p:nvPr/>
            </p:nvSpPr>
            <p:spPr bwMode="auto">
              <a:xfrm>
                <a:off x="3067050" y="310673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Oval 122">
                <a:extLst>
                  <a:ext uri="{FF2B5EF4-FFF2-40B4-BE49-F238E27FC236}">
                    <a16:creationId xmlns:a16="http://schemas.microsoft.com/office/drawing/2014/main" id="{3298FDCC-BE32-416C-B165-75F6350CF3A9}"/>
                  </a:ext>
                </a:extLst>
              </p:cNvPr>
              <p:cNvSpPr>
                <a:spLocks noChangeArrowheads="1"/>
              </p:cNvSpPr>
              <p:nvPr/>
            </p:nvSpPr>
            <p:spPr bwMode="auto">
              <a:xfrm>
                <a:off x="2786063" y="3265488"/>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Line 123">
                <a:extLst>
                  <a:ext uri="{FF2B5EF4-FFF2-40B4-BE49-F238E27FC236}">
                    <a16:creationId xmlns:a16="http://schemas.microsoft.com/office/drawing/2014/main" id="{E9B348DA-F9DB-4088-BACA-6DB3C1287A7C}"/>
                  </a:ext>
                </a:extLst>
              </p:cNvPr>
              <p:cNvSpPr>
                <a:spLocks noChangeShapeType="1"/>
              </p:cNvSpPr>
              <p:nvPr/>
            </p:nvSpPr>
            <p:spPr bwMode="auto">
              <a:xfrm>
                <a:off x="2822575" y="3259138"/>
                <a:ext cx="0" cy="92075"/>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Line 124">
                <a:extLst>
                  <a:ext uri="{FF2B5EF4-FFF2-40B4-BE49-F238E27FC236}">
                    <a16:creationId xmlns:a16="http://schemas.microsoft.com/office/drawing/2014/main" id="{CD47DF87-44F0-4A44-B19A-10CF594052A9}"/>
                  </a:ext>
                </a:extLst>
              </p:cNvPr>
              <p:cNvSpPr>
                <a:spLocks noChangeShapeType="1"/>
              </p:cNvSpPr>
              <p:nvPr/>
            </p:nvSpPr>
            <p:spPr bwMode="auto">
              <a:xfrm>
                <a:off x="2797175" y="325913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Line 125">
                <a:extLst>
                  <a:ext uri="{FF2B5EF4-FFF2-40B4-BE49-F238E27FC236}">
                    <a16:creationId xmlns:a16="http://schemas.microsoft.com/office/drawing/2014/main" id="{7B9B31DE-22D4-41A9-84B8-FB7FF8E09387}"/>
                  </a:ext>
                </a:extLst>
              </p:cNvPr>
              <p:cNvSpPr>
                <a:spLocks noChangeShapeType="1"/>
              </p:cNvSpPr>
              <p:nvPr/>
            </p:nvSpPr>
            <p:spPr bwMode="auto">
              <a:xfrm>
                <a:off x="2797175" y="335121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Line 126">
                <a:extLst>
                  <a:ext uri="{FF2B5EF4-FFF2-40B4-BE49-F238E27FC236}">
                    <a16:creationId xmlns:a16="http://schemas.microsoft.com/office/drawing/2014/main" id="{CC3F608D-9777-46FD-A893-DE0103BC6EC4}"/>
                  </a:ext>
                </a:extLst>
              </p:cNvPr>
              <p:cNvSpPr>
                <a:spLocks noChangeShapeType="1"/>
              </p:cNvSpPr>
              <p:nvPr/>
            </p:nvSpPr>
            <p:spPr bwMode="auto">
              <a:xfrm>
                <a:off x="4697413" y="2701925"/>
                <a:ext cx="0" cy="33020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Line 127">
                <a:extLst>
                  <a:ext uri="{FF2B5EF4-FFF2-40B4-BE49-F238E27FC236}">
                    <a16:creationId xmlns:a16="http://schemas.microsoft.com/office/drawing/2014/main" id="{A3137AE7-5874-4412-B783-941375B8B463}"/>
                  </a:ext>
                </a:extLst>
              </p:cNvPr>
              <p:cNvSpPr>
                <a:spLocks noChangeShapeType="1"/>
              </p:cNvSpPr>
              <p:nvPr/>
            </p:nvSpPr>
            <p:spPr bwMode="auto">
              <a:xfrm>
                <a:off x="4667250" y="2701925"/>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Line 128">
                <a:extLst>
                  <a:ext uri="{FF2B5EF4-FFF2-40B4-BE49-F238E27FC236}">
                    <a16:creationId xmlns:a16="http://schemas.microsoft.com/office/drawing/2014/main" id="{49824DA3-DCD1-4472-9F65-B293D72B3C54}"/>
                  </a:ext>
                </a:extLst>
              </p:cNvPr>
              <p:cNvSpPr>
                <a:spLocks noChangeShapeType="1"/>
              </p:cNvSpPr>
              <p:nvPr/>
            </p:nvSpPr>
            <p:spPr bwMode="auto">
              <a:xfrm>
                <a:off x="4667250" y="3032125"/>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Freeform 129">
                <a:extLst>
                  <a:ext uri="{FF2B5EF4-FFF2-40B4-BE49-F238E27FC236}">
                    <a16:creationId xmlns:a16="http://schemas.microsoft.com/office/drawing/2014/main" id="{434EAF91-1F34-45E8-A3D9-DA7901176572}"/>
                  </a:ext>
                </a:extLst>
              </p:cNvPr>
              <p:cNvSpPr>
                <a:spLocks/>
              </p:cNvSpPr>
              <p:nvPr/>
            </p:nvSpPr>
            <p:spPr bwMode="auto">
              <a:xfrm>
                <a:off x="4648200" y="2811463"/>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30">
                <a:extLst>
                  <a:ext uri="{FF2B5EF4-FFF2-40B4-BE49-F238E27FC236}">
                    <a16:creationId xmlns:a16="http://schemas.microsoft.com/office/drawing/2014/main" id="{9D8378EF-C4B0-4C56-86A9-862B27CD9131}"/>
                  </a:ext>
                </a:extLst>
              </p:cNvPr>
              <p:cNvSpPr>
                <a:spLocks/>
              </p:cNvSpPr>
              <p:nvPr/>
            </p:nvSpPr>
            <p:spPr bwMode="auto">
              <a:xfrm>
                <a:off x="4648200" y="2811463"/>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Line 131">
                <a:extLst>
                  <a:ext uri="{FF2B5EF4-FFF2-40B4-BE49-F238E27FC236}">
                    <a16:creationId xmlns:a16="http://schemas.microsoft.com/office/drawing/2014/main" id="{A28455B8-FEDB-4A68-97BF-18D604A7A861}"/>
                  </a:ext>
                </a:extLst>
              </p:cNvPr>
              <p:cNvSpPr>
                <a:spLocks noChangeShapeType="1"/>
              </p:cNvSpPr>
              <p:nvPr/>
            </p:nvSpPr>
            <p:spPr bwMode="auto">
              <a:xfrm>
                <a:off x="4422775" y="2701925"/>
                <a:ext cx="0" cy="3000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Line 132">
                <a:extLst>
                  <a:ext uri="{FF2B5EF4-FFF2-40B4-BE49-F238E27FC236}">
                    <a16:creationId xmlns:a16="http://schemas.microsoft.com/office/drawing/2014/main" id="{B626859F-9EE7-4B19-9BFE-2E8805EBD092}"/>
                  </a:ext>
                </a:extLst>
              </p:cNvPr>
              <p:cNvSpPr>
                <a:spLocks noChangeShapeType="1"/>
              </p:cNvSpPr>
              <p:nvPr/>
            </p:nvSpPr>
            <p:spPr bwMode="auto">
              <a:xfrm>
                <a:off x="4397375" y="2701925"/>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Line 133">
                <a:extLst>
                  <a:ext uri="{FF2B5EF4-FFF2-40B4-BE49-F238E27FC236}">
                    <a16:creationId xmlns:a16="http://schemas.microsoft.com/office/drawing/2014/main" id="{DFC76F26-B050-4036-A4AF-8CF6DC1C4F10}"/>
                  </a:ext>
                </a:extLst>
              </p:cNvPr>
              <p:cNvSpPr>
                <a:spLocks noChangeShapeType="1"/>
              </p:cNvSpPr>
              <p:nvPr/>
            </p:nvSpPr>
            <p:spPr bwMode="auto">
              <a:xfrm>
                <a:off x="4397375" y="3001963"/>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134">
                <a:extLst>
                  <a:ext uri="{FF2B5EF4-FFF2-40B4-BE49-F238E27FC236}">
                    <a16:creationId xmlns:a16="http://schemas.microsoft.com/office/drawing/2014/main" id="{54FDCC43-9195-427F-9667-5EF2831F533C}"/>
                  </a:ext>
                </a:extLst>
              </p:cNvPr>
              <p:cNvSpPr>
                <a:spLocks/>
              </p:cNvSpPr>
              <p:nvPr/>
            </p:nvSpPr>
            <p:spPr bwMode="auto">
              <a:xfrm>
                <a:off x="4373563" y="2811463"/>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135">
                <a:extLst>
                  <a:ext uri="{FF2B5EF4-FFF2-40B4-BE49-F238E27FC236}">
                    <a16:creationId xmlns:a16="http://schemas.microsoft.com/office/drawing/2014/main" id="{BADD457E-1D36-4D36-9803-14F0B9CB77DA}"/>
                  </a:ext>
                </a:extLst>
              </p:cNvPr>
              <p:cNvSpPr>
                <a:spLocks/>
              </p:cNvSpPr>
              <p:nvPr/>
            </p:nvSpPr>
            <p:spPr bwMode="auto">
              <a:xfrm>
                <a:off x="4373563" y="2811463"/>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Line 136">
                <a:extLst>
                  <a:ext uri="{FF2B5EF4-FFF2-40B4-BE49-F238E27FC236}">
                    <a16:creationId xmlns:a16="http://schemas.microsoft.com/office/drawing/2014/main" id="{61F43265-472E-4A0F-BE84-58508321347E}"/>
                  </a:ext>
                </a:extLst>
              </p:cNvPr>
              <p:cNvSpPr>
                <a:spLocks noChangeShapeType="1"/>
              </p:cNvSpPr>
              <p:nvPr/>
            </p:nvSpPr>
            <p:spPr bwMode="auto">
              <a:xfrm>
                <a:off x="4154488" y="2849563"/>
                <a:ext cx="0" cy="3000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Line 137">
                <a:extLst>
                  <a:ext uri="{FF2B5EF4-FFF2-40B4-BE49-F238E27FC236}">
                    <a16:creationId xmlns:a16="http://schemas.microsoft.com/office/drawing/2014/main" id="{EEEC0593-7FC1-4738-9BF4-2A8BFC5689B7}"/>
                  </a:ext>
                </a:extLst>
              </p:cNvPr>
              <p:cNvSpPr>
                <a:spLocks noChangeShapeType="1"/>
              </p:cNvSpPr>
              <p:nvPr/>
            </p:nvSpPr>
            <p:spPr bwMode="auto">
              <a:xfrm>
                <a:off x="4135438" y="2849563"/>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Line 138">
                <a:extLst>
                  <a:ext uri="{FF2B5EF4-FFF2-40B4-BE49-F238E27FC236}">
                    <a16:creationId xmlns:a16="http://schemas.microsoft.com/office/drawing/2014/main" id="{C84260DC-FFEF-4AB9-A4C4-26C55F2B032D}"/>
                  </a:ext>
                </a:extLst>
              </p:cNvPr>
              <p:cNvSpPr>
                <a:spLocks noChangeShapeType="1"/>
              </p:cNvSpPr>
              <p:nvPr/>
            </p:nvSpPr>
            <p:spPr bwMode="auto">
              <a:xfrm>
                <a:off x="4135438" y="3149600"/>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39">
                <a:extLst>
                  <a:ext uri="{FF2B5EF4-FFF2-40B4-BE49-F238E27FC236}">
                    <a16:creationId xmlns:a16="http://schemas.microsoft.com/office/drawing/2014/main" id="{35CF26EC-61AC-4218-958E-E1BB135BD9FD}"/>
                  </a:ext>
                </a:extLst>
              </p:cNvPr>
              <p:cNvSpPr>
                <a:spLocks/>
              </p:cNvSpPr>
              <p:nvPr/>
            </p:nvSpPr>
            <p:spPr bwMode="auto">
              <a:xfrm>
                <a:off x="4111625" y="2959100"/>
                <a:ext cx="90488" cy="98425"/>
              </a:xfrm>
              <a:custGeom>
                <a:avLst/>
                <a:gdLst>
                  <a:gd name="T0" fmla="*/ 27 w 57"/>
                  <a:gd name="T1" fmla="*/ 62 h 62"/>
                  <a:gd name="T2" fmla="*/ 0 w 57"/>
                  <a:gd name="T3" fmla="*/ 31 h 62"/>
                  <a:gd name="T4" fmla="*/ 27 w 57"/>
                  <a:gd name="T5" fmla="*/ 0 h 62"/>
                  <a:gd name="T6" fmla="*/ 57 w 57"/>
                  <a:gd name="T7" fmla="*/ 31 h 62"/>
                  <a:gd name="T8" fmla="*/ 27 w 57"/>
                  <a:gd name="T9" fmla="*/ 62 h 62"/>
                </a:gdLst>
                <a:ahLst/>
                <a:cxnLst>
                  <a:cxn ang="0">
                    <a:pos x="T0" y="T1"/>
                  </a:cxn>
                  <a:cxn ang="0">
                    <a:pos x="T2" y="T3"/>
                  </a:cxn>
                  <a:cxn ang="0">
                    <a:pos x="T4" y="T5"/>
                  </a:cxn>
                  <a:cxn ang="0">
                    <a:pos x="T6" y="T7"/>
                  </a:cxn>
                  <a:cxn ang="0">
                    <a:pos x="T8" y="T9"/>
                  </a:cxn>
                </a:cxnLst>
                <a:rect l="0" t="0" r="r" b="b"/>
                <a:pathLst>
                  <a:path w="57" h="62">
                    <a:moveTo>
                      <a:pt x="27" y="62"/>
                    </a:moveTo>
                    <a:lnTo>
                      <a:pt x="0" y="31"/>
                    </a:lnTo>
                    <a:lnTo>
                      <a:pt x="27" y="0"/>
                    </a:lnTo>
                    <a:lnTo>
                      <a:pt x="57" y="31"/>
                    </a:lnTo>
                    <a:lnTo>
                      <a:pt x="27"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140">
                <a:extLst>
                  <a:ext uri="{FF2B5EF4-FFF2-40B4-BE49-F238E27FC236}">
                    <a16:creationId xmlns:a16="http://schemas.microsoft.com/office/drawing/2014/main" id="{F57D4DBD-9E52-4525-91E1-3DD443341B81}"/>
                  </a:ext>
                </a:extLst>
              </p:cNvPr>
              <p:cNvSpPr>
                <a:spLocks/>
              </p:cNvSpPr>
              <p:nvPr/>
            </p:nvSpPr>
            <p:spPr bwMode="auto">
              <a:xfrm>
                <a:off x="4111625" y="2959100"/>
                <a:ext cx="90488" cy="98425"/>
              </a:xfrm>
              <a:custGeom>
                <a:avLst/>
                <a:gdLst>
                  <a:gd name="T0" fmla="*/ 27 w 57"/>
                  <a:gd name="T1" fmla="*/ 62 h 62"/>
                  <a:gd name="T2" fmla="*/ 0 w 57"/>
                  <a:gd name="T3" fmla="*/ 31 h 62"/>
                  <a:gd name="T4" fmla="*/ 27 w 57"/>
                  <a:gd name="T5" fmla="*/ 0 h 62"/>
                  <a:gd name="T6" fmla="*/ 57 w 57"/>
                  <a:gd name="T7" fmla="*/ 31 h 62"/>
                  <a:gd name="T8" fmla="*/ 27 w 57"/>
                  <a:gd name="T9" fmla="*/ 62 h 62"/>
                </a:gdLst>
                <a:ahLst/>
                <a:cxnLst>
                  <a:cxn ang="0">
                    <a:pos x="T0" y="T1"/>
                  </a:cxn>
                  <a:cxn ang="0">
                    <a:pos x="T2" y="T3"/>
                  </a:cxn>
                  <a:cxn ang="0">
                    <a:pos x="T4" y="T5"/>
                  </a:cxn>
                  <a:cxn ang="0">
                    <a:pos x="T6" y="T7"/>
                  </a:cxn>
                  <a:cxn ang="0">
                    <a:pos x="T8" y="T9"/>
                  </a:cxn>
                </a:cxnLst>
                <a:rect l="0" t="0" r="r" b="b"/>
                <a:pathLst>
                  <a:path w="57" h="62">
                    <a:moveTo>
                      <a:pt x="27" y="62"/>
                    </a:moveTo>
                    <a:lnTo>
                      <a:pt x="0" y="31"/>
                    </a:lnTo>
                    <a:lnTo>
                      <a:pt x="27" y="0"/>
                    </a:lnTo>
                    <a:lnTo>
                      <a:pt x="57" y="31"/>
                    </a:lnTo>
                    <a:lnTo>
                      <a:pt x="27"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Line 141">
                <a:extLst>
                  <a:ext uri="{FF2B5EF4-FFF2-40B4-BE49-F238E27FC236}">
                    <a16:creationId xmlns:a16="http://schemas.microsoft.com/office/drawing/2014/main" id="{9D7BC0EF-E9AA-40E8-9AC3-C7320AB0CFE0}"/>
                  </a:ext>
                </a:extLst>
              </p:cNvPr>
              <p:cNvSpPr>
                <a:spLocks noChangeShapeType="1"/>
              </p:cNvSpPr>
              <p:nvPr/>
            </p:nvSpPr>
            <p:spPr bwMode="auto">
              <a:xfrm>
                <a:off x="3890963" y="2922588"/>
                <a:ext cx="0" cy="3000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Line 142">
                <a:extLst>
                  <a:ext uri="{FF2B5EF4-FFF2-40B4-BE49-F238E27FC236}">
                    <a16:creationId xmlns:a16="http://schemas.microsoft.com/office/drawing/2014/main" id="{4CDBE5D8-43C6-4BF4-AD60-B7BB75157B2E}"/>
                  </a:ext>
                </a:extLst>
              </p:cNvPr>
              <p:cNvSpPr>
                <a:spLocks noChangeShapeType="1"/>
              </p:cNvSpPr>
              <p:nvPr/>
            </p:nvSpPr>
            <p:spPr bwMode="auto">
              <a:xfrm>
                <a:off x="3867150" y="2922588"/>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Line 143">
                <a:extLst>
                  <a:ext uri="{FF2B5EF4-FFF2-40B4-BE49-F238E27FC236}">
                    <a16:creationId xmlns:a16="http://schemas.microsoft.com/office/drawing/2014/main" id="{FD5E7D0B-33BB-4297-85C4-FD27535EAEBB}"/>
                  </a:ext>
                </a:extLst>
              </p:cNvPr>
              <p:cNvSpPr>
                <a:spLocks noChangeShapeType="1"/>
              </p:cNvSpPr>
              <p:nvPr/>
            </p:nvSpPr>
            <p:spPr bwMode="auto">
              <a:xfrm>
                <a:off x="3867150" y="3222625"/>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44">
                <a:extLst>
                  <a:ext uri="{FF2B5EF4-FFF2-40B4-BE49-F238E27FC236}">
                    <a16:creationId xmlns:a16="http://schemas.microsoft.com/office/drawing/2014/main" id="{B9B2E198-6B4D-4466-91C9-9EE69186AA4A}"/>
                  </a:ext>
                </a:extLst>
              </p:cNvPr>
              <p:cNvSpPr>
                <a:spLocks/>
              </p:cNvSpPr>
              <p:nvPr/>
            </p:nvSpPr>
            <p:spPr bwMode="auto">
              <a:xfrm>
                <a:off x="3841750" y="3032125"/>
                <a:ext cx="92075" cy="98425"/>
              </a:xfrm>
              <a:custGeom>
                <a:avLst/>
                <a:gdLst>
                  <a:gd name="T0" fmla="*/ 31 w 58"/>
                  <a:gd name="T1" fmla="*/ 62 h 62"/>
                  <a:gd name="T2" fmla="*/ 0 w 58"/>
                  <a:gd name="T3" fmla="*/ 31 h 62"/>
                  <a:gd name="T4" fmla="*/ 31 w 58"/>
                  <a:gd name="T5" fmla="*/ 0 h 62"/>
                  <a:gd name="T6" fmla="*/ 58 w 58"/>
                  <a:gd name="T7" fmla="*/ 31 h 62"/>
                  <a:gd name="T8" fmla="*/ 31 w 58"/>
                  <a:gd name="T9" fmla="*/ 62 h 62"/>
                </a:gdLst>
                <a:ahLst/>
                <a:cxnLst>
                  <a:cxn ang="0">
                    <a:pos x="T0" y="T1"/>
                  </a:cxn>
                  <a:cxn ang="0">
                    <a:pos x="T2" y="T3"/>
                  </a:cxn>
                  <a:cxn ang="0">
                    <a:pos x="T4" y="T5"/>
                  </a:cxn>
                  <a:cxn ang="0">
                    <a:pos x="T6" y="T7"/>
                  </a:cxn>
                  <a:cxn ang="0">
                    <a:pos x="T8" y="T9"/>
                  </a:cxn>
                </a:cxnLst>
                <a:rect l="0" t="0" r="r" b="b"/>
                <a:pathLst>
                  <a:path w="58" h="62">
                    <a:moveTo>
                      <a:pt x="31" y="62"/>
                    </a:moveTo>
                    <a:lnTo>
                      <a:pt x="0" y="31"/>
                    </a:lnTo>
                    <a:lnTo>
                      <a:pt x="31" y="0"/>
                    </a:lnTo>
                    <a:lnTo>
                      <a:pt x="58"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145">
                <a:extLst>
                  <a:ext uri="{FF2B5EF4-FFF2-40B4-BE49-F238E27FC236}">
                    <a16:creationId xmlns:a16="http://schemas.microsoft.com/office/drawing/2014/main" id="{DA5D965A-1929-43A1-9254-DDC960ACB9C6}"/>
                  </a:ext>
                </a:extLst>
              </p:cNvPr>
              <p:cNvSpPr>
                <a:spLocks/>
              </p:cNvSpPr>
              <p:nvPr/>
            </p:nvSpPr>
            <p:spPr bwMode="auto">
              <a:xfrm>
                <a:off x="3841750" y="3032125"/>
                <a:ext cx="92075" cy="98425"/>
              </a:xfrm>
              <a:custGeom>
                <a:avLst/>
                <a:gdLst>
                  <a:gd name="T0" fmla="*/ 31 w 58"/>
                  <a:gd name="T1" fmla="*/ 62 h 62"/>
                  <a:gd name="T2" fmla="*/ 0 w 58"/>
                  <a:gd name="T3" fmla="*/ 31 h 62"/>
                  <a:gd name="T4" fmla="*/ 31 w 58"/>
                  <a:gd name="T5" fmla="*/ 0 h 62"/>
                  <a:gd name="T6" fmla="*/ 58 w 58"/>
                  <a:gd name="T7" fmla="*/ 31 h 62"/>
                  <a:gd name="T8" fmla="*/ 31 w 58"/>
                  <a:gd name="T9" fmla="*/ 62 h 62"/>
                </a:gdLst>
                <a:ahLst/>
                <a:cxnLst>
                  <a:cxn ang="0">
                    <a:pos x="T0" y="T1"/>
                  </a:cxn>
                  <a:cxn ang="0">
                    <a:pos x="T2" y="T3"/>
                  </a:cxn>
                  <a:cxn ang="0">
                    <a:pos x="T4" y="T5"/>
                  </a:cxn>
                  <a:cxn ang="0">
                    <a:pos x="T6" y="T7"/>
                  </a:cxn>
                  <a:cxn ang="0">
                    <a:pos x="T8" y="T9"/>
                  </a:cxn>
                </a:cxnLst>
                <a:rect l="0" t="0" r="r" b="b"/>
                <a:pathLst>
                  <a:path w="58" h="62">
                    <a:moveTo>
                      <a:pt x="31" y="62"/>
                    </a:moveTo>
                    <a:lnTo>
                      <a:pt x="0" y="31"/>
                    </a:lnTo>
                    <a:lnTo>
                      <a:pt x="31" y="0"/>
                    </a:lnTo>
                    <a:lnTo>
                      <a:pt x="58"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Line 146">
                <a:extLst>
                  <a:ext uri="{FF2B5EF4-FFF2-40B4-BE49-F238E27FC236}">
                    <a16:creationId xmlns:a16="http://schemas.microsoft.com/office/drawing/2014/main" id="{30B769D1-6E46-4864-9D36-21058BBFC7C3}"/>
                  </a:ext>
                </a:extLst>
              </p:cNvPr>
              <p:cNvSpPr>
                <a:spLocks noChangeShapeType="1"/>
              </p:cNvSpPr>
              <p:nvPr/>
            </p:nvSpPr>
            <p:spPr bwMode="auto">
              <a:xfrm>
                <a:off x="3629025" y="3119438"/>
                <a:ext cx="0" cy="2571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Line 147">
                <a:extLst>
                  <a:ext uri="{FF2B5EF4-FFF2-40B4-BE49-F238E27FC236}">
                    <a16:creationId xmlns:a16="http://schemas.microsoft.com/office/drawing/2014/main" id="{70F3B907-3ACD-4DBD-BC5C-8E5F0B149AD8}"/>
                  </a:ext>
                </a:extLst>
              </p:cNvPr>
              <p:cNvSpPr>
                <a:spLocks noChangeShapeType="1"/>
              </p:cNvSpPr>
              <p:nvPr/>
            </p:nvSpPr>
            <p:spPr bwMode="auto">
              <a:xfrm>
                <a:off x="3603625" y="3119438"/>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Line 148">
                <a:extLst>
                  <a:ext uri="{FF2B5EF4-FFF2-40B4-BE49-F238E27FC236}">
                    <a16:creationId xmlns:a16="http://schemas.microsoft.com/office/drawing/2014/main" id="{AA48A98B-DA9E-492B-9D1D-A6CE7267D34B}"/>
                  </a:ext>
                </a:extLst>
              </p:cNvPr>
              <p:cNvSpPr>
                <a:spLocks noChangeShapeType="1"/>
              </p:cNvSpPr>
              <p:nvPr/>
            </p:nvSpPr>
            <p:spPr bwMode="auto">
              <a:xfrm>
                <a:off x="3603625" y="3376613"/>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149">
                <a:extLst>
                  <a:ext uri="{FF2B5EF4-FFF2-40B4-BE49-F238E27FC236}">
                    <a16:creationId xmlns:a16="http://schemas.microsoft.com/office/drawing/2014/main" id="{88206FA1-B835-437E-BF74-9947C5970955}"/>
                  </a:ext>
                </a:extLst>
              </p:cNvPr>
              <p:cNvSpPr>
                <a:spLocks/>
              </p:cNvSpPr>
              <p:nvPr/>
            </p:nvSpPr>
            <p:spPr bwMode="auto">
              <a:xfrm>
                <a:off x="3579813" y="3179763"/>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 name="Freeform 150">
                <a:extLst>
                  <a:ext uri="{FF2B5EF4-FFF2-40B4-BE49-F238E27FC236}">
                    <a16:creationId xmlns:a16="http://schemas.microsoft.com/office/drawing/2014/main" id="{1F6D986E-F806-4D68-9ED4-E7A999DC1C1F}"/>
                  </a:ext>
                </a:extLst>
              </p:cNvPr>
              <p:cNvSpPr>
                <a:spLocks/>
              </p:cNvSpPr>
              <p:nvPr/>
            </p:nvSpPr>
            <p:spPr bwMode="auto">
              <a:xfrm>
                <a:off x="3579813" y="3179763"/>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Line 151">
                <a:extLst>
                  <a:ext uri="{FF2B5EF4-FFF2-40B4-BE49-F238E27FC236}">
                    <a16:creationId xmlns:a16="http://schemas.microsoft.com/office/drawing/2014/main" id="{87005561-E227-4EED-99BB-F8DE4958478C}"/>
                  </a:ext>
                </a:extLst>
              </p:cNvPr>
              <p:cNvSpPr>
                <a:spLocks noChangeShapeType="1"/>
              </p:cNvSpPr>
              <p:nvPr/>
            </p:nvSpPr>
            <p:spPr bwMode="auto">
              <a:xfrm>
                <a:off x="3359150" y="3119438"/>
                <a:ext cx="0" cy="2317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Line 152">
                <a:extLst>
                  <a:ext uri="{FF2B5EF4-FFF2-40B4-BE49-F238E27FC236}">
                    <a16:creationId xmlns:a16="http://schemas.microsoft.com/office/drawing/2014/main" id="{873C504B-CE6E-493F-A423-0644258B12B8}"/>
                  </a:ext>
                </a:extLst>
              </p:cNvPr>
              <p:cNvSpPr>
                <a:spLocks noChangeShapeType="1"/>
              </p:cNvSpPr>
              <p:nvPr/>
            </p:nvSpPr>
            <p:spPr bwMode="auto">
              <a:xfrm>
                <a:off x="3341688" y="3119438"/>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 name="Line 153">
                <a:extLst>
                  <a:ext uri="{FF2B5EF4-FFF2-40B4-BE49-F238E27FC236}">
                    <a16:creationId xmlns:a16="http://schemas.microsoft.com/office/drawing/2014/main" id="{CFB1F1EA-11AC-40D9-A56D-858F5C59D6B9}"/>
                  </a:ext>
                </a:extLst>
              </p:cNvPr>
              <p:cNvSpPr>
                <a:spLocks noChangeShapeType="1"/>
              </p:cNvSpPr>
              <p:nvPr/>
            </p:nvSpPr>
            <p:spPr bwMode="auto">
              <a:xfrm>
                <a:off x="3341688" y="3351213"/>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Freeform 154">
                <a:extLst>
                  <a:ext uri="{FF2B5EF4-FFF2-40B4-BE49-F238E27FC236}">
                    <a16:creationId xmlns:a16="http://schemas.microsoft.com/office/drawing/2014/main" id="{A6F95DE6-C8F4-4605-917E-4D1917191F2E}"/>
                  </a:ext>
                </a:extLst>
              </p:cNvPr>
              <p:cNvSpPr>
                <a:spLocks/>
              </p:cNvSpPr>
              <p:nvPr/>
            </p:nvSpPr>
            <p:spPr bwMode="auto">
              <a:xfrm>
                <a:off x="3316288" y="3167063"/>
                <a:ext cx="92075" cy="98425"/>
              </a:xfrm>
              <a:custGeom>
                <a:avLst/>
                <a:gdLst>
                  <a:gd name="T0" fmla="*/ 27 w 58"/>
                  <a:gd name="T1" fmla="*/ 62 h 62"/>
                  <a:gd name="T2" fmla="*/ 0 w 58"/>
                  <a:gd name="T3" fmla="*/ 31 h 62"/>
                  <a:gd name="T4" fmla="*/ 27 w 58"/>
                  <a:gd name="T5" fmla="*/ 0 h 62"/>
                  <a:gd name="T6" fmla="*/ 58 w 58"/>
                  <a:gd name="T7" fmla="*/ 31 h 62"/>
                  <a:gd name="T8" fmla="*/ 27 w 58"/>
                  <a:gd name="T9" fmla="*/ 62 h 62"/>
                </a:gdLst>
                <a:ahLst/>
                <a:cxnLst>
                  <a:cxn ang="0">
                    <a:pos x="T0" y="T1"/>
                  </a:cxn>
                  <a:cxn ang="0">
                    <a:pos x="T2" y="T3"/>
                  </a:cxn>
                  <a:cxn ang="0">
                    <a:pos x="T4" y="T5"/>
                  </a:cxn>
                  <a:cxn ang="0">
                    <a:pos x="T6" y="T7"/>
                  </a:cxn>
                  <a:cxn ang="0">
                    <a:pos x="T8" y="T9"/>
                  </a:cxn>
                </a:cxnLst>
                <a:rect l="0" t="0" r="r" b="b"/>
                <a:pathLst>
                  <a:path w="58" h="62">
                    <a:moveTo>
                      <a:pt x="27" y="62"/>
                    </a:moveTo>
                    <a:lnTo>
                      <a:pt x="0" y="31"/>
                    </a:lnTo>
                    <a:lnTo>
                      <a:pt x="27" y="0"/>
                    </a:lnTo>
                    <a:lnTo>
                      <a:pt x="58" y="31"/>
                    </a:lnTo>
                    <a:lnTo>
                      <a:pt x="27"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Freeform 155">
                <a:extLst>
                  <a:ext uri="{FF2B5EF4-FFF2-40B4-BE49-F238E27FC236}">
                    <a16:creationId xmlns:a16="http://schemas.microsoft.com/office/drawing/2014/main" id="{D4721D4B-1570-48DE-BCC8-A784C1BE3E63}"/>
                  </a:ext>
                </a:extLst>
              </p:cNvPr>
              <p:cNvSpPr>
                <a:spLocks/>
              </p:cNvSpPr>
              <p:nvPr/>
            </p:nvSpPr>
            <p:spPr bwMode="auto">
              <a:xfrm>
                <a:off x="3316288" y="3167063"/>
                <a:ext cx="92075" cy="98425"/>
              </a:xfrm>
              <a:custGeom>
                <a:avLst/>
                <a:gdLst>
                  <a:gd name="T0" fmla="*/ 27 w 58"/>
                  <a:gd name="T1" fmla="*/ 62 h 62"/>
                  <a:gd name="T2" fmla="*/ 0 w 58"/>
                  <a:gd name="T3" fmla="*/ 31 h 62"/>
                  <a:gd name="T4" fmla="*/ 27 w 58"/>
                  <a:gd name="T5" fmla="*/ 0 h 62"/>
                  <a:gd name="T6" fmla="*/ 58 w 58"/>
                  <a:gd name="T7" fmla="*/ 31 h 62"/>
                  <a:gd name="T8" fmla="*/ 27 w 58"/>
                  <a:gd name="T9" fmla="*/ 62 h 62"/>
                </a:gdLst>
                <a:ahLst/>
                <a:cxnLst>
                  <a:cxn ang="0">
                    <a:pos x="T0" y="T1"/>
                  </a:cxn>
                  <a:cxn ang="0">
                    <a:pos x="T2" y="T3"/>
                  </a:cxn>
                  <a:cxn ang="0">
                    <a:pos x="T4" y="T5"/>
                  </a:cxn>
                  <a:cxn ang="0">
                    <a:pos x="T6" y="T7"/>
                  </a:cxn>
                  <a:cxn ang="0">
                    <a:pos x="T8" y="T9"/>
                  </a:cxn>
                </a:cxnLst>
                <a:rect l="0" t="0" r="r" b="b"/>
                <a:pathLst>
                  <a:path w="58" h="62">
                    <a:moveTo>
                      <a:pt x="27" y="62"/>
                    </a:moveTo>
                    <a:lnTo>
                      <a:pt x="0" y="31"/>
                    </a:lnTo>
                    <a:lnTo>
                      <a:pt x="27" y="0"/>
                    </a:lnTo>
                    <a:lnTo>
                      <a:pt x="58" y="31"/>
                    </a:lnTo>
                    <a:lnTo>
                      <a:pt x="27"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Line 156">
                <a:extLst>
                  <a:ext uri="{FF2B5EF4-FFF2-40B4-BE49-F238E27FC236}">
                    <a16:creationId xmlns:a16="http://schemas.microsoft.com/office/drawing/2014/main" id="{F891EB6F-C00F-4FF9-9BB9-A5B8C03099BD}"/>
                  </a:ext>
                </a:extLst>
              </p:cNvPr>
              <p:cNvSpPr>
                <a:spLocks noChangeShapeType="1"/>
              </p:cNvSpPr>
              <p:nvPr/>
            </p:nvSpPr>
            <p:spPr bwMode="auto">
              <a:xfrm>
                <a:off x="3097213" y="3284538"/>
                <a:ext cx="0" cy="201613"/>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 name="Line 157">
                <a:extLst>
                  <a:ext uri="{FF2B5EF4-FFF2-40B4-BE49-F238E27FC236}">
                    <a16:creationId xmlns:a16="http://schemas.microsoft.com/office/drawing/2014/main" id="{9635ED9F-1441-4FBE-85B2-D74AB67AEE8F}"/>
                  </a:ext>
                </a:extLst>
              </p:cNvPr>
              <p:cNvSpPr>
                <a:spLocks noChangeShapeType="1"/>
              </p:cNvSpPr>
              <p:nvPr/>
            </p:nvSpPr>
            <p:spPr bwMode="auto">
              <a:xfrm>
                <a:off x="3073400" y="3284538"/>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Line 158">
                <a:extLst>
                  <a:ext uri="{FF2B5EF4-FFF2-40B4-BE49-F238E27FC236}">
                    <a16:creationId xmlns:a16="http://schemas.microsoft.com/office/drawing/2014/main" id="{B8BD245A-3518-4C0C-83FD-BBAC5EAD9ED1}"/>
                  </a:ext>
                </a:extLst>
              </p:cNvPr>
              <p:cNvSpPr>
                <a:spLocks noChangeShapeType="1"/>
              </p:cNvSpPr>
              <p:nvPr/>
            </p:nvSpPr>
            <p:spPr bwMode="auto">
              <a:xfrm>
                <a:off x="3073400" y="3486150"/>
                <a:ext cx="428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Freeform 159">
                <a:extLst>
                  <a:ext uri="{FF2B5EF4-FFF2-40B4-BE49-F238E27FC236}">
                    <a16:creationId xmlns:a16="http://schemas.microsoft.com/office/drawing/2014/main" id="{558B4D66-5B24-47AC-B903-1FE7306B53FE}"/>
                  </a:ext>
                </a:extLst>
              </p:cNvPr>
              <p:cNvSpPr>
                <a:spLocks/>
              </p:cNvSpPr>
              <p:nvPr/>
            </p:nvSpPr>
            <p:spPr bwMode="auto">
              <a:xfrm>
                <a:off x="3048000" y="3333750"/>
                <a:ext cx="92075" cy="96838"/>
              </a:xfrm>
              <a:custGeom>
                <a:avLst/>
                <a:gdLst>
                  <a:gd name="T0" fmla="*/ 31 w 58"/>
                  <a:gd name="T1" fmla="*/ 61 h 61"/>
                  <a:gd name="T2" fmla="*/ 0 w 58"/>
                  <a:gd name="T3" fmla="*/ 31 h 61"/>
                  <a:gd name="T4" fmla="*/ 31 w 58"/>
                  <a:gd name="T5" fmla="*/ 0 h 61"/>
                  <a:gd name="T6" fmla="*/ 58 w 58"/>
                  <a:gd name="T7" fmla="*/ 31 h 61"/>
                  <a:gd name="T8" fmla="*/ 31 w 58"/>
                  <a:gd name="T9" fmla="*/ 61 h 61"/>
                </a:gdLst>
                <a:ahLst/>
                <a:cxnLst>
                  <a:cxn ang="0">
                    <a:pos x="T0" y="T1"/>
                  </a:cxn>
                  <a:cxn ang="0">
                    <a:pos x="T2" y="T3"/>
                  </a:cxn>
                  <a:cxn ang="0">
                    <a:pos x="T4" y="T5"/>
                  </a:cxn>
                  <a:cxn ang="0">
                    <a:pos x="T6" y="T7"/>
                  </a:cxn>
                  <a:cxn ang="0">
                    <a:pos x="T8" y="T9"/>
                  </a:cxn>
                </a:cxnLst>
                <a:rect l="0" t="0" r="r" b="b"/>
                <a:pathLst>
                  <a:path w="58" h="61">
                    <a:moveTo>
                      <a:pt x="31" y="61"/>
                    </a:moveTo>
                    <a:lnTo>
                      <a:pt x="0" y="31"/>
                    </a:lnTo>
                    <a:lnTo>
                      <a:pt x="31" y="0"/>
                    </a:lnTo>
                    <a:lnTo>
                      <a:pt x="58" y="31"/>
                    </a:lnTo>
                    <a:lnTo>
                      <a:pt x="31" y="6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Freeform 160">
                <a:extLst>
                  <a:ext uri="{FF2B5EF4-FFF2-40B4-BE49-F238E27FC236}">
                    <a16:creationId xmlns:a16="http://schemas.microsoft.com/office/drawing/2014/main" id="{FC808E02-05CD-438E-81A3-6A72214EA9B8}"/>
                  </a:ext>
                </a:extLst>
              </p:cNvPr>
              <p:cNvSpPr>
                <a:spLocks/>
              </p:cNvSpPr>
              <p:nvPr/>
            </p:nvSpPr>
            <p:spPr bwMode="auto">
              <a:xfrm>
                <a:off x="3048000" y="3333750"/>
                <a:ext cx="92075" cy="96838"/>
              </a:xfrm>
              <a:custGeom>
                <a:avLst/>
                <a:gdLst>
                  <a:gd name="T0" fmla="*/ 31 w 58"/>
                  <a:gd name="T1" fmla="*/ 61 h 61"/>
                  <a:gd name="T2" fmla="*/ 0 w 58"/>
                  <a:gd name="T3" fmla="*/ 31 h 61"/>
                  <a:gd name="T4" fmla="*/ 31 w 58"/>
                  <a:gd name="T5" fmla="*/ 0 h 61"/>
                  <a:gd name="T6" fmla="*/ 58 w 58"/>
                  <a:gd name="T7" fmla="*/ 31 h 61"/>
                  <a:gd name="T8" fmla="*/ 31 w 58"/>
                  <a:gd name="T9" fmla="*/ 61 h 61"/>
                </a:gdLst>
                <a:ahLst/>
                <a:cxnLst>
                  <a:cxn ang="0">
                    <a:pos x="T0" y="T1"/>
                  </a:cxn>
                  <a:cxn ang="0">
                    <a:pos x="T2" y="T3"/>
                  </a:cxn>
                  <a:cxn ang="0">
                    <a:pos x="T4" y="T5"/>
                  </a:cxn>
                  <a:cxn ang="0">
                    <a:pos x="T6" y="T7"/>
                  </a:cxn>
                  <a:cxn ang="0">
                    <a:pos x="T8" y="T9"/>
                  </a:cxn>
                </a:cxnLst>
                <a:rect l="0" t="0" r="r" b="b"/>
                <a:pathLst>
                  <a:path w="58" h="61">
                    <a:moveTo>
                      <a:pt x="31" y="61"/>
                    </a:moveTo>
                    <a:lnTo>
                      <a:pt x="0" y="31"/>
                    </a:lnTo>
                    <a:lnTo>
                      <a:pt x="31" y="0"/>
                    </a:lnTo>
                    <a:lnTo>
                      <a:pt x="58" y="31"/>
                    </a:lnTo>
                    <a:lnTo>
                      <a:pt x="31" y="61"/>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Line 161">
                <a:extLst>
                  <a:ext uri="{FF2B5EF4-FFF2-40B4-BE49-F238E27FC236}">
                    <a16:creationId xmlns:a16="http://schemas.microsoft.com/office/drawing/2014/main" id="{D51112BA-1453-4CD6-AA09-1D2108945905}"/>
                  </a:ext>
                </a:extLst>
              </p:cNvPr>
              <p:cNvSpPr>
                <a:spLocks noChangeShapeType="1"/>
              </p:cNvSpPr>
              <p:nvPr/>
            </p:nvSpPr>
            <p:spPr bwMode="auto">
              <a:xfrm>
                <a:off x="2822575" y="3505200"/>
                <a:ext cx="0" cy="15875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Line 162">
                <a:extLst>
                  <a:ext uri="{FF2B5EF4-FFF2-40B4-BE49-F238E27FC236}">
                    <a16:creationId xmlns:a16="http://schemas.microsoft.com/office/drawing/2014/main" id="{A5544B3B-DEAE-4971-8AA0-AC0C11452950}"/>
                  </a:ext>
                </a:extLst>
              </p:cNvPr>
              <p:cNvSpPr>
                <a:spLocks noChangeShapeType="1"/>
              </p:cNvSpPr>
              <p:nvPr/>
            </p:nvSpPr>
            <p:spPr bwMode="auto">
              <a:xfrm>
                <a:off x="2797175" y="350520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Line 163">
                <a:extLst>
                  <a:ext uri="{FF2B5EF4-FFF2-40B4-BE49-F238E27FC236}">
                    <a16:creationId xmlns:a16="http://schemas.microsoft.com/office/drawing/2014/main" id="{7F6C58A8-57B9-4A6D-8A83-A5424D0385A0}"/>
                  </a:ext>
                </a:extLst>
              </p:cNvPr>
              <p:cNvSpPr>
                <a:spLocks noChangeShapeType="1"/>
              </p:cNvSpPr>
              <p:nvPr/>
            </p:nvSpPr>
            <p:spPr bwMode="auto">
              <a:xfrm>
                <a:off x="2797175" y="366395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Freeform 164">
                <a:extLst>
                  <a:ext uri="{FF2B5EF4-FFF2-40B4-BE49-F238E27FC236}">
                    <a16:creationId xmlns:a16="http://schemas.microsoft.com/office/drawing/2014/main" id="{B866DF76-F4FA-4C5E-91D5-08EE85202FBA}"/>
                  </a:ext>
                </a:extLst>
              </p:cNvPr>
              <p:cNvSpPr>
                <a:spLocks/>
              </p:cNvSpPr>
              <p:nvPr/>
            </p:nvSpPr>
            <p:spPr bwMode="auto">
              <a:xfrm>
                <a:off x="2773363" y="3535363"/>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165">
                <a:extLst>
                  <a:ext uri="{FF2B5EF4-FFF2-40B4-BE49-F238E27FC236}">
                    <a16:creationId xmlns:a16="http://schemas.microsoft.com/office/drawing/2014/main" id="{3E445CDF-B624-4A67-9526-04C43B5031E6}"/>
                  </a:ext>
                </a:extLst>
              </p:cNvPr>
              <p:cNvSpPr>
                <a:spLocks/>
              </p:cNvSpPr>
              <p:nvPr/>
            </p:nvSpPr>
            <p:spPr bwMode="auto">
              <a:xfrm>
                <a:off x="2773363" y="3535363"/>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Line 404">
                <a:extLst>
                  <a:ext uri="{FF2B5EF4-FFF2-40B4-BE49-F238E27FC236}">
                    <a16:creationId xmlns:a16="http://schemas.microsoft.com/office/drawing/2014/main" id="{999FAEFA-F2D4-4ACF-978A-3C5DEE4737B5}"/>
                  </a:ext>
                </a:extLst>
              </p:cNvPr>
              <p:cNvSpPr>
                <a:spLocks noChangeShapeType="1"/>
              </p:cNvSpPr>
              <p:nvPr/>
            </p:nvSpPr>
            <p:spPr bwMode="auto">
              <a:xfrm>
                <a:off x="4697413" y="2640013"/>
                <a:ext cx="0" cy="6191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Line 405">
                <a:extLst>
                  <a:ext uri="{FF2B5EF4-FFF2-40B4-BE49-F238E27FC236}">
                    <a16:creationId xmlns:a16="http://schemas.microsoft.com/office/drawing/2014/main" id="{85765E25-71D2-4B8C-B44A-71E367432EAA}"/>
                  </a:ext>
                </a:extLst>
              </p:cNvPr>
              <p:cNvSpPr>
                <a:spLocks noChangeShapeType="1"/>
              </p:cNvSpPr>
              <p:nvPr/>
            </p:nvSpPr>
            <p:spPr bwMode="auto">
              <a:xfrm>
                <a:off x="4667251" y="2640013"/>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Line 407">
                <a:extLst>
                  <a:ext uri="{FF2B5EF4-FFF2-40B4-BE49-F238E27FC236}">
                    <a16:creationId xmlns:a16="http://schemas.microsoft.com/office/drawing/2014/main" id="{F0BDD4D2-30FD-4B71-AA33-958BD2877528}"/>
                  </a:ext>
                </a:extLst>
              </p:cNvPr>
              <p:cNvSpPr>
                <a:spLocks noChangeShapeType="1"/>
              </p:cNvSpPr>
              <p:nvPr/>
            </p:nvSpPr>
            <p:spPr bwMode="auto">
              <a:xfrm>
                <a:off x="4667250" y="3259138"/>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Line 408">
                <a:extLst>
                  <a:ext uri="{FF2B5EF4-FFF2-40B4-BE49-F238E27FC236}">
                    <a16:creationId xmlns:a16="http://schemas.microsoft.com/office/drawing/2014/main" id="{C6B88235-CB37-41A9-A54D-8732760458B0}"/>
                  </a:ext>
                </a:extLst>
              </p:cNvPr>
              <p:cNvSpPr>
                <a:spLocks noChangeShapeType="1"/>
              </p:cNvSpPr>
              <p:nvPr/>
            </p:nvSpPr>
            <p:spPr bwMode="auto">
              <a:xfrm>
                <a:off x="4697413" y="2640013"/>
                <a:ext cx="0" cy="6191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Line 409">
                <a:extLst>
                  <a:ext uri="{FF2B5EF4-FFF2-40B4-BE49-F238E27FC236}">
                    <a16:creationId xmlns:a16="http://schemas.microsoft.com/office/drawing/2014/main" id="{85338AB3-BAD9-4FE5-A2D3-EEB00C299D34}"/>
                  </a:ext>
                </a:extLst>
              </p:cNvPr>
              <p:cNvSpPr>
                <a:spLocks noChangeShapeType="1"/>
              </p:cNvSpPr>
              <p:nvPr/>
            </p:nvSpPr>
            <p:spPr bwMode="auto">
              <a:xfrm>
                <a:off x="4667250" y="2640013"/>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Line 410">
                <a:extLst>
                  <a:ext uri="{FF2B5EF4-FFF2-40B4-BE49-F238E27FC236}">
                    <a16:creationId xmlns:a16="http://schemas.microsoft.com/office/drawing/2014/main" id="{F25C79D1-A21E-4EAF-89DB-BA24BCAC8A2E}"/>
                  </a:ext>
                </a:extLst>
              </p:cNvPr>
              <p:cNvSpPr>
                <a:spLocks noChangeShapeType="1"/>
              </p:cNvSpPr>
              <p:nvPr/>
            </p:nvSpPr>
            <p:spPr bwMode="auto">
              <a:xfrm>
                <a:off x="4667250" y="3259138"/>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Line 411">
                <a:extLst>
                  <a:ext uri="{FF2B5EF4-FFF2-40B4-BE49-F238E27FC236}">
                    <a16:creationId xmlns:a16="http://schemas.microsoft.com/office/drawing/2014/main" id="{22B047F4-5B41-4490-B338-1C7C10F7C30F}"/>
                  </a:ext>
                </a:extLst>
              </p:cNvPr>
              <p:cNvSpPr>
                <a:spLocks noChangeShapeType="1"/>
              </p:cNvSpPr>
              <p:nvPr/>
            </p:nvSpPr>
            <p:spPr bwMode="auto">
              <a:xfrm>
                <a:off x="4660900" y="29162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Line 412">
                <a:extLst>
                  <a:ext uri="{FF2B5EF4-FFF2-40B4-BE49-F238E27FC236}">
                    <a16:creationId xmlns:a16="http://schemas.microsoft.com/office/drawing/2014/main" id="{DFE3349A-EC7B-4728-9816-88991A082335}"/>
                  </a:ext>
                </a:extLst>
              </p:cNvPr>
              <p:cNvSpPr>
                <a:spLocks noChangeShapeType="1"/>
              </p:cNvSpPr>
              <p:nvPr/>
            </p:nvSpPr>
            <p:spPr bwMode="auto">
              <a:xfrm flipH="1">
                <a:off x="4660900" y="29162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Line 413">
                <a:extLst>
                  <a:ext uri="{FF2B5EF4-FFF2-40B4-BE49-F238E27FC236}">
                    <a16:creationId xmlns:a16="http://schemas.microsoft.com/office/drawing/2014/main" id="{371B4778-3D8C-4EE3-BE31-709FF6FAC8FF}"/>
                  </a:ext>
                </a:extLst>
              </p:cNvPr>
              <p:cNvSpPr>
                <a:spLocks noChangeShapeType="1"/>
              </p:cNvSpPr>
              <p:nvPr/>
            </p:nvSpPr>
            <p:spPr bwMode="auto">
              <a:xfrm>
                <a:off x="4429125" y="2457450"/>
                <a:ext cx="0" cy="61753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Line 414">
                <a:extLst>
                  <a:ext uri="{FF2B5EF4-FFF2-40B4-BE49-F238E27FC236}">
                    <a16:creationId xmlns:a16="http://schemas.microsoft.com/office/drawing/2014/main" id="{146DD5EB-78AF-4122-833C-F0B95ADEF6CE}"/>
                  </a:ext>
                </a:extLst>
              </p:cNvPr>
              <p:cNvSpPr>
                <a:spLocks noChangeShapeType="1"/>
              </p:cNvSpPr>
              <p:nvPr/>
            </p:nvSpPr>
            <p:spPr bwMode="auto">
              <a:xfrm>
                <a:off x="4397375" y="2457450"/>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Line 415">
                <a:extLst>
                  <a:ext uri="{FF2B5EF4-FFF2-40B4-BE49-F238E27FC236}">
                    <a16:creationId xmlns:a16="http://schemas.microsoft.com/office/drawing/2014/main" id="{B3CABFD5-963D-4B44-AB59-440224832518}"/>
                  </a:ext>
                </a:extLst>
              </p:cNvPr>
              <p:cNvSpPr>
                <a:spLocks noChangeShapeType="1"/>
              </p:cNvSpPr>
              <p:nvPr/>
            </p:nvSpPr>
            <p:spPr bwMode="auto">
              <a:xfrm>
                <a:off x="4397375" y="3074988"/>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Line 416">
                <a:extLst>
                  <a:ext uri="{FF2B5EF4-FFF2-40B4-BE49-F238E27FC236}">
                    <a16:creationId xmlns:a16="http://schemas.microsoft.com/office/drawing/2014/main" id="{FD4D8CF5-E437-4E48-8487-897420CC73C0}"/>
                  </a:ext>
                </a:extLst>
              </p:cNvPr>
              <p:cNvSpPr>
                <a:spLocks noChangeShapeType="1"/>
              </p:cNvSpPr>
              <p:nvPr/>
            </p:nvSpPr>
            <p:spPr bwMode="auto">
              <a:xfrm>
                <a:off x="4392613" y="2732088"/>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Line 417">
                <a:extLst>
                  <a:ext uri="{FF2B5EF4-FFF2-40B4-BE49-F238E27FC236}">
                    <a16:creationId xmlns:a16="http://schemas.microsoft.com/office/drawing/2014/main" id="{B0D6D14B-6BA8-4AB7-A131-A43370288D96}"/>
                  </a:ext>
                </a:extLst>
              </p:cNvPr>
              <p:cNvSpPr>
                <a:spLocks noChangeShapeType="1"/>
              </p:cNvSpPr>
              <p:nvPr/>
            </p:nvSpPr>
            <p:spPr bwMode="auto">
              <a:xfrm flipH="1">
                <a:off x="4392613" y="2732088"/>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Line 418">
                <a:extLst>
                  <a:ext uri="{FF2B5EF4-FFF2-40B4-BE49-F238E27FC236}">
                    <a16:creationId xmlns:a16="http://schemas.microsoft.com/office/drawing/2014/main" id="{2584CECB-1A91-452F-83B3-048C0E98EA23}"/>
                  </a:ext>
                </a:extLst>
              </p:cNvPr>
              <p:cNvSpPr>
                <a:spLocks noChangeShapeType="1"/>
              </p:cNvSpPr>
              <p:nvPr/>
            </p:nvSpPr>
            <p:spPr bwMode="auto">
              <a:xfrm>
                <a:off x="4165600" y="2511425"/>
                <a:ext cx="0" cy="5953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Line 419">
                <a:extLst>
                  <a:ext uri="{FF2B5EF4-FFF2-40B4-BE49-F238E27FC236}">
                    <a16:creationId xmlns:a16="http://schemas.microsoft.com/office/drawing/2014/main" id="{211DE713-48E1-4E25-B14A-5F5FF64C2261}"/>
                  </a:ext>
                </a:extLst>
              </p:cNvPr>
              <p:cNvSpPr>
                <a:spLocks noChangeShapeType="1"/>
              </p:cNvSpPr>
              <p:nvPr/>
            </p:nvSpPr>
            <p:spPr bwMode="auto">
              <a:xfrm>
                <a:off x="4135438" y="2511425"/>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Line 420">
                <a:extLst>
                  <a:ext uri="{FF2B5EF4-FFF2-40B4-BE49-F238E27FC236}">
                    <a16:creationId xmlns:a16="http://schemas.microsoft.com/office/drawing/2014/main" id="{50857045-162F-4FA0-AC4E-5200912A68F6}"/>
                  </a:ext>
                </a:extLst>
              </p:cNvPr>
              <p:cNvSpPr>
                <a:spLocks noChangeShapeType="1"/>
              </p:cNvSpPr>
              <p:nvPr/>
            </p:nvSpPr>
            <p:spPr bwMode="auto">
              <a:xfrm>
                <a:off x="4135438" y="3106738"/>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Line 421">
                <a:extLst>
                  <a:ext uri="{FF2B5EF4-FFF2-40B4-BE49-F238E27FC236}">
                    <a16:creationId xmlns:a16="http://schemas.microsoft.com/office/drawing/2014/main" id="{984CA0A1-0ADE-45C5-AB07-95AE641C8D8E}"/>
                  </a:ext>
                </a:extLst>
              </p:cNvPr>
              <p:cNvSpPr>
                <a:spLocks noChangeShapeType="1"/>
              </p:cNvSpPr>
              <p:nvPr/>
            </p:nvSpPr>
            <p:spPr bwMode="auto">
              <a:xfrm>
                <a:off x="4129088" y="27638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Line 422">
                <a:extLst>
                  <a:ext uri="{FF2B5EF4-FFF2-40B4-BE49-F238E27FC236}">
                    <a16:creationId xmlns:a16="http://schemas.microsoft.com/office/drawing/2014/main" id="{1C934FBB-5E8C-4D3E-ACF5-1A19211A9987}"/>
                  </a:ext>
                </a:extLst>
              </p:cNvPr>
              <p:cNvSpPr>
                <a:spLocks noChangeShapeType="1"/>
              </p:cNvSpPr>
              <p:nvPr/>
            </p:nvSpPr>
            <p:spPr bwMode="auto">
              <a:xfrm flipH="1">
                <a:off x="4129088" y="27638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Line 423">
                <a:extLst>
                  <a:ext uri="{FF2B5EF4-FFF2-40B4-BE49-F238E27FC236}">
                    <a16:creationId xmlns:a16="http://schemas.microsoft.com/office/drawing/2014/main" id="{B6053218-6492-4F00-9F62-65009AEABB7D}"/>
                  </a:ext>
                </a:extLst>
              </p:cNvPr>
              <p:cNvSpPr>
                <a:spLocks noChangeShapeType="1"/>
              </p:cNvSpPr>
              <p:nvPr/>
            </p:nvSpPr>
            <p:spPr bwMode="auto">
              <a:xfrm>
                <a:off x="3897313" y="2671763"/>
                <a:ext cx="0" cy="53816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Line 424">
                <a:extLst>
                  <a:ext uri="{FF2B5EF4-FFF2-40B4-BE49-F238E27FC236}">
                    <a16:creationId xmlns:a16="http://schemas.microsoft.com/office/drawing/2014/main" id="{A0D02A36-2429-4A9F-8504-7AD05E403670}"/>
                  </a:ext>
                </a:extLst>
              </p:cNvPr>
              <p:cNvSpPr>
                <a:spLocks noChangeShapeType="1"/>
              </p:cNvSpPr>
              <p:nvPr/>
            </p:nvSpPr>
            <p:spPr bwMode="auto">
              <a:xfrm>
                <a:off x="3867150" y="2671763"/>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Line 425">
                <a:extLst>
                  <a:ext uri="{FF2B5EF4-FFF2-40B4-BE49-F238E27FC236}">
                    <a16:creationId xmlns:a16="http://schemas.microsoft.com/office/drawing/2014/main" id="{A23A4E51-154E-4E5F-B815-465C22EC2A72}"/>
                  </a:ext>
                </a:extLst>
              </p:cNvPr>
              <p:cNvSpPr>
                <a:spLocks noChangeShapeType="1"/>
              </p:cNvSpPr>
              <p:nvPr/>
            </p:nvSpPr>
            <p:spPr bwMode="auto">
              <a:xfrm>
                <a:off x="3867150" y="3209925"/>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Line 426">
                <a:extLst>
                  <a:ext uri="{FF2B5EF4-FFF2-40B4-BE49-F238E27FC236}">
                    <a16:creationId xmlns:a16="http://schemas.microsoft.com/office/drawing/2014/main" id="{83D67488-35DF-4DC8-A867-981868734FBE}"/>
                  </a:ext>
                </a:extLst>
              </p:cNvPr>
              <p:cNvSpPr>
                <a:spLocks noChangeShapeType="1"/>
              </p:cNvSpPr>
              <p:nvPr/>
            </p:nvSpPr>
            <p:spPr bwMode="auto">
              <a:xfrm>
                <a:off x="3860800" y="289877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Line 427">
                <a:extLst>
                  <a:ext uri="{FF2B5EF4-FFF2-40B4-BE49-F238E27FC236}">
                    <a16:creationId xmlns:a16="http://schemas.microsoft.com/office/drawing/2014/main" id="{00EE5CC7-EE47-4F95-AF59-2EDBBF8E1700}"/>
                  </a:ext>
                </a:extLst>
              </p:cNvPr>
              <p:cNvSpPr>
                <a:spLocks noChangeShapeType="1"/>
              </p:cNvSpPr>
              <p:nvPr/>
            </p:nvSpPr>
            <p:spPr bwMode="auto">
              <a:xfrm flipH="1">
                <a:off x="3860800" y="289877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Line 428">
                <a:extLst>
                  <a:ext uri="{FF2B5EF4-FFF2-40B4-BE49-F238E27FC236}">
                    <a16:creationId xmlns:a16="http://schemas.microsoft.com/office/drawing/2014/main" id="{FCBD204C-375F-4D15-B980-361399C2B33C}"/>
                  </a:ext>
                </a:extLst>
              </p:cNvPr>
              <p:cNvSpPr>
                <a:spLocks noChangeShapeType="1"/>
              </p:cNvSpPr>
              <p:nvPr/>
            </p:nvSpPr>
            <p:spPr bwMode="auto">
              <a:xfrm>
                <a:off x="3629025" y="2909888"/>
                <a:ext cx="0" cy="50958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429">
                <a:extLst>
                  <a:ext uri="{FF2B5EF4-FFF2-40B4-BE49-F238E27FC236}">
                    <a16:creationId xmlns:a16="http://schemas.microsoft.com/office/drawing/2014/main" id="{35E5C3A9-E249-4B84-96E6-8D248B492979}"/>
                  </a:ext>
                </a:extLst>
              </p:cNvPr>
              <p:cNvSpPr>
                <a:spLocks noChangeShapeType="1"/>
              </p:cNvSpPr>
              <p:nvPr/>
            </p:nvSpPr>
            <p:spPr bwMode="auto">
              <a:xfrm>
                <a:off x="3603625" y="2909888"/>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Line 430">
                <a:extLst>
                  <a:ext uri="{FF2B5EF4-FFF2-40B4-BE49-F238E27FC236}">
                    <a16:creationId xmlns:a16="http://schemas.microsoft.com/office/drawing/2014/main" id="{DE36815D-6769-40A4-A167-4E812B5F4E34}"/>
                  </a:ext>
                </a:extLst>
              </p:cNvPr>
              <p:cNvSpPr>
                <a:spLocks noChangeShapeType="1"/>
              </p:cNvSpPr>
              <p:nvPr/>
            </p:nvSpPr>
            <p:spPr bwMode="auto">
              <a:xfrm>
                <a:off x="3603625" y="3419475"/>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Line 431">
                <a:extLst>
                  <a:ext uri="{FF2B5EF4-FFF2-40B4-BE49-F238E27FC236}">
                    <a16:creationId xmlns:a16="http://schemas.microsoft.com/office/drawing/2014/main" id="{8B2DB66A-748E-4D49-9AAF-3F76201A6F78}"/>
                  </a:ext>
                </a:extLst>
              </p:cNvPr>
              <p:cNvSpPr>
                <a:spLocks noChangeShapeType="1"/>
              </p:cNvSpPr>
              <p:nvPr/>
            </p:nvSpPr>
            <p:spPr bwMode="auto">
              <a:xfrm>
                <a:off x="3592513" y="31194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Line 432">
                <a:extLst>
                  <a:ext uri="{FF2B5EF4-FFF2-40B4-BE49-F238E27FC236}">
                    <a16:creationId xmlns:a16="http://schemas.microsoft.com/office/drawing/2014/main" id="{65C903DD-F87F-4375-873C-3735C64549D7}"/>
                  </a:ext>
                </a:extLst>
              </p:cNvPr>
              <p:cNvSpPr>
                <a:spLocks noChangeShapeType="1"/>
              </p:cNvSpPr>
              <p:nvPr/>
            </p:nvSpPr>
            <p:spPr bwMode="auto">
              <a:xfrm flipH="1">
                <a:off x="3592513" y="31194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Line 433">
                <a:extLst>
                  <a:ext uri="{FF2B5EF4-FFF2-40B4-BE49-F238E27FC236}">
                    <a16:creationId xmlns:a16="http://schemas.microsoft.com/office/drawing/2014/main" id="{F3D856BE-EAF5-48F0-BCB0-FA7501F81A32}"/>
                  </a:ext>
                </a:extLst>
              </p:cNvPr>
              <p:cNvSpPr>
                <a:spLocks noChangeShapeType="1"/>
              </p:cNvSpPr>
              <p:nvPr/>
            </p:nvSpPr>
            <p:spPr bwMode="auto">
              <a:xfrm>
                <a:off x="3359150" y="2873375"/>
                <a:ext cx="0" cy="48418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Line 434">
                <a:extLst>
                  <a:ext uri="{FF2B5EF4-FFF2-40B4-BE49-F238E27FC236}">
                    <a16:creationId xmlns:a16="http://schemas.microsoft.com/office/drawing/2014/main" id="{D85EC3C9-972F-4CB0-992F-A698D2FFFE79}"/>
                  </a:ext>
                </a:extLst>
              </p:cNvPr>
              <p:cNvSpPr>
                <a:spLocks noChangeShapeType="1"/>
              </p:cNvSpPr>
              <p:nvPr/>
            </p:nvSpPr>
            <p:spPr bwMode="auto">
              <a:xfrm>
                <a:off x="3335338" y="2873375"/>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Line 435">
                <a:extLst>
                  <a:ext uri="{FF2B5EF4-FFF2-40B4-BE49-F238E27FC236}">
                    <a16:creationId xmlns:a16="http://schemas.microsoft.com/office/drawing/2014/main" id="{53F5D8C2-35E1-4D1D-AA9C-3AC68FB38AFA}"/>
                  </a:ext>
                </a:extLst>
              </p:cNvPr>
              <p:cNvSpPr>
                <a:spLocks noChangeShapeType="1"/>
              </p:cNvSpPr>
              <p:nvPr/>
            </p:nvSpPr>
            <p:spPr bwMode="auto">
              <a:xfrm>
                <a:off x="3335338" y="3357563"/>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Line 436">
                <a:extLst>
                  <a:ext uri="{FF2B5EF4-FFF2-40B4-BE49-F238E27FC236}">
                    <a16:creationId xmlns:a16="http://schemas.microsoft.com/office/drawing/2014/main" id="{E09C68F5-B5AF-4C59-A363-A49BF45A1C31}"/>
                  </a:ext>
                </a:extLst>
              </p:cNvPr>
              <p:cNvSpPr>
                <a:spLocks noChangeShapeType="1"/>
              </p:cNvSpPr>
              <p:nvPr/>
            </p:nvSpPr>
            <p:spPr bwMode="auto">
              <a:xfrm>
                <a:off x="3322638" y="307022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Line 437">
                <a:extLst>
                  <a:ext uri="{FF2B5EF4-FFF2-40B4-BE49-F238E27FC236}">
                    <a16:creationId xmlns:a16="http://schemas.microsoft.com/office/drawing/2014/main" id="{092C7B37-8B86-49D1-8C37-470AD577BF6E}"/>
                  </a:ext>
                </a:extLst>
              </p:cNvPr>
              <p:cNvSpPr>
                <a:spLocks noChangeShapeType="1"/>
              </p:cNvSpPr>
              <p:nvPr/>
            </p:nvSpPr>
            <p:spPr bwMode="auto">
              <a:xfrm flipH="1">
                <a:off x="3322638" y="307022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Line 438">
                <a:extLst>
                  <a:ext uri="{FF2B5EF4-FFF2-40B4-BE49-F238E27FC236}">
                    <a16:creationId xmlns:a16="http://schemas.microsoft.com/office/drawing/2014/main" id="{35A8EF7D-11FA-4E53-8F18-A6B2A6AA2769}"/>
                  </a:ext>
                </a:extLst>
              </p:cNvPr>
              <p:cNvSpPr>
                <a:spLocks noChangeShapeType="1"/>
              </p:cNvSpPr>
              <p:nvPr/>
            </p:nvSpPr>
            <p:spPr bwMode="auto">
              <a:xfrm>
                <a:off x="3090863" y="2886075"/>
                <a:ext cx="0" cy="3921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Line 439">
                <a:extLst>
                  <a:ext uri="{FF2B5EF4-FFF2-40B4-BE49-F238E27FC236}">
                    <a16:creationId xmlns:a16="http://schemas.microsoft.com/office/drawing/2014/main" id="{43581442-219E-4F1A-BF38-90EE23502F34}"/>
                  </a:ext>
                </a:extLst>
              </p:cNvPr>
              <p:cNvSpPr>
                <a:spLocks noChangeShapeType="1"/>
              </p:cNvSpPr>
              <p:nvPr/>
            </p:nvSpPr>
            <p:spPr bwMode="auto">
              <a:xfrm>
                <a:off x="3067050" y="2886075"/>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Line 440">
                <a:extLst>
                  <a:ext uri="{FF2B5EF4-FFF2-40B4-BE49-F238E27FC236}">
                    <a16:creationId xmlns:a16="http://schemas.microsoft.com/office/drawing/2014/main" id="{1A201311-B5FA-4BD9-A921-88494C629461}"/>
                  </a:ext>
                </a:extLst>
              </p:cNvPr>
              <p:cNvSpPr>
                <a:spLocks noChangeShapeType="1"/>
              </p:cNvSpPr>
              <p:nvPr/>
            </p:nvSpPr>
            <p:spPr bwMode="auto">
              <a:xfrm>
                <a:off x="3067050" y="3278188"/>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Line 441">
                <a:extLst>
                  <a:ext uri="{FF2B5EF4-FFF2-40B4-BE49-F238E27FC236}">
                    <a16:creationId xmlns:a16="http://schemas.microsoft.com/office/drawing/2014/main" id="{1C03F28F-F6EF-4FDF-8ED0-25E9E0309FA3}"/>
                  </a:ext>
                </a:extLst>
              </p:cNvPr>
              <p:cNvSpPr>
                <a:spLocks noChangeShapeType="1"/>
              </p:cNvSpPr>
              <p:nvPr/>
            </p:nvSpPr>
            <p:spPr bwMode="auto">
              <a:xfrm>
                <a:off x="3054350" y="3038475"/>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Line 442">
                <a:extLst>
                  <a:ext uri="{FF2B5EF4-FFF2-40B4-BE49-F238E27FC236}">
                    <a16:creationId xmlns:a16="http://schemas.microsoft.com/office/drawing/2014/main" id="{F0BC4E46-71C4-4D78-9A4C-8FF7409A36DA}"/>
                  </a:ext>
                </a:extLst>
              </p:cNvPr>
              <p:cNvSpPr>
                <a:spLocks noChangeShapeType="1"/>
              </p:cNvSpPr>
              <p:nvPr/>
            </p:nvSpPr>
            <p:spPr bwMode="auto">
              <a:xfrm flipH="1">
                <a:off x="3054350" y="3038475"/>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Line 443">
                <a:extLst>
                  <a:ext uri="{FF2B5EF4-FFF2-40B4-BE49-F238E27FC236}">
                    <a16:creationId xmlns:a16="http://schemas.microsoft.com/office/drawing/2014/main" id="{941BA86D-7530-47C1-8FCD-AB0C30532BDA}"/>
                  </a:ext>
                </a:extLst>
              </p:cNvPr>
              <p:cNvSpPr>
                <a:spLocks noChangeShapeType="1"/>
              </p:cNvSpPr>
              <p:nvPr/>
            </p:nvSpPr>
            <p:spPr bwMode="auto">
              <a:xfrm>
                <a:off x="2822575" y="3070225"/>
                <a:ext cx="0" cy="28733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Line 444">
                <a:extLst>
                  <a:ext uri="{FF2B5EF4-FFF2-40B4-BE49-F238E27FC236}">
                    <a16:creationId xmlns:a16="http://schemas.microsoft.com/office/drawing/2014/main" id="{D9C100F1-E89A-4422-9043-35A47C0D65BA}"/>
                  </a:ext>
                </a:extLst>
              </p:cNvPr>
              <p:cNvSpPr>
                <a:spLocks noChangeShapeType="1"/>
              </p:cNvSpPr>
              <p:nvPr/>
            </p:nvSpPr>
            <p:spPr bwMode="auto">
              <a:xfrm>
                <a:off x="2797175" y="3070225"/>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Line 445">
                <a:extLst>
                  <a:ext uri="{FF2B5EF4-FFF2-40B4-BE49-F238E27FC236}">
                    <a16:creationId xmlns:a16="http://schemas.microsoft.com/office/drawing/2014/main" id="{46D864A5-CA8C-4AB1-9D1A-183EE8DE3DD0}"/>
                  </a:ext>
                </a:extLst>
              </p:cNvPr>
              <p:cNvSpPr>
                <a:spLocks noChangeShapeType="1"/>
              </p:cNvSpPr>
              <p:nvPr/>
            </p:nvSpPr>
            <p:spPr bwMode="auto">
              <a:xfrm>
                <a:off x="2797175" y="3357563"/>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Line 446">
                <a:extLst>
                  <a:ext uri="{FF2B5EF4-FFF2-40B4-BE49-F238E27FC236}">
                    <a16:creationId xmlns:a16="http://schemas.microsoft.com/office/drawing/2014/main" id="{A4B93CBD-CBB9-4371-8965-D7B680EFE539}"/>
                  </a:ext>
                </a:extLst>
              </p:cNvPr>
              <p:cNvSpPr>
                <a:spLocks noChangeShapeType="1"/>
              </p:cNvSpPr>
              <p:nvPr/>
            </p:nvSpPr>
            <p:spPr bwMode="auto">
              <a:xfrm>
                <a:off x="2786063" y="3162300"/>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Line 447">
                <a:extLst>
                  <a:ext uri="{FF2B5EF4-FFF2-40B4-BE49-F238E27FC236}">
                    <a16:creationId xmlns:a16="http://schemas.microsoft.com/office/drawing/2014/main" id="{73DB07A5-9178-4F24-A513-EA36335B18E6}"/>
                  </a:ext>
                </a:extLst>
              </p:cNvPr>
              <p:cNvSpPr>
                <a:spLocks noChangeShapeType="1"/>
              </p:cNvSpPr>
              <p:nvPr/>
            </p:nvSpPr>
            <p:spPr bwMode="auto">
              <a:xfrm flipH="1">
                <a:off x="2786063" y="3162300"/>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 name="ZoneTexte 8">
              <a:extLst>
                <a:ext uri="{FF2B5EF4-FFF2-40B4-BE49-F238E27FC236}">
                  <a16:creationId xmlns:a16="http://schemas.microsoft.com/office/drawing/2014/main" id="{17F7C723-8CD6-43C8-89CE-0D39FC30C5F7}"/>
                </a:ext>
              </a:extLst>
            </p:cNvPr>
            <p:cNvSpPr txBox="1"/>
            <p:nvPr/>
          </p:nvSpPr>
          <p:spPr>
            <a:xfrm>
              <a:off x="2271803" y="3598496"/>
              <a:ext cx="269626" cy="276999"/>
            </a:xfrm>
            <a:prstGeom prst="rect">
              <a:avLst/>
            </a:prstGeom>
            <a:noFill/>
          </p:spPr>
          <p:txBody>
            <a:bodyPr wrap="none" rtlCol="0">
              <a:spAutoFit/>
            </a:bodyPr>
            <a:lstStyle/>
            <a:p>
              <a:pPr algn="r"/>
              <a:r>
                <a:rPr lang="en-US" sz="1200"/>
                <a:t>0</a:t>
              </a:r>
            </a:p>
          </p:txBody>
        </p:sp>
        <p:sp>
          <p:nvSpPr>
            <p:cNvPr id="10" name="ZoneTexte 9">
              <a:extLst>
                <a:ext uri="{FF2B5EF4-FFF2-40B4-BE49-F238E27FC236}">
                  <a16:creationId xmlns:a16="http://schemas.microsoft.com/office/drawing/2014/main" id="{4D3B03C9-C566-4E8E-83D8-4FED8F1E0914}"/>
                </a:ext>
              </a:extLst>
            </p:cNvPr>
            <p:cNvSpPr txBox="1"/>
            <p:nvPr/>
          </p:nvSpPr>
          <p:spPr>
            <a:xfrm>
              <a:off x="2161197" y="3378577"/>
              <a:ext cx="380232" cy="276999"/>
            </a:xfrm>
            <a:prstGeom prst="rect">
              <a:avLst/>
            </a:prstGeom>
            <a:noFill/>
          </p:spPr>
          <p:txBody>
            <a:bodyPr wrap="none" rtlCol="0">
              <a:spAutoFit/>
            </a:bodyPr>
            <a:lstStyle/>
            <a:p>
              <a:pPr algn="r"/>
              <a:r>
                <a:rPr lang="en-US" sz="1200"/>
                <a:t>0,5</a:t>
              </a:r>
            </a:p>
          </p:txBody>
        </p:sp>
        <p:sp>
          <p:nvSpPr>
            <p:cNvPr id="11" name="ZoneTexte 10">
              <a:extLst>
                <a:ext uri="{FF2B5EF4-FFF2-40B4-BE49-F238E27FC236}">
                  <a16:creationId xmlns:a16="http://schemas.microsoft.com/office/drawing/2014/main" id="{0B47DF24-41A5-4E10-86CC-1F1E94F8BEF3}"/>
                </a:ext>
              </a:extLst>
            </p:cNvPr>
            <p:cNvSpPr txBox="1"/>
            <p:nvPr/>
          </p:nvSpPr>
          <p:spPr>
            <a:xfrm>
              <a:off x="2271803" y="3158658"/>
              <a:ext cx="269626" cy="276999"/>
            </a:xfrm>
            <a:prstGeom prst="rect">
              <a:avLst/>
            </a:prstGeom>
            <a:noFill/>
          </p:spPr>
          <p:txBody>
            <a:bodyPr wrap="none" rtlCol="0">
              <a:spAutoFit/>
            </a:bodyPr>
            <a:lstStyle/>
            <a:p>
              <a:pPr algn="r"/>
              <a:r>
                <a:rPr lang="en-US" sz="1200"/>
                <a:t>1</a:t>
              </a:r>
            </a:p>
          </p:txBody>
        </p:sp>
        <p:sp>
          <p:nvSpPr>
            <p:cNvPr id="12" name="ZoneTexte 11">
              <a:extLst>
                <a:ext uri="{FF2B5EF4-FFF2-40B4-BE49-F238E27FC236}">
                  <a16:creationId xmlns:a16="http://schemas.microsoft.com/office/drawing/2014/main" id="{AE89FCB6-6187-4CDF-809A-0A28CAEF624A}"/>
                </a:ext>
              </a:extLst>
            </p:cNvPr>
            <p:cNvSpPr txBox="1"/>
            <p:nvPr/>
          </p:nvSpPr>
          <p:spPr>
            <a:xfrm>
              <a:off x="2161197" y="2938739"/>
              <a:ext cx="380232" cy="276999"/>
            </a:xfrm>
            <a:prstGeom prst="rect">
              <a:avLst/>
            </a:prstGeom>
            <a:noFill/>
          </p:spPr>
          <p:txBody>
            <a:bodyPr wrap="none" rtlCol="0">
              <a:spAutoFit/>
            </a:bodyPr>
            <a:lstStyle/>
            <a:p>
              <a:pPr algn="r"/>
              <a:r>
                <a:rPr lang="en-US" sz="1200"/>
                <a:t>1,5</a:t>
              </a:r>
            </a:p>
          </p:txBody>
        </p:sp>
        <p:sp>
          <p:nvSpPr>
            <p:cNvPr id="13" name="ZoneTexte 12">
              <a:extLst>
                <a:ext uri="{FF2B5EF4-FFF2-40B4-BE49-F238E27FC236}">
                  <a16:creationId xmlns:a16="http://schemas.microsoft.com/office/drawing/2014/main" id="{A0870439-0C1B-437A-807C-41F9776B88EE}"/>
                </a:ext>
              </a:extLst>
            </p:cNvPr>
            <p:cNvSpPr txBox="1"/>
            <p:nvPr/>
          </p:nvSpPr>
          <p:spPr>
            <a:xfrm>
              <a:off x="2271803" y="2718820"/>
              <a:ext cx="269626" cy="276999"/>
            </a:xfrm>
            <a:prstGeom prst="rect">
              <a:avLst/>
            </a:prstGeom>
            <a:noFill/>
          </p:spPr>
          <p:txBody>
            <a:bodyPr wrap="none" rtlCol="0">
              <a:spAutoFit/>
            </a:bodyPr>
            <a:lstStyle/>
            <a:p>
              <a:pPr algn="r"/>
              <a:r>
                <a:rPr lang="en-US" sz="1200"/>
                <a:t>2</a:t>
              </a:r>
            </a:p>
          </p:txBody>
        </p:sp>
        <p:sp>
          <p:nvSpPr>
            <p:cNvPr id="14" name="ZoneTexte 13">
              <a:extLst>
                <a:ext uri="{FF2B5EF4-FFF2-40B4-BE49-F238E27FC236}">
                  <a16:creationId xmlns:a16="http://schemas.microsoft.com/office/drawing/2014/main" id="{F143574C-F42F-4CA3-8FA6-12649D531D5D}"/>
                </a:ext>
              </a:extLst>
            </p:cNvPr>
            <p:cNvSpPr txBox="1"/>
            <p:nvPr/>
          </p:nvSpPr>
          <p:spPr>
            <a:xfrm>
              <a:off x="2161197" y="2498901"/>
              <a:ext cx="380232" cy="276999"/>
            </a:xfrm>
            <a:prstGeom prst="rect">
              <a:avLst/>
            </a:prstGeom>
            <a:noFill/>
          </p:spPr>
          <p:txBody>
            <a:bodyPr wrap="none" rtlCol="0">
              <a:spAutoFit/>
            </a:bodyPr>
            <a:lstStyle/>
            <a:p>
              <a:pPr algn="r"/>
              <a:r>
                <a:rPr lang="en-US" sz="1200"/>
                <a:t>2,5</a:t>
              </a:r>
            </a:p>
          </p:txBody>
        </p:sp>
        <p:sp>
          <p:nvSpPr>
            <p:cNvPr id="15" name="ZoneTexte 14">
              <a:extLst>
                <a:ext uri="{FF2B5EF4-FFF2-40B4-BE49-F238E27FC236}">
                  <a16:creationId xmlns:a16="http://schemas.microsoft.com/office/drawing/2014/main" id="{75EC8DEC-239A-46CE-851D-9D325F501479}"/>
                </a:ext>
              </a:extLst>
            </p:cNvPr>
            <p:cNvSpPr txBox="1"/>
            <p:nvPr/>
          </p:nvSpPr>
          <p:spPr>
            <a:xfrm>
              <a:off x="2271803" y="2278982"/>
              <a:ext cx="269626" cy="276999"/>
            </a:xfrm>
            <a:prstGeom prst="rect">
              <a:avLst/>
            </a:prstGeom>
            <a:noFill/>
          </p:spPr>
          <p:txBody>
            <a:bodyPr wrap="none" rtlCol="0">
              <a:spAutoFit/>
            </a:bodyPr>
            <a:lstStyle/>
            <a:p>
              <a:pPr algn="r"/>
              <a:r>
                <a:rPr lang="en-US" sz="1200"/>
                <a:t>3</a:t>
              </a:r>
            </a:p>
          </p:txBody>
        </p:sp>
        <p:sp>
          <p:nvSpPr>
            <p:cNvPr id="16" name="ZoneTexte 15">
              <a:extLst>
                <a:ext uri="{FF2B5EF4-FFF2-40B4-BE49-F238E27FC236}">
                  <a16:creationId xmlns:a16="http://schemas.microsoft.com/office/drawing/2014/main" id="{979094E8-7930-48E8-81D2-A6B91290AF0E}"/>
                </a:ext>
              </a:extLst>
            </p:cNvPr>
            <p:cNvSpPr txBox="1"/>
            <p:nvPr/>
          </p:nvSpPr>
          <p:spPr>
            <a:xfrm>
              <a:off x="2161197" y="2059063"/>
              <a:ext cx="380232" cy="276999"/>
            </a:xfrm>
            <a:prstGeom prst="rect">
              <a:avLst/>
            </a:prstGeom>
            <a:noFill/>
          </p:spPr>
          <p:txBody>
            <a:bodyPr wrap="none" rtlCol="0">
              <a:spAutoFit/>
            </a:bodyPr>
            <a:lstStyle/>
            <a:p>
              <a:pPr algn="r"/>
              <a:r>
                <a:rPr lang="en-US" sz="1200"/>
                <a:t>3,5</a:t>
              </a:r>
            </a:p>
          </p:txBody>
        </p:sp>
        <p:sp>
          <p:nvSpPr>
            <p:cNvPr id="17" name="ZoneTexte 16">
              <a:extLst>
                <a:ext uri="{FF2B5EF4-FFF2-40B4-BE49-F238E27FC236}">
                  <a16:creationId xmlns:a16="http://schemas.microsoft.com/office/drawing/2014/main" id="{22893B62-7D7A-4B97-9B82-02A8DF36E39A}"/>
                </a:ext>
              </a:extLst>
            </p:cNvPr>
            <p:cNvSpPr txBox="1"/>
            <p:nvPr/>
          </p:nvSpPr>
          <p:spPr>
            <a:xfrm>
              <a:off x="2271803" y="1839144"/>
              <a:ext cx="269626" cy="276999"/>
            </a:xfrm>
            <a:prstGeom prst="rect">
              <a:avLst/>
            </a:prstGeom>
            <a:noFill/>
          </p:spPr>
          <p:txBody>
            <a:bodyPr wrap="none" rtlCol="0">
              <a:spAutoFit/>
            </a:bodyPr>
            <a:lstStyle/>
            <a:p>
              <a:pPr algn="r"/>
              <a:r>
                <a:rPr lang="en-US" sz="1200"/>
                <a:t>4</a:t>
              </a:r>
            </a:p>
          </p:txBody>
        </p:sp>
        <p:sp>
          <p:nvSpPr>
            <p:cNvPr id="18" name="ZoneTexte 17">
              <a:extLst>
                <a:ext uri="{FF2B5EF4-FFF2-40B4-BE49-F238E27FC236}">
                  <a16:creationId xmlns:a16="http://schemas.microsoft.com/office/drawing/2014/main" id="{3B4F5D60-4A22-439D-AAE7-141E944C1D8C}"/>
                </a:ext>
              </a:extLst>
            </p:cNvPr>
            <p:cNvSpPr txBox="1"/>
            <p:nvPr/>
          </p:nvSpPr>
          <p:spPr>
            <a:xfrm>
              <a:off x="5307611" y="2716968"/>
              <a:ext cx="516616" cy="276999"/>
            </a:xfrm>
            <a:prstGeom prst="rect">
              <a:avLst/>
            </a:prstGeom>
            <a:noFill/>
          </p:spPr>
          <p:txBody>
            <a:bodyPr wrap="none" rtlCol="0">
              <a:spAutoFit/>
            </a:bodyPr>
            <a:lstStyle/>
            <a:p>
              <a:r>
                <a:rPr lang="en-US" sz="1200" b="1"/>
                <a:t>INSTI</a:t>
              </a:r>
            </a:p>
          </p:txBody>
        </p:sp>
        <p:sp>
          <p:nvSpPr>
            <p:cNvPr id="19" name="ZoneTexte 18">
              <a:extLst>
                <a:ext uri="{FF2B5EF4-FFF2-40B4-BE49-F238E27FC236}">
                  <a16:creationId xmlns:a16="http://schemas.microsoft.com/office/drawing/2014/main" id="{0BE4778E-F4A1-4975-B6FB-476C629F0C92}"/>
                </a:ext>
              </a:extLst>
            </p:cNvPr>
            <p:cNvSpPr txBox="1"/>
            <p:nvPr/>
          </p:nvSpPr>
          <p:spPr>
            <a:xfrm>
              <a:off x="5307611" y="2918136"/>
              <a:ext cx="308098" cy="276999"/>
            </a:xfrm>
            <a:prstGeom prst="rect">
              <a:avLst/>
            </a:prstGeom>
            <a:noFill/>
          </p:spPr>
          <p:txBody>
            <a:bodyPr wrap="none" rtlCol="0">
              <a:spAutoFit/>
            </a:bodyPr>
            <a:lstStyle/>
            <a:p>
              <a:r>
                <a:rPr lang="en-US" sz="1200" b="1"/>
                <a:t>PI</a:t>
              </a:r>
            </a:p>
          </p:txBody>
        </p:sp>
        <p:sp>
          <p:nvSpPr>
            <p:cNvPr id="20" name="ZoneTexte 19">
              <a:extLst>
                <a:ext uri="{FF2B5EF4-FFF2-40B4-BE49-F238E27FC236}">
                  <a16:creationId xmlns:a16="http://schemas.microsoft.com/office/drawing/2014/main" id="{8AB51B4F-D7EA-45E1-A0B6-CF1F75193AF2}"/>
                </a:ext>
              </a:extLst>
            </p:cNvPr>
            <p:cNvSpPr txBox="1"/>
            <p:nvPr/>
          </p:nvSpPr>
          <p:spPr>
            <a:xfrm>
              <a:off x="5307611" y="3131496"/>
              <a:ext cx="590354" cy="276999"/>
            </a:xfrm>
            <a:prstGeom prst="rect">
              <a:avLst/>
            </a:prstGeom>
            <a:noFill/>
          </p:spPr>
          <p:txBody>
            <a:bodyPr wrap="none" rtlCol="0">
              <a:spAutoFit/>
            </a:bodyPr>
            <a:lstStyle/>
            <a:p>
              <a:r>
                <a:rPr lang="en-US" sz="1200" b="1"/>
                <a:t>NNRTI</a:t>
              </a:r>
            </a:p>
          </p:txBody>
        </p:sp>
        <p:sp>
          <p:nvSpPr>
            <p:cNvPr id="21" name="ZoneTexte 20">
              <a:extLst>
                <a:ext uri="{FF2B5EF4-FFF2-40B4-BE49-F238E27FC236}">
                  <a16:creationId xmlns:a16="http://schemas.microsoft.com/office/drawing/2014/main" id="{99E29BFE-9928-4DB9-B554-3FD764119D3A}"/>
                </a:ext>
              </a:extLst>
            </p:cNvPr>
            <p:cNvSpPr txBox="1"/>
            <p:nvPr/>
          </p:nvSpPr>
          <p:spPr>
            <a:xfrm>
              <a:off x="2663664" y="3743276"/>
              <a:ext cx="354584" cy="276999"/>
            </a:xfrm>
            <a:prstGeom prst="rect">
              <a:avLst/>
            </a:prstGeom>
            <a:noFill/>
          </p:spPr>
          <p:txBody>
            <a:bodyPr wrap="none" rtlCol="0">
              <a:spAutoFit/>
            </a:bodyPr>
            <a:lstStyle/>
            <a:p>
              <a:pPr algn="ctr"/>
              <a:r>
                <a:rPr lang="en-US" sz="1200"/>
                <a:t>12</a:t>
              </a:r>
            </a:p>
          </p:txBody>
        </p:sp>
        <p:sp>
          <p:nvSpPr>
            <p:cNvPr id="22" name="ZoneTexte 21">
              <a:extLst>
                <a:ext uri="{FF2B5EF4-FFF2-40B4-BE49-F238E27FC236}">
                  <a16:creationId xmlns:a16="http://schemas.microsoft.com/office/drawing/2014/main" id="{B10D51F4-87F9-41EE-ADF9-16629E7BF570}"/>
                </a:ext>
              </a:extLst>
            </p:cNvPr>
            <p:cNvSpPr txBox="1"/>
            <p:nvPr/>
          </p:nvSpPr>
          <p:spPr>
            <a:xfrm>
              <a:off x="2922744" y="3743276"/>
              <a:ext cx="354584" cy="276999"/>
            </a:xfrm>
            <a:prstGeom prst="rect">
              <a:avLst/>
            </a:prstGeom>
            <a:noFill/>
          </p:spPr>
          <p:txBody>
            <a:bodyPr wrap="none" rtlCol="0">
              <a:spAutoFit/>
            </a:bodyPr>
            <a:lstStyle/>
            <a:p>
              <a:pPr algn="ctr"/>
              <a:r>
                <a:rPr lang="en-US" sz="1200"/>
                <a:t>24</a:t>
              </a:r>
            </a:p>
          </p:txBody>
        </p:sp>
        <p:sp>
          <p:nvSpPr>
            <p:cNvPr id="23" name="ZoneTexte 22">
              <a:extLst>
                <a:ext uri="{FF2B5EF4-FFF2-40B4-BE49-F238E27FC236}">
                  <a16:creationId xmlns:a16="http://schemas.microsoft.com/office/drawing/2014/main" id="{203903CC-A5A9-4BEE-9CF9-80CDFF0257CB}"/>
                </a:ext>
              </a:extLst>
            </p:cNvPr>
            <p:cNvSpPr txBox="1"/>
            <p:nvPr/>
          </p:nvSpPr>
          <p:spPr>
            <a:xfrm>
              <a:off x="3181824" y="3743276"/>
              <a:ext cx="354584" cy="276999"/>
            </a:xfrm>
            <a:prstGeom prst="rect">
              <a:avLst/>
            </a:prstGeom>
            <a:noFill/>
          </p:spPr>
          <p:txBody>
            <a:bodyPr wrap="none" rtlCol="0">
              <a:spAutoFit/>
            </a:bodyPr>
            <a:lstStyle/>
            <a:p>
              <a:pPr algn="ctr"/>
              <a:r>
                <a:rPr lang="en-US" sz="1200"/>
                <a:t>36</a:t>
              </a:r>
            </a:p>
          </p:txBody>
        </p:sp>
        <p:sp>
          <p:nvSpPr>
            <p:cNvPr id="24" name="ZoneTexte 23">
              <a:extLst>
                <a:ext uri="{FF2B5EF4-FFF2-40B4-BE49-F238E27FC236}">
                  <a16:creationId xmlns:a16="http://schemas.microsoft.com/office/drawing/2014/main" id="{F8964AE3-8123-41AF-B934-0EF9708A8326}"/>
                </a:ext>
              </a:extLst>
            </p:cNvPr>
            <p:cNvSpPr txBox="1"/>
            <p:nvPr/>
          </p:nvSpPr>
          <p:spPr>
            <a:xfrm>
              <a:off x="3440904" y="3743276"/>
              <a:ext cx="354584" cy="276999"/>
            </a:xfrm>
            <a:prstGeom prst="rect">
              <a:avLst/>
            </a:prstGeom>
            <a:noFill/>
          </p:spPr>
          <p:txBody>
            <a:bodyPr wrap="none" rtlCol="0">
              <a:spAutoFit/>
            </a:bodyPr>
            <a:lstStyle/>
            <a:p>
              <a:pPr algn="ctr"/>
              <a:r>
                <a:rPr lang="en-US" sz="1200"/>
                <a:t>48</a:t>
              </a:r>
            </a:p>
          </p:txBody>
        </p:sp>
        <p:sp>
          <p:nvSpPr>
            <p:cNvPr id="25" name="ZoneTexte 24">
              <a:extLst>
                <a:ext uri="{FF2B5EF4-FFF2-40B4-BE49-F238E27FC236}">
                  <a16:creationId xmlns:a16="http://schemas.microsoft.com/office/drawing/2014/main" id="{652CEA7E-1535-4FA2-9E95-2CF880242FFF}"/>
                </a:ext>
              </a:extLst>
            </p:cNvPr>
            <p:cNvSpPr txBox="1"/>
            <p:nvPr/>
          </p:nvSpPr>
          <p:spPr>
            <a:xfrm>
              <a:off x="3699984" y="3743276"/>
              <a:ext cx="354584" cy="276999"/>
            </a:xfrm>
            <a:prstGeom prst="rect">
              <a:avLst/>
            </a:prstGeom>
            <a:noFill/>
          </p:spPr>
          <p:txBody>
            <a:bodyPr wrap="none" rtlCol="0">
              <a:spAutoFit/>
            </a:bodyPr>
            <a:lstStyle/>
            <a:p>
              <a:pPr algn="ctr"/>
              <a:r>
                <a:rPr lang="en-US" sz="1200"/>
                <a:t>60</a:t>
              </a:r>
            </a:p>
          </p:txBody>
        </p:sp>
        <p:sp>
          <p:nvSpPr>
            <p:cNvPr id="26" name="ZoneTexte 25">
              <a:extLst>
                <a:ext uri="{FF2B5EF4-FFF2-40B4-BE49-F238E27FC236}">
                  <a16:creationId xmlns:a16="http://schemas.microsoft.com/office/drawing/2014/main" id="{D46959E3-23D6-4083-9EC8-38906FE3ACBD}"/>
                </a:ext>
              </a:extLst>
            </p:cNvPr>
            <p:cNvSpPr txBox="1"/>
            <p:nvPr/>
          </p:nvSpPr>
          <p:spPr>
            <a:xfrm>
              <a:off x="3959064" y="3743276"/>
              <a:ext cx="354584" cy="276999"/>
            </a:xfrm>
            <a:prstGeom prst="rect">
              <a:avLst/>
            </a:prstGeom>
            <a:noFill/>
          </p:spPr>
          <p:txBody>
            <a:bodyPr wrap="none" rtlCol="0">
              <a:spAutoFit/>
            </a:bodyPr>
            <a:lstStyle/>
            <a:p>
              <a:pPr algn="ctr"/>
              <a:r>
                <a:rPr lang="en-US" sz="1200"/>
                <a:t>72</a:t>
              </a:r>
            </a:p>
          </p:txBody>
        </p:sp>
        <p:sp>
          <p:nvSpPr>
            <p:cNvPr id="27" name="ZoneTexte 26">
              <a:extLst>
                <a:ext uri="{FF2B5EF4-FFF2-40B4-BE49-F238E27FC236}">
                  <a16:creationId xmlns:a16="http://schemas.microsoft.com/office/drawing/2014/main" id="{4BEDB9A2-7D89-49CD-BA08-01210788255C}"/>
                </a:ext>
              </a:extLst>
            </p:cNvPr>
            <p:cNvSpPr txBox="1"/>
            <p:nvPr/>
          </p:nvSpPr>
          <p:spPr>
            <a:xfrm>
              <a:off x="4218144" y="3743276"/>
              <a:ext cx="354584" cy="276999"/>
            </a:xfrm>
            <a:prstGeom prst="rect">
              <a:avLst/>
            </a:prstGeom>
            <a:noFill/>
          </p:spPr>
          <p:txBody>
            <a:bodyPr wrap="none" rtlCol="0">
              <a:spAutoFit/>
            </a:bodyPr>
            <a:lstStyle/>
            <a:p>
              <a:pPr algn="ctr"/>
              <a:r>
                <a:rPr lang="en-US" sz="1200"/>
                <a:t>84</a:t>
              </a:r>
            </a:p>
          </p:txBody>
        </p:sp>
        <p:sp>
          <p:nvSpPr>
            <p:cNvPr id="28" name="ZoneTexte 27">
              <a:extLst>
                <a:ext uri="{FF2B5EF4-FFF2-40B4-BE49-F238E27FC236}">
                  <a16:creationId xmlns:a16="http://schemas.microsoft.com/office/drawing/2014/main" id="{303B5FAC-FF89-4A8D-8DCC-2BD9A0A1693C}"/>
                </a:ext>
              </a:extLst>
            </p:cNvPr>
            <p:cNvSpPr txBox="1"/>
            <p:nvPr/>
          </p:nvSpPr>
          <p:spPr>
            <a:xfrm>
              <a:off x="4477224" y="3743276"/>
              <a:ext cx="354584" cy="276999"/>
            </a:xfrm>
            <a:prstGeom prst="rect">
              <a:avLst/>
            </a:prstGeom>
            <a:noFill/>
          </p:spPr>
          <p:txBody>
            <a:bodyPr wrap="none" rtlCol="0">
              <a:spAutoFit/>
            </a:bodyPr>
            <a:lstStyle/>
            <a:p>
              <a:pPr algn="ctr"/>
              <a:r>
                <a:rPr lang="en-US" sz="1200"/>
                <a:t>96</a:t>
              </a:r>
            </a:p>
          </p:txBody>
        </p:sp>
        <p:sp>
          <p:nvSpPr>
            <p:cNvPr id="29" name="ZoneTexte 28">
              <a:extLst>
                <a:ext uri="{FF2B5EF4-FFF2-40B4-BE49-F238E27FC236}">
                  <a16:creationId xmlns:a16="http://schemas.microsoft.com/office/drawing/2014/main" id="{7006869A-D0D7-465C-9A3D-89057AD7D4D5}"/>
                </a:ext>
              </a:extLst>
            </p:cNvPr>
            <p:cNvSpPr txBox="1"/>
            <p:nvPr/>
          </p:nvSpPr>
          <p:spPr>
            <a:xfrm>
              <a:off x="3465916" y="3946525"/>
              <a:ext cx="599203" cy="276999"/>
            </a:xfrm>
            <a:prstGeom prst="rect">
              <a:avLst/>
            </a:prstGeom>
            <a:noFill/>
          </p:spPr>
          <p:txBody>
            <a:bodyPr wrap="none" rtlCol="0">
              <a:spAutoFit/>
            </a:bodyPr>
            <a:lstStyle/>
            <a:p>
              <a:pPr algn="ctr"/>
              <a:r>
                <a:rPr lang="en-US" sz="1200"/>
                <a:t>Weeks</a:t>
              </a:r>
            </a:p>
          </p:txBody>
        </p:sp>
        <p:sp>
          <p:nvSpPr>
            <p:cNvPr id="30" name="ZoneTexte 29">
              <a:extLst>
                <a:ext uri="{FF2B5EF4-FFF2-40B4-BE49-F238E27FC236}">
                  <a16:creationId xmlns:a16="http://schemas.microsoft.com/office/drawing/2014/main" id="{04AC8228-5E84-4E75-953E-75D8765EDC62}"/>
                </a:ext>
              </a:extLst>
            </p:cNvPr>
            <p:cNvSpPr txBox="1"/>
            <p:nvPr/>
          </p:nvSpPr>
          <p:spPr>
            <a:xfrm>
              <a:off x="2680534" y="2577498"/>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31" name="ZoneTexte 30">
              <a:extLst>
                <a:ext uri="{FF2B5EF4-FFF2-40B4-BE49-F238E27FC236}">
                  <a16:creationId xmlns:a16="http://schemas.microsoft.com/office/drawing/2014/main" id="{90C98800-456A-4B8C-A717-D73B4CD673E3}"/>
                </a:ext>
              </a:extLst>
            </p:cNvPr>
            <p:cNvSpPr txBox="1"/>
            <p:nvPr/>
          </p:nvSpPr>
          <p:spPr>
            <a:xfrm>
              <a:off x="2947234" y="2415441"/>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32" name="ZoneTexte 31">
              <a:extLst>
                <a:ext uri="{FF2B5EF4-FFF2-40B4-BE49-F238E27FC236}">
                  <a16:creationId xmlns:a16="http://schemas.microsoft.com/office/drawing/2014/main" id="{5E1F4BB8-85A0-43C2-98CB-A4253DA2F098}"/>
                </a:ext>
              </a:extLst>
            </p:cNvPr>
            <p:cNvSpPr txBox="1"/>
            <p:nvPr/>
          </p:nvSpPr>
          <p:spPr>
            <a:xfrm>
              <a:off x="3225195" y="2367816"/>
              <a:ext cx="287258" cy="338554"/>
            </a:xfrm>
            <a:prstGeom prst="rect">
              <a:avLst/>
            </a:prstGeom>
            <a:noFill/>
          </p:spPr>
          <p:txBody>
            <a:bodyPr wrap="none" rtlCol="0">
              <a:spAutoFit/>
            </a:bodyPr>
            <a:lstStyle/>
            <a:p>
              <a:pPr algn="ctr"/>
              <a:r>
                <a:rPr lang="en-US" sz="1600" b="1">
                  <a:solidFill>
                    <a:srgbClr val="C00000"/>
                  </a:solidFill>
                </a:rPr>
                <a:t>*</a:t>
              </a:r>
            </a:p>
          </p:txBody>
        </p:sp>
        <p:sp>
          <p:nvSpPr>
            <p:cNvPr id="33" name="ZoneTexte 32">
              <a:extLst>
                <a:ext uri="{FF2B5EF4-FFF2-40B4-BE49-F238E27FC236}">
                  <a16:creationId xmlns:a16="http://schemas.microsoft.com/office/drawing/2014/main" id="{5C241010-9C04-4446-B573-F2DF701E918C}"/>
                </a:ext>
              </a:extLst>
            </p:cNvPr>
            <p:cNvSpPr txBox="1"/>
            <p:nvPr/>
          </p:nvSpPr>
          <p:spPr>
            <a:xfrm>
              <a:off x="3479838" y="2367816"/>
              <a:ext cx="287258" cy="338554"/>
            </a:xfrm>
            <a:prstGeom prst="rect">
              <a:avLst/>
            </a:prstGeom>
            <a:noFill/>
          </p:spPr>
          <p:txBody>
            <a:bodyPr wrap="none" rtlCol="0">
              <a:spAutoFit/>
            </a:bodyPr>
            <a:lstStyle/>
            <a:p>
              <a:pPr algn="ctr"/>
              <a:r>
                <a:rPr lang="en-US" sz="1600" b="1">
                  <a:solidFill>
                    <a:srgbClr val="C00000"/>
                  </a:solidFill>
                </a:rPr>
                <a:t>*</a:t>
              </a:r>
            </a:p>
          </p:txBody>
        </p:sp>
        <p:sp>
          <p:nvSpPr>
            <p:cNvPr id="34" name="ZoneTexte 33">
              <a:extLst>
                <a:ext uri="{FF2B5EF4-FFF2-40B4-BE49-F238E27FC236}">
                  <a16:creationId xmlns:a16="http://schemas.microsoft.com/office/drawing/2014/main" id="{03E6C8D7-54A2-488F-A3FC-EEE7E1F66756}"/>
                </a:ext>
              </a:extLst>
            </p:cNvPr>
            <p:cNvSpPr txBox="1"/>
            <p:nvPr/>
          </p:nvSpPr>
          <p:spPr>
            <a:xfrm>
              <a:off x="3757631" y="2240494"/>
              <a:ext cx="287258" cy="338554"/>
            </a:xfrm>
            <a:prstGeom prst="rect">
              <a:avLst/>
            </a:prstGeom>
            <a:noFill/>
          </p:spPr>
          <p:txBody>
            <a:bodyPr wrap="none" rtlCol="0">
              <a:spAutoFit/>
            </a:bodyPr>
            <a:lstStyle/>
            <a:p>
              <a:pPr algn="ctr"/>
              <a:r>
                <a:rPr lang="en-US" sz="1600" b="1">
                  <a:solidFill>
                    <a:srgbClr val="C00000"/>
                  </a:solidFill>
                </a:rPr>
                <a:t>*</a:t>
              </a:r>
            </a:p>
          </p:txBody>
        </p:sp>
        <p:sp>
          <p:nvSpPr>
            <p:cNvPr id="35" name="ZoneTexte 34">
              <a:extLst>
                <a:ext uri="{FF2B5EF4-FFF2-40B4-BE49-F238E27FC236}">
                  <a16:creationId xmlns:a16="http://schemas.microsoft.com/office/drawing/2014/main" id="{49A804B3-B235-4380-95BC-6660AE970483}"/>
                </a:ext>
              </a:extLst>
            </p:cNvPr>
            <p:cNvSpPr txBox="1"/>
            <p:nvPr/>
          </p:nvSpPr>
          <p:spPr>
            <a:xfrm>
              <a:off x="4012274" y="2136322"/>
              <a:ext cx="287258" cy="338554"/>
            </a:xfrm>
            <a:prstGeom prst="rect">
              <a:avLst/>
            </a:prstGeom>
            <a:noFill/>
          </p:spPr>
          <p:txBody>
            <a:bodyPr wrap="none" rtlCol="0">
              <a:spAutoFit/>
            </a:bodyPr>
            <a:lstStyle/>
            <a:p>
              <a:pPr algn="ctr"/>
              <a:r>
                <a:rPr lang="en-US" sz="1600" b="1">
                  <a:solidFill>
                    <a:srgbClr val="C00000"/>
                  </a:solidFill>
                </a:rPr>
                <a:t>*</a:t>
              </a:r>
            </a:p>
          </p:txBody>
        </p:sp>
        <p:sp>
          <p:nvSpPr>
            <p:cNvPr id="36" name="ZoneTexte 35">
              <a:extLst>
                <a:ext uri="{FF2B5EF4-FFF2-40B4-BE49-F238E27FC236}">
                  <a16:creationId xmlns:a16="http://schemas.microsoft.com/office/drawing/2014/main" id="{24493805-4825-49E0-8CBA-A3EEBFDCCEA9}"/>
                </a:ext>
              </a:extLst>
            </p:cNvPr>
            <p:cNvSpPr txBox="1"/>
            <p:nvPr/>
          </p:nvSpPr>
          <p:spPr>
            <a:xfrm>
              <a:off x="4278492" y="1904828"/>
              <a:ext cx="287258" cy="338554"/>
            </a:xfrm>
            <a:prstGeom prst="rect">
              <a:avLst/>
            </a:prstGeom>
            <a:noFill/>
          </p:spPr>
          <p:txBody>
            <a:bodyPr wrap="none" rtlCol="0">
              <a:spAutoFit/>
            </a:bodyPr>
            <a:lstStyle/>
            <a:p>
              <a:pPr algn="ctr"/>
              <a:r>
                <a:rPr lang="en-US" sz="1600" b="1">
                  <a:solidFill>
                    <a:srgbClr val="C00000"/>
                  </a:solidFill>
                </a:rPr>
                <a:t>*</a:t>
              </a:r>
            </a:p>
          </p:txBody>
        </p:sp>
        <p:sp>
          <p:nvSpPr>
            <p:cNvPr id="37" name="ZoneTexte 36">
              <a:extLst>
                <a:ext uri="{FF2B5EF4-FFF2-40B4-BE49-F238E27FC236}">
                  <a16:creationId xmlns:a16="http://schemas.microsoft.com/office/drawing/2014/main" id="{0C8A58B6-773E-4267-A496-17C3C868E7AD}"/>
                </a:ext>
              </a:extLst>
            </p:cNvPr>
            <p:cNvSpPr txBox="1"/>
            <p:nvPr/>
          </p:nvSpPr>
          <p:spPr>
            <a:xfrm>
              <a:off x="4567859" y="1951127"/>
              <a:ext cx="287258" cy="338554"/>
            </a:xfrm>
            <a:prstGeom prst="rect">
              <a:avLst/>
            </a:prstGeom>
            <a:noFill/>
          </p:spPr>
          <p:txBody>
            <a:bodyPr wrap="none" rtlCol="0">
              <a:spAutoFit/>
            </a:bodyPr>
            <a:lstStyle/>
            <a:p>
              <a:pPr algn="ctr"/>
              <a:r>
                <a:rPr lang="en-US" sz="1600" b="1">
                  <a:solidFill>
                    <a:srgbClr val="C00000"/>
                  </a:solidFill>
                </a:rPr>
                <a:t>*</a:t>
              </a:r>
            </a:p>
          </p:txBody>
        </p:sp>
      </p:grpSp>
      <p:grpSp>
        <p:nvGrpSpPr>
          <p:cNvPr id="183" name="Groupe 182">
            <a:extLst>
              <a:ext uri="{FF2B5EF4-FFF2-40B4-BE49-F238E27FC236}">
                <a16:creationId xmlns:a16="http://schemas.microsoft.com/office/drawing/2014/main" id="{4C720373-913A-4916-AB24-799F55542A31}"/>
              </a:ext>
            </a:extLst>
          </p:cNvPr>
          <p:cNvGrpSpPr/>
          <p:nvPr/>
        </p:nvGrpSpPr>
        <p:grpSpPr>
          <a:xfrm>
            <a:off x="869921" y="3941151"/>
            <a:ext cx="3485805" cy="2374171"/>
            <a:chOff x="2271803" y="4165784"/>
            <a:chExt cx="3485805" cy="2374171"/>
          </a:xfrm>
        </p:grpSpPr>
        <p:grpSp>
          <p:nvGrpSpPr>
            <p:cNvPr id="184" name="Groupe 183">
              <a:extLst>
                <a:ext uri="{FF2B5EF4-FFF2-40B4-BE49-F238E27FC236}">
                  <a16:creationId xmlns:a16="http://schemas.microsoft.com/office/drawing/2014/main" id="{0E68C6BA-FAB2-4056-9B35-4066D70EB88C}"/>
                </a:ext>
              </a:extLst>
            </p:cNvPr>
            <p:cNvGrpSpPr/>
            <p:nvPr/>
          </p:nvGrpSpPr>
          <p:grpSpPr>
            <a:xfrm>
              <a:off x="4892676" y="5168265"/>
              <a:ext cx="280988" cy="484188"/>
              <a:chOff x="4892676" y="5168265"/>
              <a:chExt cx="280988" cy="484188"/>
            </a:xfrm>
          </p:grpSpPr>
          <p:sp>
            <p:nvSpPr>
              <p:cNvPr id="338" name="Line 396">
                <a:extLst>
                  <a:ext uri="{FF2B5EF4-FFF2-40B4-BE49-F238E27FC236}">
                    <a16:creationId xmlns:a16="http://schemas.microsoft.com/office/drawing/2014/main" id="{0D547303-B22A-4C9C-A070-09571C88B598}"/>
                  </a:ext>
                </a:extLst>
              </p:cNvPr>
              <p:cNvSpPr>
                <a:spLocks noChangeShapeType="1"/>
              </p:cNvSpPr>
              <p:nvPr/>
            </p:nvSpPr>
            <p:spPr bwMode="auto">
              <a:xfrm>
                <a:off x="4892676" y="5603240"/>
                <a:ext cx="280988"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9" name="Line 397">
                <a:extLst>
                  <a:ext uri="{FF2B5EF4-FFF2-40B4-BE49-F238E27FC236}">
                    <a16:creationId xmlns:a16="http://schemas.microsoft.com/office/drawing/2014/main" id="{A60CABE0-A6E8-449F-AC3D-C49AB282D762}"/>
                  </a:ext>
                </a:extLst>
              </p:cNvPr>
              <p:cNvSpPr>
                <a:spLocks noChangeShapeType="1"/>
              </p:cNvSpPr>
              <p:nvPr/>
            </p:nvSpPr>
            <p:spPr bwMode="auto">
              <a:xfrm>
                <a:off x="4892676" y="5395278"/>
                <a:ext cx="280988"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0" name="Line 398">
                <a:extLst>
                  <a:ext uri="{FF2B5EF4-FFF2-40B4-BE49-F238E27FC236}">
                    <a16:creationId xmlns:a16="http://schemas.microsoft.com/office/drawing/2014/main" id="{B2D2B039-8FE6-4132-9906-97C98700BC7D}"/>
                  </a:ext>
                </a:extLst>
              </p:cNvPr>
              <p:cNvSpPr>
                <a:spLocks noChangeShapeType="1"/>
              </p:cNvSpPr>
              <p:nvPr/>
            </p:nvSpPr>
            <p:spPr bwMode="auto">
              <a:xfrm>
                <a:off x="4892676" y="5204778"/>
                <a:ext cx="280988"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1" name="Freeform 399">
                <a:extLst>
                  <a:ext uri="{FF2B5EF4-FFF2-40B4-BE49-F238E27FC236}">
                    <a16:creationId xmlns:a16="http://schemas.microsoft.com/office/drawing/2014/main" id="{377E8994-5ECA-421B-9BA6-37C05731EAF3}"/>
                  </a:ext>
                </a:extLst>
              </p:cNvPr>
              <p:cNvSpPr>
                <a:spLocks/>
              </p:cNvSpPr>
              <p:nvPr/>
            </p:nvSpPr>
            <p:spPr bwMode="auto">
              <a:xfrm>
                <a:off x="4984751" y="5554028"/>
                <a:ext cx="96838" cy="98425"/>
              </a:xfrm>
              <a:custGeom>
                <a:avLst/>
                <a:gdLst>
                  <a:gd name="T0" fmla="*/ 30 w 61"/>
                  <a:gd name="T1" fmla="*/ 62 h 62"/>
                  <a:gd name="T2" fmla="*/ 0 w 61"/>
                  <a:gd name="T3" fmla="*/ 31 h 62"/>
                  <a:gd name="T4" fmla="*/ 30 w 61"/>
                  <a:gd name="T5" fmla="*/ 0 h 62"/>
                  <a:gd name="T6" fmla="*/ 61 w 61"/>
                  <a:gd name="T7" fmla="*/ 31 h 62"/>
                  <a:gd name="T8" fmla="*/ 30 w 61"/>
                  <a:gd name="T9" fmla="*/ 62 h 62"/>
                </a:gdLst>
                <a:ahLst/>
                <a:cxnLst>
                  <a:cxn ang="0">
                    <a:pos x="T0" y="T1"/>
                  </a:cxn>
                  <a:cxn ang="0">
                    <a:pos x="T2" y="T3"/>
                  </a:cxn>
                  <a:cxn ang="0">
                    <a:pos x="T4" y="T5"/>
                  </a:cxn>
                  <a:cxn ang="0">
                    <a:pos x="T6" y="T7"/>
                  </a:cxn>
                  <a:cxn ang="0">
                    <a:pos x="T8" y="T9"/>
                  </a:cxn>
                </a:cxnLst>
                <a:rect l="0" t="0" r="r" b="b"/>
                <a:pathLst>
                  <a:path w="61" h="62">
                    <a:moveTo>
                      <a:pt x="30" y="62"/>
                    </a:moveTo>
                    <a:lnTo>
                      <a:pt x="0" y="31"/>
                    </a:lnTo>
                    <a:lnTo>
                      <a:pt x="30" y="0"/>
                    </a:lnTo>
                    <a:lnTo>
                      <a:pt x="61" y="31"/>
                    </a:lnTo>
                    <a:lnTo>
                      <a:pt x="30"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2" name="Freeform 400">
                <a:extLst>
                  <a:ext uri="{FF2B5EF4-FFF2-40B4-BE49-F238E27FC236}">
                    <a16:creationId xmlns:a16="http://schemas.microsoft.com/office/drawing/2014/main" id="{76801700-4508-465D-9452-523AA2381DF2}"/>
                  </a:ext>
                </a:extLst>
              </p:cNvPr>
              <p:cNvSpPr>
                <a:spLocks/>
              </p:cNvSpPr>
              <p:nvPr/>
            </p:nvSpPr>
            <p:spPr bwMode="auto">
              <a:xfrm>
                <a:off x="4984751" y="5554028"/>
                <a:ext cx="96838" cy="98425"/>
              </a:xfrm>
              <a:custGeom>
                <a:avLst/>
                <a:gdLst>
                  <a:gd name="T0" fmla="*/ 30 w 61"/>
                  <a:gd name="T1" fmla="*/ 62 h 62"/>
                  <a:gd name="T2" fmla="*/ 0 w 61"/>
                  <a:gd name="T3" fmla="*/ 31 h 62"/>
                  <a:gd name="T4" fmla="*/ 30 w 61"/>
                  <a:gd name="T5" fmla="*/ 0 h 62"/>
                  <a:gd name="T6" fmla="*/ 61 w 61"/>
                  <a:gd name="T7" fmla="*/ 31 h 62"/>
                  <a:gd name="T8" fmla="*/ 30 w 61"/>
                  <a:gd name="T9" fmla="*/ 62 h 62"/>
                </a:gdLst>
                <a:ahLst/>
                <a:cxnLst>
                  <a:cxn ang="0">
                    <a:pos x="T0" y="T1"/>
                  </a:cxn>
                  <a:cxn ang="0">
                    <a:pos x="T2" y="T3"/>
                  </a:cxn>
                  <a:cxn ang="0">
                    <a:pos x="T4" y="T5"/>
                  </a:cxn>
                  <a:cxn ang="0">
                    <a:pos x="T6" y="T7"/>
                  </a:cxn>
                  <a:cxn ang="0">
                    <a:pos x="T8" y="T9"/>
                  </a:cxn>
                </a:cxnLst>
                <a:rect l="0" t="0" r="r" b="b"/>
                <a:pathLst>
                  <a:path w="61" h="62">
                    <a:moveTo>
                      <a:pt x="30" y="62"/>
                    </a:moveTo>
                    <a:lnTo>
                      <a:pt x="0" y="31"/>
                    </a:lnTo>
                    <a:lnTo>
                      <a:pt x="30" y="0"/>
                    </a:lnTo>
                    <a:lnTo>
                      <a:pt x="61" y="31"/>
                    </a:lnTo>
                    <a:lnTo>
                      <a:pt x="30"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 name="Oval 401">
                <a:extLst>
                  <a:ext uri="{FF2B5EF4-FFF2-40B4-BE49-F238E27FC236}">
                    <a16:creationId xmlns:a16="http://schemas.microsoft.com/office/drawing/2014/main" id="{B1C6282C-7F6F-4BBF-A4C7-AE36012A17D0}"/>
                  </a:ext>
                </a:extLst>
              </p:cNvPr>
              <p:cNvSpPr>
                <a:spLocks noChangeArrowheads="1"/>
              </p:cNvSpPr>
              <p:nvPr/>
            </p:nvSpPr>
            <p:spPr bwMode="auto">
              <a:xfrm>
                <a:off x="4995863" y="5168265"/>
                <a:ext cx="74613"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4" name="Line 402">
                <a:extLst>
                  <a:ext uri="{FF2B5EF4-FFF2-40B4-BE49-F238E27FC236}">
                    <a16:creationId xmlns:a16="http://schemas.microsoft.com/office/drawing/2014/main" id="{C463EF91-9CC4-464D-BAAF-FD23BE9F8430}"/>
                  </a:ext>
                </a:extLst>
              </p:cNvPr>
              <p:cNvSpPr>
                <a:spLocks noChangeShapeType="1"/>
              </p:cNvSpPr>
              <p:nvPr/>
            </p:nvSpPr>
            <p:spPr bwMode="auto">
              <a:xfrm>
                <a:off x="4995863" y="5358765"/>
                <a:ext cx="74613"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5" name="Line 403">
                <a:extLst>
                  <a:ext uri="{FF2B5EF4-FFF2-40B4-BE49-F238E27FC236}">
                    <a16:creationId xmlns:a16="http://schemas.microsoft.com/office/drawing/2014/main" id="{68007B5F-B4F3-4CB0-BDB0-5F48821358E6}"/>
                  </a:ext>
                </a:extLst>
              </p:cNvPr>
              <p:cNvSpPr>
                <a:spLocks noChangeShapeType="1"/>
              </p:cNvSpPr>
              <p:nvPr/>
            </p:nvSpPr>
            <p:spPr bwMode="auto">
              <a:xfrm flipH="1">
                <a:off x="4995863" y="5358765"/>
                <a:ext cx="74613"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5" name="Groupe 184">
              <a:extLst>
                <a:ext uri="{FF2B5EF4-FFF2-40B4-BE49-F238E27FC236}">
                  <a16:creationId xmlns:a16="http://schemas.microsoft.com/office/drawing/2014/main" id="{F7028BE4-A426-450A-B8D6-8E0A554EBC6A}"/>
                </a:ext>
              </a:extLst>
            </p:cNvPr>
            <p:cNvGrpSpPr/>
            <p:nvPr/>
          </p:nvGrpSpPr>
          <p:grpSpPr>
            <a:xfrm>
              <a:off x="2505075" y="4295775"/>
              <a:ext cx="2166938" cy="1820863"/>
              <a:chOff x="2505075" y="4295775"/>
              <a:chExt cx="2166938" cy="1820863"/>
            </a:xfrm>
          </p:grpSpPr>
          <p:sp>
            <p:nvSpPr>
              <p:cNvPr id="212" name="Freeform 11">
                <a:extLst>
                  <a:ext uri="{FF2B5EF4-FFF2-40B4-BE49-F238E27FC236}">
                    <a16:creationId xmlns:a16="http://schemas.microsoft.com/office/drawing/2014/main" id="{06364076-2B6B-468D-8F5D-9CCE4AA00C3A}"/>
                  </a:ext>
                </a:extLst>
              </p:cNvPr>
              <p:cNvSpPr>
                <a:spLocks/>
              </p:cNvSpPr>
              <p:nvPr/>
            </p:nvSpPr>
            <p:spPr bwMode="auto">
              <a:xfrm>
                <a:off x="2797175" y="5245100"/>
                <a:ext cx="1778000" cy="576263"/>
              </a:xfrm>
              <a:custGeom>
                <a:avLst/>
                <a:gdLst>
                  <a:gd name="T0" fmla="*/ 1120 w 1120"/>
                  <a:gd name="T1" fmla="*/ 16 h 363"/>
                  <a:gd name="T2" fmla="*/ 962 w 1120"/>
                  <a:gd name="T3" fmla="*/ 0 h 363"/>
                  <a:gd name="T4" fmla="*/ 804 w 1120"/>
                  <a:gd name="T5" fmla="*/ 85 h 363"/>
                  <a:gd name="T6" fmla="*/ 639 w 1120"/>
                  <a:gd name="T7" fmla="*/ 120 h 363"/>
                  <a:gd name="T8" fmla="*/ 481 w 1120"/>
                  <a:gd name="T9" fmla="*/ 170 h 363"/>
                  <a:gd name="T10" fmla="*/ 320 w 1120"/>
                  <a:gd name="T11" fmla="*/ 170 h 363"/>
                  <a:gd name="T12" fmla="*/ 162 w 1120"/>
                  <a:gd name="T13" fmla="*/ 263 h 363"/>
                  <a:gd name="T14" fmla="*/ 0 w 1120"/>
                  <a:gd name="T15" fmla="*/ 363 h 3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0" h="363">
                    <a:moveTo>
                      <a:pt x="1120" y="16"/>
                    </a:moveTo>
                    <a:lnTo>
                      <a:pt x="962" y="0"/>
                    </a:lnTo>
                    <a:lnTo>
                      <a:pt x="804" y="85"/>
                    </a:lnTo>
                    <a:lnTo>
                      <a:pt x="639" y="120"/>
                    </a:lnTo>
                    <a:lnTo>
                      <a:pt x="481" y="170"/>
                    </a:lnTo>
                    <a:lnTo>
                      <a:pt x="320" y="170"/>
                    </a:lnTo>
                    <a:lnTo>
                      <a:pt x="162" y="263"/>
                    </a:lnTo>
                    <a:lnTo>
                      <a:pt x="0" y="363"/>
                    </a:lnTo>
                  </a:path>
                </a:pathLst>
              </a:custGeom>
              <a:noFill/>
              <a:ln w="28575"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Freeform 16">
                <a:extLst>
                  <a:ext uri="{FF2B5EF4-FFF2-40B4-BE49-F238E27FC236}">
                    <a16:creationId xmlns:a16="http://schemas.microsoft.com/office/drawing/2014/main" id="{537B3F7A-0D6E-4F33-99E1-9267A0DC2A31}"/>
                  </a:ext>
                </a:extLst>
              </p:cNvPr>
              <p:cNvSpPr>
                <a:spLocks/>
              </p:cNvSpPr>
              <p:nvPr/>
            </p:nvSpPr>
            <p:spPr bwMode="auto">
              <a:xfrm>
                <a:off x="2797175" y="4803775"/>
                <a:ext cx="1778000" cy="957263"/>
              </a:xfrm>
              <a:custGeom>
                <a:avLst/>
                <a:gdLst>
                  <a:gd name="T0" fmla="*/ 1120 w 1120"/>
                  <a:gd name="T1" fmla="*/ 8 h 603"/>
                  <a:gd name="T2" fmla="*/ 962 w 1120"/>
                  <a:gd name="T3" fmla="*/ 0 h 603"/>
                  <a:gd name="T4" fmla="*/ 801 w 1120"/>
                  <a:gd name="T5" fmla="*/ 128 h 603"/>
                  <a:gd name="T6" fmla="*/ 643 w 1120"/>
                  <a:gd name="T7" fmla="*/ 170 h 603"/>
                  <a:gd name="T8" fmla="*/ 485 w 1120"/>
                  <a:gd name="T9" fmla="*/ 213 h 603"/>
                  <a:gd name="T10" fmla="*/ 320 w 1120"/>
                  <a:gd name="T11" fmla="*/ 248 h 603"/>
                  <a:gd name="T12" fmla="*/ 162 w 1120"/>
                  <a:gd name="T13" fmla="*/ 437 h 603"/>
                  <a:gd name="T14" fmla="*/ 0 w 1120"/>
                  <a:gd name="T15" fmla="*/ 603 h 6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0" h="603">
                    <a:moveTo>
                      <a:pt x="1120" y="8"/>
                    </a:moveTo>
                    <a:lnTo>
                      <a:pt x="962" y="0"/>
                    </a:lnTo>
                    <a:lnTo>
                      <a:pt x="801" y="128"/>
                    </a:lnTo>
                    <a:lnTo>
                      <a:pt x="643" y="170"/>
                    </a:lnTo>
                    <a:lnTo>
                      <a:pt x="485" y="213"/>
                    </a:lnTo>
                    <a:lnTo>
                      <a:pt x="320" y="248"/>
                    </a:lnTo>
                    <a:lnTo>
                      <a:pt x="162" y="437"/>
                    </a:lnTo>
                    <a:lnTo>
                      <a:pt x="0" y="603"/>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Freeform 18">
                <a:extLst>
                  <a:ext uri="{FF2B5EF4-FFF2-40B4-BE49-F238E27FC236}">
                    <a16:creationId xmlns:a16="http://schemas.microsoft.com/office/drawing/2014/main" id="{AEC82DB5-DAE9-4207-A02A-9898C4FA144B}"/>
                  </a:ext>
                </a:extLst>
              </p:cNvPr>
              <p:cNvSpPr>
                <a:spLocks/>
              </p:cNvSpPr>
              <p:nvPr/>
            </p:nvSpPr>
            <p:spPr bwMode="auto">
              <a:xfrm>
                <a:off x="2797175" y="4865688"/>
                <a:ext cx="1778000" cy="895350"/>
              </a:xfrm>
              <a:custGeom>
                <a:avLst/>
                <a:gdLst>
                  <a:gd name="T0" fmla="*/ 1120 w 1120"/>
                  <a:gd name="T1" fmla="*/ 0 h 564"/>
                  <a:gd name="T2" fmla="*/ 962 w 1120"/>
                  <a:gd name="T3" fmla="*/ 39 h 564"/>
                  <a:gd name="T4" fmla="*/ 801 w 1120"/>
                  <a:gd name="T5" fmla="*/ 131 h 564"/>
                  <a:gd name="T6" fmla="*/ 635 w 1120"/>
                  <a:gd name="T7" fmla="*/ 181 h 564"/>
                  <a:gd name="T8" fmla="*/ 478 w 1120"/>
                  <a:gd name="T9" fmla="*/ 239 h 564"/>
                  <a:gd name="T10" fmla="*/ 320 w 1120"/>
                  <a:gd name="T11" fmla="*/ 266 h 564"/>
                  <a:gd name="T12" fmla="*/ 162 w 1120"/>
                  <a:gd name="T13" fmla="*/ 425 h 564"/>
                  <a:gd name="T14" fmla="*/ 0 w 1120"/>
                  <a:gd name="T15" fmla="*/ 564 h 5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0" h="564">
                    <a:moveTo>
                      <a:pt x="1120" y="0"/>
                    </a:moveTo>
                    <a:lnTo>
                      <a:pt x="962" y="39"/>
                    </a:lnTo>
                    <a:lnTo>
                      <a:pt x="801" y="131"/>
                    </a:lnTo>
                    <a:lnTo>
                      <a:pt x="635" y="181"/>
                    </a:lnTo>
                    <a:lnTo>
                      <a:pt x="478" y="239"/>
                    </a:lnTo>
                    <a:lnTo>
                      <a:pt x="320" y="266"/>
                    </a:lnTo>
                    <a:lnTo>
                      <a:pt x="162" y="425"/>
                    </a:lnTo>
                    <a:lnTo>
                      <a:pt x="0" y="564"/>
                    </a:lnTo>
                  </a:path>
                </a:pathLst>
              </a:custGeom>
              <a:noFill/>
              <a:ln w="28575" cap="flat">
                <a:solidFill>
                  <a:srgbClr val="31599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Line 41">
                <a:extLst>
                  <a:ext uri="{FF2B5EF4-FFF2-40B4-BE49-F238E27FC236}">
                    <a16:creationId xmlns:a16="http://schemas.microsoft.com/office/drawing/2014/main" id="{AD693A0A-4125-427F-AF48-1EE25FDBC54B}"/>
                  </a:ext>
                </a:extLst>
              </p:cNvPr>
              <p:cNvSpPr>
                <a:spLocks noChangeShapeType="1"/>
              </p:cNvSpPr>
              <p:nvPr/>
            </p:nvSpPr>
            <p:spPr bwMode="auto">
              <a:xfrm>
                <a:off x="2559050" y="6061075"/>
                <a:ext cx="21129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Line 42">
                <a:extLst>
                  <a:ext uri="{FF2B5EF4-FFF2-40B4-BE49-F238E27FC236}">
                    <a16:creationId xmlns:a16="http://schemas.microsoft.com/office/drawing/2014/main" id="{46E14E51-C6A0-4AB3-BA7B-6DAE3014BB37}"/>
                  </a:ext>
                </a:extLst>
              </p:cNvPr>
              <p:cNvSpPr>
                <a:spLocks noChangeShapeType="1"/>
              </p:cNvSpPr>
              <p:nvPr/>
            </p:nvSpPr>
            <p:spPr bwMode="auto">
              <a:xfrm>
                <a:off x="2559050" y="4295775"/>
                <a:ext cx="0" cy="176530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Line 43">
                <a:extLst>
                  <a:ext uri="{FF2B5EF4-FFF2-40B4-BE49-F238E27FC236}">
                    <a16:creationId xmlns:a16="http://schemas.microsoft.com/office/drawing/2014/main" id="{E505271F-C84A-44AE-ADCC-E9E30328ED4A}"/>
                  </a:ext>
                </a:extLst>
              </p:cNvPr>
              <p:cNvSpPr>
                <a:spLocks noChangeShapeType="1"/>
              </p:cNvSpPr>
              <p:nvPr/>
            </p:nvSpPr>
            <p:spPr bwMode="auto">
              <a:xfrm>
                <a:off x="2835275"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Line 44">
                <a:extLst>
                  <a:ext uri="{FF2B5EF4-FFF2-40B4-BE49-F238E27FC236}">
                    <a16:creationId xmlns:a16="http://schemas.microsoft.com/office/drawing/2014/main" id="{A4E7CC06-CA2C-473A-BA2F-45AADDB15407}"/>
                  </a:ext>
                </a:extLst>
              </p:cNvPr>
              <p:cNvSpPr>
                <a:spLocks noChangeShapeType="1"/>
              </p:cNvSpPr>
              <p:nvPr/>
            </p:nvSpPr>
            <p:spPr bwMode="auto">
              <a:xfrm flipH="1">
                <a:off x="2505075" y="6061075"/>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Line 45">
                <a:extLst>
                  <a:ext uri="{FF2B5EF4-FFF2-40B4-BE49-F238E27FC236}">
                    <a16:creationId xmlns:a16="http://schemas.microsoft.com/office/drawing/2014/main" id="{A03025F6-C862-4586-8B13-CE0D4B9818C3}"/>
                  </a:ext>
                </a:extLst>
              </p:cNvPr>
              <p:cNvSpPr>
                <a:spLocks noChangeShapeType="1"/>
              </p:cNvSpPr>
              <p:nvPr/>
            </p:nvSpPr>
            <p:spPr bwMode="auto">
              <a:xfrm flipH="1">
                <a:off x="2505075" y="5767388"/>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 name="Line 46">
                <a:extLst>
                  <a:ext uri="{FF2B5EF4-FFF2-40B4-BE49-F238E27FC236}">
                    <a16:creationId xmlns:a16="http://schemas.microsoft.com/office/drawing/2014/main" id="{49731A8E-D1FE-4D41-8A91-6AE82A43A371}"/>
                  </a:ext>
                </a:extLst>
              </p:cNvPr>
              <p:cNvSpPr>
                <a:spLocks noChangeShapeType="1"/>
              </p:cNvSpPr>
              <p:nvPr/>
            </p:nvSpPr>
            <p:spPr bwMode="auto">
              <a:xfrm flipH="1">
                <a:off x="2505075" y="5472113"/>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Line 47">
                <a:extLst>
                  <a:ext uri="{FF2B5EF4-FFF2-40B4-BE49-F238E27FC236}">
                    <a16:creationId xmlns:a16="http://schemas.microsoft.com/office/drawing/2014/main" id="{1CB425D1-5E13-4EF1-AA98-D37B36EAFC74}"/>
                  </a:ext>
                </a:extLst>
              </p:cNvPr>
              <p:cNvSpPr>
                <a:spLocks noChangeShapeType="1"/>
              </p:cNvSpPr>
              <p:nvPr/>
            </p:nvSpPr>
            <p:spPr bwMode="auto">
              <a:xfrm flipH="1">
                <a:off x="2505075" y="5178425"/>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Line 48">
                <a:extLst>
                  <a:ext uri="{FF2B5EF4-FFF2-40B4-BE49-F238E27FC236}">
                    <a16:creationId xmlns:a16="http://schemas.microsoft.com/office/drawing/2014/main" id="{BF9E4EED-6AE1-460C-B987-09D3926FB964}"/>
                  </a:ext>
                </a:extLst>
              </p:cNvPr>
              <p:cNvSpPr>
                <a:spLocks noChangeShapeType="1"/>
              </p:cNvSpPr>
              <p:nvPr/>
            </p:nvSpPr>
            <p:spPr bwMode="auto">
              <a:xfrm flipH="1">
                <a:off x="2505075" y="4884738"/>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Line 49">
                <a:extLst>
                  <a:ext uri="{FF2B5EF4-FFF2-40B4-BE49-F238E27FC236}">
                    <a16:creationId xmlns:a16="http://schemas.microsoft.com/office/drawing/2014/main" id="{5C625A31-8DDA-4636-8A46-128D348E0B9D}"/>
                  </a:ext>
                </a:extLst>
              </p:cNvPr>
              <p:cNvSpPr>
                <a:spLocks noChangeShapeType="1"/>
              </p:cNvSpPr>
              <p:nvPr/>
            </p:nvSpPr>
            <p:spPr bwMode="auto">
              <a:xfrm flipH="1">
                <a:off x="2505075" y="4589463"/>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Line 50">
                <a:extLst>
                  <a:ext uri="{FF2B5EF4-FFF2-40B4-BE49-F238E27FC236}">
                    <a16:creationId xmlns:a16="http://schemas.microsoft.com/office/drawing/2014/main" id="{8A66591D-0A38-4435-8D3E-F633B5A3B9C6}"/>
                  </a:ext>
                </a:extLst>
              </p:cNvPr>
              <p:cNvSpPr>
                <a:spLocks noChangeShapeType="1"/>
              </p:cNvSpPr>
              <p:nvPr/>
            </p:nvSpPr>
            <p:spPr bwMode="auto">
              <a:xfrm flipH="1">
                <a:off x="2505075" y="4295775"/>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Line 51">
                <a:extLst>
                  <a:ext uri="{FF2B5EF4-FFF2-40B4-BE49-F238E27FC236}">
                    <a16:creationId xmlns:a16="http://schemas.microsoft.com/office/drawing/2014/main" id="{9BDBD3B4-5299-4CF7-9297-23DC073B4343}"/>
                  </a:ext>
                </a:extLst>
              </p:cNvPr>
              <p:cNvSpPr>
                <a:spLocks noChangeShapeType="1"/>
              </p:cNvSpPr>
              <p:nvPr/>
            </p:nvSpPr>
            <p:spPr bwMode="auto">
              <a:xfrm>
                <a:off x="3097213"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 name="Line 52">
                <a:extLst>
                  <a:ext uri="{FF2B5EF4-FFF2-40B4-BE49-F238E27FC236}">
                    <a16:creationId xmlns:a16="http://schemas.microsoft.com/office/drawing/2014/main" id="{C445A348-2937-4252-B636-FA4B6C3629D5}"/>
                  </a:ext>
                </a:extLst>
              </p:cNvPr>
              <p:cNvSpPr>
                <a:spLocks noChangeShapeType="1"/>
              </p:cNvSpPr>
              <p:nvPr/>
            </p:nvSpPr>
            <p:spPr bwMode="auto">
              <a:xfrm>
                <a:off x="3359150"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Line 53">
                <a:extLst>
                  <a:ext uri="{FF2B5EF4-FFF2-40B4-BE49-F238E27FC236}">
                    <a16:creationId xmlns:a16="http://schemas.microsoft.com/office/drawing/2014/main" id="{538506E1-B11B-433D-8456-1625897A263B}"/>
                  </a:ext>
                </a:extLst>
              </p:cNvPr>
              <p:cNvSpPr>
                <a:spLocks noChangeShapeType="1"/>
              </p:cNvSpPr>
              <p:nvPr/>
            </p:nvSpPr>
            <p:spPr bwMode="auto">
              <a:xfrm>
                <a:off x="3622675"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 name="Line 54">
                <a:extLst>
                  <a:ext uri="{FF2B5EF4-FFF2-40B4-BE49-F238E27FC236}">
                    <a16:creationId xmlns:a16="http://schemas.microsoft.com/office/drawing/2014/main" id="{B5F52B1C-08A9-47EF-9B25-44496B80728E}"/>
                  </a:ext>
                </a:extLst>
              </p:cNvPr>
              <p:cNvSpPr>
                <a:spLocks noChangeShapeType="1"/>
              </p:cNvSpPr>
              <p:nvPr/>
            </p:nvSpPr>
            <p:spPr bwMode="auto">
              <a:xfrm>
                <a:off x="3884613"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Line 55">
                <a:extLst>
                  <a:ext uri="{FF2B5EF4-FFF2-40B4-BE49-F238E27FC236}">
                    <a16:creationId xmlns:a16="http://schemas.microsoft.com/office/drawing/2014/main" id="{67EF7DE3-944D-4BF9-A51A-1155CD5C8B2B}"/>
                  </a:ext>
                </a:extLst>
              </p:cNvPr>
              <p:cNvSpPr>
                <a:spLocks noChangeShapeType="1"/>
              </p:cNvSpPr>
              <p:nvPr/>
            </p:nvSpPr>
            <p:spPr bwMode="auto">
              <a:xfrm>
                <a:off x="4148138"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 name="Line 56">
                <a:extLst>
                  <a:ext uri="{FF2B5EF4-FFF2-40B4-BE49-F238E27FC236}">
                    <a16:creationId xmlns:a16="http://schemas.microsoft.com/office/drawing/2014/main" id="{241B593C-E745-4FD4-A42C-8995A4DA8E0F}"/>
                  </a:ext>
                </a:extLst>
              </p:cNvPr>
              <p:cNvSpPr>
                <a:spLocks noChangeShapeType="1"/>
              </p:cNvSpPr>
              <p:nvPr/>
            </p:nvSpPr>
            <p:spPr bwMode="auto">
              <a:xfrm>
                <a:off x="4410075"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Line 57">
                <a:extLst>
                  <a:ext uri="{FF2B5EF4-FFF2-40B4-BE49-F238E27FC236}">
                    <a16:creationId xmlns:a16="http://schemas.microsoft.com/office/drawing/2014/main" id="{F532625C-2966-4BBB-A360-F557D6E638CC}"/>
                  </a:ext>
                </a:extLst>
              </p:cNvPr>
              <p:cNvSpPr>
                <a:spLocks noChangeShapeType="1"/>
              </p:cNvSpPr>
              <p:nvPr/>
            </p:nvSpPr>
            <p:spPr bwMode="auto">
              <a:xfrm>
                <a:off x="4672013" y="60610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Line 166">
                <a:extLst>
                  <a:ext uri="{FF2B5EF4-FFF2-40B4-BE49-F238E27FC236}">
                    <a16:creationId xmlns:a16="http://schemas.microsoft.com/office/drawing/2014/main" id="{AEC6BB25-6629-4816-837D-BCF68F3E8914}"/>
                  </a:ext>
                </a:extLst>
              </p:cNvPr>
              <p:cNvSpPr>
                <a:spLocks noChangeShapeType="1"/>
              </p:cNvSpPr>
              <p:nvPr/>
            </p:nvSpPr>
            <p:spPr bwMode="auto">
              <a:xfrm>
                <a:off x="4575175" y="5178425"/>
                <a:ext cx="0" cy="17145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Line 167">
                <a:extLst>
                  <a:ext uri="{FF2B5EF4-FFF2-40B4-BE49-F238E27FC236}">
                    <a16:creationId xmlns:a16="http://schemas.microsoft.com/office/drawing/2014/main" id="{DDBE212B-1A8A-4C57-8BFB-B28F7A4977C4}"/>
                  </a:ext>
                </a:extLst>
              </p:cNvPr>
              <p:cNvSpPr>
                <a:spLocks noChangeShapeType="1"/>
              </p:cNvSpPr>
              <p:nvPr/>
            </p:nvSpPr>
            <p:spPr bwMode="auto">
              <a:xfrm>
                <a:off x="4551363" y="5178425"/>
                <a:ext cx="4762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 name="Line 168">
                <a:extLst>
                  <a:ext uri="{FF2B5EF4-FFF2-40B4-BE49-F238E27FC236}">
                    <a16:creationId xmlns:a16="http://schemas.microsoft.com/office/drawing/2014/main" id="{136CB9C1-7960-4272-835A-D13AA142EEAD}"/>
                  </a:ext>
                </a:extLst>
              </p:cNvPr>
              <p:cNvSpPr>
                <a:spLocks noChangeShapeType="1"/>
              </p:cNvSpPr>
              <p:nvPr/>
            </p:nvSpPr>
            <p:spPr bwMode="auto">
              <a:xfrm>
                <a:off x="4551363" y="5349875"/>
                <a:ext cx="4762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Freeform 169">
                <a:extLst>
                  <a:ext uri="{FF2B5EF4-FFF2-40B4-BE49-F238E27FC236}">
                    <a16:creationId xmlns:a16="http://schemas.microsoft.com/office/drawing/2014/main" id="{C2B5606A-010D-4832-8C8A-9E5E31830CC6}"/>
                  </a:ext>
                </a:extLst>
              </p:cNvPr>
              <p:cNvSpPr>
                <a:spLocks/>
              </p:cNvSpPr>
              <p:nvPr/>
            </p:nvSpPr>
            <p:spPr bwMode="auto">
              <a:xfrm>
                <a:off x="4525963" y="5221288"/>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Freeform 170">
                <a:extLst>
                  <a:ext uri="{FF2B5EF4-FFF2-40B4-BE49-F238E27FC236}">
                    <a16:creationId xmlns:a16="http://schemas.microsoft.com/office/drawing/2014/main" id="{A932A887-36EE-425A-B8C4-754B0298381E}"/>
                  </a:ext>
                </a:extLst>
              </p:cNvPr>
              <p:cNvSpPr>
                <a:spLocks/>
              </p:cNvSpPr>
              <p:nvPr/>
            </p:nvSpPr>
            <p:spPr bwMode="auto">
              <a:xfrm>
                <a:off x="4525963" y="5221288"/>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 name="Line 171">
                <a:extLst>
                  <a:ext uri="{FF2B5EF4-FFF2-40B4-BE49-F238E27FC236}">
                    <a16:creationId xmlns:a16="http://schemas.microsoft.com/office/drawing/2014/main" id="{7978D89C-70A5-4ECD-BCF9-F31074792D6A}"/>
                  </a:ext>
                </a:extLst>
              </p:cNvPr>
              <p:cNvSpPr>
                <a:spLocks noChangeShapeType="1"/>
              </p:cNvSpPr>
              <p:nvPr/>
            </p:nvSpPr>
            <p:spPr bwMode="auto">
              <a:xfrm>
                <a:off x="4324350" y="5153025"/>
                <a:ext cx="0" cy="16668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 name="Line 172">
                <a:extLst>
                  <a:ext uri="{FF2B5EF4-FFF2-40B4-BE49-F238E27FC236}">
                    <a16:creationId xmlns:a16="http://schemas.microsoft.com/office/drawing/2014/main" id="{5ED4FBAE-6573-4CE9-8AC0-8657C1540CAA}"/>
                  </a:ext>
                </a:extLst>
              </p:cNvPr>
              <p:cNvSpPr>
                <a:spLocks noChangeShapeType="1"/>
              </p:cNvSpPr>
              <p:nvPr/>
            </p:nvSpPr>
            <p:spPr bwMode="auto">
              <a:xfrm>
                <a:off x="4294188" y="5153025"/>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 name="Line 173">
                <a:extLst>
                  <a:ext uri="{FF2B5EF4-FFF2-40B4-BE49-F238E27FC236}">
                    <a16:creationId xmlns:a16="http://schemas.microsoft.com/office/drawing/2014/main" id="{E0E7EB0C-5A46-499D-AE5D-AB571BEF21AF}"/>
                  </a:ext>
                </a:extLst>
              </p:cNvPr>
              <p:cNvSpPr>
                <a:spLocks noChangeShapeType="1"/>
              </p:cNvSpPr>
              <p:nvPr/>
            </p:nvSpPr>
            <p:spPr bwMode="auto">
              <a:xfrm>
                <a:off x="4294188" y="5319713"/>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 name="Freeform 174">
                <a:extLst>
                  <a:ext uri="{FF2B5EF4-FFF2-40B4-BE49-F238E27FC236}">
                    <a16:creationId xmlns:a16="http://schemas.microsoft.com/office/drawing/2014/main" id="{B32E4228-0F34-435C-A7FD-A2B1A48D94E8}"/>
                  </a:ext>
                </a:extLst>
              </p:cNvPr>
              <p:cNvSpPr>
                <a:spLocks/>
              </p:cNvSpPr>
              <p:nvPr/>
            </p:nvSpPr>
            <p:spPr bwMode="auto">
              <a:xfrm>
                <a:off x="4275138" y="5197475"/>
                <a:ext cx="92075" cy="96838"/>
              </a:xfrm>
              <a:custGeom>
                <a:avLst/>
                <a:gdLst>
                  <a:gd name="T0" fmla="*/ 31 w 58"/>
                  <a:gd name="T1" fmla="*/ 61 h 61"/>
                  <a:gd name="T2" fmla="*/ 0 w 58"/>
                  <a:gd name="T3" fmla="*/ 30 h 61"/>
                  <a:gd name="T4" fmla="*/ 31 w 58"/>
                  <a:gd name="T5" fmla="*/ 0 h 61"/>
                  <a:gd name="T6" fmla="*/ 58 w 58"/>
                  <a:gd name="T7" fmla="*/ 30 h 61"/>
                  <a:gd name="T8" fmla="*/ 31 w 58"/>
                  <a:gd name="T9" fmla="*/ 61 h 61"/>
                </a:gdLst>
                <a:ahLst/>
                <a:cxnLst>
                  <a:cxn ang="0">
                    <a:pos x="T0" y="T1"/>
                  </a:cxn>
                  <a:cxn ang="0">
                    <a:pos x="T2" y="T3"/>
                  </a:cxn>
                  <a:cxn ang="0">
                    <a:pos x="T4" y="T5"/>
                  </a:cxn>
                  <a:cxn ang="0">
                    <a:pos x="T6" y="T7"/>
                  </a:cxn>
                  <a:cxn ang="0">
                    <a:pos x="T8" y="T9"/>
                  </a:cxn>
                </a:cxnLst>
                <a:rect l="0" t="0" r="r" b="b"/>
                <a:pathLst>
                  <a:path w="58" h="61">
                    <a:moveTo>
                      <a:pt x="31" y="61"/>
                    </a:moveTo>
                    <a:lnTo>
                      <a:pt x="0" y="30"/>
                    </a:lnTo>
                    <a:lnTo>
                      <a:pt x="31" y="0"/>
                    </a:lnTo>
                    <a:lnTo>
                      <a:pt x="58" y="30"/>
                    </a:lnTo>
                    <a:lnTo>
                      <a:pt x="31" y="6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 name="Freeform 175">
                <a:extLst>
                  <a:ext uri="{FF2B5EF4-FFF2-40B4-BE49-F238E27FC236}">
                    <a16:creationId xmlns:a16="http://schemas.microsoft.com/office/drawing/2014/main" id="{35E099D7-0C86-417E-9E25-B1802B62F58C}"/>
                  </a:ext>
                </a:extLst>
              </p:cNvPr>
              <p:cNvSpPr>
                <a:spLocks/>
              </p:cNvSpPr>
              <p:nvPr/>
            </p:nvSpPr>
            <p:spPr bwMode="auto">
              <a:xfrm>
                <a:off x="4275138" y="5197475"/>
                <a:ext cx="92075" cy="96838"/>
              </a:xfrm>
              <a:custGeom>
                <a:avLst/>
                <a:gdLst>
                  <a:gd name="T0" fmla="*/ 31 w 58"/>
                  <a:gd name="T1" fmla="*/ 61 h 61"/>
                  <a:gd name="T2" fmla="*/ 0 w 58"/>
                  <a:gd name="T3" fmla="*/ 30 h 61"/>
                  <a:gd name="T4" fmla="*/ 31 w 58"/>
                  <a:gd name="T5" fmla="*/ 0 h 61"/>
                  <a:gd name="T6" fmla="*/ 58 w 58"/>
                  <a:gd name="T7" fmla="*/ 30 h 61"/>
                  <a:gd name="T8" fmla="*/ 31 w 58"/>
                  <a:gd name="T9" fmla="*/ 61 h 61"/>
                </a:gdLst>
                <a:ahLst/>
                <a:cxnLst>
                  <a:cxn ang="0">
                    <a:pos x="T0" y="T1"/>
                  </a:cxn>
                  <a:cxn ang="0">
                    <a:pos x="T2" y="T3"/>
                  </a:cxn>
                  <a:cxn ang="0">
                    <a:pos x="T4" y="T5"/>
                  </a:cxn>
                  <a:cxn ang="0">
                    <a:pos x="T6" y="T7"/>
                  </a:cxn>
                  <a:cxn ang="0">
                    <a:pos x="T8" y="T9"/>
                  </a:cxn>
                </a:cxnLst>
                <a:rect l="0" t="0" r="r" b="b"/>
                <a:pathLst>
                  <a:path w="58" h="61">
                    <a:moveTo>
                      <a:pt x="31" y="61"/>
                    </a:moveTo>
                    <a:lnTo>
                      <a:pt x="0" y="30"/>
                    </a:lnTo>
                    <a:lnTo>
                      <a:pt x="31" y="0"/>
                    </a:lnTo>
                    <a:lnTo>
                      <a:pt x="58" y="30"/>
                    </a:lnTo>
                    <a:lnTo>
                      <a:pt x="31" y="61"/>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 name="Line 176">
                <a:extLst>
                  <a:ext uri="{FF2B5EF4-FFF2-40B4-BE49-F238E27FC236}">
                    <a16:creationId xmlns:a16="http://schemas.microsoft.com/office/drawing/2014/main" id="{66F428B0-BEF8-4818-8490-CBDA4F5379F5}"/>
                  </a:ext>
                </a:extLst>
              </p:cNvPr>
              <p:cNvSpPr>
                <a:spLocks noChangeShapeType="1"/>
              </p:cNvSpPr>
              <p:nvPr/>
            </p:nvSpPr>
            <p:spPr bwMode="auto">
              <a:xfrm>
                <a:off x="4073525" y="5300663"/>
                <a:ext cx="0" cy="1476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Line 177">
                <a:extLst>
                  <a:ext uri="{FF2B5EF4-FFF2-40B4-BE49-F238E27FC236}">
                    <a16:creationId xmlns:a16="http://schemas.microsoft.com/office/drawing/2014/main" id="{E1876B65-7B2D-4241-A6CD-461E9E4CB033}"/>
                  </a:ext>
                </a:extLst>
              </p:cNvPr>
              <p:cNvSpPr>
                <a:spLocks noChangeShapeType="1"/>
              </p:cNvSpPr>
              <p:nvPr/>
            </p:nvSpPr>
            <p:spPr bwMode="auto">
              <a:xfrm>
                <a:off x="4043363" y="5300663"/>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 name="Line 178">
                <a:extLst>
                  <a:ext uri="{FF2B5EF4-FFF2-40B4-BE49-F238E27FC236}">
                    <a16:creationId xmlns:a16="http://schemas.microsoft.com/office/drawing/2014/main" id="{881BADFD-0742-4BC6-B09D-706153EB12AB}"/>
                  </a:ext>
                </a:extLst>
              </p:cNvPr>
              <p:cNvSpPr>
                <a:spLocks noChangeShapeType="1"/>
              </p:cNvSpPr>
              <p:nvPr/>
            </p:nvSpPr>
            <p:spPr bwMode="auto">
              <a:xfrm>
                <a:off x="4043363" y="5448300"/>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 name="Freeform 179">
                <a:extLst>
                  <a:ext uri="{FF2B5EF4-FFF2-40B4-BE49-F238E27FC236}">
                    <a16:creationId xmlns:a16="http://schemas.microsoft.com/office/drawing/2014/main" id="{87E54E4B-00C7-4058-B28E-3761A4564C5F}"/>
                  </a:ext>
                </a:extLst>
              </p:cNvPr>
              <p:cNvSpPr>
                <a:spLocks/>
              </p:cNvSpPr>
              <p:nvPr/>
            </p:nvSpPr>
            <p:spPr bwMode="auto">
              <a:xfrm>
                <a:off x="4025900" y="5330825"/>
                <a:ext cx="96838" cy="98425"/>
              </a:xfrm>
              <a:custGeom>
                <a:avLst/>
                <a:gdLst>
                  <a:gd name="T0" fmla="*/ 30 w 61"/>
                  <a:gd name="T1" fmla="*/ 62 h 62"/>
                  <a:gd name="T2" fmla="*/ 0 w 61"/>
                  <a:gd name="T3" fmla="*/ 31 h 62"/>
                  <a:gd name="T4" fmla="*/ 30 w 61"/>
                  <a:gd name="T5" fmla="*/ 0 h 62"/>
                  <a:gd name="T6" fmla="*/ 61 w 61"/>
                  <a:gd name="T7" fmla="*/ 31 h 62"/>
                  <a:gd name="T8" fmla="*/ 30 w 61"/>
                  <a:gd name="T9" fmla="*/ 62 h 62"/>
                </a:gdLst>
                <a:ahLst/>
                <a:cxnLst>
                  <a:cxn ang="0">
                    <a:pos x="T0" y="T1"/>
                  </a:cxn>
                  <a:cxn ang="0">
                    <a:pos x="T2" y="T3"/>
                  </a:cxn>
                  <a:cxn ang="0">
                    <a:pos x="T4" y="T5"/>
                  </a:cxn>
                  <a:cxn ang="0">
                    <a:pos x="T6" y="T7"/>
                  </a:cxn>
                  <a:cxn ang="0">
                    <a:pos x="T8" y="T9"/>
                  </a:cxn>
                </a:cxnLst>
                <a:rect l="0" t="0" r="r" b="b"/>
                <a:pathLst>
                  <a:path w="61" h="62">
                    <a:moveTo>
                      <a:pt x="30" y="62"/>
                    </a:moveTo>
                    <a:lnTo>
                      <a:pt x="0" y="31"/>
                    </a:lnTo>
                    <a:lnTo>
                      <a:pt x="30" y="0"/>
                    </a:lnTo>
                    <a:lnTo>
                      <a:pt x="61" y="31"/>
                    </a:lnTo>
                    <a:lnTo>
                      <a:pt x="30"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Freeform 180">
                <a:extLst>
                  <a:ext uri="{FF2B5EF4-FFF2-40B4-BE49-F238E27FC236}">
                    <a16:creationId xmlns:a16="http://schemas.microsoft.com/office/drawing/2014/main" id="{9C5D9964-1CFB-4789-A473-F2155272BE61}"/>
                  </a:ext>
                </a:extLst>
              </p:cNvPr>
              <p:cNvSpPr>
                <a:spLocks/>
              </p:cNvSpPr>
              <p:nvPr/>
            </p:nvSpPr>
            <p:spPr bwMode="auto">
              <a:xfrm>
                <a:off x="4025900" y="5330825"/>
                <a:ext cx="96838" cy="98425"/>
              </a:xfrm>
              <a:custGeom>
                <a:avLst/>
                <a:gdLst>
                  <a:gd name="T0" fmla="*/ 30 w 61"/>
                  <a:gd name="T1" fmla="*/ 62 h 62"/>
                  <a:gd name="T2" fmla="*/ 0 w 61"/>
                  <a:gd name="T3" fmla="*/ 31 h 62"/>
                  <a:gd name="T4" fmla="*/ 30 w 61"/>
                  <a:gd name="T5" fmla="*/ 0 h 62"/>
                  <a:gd name="T6" fmla="*/ 61 w 61"/>
                  <a:gd name="T7" fmla="*/ 31 h 62"/>
                  <a:gd name="T8" fmla="*/ 30 w 61"/>
                  <a:gd name="T9" fmla="*/ 62 h 62"/>
                </a:gdLst>
                <a:ahLst/>
                <a:cxnLst>
                  <a:cxn ang="0">
                    <a:pos x="T0" y="T1"/>
                  </a:cxn>
                  <a:cxn ang="0">
                    <a:pos x="T2" y="T3"/>
                  </a:cxn>
                  <a:cxn ang="0">
                    <a:pos x="T4" y="T5"/>
                  </a:cxn>
                  <a:cxn ang="0">
                    <a:pos x="T6" y="T7"/>
                  </a:cxn>
                  <a:cxn ang="0">
                    <a:pos x="T8" y="T9"/>
                  </a:cxn>
                </a:cxnLst>
                <a:rect l="0" t="0" r="r" b="b"/>
                <a:pathLst>
                  <a:path w="61" h="62">
                    <a:moveTo>
                      <a:pt x="30" y="62"/>
                    </a:moveTo>
                    <a:lnTo>
                      <a:pt x="0" y="31"/>
                    </a:lnTo>
                    <a:lnTo>
                      <a:pt x="30" y="0"/>
                    </a:lnTo>
                    <a:lnTo>
                      <a:pt x="61" y="31"/>
                    </a:lnTo>
                    <a:lnTo>
                      <a:pt x="30"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Line 181">
                <a:extLst>
                  <a:ext uri="{FF2B5EF4-FFF2-40B4-BE49-F238E27FC236}">
                    <a16:creationId xmlns:a16="http://schemas.microsoft.com/office/drawing/2014/main" id="{3971D850-8792-4AC4-8233-27C0568646CD}"/>
                  </a:ext>
                </a:extLst>
              </p:cNvPr>
              <p:cNvSpPr>
                <a:spLocks noChangeShapeType="1"/>
              </p:cNvSpPr>
              <p:nvPr/>
            </p:nvSpPr>
            <p:spPr bwMode="auto">
              <a:xfrm>
                <a:off x="3811588" y="5356225"/>
                <a:ext cx="0" cy="1476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Line 182">
                <a:extLst>
                  <a:ext uri="{FF2B5EF4-FFF2-40B4-BE49-F238E27FC236}">
                    <a16:creationId xmlns:a16="http://schemas.microsoft.com/office/drawing/2014/main" id="{CF0B74B1-3889-413E-99F1-2DC52CF95B91}"/>
                  </a:ext>
                </a:extLst>
              </p:cNvPr>
              <p:cNvSpPr>
                <a:spLocks noChangeShapeType="1"/>
              </p:cNvSpPr>
              <p:nvPr/>
            </p:nvSpPr>
            <p:spPr bwMode="auto">
              <a:xfrm>
                <a:off x="3787775" y="5356225"/>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Line 183">
                <a:extLst>
                  <a:ext uri="{FF2B5EF4-FFF2-40B4-BE49-F238E27FC236}">
                    <a16:creationId xmlns:a16="http://schemas.microsoft.com/office/drawing/2014/main" id="{2511A8AD-DB4A-42B7-BC4C-B52481506BAB}"/>
                  </a:ext>
                </a:extLst>
              </p:cNvPr>
              <p:cNvSpPr>
                <a:spLocks noChangeShapeType="1"/>
              </p:cNvSpPr>
              <p:nvPr/>
            </p:nvSpPr>
            <p:spPr bwMode="auto">
              <a:xfrm>
                <a:off x="3787775" y="5503863"/>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Freeform 184">
                <a:extLst>
                  <a:ext uri="{FF2B5EF4-FFF2-40B4-BE49-F238E27FC236}">
                    <a16:creationId xmlns:a16="http://schemas.microsoft.com/office/drawing/2014/main" id="{F0E02384-E463-4973-A477-526E25295CD3}"/>
                  </a:ext>
                </a:extLst>
              </p:cNvPr>
              <p:cNvSpPr>
                <a:spLocks/>
              </p:cNvSpPr>
              <p:nvPr/>
            </p:nvSpPr>
            <p:spPr bwMode="auto">
              <a:xfrm>
                <a:off x="3768725" y="5392738"/>
                <a:ext cx="92075" cy="92075"/>
              </a:xfrm>
              <a:custGeom>
                <a:avLst/>
                <a:gdLst>
                  <a:gd name="T0" fmla="*/ 27 w 58"/>
                  <a:gd name="T1" fmla="*/ 58 h 58"/>
                  <a:gd name="T2" fmla="*/ 0 w 58"/>
                  <a:gd name="T3" fmla="*/ 27 h 58"/>
                  <a:gd name="T4" fmla="*/ 27 w 58"/>
                  <a:gd name="T5" fmla="*/ 0 h 58"/>
                  <a:gd name="T6" fmla="*/ 58 w 58"/>
                  <a:gd name="T7" fmla="*/ 27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27"/>
                    </a:lnTo>
                    <a:lnTo>
                      <a:pt x="27" y="0"/>
                    </a:lnTo>
                    <a:lnTo>
                      <a:pt x="58" y="27"/>
                    </a:lnTo>
                    <a:lnTo>
                      <a:pt x="27"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Freeform 185">
                <a:extLst>
                  <a:ext uri="{FF2B5EF4-FFF2-40B4-BE49-F238E27FC236}">
                    <a16:creationId xmlns:a16="http://schemas.microsoft.com/office/drawing/2014/main" id="{E8B0D97F-383D-4092-B857-A7915DD26C2C}"/>
                  </a:ext>
                </a:extLst>
              </p:cNvPr>
              <p:cNvSpPr>
                <a:spLocks/>
              </p:cNvSpPr>
              <p:nvPr/>
            </p:nvSpPr>
            <p:spPr bwMode="auto">
              <a:xfrm>
                <a:off x="3768725" y="5392738"/>
                <a:ext cx="92075" cy="92075"/>
              </a:xfrm>
              <a:custGeom>
                <a:avLst/>
                <a:gdLst>
                  <a:gd name="T0" fmla="*/ 27 w 58"/>
                  <a:gd name="T1" fmla="*/ 58 h 58"/>
                  <a:gd name="T2" fmla="*/ 0 w 58"/>
                  <a:gd name="T3" fmla="*/ 27 h 58"/>
                  <a:gd name="T4" fmla="*/ 27 w 58"/>
                  <a:gd name="T5" fmla="*/ 0 h 58"/>
                  <a:gd name="T6" fmla="*/ 58 w 58"/>
                  <a:gd name="T7" fmla="*/ 27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27"/>
                    </a:lnTo>
                    <a:lnTo>
                      <a:pt x="27" y="0"/>
                    </a:lnTo>
                    <a:lnTo>
                      <a:pt x="58" y="27"/>
                    </a:lnTo>
                    <a:lnTo>
                      <a:pt x="27"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Line 186">
                <a:extLst>
                  <a:ext uri="{FF2B5EF4-FFF2-40B4-BE49-F238E27FC236}">
                    <a16:creationId xmlns:a16="http://schemas.microsoft.com/office/drawing/2014/main" id="{278BA141-6983-43C6-B368-6364DD3DA41E}"/>
                  </a:ext>
                </a:extLst>
              </p:cNvPr>
              <p:cNvSpPr>
                <a:spLocks noChangeShapeType="1"/>
              </p:cNvSpPr>
              <p:nvPr/>
            </p:nvSpPr>
            <p:spPr bwMode="auto">
              <a:xfrm>
                <a:off x="3560763" y="5448300"/>
                <a:ext cx="0" cy="12858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 name="Line 187">
                <a:extLst>
                  <a:ext uri="{FF2B5EF4-FFF2-40B4-BE49-F238E27FC236}">
                    <a16:creationId xmlns:a16="http://schemas.microsoft.com/office/drawing/2014/main" id="{3AC3E2B3-C4D5-487A-8730-02C710C29030}"/>
                  </a:ext>
                </a:extLst>
              </p:cNvPr>
              <p:cNvSpPr>
                <a:spLocks noChangeShapeType="1"/>
              </p:cNvSpPr>
              <p:nvPr/>
            </p:nvSpPr>
            <p:spPr bwMode="auto">
              <a:xfrm>
                <a:off x="3530600" y="5448300"/>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 name="Line 188">
                <a:extLst>
                  <a:ext uri="{FF2B5EF4-FFF2-40B4-BE49-F238E27FC236}">
                    <a16:creationId xmlns:a16="http://schemas.microsoft.com/office/drawing/2014/main" id="{F5FD2372-8CCD-4262-9B35-9F6454BC7EBC}"/>
                  </a:ext>
                </a:extLst>
              </p:cNvPr>
              <p:cNvSpPr>
                <a:spLocks noChangeShapeType="1"/>
              </p:cNvSpPr>
              <p:nvPr/>
            </p:nvSpPr>
            <p:spPr bwMode="auto">
              <a:xfrm>
                <a:off x="3530600" y="5576888"/>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 name="Freeform 189">
                <a:extLst>
                  <a:ext uri="{FF2B5EF4-FFF2-40B4-BE49-F238E27FC236}">
                    <a16:creationId xmlns:a16="http://schemas.microsoft.com/office/drawing/2014/main" id="{2E164D4A-3808-4617-81CB-6CA385D04D6D}"/>
                  </a:ext>
                </a:extLst>
              </p:cNvPr>
              <p:cNvSpPr>
                <a:spLocks/>
              </p:cNvSpPr>
              <p:nvPr/>
            </p:nvSpPr>
            <p:spPr bwMode="auto">
              <a:xfrm>
                <a:off x="3513138" y="5465763"/>
                <a:ext cx="90488" cy="98425"/>
              </a:xfrm>
              <a:custGeom>
                <a:avLst/>
                <a:gdLst>
                  <a:gd name="T0" fmla="*/ 30 w 57"/>
                  <a:gd name="T1" fmla="*/ 62 h 62"/>
                  <a:gd name="T2" fmla="*/ 0 w 57"/>
                  <a:gd name="T3" fmla="*/ 31 h 62"/>
                  <a:gd name="T4" fmla="*/ 30 w 57"/>
                  <a:gd name="T5" fmla="*/ 0 h 62"/>
                  <a:gd name="T6" fmla="*/ 57 w 57"/>
                  <a:gd name="T7" fmla="*/ 31 h 62"/>
                  <a:gd name="T8" fmla="*/ 30 w 57"/>
                  <a:gd name="T9" fmla="*/ 62 h 62"/>
                </a:gdLst>
                <a:ahLst/>
                <a:cxnLst>
                  <a:cxn ang="0">
                    <a:pos x="T0" y="T1"/>
                  </a:cxn>
                  <a:cxn ang="0">
                    <a:pos x="T2" y="T3"/>
                  </a:cxn>
                  <a:cxn ang="0">
                    <a:pos x="T4" y="T5"/>
                  </a:cxn>
                  <a:cxn ang="0">
                    <a:pos x="T6" y="T7"/>
                  </a:cxn>
                  <a:cxn ang="0">
                    <a:pos x="T8" y="T9"/>
                  </a:cxn>
                </a:cxnLst>
                <a:rect l="0" t="0" r="r" b="b"/>
                <a:pathLst>
                  <a:path w="57" h="62">
                    <a:moveTo>
                      <a:pt x="30" y="62"/>
                    </a:moveTo>
                    <a:lnTo>
                      <a:pt x="0" y="31"/>
                    </a:lnTo>
                    <a:lnTo>
                      <a:pt x="30" y="0"/>
                    </a:lnTo>
                    <a:lnTo>
                      <a:pt x="57" y="31"/>
                    </a:lnTo>
                    <a:lnTo>
                      <a:pt x="30"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 name="Freeform 190">
                <a:extLst>
                  <a:ext uri="{FF2B5EF4-FFF2-40B4-BE49-F238E27FC236}">
                    <a16:creationId xmlns:a16="http://schemas.microsoft.com/office/drawing/2014/main" id="{75AECBED-6CF6-4F17-8351-2CA1258593BF}"/>
                  </a:ext>
                </a:extLst>
              </p:cNvPr>
              <p:cNvSpPr>
                <a:spLocks/>
              </p:cNvSpPr>
              <p:nvPr/>
            </p:nvSpPr>
            <p:spPr bwMode="auto">
              <a:xfrm>
                <a:off x="3513138" y="5465763"/>
                <a:ext cx="90488" cy="98425"/>
              </a:xfrm>
              <a:custGeom>
                <a:avLst/>
                <a:gdLst>
                  <a:gd name="T0" fmla="*/ 30 w 57"/>
                  <a:gd name="T1" fmla="*/ 62 h 62"/>
                  <a:gd name="T2" fmla="*/ 0 w 57"/>
                  <a:gd name="T3" fmla="*/ 31 h 62"/>
                  <a:gd name="T4" fmla="*/ 30 w 57"/>
                  <a:gd name="T5" fmla="*/ 0 h 62"/>
                  <a:gd name="T6" fmla="*/ 57 w 57"/>
                  <a:gd name="T7" fmla="*/ 31 h 62"/>
                  <a:gd name="T8" fmla="*/ 30 w 57"/>
                  <a:gd name="T9" fmla="*/ 62 h 62"/>
                </a:gdLst>
                <a:ahLst/>
                <a:cxnLst>
                  <a:cxn ang="0">
                    <a:pos x="T0" y="T1"/>
                  </a:cxn>
                  <a:cxn ang="0">
                    <a:pos x="T2" y="T3"/>
                  </a:cxn>
                  <a:cxn ang="0">
                    <a:pos x="T4" y="T5"/>
                  </a:cxn>
                  <a:cxn ang="0">
                    <a:pos x="T6" y="T7"/>
                  </a:cxn>
                  <a:cxn ang="0">
                    <a:pos x="T8" y="T9"/>
                  </a:cxn>
                </a:cxnLst>
                <a:rect l="0" t="0" r="r" b="b"/>
                <a:pathLst>
                  <a:path w="57" h="62">
                    <a:moveTo>
                      <a:pt x="30" y="62"/>
                    </a:moveTo>
                    <a:lnTo>
                      <a:pt x="0" y="31"/>
                    </a:lnTo>
                    <a:lnTo>
                      <a:pt x="30" y="0"/>
                    </a:lnTo>
                    <a:lnTo>
                      <a:pt x="57" y="31"/>
                    </a:lnTo>
                    <a:lnTo>
                      <a:pt x="30"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 name="Line 191">
                <a:extLst>
                  <a:ext uri="{FF2B5EF4-FFF2-40B4-BE49-F238E27FC236}">
                    <a16:creationId xmlns:a16="http://schemas.microsoft.com/office/drawing/2014/main" id="{CEC93B9C-5D90-4D5C-A741-132A08B6F3E5}"/>
                  </a:ext>
                </a:extLst>
              </p:cNvPr>
              <p:cNvSpPr>
                <a:spLocks noChangeShapeType="1"/>
              </p:cNvSpPr>
              <p:nvPr/>
            </p:nvSpPr>
            <p:spPr bwMode="auto">
              <a:xfrm>
                <a:off x="3305175" y="5461000"/>
                <a:ext cx="0" cy="1222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 name="Line 192">
                <a:extLst>
                  <a:ext uri="{FF2B5EF4-FFF2-40B4-BE49-F238E27FC236}">
                    <a16:creationId xmlns:a16="http://schemas.microsoft.com/office/drawing/2014/main" id="{D7D6E2B0-89C2-42E7-A11B-85E235F338CB}"/>
                  </a:ext>
                </a:extLst>
              </p:cNvPr>
              <p:cNvSpPr>
                <a:spLocks noChangeShapeType="1"/>
              </p:cNvSpPr>
              <p:nvPr/>
            </p:nvSpPr>
            <p:spPr bwMode="auto">
              <a:xfrm>
                <a:off x="3279775" y="5461000"/>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Line 193">
                <a:extLst>
                  <a:ext uri="{FF2B5EF4-FFF2-40B4-BE49-F238E27FC236}">
                    <a16:creationId xmlns:a16="http://schemas.microsoft.com/office/drawing/2014/main" id="{369AE31E-ED7D-43B2-A98C-01296B5AFA70}"/>
                  </a:ext>
                </a:extLst>
              </p:cNvPr>
              <p:cNvSpPr>
                <a:spLocks noChangeShapeType="1"/>
              </p:cNvSpPr>
              <p:nvPr/>
            </p:nvSpPr>
            <p:spPr bwMode="auto">
              <a:xfrm>
                <a:off x="3279775" y="5583238"/>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0" name="Freeform 194">
                <a:extLst>
                  <a:ext uri="{FF2B5EF4-FFF2-40B4-BE49-F238E27FC236}">
                    <a16:creationId xmlns:a16="http://schemas.microsoft.com/office/drawing/2014/main" id="{0FADFCB0-F120-4143-86DC-4EC1AAC308BF}"/>
                  </a:ext>
                </a:extLst>
              </p:cNvPr>
              <p:cNvSpPr>
                <a:spLocks/>
              </p:cNvSpPr>
              <p:nvPr/>
            </p:nvSpPr>
            <p:spPr bwMode="auto">
              <a:xfrm>
                <a:off x="3262313" y="5472113"/>
                <a:ext cx="92075" cy="98425"/>
              </a:xfrm>
              <a:custGeom>
                <a:avLst/>
                <a:gdLst>
                  <a:gd name="T0" fmla="*/ 27 w 58"/>
                  <a:gd name="T1" fmla="*/ 62 h 62"/>
                  <a:gd name="T2" fmla="*/ 0 w 58"/>
                  <a:gd name="T3" fmla="*/ 31 h 62"/>
                  <a:gd name="T4" fmla="*/ 27 w 58"/>
                  <a:gd name="T5" fmla="*/ 0 h 62"/>
                  <a:gd name="T6" fmla="*/ 58 w 58"/>
                  <a:gd name="T7" fmla="*/ 31 h 62"/>
                  <a:gd name="T8" fmla="*/ 27 w 58"/>
                  <a:gd name="T9" fmla="*/ 62 h 62"/>
                </a:gdLst>
                <a:ahLst/>
                <a:cxnLst>
                  <a:cxn ang="0">
                    <a:pos x="T0" y="T1"/>
                  </a:cxn>
                  <a:cxn ang="0">
                    <a:pos x="T2" y="T3"/>
                  </a:cxn>
                  <a:cxn ang="0">
                    <a:pos x="T4" y="T5"/>
                  </a:cxn>
                  <a:cxn ang="0">
                    <a:pos x="T6" y="T7"/>
                  </a:cxn>
                  <a:cxn ang="0">
                    <a:pos x="T8" y="T9"/>
                  </a:cxn>
                </a:cxnLst>
                <a:rect l="0" t="0" r="r" b="b"/>
                <a:pathLst>
                  <a:path w="58" h="62">
                    <a:moveTo>
                      <a:pt x="27" y="62"/>
                    </a:moveTo>
                    <a:lnTo>
                      <a:pt x="0" y="31"/>
                    </a:lnTo>
                    <a:lnTo>
                      <a:pt x="27" y="0"/>
                    </a:lnTo>
                    <a:lnTo>
                      <a:pt x="58" y="31"/>
                    </a:lnTo>
                    <a:lnTo>
                      <a:pt x="27"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1" name="Freeform 195">
                <a:extLst>
                  <a:ext uri="{FF2B5EF4-FFF2-40B4-BE49-F238E27FC236}">
                    <a16:creationId xmlns:a16="http://schemas.microsoft.com/office/drawing/2014/main" id="{CC6A9BB7-568B-422A-9118-1A9B9F0711E1}"/>
                  </a:ext>
                </a:extLst>
              </p:cNvPr>
              <p:cNvSpPr>
                <a:spLocks/>
              </p:cNvSpPr>
              <p:nvPr/>
            </p:nvSpPr>
            <p:spPr bwMode="auto">
              <a:xfrm>
                <a:off x="3262313" y="5472113"/>
                <a:ext cx="92075" cy="98425"/>
              </a:xfrm>
              <a:custGeom>
                <a:avLst/>
                <a:gdLst>
                  <a:gd name="T0" fmla="*/ 27 w 58"/>
                  <a:gd name="T1" fmla="*/ 62 h 62"/>
                  <a:gd name="T2" fmla="*/ 0 w 58"/>
                  <a:gd name="T3" fmla="*/ 31 h 62"/>
                  <a:gd name="T4" fmla="*/ 27 w 58"/>
                  <a:gd name="T5" fmla="*/ 0 h 62"/>
                  <a:gd name="T6" fmla="*/ 58 w 58"/>
                  <a:gd name="T7" fmla="*/ 31 h 62"/>
                  <a:gd name="T8" fmla="*/ 27 w 58"/>
                  <a:gd name="T9" fmla="*/ 62 h 62"/>
                </a:gdLst>
                <a:ahLst/>
                <a:cxnLst>
                  <a:cxn ang="0">
                    <a:pos x="T0" y="T1"/>
                  </a:cxn>
                  <a:cxn ang="0">
                    <a:pos x="T2" y="T3"/>
                  </a:cxn>
                  <a:cxn ang="0">
                    <a:pos x="T4" y="T5"/>
                  </a:cxn>
                  <a:cxn ang="0">
                    <a:pos x="T6" y="T7"/>
                  </a:cxn>
                  <a:cxn ang="0">
                    <a:pos x="T8" y="T9"/>
                  </a:cxn>
                </a:cxnLst>
                <a:rect l="0" t="0" r="r" b="b"/>
                <a:pathLst>
                  <a:path w="58" h="62">
                    <a:moveTo>
                      <a:pt x="27" y="62"/>
                    </a:moveTo>
                    <a:lnTo>
                      <a:pt x="0" y="31"/>
                    </a:lnTo>
                    <a:lnTo>
                      <a:pt x="27" y="0"/>
                    </a:lnTo>
                    <a:lnTo>
                      <a:pt x="58" y="31"/>
                    </a:lnTo>
                    <a:lnTo>
                      <a:pt x="27"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2" name="Line 196">
                <a:extLst>
                  <a:ext uri="{FF2B5EF4-FFF2-40B4-BE49-F238E27FC236}">
                    <a16:creationId xmlns:a16="http://schemas.microsoft.com/office/drawing/2014/main" id="{BC22409E-09A8-440E-BE3E-91C2A4BC7AAE}"/>
                  </a:ext>
                </a:extLst>
              </p:cNvPr>
              <p:cNvSpPr>
                <a:spLocks noChangeShapeType="1"/>
              </p:cNvSpPr>
              <p:nvPr/>
            </p:nvSpPr>
            <p:spPr bwMode="auto">
              <a:xfrm>
                <a:off x="3054350" y="5600700"/>
                <a:ext cx="0" cy="1174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Line 197">
                <a:extLst>
                  <a:ext uri="{FF2B5EF4-FFF2-40B4-BE49-F238E27FC236}">
                    <a16:creationId xmlns:a16="http://schemas.microsoft.com/office/drawing/2014/main" id="{63B507BD-0621-4582-8172-DF50F35AD196}"/>
                  </a:ext>
                </a:extLst>
              </p:cNvPr>
              <p:cNvSpPr>
                <a:spLocks noChangeShapeType="1"/>
              </p:cNvSpPr>
              <p:nvPr/>
            </p:nvSpPr>
            <p:spPr bwMode="auto">
              <a:xfrm>
                <a:off x="3030538" y="5600700"/>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 name="Line 198">
                <a:extLst>
                  <a:ext uri="{FF2B5EF4-FFF2-40B4-BE49-F238E27FC236}">
                    <a16:creationId xmlns:a16="http://schemas.microsoft.com/office/drawing/2014/main" id="{15C18FF5-48F3-43B8-8B62-A91C5EB9E665}"/>
                  </a:ext>
                </a:extLst>
              </p:cNvPr>
              <p:cNvSpPr>
                <a:spLocks noChangeShapeType="1"/>
              </p:cNvSpPr>
              <p:nvPr/>
            </p:nvSpPr>
            <p:spPr bwMode="auto">
              <a:xfrm>
                <a:off x="3030538" y="5718175"/>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 name="Freeform 199">
                <a:extLst>
                  <a:ext uri="{FF2B5EF4-FFF2-40B4-BE49-F238E27FC236}">
                    <a16:creationId xmlns:a16="http://schemas.microsoft.com/office/drawing/2014/main" id="{DA197BE8-8451-4962-9BA2-07B7881BC9B5}"/>
                  </a:ext>
                </a:extLst>
              </p:cNvPr>
              <p:cNvSpPr>
                <a:spLocks/>
              </p:cNvSpPr>
              <p:nvPr/>
            </p:nvSpPr>
            <p:spPr bwMode="auto">
              <a:xfrm>
                <a:off x="3005138" y="5613400"/>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6" name="Freeform 200">
                <a:extLst>
                  <a:ext uri="{FF2B5EF4-FFF2-40B4-BE49-F238E27FC236}">
                    <a16:creationId xmlns:a16="http://schemas.microsoft.com/office/drawing/2014/main" id="{7192B3D4-43EA-4AB6-B836-204E90854AC1}"/>
                  </a:ext>
                </a:extLst>
              </p:cNvPr>
              <p:cNvSpPr>
                <a:spLocks/>
              </p:cNvSpPr>
              <p:nvPr/>
            </p:nvSpPr>
            <p:spPr bwMode="auto">
              <a:xfrm>
                <a:off x="3005138" y="5613400"/>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 name="Freeform 201">
                <a:extLst>
                  <a:ext uri="{FF2B5EF4-FFF2-40B4-BE49-F238E27FC236}">
                    <a16:creationId xmlns:a16="http://schemas.microsoft.com/office/drawing/2014/main" id="{85C10906-8805-4A40-9603-A710BF62B454}"/>
                  </a:ext>
                </a:extLst>
              </p:cNvPr>
              <p:cNvSpPr>
                <a:spLocks/>
              </p:cNvSpPr>
              <p:nvPr/>
            </p:nvSpPr>
            <p:spPr bwMode="auto">
              <a:xfrm>
                <a:off x="2755900" y="5772150"/>
                <a:ext cx="90488" cy="98425"/>
              </a:xfrm>
              <a:custGeom>
                <a:avLst/>
                <a:gdLst>
                  <a:gd name="T0" fmla="*/ 26 w 57"/>
                  <a:gd name="T1" fmla="*/ 62 h 62"/>
                  <a:gd name="T2" fmla="*/ 0 w 57"/>
                  <a:gd name="T3" fmla="*/ 31 h 62"/>
                  <a:gd name="T4" fmla="*/ 26 w 57"/>
                  <a:gd name="T5" fmla="*/ 0 h 62"/>
                  <a:gd name="T6" fmla="*/ 57 w 57"/>
                  <a:gd name="T7" fmla="*/ 31 h 62"/>
                  <a:gd name="T8" fmla="*/ 26 w 57"/>
                  <a:gd name="T9" fmla="*/ 62 h 62"/>
                </a:gdLst>
                <a:ahLst/>
                <a:cxnLst>
                  <a:cxn ang="0">
                    <a:pos x="T0" y="T1"/>
                  </a:cxn>
                  <a:cxn ang="0">
                    <a:pos x="T2" y="T3"/>
                  </a:cxn>
                  <a:cxn ang="0">
                    <a:pos x="T4" y="T5"/>
                  </a:cxn>
                  <a:cxn ang="0">
                    <a:pos x="T6" y="T7"/>
                  </a:cxn>
                  <a:cxn ang="0">
                    <a:pos x="T8" y="T9"/>
                  </a:cxn>
                </a:cxnLst>
                <a:rect l="0" t="0" r="r" b="b"/>
                <a:pathLst>
                  <a:path w="57" h="62">
                    <a:moveTo>
                      <a:pt x="26" y="62"/>
                    </a:moveTo>
                    <a:lnTo>
                      <a:pt x="0" y="31"/>
                    </a:lnTo>
                    <a:lnTo>
                      <a:pt x="26" y="0"/>
                    </a:lnTo>
                    <a:lnTo>
                      <a:pt x="57" y="31"/>
                    </a:lnTo>
                    <a:lnTo>
                      <a:pt x="26"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8" name="Freeform 202">
                <a:extLst>
                  <a:ext uri="{FF2B5EF4-FFF2-40B4-BE49-F238E27FC236}">
                    <a16:creationId xmlns:a16="http://schemas.microsoft.com/office/drawing/2014/main" id="{EBBBCAE4-E7C1-4D68-A9A9-7FEAC51AD712}"/>
                  </a:ext>
                </a:extLst>
              </p:cNvPr>
              <p:cNvSpPr>
                <a:spLocks/>
              </p:cNvSpPr>
              <p:nvPr/>
            </p:nvSpPr>
            <p:spPr bwMode="auto">
              <a:xfrm>
                <a:off x="2755900" y="5772150"/>
                <a:ext cx="90488" cy="98425"/>
              </a:xfrm>
              <a:custGeom>
                <a:avLst/>
                <a:gdLst>
                  <a:gd name="T0" fmla="*/ 26 w 57"/>
                  <a:gd name="T1" fmla="*/ 62 h 62"/>
                  <a:gd name="T2" fmla="*/ 0 w 57"/>
                  <a:gd name="T3" fmla="*/ 31 h 62"/>
                  <a:gd name="T4" fmla="*/ 26 w 57"/>
                  <a:gd name="T5" fmla="*/ 0 h 62"/>
                  <a:gd name="T6" fmla="*/ 57 w 57"/>
                  <a:gd name="T7" fmla="*/ 31 h 62"/>
                  <a:gd name="T8" fmla="*/ 26 w 57"/>
                  <a:gd name="T9" fmla="*/ 62 h 62"/>
                </a:gdLst>
                <a:ahLst/>
                <a:cxnLst>
                  <a:cxn ang="0">
                    <a:pos x="T0" y="T1"/>
                  </a:cxn>
                  <a:cxn ang="0">
                    <a:pos x="T2" y="T3"/>
                  </a:cxn>
                  <a:cxn ang="0">
                    <a:pos x="T4" y="T5"/>
                  </a:cxn>
                  <a:cxn ang="0">
                    <a:pos x="T6" y="T7"/>
                  </a:cxn>
                  <a:cxn ang="0">
                    <a:pos x="T8" y="T9"/>
                  </a:cxn>
                </a:cxnLst>
                <a:rect l="0" t="0" r="r" b="b"/>
                <a:pathLst>
                  <a:path w="57" h="62">
                    <a:moveTo>
                      <a:pt x="26" y="62"/>
                    </a:moveTo>
                    <a:lnTo>
                      <a:pt x="0" y="31"/>
                    </a:lnTo>
                    <a:lnTo>
                      <a:pt x="26" y="0"/>
                    </a:lnTo>
                    <a:lnTo>
                      <a:pt x="57" y="31"/>
                    </a:lnTo>
                    <a:lnTo>
                      <a:pt x="26"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 name="Oval 286">
                <a:extLst>
                  <a:ext uri="{FF2B5EF4-FFF2-40B4-BE49-F238E27FC236}">
                    <a16:creationId xmlns:a16="http://schemas.microsoft.com/office/drawing/2014/main" id="{679A4386-3600-4F94-8B20-4C0DB359FA81}"/>
                  </a:ext>
                </a:extLst>
              </p:cNvPr>
              <p:cNvSpPr>
                <a:spLocks noChangeArrowheads="1"/>
              </p:cNvSpPr>
              <p:nvPr/>
            </p:nvSpPr>
            <p:spPr bwMode="auto">
              <a:xfrm>
                <a:off x="4538663" y="477996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 name="Line 287">
                <a:extLst>
                  <a:ext uri="{FF2B5EF4-FFF2-40B4-BE49-F238E27FC236}">
                    <a16:creationId xmlns:a16="http://schemas.microsoft.com/office/drawing/2014/main" id="{2C4DA982-9D6C-4B65-96B0-3BB325616C6F}"/>
                  </a:ext>
                </a:extLst>
              </p:cNvPr>
              <p:cNvSpPr>
                <a:spLocks noChangeShapeType="1"/>
              </p:cNvSpPr>
              <p:nvPr/>
            </p:nvSpPr>
            <p:spPr bwMode="auto">
              <a:xfrm>
                <a:off x="4575176" y="4651375"/>
                <a:ext cx="0" cy="33020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 name="Line 288">
                <a:extLst>
                  <a:ext uri="{FF2B5EF4-FFF2-40B4-BE49-F238E27FC236}">
                    <a16:creationId xmlns:a16="http://schemas.microsoft.com/office/drawing/2014/main" id="{D2F79614-0708-4640-A3C4-885731916839}"/>
                  </a:ext>
                </a:extLst>
              </p:cNvPr>
              <p:cNvSpPr>
                <a:spLocks noChangeShapeType="1"/>
              </p:cNvSpPr>
              <p:nvPr/>
            </p:nvSpPr>
            <p:spPr bwMode="auto">
              <a:xfrm>
                <a:off x="4551363" y="4651375"/>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 name="Line 289">
                <a:extLst>
                  <a:ext uri="{FF2B5EF4-FFF2-40B4-BE49-F238E27FC236}">
                    <a16:creationId xmlns:a16="http://schemas.microsoft.com/office/drawing/2014/main" id="{224DA9FA-3536-42CA-BA5B-9FC505F9761E}"/>
                  </a:ext>
                </a:extLst>
              </p:cNvPr>
              <p:cNvSpPr>
                <a:spLocks noChangeShapeType="1"/>
              </p:cNvSpPr>
              <p:nvPr/>
            </p:nvSpPr>
            <p:spPr bwMode="auto">
              <a:xfrm>
                <a:off x="4551363" y="4981575"/>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Oval 290">
                <a:extLst>
                  <a:ext uri="{FF2B5EF4-FFF2-40B4-BE49-F238E27FC236}">
                    <a16:creationId xmlns:a16="http://schemas.microsoft.com/office/drawing/2014/main" id="{D8802477-C1E2-41CE-9701-8D573D130546}"/>
                  </a:ext>
                </a:extLst>
              </p:cNvPr>
              <p:cNvSpPr>
                <a:spLocks noChangeArrowheads="1"/>
              </p:cNvSpPr>
              <p:nvPr/>
            </p:nvSpPr>
            <p:spPr bwMode="auto">
              <a:xfrm>
                <a:off x="4287838" y="4760913"/>
                <a:ext cx="6667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 name="Line 291">
                <a:extLst>
                  <a:ext uri="{FF2B5EF4-FFF2-40B4-BE49-F238E27FC236}">
                    <a16:creationId xmlns:a16="http://schemas.microsoft.com/office/drawing/2014/main" id="{F697442B-BD9B-416F-9C2B-E55969B03E30}"/>
                  </a:ext>
                </a:extLst>
              </p:cNvPr>
              <p:cNvSpPr>
                <a:spLocks noChangeShapeType="1"/>
              </p:cNvSpPr>
              <p:nvPr/>
            </p:nvSpPr>
            <p:spPr bwMode="auto">
              <a:xfrm>
                <a:off x="4324351" y="4645025"/>
                <a:ext cx="0" cy="306388"/>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 name="Line 292">
                <a:extLst>
                  <a:ext uri="{FF2B5EF4-FFF2-40B4-BE49-F238E27FC236}">
                    <a16:creationId xmlns:a16="http://schemas.microsoft.com/office/drawing/2014/main" id="{84622C6F-093C-4FBA-99FD-7611257AED0F}"/>
                  </a:ext>
                </a:extLst>
              </p:cNvPr>
              <p:cNvSpPr>
                <a:spLocks noChangeShapeType="1"/>
              </p:cNvSpPr>
              <p:nvPr/>
            </p:nvSpPr>
            <p:spPr bwMode="auto">
              <a:xfrm>
                <a:off x="4294188" y="4645025"/>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 name="Line 293">
                <a:extLst>
                  <a:ext uri="{FF2B5EF4-FFF2-40B4-BE49-F238E27FC236}">
                    <a16:creationId xmlns:a16="http://schemas.microsoft.com/office/drawing/2014/main" id="{03D808C7-68B5-4F44-95E8-13926871C53E}"/>
                  </a:ext>
                </a:extLst>
              </p:cNvPr>
              <p:cNvSpPr>
                <a:spLocks noChangeShapeType="1"/>
              </p:cNvSpPr>
              <p:nvPr/>
            </p:nvSpPr>
            <p:spPr bwMode="auto">
              <a:xfrm>
                <a:off x="4294188" y="4951413"/>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 name="Oval 294">
                <a:extLst>
                  <a:ext uri="{FF2B5EF4-FFF2-40B4-BE49-F238E27FC236}">
                    <a16:creationId xmlns:a16="http://schemas.microsoft.com/office/drawing/2014/main" id="{2BDC2446-E6AF-4360-87F0-A51EA49DFA1A}"/>
                  </a:ext>
                </a:extLst>
              </p:cNvPr>
              <p:cNvSpPr>
                <a:spLocks noChangeArrowheads="1"/>
              </p:cNvSpPr>
              <p:nvPr/>
            </p:nvSpPr>
            <p:spPr bwMode="auto">
              <a:xfrm>
                <a:off x="4032251" y="497046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8" name="Line 295">
                <a:extLst>
                  <a:ext uri="{FF2B5EF4-FFF2-40B4-BE49-F238E27FC236}">
                    <a16:creationId xmlns:a16="http://schemas.microsoft.com/office/drawing/2014/main" id="{36589045-EF18-43BF-9FAF-B5ED5A0769C5}"/>
                  </a:ext>
                </a:extLst>
              </p:cNvPr>
              <p:cNvSpPr>
                <a:spLocks noChangeShapeType="1"/>
              </p:cNvSpPr>
              <p:nvPr/>
            </p:nvSpPr>
            <p:spPr bwMode="auto">
              <a:xfrm>
                <a:off x="4068763" y="4852988"/>
                <a:ext cx="0" cy="306388"/>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 name="Line 296">
                <a:extLst>
                  <a:ext uri="{FF2B5EF4-FFF2-40B4-BE49-F238E27FC236}">
                    <a16:creationId xmlns:a16="http://schemas.microsoft.com/office/drawing/2014/main" id="{C00269E9-D95A-424D-A60D-C220D8F20F94}"/>
                  </a:ext>
                </a:extLst>
              </p:cNvPr>
              <p:cNvSpPr>
                <a:spLocks noChangeShapeType="1"/>
              </p:cNvSpPr>
              <p:nvPr/>
            </p:nvSpPr>
            <p:spPr bwMode="auto">
              <a:xfrm>
                <a:off x="4043363" y="485298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 name="Line 297">
                <a:extLst>
                  <a:ext uri="{FF2B5EF4-FFF2-40B4-BE49-F238E27FC236}">
                    <a16:creationId xmlns:a16="http://schemas.microsoft.com/office/drawing/2014/main" id="{6DD3CCCA-2F8C-43C5-B51B-1460C5EA84B9}"/>
                  </a:ext>
                </a:extLst>
              </p:cNvPr>
              <p:cNvSpPr>
                <a:spLocks noChangeShapeType="1"/>
              </p:cNvSpPr>
              <p:nvPr/>
            </p:nvSpPr>
            <p:spPr bwMode="auto">
              <a:xfrm>
                <a:off x="4043363" y="5159375"/>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 name="Oval 298">
                <a:extLst>
                  <a:ext uri="{FF2B5EF4-FFF2-40B4-BE49-F238E27FC236}">
                    <a16:creationId xmlns:a16="http://schemas.microsoft.com/office/drawing/2014/main" id="{DE05EA11-9D19-47B2-BCE6-66133E289054}"/>
                  </a:ext>
                </a:extLst>
              </p:cNvPr>
              <p:cNvSpPr>
                <a:spLocks noChangeArrowheads="1"/>
              </p:cNvSpPr>
              <p:nvPr/>
            </p:nvSpPr>
            <p:spPr bwMode="auto">
              <a:xfrm>
                <a:off x="3781426" y="5037138"/>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 name="Line 299">
                <a:extLst>
                  <a:ext uri="{FF2B5EF4-FFF2-40B4-BE49-F238E27FC236}">
                    <a16:creationId xmlns:a16="http://schemas.microsoft.com/office/drawing/2014/main" id="{0CF7D2D3-B7F9-4C98-BF90-94736AC8A90B}"/>
                  </a:ext>
                </a:extLst>
              </p:cNvPr>
              <p:cNvSpPr>
                <a:spLocks noChangeShapeType="1"/>
              </p:cNvSpPr>
              <p:nvPr/>
            </p:nvSpPr>
            <p:spPr bwMode="auto">
              <a:xfrm>
                <a:off x="3817938" y="4938713"/>
                <a:ext cx="0" cy="276225"/>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 name="Line 300">
                <a:extLst>
                  <a:ext uri="{FF2B5EF4-FFF2-40B4-BE49-F238E27FC236}">
                    <a16:creationId xmlns:a16="http://schemas.microsoft.com/office/drawing/2014/main" id="{5E792C21-FE8D-4E6A-86CE-977F7858FB45}"/>
                  </a:ext>
                </a:extLst>
              </p:cNvPr>
              <p:cNvSpPr>
                <a:spLocks noChangeShapeType="1"/>
              </p:cNvSpPr>
              <p:nvPr/>
            </p:nvSpPr>
            <p:spPr bwMode="auto">
              <a:xfrm>
                <a:off x="3787776" y="4938713"/>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 name="Line 301">
                <a:extLst>
                  <a:ext uri="{FF2B5EF4-FFF2-40B4-BE49-F238E27FC236}">
                    <a16:creationId xmlns:a16="http://schemas.microsoft.com/office/drawing/2014/main" id="{4BCC484E-A9D4-4391-BC2E-73844EAA9C9A}"/>
                  </a:ext>
                </a:extLst>
              </p:cNvPr>
              <p:cNvSpPr>
                <a:spLocks noChangeShapeType="1"/>
              </p:cNvSpPr>
              <p:nvPr/>
            </p:nvSpPr>
            <p:spPr bwMode="auto">
              <a:xfrm>
                <a:off x="3787776" y="5214938"/>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 name="Oval 302">
                <a:extLst>
                  <a:ext uri="{FF2B5EF4-FFF2-40B4-BE49-F238E27FC236}">
                    <a16:creationId xmlns:a16="http://schemas.microsoft.com/office/drawing/2014/main" id="{D0142AF1-6ABB-4FAE-BACF-68F4426DA422}"/>
                  </a:ext>
                </a:extLst>
              </p:cNvPr>
              <p:cNvSpPr>
                <a:spLocks noChangeArrowheads="1"/>
              </p:cNvSpPr>
              <p:nvPr/>
            </p:nvSpPr>
            <p:spPr bwMode="auto">
              <a:xfrm>
                <a:off x="3530601" y="5105400"/>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 name="Line 303">
                <a:extLst>
                  <a:ext uri="{FF2B5EF4-FFF2-40B4-BE49-F238E27FC236}">
                    <a16:creationId xmlns:a16="http://schemas.microsoft.com/office/drawing/2014/main" id="{21AD7B14-E328-4CCD-A1AF-484EEF9B3373}"/>
                  </a:ext>
                </a:extLst>
              </p:cNvPr>
              <p:cNvSpPr>
                <a:spLocks noChangeShapeType="1"/>
              </p:cNvSpPr>
              <p:nvPr/>
            </p:nvSpPr>
            <p:spPr bwMode="auto">
              <a:xfrm>
                <a:off x="3567113" y="5019675"/>
                <a:ext cx="0" cy="244475"/>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 name="Line 304">
                <a:extLst>
                  <a:ext uri="{FF2B5EF4-FFF2-40B4-BE49-F238E27FC236}">
                    <a16:creationId xmlns:a16="http://schemas.microsoft.com/office/drawing/2014/main" id="{EF21A59F-8ADC-463C-BCDE-BF503CF1C783}"/>
                  </a:ext>
                </a:extLst>
              </p:cNvPr>
              <p:cNvSpPr>
                <a:spLocks noChangeShapeType="1"/>
              </p:cNvSpPr>
              <p:nvPr/>
            </p:nvSpPr>
            <p:spPr bwMode="auto">
              <a:xfrm>
                <a:off x="3536951" y="5019675"/>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 name="Line 305">
                <a:extLst>
                  <a:ext uri="{FF2B5EF4-FFF2-40B4-BE49-F238E27FC236}">
                    <a16:creationId xmlns:a16="http://schemas.microsoft.com/office/drawing/2014/main" id="{E22B98B8-B304-439B-86AA-A6CB5478607A}"/>
                  </a:ext>
                </a:extLst>
              </p:cNvPr>
              <p:cNvSpPr>
                <a:spLocks noChangeShapeType="1"/>
              </p:cNvSpPr>
              <p:nvPr/>
            </p:nvSpPr>
            <p:spPr bwMode="auto">
              <a:xfrm>
                <a:off x="3536951" y="5264150"/>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 name="Oval 306">
                <a:extLst>
                  <a:ext uri="{FF2B5EF4-FFF2-40B4-BE49-F238E27FC236}">
                    <a16:creationId xmlns:a16="http://schemas.microsoft.com/office/drawing/2014/main" id="{6F5C3173-22D8-4DFC-9CC4-F3EA41D8564D}"/>
                  </a:ext>
                </a:extLst>
              </p:cNvPr>
              <p:cNvSpPr>
                <a:spLocks noChangeArrowheads="1"/>
              </p:cNvSpPr>
              <p:nvPr/>
            </p:nvSpPr>
            <p:spPr bwMode="auto">
              <a:xfrm>
                <a:off x="3268663" y="5159375"/>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 name="Line 307">
                <a:extLst>
                  <a:ext uri="{FF2B5EF4-FFF2-40B4-BE49-F238E27FC236}">
                    <a16:creationId xmlns:a16="http://schemas.microsoft.com/office/drawing/2014/main" id="{CB5C9940-3E5C-49E7-B65F-4F1B2EA73924}"/>
                  </a:ext>
                </a:extLst>
              </p:cNvPr>
              <p:cNvSpPr>
                <a:spLocks noChangeShapeType="1"/>
              </p:cNvSpPr>
              <p:nvPr/>
            </p:nvSpPr>
            <p:spPr bwMode="auto">
              <a:xfrm>
                <a:off x="3305176" y="5073650"/>
                <a:ext cx="0" cy="24606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 name="Line 308">
                <a:extLst>
                  <a:ext uri="{FF2B5EF4-FFF2-40B4-BE49-F238E27FC236}">
                    <a16:creationId xmlns:a16="http://schemas.microsoft.com/office/drawing/2014/main" id="{5F643240-5872-4D66-86E8-61962B7211A1}"/>
                  </a:ext>
                </a:extLst>
              </p:cNvPr>
              <p:cNvSpPr>
                <a:spLocks noChangeShapeType="1"/>
              </p:cNvSpPr>
              <p:nvPr/>
            </p:nvSpPr>
            <p:spPr bwMode="auto">
              <a:xfrm>
                <a:off x="3279776" y="5073650"/>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 name="Line 309">
                <a:extLst>
                  <a:ext uri="{FF2B5EF4-FFF2-40B4-BE49-F238E27FC236}">
                    <a16:creationId xmlns:a16="http://schemas.microsoft.com/office/drawing/2014/main" id="{CFB7C03B-F806-42B3-8BD3-976F21520678}"/>
                  </a:ext>
                </a:extLst>
              </p:cNvPr>
              <p:cNvSpPr>
                <a:spLocks noChangeShapeType="1"/>
              </p:cNvSpPr>
              <p:nvPr/>
            </p:nvSpPr>
            <p:spPr bwMode="auto">
              <a:xfrm>
                <a:off x="3279776" y="531971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 name="Oval 310">
                <a:extLst>
                  <a:ext uri="{FF2B5EF4-FFF2-40B4-BE49-F238E27FC236}">
                    <a16:creationId xmlns:a16="http://schemas.microsoft.com/office/drawing/2014/main" id="{E4DA32A1-002A-4C2F-8659-F6AFB818AFCE}"/>
                  </a:ext>
                </a:extLst>
              </p:cNvPr>
              <p:cNvSpPr>
                <a:spLocks noChangeArrowheads="1"/>
              </p:cNvSpPr>
              <p:nvPr/>
            </p:nvSpPr>
            <p:spPr bwMode="auto">
              <a:xfrm>
                <a:off x="3017838" y="5461000"/>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 name="Line 311">
                <a:extLst>
                  <a:ext uri="{FF2B5EF4-FFF2-40B4-BE49-F238E27FC236}">
                    <a16:creationId xmlns:a16="http://schemas.microsoft.com/office/drawing/2014/main" id="{35B4754F-17A5-41ED-A760-08848769D3E6}"/>
                  </a:ext>
                </a:extLst>
              </p:cNvPr>
              <p:cNvSpPr>
                <a:spLocks noChangeShapeType="1"/>
              </p:cNvSpPr>
              <p:nvPr/>
            </p:nvSpPr>
            <p:spPr bwMode="auto">
              <a:xfrm>
                <a:off x="3054351" y="5392738"/>
                <a:ext cx="0" cy="20320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 name="Line 312">
                <a:extLst>
                  <a:ext uri="{FF2B5EF4-FFF2-40B4-BE49-F238E27FC236}">
                    <a16:creationId xmlns:a16="http://schemas.microsoft.com/office/drawing/2014/main" id="{0781E002-CEEA-46C7-87D1-B09FE5F3396F}"/>
                  </a:ext>
                </a:extLst>
              </p:cNvPr>
              <p:cNvSpPr>
                <a:spLocks noChangeShapeType="1"/>
              </p:cNvSpPr>
              <p:nvPr/>
            </p:nvSpPr>
            <p:spPr bwMode="auto">
              <a:xfrm>
                <a:off x="3030538" y="5392738"/>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 name="Line 313">
                <a:extLst>
                  <a:ext uri="{FF2B5EF4-FFF2-40B4-BE49-F238E27FC236}">
                    <a16:creationId xmlns:a16="http://schemas.microsoft.com/office/drawing/2014/main" id="{2139DE98-B710-4489-886E-5E02F58C8FEC}"/>
                  </a:ext>
                </a:extLst>
              </p:cNvPr>
              <p:cNvSpPr>
                <a:spLocks noChangeShapeType="1"/>
              </p:cNvSpPr>
              <p:nvPr/>
            </p:nvSpPr>
            <p:spPr bwMode="auto">
              <a:xfrm>
                <a:off x="3030538" y="5595938"/>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 name="Oval 314">
                <a:extLst>
                  <a:ext uri="{FF2B5EF4-FFF2-40B4-BE49-F238E27FC236}">
                    <a16:creationId xmlns:a16="http://schemas.microsoft.com/office/drawing/2014/main" id="{BA2E185F-5F20-4C9A-9EAF-F5F4181ABDC3}"/>
                  </a:ext>
                </a:extLst>
              </p:cNvPr>
              <p:cNvSpPr>
                <a:spLocks noChangeArrowheads="1"/>
              </p:cNvSpPr>
              <p:nvPr/>
            </p:nvSpPr>
            <p:spPr bwMode="auto">
              <a:xfrm>
                <a:off x="2760663" y="5724525"/>
                <a:ext cx="74613"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 name="Line 315">
                <a:extLst>
                  <a:ext uri="{FF2B5EF4-FFF2-40B4-BE49-F238E27FC236}">
                    <a16:creationId xmlns:a16="http://schemas.microsoft.com/office/drawing/2014/main" id="{9BD0D341-D48B-4081-A353-A7F52684A25D}"/>
                  </a:ext>
                </a:extLst>
              </p:cNvPr>
              <p:cNvSpPr>
                <a:spLocks noChangeShapeType="1"/>
              </p:cNvSpPr>
              <p:nvPr/>
            </p:nvSpPr>
            <p:spPr bwMode="auto">
              <a:xfrm>
                <a:off x="2797176" y="5681663"/>
                <a:ext cx="0" cy="16510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 name="Line 316">
                <a:extLst>
                  <a:ext uri="{FF2B5EF4-FFF2-40B4-BE49-F238E27FC236}">
                    <a16:creationId xmlns:a16="http://schemas.microsoft.com/office/drawing/2014/main" id="{F9369656-924E-4A9B-A08A-0A4FB90581E2}"/>
                  </a:ext>
                </a:extLst>
              </p:cNvPr>
              <p:cNvSpPr>
                <a:spLocks noChangeShapeType="1"/>
              </p:cNvSpPr>
              <p:nvPr/>
            </p:nvSpPr>
            <p:spPr bwMode="auto">
              <a:xfrm>
                <a:off x="2773363" y="5681663"/>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 name="Line 317">
                <a:extLst>
                  <a:ext uri="{FF2B5EF4-FFF2-40B4-BE49-F238E27FC236}">
                    <a16:creationId xmlns:a16="http://schemas.microsoft.com/office/drawing/2014/main" id="{542AC1D7-8B7C-4D2D-BC04-D78664FF2F91}"/>
                  </a:ext>
                </a:extLst>
              </p:cNvPr>
              <p:cNvSpPr>
                <a:spLocks noChangeShapeType="1"/>
              </p:cNvSpPr>
              <p:nvPr/>
            </p:nvSpPr>
            <p:spPr bwMode="auto">
              <a:xfrm>
                <a:off x="2773363" y="5846763"/>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1" name="Line 448">
                <a:extLst>
                  <a:ext uri="{FF2B5EF4-FFF2-40B4-BE49-F238E27FC236}">
                    <a16:creationId xmlns:a16="http://schemas.microsoft.com/office/drawing/2014/main" id="{EAFCBB54-9BBB-4BED-AC84-E23EF14F5975}"/>
                  </a:ext>
                </a:extLst>
              </p:cNvPr>
              <p:cNvSpPr>
                <a:spLocks noChangeShapeType="1"/>
              </p:cNvSpPr>
              <p:nvPr/>
            </p:nvSpPr>
            <p:spPr bwMode="auto">
              <a:xfrm>
                <a:off x="4575175" y="4700588"/>
                <a:ext cx="0" cy="33020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 name="Line 449">
                <a:extLst>
                  <a:ext uri="{FF2B5EF4-FFF2-40B4-BE49-F238E27FC236}">
                    <a16:creationId xmlns:a16="http://schemas.microsoft.com/office/drawing/2014/main" id="{C9E90F45-E84F-4DA7-A840-7F73A384E91A}"/>
                  </a:ext>
                </a:extLst>
              </p:cNvPr>
              <p:cNvSpPr>
                <a:spLocks noChangeShapeType="1"/>
              </p:cNvSpPr>
              <p:nvPr/>
            </p:nvSpPr>
            <p:spPr bwMode="auto">
              <a:xfrm>
                <a:off x="4551363" y="4700588"/>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3" name="Line 450">
                <a:extLst>
                  <a:ext uri="{FF2B5EF4-FFF2-40B4-BE49-F238E27FC236}">
                    <a16:creationId xmlns:a16="http://schemas.microsoft.com/office/drawing/2014/main" id="{EE3521DD-F2A8-4DB7-B034-7567028DBAB7}"/>
                  </a:ext>
                </a:extLst>
              </p:cNvPr>
              <p:cNvSpPr>
                <a:spLocks noChangeShapeType="1"/>
              </p:cNvSpPr>
              <p:nvPr/>
            </p:nvSpPr>
            <p:spPr bwMode="auto">
              <a:xfrm>
                <a:off x="4551363" y="5030788"/>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4" name="Line 451">
                <a:extLst>
                  <a:ext uri="{FF2B5EF4-FFF2-40B4-BE49-F238E27FC236}">
                    <a16:creationId xmlns:a16="http://schemas.microsoft.com/office/drawing/2014/main" id="{75E981F5-1E17-410D-8FA6-D4C78C0940B1}"/>
                  </a:ext>
                </a:extLst>
              </p:cNvPr>
              <p:cNvSpPr>
                <a:spLocks noChangeShapeType="1"/>
              </p:cNvSpPr>
              <p:nvPr/>
            </p:nvSpPr>
            <p:spPr bwMode="auto">
              <a:xfrm>
                <a:off x="4538663" y="482917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5" name="Line 452">
                <a:extLst>
                  <a:ext uri="{FF2B5EF4-FFF2-40B4-BE49-F238E27FC236}">
                    <a16:creationId xmlns:a16="http://schemas.microsoft.com/office/drawing/2014/main" id="{63623AE3-D280-4B0B-A12E-D10182C1F447}"/>
                  </a:ext>
                </a:extLst>
              </p:cNvPr>
              <p:cNvSpPr>
                <a:spLocks noChangeShapeType="1"/>
              </p:cNvSpPr>
              <p:nvPr/>
            </p:nvSpPr>
            <p:spPr bwMode="auto">
              <a:xfrm flipH="1">
                <a:off x="4538663" y="482917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6" name="Line 453">
                <a:extLst>
                  <a:ext uri="{FF2B5EF4-FFF2-40B4-BE49-F238E27FC236}">
                    <a16:creationId xmlns:a16="http://schemas.microsoft.com/office/drawing/2014/main" id="{54609832-869C-41D7-B115-97663F9D365A}"/>
                  </a:ext>
                </a:extLst>
              </p:cNvPr>
              <p:cNvSpPr>
                <a:spLocks noChangeShapeType="1"/>
              </p:cNvSpPr>
              <p:nvPr/>
            </p:nvSpPr>
            <p:spPr bwMode="auto">
              <a:xfrm>
                <a:off x="4318000" y="4756150"/>
                <a:ext cx="0" cy="33020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7" name="Line 454">
                <a:extLst>
                  <a:ext uri="{FF2B5EF4-FFF2-40B4-BE49-F238E27FC236}">
                    <a16:creationId xmlns:a16="http://schemas.microsoft.com/office/drawing/2014/main" id="{9AA39D02-AD72-4309-A844-D11DF56E722D}"/>
                  </a:ext>
                </a:extLst>
              </p:cNvPr>
              <p:cNvSpPr>
                <a:spLocks noChangeShapeType="1"/>
              </p:cNvSpPr>
              <p:nvPr/>
            </p:nvSpPr>
            <p:spPr bwMode="auto">
              <a:xfrm>
                <a:off x="4287838" y="4756150"/>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 name="Line 455">
                <a:extLst>
                  <a:ext uri="{FF2B5EF4-FFF2-40B4-BE49-F238E27FC236}">
                    <a16:creationId xmlns:a16="http://schemas.microsoft.com/office/drawing/2014/main" id="{AF89459C-466D-430F-8AD8-124B1C86B0DB}"/>
                  </a:ext>
                </a:extLst>
              </p:cNvPr>
              <p:cNvSpPr>
                <a:spLocks noChangeShapeType="1"/>
              </p:cNvSpPr>
              <p:nvPr/>
            </p:nvSpPr>
            <p:spPr bwMode="auto">
              <a:xfrm>
                <a:off x="4287838" y="5086350"/>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 name="Line 456">
                <a:extLst>
                  <a:ext uri="{FF2B5EF4-FFF2-40B4-BE49-F238E27FC236}">
                    <a16:creationId xmlns:a16="http://schemas.microsoft.com/office/drawing/2014/main" id="{5143C64A-5C00-458A-82B5-EAEE222921B9}"/>
                  </a:ext>
                </a:extLst>
              </p:cNvPr>
              <p:cNvSpPr>
                <a:spLocks noChangeShapeType="1"/>
              </p:cNvSpPr>
              <p:nvPr/>
            </p:nvSpPr>
            <p:spPr bwMode="auto">
              <a:xfrm>
                <a:off x="4281488" y="48847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 name="Line 457">
                <a:extLst>
                  <a:ext uri="{FF2B5EF4-FFF2-40B4-BE49-F238E27FC236}">
                    <a16:creationId xmlns:a16="http://schemas.microsoft.com/office/drawing/2014/main" id="{575423CC-DA92-42B4-BEB9-E69919B02B4D}"/>
                  </a:ext>
                </a:extLst>
              </p:cNvPr>
              <p:cNvSpPr>
                <a:spLocks noChangeShapeType="1"/>
              </p:cNvSpPr>
              <p:nvPr/>
            </p:nvSpPr>
            <p:spPr bwMode="auto">
              <a:xfrm flipH="1">
                <a:off x="4281488" y="48847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 name="Line 458">
                <a:extLst>
                  <a:ext uri="{FF2B5EF4-FFF2-40B4-BE49-F238E27FC236}">
                    <a16:creationId xmlns:a16="http://schemas.microsoft.com/office/drawing/2014/main" id="{81F80F2C-FD0D-4177-8867-355461258C95}"/>
                  </a:ext>
                </a:extLst>
              </p:cNvPr>
              <p:cNvSpPr>
                <a:spLocks noChangeShapeType="1"/>
              </p:cNvSpPr>
              <p:nvPr/>
            </p:nvSpPr>
            <p:spPr bwMode="auto">
              <a:xfrm>
                <a:off x="4068763" y="4908550"/>
                <a:ext cx="0" cy="33178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 name="Line 459">
                <a:extLst>
                  <a:ext uri="{FF2B5EF4-FFF2-40B4-BE49-F238E27FC236}">
                    <a16:creationId xmlns:a16="http://schemas.microsoft.com/office/drawing/2014/main" id="{C16DDDC3-0692-4AEB-A087-0ED821881C7C}"/>
                  </a:ext>
                </a:extLst>
              </p:cNvPr>
              <p:cNvSpPr>
                <a:spLocks noChangeShapeType="1"/>
              </p:cNvSpPr>
              <p:nvPr/>
            </p:nvSpPr>
            <p:spPr bwMode="auto">
              <a:xfrm>
                <a:off x="4043363" y="4908550"/>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 name="Line 460">
                <a:extLst>
                  <a:ext uri="{FF2B5EF4-FFF2-40B4-BE49-F238E27FC236}">
                    <a16:creationId xmlns:a16="http://schemas.microsoft.com/office/drawing/2014/main" id="{DA666B83-15E0-409C-AC81-4FE55BE95977}"/>
                  </a:ext>
                </a:extLst>
              </p:cNvPr>
              <p:cNvSpPr>
                <a:spLocks noChangeShapeType="1"/>
              </p:cNvSpPr>
              <p:nvPr/>
            </p:nvSpPr>
            <p:spPr bwMode="auto">
              <a:xfrm>
                <a:off x="4043363" y="5240338"/>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4" name="Line 461">
                <a:extLst>
                  <a:ext uri="{FF2B5EF4-FFF2-40B4-BE49-F238E27FC236}">
                    <a16:creationId xmlns:a16="http://schemas.microsoft.com/office/drawing/2014/main" id="{9F3ADF89-8592-4A1C-85F4-58AC82B2B126}"/>
                  </a:ext>
                </a:extLst>
              </p:cNvPr>
              <p:cNvSpPr>
                <a:spLocks noChangeShapeType="1"/>
              </p:cNvSpPr>
              <p:nvPr/>
            </p:nvSpPr>
            <p:spPr bwMode="auto">
              <a:xfrm>
                <a:off x="4032250" y="50371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5" name="Line 462">
                <a:extLst>
                  <a:ext uri="{FF2B5EF4-FFF2-40B4-BE49-F238E27FC236}">
                    <a16:creationId xmlns:a16="http://schemas.microsoft.com/office/drawing/2014/main" id="{4599EBC2-8F56-4FDD-99EC-002CC7AE722B}"/>
                  </a:ext>
                </a:extLst>
              </p:cNvPr>
              <p:cNvSpPr>
                <a:spLocks noChangeShapeType="1"/>
              </p:cNvSpPr>
              <p:nvPr/>
            </p:nvSpPr>
            <p:spPr bwMode="auto">
              <a:xfrm flipH="1">
                <a:off x="4032250" y="5037138"/>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6" name="Line 463">
                <a:extLst>
                  <a:ext uri="{FF2B5EF4-FFF2-40B4-BE49-F238E27FC236}">
                    <a16:creationId xmlns:a16="http://schemas.microsoft.com/office/drawing/2014/main" id="{CB48F9C9-91E5-4456-9561-58B7D2FC326F}"/>
                  </a:ext>
                </a:extLst>
              </p:cNvPr>
              <p:cNvSpPr>
                <a:spLocks noChangeShapeType="1"/>
              </p:cNvSpPr>
              <p:nvPr/>
            </p:nvSpPr>
            <p:spPr bwMode="auto">
              <a:xfrm>
                <a:off x="3817938" y="5006975"/>
                <a:ext cx="0" cy="29368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7" name="Line 464">
                <a:extLst>
                  <a:ext uri="{FF2B5EF4-FFF2-40B4-BE49-F238E27FC236}">
                    <a16:creationId xmlns:a16="http://schemas.microsoft.com/office/drawing/2014/main" id="{D570DA06-2CA7-45A0-BD2A-C7ED8924E2B4}"/>
                  </a:ext>
                </a:extLst>
              </p:cNvPr>
              <p:cNvSpPr>
                <a:spLocks noChangeShapeType="1"/>
              </p:cNvSpPr>
              <p:nvPr/>
            </p:nvSpPr>
            <p:spPr bwMode="auto">
              <a:xfrm>
                <a:off x="3787775" y="5006975"/>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8" name="Line 465">
                <a:extLst>
                  <a:ext uri="{FF2B5EF4-FFF2-40B4-BE49-F238E27FC236}">
                    <a16:creationId xmlns:a16="http://schemas.microsoft.com/office/drawing/2014/main" id="{5E13E17D-D79E-45E3-BCD8-9CCC8C33C719}"/>
                  </a:ext>
                </a:extLst>
              </p:cNvPr>
              <p:cNvSpPr>
                <a:spLocks noChangeShapeType="1"/>
              </p:cNvSpPr>
              <p:nvPr/>
            </p:nvSpPr>
            <p:spPr bwMode="auto">
              <a:xfrm>
                <a:off x="3787775" y="5300663"/>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 name="Line 466">
                <a:extLst>
                  <a:ext uri="{FF2B5EF4-FFF2-40B4-BE49-F238E27FC236}">
                    <a16:creationId xmlns:a16="http://schemas.microsoft.com/office/drawing/2014/main" id="{986A2AC0-553D-4FE7-87EA-16E7AA217337}"/>
                  </a:ext>
                </a:extLst>
              </p:cNvPr>
              <p:cNvSpPr>
                <a:spLocks noChangeShapeType="1"/>
              </p:cNvSpPr>
              <p:nvPr/>
            </p:nvSpPr>
            <p:spPr bwMode="auto">
              <a:xfrm>
                <a:off x="3781425" y="5122863"/>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 name="Line 467">
                <a:extLst>
                  <a:ext uri="{FF2B5EF4-FFF2-40B4-BE49-F238E27FC236}">
                    <a16:creationId xmlns:a16="http://schemas.microsoft.com/office/drawing/2014/main" id="{19693F99-CEFC-4EC1-97EC-EDB9854C19E7}"/>
                  </a:ext>
                </a:extLst>
              </p:cNvPr>
              <p:cNvSpPr>
                <a:spLocks noChangeShapeType="1"/>
              </p:cNvSpPr>
              <p:nvPr/>
            </p:nvSpPr>
            <p:spPr bwMode="auto">
              <a:xfrm flipH="1">
                <a:off x="3781425" y="5122863"/>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 name="Line 468">
                <a:extLst>
                  <a:ext uri="{FF2B5EF4-FFF2-40B4-BE49-F238E27FC236}">
                    <a16:creationId xmlns:a16="http://schemas.microsoft.com/office/drawing/2014/main" id="{A3582DA7-A642-4038-9C3A-7EA551AA4879}"/>
                  </a:ext>
                </a:extLst>
              </p:cNvPr>
              <p:cNvSpPr>
                <a:spLocks noChangeShapeType="1"/>
              </p:cNvSpPr>
              <p:nvPr/>
            </p:nvSpPr>
            <p:spPr bwMode="auto">
              <a:xfrm>
                <a:off x="3560763" y="5086350"/>
                <a:ext cx="0" cy="29368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 name="Line 469">
                <a:extLst>
                  <a:ext uri="{FF2B5EF4-FFF2-40B4-BE49-F238E27FC236}">
                    <a16:creationId xmlns:a16="http://schemas.microsoft.com/office/drawing/2014/main" id="{BEE02FDE-259A-4970-89B5-3B7C6BD16AC9}"/>
                  </a:ext>
                </a:extLst>
              </p:cNvPr>
              <p:cNvSpPr>
                <a:spLocks noChangeShapeType="1"/>
              </p:cNvSpPr>
              <p:nvPr/>
            </p:nvSpPr>
            <p:spPr bwMode="auto">
              <a:xfrm>
                <a:off x="3530600" y="5086350"/>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 name="Line 470">
                <a:extLst>
                  <a:ext uri="{FF2B5EF4-FFF2-40B4-BE49-F238E27FC236}">
                    <a16:creationId xmlns:a16="http://schemas.microsoft.com/office/drawing/2014/main" id="{FA18219F-DDBE-4D7E-A57A-80E12D41F301}"/>
                  </a:ext>
                </a:extLst>
              </p:cNvPr>
              <p:cNvSpPr>
                <a:spLocks noChangeShapeType="1"/>
              </p:cNvSpPr>
              <p:nvPr/>
            </p:nvSpPr>
            <p:spPr bwMode="auto">
              <a:xfrm>
                <a:off x="3530600" y="5380038"/>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 name="Line 471">
                <a:extLst>
                  <a:ext uri="{FF2B5EF4-FFF2-40B4-BE49-F238E27FC236}">
                    <a16:creationId xmlns:a16="http://schemas.microsoft.com/office/drawing/2014/main" id="{89860FB8-1D8C-4260-914B-3DC4A3A035BF}"/>
                  </a:ext>
                </a:extLst>
              </p:cNvPr>
              <p:cNvSpPr>
                <a:spLocks noChangeShapeType="1"/>
              </p:cNvSpPr>
              <p:nvPr/>
            </p:nvSpPr>
            <p:spPr bwMode="auto">
              <a:xfrm>
                <a:off x="3524250" y="5202238"/>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 name="Line 472">
                <a:extLst>
                  <a:ext uri="{FF2B5EF4-FFF2-40B4-BE49-F238E27FC236}">
                    <a16:creationId xmlns:a16="http://schemas.microsoft.com/office/drawing/2014/main" id="{71D91333-F579-4750-BFC5-43FFC05E8D2D}"/>
                  </a:ext>
                </a:extLst>
              </p:cNvPr>
              <p:cNvSpPr>
                <a:spLocks noChangeShapeType="1"/>
              </p:cNvSpPr>
              <p:nvPr/>
            </p:nvSpPr>
            <p:spPr bwMode="auto">
              <a:xfrm flipH="1">
                <a:off x="3524250" y="5202238"/>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 name="Line 473">
                <a:extLst>
                  <a:ext uri="{FF2B5EF4-FFF2-40B4-BE49-F238E27FC236}">
                    <a16:creationId xmlns:a16="http://schemas.microsoft.com/office/drawing/2014/main" id="{4D73BF2B-334E-4EC3-8B10-98A55CBCF2E3}"/>
                  </a:ext>
                </a:extLst>
              </p:cNvPr>
              <p:cNvSpPr>
                <a:spLocks noChangeShapeType="1"/>
              </p:cNvSpPr>
              <p:nvPr/>
            </p:nvSpPr>
            <p:spPr bwMode="auto">
              <a:xfrm>
                <a:off x="3305175" y="5153025"/>
                <a:ext cx="0" cy="2651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 name="Line 474">
                <a:extLst>
                  <a:ext uri="{FF2B5EF4-FFF2-40B4-BE49-F238E27FC236}">
                    <a16:creationId xmlns:a16="http://schemas.microsoft.com/office/drawing/2014/main" id="{6811BEC4-6E9D-4130-9D6E-ADD726C11BA0}"/>
                  </a:ext>
                </a:extLst>
              </p:cNvPr>
              <p:cNvSpPr>
                <a:spLocks noChangeShapeType="1"/>
              </p:cNvSpPr>
              <p:nvPr/>
            </p:nvSpPr>
            <p:spPr bwMode="auto">
              <a:xfrm>
                <a:off x="3279775" y="5153025"/>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 name="Line 475">
                <a:extLst>
                  <a:ext uri="{FF2B5EF4-FFF2-40B4-BE49-F238E27FC236}">
                    <a16:creationId xmlns:a16="http://schemas.microsoft.com/office/drawing/2014/main" id="{9A8BAD62-830C-4DB1-AC99-ADF1500DE24B}"/>
                  </a:ext>
                </a:extLst>
              </p:cNvPr>
              <p:cNvSpPr>
                <a:spLocks noChangeShapeType="1"/>
              </p:cNvSpPr>
              <p:nvPr/>
            </p:nvSpPr>
            <p:spPr bwMode="auto">
              <a:xfrm>
                <a:off x="3279775" y="5418138"/>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9" name="Line 476">
                <a:extLst>
                  <a:ext uri="{FF2B5EF4-FFF2-40B4-BE49-F238E27FC236}">
                    <a16:creationId xmlns:a16="http://schemas.microsoft.com/office/drawing/2014/main" id="{8E8E87D0-F93F-4FA3-8881-FA690CA13142}"/>
                  </a:ext>
                </a:extLst>
              </p:cNvPr>
              <p:cNvSpPr>
                <a:spLocks noChangeShapeType="1"/>
              </p:cNvSpPr>
              <p:nvPr/>
            </p:nvSpPr>
            <p:spPr bwMode="auto">
              <a:xfrm>
                <a:off x="3268663" y="5251450"/>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0" name="Line 477">
                <a:extLst>
                  <a:ext uri="{FF2B5EF4-FFF2-40B4-BE49-F238E27FC236}">
                    <a16:creationId xmlns:a16="http://schemas.microsoft.com/office/drawing/2014/main" id="{A46302D7-07C2-4C81-B96C-E78D03D8A76F}"/>
                  </a:ext>
                </a:extLst>
              </p:cNvPr>
              <p:cNvSpPr>
                <a:spLocks noChangeShapeType="1"/>
              </p:cNvSpPr>
              <p:nvPr/>
            </p:nvSpPr>
            <p:spPr bwMode="auto">
              <a:xfrm flipH="1">
                <a:off x="3268663" y="5251450"/>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1" name="Line 478">
                <a:extLst>
                  <a:ext uri="{FF2B5EF4-FFF2-40B4-BE49-F238E27FC236}">
                    <a16:creationId xmlns:a16="http://schemas.microsoft.com/office/drawing/2014/main" id="{EA517F0C-DB6E-4288-BC4B-A90B2A92368F}"/>
                  </a:ext>
                </a:extLst>
              </p:cNvPr>
              <p:cNvSpPr>
                <a:spLocks noChangeShapeType="1"/>
              </p:cNvSpPr>
              <p:nvPr/>
            </p:nvSpPr>
            <p:spPr bwMode="auto">
              <a:xfrm>
                <a:off x="3054350" y="5429250"/>
                <a:ext cx="0" cy="20320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2" name="Line 479">
                <a:extLst>
                  <a:ext uri="{FF2B5EF4-FFF2-40B4-BE49-F238E27FC236}">
                    <a16:creationId xmlns:a16="http://schemas.microsoft.com/office/drawing/2014/main" id="{B949F7BD-CE1C-429A-9857-7DFD02F8B5E1}"/>
                  </a:ext>
                </a:extLst>
              </p:cNvPr>
              <p:cNvSpPr>
                <a:spLocks noChangeShapeType="1"/>
              </p:cNvSpPr>
              <p:nvPr/>
            </p:nvSpPr>
            <p:spPr bwMode="auto">
              <a:xfrm>
                <a:off x="3030538" y="5429250"/>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3" name="Line 480">
                <a:extLst>
                  <a:ext uri="{FF2B5EF4-FFF2-40B4-BE49-F238E27FC236}">
                    <a16:creationId xmlns:a16="http://schemas.microsoft.com/office/drawing/2014/main" id="{2342AEB4-13E4-4E6F-ABA5-C4E5990152DE}"/>
                  </a:ext>
                </a:extLst>
              </p:cNvPr>
              <p:cNvSpPr>
                <a:spLocks noChangeShapeType="1"/>
              </p:cNvSpPr>
              <p:nvPr/>
            </p:nvSpPr>
            <p:spPr bwMode="auto">
              <a:xfrm>
                <a:off x="3030538" y="5632450"/>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4" name="Line 481">
                <a:extLst>
                  <a:ext uri="{FF2B5EF4-FFF2-40B4-BE49-F238E27FC236}">
                    <a16:creationId xmlns:a16="http://schemas.microsoft.com/office/drawing/2014/main" id="{32EFEB8E-F3B0-461D-AA0B-BD38512B6DF3}"/>
                  </a:ext>
                </a:extLst>
              </p:cNvPr>
              <p:cNvSpPr>
                <a:spLocks noChangeShapeType="1"/>
              </p:cNvSpPr>
              <p:nvPr/>
            </p:nvSpPr>
            <p:spPr bwMode="auto">
              <a:xfrm>
                <a:off x="3017838" y="550386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5" name="Line 482">
                <a:extLst>
                  <a:ext uri="{FF2B5EF4-FFF2-40B4-BE49-F238E27FC236}">
                    <a16:creationId xmlns:a16="http://schemas.microsoft.com/office/drawing/2014/main" id="{9588D3D2-25C2-4ED4-B03C-68E3141B3BD6}"/>
                  </a:ext>
                </a:extLst>
              </p:cNvPr>
              <p:cNvSpPr>
                <a:spLocks noChangeShapeType="1"/>
              </p:cNvSpPr>
              <p:nvPr/>
            </p:nvSpPr>
            <p:spPr bwMode="auto">
              <a:xfrm flipH="1">
                <a:off x="3017838" y="550386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6" name="Line 483">
                <a:extLst>
                  <a:ext uri="{FF2B5EF4-FFF2-40B4-BE49-F238E27FC236}">
                    <a16:creationId xmlns:a16="http://schemas.microsoft.com/office/drawing/2014/main" id="{1236959A-55D4-4274-BC97-06668DAFD95F}"/>
                  </a:ext>
                </a:extLst>
              </p:cNvPr>
              <p:cNvSpPr>
                <a:spLocks noChangeShapeType="1"/>
              </p:cNvSpPr>
              <p:nvPr/>
            </p:nvSpPr>
            <p:spPr bwMode="auto">
              <a:xfrm>
                <a:off x="2760663" y="5718175"/>
                <a:ext cx="74613"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7" name="Line 484">
                <a:extLst>
                  <a:ext uri="{FF2B5EF4-FFF2-40B4-BE49-F238E27FC236}">
                    <a16:creationId xmlns:a16="http://schemas.microsoft.com/office/drawing/2014/main" id="{E007468D-FD2F-4989-9745-2C176B72215E}"/>
                  </a:ext>
                </a:extLst>
              </p:cNvPr>
              <p:cNvSpPr>
                <a:spLocks noChangeShapeType="1"/>
              </p:cNvSpPr>
              <p:nvPr/>
            </p:nvSpPr>
            <p:spPr bwMode="auto">
              <a:xfrm flipH="1">
                <a:off x="2760663" y="5718175"/>
                <a:ext cx="74613"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86" name="ZoneTexte 185">
              <a:extLst>
                <a:ext uri="{FF2B5EF4-FFF2-40B4-BE49-F238E27FC236}">
                  <a16:creationId xmlns:a16="http://schemas.microsoft.com/office/drawing/2014/main" id="{D9438F81-1557-48ED-B42B-37F2E01F75A2}"/>
                </a:ext>
              </a:extLst>
            </p:cNvPr>
            <p:cNvSpPr txBox="1"/>
            <p:nvPr/>
          </p:nvSpPr>
          <p:spPr>
            <a:xfrm>
              <a:off x="2271803" y="5925136"/>
              <a:ext cx="269626" cy="276999"/>
            </a:xfrm>
            <a:prstGeom prst="rect">
              <a:avLst/>
            </a:prstGeom>
            <a:noFill/>
          </p:spPr>
          <p:txBody>
            <a:bodyPr wrap="none" rtlCol="0">
              <a:spAutoFit/>
            </a:bodyPr>
            <a:lstStyle/>
            <a:p>
              <a:pPr algn="r"/>
              <a:r>
                <a:rPr lang="en-US" sz="1200"/>
                <a:t>0</a:t>
              </a:r>
            </a:p>
          </p:txBody>
        </p:sp>
        <p:sp>
          <p:nvSpPr>
            <p:cNvPr id="187" name="ZoneTexte 186">
              <a:extLst>
                <a:ext uri="{FF2B5EF4-FFF2-40B4-BE49-F238E27FC236}">
                  <a16:creationId xmlns:a16="http://schemas.microsoft.com/office/drawing/2014/main" id="{3573AA5F-911E-466A-A256-ECE9C37E3D3F}"/>
                </a:ext>
              </a:extLst>
            </p:cNvPr>
            <p:cNvSpPr txBox="1"/>
            <p:nvPr/>
          </p:nvSpPr>
          <p:spPr>
            <a:xfrm>
              <a:off x="2271803" y="5631909"/>
              <a:ext cx="269626" cy="276999"/>
            </a:xfrm>
            <a:prstGeom prst="rect">
              <a:avLst/>
            </a:prstGeom>
            <a:noFill/>
          </p:spPr>
          <p:txBody>
            <a:bodyPr wrap="none" rtlCol="0">
              <a:spAutoFit/>
            </a:bodyPr>
            <a:lstStyle/>
            <a:p>
              <a:pPr algn="r"/>
              <a:r>
                <a:rPr lang="en-US" sz="1200"/>
                <a:t>1</a:t>
              </a:r>
            </a:p>
          </p:txBody>
        </p:sp>
        <p:sp>
          <p:nvSpPr>
            <p:cNvPr id="188" name="ZoneTexte 187">
              <a:extLst>
                <a:ext uri="{FF2B5EF4-FFF2-40B4-BE49-F238E27FC236}">
                  <a16:creationId xmlns:a16="http://schemas.microsoft.com/office/drawing/2014/main" id="{98B2AE9F-D0FF-4962-895A-9B00D678AC67}"/>
                </a:ext>
              </a:extLst>
            </p:cNvPr>
            <p:cNvSpPr txBox="1"/>
            <p:nvPr/>
          </p:nvSpPr>
          <p:spPr>
            <a:xfrm>
              <a:off x="2271803" y="5338684"/>
              <a:ext cx="269626" cy="276999"/>
            </a:xfrm>
            <a:prstGeom prst="rect">
              <a:avLst/>
            </a:prstGeom>
            <a:noFill/>
          </p:spPr>
          <p:txBody>
            <a:bodyPr wrap="none" rtlCol="0">
              <a:spAutoFit/>
            </a:bodyPr>
            <a:lstStyle/>
            <a:p>
              <a:pPr algn="r"/>
              <a:r>
                <a:rPr lang="en-US" sz="1200"/>
                <a:t>2</a:t>
              </a:r>
            </a:p>
          </p:txBody>
        </p:sp>
        <p:sp>
          <p:nvSpPr>
            <p:cNvPr id="189" name="ZoneTexte 188">
              <a:extLst>
                <a:ext uri="{FF2B5EF4-FFF2-40B4-BE49-F238E27FC236}">
                  <a16:creationId xmlns:a16="http://schemas.microsoft.com/office/drawing/2014/main" id="{A07641D5-4607-4DAF-954C-C4AEE7E655DD}"/>
                </a:ext>
              </a:extLst>
            </p:cNvPr>
            <p:cNvSpPr txBox="1"/>
            <p:nvPr/>
          </p:nvSpPr>
          <p:spPr>
            <a:xfrm>
              <a:off x="2271803" y="4752234"/>
              <a:ext cx="269626" cy="276999"/>
            </a:xfrm>
            <a:prstGeom prst="rect">
              <a:avLst/>
            </a:prstGeom>
            <a:noFill/>
          </p:spPr>
          <p:txBody>
            <a:bodyPr wrap="none" rtlCol="0">
              <a:spAutoFit/>
            </a:bodyPr>
            <a:lstStyle/>
            <a:p>
              <a:pPr algn="r"/>
              <a:r>
                <a:rPr lang="en-US" sz="1200"/>
                <a:t>4</a:t>
              </a:r>
            </a:p>
          </p:txBody>
        </p:sp>
        <p:sp>
          <p:nvSpPr>
            <p:cNvPr id="190" name="ZoneTexte 189">
              <a:extLst>
                <a:ext uri="{FF2B5EF4-FFF2-40B4-BE49-F238E27FC236}">
                  <a16:creationId xmlns:a16="http://schemas.microsoft.com/office/drawing/2014/main" id="{179D1D3F-A557-4BEF-8423-56BB7DD1319E}"/>
                </a:ext>
              </a:extLst>
            </p:cNvPr>
            <p:cNvSpPr txBox="1"/>
            <p:nvPr/>
          </p:nvSpPr>
          <p:spPr>
            <a:xfrm>
              <a:off x="2271803" y="4165784"/>
              <a:ext cx="269626" cy="276999"/>
            </a:xfrm>
            <a:prstGeom prst="rect">
              <a:avLst/>
            </a:prstGeom>
            <a:noFill/>
          </p:spPr>
          <p:txBody>
            <a:bodyPr wrap="none" rtlCol="0">
              <a:spAutoFit/>
            </a:bodyPr>
            <a:lstStyle/>
            <a:p>
              <a:pPr algn="r"/>
              <a:r>
                <a:rPr lang="en-US" sz="1200"/>
                <a:t>6</a:t>
              </a:r>
            </a:p>
          </p:txBody>
        </p:sp>
        <p:sp>
          <p:nvSpPr>
            <p:cNvPr id="191" name="ZoneTexte 190">
              <a:extLst>
                <a:ext uri="{FF2B5EF4-FFF2-40B4-BE49-F238E27FC236}">
                  <a16:creationId xmlns:a16="http://schemas.microsoft.com/office/drawing/2014/main" id="{EA82C8CF-AC18-4991-B644-900473513C89}"/>
                </a:ext>
              </a:extLst>
            </p:cNvPr>
            <p:cNvSpPr txBox="1"/>
            <p:nvPr/>
          </p:nvSpPr>
          <p:spPr>
            <a:xfrm>
              <a:off x="5185015" y="5043608"/>
              <a:ext cx="394660" cy="276999"/>
            </a:xfrm>
            <a:prstGeom prst="rect">
              <a:avLst/>
            </a:prstGeom>
            <a:noFill/>
          </p:spPr>
          <p:txBody>
            <a:bodyPr wrap="none" rtlCol="0">
              <a:spAutoFit/>
            </a:bodyPr>
            <a:lstStyle/>
            <a:p>
              <a:r>
                <a:rPr lang="en-US" sz="1200" b="1"/>
                <a:t>BIC</a:t>
              </a:r>
            </a:p>
          </p:txBody>
        </p:sp>
        <p:sp>
          <p:nvSpPr>
            <p:cNvPr id="192" name="ZoneTexte 191">
              <a:extLst>
                <a:ext uri="{FF2B5EF4-FFF2-40B4-BE49-F238E27FC236}">
                  <a16:creationId xmlns:a16="http://schemas.microsoft.com/office/drawing/2014/main" id="{1EC57559-FC5F-4462-BD30-088443EBF4AC}"/>
                </a:ext>
              </a:extLst>
            </p:cNvPr>
            <p:cNvSpPr txBox="1"/>
            <p:nvPr/>
          </p:nvSpPr>
          <p:spPr>
            <a:xfrm>
              <a:off x="5185015" y="5244776"/>
              <a:ext cx="450764" cy="276999"/>
            </a:xfrm>
            <a:prstGeom prst="rect">
              <a:avLst/>
            </a:prstGeom>
            <a:noFill/>
          </p:spPr>
          <p:txBody>
            <a:bodyPr wrap="none" rtlCol="0">
              <a:spAutoFit/>
            </a:bodyPr>
            <a:lstStyle/>
            <a:p>
              <a:r>
                <a:rPr lang="en-US" sz="1200" b="1"/>
                <a:t>DTG</a:t>
              </a:r>
            </a:p>
          </p:txBody>
        </p:sp>
        <p:sp>
          <p:nvSpPr>
            <p:cNvPr id="193" name="ZoneTexte 192">
              <a:extLst>
                <a:ext uri="{FF2B5EF4-FFF2-40B4-BE49-F238E27FC236}">
                  <a16:creationId xmlns:a16="http://schemas.microsoft.com/office/drawing/2014/main" id="{C4B78A73-E76B-4F3D-B35C-62D3706AAE94}"/>
                </a:ext>
              </a:extLst>
            </p:cNvPr>
            <p:cNvSpPr txBox="1"/>
            <p:nvPr/>
          </p:nvSpPr>
          <p:spPr>
            <a:xfrm>
              <a:off x="5185015" y="5458136"/>
              <a:ext cx="572593" cy="276999"/>
            </a:xfrm>
            <a:prstGeom prst="rect">
              <a:avLst/>
            </a:prstGeom>
            <a:noFill/>
          </p:spPr>
          <p:txBody>
            <a:bodyPr wrap="none" rtlCol="0">
              <a:spAutoFit/>
            </a:bodyPr>
            <a:lstStyle/>
            <a:p>
              <a:r>
                <a:rPr lang="en-US" sz="1200" b="1"/>
                <a:t>EVG/c</a:t>
              </a:r>
            </a:p>
          </p:txBody>
        </p:sp>
        <p:sp>
          <p:nvSpPr>
            <p:cNvPr id="194" name="ZoneTexte 193">
              <a:extLst>
                <a:ext uri="{FF2B5EF4-FFF2-40B4-BE49-F238E27FC236}">
                  <a16:creationId xmlns:a16="http://schemas.microsoft.com/office/drawing/2014/main" id="{E9DF9DAB-2BFF-406C-B185-8C7CA26D693A}"/>
                </a:ext>
              </a:extLst>
            </p:cNvPr>
            <p:cNvSpPr txBox="1"/>
            <p:nvPr/>
          </p:nvSpPr>
          <p:spPr>
            <a:xfrm>
              <a:off x="2663664" y="6069916"/>
              <a:ext cx="354584" cy="276999"/>
            </a:xfrm>
            <a:prstGeom prst="rect">
              <a:avLst/>
            </a:prstGeom>
            <a:noFill/>
          </p:spPr>
          <p:txBody>
            <a:bodyPr wrap="none" rtlCol="0">
              <a:spAutoFit/>
            </a:bodyPr>
            <a:lstStyle/>
            <a:p>
              <a:pPr algn="ctr"/>
              <a:r>
                <a:rPr lang="en-US" sz="1200"/>
                <a:t>12</a:t>
              </a:r>
            </a:p>
          </p:txBody>
        </p:sp>
        <p:sp>
          <p:nvSpPr>
            <p:cNvPr id="195" name="ZoneTexte 194">
              <a:extLst>
                <a:ext uri="{FF2B5EF4-FFF2-40B4-BE49-F238E27FC236}">
                  <a16:creationId xmlns:a16="http://schemas.microsoft.com/office/drawing/2014/main" id="{11D08D2F-144D-41F2-8F24-67D6D6E2BD61}"/>
                </a:ext>
              </a:extLst>
            </p:cNvPr>
            <p:cNvSpPr txBox="1"/>
            <p:nvPr/>
          </p:nvSpPr>
          <p:spPr>
            <a:xfrm>
              <a:off x="2922744" y="6069916"/>
              <a:ext cx="354584" cy="276999"/>
            </a:xfrm>
            <a:prstGeom prst="rect">
              <a:avLst/>
            </a:prstGeom>
            <a:noFill/>
          </p:spPr>
          <p:txBody>
            <a:bodyPr wrap="none" rtlCol="0">
              <a:spAutoFit/>
            </a:bodyPr>
            <a:lstStyle/>
            <a:p>
              <a:pPr algn="ctr"/>
              <a:r>
                <a:rPr lang="en-US" sz="1200"/>
                <a:t>24</a:t>
              </a:r>
            </a:p>
          </p:txBody>
        </p:sp>
        <p:sp>
          <p:nvSpPr>
            <p:cNvPr id="196" name="ZoneTexte 195">
              <a:extLst>
                <a:ext uri="{FF2B5EF4-FFF2-40B4-BE49-F238E27FC236}">
                  <a16:creationId xmlns:a16="http://schemas.microsoft.com/office/drawing/2014/main" id="{3AF695F6-2A6A-44EB-BF1C-E61952327330}"/>
                </a:ext>
              </a:extLst>
            </p:cNvPr>
            <p:cNvSpPr txBox="1"/>
            <p:nvPr/>
          </p:nvSpPr>
          <p:spPr>
            <a:xfrm>
              <a:off x="3181824" y="6069916"/>
              <a:ext cx="354584" cy="276999"/>
            </a:xfrm>
            <a:prstGeom prst="rect">
              <a:avLst/>
            </a:prstGeom>
            <a:noFill/>
          </p:spPr>
          <p:txBody>
            <a:bodyPr wrap="none" rtlCol="0">
              <a:spAutoFit/>
            </a:bodyPr>
            <a:lstStyle/>
            <a:p>
              <a:pPr algn="ctr"/>
              <a:r>
                <a:rPr lang="en-US" sz="1200"/>
                <a:t>36</a:t>
              </a:r>
            </a:p>
          </p:txBody>
        </p:sp>
        <p:sp>
          <p:nvSpPr>
            <p:cNvPr id="197" name="ZoneTexte 196">
              <a:extLst>
                <a:ext uri="{FF2B5EF4-FFF2-40B4-BE49-F238E27FC236}">
                  <a16:creationId xmlns:a16="http://schemas.microsoft.com/office/drawing/2014/main" id="{E5B05F5C-812F-487A-97A7-8C2F9B9C9F55}"/>
                </a:ext>
              </a:extLst>
            </p:cNvPr>
            <p:cNvSpPr txBox="1"/>
            <p:nvPr/>
          </p:nvSpPr>
          <p:spPr>
            <a:xfrm>
              <a:off x="3440904" y="6069916"/>
              <a:ext cx="354584" cy="276999"/>
            </a:xfrm>
            <a:prstGeom prst="rect">
              <a:avLst/>
            </a:prstGeom>
            <a:noFill/>
          </p:spPr>
          <p:txBody>
            <a:bodyPr wrap="none" rtlCol="0">
              <a:spAutoFit/>
            </a:bodyPr>
            <a:lstStyle/>
            <a:p>
              <a:pPr algn="ctr"/>
              <a:r>
                <a:rPr lang="en-US" sz="1200"/>
                <a:t>48</a:t>
              </a:r>
            </a:p>
          </p:txBody>
        </p:sp>
        <p:sp>
          <p:nvSpPr>
            <p:cNvPr id="198" name="ZoneTexte 197">
              <a:extLst>
                <a:ext uri="{FF2B5EF4-FFF2-40B4-BE49-F238E27FC236}">
                  <a16:creationId xmlns:a16="http://schemas.microsoft.com/office/drawing/2014/main" id="{E942DF5A-AF05-48E6-BC2C-672EE8C80BB8}"/>
                </a:ext>
              </a:extLst>
            </p:cNvPr>
            <p:cNvSpPr txBox="1"/>
            <p:nvPr/>
          </p:nvSpPr>
          <p:spPr>
            <a:xfrm>
              <a:off x="3699984" y="6069916"/>
              <a:ext cx="354584" cy="276999"/>
            </a:xfrm>
            <a:prstGeom prst="rect">
              <a:avLst/>
            </a:prstGeom>
            <a:noFill/>
          </p:spPr>
          <p:txBody>
            <a:bodyPr wrap="none" rtlCol="0">
              <a:spAutoFit/>
            </a:bodyPr>
            <a:lstStyle/>
            <a:p>
              <a:pPr algn="ctr"/>
              <a:r>
                <a:rPr lang="en-US" sz="1200"/>
                <a:t>60</a:t>
              </a:r>
            </a:p>
          </p:txBody>
        </p:sp>
        <p:sp>
          <p:nvSpPr>
            <p:cNvPr id="199" name="ZoneTexte 198">
              <a:extLst>
                <a:ext uri="{FF2B5EF4-FFF2-40B4-BE49-F238E27FC236}">
                  <a16:creationId xmlns:a16="http://schemas.microsoft.com/office/drawing/2014/main" id="{AB826524-B8FD-41C8-9A5C-A39DF426D0BA}"/>
                </a:ext>
              </a:extLst>
            </p:cNvPr>
            <p:cNvSpPr txBox="1"/>
            <p:nvPr/>
          </p:nvSpPr>
          <p:spPr>
            <a:xfrm>
              <a:off x="3959064" y="6069916"/>
              <a:ext cx="354584" cy="276999"/>
            </a:xfrm>
            <a:prstGeom prst="rect">
              <a:avLst/>
            </a:prstGeom>
            <a:noFill/>
          </p:spPr>
          <p:txBody>
            <a:bodyPr wrap="none" rtlCol="0">
              <a:spAutoFit/>
            </a:bodyPr>
            <a:lstStyle/>
            <a:p>
              <a:pPr algn="ctr"/>
              <a:r>
                <a:rPr lang="en-US" sz="1200"/>
                <a:t>72</a:t>
              </a:r>
            </a:p>
          </p:txBody>
        </p:sp>
        <p:sp>
          <p:nvSpPr>
            <p:cNvPr id="200" name="ZoneTexte 199">
              <a:extLst>
                <a:ext uri="{FF2B5EF4-FFF2-40B4-BE49-F238E27FC236}">
                  <a16:creationId xmlns:a16="http://schemas.microsoft.com/office/drawing/2014/main" id="{2159C786-FDDD-4BF2-A63F-CC8DC3EE66FD}"/>
                </a:ext>
              </a:extLst>
            </p:cNvPr>
            <p:cNvSpPr txBox="1"/>
            <p:nvPr/>
          </p:nvSpPr>
          <p:spPr>
            <a:xfrm>
              <a:off x="4218144" y="6069916"/>
              <a:ext cx="354584" cy="276999"/>
            </a:xfrm>
            <a:prstGeom prst="rect">
              <a:avLst/>
            </a:prstGeom>
            <a:noFill/>
          </p:spPr>
          <p:txBody>
            <a:bodyPr wrap="none" rtlCol="0">
              <a:spAutoFit/>
            </a:bodyPr>
            <a:lstStyle/>
            <a:p>
              <a:pPr algn="ctr"/>
              <a:r>
                <a:rPr lang="en-US" sz="1200"/>
                <a:t>84</a:t>
              </a:r>
            </a:p>
          </p:txBody>
        </p:sp>
        <p:sp>
          <p:nvSpPr>
            <p:cNvPr id="201" name="ZoneTexte 200">
              <a:extLst>
                <a:ext uri="{FF2B5EF4-FFF2-40B4-BE49-F238E27FC236}">
                  <a16:creationId xmlns:a16="http://schemas.microsoft.com/office/drawing/2014/main" id="{479C6547-7311-465C-AAE9-0686FB6BC068}"/>
                </a:ext>
              </a:extLst>
            </p:cNvPr>
            <p:cNvSpPr txBox="1"/>
            <p:nvPr/>
          </p:nvSpPr>
          <p:spPr>
            <a:xfrm>
              <a:off x="4477224" y="6069916"/>
              <a:ext cx="354584" cy="276999"/>
            </a:xfrm>
            <a:prstGeom prst="rect">
              <a:avLst/>
            </a:prstGeom>
            <a:noFill/>
          </p:spPr>
          <p:txBody>
            <a:bodyPr wrap="none" rtlCol="0">
              <a:spAutoFit/>
            </a:bodyPr>
            <a:lstStyle/>
            <a:p>
              <a:pPr algn="ctr"/>
              <a:r>
                <a:rPr lang="en-US" sz="1200"/>
                <a:t>96</a:t>
              </a:r>
            </a:p>
          </p:txBody>
        </p:sp>
        <p:sp>
          <p:nvSpPr>
            <p:cNvPr id="202" name="ZoneTexte 201">
              <a:extLst>
                <a:ext uri="{FF2B5EF4-FFF2-40B4-BE49-F238E27FC236}">
                  <a16:creationId xmlns:a16="http://schemas.microsoft.com/office/drawing/2014/main" id="{16E6C958-690A-42D6-8C1C-01708A7D19FC}"/>
                </a:ext>
              </a:extLst>
            </p:cNvPr>
            <p:cNvSpPr txBox="1"/>
            <p:nvPr/>
          </p:nvSpPr>
          <p:spPr>
            <a:xfrm>
              <a:off x="2271803" y="4459009"/>
              <a:ext cx="269626" cy="276999"/>
            </a:xfrm>
            <a:prstGeom prst="rect">
              <a:avLst/>
            </a:prstGeom>
            <a:noFill/>
          </p:spPr>
          <p:txBody>
            <a:bodyPr wrap="none" rtlCol="0">
              <a:spAutoFit/>
            </a:bodyPr>
            <a:lstStyle/>
            <a:p>
              <a:pPr algn="r"/>
              <a:r>
                <a:rPr lang="en-US" sz="1200"/>
                <a:t>5</a:t>
              </a:r>
            </a:p>
          </p:txBody>
        </p:sp>
        <p:sp>
          <p:nvSpPr>
            <p:cNvPr id="203" name="ZoneTexte 202">
              <a:extLst>
                <a:ext uri="{FF2B5EF4-FFF2-40B4-BE49-F238E27FC236}">
                  <a16:creationId xmlns:a16="http://schemas.microsoft.com/office/drawing/2014/main" id="{5C428BBE-B4CF-4236-8BDB-F7AF7837A910}"/>
                </a:ext>
              </a:extLst>
            </p:cNvPr>
            <p:cNvSpPr txBox="1"/>
            <p:nvPr/>
          </p:nvSpPr>
          <p:spPr>
            <a:xfrm>
              <a:off x="2271803" y="5045459"/>
              <a:ext cx="269626" cy="276999"/>
            </a:xfrm>
            <a:prstGeom prst="rect">
              <a:avLst/>
            </a:prstGeom>
            <a:noFill/>
          </p:spPr>
          <p:txBody>
            <a:bodyPr wrap="none" rtlCol="0">
              <a:spAutoFit/>
            </a:bodyPr>
            <a:lstStyle/>
            <a:p>
              <a:pPr algn="r"/>
              <a:r>
                <a:rPr lang="en-US" sz="1200"/>
                <a:t>3</a:t>
              </a:r>
            </a:p>
          </p:txBody>
        </p:sp>
        <p:sp>
          <p:nvSpPr>
            <p:cNvPr id="204" name="ZoneTexte 203">
              <a:extLst>
                <a:ext uri="{FF2B5EF4-FFF2-40B4-BE49-F238E27FC236}">
                  <a16:creationId xmlns:a16="http://schemas.microsoft.com/office/drawing/2014/main" id="{463A020F-888D-4ABA-9653-04E90B63393B}"/>
                </a:ext>
              </a:extLst>
            </p:cNvPr>
            <p:cNvSpPr txBox="1"/>
            <p:nvPr/>
          </p:nvSpPr>
          <p:spPr>
            <a:xfrm>
              <a:off x="3465916" y="6262956"/>
              <a:ext cx="599203" cy="276999"/>
            </a:xfrm>
            <a:prstGeom prst="rect">
              <a:avLst/>
            </a:prstGeom>
            <a:noFill/>
          </p:spPr>
          <p:txBody>
            <a:bodyPr wrap="none" rtlCol="0">
              <a:spAutoFit/>
            </a:bodyPr>
            <a:lstStyle/>
            <a:p>
              <a:pPr algn="ctr"/>
              <a:r>
                <a:rPr lang="en-US" sz="1200"/>
                <a:t>Weeks</a:t>
              </a:r>
            </a:p>
          </p:txBody>
        </p:sp>
        <p:sp>
          <p:nvSpPr>
            <p:cNvPr id="205" name="ZoneTexte 204">
              <a:extLst>
                <a:ext uri="{FF2B5EF4-FFF2-40B4-BE49-F238E27FC236}">
                  <a16:creationId xmlns:a16="http://schemas.microsoft.com/office/drawing/2014/main" id="{0138FA2B-0D85-4C63-9A72-8905A8F76461}"/>
                </a:ext>
              </a:extLst>
            </p:cNvPr>
            <p:cNvSpPr txBox="1"/>
            <p:nvPr/>
          </p:nvSpPr>
          <p:spPr>
            <a:xfrm>
              <a:off x="2901105" y="5145739"/>
              <a:ext cx="287258" cy="338554"/>
            </a:xfrm>
            <a:prstGeom prst="rect">
              <a:avLst/>
            </a:prstGeom>
            <a:noFill/>
          </p:spPr>
          <p:txBody>
            <a:bodyPr wrap="none" rtlCol="0">
              <a:spAutoFit/>
            </a:bodyPr>
            <a:lstStyle/>
            <a:p>
              <a:pPr algn="ctr"/>
              <a:r>
                <a:rPr lang="en-US" sz="1600" b="1">
                  <a:solidFill>
                    <a:srgbClr val="C00000"/>
                  </a:solidFill>
                </a:rPr>
                <a:t>*</a:t>
              </a:r>
            </a:p>
          </p:txBody>
        </p:sp>
        <p:sp>
          <p:nvSpPr>
            <p:cNvPr id="206" name="ZoneTexte 205">
              <a:extLst>
                <a:ext uri="{FF2B5EF4-FFF2-40B4-BE49-F238E27FC236}">
                  <a16:creationId xmlns:a16="http://schemas.microsoft.com/office/drawing/2014/main" id="{0B4288AF-B7DE-4C19-A09A-759220F62103}"/>
                </a:ext>
              </a:extLst>
            </p:cNvPr>
            <p:cNvSpPr txBox="1"/>
            <p:nvPr/>
          </p:nvSpPr>
          <p:spPr>
            <a:xfrm>
              <a:off x="3178246" y="4556769"/>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207" name="ZoneTexte 206">
              <a:extLst>
                <a:ext uri="{FF2B5EF4-FFF2-40B4-BE49-F238E27FC236}">
                  <a16:creationId xmlns:a16="http://schemas.microsoft.com/office/drawing/2014/main" id="{15EDCDAC-421A-4BD0-AD35-3CBD32988ECD}"/>
                </a:ext>
              </a:extLst>
            </p:cNvPr>
            <p:cNvSpPr txBox="1"/>
            <p:nvPr/>
          </p:nvSpPr>
          <p:spPr>
            <a:xfrm>
              <a:off x="3432889" y="4556769"/>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208" name="ZoneTexte 207">
              <a:extLst>
                <a:ext uri="{FF2B5EF4-FFF2-40B4-BE49-F238E27FC236}">
                  <a16:creationId xmlns:a16="http://schemas.microsoft.com/office/drawing/2014/main" id="{2DC9B1C3-B371-46A3-86D4-980D32FF23EE}"/>
                </a:ext>
              </a:extLst>
            </p:cNvPr>
            <p:cNvSpPr txBox="1"/>
            <p:nvPr/>
          </p:nvSpPr>
          <p:spPr>
            <a:xfrm>
              <a:off x="3664382" y="4475746"/>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209" name="ZoneTexte 208">
              <a:extLst>
                <a:ext uri="{FF2B5EF4-FFF2-40B4-BE49-F238E27FC236}">
                  <a16:creationId xmlns:a16="http://schemas.microsoft.com/office/drawing/2014/main" id="{E35EE53D-FC66-43FF-8443-FB43FBCB4D75}"/>
                </a:ext>
              </a:extLst>
            </p:cNvPr>
            <p:cNvSpPr txBox="1"/>
            <p:nvPr/>
          </p:nvSpPr>
          <p:spPr>
            <a:xfrm>
              <a:off x="3930600" y="4371574"/>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210" name="ZoneTexte 209">
              <a:extLst>
                <a:ext uri="{FF2B5EF4-FFF2-40B4-BE49-F238E27FC236}">
                  <a16:creationId xmlns:a16="http://schemas.microsoft.com/office/drawing/2014/main" id="{7AE8E224-7C96-419D-B396-98F72C461A9C}"/>
                </a:ext>
              </a:extLst>
            </p:cNvPr>
            <p:cNvSpPr txBox="1"/>
            <p:nvPr/>
          </p:nvSpPr>
          <p:spPr>
            <a:xfrm>
              <a:off x="4185243" y="4186379"/>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sp>
          <p:nvSpPr>
            <p:cNvPr id="211" name="ZoneTexte 210">
              <a:extLst>
                <a:ext uri="{FF2B5EF4-FFF2-40B4-BE49-F238E27FC236}">
                  <a16:creationId xmlns:a16="http://schemas.microsoft.com/office/drawing/2014/main" id="{299B1B76-07B9-49D1-AB07-A67A3E0D114E}"/>
                </a:ext>
              </a:extLst>
            </p:cNvPr>
            <p:cNvSpPr txBox="1"/>
            <p:nvPr/>
          </p:nvSpPr>
          <p:spPr>
            <a:xfrm>
              <a:off x="4428311" y="4221103"/>
              <a:ext cx="287258" cy="830997"/>
            </a:xfrm>
            <a:prstGeom prst="rect">
              <a:avLst/>
            </a:prstGeom>
            <a:noFill/>
          </p:spPr>
          <p:txBody>
            <a:bodyPr wrap="none" rtlCol="0">
              <a:spAutoFit/>
            </a:bodyPr>
            <a:lstStyle/>
            <a:p>
              <a:pPr algn="ctr"/>
              <a:r>
                <a:rPr lang="en-US" sz="1600" b="1">
                  <a:solidFill>
                    <a:srgbClr val="C00000"/>
                  </a:solidFill>
                </a:rPr>
                <a:t>*</a:t>
              </a:r>
              <a:br>
                <a:rPr lang="en-US" sz="1600" b="1">
                  <a:solidFill>
                    <a:srgbClr val="C00000"/>
                  </a:solidFill>
                </a:rPr>
              </a:br>
              <a:r>
                <a:rPr lang="en-US" sz="1600" b="1"/>
                <a:t>*</a:t>
              </a:r>
            </a:p>
            <a:p>
              <a:pPr algn="ctr"/>
              <a:endParaRPr lang="en-US" sz="1600" b="1">
                <a:solidFill>
                  <a:srgbClr val="C00000"/>
                </a:solidFill>
              </a:endParaRPr>
            </a:p>
          </p:txBody>
        </p:sp>
      </p:grpSp>
      <p:grpSp>
        <p:nvGrpSpPr>
          <p:cNvPr id="346" name="Groupe 345">
            <a:extLst>
              <a:ext uri="{FF2B5EF4-FFF2-40B4-BE49-F238E27FC236}">
                <a16:creationId xmlns:a16="http://schemas.microsoft.com/office/drawing/2014/main" id="{A1CA9EBE-79B5-4556-9585-2153DF3FEB98}"/>
              </a:ext>
            </a:extLst>
          </p:cNvPr>
          <p:cNvGrpSpPr/>
          <p:nvPr/>
        </p:nvGrpSpPr>
        <p:grpSpPr>
          <a:xfrm>
            <a:off x="5025635" y="1372001"/>
            <a:ext cx="3589997" cy="2418949"/>
            <a:chOff x="6455404" y="1804575"/>
            <a:chExt cx="3589997" cy="2418949"/>
          </a:xfrm>
        </p:grpSpPr>
        <p:grpSp>
          <p:nvGrpSpPr>
            <p:cNvPr id="347" name="Groupe 346">
              <a:extLst>
                <a:ext uri="{FF2B5EF4-FFF2-40B4-BE49-F238E27FC236}">
                  <a16:creationId xmlns:a16="http://schemas.microsoft.com/office/drawing/2014/main" id="{F7D8F2CB-4E61-47E2-871D-AA5DE48ECE60}"/>
                </a:ext>
              </a:extLst>
            </p:cNvPr>
            <p:cNvGrpSpPr/>
            <p:nvPr/>
          </p:nvGrpSpPr>
          <p:grpSpPr>
            <a:xfrm>
              <a:off x="6805613" y="1953780"/>
              <a:ext cx="2168525" cy="1820863"/>
              <a:chOff x="6840538" y="1641475"/>
              <a:chExt cx="2168525" cy="1820863"/>
            </a:xfrm>
          </p:grpSpPr>
          <p:sp>
            <p:nvSpPr>
              <p:cNvPr id="382" name="Freeform 10">
                <a:extLst>
                  <a:ext uri="{FF2B5EF4-FFF2-40B4-BE49-F238E27FC236}">
                    <a16:creationId xmlns:a16="http://schemas.microsoft.com/office/drawing/2014/main" id="{A4029CC6-BAF8-4D24-A179-EEAD666890E2}"/>
                  </a:ext>
                </a:extLst>
              </p:cNvPr>
              <p:cNvSpPr>
                <a:spLocks/>
              </p:cNvSpPr>
              <p:nvPr/>
            </p:nvSpPr>
            <p:spPr bwMode="auto">
              <a:xfrm>
                <a:off x="7164388" y="2738438"/>
                <a:ext cx="1778000" cy="625475"/>
              </a:xfrm>
              <a:custGeom>
                <a:avLst/>
                <a:gdLst>
                  <a:gd name="T0" fmla="*/ 1120 w 1120"/>
                  <a:gd name="T1" fmla="*/ 0 h 394"/>
                  <a:gd name="T2" fmla="*/ 962 w 1120"/>
                  <a:gd name="T3" fmla="*/ 12 h 394"/>
                  <a:gd name="T4" fmla="*/ 800 w 1120"/>
                  <a:gd name="T5" fmla="*/ 93 h 394"/>
                  <a:gd name="T6" fmla="*/ 639 w 1120"/>
                  <a:gd name="T7" fmla="*/ 108 h 394"/>
                  <a:gd name="T8" fmla="*/ 469 w 1120"/>
                  <a:gd name="T9" fmla="*/ 212 h 394"/>
                  <a:gd name="T10" fmla="*/ 312 w 1120"/>
                  <a:gd name="T11" fmla="*/ 212 h 394"/>
                  <a:gd name="T12" fmla="*/ 158 w 1120"/>
                  <a:gd name="T13" fmla="*/ 286 h 394"/>
                  <a:gd name="T14" fmla="*/ 0 w 1120"/>
                  <a:gd name="T15" fmla="*/ 394 h 3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0" h="394">
                    <a:moveTo>
                      <a:pt x="1120" y="0"/>
                    </a:moveTo>
                    <a:lnTo>
                      <a:pt x="962" y="12"/>
                    </a:lnTo>
                    <a:lnTo>
                      <a:pt x="800" y="93"/>
                    </a:lnTo>
                    <a:lnTo>
                      <a:pt x="639" y="108"/>
                    </a:lnTo>
                    <a:lnTo>
                      <a:pt x="469" y="212"/>
                    </a:lnTo>
                    <a:lnTo>
                      <a:pt x="312" y="212"/>
                    </a:lnTo>
                    <a:lnTo>
                      <a:pt x="158" y="286"/>
                    </a:lnTo>
                    <a:lnTo>
                      <a:pt x="0" y="394"/>
                    </a:lnTo>
                  </a:path>
                </a:pathLst>
              </a:custGeom>
              <a:noFill/>
              <a:ln w="28575"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 name="Freeform 14">
                <a:extLst>
                  <a:ext uri="{FF2B5EF4-FFF2-40B4-BE49-F238E27FC236}">
                    <a16:creationId xmlns:a16="http://schemas.microsoft.com/office/drawing/2014/main" id="{80F89BC8-B269-49AC-A1B2-D845ED111095}"/>
                  </a:ext>
                </a:extLst>
              </p:cNvPr>
              <p:cNvSpPr>
                <a:spLocks/>
              </p:cNvSpPr>
              <p:nvPr/>
            </p:nvSpPr>
            <p:spPr bwMode="auto">
              <a:xfrm>
                <a:off x="7164388" y="2132013"/>
                <a:ext cx="1778000" cy="766763"/>
              </a:xfrm>
              <a:custGeom>
                <a:avLst/>
                <a:gdLst>
                  <a:gd name="T0" fmla="*/ 1120 w 1120"/>
                  <a:gd name="T1" fmla="*/ 65 h 483"/>
                  <a:gd name="T2" fmla="*/ 962 w 1120"/>
                  <a:gd name="T3" fmla="*/ 0 h 483"/>
                  <a:gd name="T4" fmla="*/ 800 w 1120"/>
                  <a:gd name="T5" fmla="*/ 81 h 483"/>
                  <a:gd name="T6" fmla="*/ 642 w 1120"/>
                  <a:gd name="T7" fmla="*/ 181 h 483"/>
                  <a:gd name="T8" fmla="*/ 481 w 1120"/>
                  <a:gd name="T9" fmla="*/ 243 h 483"/>
                  <a:gd name="T10" fmla="*/ 319 w 1120"/>
                  <a:gd name="T11" fmla="*/ 220 h 483"/>
                  <a:gd name="T12" fmla="*/ 162 w 1120"/>
                  <a:gd name="T13" fmla="*/ 363 h 483"/>
                  <a:gd name="T14" fmla="*/ 0 w 1120"/>
                  <a:gd name="T15" fmla="*/ 483 h 4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0" h="483">
                    <a:moveTo>
                      <a:pt x="1120" y="65"/>
                    </a:moveTo>
                    <a:lnTo>
                      <a:pt x="962" y="0"/>
                    </a:lnTo>
                    <a:lnTo>
                      <a:pt x="800" y="81"/>
                    </a:lnTo>
                    <a:lnTo>
                      <a:pt x="642" y="181"/>
                    </a:lnTo>
                    <a:lnTo>
                      <a:pt x="481" y="243"/>
                    </a:lnTo>
                    <a:lnTo>
                      <a:pt x="319" y="220"/>
                    </a:lnTo>
                    <a:lnTo>
                      <a:pt x="162" y="363"/>
                    </a:lnTo>
                    <a:lnTo>
                      <a:pt x="0" y="483"/>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4" name="Line 58">
                <a:extLst>
                  <a:ext uri="{FF2B5EF4-FFF2-40B4-BE49-F238E27FC236}">
                    <a16:creationId xmlns:a16="http://schemas.microsoft.com/office/drawing/2014/main" id="{ED27F799-F14B-4AB7-A874-9B4C752A415F}"/>
                  </a:ext>
                </a:extLst>
              </p:cNvPr>
              <p:cNvSpPr>
                <a:spLocks noChangeShapeType="1"/>
              </p:cNvSpPr>
              <p:nvPr/>
            </p:nvSpPr>
            <p:spPr bwMode="auto">
              <a:xfrm>
                <a:off x="6896100" y="3406775"/>
                <a:ext cx="21129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5" name="Line 59">
                <a:extLst>
                  <a:ext uri="{FF2B5EF4-FFF2-40B4-BE49-F238E27FC236}">
                    <a16:creationId xmlns:a16="http://schemas.microsoft.com/office/drawing/2014/main" id="{9A9B5E2F-EBD9-413A-BB7B-DD94C8B7DC91}"/>
                  </a:ext>
                </a:extLst>
              </p:cNvPr>
              <p:cNvSpPr>
                <a:spLocks noChangeShapeType="1"/>
              </p:cNvSpPr>
              <p:nvPr/>
            </p:nvSpPr>
            <p:spPr bwMode="auto">
              <a:xfrm>
                <a:off x="6896100" y="1641475"/>
                <a:ext cx="0" cy="176530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6" name="Line 60">
                <a:extLst>
                  <a:ext uri="{FF2B5EF4-FFF2-40B4-BE49-F238E27FC236}">
                    <a16:creationId xmlns:a16="http://schemas.microsoft.com/office/drawing/2014/main" id="{BC4DE88B-D64A-44C2-816E-D79B99604322}"/>
                  </a:ext>
                </a:extLst>
              </p:cNvPr>
              <p:cNvSpPr>
                <a:spLocks noChangeShapeType="1"/>
              </p:cNvSpPr>
              <p:nvPr/>
            </p:nvSpPr>
            <p:spPr bwMode="auto">
              <a:xfrm>
                <a:off x="7170738"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 name="Line 61">
                <a:extLst>
                  <a:ext uri="{FF2B5EF4-FFF2-40B4-BE49-F238E27FC236}">
                    <a16:creationId xmlns:a16="http://schemas.microsoft.com/office/drawing/2014/main" id="{9FC9E53B-26C4-4449-8026-5DCC6F92A64A}"/>
                  </a:ext>
                </a:extLst>
              </p:cNvPr>
              <p:cNvSpPr>
                <a:spLocks noChangeShapeType="1"/>
              </p:cNvSpPr>
              <p:nvPr/>
            </p:nvSpPr>
            <p:spPr bwMode="auto">
              <a:xfrm flipH="1">
                <a:off x="6840538" y="3406775"/>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 name="Line 62">
                <a:extLst>
                  <a:ext uri="{FF2B5EF4-FFF2-40B4-BE49-F238E27FC236}">
                    <a16:creationId xmlns:a16="http://schemas.microsoft.com/office/drawing/2014/main" id="{E140F2FC-2CEA-4B49-A9DC-E5A451D8A6C8}"/>
                  </a:ext>
                </a:extLst>
              </p:cNvPr>
              <p:cNvSpPr>
                <a:spLocks noChangeShapeType="1"/>
              </p:cNvSpPr>
              <p:nvPr/>
            </p:nvSpPr>
            <p:spPr bwMode="auto">
              <a:xfrm flipH="1">
                <a:off x="6840538" y="3209925"/>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 name="Line 63">
                <a:extLst>
                  <a:ext uri="{FF2B5EF4-FFF2-40B4-BE49-F238E27FC236}">
                    <a16:creationId xmlns:a16="http://schemas.microsoft.com/office/drawing/2014/main" id="{11F2B46F-1B2B-4B69-B849-5C7A5129CED6}"/>
                  </a:ext>
                </a:extLst>
              </p:cNvPr>
              <p:cNvSpPr>
                <a:spLocks noChangeShapeType="1"/>
              </p:cNvSpPr>
              <p:nvPr/>
            </p:nvSpPr>
            <p:spPr bwMode="auto">
              <a:xfrm flipH="1">
                <a:off x="6840538" y="3014663"/>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 name="Line 64">
                <a:extLst>
                  <a:ext uri="{FF2B5EF4-FFF2-40B4-BE49-F238E27FC236}">
                    <a16:creationId xmlns:a16="http://schemas.microsoft.com/office/drawing/2014/main" id="{05068BF7-713B-4D0B-BC6A-98CBB466E7ED}"/>
                  </a:ext>
                </a:extLst>
              </p:cNvPr>
              <p:cNvSpPr>
                <a:spLocks noChangeShapeType="1"/>
              </p:cNvSpPr>
              <p:nvPr/>
            </p:nvSpPr>
            <p:spPr bwMode="auto">
              <a:xfrm flipH="1">
                <a:off x="6840538" y="2817813"/>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 name="Line 65">
                <a:extLst>
                  <a:ext uri="{FF2B5EF4-FFF2-40B4-BE49-F238E27FC236}">
                    <a16:creationId xmlns:a16="http://schemas.microsoft.com/office/drawing/2014/main" id="{8B8ED4BD-01FE-4E59-8369-0C8293E6E293}"/>
                  </a:ext>
                </a:extLst>
              </p:cNvPr>
              <p:cNvSpPr>
                <a:spLocks noChangeShapeType="1"/>
              </p:cNvSpPr>
              <p:nvPr/>
            </p:nvSpPr>
            <p:spPr bwMode="auto">
              <a:xfrm flipH="1">
                <a:off x="6840538" y="2622550"/>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 name="Line 66">
                <a:extLst>
                  <a:ext uri="{FF2B5EF4-FFF2-40B4-BE49-F238E27FC236}">
                    <a16:creationId xmlns:a16="http://schemas.microsoft.com/office/drawing/2014/main" id="{53E2E4A7-3AA3-4E61-AACA-BFA652734B28}"/>
                  </a:ext>
                </a:extLst>
              </p:cNvPr>
              <p:cNvSpPr>
                <a:spLocks noChangeShapeType="1"/>
              </p:cNvSpPr>
              <p:nvPr/>
            </p:nvSpPr>
            <p:spPr bwMode="auto">
              <a:xfrm flipH="1">
                <a:off x="6840538" y="2425700"/>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 name="Line 67">
                <a:extLst>
                  <a:ext uri="{FF2B5EF4-FFF2-40B4-BE49-F238E27FC236}">
                    <a16:creationId xmlns:a16="http://schemas.microsoft.com/office/drawing/2014/main" id="{5B7DAFF9-52F2-4073-974E-D7EBE455BBC9}"/>
                  </a:ext>
                </a:extLst>
              </p:cNvPr>
              <p:cNvSpPr>
                <a:spLocks noChangeShapeType="1"/>
              </p:cNvSpPr>
              <p:nvPr/>
            </p:nvSpPr>
            <p:spPr bwMode="auto">
              <a:xfrm flipH="1">
                <a:off x="6840538" y="2230438"/>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 name="Line 68">
                <a:extLst>
                  <a:ext uri="{FF2B5EF4-FFF2-40B4-BE49-F238E27FC236}">
                    <a16:creationId xmlns:a16="http://schemas.microsoft.com/office/drawing/2014/main" id="{C8DAD342-1189-49BC-B186-9408F32A3730}"/>
                  </a:ext>
                </a:extLst>
              </p:cNvPr>
              <p:cNvSpPr>
                <a:spLocks noChangeShapeType="1"/>
              </p:cNvSpPr>
              <p:nvPr/>
            </p:nvSpPr>
            <p:spPr bwMode="auto">
              <a:xfrm flipH="1">
                <a:off x="6840538" y="2033588"/>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 name="Line 69">
                <a:extLst>
                  <a:ext uri="{FF2B5EF4-FFF2-40B4-BE49-F238E27FC236}">
                    <a16:creationId xmlns:a16="http://schemas.microsoft.com/office/drawing/2014/main" id="{EEEAEB48-DE2A-4499-8572-E2F17B05C2AD}"/>
                  </a:ext>
                </a:extLst>
              </p:cNvPr>
              <p:cNvSpPr>
                <a:spLocks noChangeShapeType="1"/>
              </p:cNvSpPr>
              <p:nvPr/>
            </p:nvSpPr>
            <p:spPr bwMode="auto">
              <a:xfrm flipH="1">
                <a:off x="6840538" y="1838325"/>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 name="Line 70">
                <a:extLst>
                  <a:ext uri="{FF2B5EF4-FFF2-40B4-BE49-F238E27FC236}">
                    <a16:creationId xmlns:a16="http://schemas.microsoft.com/office/drawing/2014/main" id="{B9C2B69F-C00E-43E8-8FDC-C9F166D1FE75}"/>
                  </a:ext>
                </a:extLst>
              </p:cNvPr>
              <p:cNvSpPr>
                <a:spLocks noChangeShapeType="1"/>
              </p:cNvSpPr>
              <p:nvPr/>
            </p:nvSpPr>
            <p:spPr bwMode="auto">
              <a:xfrm flipH="1">
                <a:off x="6840538" y="1641475"/>
                <a:ext cx="555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7" name="Line 71">
                <a:extLst>
                  <a:ext uri="{FF2B5EF4-FFF2-40B4-BE49-F238E27FC236}">
                    <a16:creationId xmlns:a16="http://schemas.microsoft.com/office/drawing/2014/main" id="{0AF3622F-BFC5-4336-9DC4-8B87443D7A5D}"/>
                  </a:ext>
                </a:extLst>
              </p:cNvPr>
              <p:cNvSpPr>
                <a:spLocks noChangeShapeType="1"/>
              </p:cNvSpPr>
              <p:nvPr/>
            </p:nvSpPr>
            <p:spPr bwMode="auto">
              <a:xfrm>
                <a:off x="7432675"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8" name="Line 72">
                <a:extLst>
                  <a:ext uri="{FF2B5EF4-FFF2-40B4-BE49-F238E27FC236}">
                    <a16:creationId xmlns:a16="http://schemas.microsoft.com/office/drawing/2014/main" id="{943CCD65-4ED1-4189-9076-A65535D477E4}"/>
                  </a:ext>
                </a:extLst>
              </p:cNvPr>
              <p:cNvSpPr>
                <a:spLocks noChangeShapeType="1"/>
              </p:cNvSpPr>
              <p:nvPr/>
            </p:nvSpPr>
            <p:spPr bwMode="auto">
              <a:xfrm>
                <a:off x="7696200"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 name="Line 73">
                <a:extLst>
                  <a:ext uri="{FF2B5EF4-FFF2-40B4-BE49-F238E27FC236}">
                    <a16:creationId xmlns:a16="http://schemas.microsoft.com/office/drawing/2014/main" id="{65A1FA60-3882-4C19-8B5B-24E1968CA306}"/>
                  </a:ext>
                </a:extLst>
              </p:cNvPr>
              <p:cNvSpPr>
                <a:spLocks noChangeShapeType="1"/>
              </p:cNvSpPr>
              <p:nvPr/>
            </p:nvSpPr>
            <p:spPr bwMode="auto">
              <a:xfrm>
                <a:off x="7958138"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 name="Line 74">
                <a:extLst>
                  <a:ext uri="{FF2B5EF4-FFF2-40B4-BE49-F238E27FC236}">
                    <a16:creationId xmlns:a16="http://schemas.microsoft.com/office/drawing/2014/main" id="{88AA9C5B-1C04-40E0-9B3D-CDFDF58127CF}"/>
                  </a:ext>
                </a:extLst>
              </p:cNvPr>
              <p:cNvSpPr>
                <a:spLocks noChangeShapeType="1"/>
              </p:cNvSpPr>
              <p:nvPr/>
            </p:nvSpPr>
            <p:spPr bwMode="auto">
              <a:xfrm>
                <a:off x="8221663"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Line 75">
                <a:extLst>
                  <a:ext uri="{FF2B5EF4-FFF2-40B4-BE49-F238E27FC236}">
                    <a16:creationId xmlns:a16="http://schemas.microsoft.com/office/drawing/2014/main" id="{92FE8C8A-CAB4-46DD-AFD9-04DE6565CEC2}"/>
                  </a:ext>
                </a:extLst>
              </p:cNvPr>
              <p:cNvSpPr>
                <a:spLocks noChangeShapeType="1"/>
              </p:cNvSpPr>
              <p:nvPr/>
            </p:nvSpPr>
            <p:spPr bwMode="auto">
              <a:xfrm>
                <a:off x="8483600"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2" name="Line 76">
                <a:extLst>
                  <a:ext uri="{FF2B5EF4-FFF2-40B4-BE49-F238E27FC236}">
                    <a16:creationId xmlns:a16="http://schemas.microsoft.com/office/drawing/2014/main" id="{21AC74CB-C0B4-41D8-B9FD-8A5C4A6B3546}"/>
                  </a:ext>
                </a:extLst>
              </p:cNvPr>
              <p:cNvSpPr>
                <a:spLocks noChangeShapeType="1"/>
              </p:cNvSpPr>
              <p:nvPr/>
            </p:nvSpPr>
            <p:spPr bwMode="auto">
              <a:xfrm>
                <a:off x="8745538"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 name="Line 77">
                <a:extLst>
                  <a:ext uri="{FF2B5EF4-FFF2-40B4-BE49-F238E27FC236}">
                    <a16:creationId xmlns:a16="http://schemas.microsoft.com/office/drawing/2014/main" id="{523BCE92-F62D-4A5D-AF97-A75550DBDF08}"/>
                  </a:ext>
                </a:extLst>
              </p:cNvPr>
              <p:cNvSpPr>
                <a:spLocks noChangeShapeType="1"/>
              </p:cNvSpPr>
              <p:nvPr/>
            </p:nvSpPr>
            <p:spPr bwMode="auto">
              <a:xfrm>
                <a:off x="9009063" y="3406775"/>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 name="Line 246">
                <a:extLst>
                  <a:ext uri="{FF2B5EF4-FFF2-40B4-BE49-F238E27FC236}">
                    <a16:creationId xmlns:a16="http://schemas.microsoft.com/office/drawing/2014/main" id="{571CEEF0-0983-40B2-96CB-0935095F39E2}"/>
                  </a:ext>
                </a:extLst>
              </p:cNvPr>
              <p:cNvSpPr>
                <a:spLocks noChangeShapeType="1"/>
              </p:cNvSpPr>
              <p:nvPr/>
            </p:nvSpPr>
            <p:spPr bwMode="auto">
              <a:xfrm>
                <a:off x="8942388" y="2597150"/>
                <a:ext cx="0" cy="30162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5" name="Line 247">
                <a:extLst>
                  <a:ext uri="{FF2B5EF4-FFF2-40B4-BE49-F238E27FC236}">
                    <a16:creationId xmlns:a16="http://schemas.microsoft.com/office/drawing/2014/main" id="{88FC1E7E-7EA9-4483-BD03-41EA7E0667ED}"/>
                  </a:ext>
                </a:extLst>
              </p:cNvPr>
              <p:cNvSpPr>
                <a:spLocks noChangeShapeType="1"/>
              </p:cNvSpPr>
              <p:nvPr/>
            </p:nvSpPr>
            <p:spPr bwMode="auto">
              <a:xfrm>
                <a:off x="8916988" y="259715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 name="Line 248">
                <a:extLst>
                  <a:ext uri="{FF2B5EF4-FFF2-40B4-BE49-F238E27FC236}">
                    <a16:creationId xmlns:a16="http://schemas.microsoft.com/office/drawing/2014/main" id="{9F1A0DF1-23B1-4DEB-8A3E-2511243A2F24}"/>
                  </a:ext>
                </a:extLst>
              </p:cNvPr>
              <p:cNvSpPr>
                <a:spLocks noChangeShapeType="1"/>
              </p:cNvSpPr>
              <p:nvPr/>
            </p:nvSpPr>
            <p:spPr bwMode="auto">
              <a:xfrm>
                <a:off x="8916988" y="2898775"/>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 name="Freeform 249">
                <a:extLst>
                  <a:ext uri="{FF2B5EF4-FFF2-40B4-BE49-F238E27FC236}">
                    <a16:creationId xmlns:a16="http://schemas.microsoft.com/office/drawing/2014/main" id="{8E5D0030-C4D4-4EFD-AD39-2370F479187E}"/>
                  </a:ext>
                </a:extLst>
              </p:cNvPr>
              <p:cNvSpPr>
                <a:spLocks/>
              </p:cNvSpPr>
              <p:nvPr/>
            </p:nvSpPr>
            <p:spPr bwMode="auto">
              <a:xfrm>
                <a:off x="8893176" y="2689225"/>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8" name="Freeform 250">
                <a:extLst>
                  <a:ext uri="{FF2B5EF4-FFF2-40B4-BE49-F238E27FC236}">
                    <a16:creationId xmlns:a16="http://schemas.microsoft.com/office/drawing/2014/main" id="{2C02FEBE-EF24-4B9F-85D8-262EE8578D22}"/>
                  </a:ext>
                </a:extLst>
              </p:cNvPr>
              <p:cNvSpPr>
                <a:spLocks/>
              </p:cNvSpPr>
              <p:nvPr/>
            </p:nvSpPr>
            <p:spPr bwMode="auto">
              <a:xfrm>
                <a:off x="8893176" y="2689225"/>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 name="Line 251">
                <a:extLst>
                  <a:ext uri="{FF2B5EF4-FFF2-40B4-BE49-F238E27FC236}">
                    <a16:creationId xmlns:a16="http://schemas.microsoft.com/office/drawing/2014/main" id="{1FC77442-4779-438E-AF06-F0864D9B0E16}"/>
                  </a:ext>
                </a:extLst>
              </p:cNvPr>
              <p:cNvSpPr>
                <a:spLocks noChangeShapeType="1"/>
              </p:cNvSpPr>
              <p:nvPr/>
            </p:nvSpPr>
            <p:spPr bwMode="auto">
              <a:xfrm>
                <a:off x="8691563" y="2622550"/>
                <a:ext cx="0" cy="3000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 name="Line 252">
                <a:extLst>
                  <a:ext uri="{FF2B5EF4-FFF2-40B4-BE49-F238E27FC236}">
                    <a16:creationId xmlns:a16="http://schemas.microsoft.com/office/drawing/2014/main" id="{18612D25-646F-449A-B996-B20E9D69135A}"/>
                  </a:ext>
                </a:extLst>
              </p:cNvPr>
              <p:cNvSpPr>
                <a:spLocks noChangeShapeType="1"/>
              </p:cNvSpPr>
              <p:nvPr/>
            </p:nvSpPr>
            <p:spPr bwMode="auto">
              <a:xfrm>
                <a:off x="8666163" y="262255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1" name="Line 253">
                <a:extLst>
                  <a:ext uri="{FF2B5EF4-FFF2-40B4-BE49-F238E27FC236}">
                    <a16:creationId xmlns:a16="http://schemas.microsoft.com/office/drawing/2014/main" id="{D56EEB31-A4EF-4EBB-BC0F-223B5ACE8906}"/>
                  </a:ext>
                </a:extLst>
              </p:cNvPr>
              <p:cNvSpPr>
                <a:spLocks noChangeShapeType="1"/>
              </p:cNvSpPr>
              <p:nvPr/>
            </p:nvSpPr>
            <p:spPr bwMode="auto">
              <a:xfrm>
                <a:off x="8666163" y="2922588"/>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 name="Freeform 254">
                <a:extLst>
                  <a:ext uri="{FF2B5EF4-FFF2-40B4-BE49-F238E27FC236}">
                    <a16:creationId xmlns:a16="http://schemas.microsoft.com/office/drawing/2014/main" id="{DCAC141D-C78B-443B-BC4C-3B9984509EC6}"/>
                  </a:ext>
                </a:extLst>
              </p:cNvPr>
              <p:cNvSpPr>
                <a:spLocks/>
              </p:cNvSpPr>
              <p:nvPr/>
            </p:nvSpPr>
            <p:spPr bwMode="auto">
              <a:xfrm>
                <a:off x="8642351" y="2720975"/>
                <a:ext cx="98425" cy="90488"/>
              </a:xfrm>
              <a:custGeom>
                <a:avLst/>
                <a:gdLst>
                  <a:gd name="T0" fmla="*/ 31 w 62"/>
                  <a:gd name="T1" fmla="*/ 57 h 57"/>
                  <a:gd name="T2" fmla="*/ 0 w 62"/>
                  <a:gd name="T3" fmla="*/ 27 h 57"/>
                  <a:gd name="T4" fmla="*/ 31 w 62"/>
                  <a:gd name="T5" fmla="*/ 0 h 57"/>
                  <a:gd name="T6" fmla="*/ 62 w 62"/>
                  <a:gd name="T7" fmla="*/ 27 h 57"/>
                  <a:gd name="T8" fmla="*/ 31 w 62"/>
                  <a:gd name="T9" fmla="*/ 57 h 57"/>
                </a:gdLst>
                <a:ahLst/>
                <a:cxnLst>
                  <a:cxn ang="0">
                    <a:pos x="T0" y="T1"/>
                  </a:cxn>
                  <a:cxn ang="0">
                    <a:pos x="T2" y="T3"/>
                  </a:cxn>
                  <a:cxn ang="0">
                    <a:pos x="T4" y="T5"/>
                  </a:cxn>
                  <a:cxn ang="0">
                    <a:pos x="T6" y="T7"/>
                  </a:cxn>
                  <a:cxn ang="0">
                    <a:pos x="T8" y="T9"/>
                  </a:cxn>
                </a:cxnLst>
                <a:rect l="0" t="0" r="r" b="b"/>
                <a:pathLst>
                  <a:path w="62" h="57">
                    <a:moveTo>
                      <a:pt x="31" y="57"/>
                    </a:moveTo>
                    <a:lnTo>
                      <a:pt x="0" y="27"/>
                    </a:lnTo>
                    <a:lnTo>
                      <a:pt x="31" y="0"/>
                    </a:lnTo>
                    <a:lnTo>
                      <a:pt x="62" y="27"/>
                    </a:lnTo>
                    <a:lnTo>
                      <a:pt x="31" y="5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3" name="Freeform 255">
                <a:extLst>
                  <a:ext uri="{FF2B5EF4-FFF2-40B4-BE49-F238E27FC236}">
                    <a16:creationId xmlns:a16="http://schemas.microsoft.com/office/drawing/2014/main" id="{462DA74B-402B-48AD-9F3C-8B6A1F128AFD}"/>
                  </a:ext>
                </a:extLst>
              </p:cNvPr>
              <p:cNvSpPr>
                <a:spLocks/>
              </p:cNvSpPr>
              <p:nvPr/>
            </p:nvSpPr>
            <p:spPr bwMode="auto">
              <a:xfrm>
                <a:off x="8642351" y="2720975"/>
                <a:ext cx="98425" cy="90488"/>
              </a:xfrm>
              <a:custGeom>
                <a:avLst/>
                <a:gdLst>
                  <a:gd name="T0" fmla="*/ 31 w 62"/>
                  <a:gd name="T1" fmla="*/ 57 h 57"/>
                  <a:gd name="T2" fmla="*/ 0 w 62"/>
                  <a:gd name="T3" fmla="*/ 27 h 57"/>
                  <a:gd name="T4" fmla="*/ 31 w 62"/>
                  <a:gd name="T5" fmla="*/ 0 h 57"/>
                  <a:gd name="T6" fmla="*/ 62 w 62"/>
                  <a:gd name="T7" fmla="*/ 27 h 57"/>
                  <a:gd name="T8" fmla="*/ 31 w 62"/>
                  <a:gd name="T9" fmla="*/ 57 h 57"/>
                </a:gdLst>
                <a:ahLst/>
                <a:cxnLst>
                  <a:cxn ang="0">
                    <a:pos x="T0" y="T1"/>
                  </a:cxn>
                  <a:cxn ang="0">
                    <a:pos x="T2" y="T3"/>
                  </a:cxn>
                  <a:cxn ang="0">
                    <a:pos x="T4" y="T5"/>
                  </a:cxn>
                  <a:cxn ang="0">
                    <a:pos x="T6" y="T7"/>
                  </a:cxn>
                  <a:cxn ang="0">
                    <a:pos x="T8" y="T9"/>
                  </a:cxn>
                </a:cxnLst>
                <a:rect l="0" t="0" r="r" b="b"/>
                <a:pathLst>
                  <a:path w="62" h="57">
                    <a:moveTo>
                      <a:pt x="31" y="57"/>
                    </a:moveTo>
                    <a:lnTo>
                      <a:pt x="0" y="27"/>
                    </a:lnTo>
                    <a:lnTo>
                      <a:pt x="31" y="0"/>
                    </a:lnTo>
                    <a:lnTo>
                      <a:pt x="62" y="27"/>
                    </a:lnTo>
                    <a:lnTo>
                      <a:pt x="31" y="57"/>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4" name="Line 256">
                <a:extLst>
                  <a:ext uri="{FF2B5EF4-FFF2-40B4-BE49-F238E27FC236}">
                    <a16:creationId xmlns:a16="http://schemas.microsoft.com/office/drawing/2014/main" id="{92508B45-86B6-484F-A03D-BA9064C8EDCF}"/>
                  </a:ext>
                </a:extLst>
              </p:cNvPr>
              <p:cNvSpPr>
                <a:spLocks noChangeShapeType="1"/>
              </p:cNvSpPr>
              <p:nvPr/>
            </p:nvSpPr>
            <p:spPr bwMode="auto">
              <a:xfrm>
                <a:off x="8434388" y="2744788"/>
                <a:ext cx="0" cy="30003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5" name="Line 257">
                <a:extLst>
                  <a:ext uri="{FF2B5EF4-FFF2-40B4-BE49-F238E27FC236}">
                    <a16:creationId xmlns:a16="http://schemas.microsoft.com/office/drawing/2014/main" id="{5B50A1C7-0E64-461B-8410-E3F4F399A19E}"/>
                  </a:ext>
                </a:extLst>
              </p:cNvPr>
              <p:cNvSpPr>
                <a:spLocks noChangeShapeType="1"/>
              </p:cNvSpPr>
              <p:nvPr/>
            </p:nvSpPr>
            <p:spPr bwMode="auto">
              <a:xfrm>
                <a:off x="8404226" y="2744788"/>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 name="Line 258">
                <a:extLst>
                  <a:ext uri="{FF2B5EF4-FFF2-40B4-BE49-F238E27FC236}">
                    <a16:creationId xmlns:a16="http://schemas.microsoft.com/office/drawing/2014/main" id="{C985B5D1-5702-4C11-B4D0-2BB3AF80A900}"/>
                  </a:ext>
                </a:extLst>
              </p:cNvPr>
              <p:cNvSpPr>
                <a:spLocks noChangeShapeType="1"/>
              </p:cNvSpPr>
              <p:nvPr/>
            </p:nvSpPr>
            <p:spPr bwMode="auto">
              <a:xfrm>
                <a:off x="8404226" y="3044825"/>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 name="Freeform 259">
                <a:extLst>
                  <a:ext uri="{FF2B5EF4-FFF2-40B4-BE49-F238E27FC236}">
                    <a16:creationId xmlns:a16="http://schemas.microsoft.com/office/drawing/2014/main" id="{3BCEE716-2CC9-422E-B3E4-683DA1D6F8A0}"/>
                  </a:ext>
                </a:extLst>
              </p:cNvPr>
              <p:cNvSpPr>
                <a:spLocks/>
              </p:cNvSpPr>
              <p:nvPr/>
            </p:nvSpPr>
            <p:spPr bwMode="auto">
              <a:xfrm>
                <a:off x="8385176" y="2836863"/>
                <a:ext cx="92075" cy="98425"/>
              </a:xfrm>
              <a:custGeom>
                <a:avLst/>
                <a:gdLst>
                  <a:gd name="T0" fmla="*/ 31 w 58"/>
                  <a:gd name="T1" fmla="*/ 62 h 62"/>
                  <a:gd name="T2" fmla="*/ 0 w 58"/>
                  <a:gd name="T3" fmla="*/ 31 h 62"/>
                  <a:gd name="T4" fmla="*/ 31 w 58"/>
                  <a:gd name="T5" fmla="*/ 0 h 62"/>
                  <a:gd name="T6" fmla="*/ 58 w 58"/>
                  <a:gd name="T7" fmla="*/ 31 h 62"/>
                  <a:gd name="T8" fmla="*/ 31 w 58"/>
                  <a:gd name="T9" fmla="*/ 62 h 62"/>
                </a:gdLst>
                <a:ahLst/>
                <a:cxnLst>
                  <a:cxn ang="0">
                    <a:pos x="T0" y="T1"/>
                  </a:cxn>
                  <a:cxn ang="0">
                    <a:pos x="T2" y="T3"/>
                  </a:cxn>
                  <a:cxn ang="0">
                    <a:pos x="T4" y="T5"/>
                  </a:cxn>
                  <a:cxn ang="0">
                    <a:pos x="T6" y="T7"/>
                  </a:cxn>
                  <a:cxn ang="0">
                    <a:pos x="T8" y="T9"/>
                  </a:cxn>
                </a:cxnLst>
                <a:rect l="0" t="0" r="r" b="b"/>
                <a:pathLst>
                  <a:path w="58" h="62">
                    <a:moveTo>
                      <a:pt x="31" y="62"/>
                    </a:moveTo>
                    <a:lnTo>
                      <a:pt x="0" y="31"/>
                    </a:lnTo>
                    <a:lnTo>
                      <a:pt x="31" y="0"/>
                    </a:lnTo>
                    <a:lnTo>
                      <a:pt x="58"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8" name="Freeform 260">
                <a:extLst>
                  <a:ext uri="{FF2B5EF4-FFF2-40B4-BE49-F238E27FC236}">
                    <a16:creationId xmlns:a16="http://schemas.microsoft.com/office/drawing/2014/main" id="{237F553C-D625-4071-81EE-F8A29744180A}"/>
                  </a:ext>
                </a:extLst>
              </p:cNvPr>
              <p:cNvSpPr>
                <a:spLocks/>
              </p:cNvSpPr>
              <p:nvPr/>
            </p:nvSpPr>
            <p:spPr bwMode="auto">
              <a:xfrm>
                <a:off x="8385176" y="2836863"/>
                <a:ext cx="92075" cy="98425"/>
              </a:xfrm>
              <a:custGeom>
                <a:avLst/>
                <a:gdLst>
                  <a:gd name="T0" fmla="*/ 31 w 58"/>
                  <a:gd name="T1" fmla="*/ 62 h 62"/>
                  <a:gd name="T2" fmla="*/ 0 w 58"/>
                  <a:gd name="T3" fmla="*/ 31 h 62"/>
                  <a:gd name="T4" fmla="*/ 31 w 58"/>
                  <a:gd name="T5" fmla="*/ 0 h 62"/>
                  <a:gd name="T6" fmla="*/ 58 w 58"/>
                  <a:gd name="T7" fmla="*/ 31 h 62"/>
                  <a:gd name="T8" fmla="*/ 31 w 58"/>
                  <a:gd name="T9" fmla="*/ 62 h 62"/>
                </a:gdLst>
                <a:ahLst/>
                <a:cxnLst>
                  <a:cxn ang="0">
                    <a:pos x="T0" y="T1"/>
                  </a:cxn>
                  <a:cxn ang="0">
                    <a:pos x="T2" y="T3"/>
                  </a:cxn>
                  <a:cxn ang="0">
                    <a:pos x="T4" y="T5"/>
                  </a:cxn>
                  <a:cxn ang="0">
                    <a:pos x="T6" y="T7"/>
                  </a:cxn>
                  <a:cxn ang="0">
                    <a:pos x="T8" y="T9"/>
                  </a:cxn>
                </a:cxnLst>
                <a:rect l="0" t="0" r="r" b="b"/>
                <a:pathLst>
                  <a:path w="58" h="62">
                    <a:moveTo>
                      <a:pt x="31" y="62"/>
                    </a:moveTo>
                    <a:lnTo>
                      <a:pt x="0" y="31"/>
                    </a:lnTo>
                    <a:lnTo>
                      <a:pt x="31" y="0"/>
                    </a:lnTo>
                    <a:lnTo>
                      <a:pt x="58"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 name="Line 261">
                <a:extLst>
                  <a:ext uri="{FF2B5EF4-FFF2-40B4-BE49-F238E27FC236}">
                    <a16:creationId xmlns:a16="http://schemas.microsoft.com/office/drawing/2014/main" id="{F5A671FD-3D65-47BB-9CF9-CA2195D69148}"/>
                  </a:ext>
                </a:extLst>
              </p:cNvPr>
              <p:cNvSpPr>
                <a:spLocks noChangeShapeType="1"/>
              </p:cNvSpPr>
              <p:nvPr/>
            </p:nvSpPr>
            <p:spPr bwMode="auto">
              <a:xfrm>
                <a:off x="8178801" y="2774950"/>
                <a:ext cx="0" cy="2825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 name="Line 262">
                <a:extLst>
                  <a:ext uri="{FF2B5EF4-FFF2-40B4-BE49-F238E27FC236}">
                    <a16:creationId xmlns:a16="http://schemas.microsoft.com/office/drawing/2014/main" id="{0FDF5772-8563-43BE-88B7-6CF0C6C8C93E}"/>
                  </a:ext>
                </a:extLst>
              </p:cNvPr>
              <p:cNvSpPr>
                <a:spLocks noChangeShapeType="1"/>
              </p:cNvSpPr>
              <p:nvPr/>
            </p:nvSpPr>
            <p:spPr bwMode="auto">
              <a:xfrm>
                <a:off x="8153401" y="2774950"/>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1" name="Line 263">
                <a:extLst>
                  <a:ext uri="{FF2B5EF4-FFF2-40B4-BE49-F238E27FC236}">
                    <a16:creationId xmlns:a16="http://schemas.microsoft.com/office/drawing/2014/main" id="{D4748F69-D0C2-4F89-BE79-84A20B93EAA8}"/>
                  </a:ext>
                </a:extLst>
              </p:cNvPr>
              <p:cNvSpPr>
                <a:spLocks noChangeShapeType="1"/>
              </p:cNvSpPr>
              <p:nvPr/>
            </p:nvSpPr>
            <p:spPr bwMode="auto">
              <a:xfrm>
                <a:off x="8153401" y="3057525"/>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2" name="Freeform 264">
                <a:extLst>
                  <a:ext uri="{FF2B5EF4-FFF2-40B4-BE49-F238E27FC236}">
                    <a16:creationId xmlns:a16="http://schemas.microsoft.com/office/drawing/2014/main" id="{205BCDA3-AAA5-4130-BB0A-273B8D8C679C}"/>
                  </a:ext>
                </a:extLst>
              </p:cNvPr>
              <p:cNvSpPr>
                <a:spLocks/>
              </p:cNvSpPr>
              <p:nvPr/>
            </p:nvSpPr>
            <p:spPr bwMode="auto">
              <a:xfrm>
                <a:off x="8129588" y="2860675"/>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3" name="Freeform 265">
                <a:extLst>
                  <a:ext uri="{FF2B5EF4-FFF2-40B4-BE49-F238E27FC236}">
                    <a16:creationId xmlns:a16="http://schemas.microsoft.com/office/drawing/2014/main" id="{EA8B0923-185F-42A9-90FE-BDB8C53E5264}"/>
                  </a:ext>
                </a:extLst>
              </p:cNvPr>
              <p:cNvSpPr>
                <a:spLocks/>
              </p:cNvSpPr>
              <p:nvPr/>
            </p:nvSpPr>
            <p:spPr bwMode="auto">
              <a:xfrm>
                <a:off x="8129588" y="2860675"/>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4" name="Line 266">
                <a:extLst>
                  <a:ext uri="{FF2B5EF4-FFF2-40B4-BE49-F238E27FC236}">
                    <a16:creationId xmlns:a16="http://schemas.microsoft.com/office/drawing/2014/main" id="{C6F0C7E1-E35A-4D50-B464-2879CD7B8E1C}"/>
                  </a:ext>
                </a:extLst>
              </p:cNvPr>
              <p:cNvSpPr>
                <a:spLocks noChangeShapeType="1"/>
              </p:cNvSpPr>
              <p:nvPr/>
            </p:nvSpPr>
            <p:spPr bwMode="auto">
              <a:xfrm>
                <a:off x="7921626" y="2959100"/>
                <a:ext cx="0" cy="25082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5" name="Line 267">
                <a:extLst>
                  <a:ext uri="{FF2B5EF4-FFF2-40B4-BE49-F238E27FC236}">
                    <a16:creationId xmlns:a16="http://schemas.microsoft.com/office/drawing/2014/main" id="{B153BE32-B6F7-4202-9147-79D2B9D1739E}"/>
                  </a:ext>
                </a:extLst>
              </p:cNvPr>
              <p:cNvSpPr>
                <a:spLocks noChangeShapeType="1"/>
              </p:cNvSpPr>
              <p:nvPr/>
            </p:nvSpPr>
            <p:spPr bwMode="auto">
              <a:xfrm>
                <a:off x="7897813" y="2959100"/>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6" name="Line 268">
                <a:extLst>
                  <a:ext uri="{FF2B5EF4-FFF2-40B4-BE49-F238E27FC236}">
                    <a16:creationId xmlns:a16="http://schemas.microsoft.com/office/drawing/2014/main" id="{A0036EBC-3A5E-4718-868F-BA95FABEE787}"/>
                  </a:ext>
                </a:extLst>
              </p:cNvPr>
              <p:cNvSpPr>
                <a:spLocks noChangeShapeType="1"/>
              </p:cNvSpPr>
              <p:nvPr/>
            </p:nvSpPr>
            <p:spPr bwMode="auto">
              <a:xfrm>
                <a:off x="7897813" y="3209925"/>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7" name="Freeform 269">
                <a:extLst>
                  <a:ext uri="{FF2B5EF4-FFF2-40B4-BE49-F238E27FC236}">
                    <a16:creationId xmlns:a16="http://schemas.microsoft.com/office/drawing/2014/main" id="{979A98AC-2BEF-4F2C-A6AB-1B1FA7656457}"/>
                  </a:ext>
                </a:extLst>
              </p:cNvPr>
              <p:cNvSpPr>
                <a:spLocks/>
              </p:cNvSpPr>
              <p:nvPr/>
            </p:nvSpPr>
            <p:spPr bwMode="auto">
              <a:xfrm>
                <a:off x="7878763" y="3032125"/>
                <a:ext cx="92075" cy="92075"/>
              </a:xfrm>
              <a:custGeom>
                <a:avLst/>
                <a:gdLst>
                  <a:gd name="T0" fmla="*/ 27 w 58"/>
                  <a:gd name="T1" fmla="*/ 58 h 58"/>
                  <a:gd name="T2" fmla="*/ 0 w 58"/>
                  <a:gd name="T3" fmla="*/ 27 h 58"/>
                  <a:gd name="T4" fmla="*/ 27 w 58"/>
                  <a:gd name="T5" fmla="*/ 0 h 58"/>
                  <a:gd name="T6" fmla="*/ 58 w 58"/>
                  <a:gd name="T7" fmla="*/ 27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27"/>
                    </a:lnTo>
                    <a:lnTo>
                      <a:pt x="27" y="0"/>
                    </a:lnTo>
                    <a:lnTo>
                      <a:pt x="58" y="27"/>
                    </a:lnTo>
                    <a:lnTo>
                      <a:pt x="27"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8" name="Freeform 270">
                <a:extLst>
                  <a:ext uri="{FF2B5EF4-FFF2-40B4-BE49-F238E27FC236}">
                    <a16:creationId xmlns:a16="http://schemas.microsoft.com/office/drawing/2014/main" id="{A07102F0-CDA5-42EA-8DDF-585E570A1C79}"/>
                  </a:ext>
                </a:extLst>
              </p:cNvPr>
              <p:cNvSpPr>
                <a:spLocks/>
              </p:cNvSpPr>
              <p:nvPr/>
            </p:nvSpPr>
            <p:spPr bwMode="auto">
              <a:xfrm>
                <a:off x="7878763" y="3032125"/>
                <a:ext cx="92075" cy="92075"/>
              </a:xfrm>
              <a:custGeom>
                <a:avLst/>
                <a:gdLst>
                  <a:gd name="T0" fmla="*/ 27 w 58"/>
                  <a:gd name="T1" fmla="*/ 58 h 58"/>
                  <a:gd name="T2" fmla="*/ 0 w 58"/>
                  <a:gd name="T3" fmla="*/ 27 h 58"/>
                  <a:gd name="T4" fmla="*/ 27 w 58"/>
                  <a:gd name="T5" fmla="*/ 0 h 58"/>
                  <a:gd name="T6" fmla="*/ 58 w 58"/>
                  <a:gd name="T7" fmla="*/ 27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27"/>
                    </a:lnTo>
                    <a:lnTo>
                      <a:pt x="27" y="0"/>
                    </a:lnTo>
                    <a:lnTo>
                      <a:pt x="58" y="27"/>
                    </a:lnTo>
                    <a:lnTo>
                      <a:pt x="27"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 name="Line 271">
                <a:extLst>
                  <a:ext uri="{FF2B5EF4-FFF2-40B4-BE49-F238E27FC236}">
                    <a16:creationId xmlns:a16="http://schemas.microsoft.com/office/drawing/2014/main" id="{0ACDB7F8-3110-4897-AAEA-89DEDD85B155}"/>
                  </a:ext>
                </a:extLst>
              </p:cNvPr>
              <p:cNvSpPr>
                <a:spLocks noChangeShapeType="1"/>
              </p:cNvSpPr>
              <p:nvPr/>
            </p:nvSpPr>
            <p:spPr bwMode="auto">
              <a:xfrm>
                <a:off x="7670801" y="2978150"/>
                <a:ext cx="0" cy="207963"/>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 name="Line 272">
                <a:extLst>
                  <a:ext uri="{FF2B5EF4-FFF2-40B4-BE49-F238E27FC236}">
                    <a16:creationId xmlns:a16="http://schemas.microsoft.com/office/drawing/2014/main" id="{C892BC3C-9238-4E60-AF53-465B9C32380F}"/>
                  </a:ext>
                </a:extLst>
              </p:cNvPr>
              <p:cNvSpPr>
                <a:spLocks noChangeShapeType="1"/>
              </p:cNvSpPr>
              <p:nvPr/>
            </p:nvSpPr>
            <p:spPr bwMode="auto">
              <a:xfrm>
                <a:off x="7646988" y="2978150"/>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1" name="Line 273">
                <a:extLst>
                  <a:ext uri="{FF2B5EF4-FFF2-40B4-BE49-F238E27FC236}">
                    <a16:creationId xmlns:a16="http://schemas.microsoft.com/office/drawing/2014/main" id="{94C828B1-B463-42A3-806E-BC1B871ECD39}"/>
                  </a:ext>
                </a:extLst>
              </p:cNvPr>
              <p:cNvSpPr>
                <a:spLocks noChangeShapeType="1"/>
              </p:cNvSpPr>
              <p:nvPr/>
            </p:nvSpPr>
            <p:spPr bwMode="auto">
              <a:xfrm>
                <a:off x="7646988" y="3186113"/>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2" name="Freeform 274">
                <a:extLst>
                  <a:ext uri="{FF2B5EF4-FFF2-40B4-BE49-F238E27FC236}">
                    <a16:creationId xmlns:a16="http://schemas.microsoft.com/office/drawing/2014/main" id="{2F477F74-C3D6-4CD8-AA81-371E84AC64CB}"/>
                  </a:ext>
                </a:extLst>
              </p:cNvPr>
              <p:cNvSpPr>
                <a:spLocks/>
              </p:cNvSpPr>
              <p:nvPr/>
            </p:nvSpPr>
            <p:spPr bwMode="auto">
              <a:xfrm>
                <a:off x="7623176" y="3027363"/>
                <a:ext cx="96838" cy="96838"/>
              </a:xfrm>
              <a:custGeom>
                <a:avLst/>
                <a:gdLst>
                  <a:gd name="T0" fmla="*/ 30 w 61"/>
                  <a:gd name="T1" fmla="*/ 61 h 61"/>
                  <a:gd name="T2" fmla="*/ 0 w 61"/>
                  <a:gd name="T3" fmla="*/ 30 h 61"/>
                  <a:gd name="T4" fmla="*/ 30 w 61"/>
                  <a:gd name="T5" fmla="*/ 0 h 61"/>
                  <a:gd name="T6" fmla="*/ 61 w 61"/>
                  <a:gd name="T7" fmla="*/ 30 h 61"/>
                  <a:gd name="T8" fmla="*/ 30 w 61"/>
                  <a:gd name="T9" fmla="*/ 61 h 61"/>
                </a:gdLst>
                <a:ahLst/>
                <a:cxnLst>
                  <a:cxn ang="0">
                    <a:pos x="T0" y="T1"/>
                  </a:cxn>
                  <a:cxn ang="0">
                    <a:pos x="T2" y="T3"/>
                  </a:cxn>
                  <a:cxn ang="0">
                    <a:pos x="T4" y="T5"/>
                  </a:cxn>
                  <a:cxn ang="0">
                    <a:pos x="T6" y="T7"/>
                  </a:cxn>
                  <a:cxn ang="0">
                    <a:pos x="T8" y="T9"/>
                  </a:cxn>
                </a:cxnLst>
                <a:rect l="0" t="0" r="r" b="b"/>
                <a:pathLst>
                  <a:path w="61" h="61">
                    <a:moveTo>
                      <a:pt x="30" y="61"/>
                    </a:moveTo>
                    <a:lnTo>
                      <a:pt x="0" y="30"/>
                    </a:lnTo>
                    <a:lnTo>
                      <a:pt x="30" y="0"/>
                    </a:lnTo>
                    <a:lnTo>
                      <a:pt x="61" y="30"/>
                    </a:lnTo>
                    <a:lnTo>
                      <a:pt x="30" y="6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3" name="Freeform 275">
                <a:extLst>
                  <a:ext uri="{FF2B5EF4-FFF2-40B4-BE49-F238E27FC236}">
                    <a16:creationId xmlns:a16="http://schemas.microsoft.com/office/drawing/2014/main" id="{3CBFFED5-25E4-404D-A6D4-BF16D24E901D}"/>
                  </a:ext>
                </a:extLst>
              </p:cNvPr>
              <p:cNvSpPr>
                <a:spLocks/>
              </p:cNvSpPr>
              <p:nvPr/>
            </p:nvSpPr>
            <p:spPr bwMode="auto">
              <a:xfrm>
                <a:off x="7623176" y="3027363"/>
                <a:ext cx="96838" cy="96838"/>
              </a:xfrm>
              <a:custGeom>
                <a:avLst/>
                <a:gdLst>
                  <a:gd name="T0" fmla="*/ 30 w 61"/>
                  <a:gd name="T1" fmla="*/ 61 h 61"/>
                  <a:gd name="T2" fmla="*/ 0 w 61"/>
                  <a:gd name="T3" fmla="*/ 30 h 61"/>
                  <a:gd name="T4" fmla="*/ 30 w 61"/>
                  <a:gd name="T5" fmla="*/ 0 h 61"/>
                  <a:gd name="T6" fmla="*/ 61 w 61"/>
                  <a:gd name="T7" fmla="*/ 30 h 61"/>
                  <a:gd name="T8" fmla="*/ 30 w 61"/>
                  <a:gd name="T9" fmla="*/ 61 h 61"/>
                </a:gdLst>
                <a:ahLst/>
                <a:cxnLst>
                  <a:cxn ang="0">
                    <a:pos x="T0" y="T1"/>
                  </a:cxn>
                  <a:cxn ang="0">
                    <a:pos x="T2" y="T3"/>
                  </a:cxn>
                  <a:cxn ang="0">
                    <a:pos x="T4" y="T5"/>
                  </a:cxn>
                  <a:cxn ang="0">
                    <a:pos x="T6" y="T7"/>
                  </a:cxn>
                  <a:cxn ang="0">
                    <a:pos x="T8" y="T9"/>
                  </a:cxn>
                </a:cxnLst>
                <a:rect l="0" t="0" r="r" b="b"/>
                <a:pathLst>
                  <a:path w="61" h="61">
                    <a:moveTo>
                      <a:pt x="30" y="61"/>
                    </a:moveTo>
                    <a:lnTo>
                      <a:pt x="0" y="30"/>
                    </a:lnTo>
                    <a:lnTo>
                      <a:pt x="30" y="0"/>
                    </a:lnTo>
                    <a:lnTo>
                      <a:pt x="61" y="30"/>
                    </a:lnTo>
                    <a:lnTo>
                      <a:pt x="30" y="61"/>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4" name="Line 276">
                <a:extLst>
                  <a:ext uri="{FF2B5EF4-FFF2-40B4-BE49-F238E27FC236}">
                    <a16:creationId xmlns:a16="http://schemas.microsoft.com/office/drawing/2014/main" id="{C58B72B6-CC7B-49B8-A798-C3183FC4314C}"/>
                  </a:ext>
                </a:extLst>
              </p:cNvPr>
              <p:cNvSpPr>
                <a:spLocks noChangeShapeType="1"/>
              </p:cNvSpPr>
              <p:nvPr/>
            </p:nvSpPr>
            <p:spPr bwMode="auto">
              <a:xfrm>
                <a:off x="7415213" y="3113088"/>
                <a:ext cx="0" cy="16510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5" name="Line 277">
                <a:extLst>
                  <a:ext uri="{FF2B5EF4-FFF2-40B4-BE49-F238E27FC236}">
                    <a16:creationId xmlns:a16="http://schemas.microsoft.com/office/drawing/2014/main" id="{441B816F-01BA-49F0-8D3B-E87A87245339}"/>
                  </a:ext>
                </a:extLst>
              </p:cNvPr>
              <p:cNvSpPr>
                <a:spLocks noChangeShapeType="1"/>
              </p:cNvSpPr>
              <p:nvPr/>
            </p:nvSpPr>
            <p:spPr bwMode="auto">
              <a:xfrm>
                <a:off x="7389813" y="3113088"/>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6" name="Line 278">
                <a:extLst>
                  <a:ext uri="{FF2B5EF4-FFF2-40B4-BE49-F238E27FC236}">
                    <a16:creationId xmlns:a16="http://schemas.microsoft.com/office/drawing/2014/main" id="{59A8644E-8A8F-4E5A-AD00-ACF77B92D339}"/>
                  </a:ext>
                </a:extLst>
              </p:cNvPr>
              <p:cNvSpPr>
                <a:spLocks noChangeShapeType="1"/>
              </p:cNvSpPr>
              <p:nvPr/>
            </p:nvSpPr>
            <p:spPr bwMode="auto">
              <a:xfrm>
                <a:off x="7389813" y="3278188"/>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7" name="Freeform 279">
                <a:extLst>
                  <a:ext uri="{FF2B5EF4-FFF2-40B4-BE49-F238E27FC236}">
                    <a16:creationId xmlns:a16="http://schemas.microsoft.com/office/drawing/2014/main" id="{6E965DF8-52C5-41C2-95D6-7EFD40082488}"/>
                  </a:ext>
                </a:extLst>
              </p:cNvPr>
              <p:cNvSpPr>
                <a:spLocks/>
              </p:cNvSpPr>
              <p:nvPr/>
            </p:nvSpPr>
            <p:spPr bwMode="auto">
              <a:xfrm>
                <a:off x="7372351" y="3143250"/>
                <a:ext cx="92075" cy="92075"/>
              </a:xfrm>
              <a:custGeom>
                <a:avLst/>
                <a:gdLst>
                  <a:gd name="T0" fmla="*/ 27 w 58"/>
                  <a:gd name="T1" fmla="*/ 58 h 58"/>
                  <a:gd name="T2" fmla="*/ 0 w 58"/>
                  <a:gd name="T3" fmla="*/ 31 h 58"/>
                  <a:gd name="T4" fmla="*/ 27 w 58"/>
                  <a:gd name="T5" fmla="*/ 0 h 58"/>
                  <a:gd name="T6" fmla="*/ 58 w 58"/>
                  <a:gd name="T7" fmla="*/ 31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31"/>
                    </a:lnTo>
                    <a:lnTo>
                      <a:pt x="27" y="0"/>
                    </a:lnTo>
                    <a:lnTo>
                      <a:pt x="58" y="31"/>
                    </a:lnTo>
                    <a:lnTo>
                      <a:pt x="27"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8" name="Freeform 280">
                <a:extLst>
                  <a:ext uri="{FF2B5EF4-FFF2-40B4-BE49-F238E27FC236}">
                    <a16:creationId xmlns:a16="http://schemas.microsoft.com/office/drawing/2014/main" id="{02563719-897F-4FD6-9C22-44202F6E82F5}"/>
                  </a:ext>
                </a:extLst>
              </p:cNvPr>
              <p:cNvSpPr>
                <a:spLocks/>
              </p:cNvSpPr>
              <p:nvPr/>
            </p:nvSpPr>
            <p:spPr bwMode="auto">
              <a:xfrm>
                <a:off x="7372351" y="3143250"/>
                <a:ext cx="92075" cy="92075"/>
              </a:xfrm>
              <a:custGeom>
                <a:avLst/>
                <a:gdLst>
                  <a:gd name="T0" fmla="*/ 27 w 58"/>
                  <a:gd name="T1" fmla="*/ 58 h 58"/>
                  <a:gd name="T2" fmla="*/ 0 w 58"/>
                  <a:gd name="T3" fmla="*/ 31 h 58"/>
                  <a:gd name="T4" fmla="*/ 27 w 58"/>
                  <a:gd name="T5" fmla="*/ 0 h 58"/>
                  <a:gd name="T6" fmla="*/ 58 w 58"/>
                  <a:gd name="T7" fmla="*/ 31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31"/>
                    </a:lnTo>
                    <a:lnTo>
                      <a:pt x="27" y="0"/>
                    </a:lnTo>
                    <a:lnTo>
                      <a:pt x="58" y="31"/>
                    </a:lnTo>
                    <a:lnTo>
                      <a:pt x="27"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9" name="Line 281">
                <a:extLst>
                  <a:ext uri="{FF2B5EF4-FFF2-40B4-BE49-F238E27FC236}">
                    <a16:creationId xmlns:a16="http://schemas.microsoft.com/office/drawing/2014/main" id="{FB7AEB99-B6F1-4FF9-B4AF-544A5C40F27C}"/>
                  </a:ext>
                </a:extLst>
              </p:cNvPr>
              <p:cNvSpPr>
                <a:spLocks noChangeShapeType="1"/>
              </p:cNvSpPr>
              <p:nvPr/>
            </p:nvSpPr>
            <p:spPr bwMode="auto">
              <a:xfrm>
                <a:off x="7164388" y="3284538"/>
                <a:ext cx="0" cy="15240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 name="Line 282">
                <a:extLst>
                  <a:ext uri="{FF2B5EF4-FFF2-40B4-BE49-F238E27FC236}">
                    <a16:creationId xmlns:a16="http://schemas.microsoft.com/office/drawing/2014/main" id="{8D8B324A-D700-4F9A-9285-45B2A8A21526}"/>
                  </a:ext>
                </a:extLst>
              </p:cNvPr>
              <p:cNvSpPr>
                <a:spLocks noChangeShapeType="1"/>
              </p:cNvSpPr>
              <p:nvPr/>
            </p:nvSpPr>
            <p:spPr bwMode="auto">
              <a:xfrm>
                <a:off x="7140576" y="3284538"/>
                <a:ext cx="4762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1" name="Line 283">
                <a:extLst>
                  <a:ext uri="{FF2B5EF4-FFF2-40B4-BE49-F238E27FC236}">
                    <a16:creationId xmlns:a16="http://schemas.microsoft.com/office/drawing/2014/main" id="{95372A7A-C2E9-4CCC-8DD5-2C1DB7145F87}"/>
                  </a:ext>
                </a:extLst>
              </p:cNvPr>
              <p:cNvSpPr>
                <a:spLocks noChangeShapeType="1"/>
              </p:cNvSpPr>
              <p:nvPr/>
            </p:nvSpPr>
            <p:spPr bwMode="auto">
              <a:xfrm>
                <a:off x="7140576" y="3436938"/>
                <a:ext cx="4762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2" name="Freeform 284">
                <a:extLst>
                  <a:ext uri="{FF2B5EF4-FFF2-40B4-BE49-F238E27FC236}">
                    <a16:creationId xmlns:a16="http://schemas.microsoft.com/office/drawing/2014/main" id="{49A20A39-E221-4239-BE04-A2D3EC284242}"/>
                  </a:ext>
                </a:extLst>
              </p:cNvPr>
              <p:cNvSpPr>
                <a:spLocks/>
              </p:cNvSpPr>
              <p:nvPr/>
            </p:nvSpPr>
            <p:spPr bwMode="auto">
              <a:xfrm>
                <a:off x="7115176" y="3314700"/>
                <a:ext cx="98425" cy="92075"/>
              </a:xfrm>
              <a:custGeom>
                <a:avLst/>
                <a:gdLst>
                  <a:gd name="T0" fmla="*/ 31 w 62"/>
                  <a:gd name="T1" fmla="*/ 58 h 58"/>
                  <a:gd name="T2" fmla="*/ 0 w 62"/>
                  <a:gd name="T3" fmla="*/ 31 h 58"/>
                  <a:gd name="T4" fmla="*/ 31 w 62"/>
                  <a:gd name="T5" fmla="*/ 0 h 58"/>
                  <a:gd name="T6" fmla="*/ 62 w 62"/>
                  <a:gd name="T7" fmla="*/ 31 h 58"/>
                  <a:gd name="T8" fmla="*/ 31 w 62"/>
                  <a:gd name="T9" fmla="*/ 58 h 58"/>
                </a:gdLst>
                <a:ahLst/>
                <a:cxnLst>
                  <a:cxn ang="0">
                    <a:pos x="T0" y="T1"/>
                  </a:cxn>
                  <a:cxn ang="0">
                    <a:pos x="T2" y="T3"/>
                  </a:cxn>
                  <a:cxn ang="0">
                    <a:pos x="T4" y="T5"/>
                  </a:cxn>
                  <a:cxn ang="0">
                    <a:pos x="T6" y="T7"/>
                  </a:cxn>
                  <a:cxn ang="0">
                    <a:pos x="T8" y="T9"/>
                  </a:cxn>
                </a:cxnLst>
                <a:rect l="0" t="0" r="r" b="b"/>
                <a:pathLst>
                  <a:path w="62" h="58">
                    <a:moveTo>
                      <a:pt x="31" y="58"/>
                    </a:moveTo>
                    <a:lnTo>
                      <a:pt x="0" y="31"/>
                    </a:lnTo>
                    <a:lnTo>
                      <a:pt x="31" y="0"/>
                    </a:lnTo>
                    <a:lnTo>
                      <a:pt x="62" y="31"/>
                    </a:lnTo>
                    <a:lnTo>
                      <a:pt x="31"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3" name="Freeform 285">
                <a:extLst>
                  <a:ext uri="{FF2B5EF4-FFF2-40B4-BE49-F238E27FC236}">
                    <a16:creationId xmlns:a16="http://schemas.microsoft.com/office/drawing/2014/main" id="{AB28E895-FDF9-497C-AACE-F4CCC69F1584}"/>
                  </a:ext>
                </a:extLst>
              </p:cNvPr>
              <p:cNvSpPr>
                <a:spLocks/>
              </p:cNvSpPr>
              <p:nvPr/>
            </p:nvSpPr>
            <p:spPr bwMode="auto">
              <a:xfrm>
                <a:off x="7115176" y="3314700"/>
                <a:ext cx="98425" cy="92075"/>
              </a:xfrm>
              <a:custGeom>
                <a:avLst/>
                <a:gdLst>
                  <a:gd name="T0" fmla="*/ 31 w 62"/>
                  <a:gd name="T1" fmla="*/ 58 h 58"/>
                  <a:gd name="T2" fmla="*/ 0 w 62"/>
                  <a:gd name="T3" fmla="*/ 31 h 58"/>
                  <a:gd name="T4" fmla="*/ 31 w 62"/>
                  <a:gd name="T5" fmla="*/ 0 h 58"/>
                  <a:gd name="T6" fmla="*/ 62 w 62"/>
                  <a:gd name="T7" fmla="*/ 31 h 58"/>
                  <a:gd name="T8" fmla="*/ 31 w 62"/>
                  <a:gd name="T9" fmla="*/ 58 h 58"/>
                </a:gdLst>
                <a:ahLst/>
                <a:cxnLst>
                  <a:cxn ang="0">
                    <a:pos x="T0" y="T1"/>
                  </a:cxn>
                  <a:cxn ang="0">
                    <a:pos x="T2" y="T3"/>
                  </a:cxn>
                  <a:cxn ang="0">
                    <a:pos x="T4" y="T5"/>
                  </a:cxn>
                  <a:cxn ang="0">
                    <a:pos x="T6" y="T7"/>
                  </a:cxn>
                  <a:cxn ang="0">
                    <a:pos x="T8" y="T9"/>
                  </a:cxn>
                </a:cxnLst>
                <a:rect l="0" t="0" r="r" b="b"/>
                <a:pathLst>
                  <a:path w="62" h="58">
                    <a:moveTo>
                      <a:pt x="31" y="58"/>
                    </a:moveTo>
                    <a:lnTo>
                      <a:pt x="0" y="31"/>
                    </a:lnTo>
                    <a:lnTo>
                      <a:pt x="31" y="0"/>
                    </a:lnTo>
                    <a:lnTo>
                      <a:pt x="62" y="31"/>
                    </a:lnTo>
                    <a:lnTo>
                      <a:pt x="31"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 name="Oval 351">
                <a:extLst>
                  <a:ext uri="{FF2B5EF4-FFF2-40B4-BE49-F238E27FC236}">
                    <a16:creationId xmlns:a16="http://schemas.microsoft.com/office/drawing/2014/main" id="{79335CA0-A0D3-4501-BF88-72ADA06F1CE4}"/>
                  </a:ext>
                </a:extLst>
              </p:cNvPr>
              <p:cNvSpPr>
                <a:spLocks noChangeArrowheads="1"/>
              </p:cNvSpPr>
              <p:nvPr/>
            </p:nvSpPr>
            <p:spPr bwMode="auto">
              <a:xfrm>
                <a:off x="7385051" y="267176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5" name="Line 352">
                <a:extLst>
                  <a:ext uri="{FF2B5EF4-FFF2-40B4-BE49-F238E27FC236}">
                    <a16:creationId xmlns:a16="http://schemas.microsoft.com/office/drawing/2014/main" id="{D22E26BA-7C32-49D4-827D-F6CA577E0D10}"/>
                  </a:ext>
                </a:extLst>
              </p:cNvPr>
              <p:cNvSpPr>
                <a:spLocks noChangeShapeType="1"/>
              </p:cNvSpPr>
              <p:nvPr/>
            </p:nvSpPr>
            <p:spPr bwMode="auto">
              <a:xfrm>
                <a:off x="7421563" y="2543175"/>
                <a:ext cx="0" cy="33020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 name="Line 353">
                <a:extLst>
                  <a:ext uri="{FF2B5EF4-FFF2-40B4-BE49-F238E27FC236}">
                    <a16:creationId xmlns:a16="http://schemas.microsoft.com/office/drawing/2014/main" id="{640D56C2-7E2F-4E0C-A8CB-46ACD8627002}"/>
                  </a:ext>
                </a:extLst>
              </p:cNvPr>
              <p:cNvSpPr>
                <a:spLocks noChangeShapeType="1"/>
              </p:cNvSpPr>
              <p:nvPr/>
            </p:nvSpPr>
            <p:spPr bwMode="auto">
              <a:xfrm>
                <a:off x="7396163" y="2543175"/>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 name="Line 354">
                <a:extLst>
                  <a:ext uri="{FF2B5EF4-FFF2-40B4-BE49-F238E27FC236}">
                    <a16:creationId xmlns:a16="http://schemas.microsoft.com/office/drawing/2014/main" id="{9A0F011D-8F66-45FE-AFF6-D8B55A83A5A4}"/>
                  </a:ext>
                </a:extLst>
              </p:cNvPr>
              <p:cNvSpPr>
                <a:spLocks noChangeShapeType="1"/>
              </p:cNvSpPr>
              <p:nvPr/>
            </p:nvSpPr>
            <p:spPr bwMode="auto">
              <a:xfrm>
                <a:off x="7396163" y="2873375"/>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 name="Oval 355">
                <a:extLst>
                  <a:ext uri="{FF2B5EF4-FFF2-40B4-BE49-F238E27FC236}">
                    <a16:creationId xmlns:a16="http://schemas.microsoft.com/office/drawing/2014/main" id="{64FAF764-DF2F-475B-A273-7D786DA80E5C}"/>
                  </a:ext>
                </a:extLst>
              </p:cNvPr>
              <p:cNvSpPr>
                <a:spLocks noChangeArrowheads="1"/>
              </p:cNvSpPr>
              <p:nvPr/>
            </p:nvSpPr>
            <p:spPr bwMode="auto">
              <a:xfrm>
                <a:off x="7127876" y="2860675"/>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9" name="Line 356">
                <a:extLst>
                  <a:ext uri="{FF2B5EF4-FFF2-40B4-BE49-F238E27FC236}">
                    <a16:creationId xmlns:a16="http://schemas.microsoft.com/office/drawing/2014/main" id="{105DBA4C-0B32-49E3-BCEE-15CC28CCAEF0}"/>
                  </a:ext>
                </a:extLst>
              </p:cNvPr>
              <p:cNvSpPr>
                <a:spLocks noChangeShapeType="1"/>
              </p:cNvSpPr>
              <p:nvPr/>
            </p:nvSpPr>
            <p:spPr bwMode="auto">
              <a:xfrm>
                <a:off x="7164388" y="2781300"/>
                <a:ext cx="0" cy="23971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 name="Line 357">
                <a:extLst>
                  <a:ext uri="{FF2B5EF4-FFF2-40B4-BE49-F238E27FC236}">
                    <a16:creationId xmlns:a16="http://schemas.microsoft.com/office/drawing/2014/main" id="{8FFA8266-50BD-4CF6-86BC-8ABEEAEF0755}"/>
                  </a:ext>
                </a:extLst>
              </p:cNvPr>
              <p:cNvSpPr>
                <a:spLocks noChangeShapeType="1"/>
              </p:cNvSpPr>
              <p:nvPr/>
            </p:nvSpPr>
            <p:spPr bwMode="auto">
              <a:xfrm>
                <a:off x="7134226" y="2781300"/>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 name="Line 358">
                <a:extLst>
                  <a:ext uri="{FF2B5EF4-FFF2-40B4-BE49-F238E27FC236}">
                    <a16:creationId xmlns:a16="http://schemas.microsoft.com/office/drawing/2014/main" id="{7C5C4C49-CC33-40E0-978E-BB7064BBCD04}"/>
                  </a:ext>
                </a:extLst>
              </p:cNvPr>
              <p:cNvSpPr>
                <a:spLocks noChangeShapeType="1"/>
              </p:cNvSpPr>
              <p:nvPr/>
            </p:nvSpPr>
            <p:spPr bwMode="auto">
              <a:xfrm>
                <a:off x="7134226" y="3021013"/>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 name="Oval 359">
                <a:extLst>
                  <a:ext uri="{FF2B5EF4-FFF2-40B4-BE49-F238E27FC236}">
                    <a16:creationId xmlns:a16="http://schemas.microsoft.com/office/drawing/2014/main" id="{F2AD0860-6FE2-4CA3-AC34-EAFB4D020F22}"/>
                  </a:ext>
                </a:extLst>
              </p:cNvPr>
              <p:cNvSpPr>
                <a:spLocks noChangeArrowheads="1"/>
              </p:cNvSpPr>
              <p:nvPr/>
            </p:nvSpPr>
            <p:spPr bwMode="auto">
              <a:xfrm>
                <a:off x="7634288" y="2451100"/>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3" name="Line 360">
                <a:extLst>
                  <a:ext uri="{FF2B5EF4-FFF2-40B4-BE49-F238E27FC236}">
                    <a16:creationId xmlns:a16="http://schemas.microsoft.com/office/drawing/2014/main" id="{95B6A471-DBD5-4598-9185-48878D44B6D8}"/>
                  </a:ext>
                </a:extLst>
              </p:cNvPr>
              <p:cNvSpPr>
                <a:spLocks noChangeShapeType="1"/>
              </p:cNvSpPr>
              <p:nvPr/>
            </p:nvSpPr>
            <p:spPr bwMode="auto">
              <a:xfrm>
                <a:off x="7670801" y="2309813"/>
                <a:ext cx="0" cy="3619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 name="Line 361">
                <a:extLst>
                  <a:ext uri="{FF2B5EF4-FFF2-40B4-BE49-F238E27FC236}">
                    <a16:creationId xmlns:a16="http://schemas.microsoft.com/office/drawing/2014/main" id="{C518BAB5-A521-4984-A526-D3E97BBFC28A}"/>
                  </a:ext>
                </a:extLst>
              </p:cNvPr>
              <p:cNvSpPr>
                <a:spLocks noChangeShapeType="1"/>
              </p:cNvSpPr>
              <p:nvPr/>
            </p:nvSpPr>
            <p:spPr bwMode="auto">
              <a:xfrm>
                <a:off x="7646988" y="230981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 name="Line 362">
                <a:extLst>
                  <a:ext uri="{FF2B5EF4-FFF2-40B4-BE49-F238E27FC236}">
                    <a16:creationId xmlns:a16="http://schemas.microsoft.com/office/drawing/2014/main" id="{36545237-E4E0-421A-ACCC-CDE8FAA2691A}"/>
                  </a:ext>
                </a:extLst>
              </p:cNvPr>
              <p:cNvSpPr>
                <a:spLocks noChangeShapeType="1"/>
              </p:cNvSpPr>
              <p:nvPr/>
            </p:nvSpPr>
            <p:spPr bwMode="auto">
              <a:xfrm>
                <a:off x="7646988" y="267176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Oval 363">
                <a:extLst>
                  <a:ext uri="{FF2B5EF4-FFF2-40B4-BE49-F238E27FC236}">
                    <a16:creationId xmlns:a16="http://schemas.microsoft.com/office/drawing/2014/main" id="{8FD3C506-A015-4111-89CE-7DB40C7D64A6}"/>
                  </a:ext>
                </a:extLst>
              </p:cNvPr>
              <p:cNvSpPr>
                <a:spLocks noChangeArrowheads="1"/>
              </p:cNvSpPr>
              <p:nvPr/>
            </p:nvSpPr>
            <p:spPr bwMode="auto">
              <a:xfrm>
                <a:off x="7897813" y="2481263"/>
                <a:ext cx="6667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7" name="Line 364">
                <a:extLst>
                  <a:ext uri="{FF2B5EF4-FFF2-40B4-BE49-F238E27FC236}">
                    <a16:creationId xmlns:a16="http://schemas.microsoft.com/office/drawing/2014/main" id="{A0AC397D-09C2-4803-878E-26C47A6C93BF}"/>
                  </a:ext>
                </a:extLst>
              </p:cNvPr>
              <p:cNvSpPr>
                <a:spLocks noChangeShapeType="1"/>
              </p:cNvSpPr>
              <p:nvPr/>
            </p:nvSpPr>
            <p:spPr bwMode="auto">
              <a:xfrm>
                <a:off x="7927976" y="2297113"/>
                <a:ext cx="0" cy="441325"/>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 name="Line 365">
                <a:extLst>
                  <a:ext uri="{FF2B5EF4-FFF2-40B4-BE49-F238E27FC236}">
                    <a16:creationId xmlns:a16="http://schemas.microsoft.com/office/drawing/2014/main" id="{CEEB2E47-6ACC-44B0-A328-FC2E62DDF9E1}"/>
                  </a:ext>
                </a:extLst>
              </p:cNvPr>
              <p:cNvSpPr>
                <a:spLocks noChangeShapeType="1"/>
              </p:cNvSpPr>
              <p:nvPr/>
            </p:nvSpPr>
            <p:spPr bwMode="auto">
              <a:xfrm>
                <a:off x="7904163" y="2297113"/>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 name="Line 366">
                <a:extLst>
                  <a:ext uri="{FF2B5EF4-FFF2-40B4-BE49-F238E27FC236}">
                    <a16:creationId xmlns:a16="http://schemas.microsoft.com/office/drawing/2014/main" id="{24AED08D-AC95-4DC4-BD7D-CEBCD03CF1DD}"/>
                  </a:ext>
                </a:extLst>
              </p:cNvPr>
              <p:cNvSpPr>
                <a:spLocks noChangeShapeType="1"/>
              </p:cNvSpPr>
              <p:nvPr/>
            </p:nvSpPr>
            <p:spPr bwMode="auto">
              <a:xfrm>
                <a:off x="7904163" y="2738438"/>
                <a:ext cx="5397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 name="Oval 367">
                <a:extLst>
                  <a:ext uri="{FF2B5EF4-FFF2-40B4-BE49-F238E27FC236}">
                    <a16:creationId xmlns:a16="http://schemas.microsoft.com/office/drawing/2014/main" id="{F87A57BF-1EC0-4231-A2B0-14F651D6BDB8}"/>
                  </a:ext>
                </a:extLst>
              </p:cNvPr>
              <p:cNvSpPr>
                <a:spLocks noChangeArrowheads="1"/>
              </p:cNvSpPr>
              <p:nvPr/>
            </p:nvSpPr>
            <p:spPr bwMode="auto">
              <a:xfrm>
                <a:off x="8147051" y="2382838"/>
                <a:ext cx="74613"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1" name="Line 368">
                <a:extLst>
                  <a:ext uri="{FF2B5EF4-FFF2-40B4-BE49-F238E27FC236}">
                    <a16:creationId xmlns:a16="http://schemas.microsoft.com/office/drawing/2014/main" id="{F56FA941-B8C3-43FF-9B1F-0B549CB62F63}"/>
                  </a:ext>
                </a:extLst>
              </p:cNvPr>
              <p:cNvSpPr>
                <a:spLocks noChangeShapeType="1"/>
              </p:cNvSpPr>
              <p:nvPr/>
            </p:nvSpPr>
            <p:spPr bwMode="auto">
              <a:xfrm>
                <a:off x="8183563" y="2192338"/>
                <a:ext cx="0" cy="460375"/>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 name="Line 369">
                <a:extLst>
                  <a:ext uri="{FF2B5EF4-FFF2-40B4-BE49-F238E27FC236}">
                    <a16:creationId xmlns:a16="http://schemas.microsoft.com/office/drawing/2014/main" id="{5505CC53-B2C8-46F9-B29B-FC3AE09727EF}"/>
                  </a:ext>
                </a:extLst>
              </p:cNvPr>
              <p:cNvSpPr>
                <a:spLocks noChangeShapeType="1"/>
              </p:cNvSpPr>
              <p:nvPr/>
            </p:nvSpPr>
            <p:spPr bwMode="auto">
              <a:xfrm>
                <a:off x="8159751" y="219233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 name="Line 370">
                <a:extLst>
                  <a:ext uri="{FF2B5EF4-FFF2-40B4-BE49-F238E27FC236}">
                    <a16:creationId xmlns:a16="http://schemas.microsoft.com/office/drawing/2014/main" id="{378EB028-C127-4AF5-B3AD-B0201FA99F72}"/>
                  </a:ext>
                </a:extLst>
              </p:cNvPr>
              <p:cNvSpPr>
                <a:spLocks noChangeShapeType="1"/>
              </p:cNvSpPr>
              <p:nvPr/>
            </p:nvSpPr>
            <p:spPr bwMode="auto">
              <a:xfrm>
                <a:off x="8159751" y="265271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 name="Oval 371">
                <a:extLst>
                  <a:ext uri="{FF2B5EF4-FFF2-40B4-BE49-F238E27FC236}">
                    <a16:creationId xmlns:a16="http://schemas.microsoft.com/office/drawing/2014/main" id="{0B9A486D-6053-4CCC-AC36-75B9DD96EED3}"/>
                  </a:ext>
                </a:extLst>
              </p:cNvPr>
              <p:cNvSpPr>
                <a:spLocks noChangeArrowheads="1"/>
              </p:cNvSpPr>
              <p:nvPr/>
            </p:nvSpPr>
            <p:spPr bwMode="auto">
              <a:xfrm>
                <a:off x="8397876" y="2224088"/>
                <a:ext cx="6667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5" name="Line 372">
                <a:extLst>
                  <a:ext uri="{FF2B5EF4-FFF2-40B4-BE49-F238E27FC236}">
                    <a16:creationId xmlns:a16="http://schemas.microsoft.com/office/drawing/2014/main" id="{213B1BCC-A5B9-41C4-9070-99D82893F446}"/>
                  </a:ext>
                </a:extLst>
              </p:cNvPr>
              <p:cNvSpPr>
                <a:spLocks noChangeShapeType="1"/>
              </p:cNvSpPr>
              <p:nvPr/>
            </p:nvSpPr>
            <p:spPr bwMode="auto">
              <a:xfrm>
                <a:off x="8434388" y="2014538"/>
                <a:ext cx="0" cy="490538"/>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 name="Line 373">
                <a:extLst>
                  <a:ext uri="{FF2B5EF4-FFF2-40B4-BE49-F238E27FC236}">
                    <a16:creationId xmlns:a16="http://schemas.microsoft.com/office/drawing/2014/main" id="{F4E25E90-86E7-4D04-B0E9-15CD7F549170}"/>
                  </a:ext>
                </a:extLst>
              </p:cNvPr>
              <p:cNvSpPr>
                <a:spLocks noChangeShapeType="1"/>
              </p:cNvSpPr>
              <p:nvPr/>
            </p:nvSpPr>
            <p:spPr bwMode="auto">
              <a:xfrm>
                <a:off x="8404226" y="2014538"/>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 name="Line 374">
                <a:extLst>
                  <a:ext uri="{FF2B5EF4-FFF2-40B4-BE49-F238E27FC236}">
                    <a16:creationId xmlns:a16="http://schemas.microsoft.com/office/drawing/2014/main" id="{1456AABD-D739-4C6D-B1CE-573FE40C9D79}"/>
                  </a:ext>
                </a:extLst>
              </p:cNvPr>
              <p:cNvSpPr>
                <a:spLocks noChangeShapeType="1"/>
              </p:cNvSpPr>
              <p:nvPr/>
            </p:nvSpPr>
            <p:spPr bwMode="auto">
              <a:xfrm>
                <a:off x="8404226" y="2505075"/>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 name="Oval 375">
                <a:extLst>
                  <a:ext uri="{FF2B5EF4-FFF2-40B4-BE49-F238E27FC236}">
                    <a16:creationId xmlns:a16="http://schemas.microsoft.com/office/drawing/2014/main" id="{89BFD228-BD07-44F5-BDE4-4849CF202151}"/>
                  </a:ext>
                </a:extLst>
              </p:cNvPr>
              <p:cNvSpPr>
                <a:spLocks noChangeArrowheads="1"/>
              </p:cNvSpPr>
              <p:nvPr/>
            </p:nvSpPr>
            <p:spPr bwMode="auto">
              <a:xfrm>
                <a:off x="8655051" y="2095500"/>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9" name="Line 376">
                <a:extLst>
                  <a:ext uri="{FF2B5EF4-FFF2-40B4-BE49-F238E27FC236}">
                    <a16:creationId xmlns:a16="http://schemas.microsoft.com/office/drawing/2014/main" id="{4173C91D-E097-4B7D-AA02-63AB4201A78B}"/>
                  </a:ext>
                </a:extLst>
              </p:cNvPr>
              <p:cNvSpPr>
                <a:spLocks noChangeShapeType="1"/>
              </p:cNvSpPr>
              <p:nvPr/>
            </p:nvSpPr>
            <p:spPr bwMode="auto">
              <a:xfrm>
                <a:off x="8691563" y="1885950"/>
                <a:ext cx="0" cy="490538"/>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 name="Line 377">
                <a:extLst>
                  <a:ext uri="{FF2B5EF4-FFF2-40B4-BE49-F238E27FC236}">
                    <a16:creationId xmlns:a16="http://schemas.microsoft.com/office/drawing/2014/main" id="{07417673-F59B-46A8-BB9E-2076725852B0}"/>
                  </a:ext>
                </a:extLst>
              </p:cNvPr>
              <p:cNvSpPr>
                <a:spLocks noChangeShapeType="1"/>
              </p:cNvSpPr>
              <p:nvPr/>
            </p:nvSpPr>
            <p:spPr bwMode="auto">
              <a:xfrm>
                <a:off x="8666163" y="1885950"/>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 name="Line 378">
                <a:extLst>
                  <a:ext uri="{FF2B5EF4-FFF2-40B4-BE49-F238E27FC236}">
                    <a16:creationId xmlns:a16="http://schemas.microsoft.com/office/drawing/2014/main" id="{17515775-57D5-4CD0-9BC3-5AFA44026A70}"/>
                  </a:ext>
                </a:extLst>
              </p:cNvPr>
              <p:cNvSpPr>
                <a:spLocks noChangeShapeType="1"/>
              </p:cNvSpPr>
              <p:nvPr/>
            </p:nvSpPr>
            <p:spPr bwMode="auto">
              <a:xfrm>
                <a:off x="8666163" y="237648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 name="Oval 379">
                <a:extLst>
                  <a:ext uri="{FF2B5EF4-FFF2-40B4-BE49-F238E27FC236}">
                    <a16:creationId xmlns:a16="http://schemas.microsoft.com/office/drawing/2014/main" id="{3500D96E-A85A-4129-8EFE-022D3A802255}"/>
                  </a:ext>
                </a:extLst>
              </p:cNvPr>
              <p:cNvSpPr>
                <a:spLocks noChangeArrowheads="1"/>
              </p:cNvSpPr>
              <p:nvPr/>
            </p:nvSpPr>
            <p:spPr bwMode="auto">
              <a:xfrm>
                <a:off x="8904288" y="2198688"/>
                <a:ext cx="74613"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3" name="Line 380">
                <a:extLst>
                  <a:ext uri="{FF2B5EF4-FFF2-40B4-BE49-F238E27FC236}">
                    <a16:creationId xmlns:a16="http://schemas.microsoft.com/office/drawing/2014/main" id="{D67034E1-CE1D-46AB-BD9A-FEC188A041FE}"/>
                  </a:ext>
                </a:extLst>
              </p:cNvPr>
              <p:cNvSpPr>
                <a:spLocks noChangeShapeType="1"/>
              </p:cNvSpPr>
              <p:nvPr/>
            </p:nvSpPr>
            <p:spPr bwMode="auto">
              <a:xfrm>
                <a:off x="8942388" y="1966913"/>
                <a:ext cx="0" cy="5143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 name="Line 381">
                <a:extLst>
                  <a:ext uri="{FF2B5EF4-FFF2-40B4-BE49-F238E27FC236}">
                    <a16:creationId xmlns:a16="http://schemas.microsoft.com/office/drawing/2014/main" id="{9434459A-3AFB-4277-8860-0BBC2B22330F}"/>
                  </a:ext>
                </a:extLst>
              </p:cNvPr>
              <p:cNvSpPr>
                <a:spLocks noChangeShapeType="1"/>
              </p:cNvSpPr>
              <p:nvPr/>
            </p:nvSpPr>
            <p:spPr bwMode="auto">
              <a:xfrm>
                <a:off x="8916988" y="196691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 name="Line 382">
                <a:extLst>
                  <a:ext uri="{FF2B5EF4-FFF2-40B4-BE49-F238E27FC236}">
                    <a16:creationId xmlns:a16="http://schemas.microsoft.com/office/drawing/2014/main" id="{6D76806A-83E8-4069-8C86-E2F8738B50E6}"/>
                  </a:ext>
                </a:extLst>
              </p:cNvPr>
              <p:cNvSpPr>
                <a:spLocks noChangeShapeType="1"/>
              </p:cNvSpPr>
              <p:nvPr/>
            </p:nvSpPr>
            <p:spPr bwMode="auto">
              <a:xfrm>
                <a:off x="8916988" y="248126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8" name="Line 383">
              <a:extLst>
                <a:ext uri="{FF2B5EF4-FFF2-40B4-BE49-F238E27FC236}">
                  <a16:creationId xmlns:a16="http://schemas.microsoft.com/office/drawing/2014/main" id="{56A21B22-AF2C-44B1-8678-21787C26B1B7}"/>
                </a:ext>
              </a:extLst>
            </p:cNvPr>
            <p:cNvSpPr>
              <a:spLocks noChangeShapeType="1"/>
            </p:cNvSpPr>
            <p:nvPr/>
          </p:nvSpPr>
          <p:spPr bwMode="auto">
            <a:xfrm>
              <a:off x="9264651" y="2811463"/>
              <a:ext cx="287338"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9" name="Line 384">
              <a:extLst>
                <a:ext uri="{FF2B5EF4-FFF2-40B4-BE49-F238E27FC236}">
                  <a16:creationId xmlns:a16="http://schemas.microsoft.com/office/drawing/2014/main" id="{C967C64C-D3D4-4501-B245-F8621404953F}"/>
                </a:ext>
              </a:extLst>
            </p:cNvPr>
            <p:cNvSpPr>
              <a:spLocks noChangeShapeType="1"/>
            </p:cNvSpPr>
            <p:nvPr/>
          </p:nvSpPr>
          <p:spPr bwMode="auto">
            <a:xfrm>
              <a:off x="9264651" y="2603500"/>
              <a:ext cx="287338"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0" name="Freeform 385">
              <a:extLst>
                <a:ext uri="{FF2B5EF4-FFF2-40B4-BE49-F238E27FC236}">
                  <a16:creationId xmlns:a16="http://schemas.microsoft.com/office/drawing/2014/main" id="{95AC8644-6938-41C7-B511-9B161164E901}"/>
                </a:ext>
              </a:extLst>
            </p:cNvPr>
            <p:cNvSpPr>
              <a:spLocks/>
            </p:cNvSpPr>
            <p:nvPr/>
          </p:nvSpPr>
          <p:spPr bwMode="auto">
            <a:xfrm>
              <a:off x="9363076" y="2763838"/>
              <a:ext cx="92075" cy="96838"/>
            </a:xfrm>
            <a:custGeom>
              <a:avLst/>
              <a:gdLst>
                <a:gd name="T0" fmla="*/ 27 w 58"/>
                <a:gd name="T1" fmla="*/ 61 h 61"/>
                <a:gd name="T2" fmla="*/ 0 w 58"/>
                <a:gd name="T3" fmla="*/ 30 h 61"/>
                <a:gd name="T4" fmla="*/ 27 w 58"/>
                <a:gd name="T5" fmla="*/ 0 h 61"/>
                <a:gd name="T6" fmla="*/ 58 w 58"/>
                <a:gd name="T7" fmla="*/ 30 h 61"/>
                <a:gd name="T8" fmla="*/ 27 w 58"/>
                <a:gd name="T9" fmla="*/ 61 h 61"/>
              </a:gdLst>
              <a:ahLst/>
              <a:cxnLst>
                <a:cxn ang="0">
                  <a:pos x="T0" y="T1"/>
                </a:cxn>
                <a:cxn ang="0">
                  <a:pos x="T2" y="T3"/>
                </a:cxn>
                <a:cxn ang="0">
                  <a:pos x="T4" y="T5"/>
                </a:cxn>
                <a:cxn ang="0">
                  <a:pos x="T6" y="T7"/>
                </a:cxn>
                <a:cxn ang="0">
                  <a:pos x="T8" y="T9"/>
                </a:cxn>
              </a:cxnLst>
              <a:rect l="0" t="0" r="r" b="b"/>
              <a:pathLst>
                <a:path w="58" h="61">
                  <a:moveTo>
                    <a:pt x="27" y="61"/>
                  </a:moveTo>
                  <a:lnTo>
                    <a:pt x="0" y="30"/>
                  </a:lnTo>
                  <a:lnTo>
                    <a:pt x="27" y="0"/>
                  </a:lnTo>
                  <a:lnTo>
                    <a:pt x="58" y="30"/>
                  </a:lnTo>
                  <a:lnTo>
                    <a:pt x="27" y="6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1" name="Freeform 386">
              <a:extLst>
                <a:ext uri="{FF2B5EF4-FFF2-40B4-BE49-F238E27FC236}">
                  <a16:creationId xmlns:a16="http://schemas.microsoft.com/office/drawing/2014/main" id="{5C5DDEB4-3548-4481-95A9-ADD58F87DE87}"/>
                </a:ext>
              </a:extLst>
            </p:cNvPr>
            <p:cNvSpPr>
              <a:spLocks/>
            </p:cNvSpPr>
            <p:nvPr/>
          </p:nvSpPr>
          <p:spPr bwMode="auto">
            <a:xfrm>
              <a:off x="9363076" y="2763838"/>
              <a:ext cx="92075" cy="96838"/>
            </a:xfrm>
            <a:custGeom>
              <a:avLst/>
              <a:gdLst>
                <a:gd name="T0" fmla="*/ 27 w 58"/>
                <a:gd name="T1" fmla="*/ 61 h 61"/>
                <a:gd name="T2" fmla="*/ 0 w 58"/>
                <a:gd name="T3" fmla="*/ 30 h 61"/>
                <a:gd name="T4" fmla="*/ 27 w 58"/>
                <a:gd name="T5" fmla="*/ 0 h 61"/>
                <a:gd name="T6" fmla="*/ 58 w 58"/>
                <a:gd name="T7" fmla="*/ 30 h 61"/>
                <a:gd name="T8" fmla="*/ 27 w 58"/>
                <a:gd name="T9" fmla="*/ 61 h 61"/>
              </a:gdLst>
              <a:ahLst/>
              <a:cxnLst>
                <a:cxn ang="0">
                  <a:pos x="T0" y="T1"/>
                </a:cxn>
                <a:cxn ang="0">
                  <a:pos x="T2" y="T3"/>
                </a:cxn>
                <a:cxn ang="0">
                  <a:pos x="T4" y="T5"/>
                </a:cxn>
                <a:cxn ang="0">
                  <a:pos x="T6" y="T7"/>
                </a:cxn>
                <a:cxn ang="0">
                  <a:pos x="T8" y="T9"/>
                </a:cxn>
              </a:cxnLst>
              <a:rect l="0" t="0" r="r" b="b"/>
              <a:pathLst>
                <a:path w="58" h="61">
                  <a:moveTo>
                    <a:pt x="27" y="61"/>
                  </a:moveTo>
                  <a:lnTo>
                    <a:pt x="0" y="30"/>
                  </a:lnTo>
                  <a:lnTo>
                    <a:pt x="27" y="0"/>
                  </a:lnTo>
                  <a:lnTo>
                    <a:pt x="58" y="30"/>
                  </a:lnTo>
                  <a:lnTo>
                    <a:pt x="27" y="61"/>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2" name="Oval 387">
              <a:extLst>
                <a:ext uri="{FF2B5EF4-FFF2-40B4-BE49-F238E27FC236}">
                  <a16:creationId xmlns:a16="http://schemas.microsoft.com/office/drawing/2014/main" id="{F3D3F893-87EB-4CF7-99F5-B1B1D37BF5E4}"/>
                </a:ext>
              </a:extLst>
            </p:cNvPr>
            <p:cNvSpPr>
              <a:spLocks noChangeArrowheads="1"/>
            </p:cNvSpPr>
            <p:nvPr/>
          </p:nvSpPr>
          <p:spPr bwMode="auto">
            <a:xfrm>
              <a:off x="9369426" y="2566988"/>
              <a:ext cx="73025" cy="6667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3" name="ZoneTexte 352">
              <a:extLst>
                <a:ext uri="{FF2B5EF4-FFF2-40B4-BE49-F238E27FC236}">
                  <a16:creationId xmlns:a16="http://schemas.microsoft.com/office/drawing/2014/main" id="{9F8502A0-004D-4A5A-A851-A9DAF2C31DED}"/>
                </a:ext>
              </a:extLst>
            </p:cNvPr>
            <p:cNvSpPr txBox="1"/>
            <p:nvPr/>
          </p:nvSpPr>
          <p:spPr>
            <a:xfrm>
              <a:off x="6566010" y="3598496"/>
              <a:ext cx="269626" cy="276999"/>
            </a:xfrm>
            <a:prstGeom prst="rect">
              <a:avLst/>
            </a:prstGeom>
            <a:noFill/>
          </p:spPr>
          <p:txBody>
            <a:bodyPr wrap="none" rtlCol="0">
              <a:spAutoFit/>
            </a:bodyPr>
            <a:lstStyle/>
            <a:p>
              <a:pPr algn="r"/>
              <a:r>
                <a:rPr lang="en-US" sz="1200"/>
                <a:t>0</a:t>
              </a:r>
            </a:p>
          </p:txBody>
        </p:sp>
        <p:sp>
          <p:nvSpPr>
            <p:cNvPr id="354" name="ZoneTexte 353">
              <a:extLst>
                <a:ext uri="{FF2B5EF4-FFF2-40B4-BE49-F238E27FC236}">
                  <a16:creationId xmlns:a16="http://schemas.microsoft.com/office/drawing/2014/main" id="{A7E66A2A-D7E2-461F-B531-A617A6AC247E}"/>
                </a:ext>
              </a:extLst>
            </p:cNvPr>
            <p:cNvSpPr txBox="1"/>
            <p:nvPr/>
          </p:nvSpPr>
          <p:spPr>
            <a:xfrm>
              <a:off x="6455404" y="3399175"/>
              <a:ext cx="380232" cy="276999"/>
            </a:xfrm>
            <a:prstGeom prst="rect">
              <a:avLst/>
            </a:prstGeom>
            <a:noFill/>
          </p:spPr>
          <p:txBody>
            <a:bodyPr wrap="none" rtlCol="0">
              <a:spAutoFit/>
            </a:bodyPr>
            <a:lstStyle/>
            <a:p>
              <a:pPr algn="r"/>
              <a:r>
                <a:rPr lang="en-US" sz="1200"/>
                <a:t>0,5</a:t>
              </a:r>
            </a:p>
          </p:txBody>
        </p:sp>
        <p:sp>
          <p:nvSpPr>
            <p:cNvPr id="355" name="ZoneTexte 354">
              <a:extLst>
                <a:ext uri="{FF2B5EF4-FFF2-40B4-BE49-F238E27FC236}">
                  <a16:creationId xmlns:a16="http://schemas.microsoft.com/office/drawing/2014/main" id="{03CA9BA1-DCA8-4184-98D2-0C5D0D11FE66}"/>
                </a:ext>
              </a:extLst>
            </p:cNvPr>
            <p:cNvSpPr txBox="1"/>
            <p:nvPr/>
          </p:nvSpPr>
          <p:spPr>
            <a:xfrm>
              <a:off x="6566010" y="3199850"/>
              <a:ext cx="269626" cy="276999"/>
            </a:xfrm>
            <a:prstGeom prst="rect">
              <a:avLst/>
            </a:prstGeom>
            <a:noFill/>
          </p:spPr>
          <p:txBody>
            <a:bodyPr wrap="none" rtlCol="0">
              <a:spAutoFit/>
            </a:bodyPr>
            <a:lstStyle/>
            <a:p>
              <a:pPr algn="r"/>
              <a:r>
                <a:rPr lang="en-US" sz="1200"/>
                <a:t>1</a:t>
              </a:r>
            </a:p>
          </p:txBody>
        </p:sp>
        <p:sp>
          <p:nvSpPr>
            <p:cNvPr id="356" name="ZoneTexte 355">
              <a:extLst>
                <a:ext uri="{FF2B5EF4-FFF2-40B4-BE49-F238E27FC236}">
                  <a16:creationId xmlns:a16="http://schemas.microsoft.com/office/drawing/2014/main" id="{2B909B34-AF02-49DA-B386-FEC92778A1F5}"/>
                </a:ext>
              </a:extLst>
            </p:cNvPr>
            <p:cNvSpPr txBox="1"/>
            <p:nvPr/>
          </p:nvSpPr>
          <p:spPr>
            <a:xfrm>
              <a:off x="6455404" y="3000525"/>
              <a:ext cx="380232" cy="276999"/>
            </a:xfrm>
            <a:prstGeom prst="rect">
              <a:avLst/>
            </a:prstGeom>
            <a:noFill/>
          </p:spPr>
          <p:txBody>
            <a:bodyPr wrap="none" rtlCol="0">
              <a:spAutoFit/>
            </a:bodyPr>
            <a:lstStyle/>
            <a:p>
              <a:pPr algn="r"/>
              <a:r>
                <a:rPr lang="en-US" sz="1200"/>
                <a:t>1,5</a:t>
              </a:r>
            </a:p>
          </p:txBody>
        </p:sp>
        <p:sp>
          <p:nvSpPr>
            <p:cNvPr id="357" name="ZoneTexte 356">
              <a:extLst>
                <a:ext uri="{FF2B5EF4-FFF2-40B4-BE49-F238E27FC236}">
                  <a16:creationId xmlns:a16="http://schemas.microsoft.com/office/drawing/2014/main" id="{8A0FB8A2-25DD-4533-8CE8-2FB45ABCCD17}"/>
                </a:ext>
              </a:extLst>
            </p:cNvPr>
            <p:cNvSpPr txBox="1"/>
            <p:nvPr/>
          </p:nvSpPr>
          <p:spPr>
            <a:xfrm>
              <a:off x="6566010" y="2801200"/>
              <a:ext cx="269626" cy="276999"/>
            </a:xfrm>
            <a:prstGeom prst="rect">
              <a:avLst/>
            </a:prstGeom>
            <a:noFill/>
          </p:spPr>
          <p:txBody>
            <a:bodyPr wrap="none" rtlCol="0">
              <a:spAutoFit/>
            </a:bodyPr>
            <a:lstStyle/>
            <a:p>
              <a:pPr algn="r"/>
              <a:r>
                <a:rPr lang="en-US" sz="1200"/>
                <a:t>2</a:t>
              </a:r>
            </a:p>
          </p:txBody>
        </p:sp>
        <p:sp>
          <p:nvSpPr>
            <p:cNvPr id="358" name="ZoneTexte 357">
              <a:extLst>
                <a:ext uri="{FF2B5EF4-FFF2-40B4-BE49-F238E27FC236}">
                  <a16:creationId xmlns:a16="http://schemas.microsoft.com/office/drawing/2014/main" id="{4AA378B0-D88C-499C-AF70-7D0795FD749F}"/>
                </a:ext>
              </a:extLst>
            </p:cNvPr>
            <p:cNvSpPr txBox="1"/>
            <p:nvPr/>
          </p:nvSpPr>
          <p:spPr>
            <a:xfrm>
              <a:off x="6455404" y="2601875"/>
              <a:ext cx="380232" cy="276999"/>
            </a:xfrm>
            <a:prstGeom prst="rect">
              <a:avLst/>
            </a:prstGeom>
            <a:noFill/>
          </p:spPr>
          <p:txBody>
            <a:bodyPr wrap="none" rtlCol="0">
              <a:spAutoFit/>
            </a:bodyPr>
            <a:lstStyle/>
            <a:p>
              <a:pPr algn="r"/>
              <a:r>
                <a:rPr lang="en-US" sz="1200"/>
                <a:t>2,5</a:t>
              </a:r>
            </a:p>
          </p:txBody>
        </p:sp>
        <p:sp>
          <p:nvSpPr>
            <p:cNvPr id="359" name="ZoneTexte 358">
              <a:extLst>
                <a:ext uri="{FF2B5EF4-FFF2-40B4-BE49-F238E27FC236}">
                  <a16:creationId xmlns:a16="http://schemas.microsoft.com/office/drawing/2014/main" id="{3B95CB7B-ACD4-423E-81ED-6B18D3DACCC2}"/>
                </a:ext>
              </a:extLst>
            </p:cNvPr>
            <p:cNvSpPr txBox="1"/>
            <p:nvPr/>
          </p:nvSpPr>
          <p:spPr>
            <a:xfrm>
              <a:off x="6566010" y="2402550"/>
              <a:ext cx="269626" cy="276999"/>
            </a:xfrm>
            <a:prstGeom prst="rect">
              <a:avLst/>
            </a:prstGeom>
            <a:noFill/>
          </p:spPr>
          <p:txBody>
            <a:bodyPr wrap="none" rtlCol="0">
              <a:spAutoFit/>
            </a:bodyPr>
            <a:lstStyle/>
            <a:p>
              <a:pPr algn="r"/>
              <a:r>
                <a:rPr lang="en-US" sz="1200"/>
                <a:t>3</a:t>
              </a:r>
            </a:p>
          </p:txBody>
        </p:sp>
        <p:sp>
          <p:nvSpPr>
            <p:cNvPr id="360" name="ZoneTexte 359">
              <a:extLst>
                <a:ext uri="{FF2B5EF4-FFF2-40B4-BE49-F238E27FC236}">
                  <a16:creationId xmlns:a16="http://schemas.microsoft.com/office/drawing/2014/main" id="{9DE6E1F6-E31C-46E5-8F19-4D43EEDC1980}"/>
                </a:ext>
              </a:extLst>
            </p:cNvPr>
            <p:cNvSpPr txBox="1"/>
            <p:nvPr/>
          </p:nvSpPr>
          <p:spPr>
            <a:xfrm>
              <a:off x="6455404" y="2203225"/>
              <a:ext cx="380232" cy="276999"/>
            </a:xfrm>
            <a:prstGeom prst="rect">
              <a:avLst/>
            </a:prstGeom>
            <a:noFill/>
          </p:spPr>
          <p:txBody>
            <a:bodyPr wrap="none" rtlCol="0">
              <a:spAutoFit/>
            </a:bodyPr>
            <a:lstStyle/>
            <a:p>
              <a:pPr algn="r"/>
              <a:r>
                <a:rPr lang="en-US" sz="1200"/>
                <a:t>3,5</a:t>
              </a:r>
            </a:p>
          </p:txBody>
        </p:sp>
        <p:sp>
          <p:nvSpPr>
            <p:cNvPr id="361" name="ZoneTexte 360">
              <a:extLst>
                <a:ext uri="{FF2B5EF4-FFF2-40B4-BE49-F238E27FC236}">
                  <a16:creationId xmlns:a16="http://schemas.microsoft.com/office/drawing/2014/main" id="{56578869-E04F-4970-88FB-2D26FD005337}"/>
                </a:ext>
              </a:extLst>
            </p:cNvPr>
            <p:cNvSpPr txBox="1"/>
            <p:nvPr/>
          </p:nvSpPr>
          <p:spPr>
            <a:xfrm>
              <a:off x="6566010" y="2003900"/>
              <a:ext cx="269626" cy="276999"/>
            </a:xfrm>
            <a:prstGeom prst="rect">
              <a:avLst/>
            </a:prstGeom>
            <a:noFill/>
          </p:spPr>
          <p:txBody>
            <a:bodyPr wrap="none" rtlCol="0">
              <a:spAutoFit/>
            </a:bodyPr>
            <a:lstStyle/>
            <a:p>
              <a:pPr algn="r"/>
              <a:r>
                <a:rPr lang="en-US" sz="1200"/>
                <a:t>4</a:t>
              </a:r>
            </a:p>
          </p:txBody>
        </p:sp>
        <p:sp>
          <p:nvSpPr>
            <p:cNvPr id="362" name="ZoneTexte 361">
              <a:extLst>
                <a:ext uri="{FF2B5EF4-FFF2-40B4-BE49-F238E27FC236}">
                  <a16:creationId xmlns:a16="http://schemas.microsoft.com/office/drawing/2014/main" id="{D76ED0DF-02B2-49F0-9905-0B54CA3E3B11}"/>
                </a:ext>
              </a:extLst>
            </p:cNvPr>
            <p:cNvSpPr txBox="1"/>
            <p:nvPr/>
          </p:nvSpPr>
          <p:spPr>
            <a:xfrm>
              <a:off x="9601818" y="2447935"/>
              <a:ext cx="443583" cy="276999"/>
            </a:xfrm>
            <a:prstGeom prst="rect">
              <a:avLst/>
            </a:prstGeom>
            <a:noFill/>
          </p:spPr>
          <p:txBody>
            <a:bodyPr wrap="none" rtlCol="0">
              <a:spAutoFit/>
            </a:bodyPr>
            <a:lstStyle/>
            <a:p>
              <a:r>
                <a:rPr lang="en-US" sz="1200" b="1"/>
                <a:t>RPV</a:t>
              </a:r>
            </a:p>
          </p:txBody>
        </p:sp>
        <p:sp>
          <p:nvSpPr>
            <p:cNvPr id="363" name="ZoneTexte 362">
              <a:extLst>
                <a:ext uri="{FF2B5EF4-FFF2-40B4-BE49-F238E27FC236}">
                  <a16:creationId xmlns:a16="http://schemas.microsoft.com/office/drawing/2014/main" id="{87A15005-C9B7-4ED1-AA17-F42C90F4B8CA}"/>
                </a:ext>
              </a:extLst>
            </p:cNvPr>
            <p:cNvSpPr txBox="1"/>
            <p:nvPr/>
          </p:nvSpPr>
          <p:spPr>
            <a:xfrm>
              <a:off x="9601818" y="2698363"/>
              <a:ext cx="421910" cy="276999"/>
            </a:xfrm>
            <a:prstGeom prst="rect">
              <a:avLst/>
            </a:prstGeom>
            <a:noFill/>
          </p:spPr>
          <p:txBody>
            <a:bodyPr wrap="none" rtlCol="0">
              <a:spAutoFit/>
            </a:bodyPr>
            <a:lstStyle/>
            <a:p>
              <a:r>
                <a:rPr lang="en-US" sz="1200" b="1"/>
                <a:t>EFV</a:t>
              </a:r>
            </a:p>
          </p:txBody>
        </p:sp>
        <p:sp>
          <p:nvSpPr>
            <p:cNvPr id="364" name="ZoneTexte 363">
              <a:extLst>
                <a:ext uri="{FF2B5EF4-FFF2-40B4-BE49-F238E27FC236}">
                  <a16:creationId xmlns:a16="http://schemas.microsoft.com/office/drawing/2014/main" id="{F6C5AB56-9345-40A1-A891-6BCAE099D085}"/>
                </a:ext>
              </a:extLst>
            </p:cNvPr>
            <p:cNvSpPr txBox="1"/>
            <p:nvPr/>
          </p:nvSpPr>
          <p:spPr>
            <a:xfrm>
              <a:off x="6957871" y="3743276"/>
              <a:ext cx="354584" cy="276999"/>
            </a:xfrm>
            <a:prstGeom prst="rect">
              <a:avLst/>
            </a:prstGeom>
            <a:noFill/>
          </p:spPr>
          <p:txBody>
            <a:bodyPr wrap="none" rtlCol="0">
              <a:spAutoFit/>
            </a:bodyPr>
            <a:lstStyle/>
            <a:p>
              <a:pPr algn="ctr"/>
              <a:r>
                <a:rPr lang="en-US" sz="1200"/>
                <a:t>12</a:t>
              </a:r>
            </a:p>
          </p:txBody>
        </p:sp>
        <p:sp>
          <p:nvSpPr>
            <p:cNvPr id="365" name="ZoneTexte 364">
              <a:extLst>
                <a:ext uri="{FF2B5EF4-FFF2-40B4-BE49-F238E27FC236}">
                  <a16:creationId xmlns:a16="http://schemas.microsoft.com/office/drawing/2014/main" id="{66063B68-30D9-4D0F-863A-BBA720F32AA7}"/>
                </a:ext>
              </a:extLst>
            </p:cNvPr>
            <p:cNvSpPr txBox="1"/>
            <p:nvPr/>
          </p:nvSpPr>
          <p:spPr>
            <a:xfrm>
              <a:off x="7216951" y="3743276"/>
              <a:ext cx="354584" cy="276999"/>
            </a:xfrm>
            <a:prstGeom prst="rect">
              <a:avLst/>
            </a:prstGeom>
            <a:noFill/>
          </p:spPr>
          <p:txBody>
            <a:bodyPr wrap="none" rtlCol="0">
              <a:spAutoFit/>
            </a:bodyPr>
            <a:lstStyle/>
            <a:p>
              <a:pPr algn="ctr"/>
              <a:r>
                <a:rPr lang="en-US" sz="1200"/>
                <a:t>24</a:t>
              </a:r>
            </a:p>
          </p:txBody>
        </p:sp>
        <p:sp>
          <p:nvSpPr>
            <p:cNvPr id="366" name="ZoneTexte 365">
              <a:extLst>
                <a:ext uri="{FF2B5EF4-FFF2-40B4-BE49-F238E27FC236}">
                  <a16:creationId xmlns:a16="http://schemas.microsoft.com/office/drawing/2014/main" id="{F4DB4A2A-7B3E-4811-B1A5-3CCB0AE785A7}"/>
                </a:ext>
              </a:extLst>
            </p:cNvPr>
            <p:cNvSpPr txBox="1"/>
            <p:nvPr/>
          </p:nvSpPr>
          <p:spPr>
            <a:xfrm>
              <a:off x="7476031" y="3743276"/>
              <a:ext cx="354584" cy="276999"/>
            </a:xfrm>
            <a:prstGeom prst="rect">
              <a:avLst/>
            </a:prstGeom>
            <a:noFill/>
          </p:spPr>
          <p:txBody>
            <a:bodyPr wrap="none" rtlCol="0">
              <a:spAutoFit/>
            </a:bodyPr>
            <a:lstStyle/>
            <a:p>
              <a:pPr algn="ctr"/>
              <a:r>
                <a:rPr lang="en-US" sz="1200"/>
                <a:t>36</a:t>
              </a:r>
            </a:p>
          </p:txBody>
        </p:sp>
        <p:sp>
          <p:nvSpPr>
            <p:cNvPr id="367" name="ZoneTexte 366">
              <a:extLst>
                <a:ext uri="{FF2B5EF4-FFF2-40B4-BE49-F238E27FC236}">
                  <a16:creationId xmlns:a16="http://schemas.microsoft.com/office/drawing/2014/main" id="{FABFEF12-7B05-4463-BC30-68E101438EE0}"/>
                </a:ext>
              </a:extLst>
            </p:cNvPr>
            <p:cNvSpPr txBox="1"/>
            <p:nvPr/>
          </p:nvSpPr>
          <p:spPr>
            <a:xfrm>
              <a:off x="7735111" y="3743276"/>
              <a:ext cx="354584" cy="276999"/>
            </a:xfrm>
            <a:prstGeom prst="rect">
              <a:avLst/>
            </a:prstGeom>
            <a:noFill/>
          </p:spPr>
          <p:txBody>
            <a:bodyPr wrap="none" rtlCol="0">
              <a:spAutoFit/>
            </a:bodyPr>
            <a:lstStyle/>
            <a:p>
              <a:pPr algn="ctr"/>
              <a:r>
                <a:rPr lang="en-US" sz="1200"/>
                <a:t>48</a:t>
              </a:r>
            </a:p>
          </p:txBody>
        </p:sp>
        <p:sp>
          <p:nvSpPr>
            <p:cNvPr id="368" name="ZoneTexte 367">
              <a:extLst>
                <a:ext uri="{FF2B5EF4-FFF2-40B4-BE49-F238E27FC236}">
                  <a16:creationId xmlns:a16="http://schemas.microsoft.com/office/drawing/2014/main" id="{10C9274B-432C-4733-A284-35148A9942C3}"/>
                </a:ext>
              </a:extLst>
            </p:cNvPr>
            <p:cNvSpPr txBox="1"/>
            <p:nvPr/>
          </p:nvSpPr>
          <p:spPr>
            <a:xfrm>
              <a:off x="7994191" y="3743276"/>
              <a:ext cx="354584" cy="276999"/>
            </a:xfrm>
            <a:prstGeom prst="rect">
              <a:avLst/>
            </a:prstGeom>
            <a:noFill/>
          </p:spPr>
          <p:txBody>
            <a:bodyPr wrap="none" rtlCol="0">
              <a:spAutoFit/>
            </a:bodyPr>
            <a:lstStyle/>
            <a:p>
              <a:pPr algn="ctr"/>
              <a:r>
                <a:rPr lang="en-US" sz="1200"/>
                <a:t>60</a:t>
              </a:r>
            </a:p>
          </p:txBody>
        </p:sp>
        <p:sp>
          <p:nvSpPr>
            <p:cNvPr id="369" name="ZoneTexte 368">
              <a:extLst>
                <a:ext uri="{FF2B5EF4-FFF2-40B4-BE49-F238E27FC236}">
                  <a16:creationId xmlns:a16="http://schemas.microsoft.com/office/drawing/2014/main" id="{C2C1953B-14A5-4EC6-8B67-12CECF446C41}"/>
                </a:ext>
              </a:extLst>
            </p:cNvPr>
            <p:cNvSpPr txBox="1"/>
            <p:nvPr/>
          </p:nvSpPr>
          <p:spPr>
            <a:xfrm>
              <a:off x="8253271" y="3743276"/>
              <a:ext cx="354584" cy="276999"/>
            </a:xfrm>
            <a:prstGeom prst="rect">
              <a:avLst/>
            </a:prstGeom>
            <a:noFill/>
          </p:spPr>
          <p:txBody>
            <a:bodyPr wrap="none" rtlCol="0">
              <a:spAutoFit/>
            </a:bodyPr>
            <a:lstStyle/>
            <a:p>
              <a:pPr algn="ctr"/>
              <a:r>
                <a:rPr lang="en-US" sz="1200"/>
                <a:t>72</a:t>
              </a:r>
            </a:p>
          </p:txBody>
        </p:sp>
        <p:sp>
          <p:nvSpPr>
            <p:cNvPr id="370" name="ZoneTexte 369">
              <a:extLst>
                <a:ext uri="{FF2B5EF4-FFF2-40B4-BE49-F238E27FC236}">
                  <a16:creationId xmlns:a16="http://schemas.microsoft.com/office/drawing/2014/main" id="{9580A06D-CD29-4FF3-998A-8A9FEE6821D8}"/>
                </a:ext>
              </a:extLst>
            </p:cNvPr>
            <p:cNvSpPr txBox="1"/>
            <p:nvPr/>
          </p:nvSpPr>
          <p:spPr>
            <a:xfrm>
              <a:off x="8512351" y="3743276"/>
              <a:ext cx="354584" cy="276999"/>
            </a:xfrm>
            <a:prstGeom prst="rect">
              <a:avLst/>
            </a:prstGeom>
            <a:noFill/>
          </p:spPr>
          <p:txBody>
            <a:bodyPr wrap="none" rtlCol="0">
              <a:spAutoFit/>
            </a:bodyPr>
            <a:lstStyle/>
            <a:p>
              <a:pPr algn="ctr"/>
              <a:r>
                <a:rPr lang="en-US" sz="1200"/>
                <a:t>84</a:t>
              </a:r>
            </a:p>
          </p:txBody>
        </p:sp>
        <p:sp>
          <p:nvSpPr>
            <p:cNvPr id="371" name="ZoneTexte 370">
              <a:extLst>
                <a:ext uri="{FF2B5EF4-FFF2-40B4-BE49-F238E27FC236}">
                  <a16:creationId xmlns:a16="http://schemas.microsoft.com/office/drawing/2014/main" id="{E3CCA292-57C7-439F-9D95-7C484E9DC1EF}"/>
                </a:ext>
              </a:extLst>
            </p:cNvPr>
            <p:cNvSpPr txBox="1"/>
            <p:nvPr/>
          </p:nvSpPr>
          <p:spPr>
            <a:xfrm>
              <a:off x="8771431" y="3743276"/>
              <a:ext cx="354584" cy="276999"/>
            </a:xfrm>
            <a:prstGeom prst="rect">
              <a:avLst/>
            </a:prstGeom>
            <a:noFill/>
          </p:spPr>
          <p:txBody>
            <a:bodyPr wrap="none" rtlCol="0">
              <a:spAutoFit/>
            </a:bodyPr>
            <a:lstStyle/>
            <a:p>
              <a:pPr algn="ctr"/>
              <a:r>
                <a:rPr lang="en-US" sz="1200"/>
                <a:t>96</a:t>
              </a:r>
            </a:p>
          </p:txBody>
        </p:sp>
        <p:sp>
          <p:nvSpPr>
            <p:cNvPr id="372" name="ZoneTexte 371">
              <a:extLst>
                <a:ext uri="{FF2B5EF4-FFF2-40B4-BE49-F238E27FC236}">
                  <a16:creationId xmlns:a16="http://schemas.microsoft.com/office/drawing/2014/main" id="{FE69A655-B7DA-4208-8D4D-B33080D5E980}"/>
                </a:ext>
              </a:extLst>
            </p:cNvPr>
            <p:cNvSpPr txBox="1"/>
            <p:nvPr/>
          </p:nvSpPr>
          <p:spPr>
            <a:xfrm>
              <a:off x="7760123" y="3946525"/>
              <a:ext cx="599203" cy="276999"/>
            </a:xfrm>
            <a:prstGeom prst="rect">
              <a:avLst/>
            </a:prstGeom>
            <a:noFill/>
          </p:spPr>
          <p:txBody>
            <a:bodyPr wrap="none" rtlCol="0">
              <a:spAutoFit/>
            </a:bodyPr>
            <a:lstStyle/>
            <a:p>
              <a:pPr algn="ctr"/>
              <a:r>
                <a:rPr lang="en-US" sz="1200"/>
                <a:t>Weeks</a:t>
              </a:r>
            </a:p>
          </p:txBody>
        </p:sp>
        <p:sp>
          <p:nvSpPr>
            <p:cNvPr id="373" name="ZoneTexte 372">
              <a:extLst>
                <a:ext uri="{FF2B5EF4-FFF2-40B4-BE49-F238E27FC236}">
                  <a16:creationId xmlns:a16="http://schemas.microsoft.com/office/drawing/2014/main" id="{9553CD09-731E-4A8F-8E01-88E136912C29}"/>
                </a:ext>
              </a:extLst>
            </p:cNvPr>
            <p:cNvSpPr txBox="1"/>
            <p:nvPr/>
          </p:nvSpPr>
          <p:spPr>
            <a:xfrm>
              <a:off x="6974741" y="2646948"/>
              <a:ext cx="287258" cy="338554"/>
            </a:xfrm>
            <a:prstGeom prst="rect">
              <a:avLst/>
            </a:prstGeom>
            <a:noFill/>
          </p:spPr>
          <p:txBody>
            <a:bodyPr wrap="none" rtlCol="0">
              <a:spAutoFit/>
            </a:bodyPr>
            <a:lstStyle/>
            <a:p>
              <a:pPr algn="ctr"/>
              <a:r>
                <a:rPr lang="en-US" sz="1600" b="1">
                  <a:solidFill>
                    <a:srgbClr val="C00000"/>
                  </a:solidFill>
                </a:rPr>
                <a:t>*</a:t>
              </a:r>
            </a:p>
          </p:txBody>
        </p:sp>
        <p:sp>
          <p:nvSpPr>
            <p:cNvPr id="374" name="ZoneTexte 373">
              <a:extLst>
                <a:ext uri="{FF2B5EF4-FFF2-40B4-BE49-F238E27FC236}">
                  <a16:creationId xmlns:a16="http://schemas.microsoft.com/office/drawing/2014/main" id="{0B617C27-21FE-46BA-AF90-52C9C0F4518F}"/>
                </a:ext>
              </a:extLst>
            </p:cNvPr>
            <p:cNvSpPr txBox="1"/>
            <p:nvPr/>
          </p:nvSpPr>
          <p:spPr>
            <a:xfrm>
              <a:off x="7241441" y="2484891"/>
              <a:ext cx="287258" cy="338554"/>
            </a:xfrm>
            <a:prstGeom prst="rect">
              <a:avLst/>
            </a:prstGeom>
            <a:noFill/>
          </p:spPr>
          <p:txBody>
            <a:bodyPr wrap="none" rtlCol="0">
              <a:spAutoFit/>
            </a:bodyPr>
            <a:lstStyle/>
            <a:p>
              <a:pPr algn="ctr"/>
              <a:r>
                <a:rPr lang="en-US" sz="1600" b="1">
                  <a:solidFill>
                    <a:srgbClr val="C00000"/>
                  </a:solidFill>
                </a:rPr>
                <a:t>*</a:t>
              </a:r>
              <a:endParaRPr lang="en-US" sz="1600" b="1"/>
            </a:p>
          </p:txBody>
        </p:sp>
        <p:sp>
          <p:nvSpPr>
            <p:cNvPr id="375" name="ZoneTexte 374">
              <a:extLst>
                <a:ext uri="{FF2B5EF4-FFF2-40B4-BE49-F238E27FC236}">
                  <a16:creationId xmlns:a16="http://schemas.microsoft.com/office/drawing/2014/main" id="{ACF79D2E-53FB-4387-B905-4BEA31B1273B}"/>
                </a:ext>
              </a:extLst>
            </p:cNvPr>
            <p:cNvSpPr txBox="1"/>
            <p:nvPr/>
          </p:nvSpPr>
          <p:spPr>
            <a:xfrm>
              <a:off x="7519402" y="2367816"/>
              <a:ext cx="287258" cy="338554"/>
            </a:xfrm>
            <a:prstGeom prst="rect">
              <a:avLst/>
            </a:prstGeom>
            <a:noFill/>
          </p:spPr>
          <p:txBody>
            <a:bodyPr wrap="none" rtlCol="0">
              <a:spAutoFit/>
            </a:bodyPr>
            <a:lstStyle/>
            <a:p>
              <a:pPr algn="ctr"/>
              <a:r>
                <a:rPr lang="en-US" sz="1600" b="1">
                  <a:solidFill>
                    <a:srgbClr val="C00000"/>
                  </a:solidFill>
                </a:rPr>
                <a:t>*</a:t>
              </a:r>
            </a:p>
          </p:txBody>
        </p:sp>
        <p:sp>
          <p:nvSpPr>
            <p:cNvPr id="376" name="ZoneTexte 375">
              <a:extLst>
                <a:ext uri="{FF2B5EF4-FFF2-40B4-BE49-F238E27FC236}">
                  <a16:creationId xmlns:a16="http://schemas.microsoft.com/office/drawing/2014/main" id="{7551E4FB-0EE4-421E-B8BC-D36999CDA7B0}"/>
                </a:ext>
              </a:extLst>
            </p:cNvPr>
            <p:cNvSpPr txBox="1"/>
            <p:nvPr/>
          </p:nvSpPr>
          <p:spPr>
            <a:xfrm>
              <a:off x="7774045" y="2367816"/>
              <a:ext cx="287258" cy="338554"/>
            </a:xfrm>
            <a:prstGeom prst="rect">
              <a:avLst/>
            </a:prstGeom>
            <a:noFill/>
          </p:spPr>
          <p:txBody>
            <a:bodyPr wrap="none" rtlCol="0">
              <a:spAutoFit/>
            </a:bodyPr>
            <a:lstStyle/>
            <a:p>
              <a:pPr algn="ctr"/>
              <a:r>
                <a:rPr lang="en-US" sz="1600" b="1">
                  <a:solidFill>
                    <a:srgbClr val="C00000"/>
                  </a:solidFill>
                </a:rPr>
                <a:t>*</a:t>
              </a:r>
            </a:p>
          </p:txBody>
        </p:sp>
        <p:sp>
          <p:nvSpPr>
            <p:cNvPr id="377" name="ZoneTexte 376">
              <a:extLst>
                <a:ext uri="{FF2B5EF4-FFF2-40B4-BE49-F238E27FC236}">
                  <a16:creationId xmlns:a16="http://schemas.microsoft.com/office/drawing/2014/main" id="{0C1E8358-42A3-4D65-A3ED-1F2688667661}"/>
                </a:ext>
              </a:extLst>
            </p:cNvPr>
            <p:cNvSpPr txBox="1"/>
            <p:nvPr/>
          </p:nvSpPr>
          <p:spPr>
            <a:xfrm>
              <a:off x="8051838" y="2240494"/>
              <a:ext cx="287258" cy="338554"/>
            </a:xfrm>
            <a:prstGeom prst="rect">
              <a:avLst/>
            </a:prstGeom>
            <a:noFill/>
          </p:spPr>
          <p:txBody>
            <a:bodyPr wrap="none" rtlCol="0">
              <a:spAutoFit/>
            </a:bodyPr>
            <a:lstStyle/>
            <a:p>
              <a:pPr algn="ctr"/>
              <a:r>
                <a:rPr lang="en-US" sz="1600" b="1">
                  <a:solidFill>
                    <a:srgbClr val="C00000"/>
                  </a:solidFill>
                </a:rPr>
                <a:t>*</a:t>
              </a:r>
            </a:p>
          </p:txBody>
        </p:sp>
        <p:sp>
          <p:nvSpPr>
            <p:cNvPr id="378" name="ZoneTexte 377">
              <a:extLst>
                <a:ext uri="{FF2B5EF4-FFF2-40B4-BE49-F238E27FC236}">
                  <a16:creationId xmlns:a16="http://schemas.microsoft.com/office/drawing/2014/main" id="{A4C4509E-4703-4531-83CE-D72F1C77B53C}"/>
                </a:ext>
              </a:extLst>
            </p:cNvPr>
            <p:cNvSpPr txBox="1"/>
            <p:nvPr/>
          </p:nvSpPr>
          <p:spPr>
            <a:xfrm>
              <a:off x="8306481" y="2136322"/>
              <a:ext cx="287258" cy="338554"/>
            </a:xfrm>
            <a:prstGeom prst="rect">
              <a:avLst/>
            </a:prstGeom>
            <a:noFill/>
          </p:spPr>
          <p:txBody>
            <a:bodyPr wrap="none" rtlCol="0">
              <a:spAutoFit/>
            </a:bodyPr>
            <a:lstStyle/>
            <a:p>
              <a:pPr algn="ctr"/>
              <a:r>
                <a:rPr lang="en-US" sz="1600" b="1">
                  <a:solidFill>
                    <a:srgbClr val="C00000"/>
                  </a:solidFill>
                </a:rPr>
                <a:t>*</a:t>
              </a:r>
            </a:p>
          </p:txBody>
        </p:sp>
        <p:sp>
          <p:nvSpPr>
            <p:cNvPr id="379" name="ZoneTexte 378">
              <a:extLst>
                <a:ext uri="{FF2B5EF4-FFF2-40B4-BE49-F238E27FC236}">
                  <a16:creationId xmlns:a16="http://schemas.microsoft.com/office/drawing/2014/main" id="{431224A5-E8B1-4F4D-9C2D-B916C5A7F32A}"/>
                </a:ext>
              </a:extLst>
            </p:cNvPr>
            <p:cNvSpPr txBox="1"/>
            <p:nvPr/>
          </p:nvSpPr>
          <p:spPr>
            <a:xfrm>
              <a:off x="8572699" y="1904828"/>
              <a:ext cx="287258" cy="338554"/>
            </a:xfrm>
            <a:prstGeom prst="rect">
              <a:avLst/>
            </a:prstGeom>
            <a:noFill/>
          </p:spPr>
          <p:txBody>
            <a:bodyPr wrap="none" rtlCol="0">
              <a:spAutoFit/>
            </a:bodyPr>
            <a:lstStyle/>
            <a:p>
              <a:pPr algn="ctr"/>
              <a:r>
                <a:rPr lang="en-US" sz="1600" b="1">
                  <a:solidFill>
                    <a:srgbClr val="C00000"/>
                  </a:solidFill>
                </a:rPr>
                <a:t>*</a:t>
              </a:r>
            </a:p>
          </p:txBody>
        </p:sp>
        <p:sp>
          <p:nvSpPr>
            <p:cNvPr id="380" name="ZoneTexte 379">
              <a:extLst>
                <a:ext uri="{FF2B5EF4-FFF2-40B4-BE49-F238E27FC236}">
                  <a16:creationId xmlns:a16="http://schemas.microsoft.com/office/drawing/2014/main" id="{215C0C25-8177-4CC9-A093-46E761749AE1}"/>
                </a:ext>
              </a:extLst>
            </p:cNvPr>
            <p:cNvSpPr txBox="1"/>
            <p:nvPr/>
          </p:nvSpPr>
          <p:spPr>
            <a:xfrm>
              <a:off x="8862066" y="1951127"/>
              <a:ext cx="287258" cy="338554"/>
            </a:xfrm>
            <a:prstGeom prst="rect">
              <a:avLst/>
            </a:prstGeom>
            <a:noFill/>
          </p:spPr>
          <p:txBody>
            <a:bodyPr wrap="none" rtlCol="0">
              <a:spAutoFit/>
            </a:bodyPr>
            <a:lstStyle/>
            <a:p>
              <a:pPr algn="ctr"/>
              <a:r>
                <a:rPr lang="en-US" sz="1600" b="1">
                  <a:solidFill>
                    <a:srgbClr val="C00000"/>
                  </a:solidFill>
                </a:rPr>
                <a:t>*</a:t>
              </a:r>
            </a:p>
          </p:txBody>
        </p:sp>
        <p:sp>
          <p:nvSpPr>
            <p:cNvPr id="381" name="ZoneTexte 380">
              <a:extLst>
                <a:ext uri="{FF2B5EF4-FFF2-40B4-BE49-F238E27FC236}">
                  <a16:creationId xmlns:a16="http://schemas.microsoft.com/office/drawing/2014/main" id="{24772DC0-54AF-4617-8A7B-C8FE16869339}"/>
                </a:ext>
              </a:extLst>
            </p:cNvPr>
            <p:cNvSpPr txBox="1"/>
            <p:nvPr/>
          </p:nvSpPr>
          <p:spPr>
            <a:xfrm>
              <a:off x="6455404" y="1804575"/>
              <a:ext cx="380232" cy="276999"/>
            </a:xfrm>
            <a:prstGeom prst="rect">
              <a:avLst/>
            </a:prstGeom>
            <a:noFill/>
          </p:spPr>
          <p:txBody>
            <a:bodyPr wrap="none" rtlCol="0">
              <a:spAutoFit/>
            </a:bodyPr>
            <a:lstStyle/>
            <a:p>
              <a:pPr algn="r"/>
              <a:r>
                <a:rPr lang="en-US" sz="1200"/>
                <a:t>4,5</a:t>
              </a:r>
            </a:p>
          </p:txBody>
        </p:sp>
      </p:grpSp>
      <p:grpSp>
        <p:nvGrpSpPr>
          <p:cNvPr id="476" name="Groupe 475">
            <a:extLst>
              <a:ext uri="{FF2B5EF4-FFF2-40B4-BE49-F238E27FC236}">
                <a16:creationId xmlns:a16="http://schemas.microsoft.com/office/drawing/2014/main" id="{1DBB59F6-D1C5-41A6-8B98-1211EA28F7ED}"/>
              </a:ext>
            </a:extLst>
          </p:cNvPr>
          <p:cNvGrpSpPr/>
          <p:nvPr/>
        </p:nvGrpSpPr>
        <p:grpSpPr>
          <a:xfrm>
            <a:off x="5245151" y="3970335"/>
            <a:ext cx="3474915" cy="2389791"/>
            <a:chOff x="6647033" y="4194968"/>
            <a:chExt cx="3474915" cy="2389791"/>
          </a:xfrm>
        </p:grpSpPr>
        <p:sp>
          <p:nvSpPr>
            <p:cNvPr id="477" name="Line 5">
              <a:extLst>
                <a:ext uri="{FF2B5EF4-FFF2-40B4-BE49-F238E27FC236}">
                  <a16:creationId xmlns:a16="http://schemas.microsoft.com/office/drawing/2014/main" id="{1EEC69CC-1EEE-4F48-BE97-76E0B9FFC52B}"/>
                </a:ext>
              </a:extLst>
            </p:cNvPr>
            <p:cNvSpPr>
              <a:spLocks noChangeShapeType="1"/>
            </p:cNvSpPr>
            <p:nvPr/>
          </p:nvSpPr>
          <p:spPr bwMode="auto">
            <a:xfrm>
              <a:off x="9393238" y="5735638"/>
              <a:ext cx="287338"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 name="Line 6">
              <a:extLst>
                <a:ext uri="{FF2B5EF4-FFF2-40B4-BE49-F238E27FC236}">
                  <a16:creationId xmlns:a16="http://schemas.microsoft.com/office/drawing/2014/main" id="{EB3FBE8E-19D3-4CC8-BF73-E019090D0BD6}"/>
                </a:ext>
              </a:extLst>
            </p:cNvPr>
            <p:cNvSpPr>
              <a:spLocks noChangeShapeType="1"/>
            </p:cNvSpPr>
            <p:nvPr/>
          </p:nvSpPr>
          <p:spPr bwMode="auto">
            <a:xfrm>
              <a:off x="9393238" y="5540375"/>
              <a:ext cx="287338"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 name="Line 7">
              <a:extLst>
                <a:ext uri="{FF2B5EF4-FFF2-40B4-BE49-F238E27FC236}">
                  <a16:creationId xmlns:a16="http://schemas.microsoft.com/office/drawing/2014/main" id="{EA77AF8D-81E8-4E89-8B7F-A4554F66395C}"/>
                </a:ext>
              </a:extLst>
            </p:cNvPr>
            <p:cNvSpPr>
              <a:spLocks noChangeShapeType="1"/>
            </p:cNvSpPr>
            <p:nvPr/>
          </p:nvSpPr>
          <p:spPr bwMode="auto">
            <a:xfrm>
              <a:off x="9393238" y="5343525"/>
              <a:ext cx="287338"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 name="Line 8">
              <a:extLst>
                <a:ext uri="{FF2B5EF4-FFF2-40B4-BE49-F238E27FC236}">
                  <a16:creationId xmlns:a16="http://schemas.microsoft.com/office/drawing/2014/main" id="{54C516CC-DC9C-4C3C-A351-899F0AA386B8}"/>
                </a:ext>
              </a:extLst>
            </p:cNvPr>
            <p:cNvSpPr>
              <a:spLocks noChangeShapeType="1"/>
            </p:cNvSpPr>
            <p:nvPr/>
          </p:nvSpPr>
          <p:spPr bwMode="auto">
            <a:xfrm>
              <a:off x="9393238" y="5148263"/>
              <a:ext cx="287338"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 name="Freeform 209">
              <a:extLst>
                <a:ext uri="{FF2B5EF4-FFF2-40B4-BE49-F238E27FC236}">
                  <a16:creationId xmlns:a16="http://schemas.microsoft.com/office/drawing/2014/main" id="{96AF45CB-776C-47C2-8383-D17D58190C8D}"/>
                </a:ext>
              </a:extLst>
            </p:cNvPr>
            <p:cNvSpPr>
              <a:spLocks/>
            </p:cNvSpPr>
            <p:nvPr/>
          </p:nvSpPr>
          <p:spPr bwMode="auto">
            <a:xfrm>
              <a:off x="9491663" y="5686425"/>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2" name="Freeform 210">
              <a:extLst>
                <a:ext uri="{FF2B5EF4-FFF2-40B4-BE49-F238E27FC236}">
                  <a16:creationId xmlns:a16="http://schemas.microsoft.com/office/drawing/2014/main" id="{366C1031-FD30-4C2D-886E-135F056E6CFC}"/>
                </a:ext>
              </a:extLst>
            </p:cNvPr>
            <p:cNvSpPr>
              <a:spLocks/>
            </p:cNvSpPr>
            <p:nvPr/>
          </p:nvSpPr>
          <p:spPr bwMode="auto">
            <a:xfrm>
              <a:off x="9491663" y="5686425"/>
              <a:ext cx="96838" cy="98425"/>
            </a:xfrm>
            <a:custGeom>
              <a:avLst/>
              <a:gdLst>
                <a:gd name="T0" fmla="*/ 31 w 61"/>
                <a:gd name="T1" fmla="*/ 62 h 62"/>
                <a:gd name="T2" fmla="*/ 0 w 61"/>
                <a:gd name="T3" fmla="*/ 31 h 62"/>
                <a:gd name="T4" fmla="*/ 31 w 61"/>
                <a:gd name="T5" fmla="*/ 0 h 62"/>
                <a:gd name="T6" fmla="*/ 61 w 61"/>
                <a:gd name="T7" fmla="*/ 31 h 62"/>
                <a:gd name="T8" fmla="*/ 31 w 61"/>
                <a:gd name="T9" fmla="*/ 62 h 62"/>
              </a:gdLst>
              <a:ahLst/>
              <a:cxnLst>
                <a:cxn ang="0">
                  <a:pos x="T0" y="T1"/>
                </a:cxn>
                <a:cxn ang="0">
                  <a:pos x="T2" y="T3"/>
                </a:cxn>
                <a:cxn ang="0">
                  <a:pos x="T4" y="T5"/>
                </a:cxn>
                <a:cxn ang="0">
                  <a:pos x="T6" y="T7"/>
                </a:cxn>
                <a:cxn ang="0">
                  <a:pos x="T8" y="T9"/>
                </a:cxn>
              </a:cxnLst>
              <a:rect l="0" t="0" r="r" b="b"/>
              <a:pathLst>
                <a:path w="61" h="62">
                  <a:moveTo>
                    <a:pt x="31" y="62"/>
                  </a:moveTo>
                  <a:lnTo>
                    <a:pt x="0" y="31"/>
                  </a:lnTo>
                  <a:lnTo>
                    <a:pt x="31" y="0"/>
                  </a:lnTo>
                  <a:lnTo>
                    <a:pt x="61"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 name="Oval 319">
              <a:extLst>
                <a:ext uri="{FF2B5EF4-FFF2-40B4-BE49-F238E27FC236}">
                  <a16:creationId xmlns:a16="http://schemas.microsoft.com/office/drawing/2014/main" id="{0B8CD52B-DD07-4224-80C6-28FA708ED817}"/>
                </a:ext>
              </a:extLst>
            </p:cNvPr>
            <p:cNvSpPr>
              <a:spLocks noChangeArrowheads="1"/>
            </p:cNvSpPr>
            <p:nvPr/>
          </p:nvSpPr>
          <p:spPr bwMode="auto">
            <a:xfrm>
              <a:off x="9491663" y="5110163"/>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4" name="Line 490">
              <a:extLst>
                <a:ext uri="{FF2B5EF4-FFF2-40B4-BE49-F238E27FC236}">
                  <a16:creationId xmlns:a16="http://schemas.microsoft.com/office/drawing/2014/main" id="{BE26906B-F800-4B6E-9023-8B8E45A955B0}"/>
                </a:ext>
              </a:extLst>
            </p:cNvPr>
            <p:cNvSpPr>
              <a:spLocks noChangeShapeType="1"/>
            </p:cNvSpPr>
            <p:nvPr/>
          </p:nvSpPr>
          <p:spPr bwMode="auto">
            <a:xfrm>
              <a:off x="9491663" y="530701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 name="Line 491">
              <a:extLst>
                <a:ext uri="{FF2B5EF4-FFF2-40B4-BE49-F238E27FC236}">
                  <a16:creationId xmlns:a16="http://schemas.microsoft.com/office/drawing/2014/main" id="{23596567-0043-4F43-BCCC-5D1BA871C4B6}"/>
                </a:ext>
              </a:extLst>
            </p:cNvPr>
            <p:cNvSpPr>
              <a:spLocks noChangeShapeType="1"/>
            </p:cNvSpPr>
            <p:nvPr/>
          </p:nvSpPr>
          <p:spPr bwMode="auto">
            <a:xfrm flipH="1">
              <a:off x="9491663" y="530701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Freeform 534">
              <a:extLst>
                <a:ext uri="{FF2B5EF4-FFF2-40B4-BE49-F238E27FC236}">
                  <a16:creationId xmlns:a16="http://schemas.microsoft.com/office/drawing/2014/main" id="{7C881EA2-9F3D-4B4B-8085-B956C17E4A9B}"/>
                </a:ext>
              </a:extLst>
            </p:cNvPr>
            <p:cNvSpPr>
              <a:spLocks/>
            </p:cNvSpPr>
            <p:nvPr/>
          </p:nvSpPr>
          <p:spPr bwMode="auto">
            <a:xfrm>
              <a:off x="9491663" y="5497513"/>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487" name="Groupe 486">
              <a:extLst>
                <a:ext uri="{FF2B5EF4-FFF2-40B4-BE49-F238E27FC236}">
                  <a16:creationId xmlns:a16="http://schemas.microsoft.com/office/drawing/2014/main" id="{6CF9B102-47E3-4987-9A04-76BC9F6FBE3A}"/>
                </a:ext>
              </a:extLst>
            </p:cNvPr>
            <p:cNvGrpSpPr/>
            <p:nvPr/>
          </p:nvGrpSpPr>
          <p:grpSpPr>
            <a:xfrm>
              <a:off x="6865938" y="4394200"/>
              <a:ext cx="2197101" cy="1924050"/>
              <a:chOff x="6865938" y="4394200"/>
              <a:chExt cx="2197101" cy="1924050"/>
            </a:xfrm>
          </p:grpSpPr>
          <p:sp>
            <p:nvSpPr>
              <p:cNvPr id="514" name="Freeform 9">
                <a:extLst>
                  <a:ext uri="{FF2B5EF4-FFF2-40B4-BE49-F238E27FC236}">
                    <a16:creationId xmlns:a16="http://schemas.microsoft.com/office/drawing/2014/main" id="{824B173A-143A-4DEC-9ECC-B315BD29D05B}"/>
                  </a:ext>
                </a:extLst>
              </p:cNvPr>
              <p:cNvSpPr>
                <a:spLocks/>
              </p:cNvSpPr>
              <p:nvPr/>
            </p:nvSpPr>
            <p:spPr bwMode="auto">
              <a:xfrm>
                <a:off x="7177088" y="5681663"/>
                <a:ext cx="1838325" cy="330200"/>
              </a:xfrm>
              <a:custGeom>
                <a:avLst/>
                <a:gdLst>
                  <a:gd name="T0" fmla="*/ 1158 w 1158"/>
                  <a:gd name="T1" fmla="*/ 181 h 208"/>
                  <a:gd name="T2" fmla="*/ 992 w 1158"/>
                  <a:gd name="T3" fmla="*/ 208 h 208"/>
                  <a:gd name="T4" fmla="*/ 819 w 1158"/>
                  <a:gd name="T5" fmla="*/ 73 h 208"/>
                  <a:gd name="T6" fmla="*/ 658 w 1158"/>
                  <a:gd name="T7" fmla="*/ 0 h 208"/>
                  <a:gd name="T8" fmla="*/ 496 w 1158"/>
                  <a:gd name="T9" fmla="*/ 104 h 208"/>
                  <a:gd name="T10" fmla="*/ 334 w 1158"/>
                  <a:gd name="T11" fmla="*/ 65 h 208"/>
                  <a:gd name="T12" fmla="*/ 169 w 1158"/>
                  <a:gd name="T13" fmla="*/ 77 h 208"/>
                  <a:gd name="T14" fmla="*/ 0 w 1158"/>
                  <a:gd name="T15" fmla="*/ 81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8" h="208">
                    <a:moveTo>
                      <a:pt x="1158" y="181"/>
                    </a:moveTo>
                    <a:lnTo>
                      <a:pt x="992" y="208"/>
                    </a:lnTo>
                    <a:lnTo>
                      <a:pt x="819" y="73"/>
                    </a:lnTo>
                    <a:lnTo>
                      <a:pt x="658" y="0"/>
                    </a:lnTo>
                    <a:lnTo>
                      <a:pt x="496" y="104"/>
                    </a:lnTo>
                    <a:lnTo>
                      <a:pt x="334" y="65"/>
                    </a:lnTo>
                    <a:lnTo>
                      <a:pt x="169" y="77"/>
                    </a:lnTo>
                    <a:lnTo>
                      <a:pt x="0" y="81"/>
                    </a:lnTo>
                  </a:path>
                </a:pathLst>
              </a:custGeom>
              <a:noFill/>
              <a:ln w="28575"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5" name="Freeform 13">
                <a:extLst>
                  <a:ext uri="{FF2B5EF4-FFF2-40B4-BE49-F238E27FC236}">
                    <a16:creationId xmlns:a16="http://schemas.microsoft.com/office/drawing/2014/main" id="{F9A4D7BB-394A-4704-A257-123B1B709916}"/>
                  </a:ext>
                </a:extLst>
              </p:cNvPr>
              <p:cNvSpPr>
                <a:spLocks/>
              </p:cNvSpPr>
              <p:nvPr/>
            </p:nvSpPr>
            <p:spPr bwMode="auto">
              <a:xfrm>
                <a:off x="7177088" y="4645025"/>
                <a:ext cx="1831975" cy="1054100"/>
              </a:xfrm>
              <a:custGeom>
                <a:avLst/>
                <a:gdLst>
                  <a:gd name="T0" fmla="*/ 1154 w 1154"/>
                  <a:gd name="T1" fmla="*/ 0 h 664"/>
                  <a:gd name="T2" fmla="*/ 988 w 1154"/>
                  <a:gd name="T3" fmla="*/ 4 h 664"/>
                  <a:gd name="T4" fmla="*/ 823 w 1154"/>
                  <a:gd name="T5" fmla="*/ 127 h 664"/>
                  <a:gd name="T6" fmla="*/ 661 w 1154"/>
                  <a:gd name="T7" fmla="*/ 193 h 664"/>
                  <a:gd name="T8" fmla="*/ 496 w 1154"/>
                  <a:gd name="T9" fmla="*/ 259 h 664"/>
                  <a:gd name="T10" fmla="*/ 331 w 1154"/>
                  <a:gd name="T11" fmla="*/ 301 h 664"/>
                  <a:gd name="T12" fmla="*/ 165 w 1154"/>
                  <a:gd name="T13" fmla="*/ 479 h 664"/>
                  <a:gd name="T14" fmla="*/ 0 w 1154"/>
                  <a:gd name="T15" fmla="*/ 664 h 6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4" h="664">
                    <a:moveTo>
                      <a:pt x="1154" y="0"/>
                    </a:moveTo>
                    <a:lnTo>
                      <a:pt x="988" y="4"/>
                    </a:lnTo>
                    <a:lnTo>
                      <a:pt x="823" y="127"/>
                    </a:lnTo>
                    <a:lnTo>
                      <a:pt x="661" y="193"/>
                    </a:lnTo>
                    <a:lnTo>
                      <a:pt x="496" y="259"/>
                    </a:lnTo>
                    <a:lnTo>
                      <a:pt x="331" y="301"/>
                    </a:lnTo>
                    <a:lnTo>
                      <a:pt x="165" y="479"/>
                    </a:lnTo>
                    <a:lnTo>
                      <a:pt x="0" y="664"/>
                    </a:lnTo>
                  </a:path>
                </a:pathLst>
              </a:custGeom>
              <a:noFill/>
              <a:ln w="28575" cap="flat">
                <a:solidFill>
                  <a:srgbClr val="C2202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6" name="Freeform 19">
                <a:extLst>
                  <a:ext uri="{FF2B5EF4-FFF2-40B4-BE49-F238E27FC236}">
                    <a16:creationId xmlns:a16="http://schemas.microsoft.com/office/drawing/2014/main" id="{F2D83D0D-71B3-4EB7-9AED-CCDB360F5C64}"/>
                  </a:ext>
                </a:extLst>
              </p:cNvPr>
              <p:cNvSpPr>
                <a:spLocks/>
              </p:cNvSpPr>
              <p:nvPr/>
            </p:nvSpPr>
            <p:spPr bwMode="auto">
              <a:xfrm>
                <a:off x="7183438" y="5043488"/>
                <a:ext cx="1831975" cy="863600"/>
              </a:xfrm>
              <a:custGeom>
                <a:avLst/>
                <a:gdLst>
                  <a:gd name="T0" fmla="*/ 1154 w 1154"/>
                  <a:gd name="T1" fmla="*/ 0 h 544"/>
                  <a:gd name="T2" fmla="*/ 984 w 1154"/>
                  <a:gd name="T3" fmla="*/ 62 h 544"/>
                  <a:gd name="T4" fmla="*/ 815 w 1154"/>
                  <a:gd name="T5" fmla="*/ 97 h 544"/>
                  <a:gd name="T6" fmla="*/ 657 w 1154"/>
                  <a:gd name="T7" fmla="*/ 178 h 544"/>
                  <a:gd name="T8" fmla="*/ 496 w 1154"/>
                  <a:gd name="T9" fmla="*/ 224 h 544"/>
                  <a:gd name="T10" fmla="*/ 327 w 1154"/>
                  <a:gd name="T11" fmla="*/ 236 h 544"/>
                  <a:gd name="T12" fmla="*/ 165 w 1154"/>
                  <a:gd name="T13" fmla="*/ 432 h 544"/>
                  <a:gd name="T14" fmla="*/ 0 w 1154"/>
                  <a:gd name="T15" fmla="*/ 54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4" h="544">
                    <a:moveTo>
                      <a:pt x="1154" y="0"/>
                    </a:moveTo>
                    <a:lnTo>
                      <a:pt x="984" y="62"/>
                    </a:lnTo>
                    <a:lnTo>
                      <a:pt x="815" y="97"/>
                    </a:lnTo>
                    <a:lnTo>
                      <a:pt x="657" y="178"/>
                    </a:lnTo>
                    <a:lnTo>
                      <a:pt x="496" y="224"/>
                    </a:lnTo>
                    <a:lnTo>
                      <a:pt x="327" y="236"/>
                    </a:lnTo>
                    <a:lnTo>
                      <a:pt x="165" y="432"/>
                    </a:lnTo>
                    <a:lnTo>
                      <a:pt x="0" y="544"/>
                    </a:lnTo>
                  </a:path>
                </a:pathLst>
              </a:custGeom>
              <a:noFill/>
              <a:ln w="28575" cap="flat">
                <a:solidFill>
                  <a:srgbClr val="31599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Freeform 20">
                <a:extLst>
                  <a:ext uri="{FF2B5EF4-FFF2-40B4-BE49-F238E27FC236}">
                    <a16:creationId xmlns:a16="http://schemas.microsoft.com/office/drawing/2014/main" id="{039D6406-F328-4F91-A26F-3109BC88AADF}"/>
                  </a:ext>
                </a:extLst>
              </p:cNvPr>
              <p:cNvSpPr>
                <a:spLocks/>
              </p:cNvSpPr>
              <p:nvPr/>
            </p:nvSpPr>
            <p:spPr bwMode="auto">
              <a:xfrm>
                <a:off x="7183438" y="5368925"/>
                <a:ext cx="1831975" cy="538163"/>
              </a:xfrm>
              <a:custGeom>
                <a:avLst/>
                <a:gdLst>
                  <a:gd name="T0" fmla="*/ 1154 w 1154"/>
                  <a:gd name="T1" fmla="*/ 23 h 339"/>
                  <a:gd name="T2" fmla="*/ 984 w 1154"/>
                  <a:gd name="T3" fmla="*/ 0 h 339"/>
                  <a:gd name="T4" fmla="*/ 819 w 1154"/>
                  <a:gd name="T5" fmla="*/ 81 h 339"/>
                  <a:gd name="T6" fmla="*/ 654 w 1154"/>
                  <a:gd name="T7" fmla="*/ 119 h 339"/>
                  <a:gd name="T8" fmla="*/ 496 w 1154"/>
                  <a:gd name="T9" fmla="*/ 185 h 339"/>
                  <a:gd name="T10" fmla="*/ 327 w 1154"/>
                  <a:gd name="T11" fmla="*/ 181 h 339"/>
                  <a:gd name="T12" fmla="*/ 165 w 1154"/>
                  <a:gd name="T13" fmla="*/ 243 h 339"/>
                  <a:gd name="T14" fmla="*/ 0 w 1154"/>
                  <a:gd name="T15" fmla="*/ 339 h 3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4" h="339">
                    <a:moveTo>
                      <a:pt x="1154" y="23"/>
                    </a:moveTo>
                    <a:lnTo>
                      <a:pt x="984" y="0"/>
                    </a:lnTo>
                    <a:lnTo>
                      <a:pt x="819" y="81"/>
                    </a:lnTo>
                    <a:lnTo>
                      <a:pt x="654" y="119"/>
                    </a:lnTo>
                    <a:lnTo>
                      <a:pt x="496" y="185"/>
                    </a:lnTo>
                    <a:lnTo>
                      <a:pt x="327" y="181"/>
                    </a:lnTo>
                    <a:lnTo>
                      <a:pt x="165" y="243"/>
                    </a:lnTo>
                    <a:lnTo>
                      <a:pt x="0" y="339"/>
                    </a:lnTo>
                  </a:path>
                </a:pathLst>
              </a:custGeom>
              <a:noFill/>
              <a:ln w="28575" cap="flat">
                <a:solidFill>
                  <a:srgbClr val="666766"/>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8" name="Line 78">
                <a:extLst>
                  <a:ext uri="{FF2B5EF4-FFF2-40B4-BE49-F238E27FC236}">
                    <a16:creationId xmlns:a16="http://schemas.microsoft.com/office/drawing/2014/main" id="{1C213124-6C95-44F8-8AFE-E50CE6DE18C1}"/>
                  </a:ext>
                </a:extLst>
              </p:cNvPr>
              <p:cNvSpPr>
                <a:spLocks noChangeShapeType="1"/>
              </p:cNvSpPr>
              <p:nvPr/>
            </p:nvSpPr>
            <p:spPr bwMode="auto">
              <a:xfrm>
                <a:off x="6919913" y="6103938"/>
                <a:ext cx="2112963"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Line 79">
                <a:extLst>
                  <a:ext uri="{FF2B5EF4-FFF2-40B4-BE49-F238E27FC236}">
                    <a16:creationId xmlns:a16="http://schemas.microsoft.com/office/drawing/2014/main" id="{CB8F92C7-046D-4B53-B3E0-ABFB1A56962C}"/>
                  </a:ext>
                </a:extLst>
              </p:cNvPr>
              <p:cNvSpPr>
                <a:spLocks noChangeShapeType="1"/>
              </p:cNvSpPr>
              <p:nvPr/>
            </p:nvSpPr>
            <p:spPr bwMode="auto">
              <a:xfrm>
                <a:off x="6919913" y="4394200"/>
                <a:ext cx="0" cy="1709738"/>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0" name="Line 80">
                <a:extLst>
                  <a:ext uri="{FF2B5EF4-FFF2-40B4-BE49-F238E27FC236}">
                    <a16:creationId xmlns:a16="http://schemas.microsoft.com/office/drawing/2014/main" id="{9E08CA7A-A008-4454-B896-372C1DAA4A76}"/>
                  </a:ext>
                </a:extLst>
              </p:cNvPr>
              <p:cNvSpPr>
                <a:spLocks noChangeShapeType="1"/>
              </p:cNvSpPr>
              <p:nvPr/>
            </p:nvSpPr>
            <p:spPr bwMode="auto">
              <a:xfrm>
                <a:off x="7194550"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1" name="Line 81">
                <a:extLst>
                  <a:ext uri="{FF2B5EF4-FFF2-40B4-BE49-F238E27FC236}">
                    <a16:creationId xmlns:a16="http://schemas.microsoft.com/office/drawing/2014/main" id="{D0DD7670-6325-4758-9760-5AE57504EC0D}"/>
                  </a:ext>
                </a:extLst>
              </p:cNvPr>
              <p:cNvSpPr>
                <a:spLocks noChangeShapeType="1"/>
              </p:cNvSpPr>
              <p:nvPr/>
            </p:nvSpPr>
            <p:spPr bwMode="auto">
              <a:xfrm flipH="1">
                <a:off x="6865938" y="6103938"/>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2" name="Line 82">
                <a:extLst>
                  <a:ext uri="{FF2B5EF4-FFF2-40B4-BE49-F238E27FC236}">
                    <a16:creationId xmlns:a16="http://schemas.microsoft.com/office/drawing/2014/main" id="{5982A890-60B1-488B-AA30-21954A5FA918}"/>
                  </a:ext>
                </a:extLst>
              </p:cNvPr>
              <p:cNvSpPr>
                <a:spLocks noChangeShapeType="1"/>
              </p:cNvSpPr>
              <p:nvPr/>
            </p:nvSpPr>
            <p:spPr bwMode="auto">
              <a:xfrm flipH="1">
                <a:off x="6865938" y="5761038"/>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Line 83">
                <a:extLst>
                  <a:ext uri="{FF2B5EF4-FFF2-40B4-BE49-F238E27FC236}">
                    <a16:creationId xmlns:a16="http://schemas.microsoft.com/office/drawing/2014/main" id="{A2A97C84-5FFE-4749-8952-14E8B6FC9776}"/>
                  </a:ext>
                </a:extLst>
              </p:cNvPr>
              <p:cNvSpPr>
                <a:spLocks noChangeShapeType="1"/>
              </p:cNvSpPr>
              <p:nvPr/>
            </p:nvSpPr>
            <p:spPr bwMode="auto">
              <a:xfrm flipH="1">
                <a:off x="6865938" y="5418138"/>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4" name="Line 84">
                <a:extLst>
                  <a:ext uri="{FF2B5EF4-FFF2-40B4-BE49-F238E27FC236}">
                    <a16:creationId xmlns:a16="http://schemas.microsoft.com/office/drawing/2014/main" id="{BB825AE0-BAD2-41BD-88B4-F794F916082A}"/>
                  </a:ext>
                </a:extLst>
              </p:cNvPr>
              <p:cNvSpPr>
                <a:spLocks noChangeShapeType="1"/>
              </p:cNvSpPr>
              <p:nvPr/>
            </p:nvSpPr>
            <p:spPr bwMode="auto">
              <a:xfrm flipH="1">
                <a:off x="6865938" y="5080000"/>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5" name="Line 85">
                <a:extLst>
                  <a:ext uri="{FF2B5EF4-FFF2-40B4-BE49-F238E27FC236}">
                    <a16:creationId xmlns:a16="http://schemas.microsoft.com/office/drawing/2014/main" id="{1DEE8607-71EB-4117-AC64-3B8D7F959882}"/>
                  </a:ext>
                </a:extLst>
              </p:cNvPr>
              <p:cNvSpPr>
                <a:spLocks noChangeShapeType="1"/>
              </p:cNvSpPr>
              <p:nvPr/>
            </p:nvSpPr>
            <p:spPr bwMode="auto">
              <a:xfrm flipH="1">
                <a:off x="6865938" y="4737100"/>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6" name="Line 86">
                <a:extLst>
                  <a:ext uri="{FF2B5EF4-FFF2-40B4-BE49-F238E27FC236}">
                    <a16:creationId xmlns:a16="http://schemas.microsoft.com/office/drawing/2014/main" id="{D6C87000-718F-4B57-9228-62A51A7412BF}"/>
                  </a:ext>
                </a:extLst>
              </p:cNvPr>
              <p:cNvSpPr>
                <a:spLocks noChangeShapeType="1"/>
              </p:cNvSpPr>
              <p:nvPr/>
            </p:nvSpPr>
            <p:spPr bwMode="auto">
              <a:xfrm flipH="1">
                <a:off x="6865938" y="4394200"/>
                <a:ext cx="53975" cy="0"/>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7" name="Line 87">
                <a:extLst>
                  <a:ext uri="{FF2B5EF4-FFF2-40B4-BE49-F238E27FC236}">
                    <a16:creationId xmlns:a16="http://schemas.microsoft.com/office/drawing/2014/main" id="{AE36D5DC-750F-4391-8B0B-F379A8B81C18}"/>
                  </a:ext>
                </a:extLst>
              </p:cNvPr>
              <p:cNvSpPr>
                <a:spLocks noChangeShapeType="1"/>
              </p:cNvSpPr>
              <p:nvPr/>
            </p:nvSpPr>
            <p:spPr bwMode="auto">
              <a:xfrm>
                <a:off x="7458075"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8" name="Line 88">
                <a:extLst>
                  <a:ext uri="{FF2B5EF4-FFF2-40B4-BE49-F238E27FC236}">
                    <a16:creationId xmlns:a16="http://schemas.microsoft.com/office/drawing/2014/main" id="{0202461A-2281-4F35-9DBD-17F39157445E}"/>
                  </a:ext>
                </a:extLst>
              </p:cNvPr>
              <p:cNvSpPr>
                <a:spLocks noChangeShapeType="1"/>
              </p:cNvSpPr>
              <p:nvPr/>
            </p:nvSpPr>
            <p:spPr bwMode="auto">
              <a:xfrm>
                <a:off x="7720013"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Line 89">
                <a:extLst>
                  <a:ext uri="{FF2B5EF4-FFF2-40B4-BE49-F238E27FC236}">
                    <a16:creationId xmlns:a16="http://schemas.microsoft.com/office/drawing/2014/main" id="{B579AC13-1751-4460-892B-1B8AB2D649DB}"/>
                  </a:ext>
                </a:extLst>
              </p:cNvPr>
              <p:cNvSpPr>
                <a:spLocks noChangeShapeType="1"/>
              </p:cNvSpPr>
              <p:nvPr/>
            </p:nvSpPr>
            <p:spPr bwMode="auto">
              <a:xfrm>
                <a:off x="7983538"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0" name="Line 90">
                <a:extLst>
                  <a:ext uri="{FF2B5EF4-FFF2-40B4-BE49-F238E27FC236}">
                    <a16:creationId xmlns:a16="http://schemas.microsoft.com/office/drawing/2014/main" id="{B94CB63A-BBEA-4ACB-A9C9-7824E3E6CDCB}"/>
                  </a:ext>
                </a:extLst>
              </p:cNvPr>
              <p:cNvSpPr>
                <a:spLocks noChangeShapeType="1"/>
              </p:cNvSpPr>
              <p:nvPr/>
            </p:nvSpPr>
            <p:spPr bwMode="auto">
              <a:xfrm>
                <a:off x="8245475"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Line 91">
                <a:extLst>
                  <a:ext uri="{FF2B5EF4-FFF2-40B4-BE49-F238E27FC236}">
                    <a16:creationId xmlns:a16="http://schemas.microsoft.com/office/drawing/2014/main" id="{B31087B4-A10A-4B55-ABA3-4DC94A9EED7A}"/>
                  </a:ext>
                </a:extLst>
              </p:cNvPr>
              <p:cNvSpPr>
                <a:spLocks noChangeShapeType="1"/>
              </p:cNvSpPr>
              <p:nvPr/>
            </p:nvSpPr>
            <p:spPr bwMode="auto">
              <a:xfrm>
                <a:off x="8507413"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2" name="Line 92">
                <a:extLst>
                  <a:ext uri="{FF2B5EF4-FFF2-40B4-BE49-F238E27FC236}">
                    <a16:creationId xmlns:a16="http://schemas.microsoft.com/office/drawing/2014/main" id="{5DAFB260-AC72-49D2-B6C0-0CF508B53A94}"/>
                  </a:ext>
                </a:extLst>
              </p:cNvPr>
              <p:cNvSpPr>
                <a:spLocks noChangeShapeType="1"/>
              </p:cNvSpPr>
              <p:nvPr/>
            </p:nvSpPr>
            <p:spPr bwMode="auto">
              <a:xfrm>
                <a:off x="8770938"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3" name="Line 93">
                <a:extLst>
                  <a:ext uri="{FF2B5EF4-FFF2-40B4-BE49-F238E27FC236}">
                    <a16:creationId xmlns:a16="http://schemas.microsoft.com/office/drawing/2014/main" id="{541A455A-05BB-415E-BE72-1192B953AF26}"/>
                  </a:ext>
                </a:extLst>
              </p:cNvPr>
              <p:cNvSpPr>
                <a:spLocks noChangeShapeType="1"/>
              </p:cNvSpPr>
              <p:nvPr/>
            </p:nvSpPr>
            <p:spPr bwMode="auto">
              <a:xfrm>
                <a:off x="9032875" y="6103938"/>
                <a:ext cx="0" cy="55563"/>
              </a:xfrm>
              <a:prstGeom prst="line">
                <a:avLst/>
              </a:prstGeom>
              <a:noFill/>
              <a:ln w="12700" cap="flat">
                <a:solidFill>
                  <a:srgbClr val="000000"/>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4" name="Line 203">
                <a:extLst>
                  <a:ext uri="{FF2B5EF4-FFF2-40B4-BE49-F238E27FC236}">
                    <a16:creationId xmlns:a16="http://schemas.microsoft.com/office/drawing/2014/main" id="{FCE65FB3-B7BF-4370-A360-B0D05F83C67C}"/>
                  </a:ext>
                </a:extLst>
              </p:cNvPr>
              <p:cNvSpPr>
                <a:spLocks noChangeShapeType="1"/>
              </p:cNvSpPr>
              <p:nvPr/>
            </p:nvSpPr>
            <p:spPr bwMode="auto">
              <a:xfrm>
                <a:off x="9015413" y="5638800"/>
                <a:ext cx="0" cy="64928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Line 204">
                <a:extLst>
                  <a:ext uri="{FF2B5EF4-FFF2-40B4-BE49-F238E27FC236}">
                    <a16:creationId xmlns:a16="http://schemas.microsoft.com/office/drawing/2014/main" id="{186B3897-4F76-4F0F-A025-60E0F2778A1B}"/>
                  </a:ext>
                </a:extLst>
              </p:cNvPr>
              <p:cNvSpPr>
                <a:spLocks noChangeShapeType="1"/>
              </p:cNvSpPr>
              <p:nvPr/>
            </p:nvSpPr>
            <p:spPr bwMode="auto">
              <a:xfrm>
                <a:off x="8990013" y="563880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6" name="Line 206">
                <a:extLst>
                  <a:ext uri="{FF2B5EF4-FFF2-40B4-BE49-F238E27FC236}">
                    <a16:creationId xmlns:a16="http://schemas.microsoft.com/office/drawing/2014/main" id="{85F8A3AF-1657-4F78-84D1-842A1D4D275F}"/>
                  </a:ext>
                </a:extLst>
              </p:cNvPr>
              <p:cNvSpPr>
                <a:spLocks noChangeShapeType="1"/>
              </p:cNvSpPr>
              <p:nvPr/>
            </p:nvSpPr>
            <p:spPr bwMode="auto">
              <a:xfrm>
                <a:off x="8990013" y="6288088"/>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7" name="Freeform 207">
                <a:extLst>
                  <a:ext uri="{FF2B5EF4-FFF2-40B4-BE49-F238E27FC236}">
                    <a16:creationId xmlns:a16="http://schemas.microsoft.com/office/drawing/2014/main" id="{83C649B0-8610-459D-B33F-A888EC83B698}"/>
                  </a:ext>
                </a:extLst>
              </p:cNvPr>
              <p:cNvSpPr>
                <a:spLocks/>
              </p:cNvSpPr>
              <p:nvPr/>
            </p:nvSpPr>
            <p:spPr bwMode="auto">
              <a:xfrm>
                <a:off x="8966201" y="5919788"/>
                <a:ext cx="96838" cy="92075"/>
              </a:xfrm>
              <a:custGeom>
                <a:avLst/>
                <a:gdLst>
                  <a:gd name="T0" fmla="*/ 31 w 61"/>
                  <a:gd name="T1" fmla="*/ 58 h 58"/>
                  <a:gd name="T2" fmla="*/ 0 w 61"/>
                  <a:gd name="T3" fmla="*/ 31 h 58"/>
                  <a:gd name="T4" fmla="*/ 31 w 61"/>
                  <a:gd name="T5" fmla="*/ 0 h 58"/>
                  <a:gd name="T6" fmla="*/ 61 w 61"/>
                  <a:gd name="T7" fmla="*/ 31 h 58"/>
                  <a:gd name="T8" fmla="*/ 31 w 61"/>
                  <a:gd name="T9" fmla="*/ 58 h 58"/>
                </a:gdLst>
                <a:ahLst/>
                <a:cxnLst>
                  <a:cxn ang="0">
                    <a:pos x="T0" y="T1"/>
                  </a:cxn>
                  <a:cxn ang="0">
                    <a:pos x="T2" y="T3"/>
                  </a:cxn>
                  <a:cxn ang="0">
                    <a:pos x="T4" y="T5"/>
                  </a:cxn>
                  <a:cxn ang="0">
                    <a:pos x="T6" y="T7"/>
                  </a:cxn>
                  <a:cxn ang="0">
                    <a:pos x="T8" y="T9"/>
                  </a:cxn>
                </a:cxnLst>
                <a:rect l="0" t="0" r="r" b="b"/>
                <a:pathLst>
                  <a:path w="61" h="58">
                    <a:moveTo>
                      <a:pt x="31" y="58"/>
                    </a:moveTo>
                    <a:lnTo>
                      <a:pt x="0" y="31"/>
                    </a:lnTo>
                    <a:lnTo>
                      <a:pt x="31" y="0"/>
                    </a:lnTo>
                    <a:lnTo>
                      <a:pt x="61" y="31"/>
                    </a:lnTo>
                    <a:lnTo>
                      <a:pt x="31"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8" name="Freeform 208">
                <a:extLst>
                  <a:ext uri="{FF2B5EF4-FFF2-40B4-BE49-F238E27FC236}">
                    <a16:creationId xmlns:a16="http://schemas.microsoft.com/office/drawing/2014/main" id="{E588C211-FB62-4A22-8C0E-CFC5D79A1943}"/>
                  </a:ext>
                </a:extLst>
              </p:cNvPr>
              <p:cNvSpPr>
                <a:spLocks/>
              </p:cNvSpPr>
              <p:nvPr/>
            </p:nvSpPr>
            <p:spPr bwMode="auto">
              <a:xfrm>
                <a:off x="8966201" y="5919788"/>
                <a:ext cx="96838" cy="92075"/>
              </a:xfrm>
              <a:custGeom>
                <a:avLst/>
                <a:gdLst>
                  <a:gd name="T0" fmla="*/ 31 w 61"/>
                  <a:gd name="T1" fmla="*/ 58 h 58"/>
                  <a:gd name="T2" fmla="*/ 0 w 61"/>
                  <a:gd name="T3" fmla="*/ 31 h 58"/>
                  <a:gd name="T4" fmla="*/ 31 w 61"/>
                  <a:gd name="T5" fmla="*/ 0 h 58"/>
                  <a:gd name="T6" fmla="*/ 61 w 61"/>
                  <a:gd name="T7" fmla="*/ 31 h 58"/>
                  <a:gd name="T8" fmla="*/ 31 w 61"/>
                  <a:gd name="T9" fmla="*/ 58 h 58"/>
                </a:gdLst>
                <a:ahLst/>
                <a:cxnLst>
                  <a:cxn ang="0">
                    <a:pos x="T0" y="T1"/>
                  </a:cxn>
                  <a:cxn ang="0">
                    <a:pos x="T2" y="T3"/>
                  </a:cxn>
                  <a:cxn ang="0">
                    <a:pos x="T4" y="T5"/>
                  </a:cxn>
                  <a:cxn ang="0">
                    <a:pos x="T6" y="T7"/>
                  </a:cxn>
                  <a:cxn ang="0">
                    <a:pos x="T8" y="T9"/>
                  </a:cxn>
                </a:cxnLst>
                <a:rect l="0" t="0" r="r" b="b"/>
                <a:pathLst>
                  <a:path w="61" h="58">
                    <a:moveTo>
                      <a:pt x="31" y="58"/>
                    </a:moveTo>
                    <a:lnTo>
                      <a:pt x="0" y="31"/>
                    </a:lnTo>
                    <a:lnTo>
                      <a:pt x="31" y="0"/>
                    </a:lnTo>
                    <a:lnTo>
                      <a:pt x="61" y="31"/>
                    </a:lnTo>
                    <a:lnTo>
                      <a:pt x="31"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9" name="Line 211">
                <a:extLst>
                  <a:ext uri="{FF2B5EF4-FFF2-40B4-BE49-F238E27FC236}">
                    <a16:creationId xmlns:a16="http://schemas.microsoft.com/office/drawing/2014/main" id="{98D66F66-0D13-4E9A-9335-AF05B43C953E}"/>
                  </a:ext>
                </a:extLst>
              </p:cNvPr>
              <p:cNvSpPr>
                <a:spLocks noChangeShapeType="1"/>
              </p:cNvSpPr>
              <p:nvPr/>
            </p:nvSpPr>
            <p:spPr bwMode="auto">
              <a:xfrm>
                <a:off x="8751888" y="5692775"/>
                <a:ext cx="0" cy="6254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0" name="Line 212">
                <a:extLst>
                  <a:ext uri="{FF2B5EF4-FFF2-40B4-BE49-F238E27FC236}">
                    <a16:creationId xmlns:a16="http://schemas.microsoft.com/office/drawing/2014/main" id="{65937CBB-57AA-4591-ADAF-8320DA246D7D}"/>
                  </a:ext>
                </a:extLst>
              </p:cNvPr>
              <p:cNvSpPr>
                <a:spLocks noChangeShapeType="1"/>
              </p:cNvSpPr>
              <p:nvPr/>
            </p:nvSpPr>
            <p:spPr bwMode="auto">
              <a:xfrm>
                <a:off x="8728076" y="5692775"/>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1" name="Line 213">
                <a:extLst>
                  <a:ext uri="{FF2B5EF4-FFF2-40B4-BE49-F238E27FC236}">
                    <a16:creationId xmlns:a16="http://schemas.microsoft.com/office/drawing/2014/main" id="{CA6A3F45-63F2-4559-A046-D36C690AE760}"/>
                  </a:ext>
                </a:extLst>
              </p:cNvPr>
              <p:cNvSpPr>
                <a:spLocks noChangeShapeType="1"/>
              </p:cNvSpPr>
              <p:nvPr/>
            </p:nvSpPr>
            <p:spPr bwMode="auto">
              <a:xfrm>
                <a:off x="8728076" y="631825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2" name="Freeform 214">
                <a:extLst>
                  <a:ext uri="{FF2B5EF4-FFF2-40B4-BE49-F238E27FC236}">
                    <a16:creationId xmlns:a16="http://schemas.microsoft.com/office/drawing/2014/main" id="{EE0A2117-75E6-409E-A4A6-262838788A4E}"/>
                  </a:ext>
                </a:extLst>
              </p:cNvPr>
              <p:cNvSpPr>
                <a:spLocks/>
              </p:cNvSpPr>
              <p:nvPr/>
            </p:nvSpPr>
            <p:spPr bwMode="auto">
              <a:xfrm>
                <a:off x="8702676" y="5962650"/>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3" name="Freeform 215">
                <a:extLst>
                  <a:ext uri="{FF2B5EF4-FFF2-40B4-BE49-F238E27FC236}">
                    <a16:creationId xmlns:a16="http://schemas.microsoft.com/office/drawing/2014/main" id="{FAE85759-AC44-412B-9A1E-AEF76D2B3A7F}"/>
                  </a:ext>
                </a:extLst>
              </p:cNvPr>
              <p:cNvSpPr>
                <a:spLocks/>
              </p:cNvSpPr>
              <p:nvPr/>
            </p:nvSpPr>
            <p:spPr bwMode="auto">
              <a:xfrm>
                <a:off x="8702676" y="5962650"/>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4" name="Line 216">
                <a:extLst>
                  <a:ext uri="{FF2B5EF4-FFF2-40B4-BE49-F238E27FC236}">
                    <a16:creationId xmlns:a16="http://schemas.microsoft.com/office/drawing/2014/main" id="{4145336D-48CD-4C16-974C-FA226AE5C3F3}"/>
                  </a:ext>
                </a:extLst>
              </p:cNvPr>
              <p:cNvSpPr>
                <a:spLocks noChangeShapeType="1"/>
              </p:cNvSpPr>
              <p:nvPr/>
            </p:nvSpPr>
            <p:spPr bwMode="auto">
              <a:xfrm>
                <a:off x="8477251" y="5478463"/>
                <a:ext cx="0" cy="6254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5" name="Line 217">
                <a:extLst>
                  <a:ext uri="{FF2B5EF4-FFF2-40B4-BE49-F238E27FC236}">
                    <a16:creationId xmlns:a16="http://schemas.microsoft.com/office/drawing/2014/main" id="{51704FC9-7099-459E-8427-521CA25A64D5}"/>
                  </a:ext>
                </a:extLst>
              </p:cNvPr>
              <p:cNvSpPr>
                <a:spLocks noChangeShapeType="1"/>
              </p:cNvSpPr>
              <p:nvPr/>
            </p:nvSpPr>
            <p:spPr bwMode="auto">
              <a:xfrm>
                <a:off x="8453438" y="5478463"/>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6" name="Line 218">
                <a:extLst>
                  <a:ext uri="{FF2B5EF4-FFF2-40B4-BE49-F238E27FC236}">
                    <a16:creationId xmlns:a16="http://schemas.microsoft.com/office/drawing/2014/main" id="{2B471C56-1E1D-41C8-812B-64C18DE997D9}"/>
                  </a:ext>
                </a:extLst>
              </p:cNvPr>
              <p:cNvSpPr>
                <a:spLocks noChangeShapeType="1"/>
              </p:cNvSpPr>
              <p:nvPr/>
            </p:nvSpPr>
            <p:spPr bwMode="auto">
              <a:xfrm>
                <a:off x="8453438" y="6103938"/>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7" name="Freeform 219">
                <a:extLst>
                  <a:ext uri="{FF2B5EF4-FFF2-40B4-BE49-F238E27FC236}">
                    <a16:creationId xmlns:a16="http://schemas.microsoft.com/office/drawing/2014/main" id="{3394ADCB-30D2-4686-9F65-17F62773CCA7}"/>
                  </a:ext>
                </a:extLst>
              </p:cNvPr>
              <p:cNvSpPr>
                <a:spLocks/>
              </p:cNvSpPr>
              <p:nvPr/>
            </p:nvSpPr>
            <p:spPr bwMode="auto">
              <a:xfrm>
                <a:off x="8428038" y="5748338"/>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8" name="Freeform 220">
                <a:extLst>
                  <a:ext uri="{FF2B5EF4-FFF2-40B4-BE49-F238E27FC236}">
                    <a16:creationId xmlns:a16="http://schemas.microsoft.com/office/drawing/2014/main" id="{8CBC34C8-E822-4C94-96F1-F857512A0CAC}"/>
                  </a:ext>
                </a:extLst>
              </p:cNvPr>
              <p:cNvSpPr>
                <a:spLocks/>
              </p:cNvSpPr>
              <p:nvPr/>
            </p:nvSpPr>
            <p:spPr bwMode="auto">
              <a:xfrm>
                <a:off x="8428038" y="5748338"/>
                <a:ext cx="98425" cy="98425"/>
              </a:xfrm>
              <a:custGeom>
                <a:avLst/>
                <a:gdLst>
                  <a:gd name="T0" fmla="*/ 31 w 62"/>
                  <a:gd name="T1" fmla="*/ 62 h 62"/>
                  <a:gd name="T2" fmla="*/ 0 w 62"/>
                  <a:gd name="T3" fmla="*/ 31 h 62"/>
                  <a:gd name="T4" fmla="*/ 31 w 62"/>
                  <a:gd name="T5" fmla="*/ 0 h 62"/>
                  <a:gd name="T6" fmla="*/ 62 w 62"/>
                  <a:gd name="T7" fmla="*/ 31 h 62"/>
                  <a:gd name="T8" fmla="*/ 31 w 62"/>
                  <a:gd name="T9" fmla="*/ 62 h 62"/>
                </a:gdLst>
                <a:ahLst/>
                <a:cxnLst>
                  <a:cxn ang="0">
                    <a:pos x="T0" y="T1"/>
                  </a:cxn>
                  <a:cxn ang="0">
                    <a:pos x="T2" y="T3"/>
                  </a:cxn>
                  <a:cxn ang="0">
                    <a:pos x="T4" y="T5"/>
                  </a:cxn>
                  <a:cxn ang="0">
                    <a:pos x="T6" y="T7"/>
                  </a:cxn>
                  <a:cxn ang="0">
                    <a:pos x="T8" y="T9"/>
                  </a:cxn>
                </a:cxnLst>
                <a:rect l="0" t="0" r="r" b="b"/>
                <a:pathLst>
                  <a:path w="62" h="62">
                    <a:moveTo>
                      <a:pt x="31" y="62"/>
                    </a:moveTo>
                    <a:lnTo>
                      <a:pt x="0" y="31"/>
                    </a:lnTo>
                    <a:lnTo>
                      <a:pt x="31" y="0"/>
                    </a:lnTo>
                    <a:lnTo>
                      <a:pt x="62"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9" name="Line 221">
                <a:extLst>
                  <a:ext uri="{FF2B5EF4-FFF2-40B4-BE49-F238E27FC236}">
                    <a16:creationId xmlns:a16="http://schemas.microsoft.com/office/drawing/2014/main" id="{D37642E7-9CF9-4628-9BF2-9FCD13EFD8B8}"/>
                  </a:ext>
                </a:extLst>
              </p:cNvPr>
              <p:cNvSpPr>
                <a:spLocks noChangeShapeType="1"/>
              </p:cNvSpPr>
              <p:nvPr/>
            </p:nvSpPr>
            <p:spPr bwMode="auto">
              <a:xfrm>
                <a:off x="8226426" y="5405438"/>
                <a:ext cx="0" cy="557213"/>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0" name="Line 222">
                <a:extLst>
                  <a:ext uri="{FF2B5EF4-FFF2-40B4-BE49-F238E27FC236}">
                    <a16:creationId xmlns:a16="http://schemas.microsoft.com/office/drawing/2014/main" id="{0D90076C-60BD-461B-938E-0F49E2A8DA38}"/>
                  </a:ext>
                </a:extLst>
              </p:cNvPr>
              <p:cNvSpPr>
                <a:spLocks noChangeShapeType="1"/>
              </p:cNvSpPr>
              <p:nvPr/>
            </p:nvSpPr>
            <p:spPr bwMode="auto">
              <a:xfrm>
                <a:off x="8202613" y="5405438"/>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1" name="Line 223">
                <a:extLst>
                  <a:ext uri="{FF2B5EF4-FFF2-40B4-BE49-F238E27FC236}">
                    <a16:creationId xmlns:a16="http://schemas.microsoft.com/office/drawing/2014/main" id="{229DA61D-6ED9-45F9-A608-B537AA972B12}"/>
                  </a:ext>
                </a:extLst>
              </p:cNvPr>
              <p:cNvSpPr>
                <a:spLocks noChangeShapeType="1"/>
              </p:cNvSpPr>
              <p:nvPr/>
            </p:nvSpPr>
            <p:spPr bwMode="auto">
              <a:xfrm>
                <a:off x="8202613" y="5962650"/>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2" name="Freeform 224">
                <a:extLst>
                  <a:ext uri="{FF2B5EF4-FFF2-40B4-BE49-F238E27FC236}">
                    <a16:creationId xmlns:a16="http://schemas.microsoft.com/office/drawing/2014/main" id="{63455CE8-0FB4-48CA-989D-C433DFA6B60F}"/>
                  </a:ext>
                </a:extLst>
              </p:cNvPr>
              <p:cNvSpPr>
                <a:spLocks/>
              </p:cNvSpPr>
              <p:nvPr/>
            </p:nvSpPr>
            <p:spPr bwMode="auto">
              <a:xfrm>
                <a:off x="8178801" y="5638800"/>
                <a:ext cx="96838" cy="96838"/>
              </a:xfrm>
              <a:custGeom>
                <a:avLst/>
                <a:gdLst>
                  <a:gd name="T0" fmla="*/ 30 w 61"/>
                  <a:gd name="T1" fmla="*/ 61 h 61"/>
                  <a:gd name="T2" fmla="*/ 0 w 61"/>
                  <a:gd name="T3" fmla="*/ 30 h 61"/>
                  <a:gd name="T4" fmla="*/ 30 w 61"/>
                  <a:gd name="T5" fmla="*/ 0 h 61"/>
                  <a:gd name="T6" fmla="*/ 61 w 61"/>
                  <a:gd name="T7" fmla="*/ 30 h 61"/>
                  <a:gd name="T8" fmla="*/ 30 w 61"/>
                  <a:gd name="T9" fmla="*/ 61 h 61"/>
                </a:gdLst>
                <a:ahLst/>
                <a:cxnLst>
                  <a:cxn ang="0">
                    <a:pos x="T0" y="T1"/>
                  </a:cxn>
                  <a:cxn ang="0">
                    <a:pos x="T2" y="T3"/>
                  </a:cxn>
                  <a:cxn ang="0">
                    <a:pos x="T4" y="T5"/>
                  </a:cxn>
                  <a:cxn ang="0">
                    <a:pos x="T6" y="T7"/>
                  </a:cxn>
                  <a:cxn ang="0">
                    <a:pos x="T8" y="T9"/>
                  </a:cxn>
                </a:cxnLst>
                <a:rect l="0" t="0" r="r" b="b"/>
                <a:pathLst>
                  <a:path w="61" h="61">
                    <a:moveTo>
                      <a:pt x="30" y="61"/>
                    </a:moveTo>
                    <a:lnTo>
                      <a:pt x="0" y="30"/>
                    </a:lnTo>
                    <a:lnTo>
                      <a:pt x="30" y="0"/>
                    </a:lnTo>
                    <a:lnTo>
                      <a:pt x="61" y="30"/>
                    </a:lnTo>
                    <a:lnTo>
                      <a:pt x="30" y="6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3" name="Freeform 225">
                <a:extLst>
                  <a:ext uri="{FF2B5EF4-FFF2-40B4-BE49-F238E27FC236}">
                    <a16:creationId xmlns:a16="http://schemas.microsoft.com/office/drawing/2014/main" id="{FD8C9318-F3E1-43C9-88B7-E60547A327BC}"/>
                  </a:ext>
                </a:extLst>
              </p:cNvPr>
              <p:cNvSpPr>
                <a:spLocks/>
              </p:cNvSpPr>
              <p:nvPr/>
            </p:nvSpPr>
            <p:spPr bwMode="auto">
              <a:xfrm>
                <a:off x="8178801" y="5638800"/>
                <a:ext cx="96838" cy="96838"/>
              </a:xfrm>
              <a:custGeom>
                <a:avLst/>
                <a:gdLst>
                  <a:gd name="T0" fmla="*/ 30 w 61"/>
                  <a:gd name="T1" fmla="*/ 61 h 61"/>
                  <a:gd name="T2" fmla="*/ 0 w 61"/>
                  <a:gd name="T3" fmla="*/ 30 h 61"/>
                  <a:gd name="T4" fmla="*/ 30 w 61"/>
                  <a:gd name="T5" fmla="*/ 0 h 61"/>
                  <a:gd name="T6" fmla="*/ 61 w 61"/>
                  <a:gd name="T7" fmla="*/ 30 h 61"/>
                  <a:gd name="T8" fmla="*/ 30 w 61"/>
                  <a:gd name="T9" fmla="*/ 61 h 61"/>
                </a:gdLst>
                <a:ahLst/>
                <a:cxnLst>
                  <a:cxn ang="0">
                    <a:pos x="T0" y="T1"/>
                  </a:cxn>
                  <a:cxn ang="0">
                    <a:pos x="T2" y="T3"/>
                  </a:cxn>
                  <a:cxn ang="0">
                    <a:pos x="T4" y="T5"/>
                  </a:cxn>
                  <a:cxn ang="0">
                    <a:pos x="T6" y="T7"/>
                  </a:cxn>
                  <a:cxn ang="0">
                    <a:pos x="T8" y="T9"/>
                  </a:cxn>
                </a:cxnLst>
                <a:rect l="0" t="0" r="r" b="b"/>
                <a:pathLst>
                  <a:path w="61" h="61">
                    <a:moveTo>
                      <a:pt x="30" y="61"/>
                    </a:moveTo>
                    <a:lnTo>
                      <a:pt x="0" y="30"/>
                    </a:lnTo>
                    <a:lnTo>
                      <a:pt x="30" y="0"/>
                    </a:lnTo>
                    <a:lnTo>
                      <a:pt x="61" y="30"/>
                    </a:lnTo>
                    <a:lnTo>
                      <a:pt x="30" y="61"/>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4" name="Line 226">
                <a:extLst>
                  <a:ext uri="{FF2B5EF4-FFF2-40B4-BE49-F238E27FC236}">
                    <a16:creationId xmlns:a16="http://schemas.microsoft.com/office/drawing/2014/main" id="{7F62CCD2-04A1-4155-AD57-33EA648C7C50}"/>
                  </a:ext>
                </a:extLst>
              </p:cNvPr>
              <p:cNvSpPr>
                <a:spLocks noChangeShapeType="1"/>
              </p:cNvSpPr>
              <p:nvPr/>
            </p:nvSpPr>
            <p:spPr bwMode="auto">
              <a:xfrm>
                <a:off x="7964488" y="5595938"/>
                <a:ext cx="0" cy="50800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5" name="Line 227">
                <a:extLst>
                  <a:ext uri="{FF2B5EF4-FFF2-40B4-BE49-F238E27FC236}">
                    <a16:creationId xmlns:a16="http://schemas.microsoft.com/office/drawing/2014/main" id="{0EB20E52-FCA6-4C6C-AF02-DACA87A79D2D}"/>
                  </a:ext>
                </a:extLst>
              </p:cNvPr>
              <p:cNvSpPr>
                <a:spLocks noChangeShapeType="1"/>
              </p:cNvSpPr>
              <p:nvPr/>
            </p:nvSpPr>
            <p:spPr bwMode="auto">
              <a:xfrm>
                <a:off x="7940676" y="5595938"/>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6" name="Line 228">
                <a:extLst>
                  <a:ext uri="{FF2B5EF4-FFF2-40B4-BE49-F238E27FC236}">
                    <a16:creationId xmlns:a16="http://schemas.microsoft.com/office/drawing/2014/main" id="{A77BE212-9AEB-449C-BC7B-DC033FED8631}"/>
                  </a:ext>
                </a:extLst>
              </p:cNvPr>
              <p:cNvSpPr>
                <a:spLocks noChangeShapeType="1"/>
              </p:cNvSpPr>
              <p:nvPr/>
            </p:nvSpPr>
            <p:spPr bwMode="auto">
              <a:xfrm>
                <a:off x="7940676" y="6103938"/>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7" name="Freeform 229">
                <a:extLst>
                  <a:ext uri="{FF2B5EF4-FFF2-40B4-BE49-F238E27FC236}">
                    <a16:creationId xmlns:a16="http://schemas.microsoft.com/office/drawing/2014/main" id="{0550EB56-D950-4A5F-9F8D-9AD78A013E48}"/>
                  </a:ext>
                </a:extLst>
              </p:cNvPr>
              <p:cNvSpPr>
                <a:spLocks/>
              </p:cNvSpPr>
              <p:nvPr/>
            </p:nvSpPr>
            <p:spPr bwMode="auto">
              <a:xfrm>
                <a:off x="7921626" y="5797550"/>
                <a:ext cx="92075" cy="92075"/>
              </a:xfrm>
              <a:custGeom>
                <a:avLst/>
                <a:gdLst>
                  <a:gd name="T0" fmla="*/ 27 w 58"/>
                  <a:gd name="T1" fmla="*/ 58 h 58"/>
                  <a:gd name="T2" fmla="*/ 0 w 58"/>
                  <a:gd name="T3" fmla="*/ 31 h 58"/>
                  <a:gd name="T4" fmla="*/ 27 w 58"/>
                  <a:gd name="T5" fmla="*/ 0 h 58"/>
                  <a:gd name="T6" fmla="*/ 58 w 58"/>
                  <a:gd name="T7" fmla="*/ 31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31"/>
                    </a:lnTo>
                    <a:lnTo>
                      <a:pt x="27" y="0"/>
                    </a:lnTo>
                    <a:lnTo>
                      <a:pt x="58" y="31"/>
                    </a:lnTo>
                    <a:lnTo>
                      <a:pt x="27"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8" name="Freeform 230">
                <a:extLst>
                  <a:ext uri="{FF2B5EF4-FFF2-40B4-BE49-F238E27FC236}">
                    <a16:creationId xmlns:a16="http://schemas.microsoft.com/office/drawing/2014/main" id="{1C20A2E0-2897-406A-9AB4-7FAE29F3F3D3}"/>
                  </a:ext>
                </a:extLst>
              </p:cNvPr>
              <p:cNvSpPr>
                <a:spLocks/>
              </p:cNvSpPr>
              <p:nvPr/>
            </p:nvSpPr>
            <p:spPr bwMode="auto">
              <a:xfrm>
                <a:off x="7921626" y="5797550"/>
                <a:ext cx="92075" cy="92075"/>
              </a:xfrm>
              <a:custGeom>
                <a:avLst/>
                <a:gdLst>
                  <a:gd name="T0" fmla="*/ 27 w 58"/>
                  <a:gd name="T1" fmla="*/ 58 h 58"/>
                  <a:gd name="T2" fmla="*/ 0 w 58"/>
                  <a:gd name="T3" fmla="*/ 31 h 58"/>
                  <a:gd name="T4" fmla="*/ 27 w 58"/>
                  <a:gd name="T5" fmla="*/ 0 h 58"/>
                  <a:gd name="T6" fmla="*/ 58 w 58"/>
                  <a:gd name="T7" fmla="*/ 31 h 58"/>
                  <a:gd name="T8" fmla="*/ 27 w 58"/>
                  <a:gd name="T9" fmla="*/ 58 h 58"/>
                </a:gdLst>
                <a:ahLst/>
                <a:cxnLst>
                  <a:cxn ang="0">
                    <a:pos x="T0" y="T1"/>
                  </a:cxn>
                  <a:cxn ang="0">
                    <a:pos x="T2" y="T3"/>
                  </a:cxn>
                  <a:cxn ang="0">
                    <a:pos x="T4" y="T5"/>
                  </a:cxn>
                  <a:cxn ang="0">
                    <a:pos x="T6" y="T7"/>
                  </a:cxn>
                  <a:cxn ang="0">
                    <a:pos x="T8" y="T9"/>
                  </a:cxn>
                </a:cxnLst>
                <a:rect l="0" t="0" r="r" b="b"/>
                <a:pathLst>
                  <a:path w="58" h="58">
                    <a:moveTo>
                      <a:pt x="27" y="58"/>
                    </a:moveTo>
                    <a:lnTo>
                      <a:pt x="0" y="31"/>
                    </a:lnTo>
                    <a:lnTo>
                      <a:pt x="27" y="0"/>
                    </a:lnTo>
                    <a:lnTo>
                      <a:pt x="58" y="31"/>
                    </a:lnTo>
                    <a:lnTo>
                      <a:pt x="27"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9" name="Line 231">
                <a:extLst>
                  <a:ext uri="{FF2B5EF4-FFF2-40B4-BE49-F238E27FC236}">
                    <a16:creationId xmlns:a16="http://schemas.microsoft.com/office/drawing/2014/main" id="{381BF691-CDBB-4624-9F5C-D507E1B75006}"/>
                  </a:ext>
                </a:extLst>
              </p:cNvPr>
              <p:cNvSpPr>
                <a:spLocks noChangeShapeType="1"/>
              </p:cNvSpPr>
              <p:nvPr/>
            </p:nvSpPr>
            <p:spPr bwMode="auto">
              <a:xfrm>
                <a:off x="7707313" y="5564188"/>
                <a:ext cx="0" cy="447675"/>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0" name="Line 232">
                <a:extLst>
                  <a:ext uri="{FF2B5EF4-FFF2-40B4-BE49-F238E27FC236}">
                    <a16:creationId xmlns:a16="http://schemas.microsoft.com/office/drawing/2014/main" id="{04724F50-ADD9-4B0D-8922-241B696C4374}"/>
                  </a:ext>
                </a:extLst>
              </p:cNvPr>
              <p:cNvSpPr>
                <a:spLocks noChangeShapeType="1"/>
              </p:cNvSpPr>
              <p:nvPr/>
            </p:nvSpPr>
            <p:spPr bwMode="auto">
              <a:xfrm>
                <a:off x="7683501" y="5564188"/>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1" name="Line 233">
                <a:extLst>
                  <a:ext uri="{FF2B5EF4-FFF2-40B4-BE49-F238E27FC236}">
                    <a16:creationId xmlns:a16="http://schemas.microsoft.com/office/drawing/2014/main" id="{8E2BF84E-7660-4CC8-8840-8A717BE632F3}"/>
                  </a:ext>
                </a:extLst>
              </p:cNvPr>
              <p:cNvSpPr>
                <a:spLocks noChangeShapeType="1"/>
              </p:cNvSpPr>
              <p:nvPr/>
            </p:nvSpPr>
            <p:spPr bwMode="auto">
              <a:xfrm>
                <a:off x="7683501" y="6011863"/>
                <a:ext cx="4921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2" name="Freeform 234">
                <a:extLst>
                  <a:ext uri="{FF2B5EF4-FFF2-40B4-BE49-F238E27FC236}">
                    <a16:creationId xmlns:a16="http://schemas.microsoft.com/office/drawing/2014/main" id="{E62B83D9-2F11-4A45-A4B0-9A05BA52F57F}"/>
                  </a:ext>
                </a:extLst>
              </p:cNvPr>
              <p:cNvSpPr>
                <a:spLocks/>
              </p:cNvSpPr>
              <p:nvPr/>
            </p:nvSpPr>
            <p:spPr bwMode="auto">
              <a:xfrm>
                <a:off x="7659688" y="5741988"/>
                <a:ext cx="96838" cy="92075"/>
              </a:xfrm>
              <a:custGeom>
                <a:avLst/>
                <a:gdLst>
                  <a:gd name="T0" fmla="*/ 30 w 61"/>
                  <a:gd name="T1" fmla="*/ 58 h 58"/>
                  <a:gd name="T2" fmla="*/ 0 w 61"/>
                  <a:gd name="T3" fmla="*/ 27 h 58"/>
                  <a:gd name="T4" fmla="*/ 30 w 61"/>
                  <a:gd name="T5" fmla="*/ 0 h 58"/>
                  <a:gd name="T6" fmla="*/ 61 w 61"/>
                  <a:gd name="T7" fmla="*/ 27 h 58"/>
                  <a:gd name="T8" fmla="*/ 30 w 61"/>
                  <a:gd name="T9" fmla="*/ 58 h 58"/>
                </a:gdLst>
                <a:ahLst/>
                <a:cxnLst>
                  <a:cxn ang="0">
                    <a:pos x="T0" y="T1"/>
                  </a:cxn>
                  <a:cxn ang="0">
                    <a:pos x="T2" y="T3"/>
                  </a:cxn>
                  <a:cxn ang="0">
                    <a:pos x="T4" y="T5"/>
                  </a:cxn>
                  <a:cxn ang="0">
                    <a:pos x="T6" y="T7"/>
                  </a:cxn>
                  <a:cxn ang="0">
                    <a:pos x="T8" y="T9"/>
                  </a:cxn>
                </a:cxnLst>
                <a:rect l="0" t="0" r="r" b="b"/>
                <a:pathLst>
                  <a:path w="61" h="58">
                    <a:moveTo>
                      <a:pt x="30" y="58"/>
                    </a:moveTo>
                    <a:lnTo>
                      <a:pt x="0" y="27"/>
                    </a:lnTo>
                    <a:lnTo>
                      <a:pt x="30" y="0"/>
                    </a:lnTo>
                    <a:lnTo>
                      <a:pt x="61" y="27"/>
                    </a:lnTo>
                    <a:lnTo>
                      <a:pt x="30" y="5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3" name="Freeform 235">
                <a:extLst>
                  <a:ext uri="{FF2B5EF4-FFF2-40B4-BE49-F238E27FC236}">
                    <a16:creationId xmlns:a16="http://schemas.microsoft.com/office/drawing/2014/main" id="{F7B6FCA8-2A8A-4F33-ABE8-A5185F8935AA}"/>
                  </a:ext>
                </a:extLst>
              </p:cNvPr>
              <p:cNvSpPr>
                <a:spLocks/>
              </p:cNvSpPr>
              <p:nvPr/>
            </p:nvSpPr>
            <p:spPr bwMode="auto">
              <a:xfrm>
                <a:off x="7659688" y="5741988"/>
                <a:ext cx="96838" cy="92075"/>
              </a:xfrm>
              <a:custGeom>
                <a:avLst/>
                <a:gdLst>
                  <a:gd name="T0" fmla="*/ 30 w 61"/>
                  <a:gd name="T1" fmla="*/ 58 h 58"/>
                  <a:gd name="T2" fmla="*/ 0 w 61"/>
                  <a:gd name="T3" fmla="*/ 27 h 58"/>
                  <a:gd name="T4" fmla="*/ 30 w 61"/>
                  <a:gd name="T5" fmla="*/ 0 h 58"/>
                  <a:gd name="T6" fmla="*/ 61 w 61"/>
                  <a:gd name="T7" fmla="*/ 27 h 58"/>
                  <a:gd name="T8" fmla="*/ 30 w 61"/>
                  <a:gd name="T9" fmla="*/ 58 h 58"/>
                </a:gdLst>
                <a:ahLst/>
                <a:cxnLst>
                  <a:cxn ang="0">
                    <a:pos x="T0" y="T1"/>
                  </a:cxn>
                  <a:cxn ang="0">
                    <a:pos x="T2" y="T3"/>
                  </a:cxn>
                  <a:cxn ang="0">
                    <a:pos x="T4" y="T5"/>
                  </a:cxn>
                  <a:cxn ang="0">
                    <a:pos x="T6" y="T7"/>
                  </a:cxn>
                  <a:cxn ang="0">
                    <a:pos x="T8" y="T9"/>
                  </a:cxn>
                </a:cxnLst>
                <a:rect l="0" t="0" r="r" b="b"/>
                <a:pathLst>
                  <a:path w="61" h="58">
                    <a:moveTo>
                      <a:pt x="30" y="58"/>
                    </a:moveTo>
                    <a:lnTo>
                      <a:pt x="0" y="27"/>
                    </a:lnTo>
                    <a:lnTo>
                      <a:pt x="30" y="0"/>
                    </a:lnTo>
                    <a:lnTo>
                      <a:pt x="61" y="27"/>
                    </a:lnTo>
                    <a:lnTo>
                      <a:pt x="30" y="58"/>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4" name="Line 236">
                <a:extLst>
                  <a:ext uri="{FF2B5EF4-FFF2-40B4-BE49-F238E27FC236}">
                    <a16:creationId xmlns:a16="http://schemas.microsoft.com/office/drawing/2014/main" id="{6B249C53-1107-4FA2-8ED6-A3BCB245BD78}"/>
                  </a:ext>
                </a:extLst>
              </p:cNvPr>
              <p:cNvSpPr>
                <a:spLocks noChangeShapeType="1"/>
              </p:cNvSpPr>
              <p:nvPr/>
            </p:nvSpPr>
            <p:spPr bwMode="auto">
              <a:xfrm>
                <a:off x="7445376" y="5619750"/>
                <a:ext cx="0" cy="379413"/>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5" name="Line 237">
                <a:extLst>
                  <a:ext uri="{FF2B5EF4-FFF2-40B4-BE49-F238E27FC236}">
                    <a16:creationId xmlns:a16="http://schemas.microsoft.com/office/drawing/2014/main" id="{CE9A310F-B862-4C04-8A11-3C6B3D969EF5}"/>
                  </a:ext>
                </a:extLst>
              </p:cNvPr>
              <p:cNvSpPr>
                <a:spLocks noChangeShapeType="1"/>
              </p:cNvSpPr>
              <p:nvPr/>
            </p:nvSpPr>
            <p:spPr bwMode="auto">
              <a:xfrm>
                <a:off x="7415213" y="5619750"/>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Line 238">
                <a:extLst>
                  <a:ext uri="{FF2B5EF4-FFF2-40B4-BE49-F238E27FC236}">
                    <a16:creationId xmlns:a16="http://schemas.microsoft.com/office/drawing/2014/main" id="{A76B26DC-C590-45B9-8F5C-8714C8A1994F}"/>
                  </a:ext>
                </a:extLst>
              </p:cNvPr>
              <p:cNvSpPr>
                <a:spLocks noChangeShapeType="1"/>
              </p:cNvSpPr>
              <p:nvPr/>
            </p:nvSpPr>
            <p:spPr bwMode="auto">
              <a:xfrm>
                <a:off x="7415213" y="5999163"/>
                <a:ext cx="53975"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7" name="Freeform 239">
                <a:extLst>
                  <a:ext uri="{FF2B5EF4-FFF2-40B4-BE49-F238E27FC236}">
                    <a16:creationId xmlns:a16="http://schemas.microsoft.com/office/drawing/2014/main" id="{5446C6B2-909D-4528-B907-A8CCBA200C98}"/>
                  </a:ext>
                </a:extLst>
              </p:cNvPr>
              <p:cNvSpPr>
                <a:spLocks/>
              </p:cNvSpPr>
              <p:nvPr/>
            </p:nvSpPr>
            <p:spPr bwMode="auto">
              <a:xfrm>
                <a:off x="7396163" y="5754688"/>
                <a:ext cx="92075" cy="98425"/>
              </a:xfrm>
              <a:custGeom>
                <a:avLst/>
                <a:gdLst>
                  <a:gd name="T0" fmla="*/ 31 w 58"/>
                  <a:gd name="T1" fmla="*/ 62 h 62"/>
                  <a:gd name="T2" fmla="*/ 0 w 58"/>
                  <a:gd name="T3" fmla="*/ 31 h 62"/>
                  <a:gd name="T4" fmla="*/ 31 w 58"/>
                  <a:gd name="T5" fmla="*/ 0 h 62"/>
                  <a:gd name="T6" fmla="*/ 58 w 58"/>
                  <a:gd name="T7" fmla="*/ 31 h 62"/>
                  <a:gd name="T8" fmla="*/ 31 w 58"/>
                  <a:gd name="T9" fmla="*/ 62 h 62"/>
                </a:gdLst>
                <a:ahLst/>
                <a:cxnLst>
                  <a:cxn ang="0">
                    <a:pos x="T0" y="T1"/>
                  </a:cxn>
                  <a:cxn ang="0">
                    <a:pos x="T2" y="T3"/>
                  </a:cxn>
                  <a:cxn ang="0">
                    <a:pos x="T4" y="T5"/>
                  </a:cxn>
                  <a:cxn ang="0">
                    <a:pos x="T6" y="T7"/>
                  </a:cxn>
                  <a:cxn ang="0">
                    <a:pos x="T8" y="T9"/>
                  </a:cxn>
                </a:cxnLst>
                <a:rect l="0" t="0" r="r" b="b"/>
                <a:pathLst>
                  <a:path w="58" h="62">
                    <a:moveTo>
                      <a:pt x="31" y="62"/>
                    </a:moveTo>
                    <a:lnTo>
                      <a:pt x="0" y="31"/>
                    </a:lnTo>
                    <a:lnTo>
                      <a:pt x="31" y="0"/>
                    </a:lnTo>
                    <a:lnTo>
                      <a:pt x="58" y="31"/>
                    </a:lnTo>
                    <a:lnTo>
                      <a:pt x="31"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8" name="Freeform 240">
                <a:extLst>
                  <a:ext uri="{FF2B5EF4-FFF2-40B4-BE49-F238E27FC236}">
                    <a16:creationId xmlns:a16="http://schemas.microsoft.com/office/drawing/2014/main" id="{A597EBCD-E714-4F1D-B067-F4F9B12B8C2C}"/>
                  </a:ext>
                </a:extLst>
              </p:cNvPr>
              <p:cNvSpPr>
                <a:spLocks/>
              </p:cNvSpPr>
              <p:nvPr/>
            </p:nvSpPr>
            <p:spPr bwMode="auto">
              <a:xfrm>
                <a:off x="7396163" y="5754688"/>
                <a:ext cx="92075" cy="98425"/>
              </a:xfrm>
              <a:custGeom>
                <a:avLst/>
                <a:gdLst>
                  <a:gd name="T0" fmla="*/ 31 w 58"/>
                  <a:gd name="T1" fmla="*/ 62 h 62"/>
                  <a:gd name="T2" fmla="*/ 0 w 58"/>
                  <a:gd name="T3" fmla="*/ 31 h 62"/>
                  <a:gd name="T4" fmla="*/ 31 w 58"/>
                  <a:gd name="T5" fmla="*/ 0 h 62"/>
                  <a:gd name="T6" fmla="*/ 58 w 58"/>
                  <a:gd name="T7" fmla="*/ 31 h 62"/>
                  <a:gd name="T8" fmla="*/ 31 w 58"/>
                  <a:gd name="T9" fmla="*/ 62 h 62"/>
                </a:gdLst>
                <a:ahLst/>
                <a:cxnLst>
                  <a:cxn ang="0">
                    <a:pos x="T0" y="T1"/>
                  </a:cxn>
                  <a:cxn ang="0">
                    <a:pos x="T2" y="T3"/>
                  </a:cxn>
                  <a:cxn ang="0">
                    <a:pos x="T4" y="T5"/>
                  </a:cxn>
                  <a:cxn ang="0">
                    <a:pos x="T6" y="T7"/>
                  </a:cxn>
                  <a:cxn ang="0">
                    <a:pos x="T8" y="T9"/>
                  </a:cxn>
                </a:cxnLst>
                <a:rect l="0" t="0" r="r" b="b"/>
                <a:pathLst>
                  <a:path w="58" h="62">
                    <a:moveTo>
                      <a:pt x="31" y="62"/>
                    </a:moveTo>
                    <a:lnTo>
                      <a:pt x="0" y="31"/>
                    </a:lnTo>
                    <a:lnTo>
                      <a:pt x="31" y="0"/>
                    </a:lnTo>
                    <a:lnTo>
                      <a:pt x="58" y="31"/>
                    </a:lnTo>
                    <a:lnTo>
                      <a:pt x="31"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Line 241">
                <a:extLst>
                  <a:ext uri="{FF2B5EF4-FFF2-40B4-BE49-F238E27FC236}">
                    <a16:creationId xmlns:a16="http://schemas.microsoft.com/office/drawing/2014/main" id="{C0C83F13-356F-4098-A818-11A4070D835C}"/>
                  </a:ext>
                </a:extLst>
              </p:cNvPr>
              <p:cNvSpPr>
                <a:spLocks noChangeShapeType="1"/>
              </p:cNvSpPr>
              <p:nvPr/>
            </p:nvSpPr>
            <p:spPr bwMode="auto">
              <a:xfrm>
                <a:off x="7177088" y="5681663"/>
                <a:ext cx="0" cy="268288"/>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0" name="Line 242">
                <a:extLst>
                  <a:ext uri="{FF2B5EF4-FFF2-40B4-BE49-F238E27FC236}">
                    <a16:creationId xmlns:a16="http://schemas.microsoft.com/office/drawing/2014/main" id="{39A32177-036F-403A-A0DC-167475B1F94E}"/>
                  </a:ext>
                </a:extLst>
              </p:cNvPr>
              <p:cNvSpPr>
                <a:spLocks noChangeShapeType="1"/>
              </p:cNvSpPr>
              <p:nvPr/>
            </p:nvSpPr>
            <p:spPr bwMode="auto">
              <a:xfrm>
                <a:off x="7151688" y="5681663"/>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Line 243">
                <a:extLst>
                  <a:ext uri="{FF2B5EF4-FFF2-40B4-BE49-F238E27FC236}">
                    <a16:creationId xmlns:a16="http://schemas.microsoft.com/office/drawing/2014/main" id="{37D89EFC-C683-4B7E-9797-ADBDF04227E3}"/>
                  </a:ext>
                </a:extLst>
              </p:cNvPr>
              <p:cNvSpPr>
                <a:spLocks noChangeShapeType="1"/>
              </p:cNvSpPr>
              <p:nvPr/>
            </p:nvSpPr>
            <p:spPr bwMode="auto">
              <a:xfrm>
                <a:off x="7151688" y="5949950"/>
                <a:ext cx="55563" cy="0"/>
              </a:xfrm>
              <a:prstGeom prst="line">
                <a:avLst/>
              </a:prstGeom>
              <a:noFill/>
              <a:ln w="12700" cap="flat">
                <a:solidFill>
                  <a:srgbClr val="99CA3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2" name="Freeform 244">
                <a:extLst>
                  <a:ext uri="{FF2B5EF4-FFF2-40B4-BE49-F238E27FC236}">
                    <a16:creationId xmlns:a16="http://schemas.microsoft.com/office/drawing/2014/main" id="{ECC720B8-9B25-415A-936A-1AC3083D7698}"/>
                  </a:ext>
                </a:extLst>
              </p:cNvPr>
              <p:cNvSpPr>
                <a:spLocks/>
              </p:cNvSpPr>
              <p:nvPr/>
            </p:nvSpPr>
            <p:spPr bwMode="auto">
              <a:xfrm>
                <a:off x="7134226" y="5761038"/>
                <a:ext cx="92075" cy="98425"/>
              </a:xfrm>
              <a:custGeom>
                <a:avLst/>
                <a:gdLst>
                  <a:gd name="T0" fmla="*/ 27 w 58"/>
                  <a:gd name="T1" fmla="*/ 62 h 62"/>
                  <a:gd name="T2" fmla="*/ 0 w 58"/>
                  <a:gd name="T3" fmla="*/ 31 h 62"/>
                  <a:gd name="T4" fmla="*/ 27 w 58"/>
                  <a:gd name="T5" fmla="*/ 0 h 62"/>
                  <a:gd name="T6" fmla="*/ 58 w 58"/>
                  <a:gd name="T7" fmla="*/ 31 h 62"/>
                  <a:gd name="T8" fmla="*/ 27 w 58"/>
                  <a:gd name="T9" fmla="*/ 62 h 62"/>
                </a:gdLst>
                <a:ahLst/>
                <a:cxnLst>
                  <a:cxn ang="0">
                    <a:pos x="T0" y="T1"/>
                  </a:cxn>
                  <a:cxn ang="0">
                    <a:pos x="T2" y="T3"/>
                  </a:cxn>
                  <a:cxn ang="0">
                    <a:pos x="T4" y="T5"/>
                  </a:cxn>
                  <a:cxn ang="0">
                    <a:pos x="T6" y="T7"/>
                  </a:cxn>
                  <a:cxn ang="0">
                    <a:pos x="T8" y="T9"/>
                  </a:cxn>
                </a:cxnLst>
                <a:rect l="0" t="0" r="r" b="b"/>
                <a:pathLst>
                  <a:path w="58" h="62">
                    <a:moveTo>
                      <a:pt x="27" y="62"/>
                    </a:moveTo>
                    <a:lnTo>
                      <a:pt x="0" y="31"/>
                    </a:lnTo>
                    <a:lnTo>
                      <a:pt x="27" y="0"/>
                    </a:lnTo>
                    <a:lnTo>
                      <a:pt x="58" y="31"/>
                    </a:lnTo>
                    <a:lnTo>
                      <a:pt x="27"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3" name="Freeform 245">
                <a:extLst>
                  <a:ext uri="{FF2B5EF4-FFF2-40B4-BE49-F238E27FC236}">
                    <a16:creationId xmlns:a16="http://schemas.microsoft.com/office/drawing/2014/main" id="{1D326569-D020-4121-8ABC-3597D30C975E}"/>
                  </a:ext>
                </a:extLst>
              </p:cNvPr>
              <p:cNvSpPr>
                <a:spLocks/>
              </p:cNvSpPr>
              <p:nvPr/>
            </p:nvSpPr>
            <p:spPr bwMode="auto">
              <a:xfrm>
                <a:off x="7134226" y="5761038"/>
                <a:ext cx="92075" cy="98425"/>
              </a:xfrm>
              <a:custGeom>
                <a:avLst/>
                <a:gdLst>
                  <a:gd name="T0" fmla="*/ 27 w 58"/>
                  <a:gd name="T1" fmla="*/ 62 h 62"/>
                  <a:gd name="T2" fmla="*/ 0 w 58"/>
                  <a:gd name="T3" fmla="*/ 31 h 62"/>
                  <a:gd name="T4" fmla="*/ 27 w 58"/>
                  <a:gd name="T5" fmla="*/ 0 h 62"/>
                  <a:gd name="T6" fmla="*/ 58 w 58"/>
                  <a:gd name="T7" fmla="*/ 31 h 62"/>
                  <a:gd name="T8" fmla="*/ 27 w 58"/>
                  <a:gd name="T9" fmla="*/ 62 h 62"/>
                </a:gdLst>
                <a:ahLst/>
                <a:cxnLst>
                  <a:cxn ang="0">
                    <a:pos x="T0" y="T1"/>
                  </a:cxn>
                  <a:cxn ang="0">
                    <a:pos x="T2" y="T3"/>
                  </a:cxn>
                  <a:cxn ang="0">
                    <a:pos x="T4" y="T5"/>
                  </a:cxn>
                  <a:cxn ang="0">
                    <a:pos x="T6" y="T7"/>
                  </a:cxn>
                  <a:cxn ang="0">
                    <a:pos x="T8" y="T9"/>
                  </a:cxn>
                </a:cxnLst>
                <a:rect l="0" t="0" r="r" b="b"/>
                <a:pathLst>
                  <a:path w="58" h="62">
                    <a:moveTo>
                      <a:pt x="27" y="62"/>
                    </a:moveTo>
                    <a:lnTo>
                      <a:pt x="0" y="31"/>
                    </a:lnTo>
                    <a:lnTo>
                      <a:pt x="27" y="0"/>
                    </a:lnTo>
                    <a:lnTo>
                      <a:pt x="58" y="31"/>
                    </a:lnTo>
                    <a:lnTo>
                      <a:pt x="27" y="62"/>
                    </a:lnTo>
                    <a:close/>
                  </a:path>
                </a:pathLst>
              </a:custGeom>
              <a:noFill/>
              <a:ln w="12700" cap="flat">
                <a:solidFill>
                  <a:srgbClr val="99CA3C"/>
                </a:solidFill>
                <a:prstDash val="solid"/>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4" name="Oval 318">
                <a:extLst>
                  <a:ext uri="{FF2B5EF4-FFF2-40B4-BE49-F238E27FC236}">
                    <a16:creationId xmlns:a16="http://schemas.microsoft.com/office/drawing/2014/main" id="{17E1FEA6-8986-4548-A082-26E4AC27E4B9}"/>
                  </a:ext>
                </a:extLst>
              </p:cNvPr>
              <p:cNvSpPr>
                <a:spLocks noChangeArrowheads="1"/>
              </p:cNvSpPr>
              <p:nvPr/>
            </p:nvSpPr>
            <p:spPr bwMode="auto">
              <a:xfrm>
                <a:off x="8972551" y="460851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5" name="Line 320">
                <a:extLst>
                  <a:ext uri="{FF2B5EF4-FFF2-40B4-BE49-F238E27FC236}">
                    <a16:creationId xmlns:a16="http://schemas.microsoft.com/office/drawing/2014/main" id="{9B72A3AA-F035-4CDC-A822-853AFFF115FD}"/>
                  </a:ext>
                </a:extLst>
              </p:cNvPr>
              <p:cNvSpPr>
                <a:spLocks noChangeShapeType="1"/>
              </p:cNvSpPr>
              <p:nvPr/>
            </p:nvSpPr>
            <p:spPr bwMode="auto">
              <a:xfrm>
                <a:off x="9009063" y="4529138"/>
                <a:ext cx="0" cy="22701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6" name="Line 321">
                <a:extLst>
                  <a:ext uri="{FF2B5EF4-FFF2-40B4-BE49-F238E27FC236}">
                    <a16:creationId xmlns:a16="http://schemas.microsoft.com/office/drawing/2014/main" id="{E1393EFC-BB99-4A54-B113-460039AA0E0A}"/>
                  </a:ext>
                </a:extLst>
              </p:cNvPr>
              <p:cNvSpPr>
                <a:spLocks noChangeShapeType="1"/>
              </p:cNvSpPr>
              <p:nvPr/>
            </p:nvSpPr>
            <p:spPr bwMode="auto">
              <a:xfrm>
                <a:off x="8983663" y="452913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7" name="Line 322">
                <a:extLst>
                  <a:ext uri="{FF2B5EF4-FFF2-40B4-BE49-F238E27FC236}">
                    <a16:creationId xmlns:a16="http://schemas.microsoft.com/office/drawing/2014/main" id="{BB099730-CF6F-4C8C-AED7-37832D9AAC97}"/>
                  </a:ext>
                </a:extLst>
              </p:cNvPr>
              <p:cNvSpPr>
                <a:spLocks noChangeShapeType="1"/>
              </p:cNvSpPr>
              <p:nvPr/>
            </p:nvSpPr>
            <p:spPr bwMode="auto">
              <a:xfrm>
                <a:off x="8983663" y="4756150"/>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8" name="Oval 323">
                <a:extLst>
                  <a:ext uri="{FF2B5EF4-FFF2-40B4-BE49-F238E27FC236}">
                    <a16:creationId xmlns:a16="http://schemas.microsoft.com/office/drawing/2014/main" id="{1C0458CA-B7C8-402E-8A09-D136003C1B3A}"/>
                  </a:ext>
                </a:extLst>
              </p:cNvPr>
              <p:cNvSpPr>
                <a:spLocks noChangeArrowheads="1"/>
              </p:cNvSpPr>
              <p:nvPr/>
            </p:nvSpPr>
            <p:spPr bwMode="auto">
              <a:xfrm>
                <a:off x="8709026" y="461486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9" name="Line 324">
                <a:extLst>
                  <a:ext uri="{FF2B5EF4-FFF2-40B4-BE49-F238E27FC236}">
                    <a16:creationId xmlns:a16="http://schemas.microsoft.com/office/drawing/2014/main" id="{DFACBD16-2858-4243-8B2D-7436B1F4C929}"/>
                  </a:ext>
                </a:extLst>
              </p:cNvPr>
              <p:cNvSpPr>
                <a:spLocks noChangeShapeType="1"/>
              </p:cNvSpPr>
              <p:nvPr/>
            </p:nvSpPr>
            <p:spPr bwMode="auto">
              <a:xfrm>
                <a:off x="8745538" y="4552950"/>
                <a:ext cx="0" cy="1968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0" name="Line 325">
                <a:extLst>
                  <a:ext uri="{FF2B5EF4-FFF2-40B4-BE49-F238E27FC236}">
                    <a16:creationId xmlns:a16="http://schemas.microsoft.com/office/drawing/2014/main" id="{8860524D-00FC-4A28-AE65-6C8AD8D17CBD}"/>
                  </a:ext>
                </a:extLst>
              </p:cNvPr>
              <p:cNvSpPr>
                <a:spLocks noChangeShapeType="1"/>
              </p:cNvSpPr>
              <p:nvPr/>
            </p:nvSpPr>
            <p:spPr bwMode="auto">
              <a:xfrm>
                <a:off x="8721726" y="4552950"/>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1" name="Line 326">
                <a:extLst>
                  <a:ext uri="{FF2B5EF4-FFF2-40B4-BE49-F238E27FC236}">
                    <a16:creationId xmlns:a16="http://schemas.microsoft.com/office/drawing/2014/main" id="{36D546F4-38EF-45E9-9A43-726733410D84}"/>
                  </a:ext>
                </a:extLst>
              </p:cNvPr>
              <p:cNvSpPr>
                <a:spLocks noChangeShapeType="1"/>
              </p:cNvSpPr>
              <p:nvPr/>
            </p:nvSpPr>
            <p:spPr bwMode="auto">
              <a:xfrm>
                <a:off x="8721726" y="4749800"/>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Oval 327">
                <a:extLst>
                  <a:ext uri="{FF2B5EF4-FFF2-40B4-BE49-F238E27FC236}">
                    <a16:creationId xmlns:a16="http://schemas.microsoft.com/office/drawing/2014/main" id="{9F3D72BE-9492-4030-901F-2B02CE8DEF9E}"/>
                  </a:ext>
                </a:extLst>
              </p:cNvPr>
              <p:cNvSpPr>
                <a:spLocks noChangeArrowheads="1"/>
              </p:cNvSpPr>
              <p:nvPr/>
            </p:nvSpPr>
            <p:spPr bwMode="auto">
              <a:xfrm>
                <a:off x="8447088" y="4810125"/>
                <a:ext cx="73025" cy="74613"/>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3" name="Line 328">
                <a:extLst>
                  <a:ext uri="{FF2B5EF4-FFF2-40B4-BE49-F238E27FC236}">
                    <a16:creationId xmlns:a16="http://schemas.microsoft.com/office/drawing/2014/main" id="{25D0045D-4E29-45D0-9F57-143E58955AF7}"/>
                  </a:ext>
                </a:extLst>
              </p:cNvPr>
              <p:cNvSpPr>
                <a:spLocks noChangeShapeType="1"/>
              </p:cNvSpPr>
              <p:nvPr/>
            </p:nvSpPr>
            <p:spPr bwMode="auto">
              <a:xfrm>
                <a:off x="8483601" y="4749800"/>
                <a:ext cx="0" cy="19526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Line 329">
                <a:extLst>
                  <a:ext uri="{FF2B5EF4-FFF2-40B4-BE49-F238E27FC236}">
                    <a16:creationId xmlns:a16="http://schemas.microsoft.com/office/drawing/2014/main" id="{9D12A724-B915-4AEF-8897-486FA26D0360}"/>
                  </a:ext>
                </a:extLst>
              </p:cNvPr>
              <p:cNvSpPr>
                <a:spLocks noChangeShapeType="1"/>
              </p:cNvSpPr>
              <p:nvPr/>
            </p:nvSpPr>
            <p:spPr bwMode="auto">
              <a:xfrm>
                <a:off x="8459788" y="4749800"/>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5" name="Line 330">
                <a:extLst>
                  <a:ext uri="{FF2B5EF4-FFF2-40B4-BE49-F238E27FC236}">
                    <a16:creationId xmlns:a16="http://schemas.microsoft.com/office/drawing/2014/main" id="{F1E9D7D3-16C8-4CDC-99DD-3182C224CE6D}"/>
                  </a:ext>
                </a:extLst>
              </p:cNvPr>
              <p:cNvSpPr>
                <a:spLocks noChangeShapeType="1"/>
              </p:cNvSpPr>
              <p:nvPr/>
            </p:nvSpPr>
            <p:spPr bwMode="auto">
              <a:xfrm>
                <a:off x="8459788" y="4945063"/>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6" name="Oval 331">
                <a:extLst>
                  <a:ext uri="{FF2B5EF4-FFF2-40B4-BE49-F238E27FC236}">
                    <a16:creationId xmlns:a16="http://schemas.microsoft.com/office/drawing/2014/main" id="{AD44BEE4-0BD9-4231-9EDD-93A3EABCFA5E}"/>
                  </a:ext>
                </a:extLst>
              </p:cNvPr>
              <p:cNvSpPr>
                <a:spLocks noChangeArrowheads="1"/>
              </p:cNvSpPr>
              <p:nvPr/>
            </p:nvSpPr>
            <p:spPr bwMode="auto">
              <a:xfrm>
                <a:off x="8189913" y="4914900"/>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7" name="Line 332">
                <a:extLst>
                  <a:ext uri="{FF2B5EF4-FFF2-40B4-BE49-F238E27FC236}">
                    <a16:creationId xmlns:a16="http://schemas.microsoft.com/office/drawing/2014/main" id="{E55A2964-7C84-4363-B25B-4D16466133BA}"/>
                  </a:ext>
                </a:extLst>
              </p:cNvPr>
              <p:cNvSpPr>
                <a:spLocks noChangeShapeType="1"/>
              </p:cNvSpPr>
              <p:nvPr/>
            </p:nvSpPr>
            <p:spPr bwMode="auto">
              <a:xfrm>
                <a:off x="8226426" y="4852988"/>
                <a:ext cx="0" cy="1968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Line 333">
                <a:extLst>
                  <a:ext uri="{FF2B5EF4-FFF2-40B4-BE49-F238E27FC236}">
                    <a16:creationId xmlns:a16="http://schemas.microsoft.com/office/drawing/2014/main" id="{2A88E9AD-251B-4A92-8AD9-D509A9926780}"/>
                  </a:ext>
                </a:extLst>
              </p:cNvPr>
              <p:cNvSpPr>
                <a:spLocks noChangeShapeType="1"/>
              </p:cNvSpPr>
              <p:nvPr/>
            </p:nvSpPr>
            <p:spPr bwMode="auto">
              <a:xfrm>
                <a:off x="8196263" y="4852988"/>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9" name="Line 334">
                <a:extLst>
                  <a:ext uri="{FF2B5EF4-FFF2-40B4-BE49-F238E27FC236}">
                    <a16:creationId xmlns:a16="http://schemas.microsoft.com/office/drawing/2014/main" id="{2F57DBC1-92CC-4B71-816F-292C728D1165}"/>
                  </a:ext>
                </a:extLst>
              </p:cNvPr>
              <p:cNvSpPr>
                <a:spLocks noChangeShapeType="1"/>
              </p:cNvSpPr>
              <p:nvPr/>
            </p:nvSpPr>
            <p:spPr bwMode="auto">
              <a:xfrm>
                <a:off x="8196263" y="5049838"/>
                <a:ext cx="5556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0" name="Oval 335">
                <a:extLst>
                  <a:ext uri="{FF2B5EF4-FFF2-40B4-BE49-F238E27FC236}">
                    <a16:creationId xmlns:a16="http://schemas.microsoft.com/office/drawing/2014/main" id="{CECE3DB1-DA17-47DB-A1D4-5A1A9BF72C67}"/>
                  </a:ext>
                </a:extLst>
              </p:cNvPr>
              <p:cNvSpPr>
                <a:spLocks noChangeArrowheads="1"/>
              </p:cNvSpPr>
              <p:nvPr/>
            </p:nvSpPr>
            <p:spPr bwMode="auto">
              <a:xfrm>
                <a:off x="7927976" y="5019675"/>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1" name="Line 336">
                <a:extLst>
                  <a:ext uri="{FF2B5EF4-FFF2-40B4-BE49-F238E27FC236}">
                    <a16:creationId xmlns:a16="http://schemas.microsoft.com/office/drawing/2014/main" id="{2B92930C-AC5C-4725-A9D5-864A403940C1}"/>
                  </a:ext>
                </a:extLst>
              </p:cNvPr>
              <p:cNvSpPr>
                <a:spLocks noChangeShapeType="1"/>
              </p:cNvSpPr>
              <p:nvPr/>
            </p:nvSpPr>
            <p:spPr bwMode="auto">
              <a:xfrm>
                <a:off x="7964488" y="4957763"/>
                <a:ext cx="0" cy="195263"/>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2" name="Line 337">
                <a:extLst>
                  <a:ext uri="{FF2B5EF4-FFF2-40B4-BE49-F238E27FC236}">
                    <a16:creationId xmlns:a16="http://schemas.microsoft.com/office/drawing/2014/main" id="{FCAB0286-1986-4CFC-80DC-FF1693A7D753}"/>
                  </a:ext>
                </a:extLst>
              </p:cNvPr>
              <p:cNvSpPr>
                <a:spLocks noChangeShapeType="1"/>
              </p:cNvSpPr>
              <p:nvPr/>
            </p:nvSpPr>
            <p:spPr bwMode="auto">
              <a:xfrm>
                <a:off x="7940676" y="4957763"/>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3" name="Line 338">
                <a:extLst>
                  <a:ext uri="{FF2B5EF4-FFF2-40B4-BE49-F238E27FC236}">
                    <a16:creationId xmlns:a16="http://schemas.microsoft.com/office/drawing/2014/main" id="{D621F0D4-0696-4DB8-AC15-50D1D41BD403}"/>
                  </a:ext>
                </a:extLst>
              </p:cNvPr>
              <p:cNvSpPr>
                <a:spLocks noChangeShapeType="1"/>
              </p:cNvSpPr>
              <p:nvPr/>
            </p:nvSpPr>
            <p:spPr bwMode="auto">
              <a:xfrm>
                <a:off x="7940676" y="5153025"/>
                <a:ext cx="47625"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Oval 339">
                <a:extLst>
                  <a:ext uri="{FF2B5EF4-FFF2-40B4-BE49-F238E27FC236}">
                    <a16:creationId xmlns:a16="http://schemas.microsoft.com/office/drawing/2014/main" id="{303D42D9-0DA5-4FE1-85B4-DA6127FE6270}"/>
                  </a:ext>
                </a:extLst>
              </p:cNvPr>
              <p:cNvSpPr>
                <a:spLocks noChangeArrowheads="1"/>
              </p:cNvSpPr>
              <p:nvPr/>
            </p:nvSpPr>
            <p:spPr bwMode="auto">
              <a:xfrm>
                <a:off x="7664451" y="5086350"/>
                <a:ext cx="74613"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5" name="Line 340">
                <a:extLst>
                  <a:ext uri="{FF2B5EF4-FFF2-40B4-BE49-F238E27FC236}">
                    <a16:creationId xmlns:a16="http://schemas.microsoft.com/office/drawing/2014/main" id="{2C063D4B-9A85-4998-BFFE-DCC244ABAEF1}"/>
                  </a:ext>
                </a:extLst>
              </p:cNvPr>
              <p:cNvSpPr>
                <a:spLocks noChangeShapeType="1"/>
              </p:cNvSpPr>
              <p:nvPr/>
            </p:nvSpPr>
            <p:spPr bwMode="auto">
              <a:xfrm>
                <a:off x="7702551" y="5043488"/>
                <a:ext cx="0" cy="1587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6" name="Line 341">
                <a:extLst>
                  <a:ext uri="{FF2B5EF4-FFF2-40B4-BE49-F238E27FC236}">
                    <a16:creationId xmlns:a16="http://schemas.microsoft.com/office/drawing/2014/main" id="{D028FF42-F3B3-47F3-AFFF-D8F2A0B71461}"/>
                  </a:ext>
                </a:extLst>
              </p:cNvPr>
              <p:cNvSpPr>
                <a:spLocks noChangeShapeType="1"/>
              </p:cNvSpPr>
              <p:nvPr/>
            </p:nvSpPr>
            <p:spPr bwMode="auto">
              <a:xfrm>
                <a:off x="7677151" y="504348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7" name="Line 342">
                <a:extLst>
                  <a:ext uri="{FF2B5EF4-FFF2-40B4-BE49-F238E27FC236}">
                    <a16:creationId xmlns:a16="http://schemas.microsoft.com/office/drawing/2014/main" id="{652F62FC-29B1-444B-8CFE-DCE2E5A06837}"/>
                  </a:ext>
                </a:extLst>
              </p:cNvPr>
              <p:cNvSpPr>
                <a:spLocks noChangeShapeType="1"/>
              </p:cNvSpPr>
              <p:nvPr/>
            </p:nvSpPr>
            <p:spPr bwMode="auto">
              <a:xfrm>
                <a:off x="7677151" y="520223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8" name="Oval 343">
                <a:extLst>
                  <a:ext uri="{FF2B5EF4-FFF2-40B4-BE49-F238E27FC236}">
                    <a16:creationId xmlns:a16="http://schemas.microsoft.com/office/drawing/2014/main" id="{354464CB-1930-4615-B447-AB8EB42D2B82}"/>
                  </a:ext>
                </a:extLst>
              </p:cNvPr>
              <p:cNvSpPr>
                <a:spLocks noChangeArrowheads="1"/>
              </p:cNvSpPr>
              <p:nvPr/>
            </p:nvSpPr>
            <p:spPr bwMode="auto">
              <a:xfrm>
                <a:off x="7402513" y="5368925"/>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9" name="Line 344">
                <a:extLst>
                  <a:ext uri="{FF2B5EF4-FFF2-40B4-BE49-F238E27FC236}">
                    <a16:creationId xmlns:a16="http://schemas.microsoft.com/office/drawing/2014/main" id="{F897D0D5-3388-42CE-8BF4-88CAB8FF4D33}"/>
                  </a:ext>
                </a:extLst>
              </p:cNvPr>
              <p:cNvSpPr>
                <a:spLocks noChangeShapeType="1"/>
              </p:cNvSpPr>
              <p:nvPr/>
            </p:nvSpPr>
            <p:spPr bwMode="auto">
              <a:xfrm>
                <a:off x="7439026" y="5326063"/>
                <a:ext cx="0" cy="15875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Line 345">
                <a:extLst>
                  <a:ext uri="{FF2B5EF4-FFF2-40B4-BE49-F238E27FC236}">
                    <a16:creationId xmlns:a16="http://schemas.microsoft.com/office/drawing/2014/main" id="{C034C917-5191-4ADB-A24E-59D6B269CC9E}"/>
                  </a:ext>
                </a:extLst>
              </p:cNvPr>
              <p:cNvSpPr>
                <a:spLocks noChangeShapeType="1"/>
              </p:cNvSpPr>
              <p:nvPr/>
            </p:nvSpPr>
            <p:spPr bwMode="auto">
              <a:xfrm>
                <a:off x="7415213" y="532606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1" name="Line 346">
                <a:extLst>
                  <a:ext uri="{FF2B5EF4-FFF2-40B4-BE49-F238E27FC236}">
                    <a16:creationId xmlns:a16="http://schemas.microsoft.com/office/drawing/2014/main" id="{22192FF6-FF01-43C2-AAAB-467B56C6ACF5}"/>
                  </a:ext>
                </a:extLst>
              </p:cNvPr>
              <p:cNvSpPr>
                <a:spLocks noChangeShapeType="1"/>
              </p:cNvSpPr>
              <p:nvPr/>
            </p:nvSpPr>
            <p:spPr bwMode="auto">
              <a:xfrm>
                <a:off x="7415213" y="548481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2" name="Oval 347">
                <a:extLst>
                  <a:ext uri="{FF2B5EF4-FFF2-40B4-BE49-F238E27FC236}">
                    <a16:creationId xmlns:a16="http://schemas.microsoft.com/office/drawing/2014/main" id="{5CB1DF82-A129-4616-96F8-D2DF353ECDDC}"/>
                  </a:ext>
                </a:extLst>
              </p:cNvPr>
              <p:cNvSpPr>
                <a:spLocks noChangeArrowheads="1"/>
              </p:cNvSpPr>
              <p:nvPr/>
            </p:nvSpPr>
            <p:spPr bwMode="auto">
              <a:xfrm>
                <a:off x="7140576" y="5662613"/>
                <a:ext cx="73025" cy="73025"/>
              </a:xfrm>
              <a:prstGeom prst="ellipse">
                <a:avLst/>
              </a:prstGeom>
              <a:solidFill>
                <a:srgbClr val="C2202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3" name="Line 348">
                <a:extLst>
                  <a:ext uri="{FF2B5EF4-FFF2-40B4-BE49-F238E27FC236}">
                    <a16:creationId xmlns:a16="http://schemas.microsoft.com/office/drawing/2014/main" id="{AE51631D-537D-4AB9-B99C-1A91B7798A5F}"/>
                  </a:ext>
                </a:extLst>
              </p:cNvPr>
              <p:cNvSpPr>
                <a:spLocks noChangeShapeType="1"/>
              </p:cNvSpPr>
              <p:nvPr/>
            </p:nvSpPr>
            <p:spPr bwMode="auto">
              <a:xfrm>
                <a:off x="7177088" y="5656263"/>
                <a:ext cx="0" cy="85725"/>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4" name="Line 349">
                <a:extLst>
                  <a:ext uri="{FF2B5EF4-FFF2-40B4-BE49-F238E27FC236}">
                    <a16:creationId xmlns:a16="http://schemas.microsoft.com/office/drawing/2014/main" id="{BB3BFEEC-94FA-4CF4-B688-BACAA0770810}"/>
                  </a:ext>
                </a:extLst>
              </p:cNvPr>
              <p:cNvSpPr>
                <a:spLocks noChangeShapeType="1"/>
              </p:cNvSpPr>
              <p:nvPr/>
            </p:nvSpPr>
            <p:spPr bwMode="auto">
              <a:xfrm>
                <a:off x="7151688" y="5656263"/>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5" name="Line 350">
                <a:extLst>
                  <a:ext uri="{FF2B5EF4-FFF2-40B4-BE49-F238E27FC236}">
                    <a16:creationId xmlns:a16="http://schemas.microsoft.com/office/drawing/2014/main" id="{F6BF4414-E563-4554-BB58-B2FFAEF0D4C2}"/>
                  </a:ext>
                </a:extLst>
              </p:cNvPr>
              <p:cNvSpPr>
                <a:spLocks noChangeShapeType="1"/>
              </p:cNvSpPr>
              <p:nvPr/>
            </p:nvSpPr>
            <p:spPr bwMode="auto">
              <a:xfrm>
                <a:off x="7151688" y="5741988"/>
                <a:ext cx="49213" cy="0"/>
              </a:xfrm>
              <a:prstGeom prst="line">
                <a:avLst/>
              </a:prstGeom>
              <a:noFill/>
              <a:ln w="12700" cap="flat">
                <a:solidFill>
                  <a:srgbClr val="C2202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6" name="Line 485">
                <a:extLst>
                  <a:ext uri="{FF2B5EF4-FFF2-40B4-BE49-F238E27FC236}">
                    <a16:creationId xmlns:a16="http://schemas.microsoft.com/office/drawing/2014/main" id="{01F72DF6-C8C1-4B5B-BF57-C40B1E61186A}"/>
                  </a:ext>
                </a:extLst>
              </p:cNvPr>
              <p:cNvSpPr>
                <a:spLocks noChangeShapeType="1"/>
              </p:cNvSpPr>
              <p:nvPr/>
            </p:nvSpPr>
            <p:spPr bwMode="auto">
              <a:xfrm>
                <a:off x="9009063" y="4792663"/>
                <a:ext cx="0" cy="49530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7" name="Line 486">
                <a:extLst>
                  <a:ext uri="{FF2B5EF4-FFF2-40B4-BE49-F238E27FC236}">
                    <a16:creationId xmlns:a16="http://schemas.microsoft.com/office/drawing/2014/main" id="{330A50D1-E1E6-4629-B44C-59E8B40F21FC}"/>
                  </a:ext>
                </a:extLst>
              </p:cNvPr>
              <p:cNvSpPr>
                <a:spLocks noChangeShapeType="1"/>
              </p:cNvSpPr>
              <p:nvPr/>
            </p:nvSpPr>
            <p:spPr bwMode="auto">
              <a:xfrm>
                <a:off x="8983663" y="4792663"/>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8" name="Line 487">
                <a:extLst>
                  <a:ext uri="{FF2B5EF4-FFF2-40B4-BE49-F238E27FC236}">
                    <a16:creationId xmlns:a16="http://schemas.microsoft.com/office/drawing/2014/main" id="{3BAD10EB-F902-4914-B749-03AF83A4C730}"/>
                  </a:ext>
                </a:extLst>
              </p:cNvPr>
              <p:cNvSpPr>
                <a:spLocks noChangeShapeType="1"/>
              </p:cNvSpPr>
              <p:nvPr/>
            </p:nvSpPr>
            <p:spPr bwMode="auto">
              <a:xfrm>
                <a:off x="8983663" y="5287963"/>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9" name="Line 488">
                <a:extLst>
                  <a:ext uri="{FF2B5EF4-FFF2-40B4-BE49-F238E27FC236}">
                    <a16:creationId xmlns:a16="http://schemas.microsoft.com/office/drawing/2014/main" id="{E6A4BE3B-9243-4371-8AEE-177E741D0C62}"/>
                  </a:ext>
                </a:extLst>
              </p:cNvPr>
              <p:cNvSpPr>
                <a:spLocks noChangeShapeType="1"/>
              </p:cNvSpPr>
              <p:nvPr/>
            </p:nvSpPr>
            <p:spPr bwMode="auto">
              <a:xfrm>
                <a:off x="8972550" y="500697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0" name="Line 489">
                <a:extLst>
                  <a:ext uri="{FF2B5EF4-FFF2-40B4-BE49-F238E27FC236}">
                    <a16:creationId xmlns:a16="http://schemas.microsoft.com/office/drawing/2014/main" id="{DB73E16B-50E1-4C0B-A27F-3CB25FAD8C82}"/>
                  </a:ext>
                </a:extLst>
              </p:cNvPr>
              <p:cNvSpPr>
                <a:spLocks noChangeShapeType="1"/>
              </p:cNvSpPr>
              <p:nvPr/>
            </p:nvSpPr>
            <p:spPr bwMode="auto">
              <a:xfrm flipH="1">
                <a:off x="8972550" y="500697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1" name="Line 492">
                <a:extLst>
                  <a:ext uri="{FF2B5EF4-FFF2-40B4-BE49-F238E27FC236}">
                    <a16:creationId xmlns:a16="http://schemas.microsoft.com/office/drawing/2014/main" id="{52617B76-E0E3-49B9-862D-D3803795841C}"/>
                  </a:ext>
                </a:extLst>
              </p:cNvPr>
              <p:cNvSpPr>
                <a:spLocks noChangeShapeType="1"/>
              </p:cNvSpPr>
              <p:nvPr/>
            </p:nvSpPr>
            <p:spPr bwMode="auto">
              <a:xfrm>
                <a:off x="8745538" y="4902200"/>
                <a:ext cx="0" cy="4667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2" name="Line 493">
                <a:extLst>
                  <a:ext uri="{FF2B5EF4-FFF2-40B4-BE49-F238E27FC236}">
                    <a16:creationId xmlns:a16="http://schemas.microsoft.com/office/drawing/2014/main" id="{229A16F3-F071-45A7-AE2D-74FC3B637BBE}"/>
                  </a:ext>
                </a:extLst>
              </p:cNvPr>
              <p:cNvSpPr>
                <a:spLocks noChangeShapeType="1"/>
              </p:cNvSpPr>
              <p:nvPr/>
            </p:nvSpPr>
            <p:spPr bwMode="auto">
              <a:xfrm>
                <a:off x="8721725" y="4902200"/>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3" name="Line 494">
                <a:extLst>
                  <a:ext uri="{FF2B5EF4-FFF2-40B4-BE49-F238E27FC236}">
                    <a16:creationId xmlns:a16="http://schemas.microsoft.com/office/drawing/2014/main" id="{CFF4F22E-511F-411E-9768-ABAD394DEB04}"/>
                  </a:ext>
                </a:extLst>
              </p:cNvPr>
              <p:cNvSpPr>
                <a:spLocks noChangeShapeType="1"/>
              </p:cNvSpPr>
              <p:nvPr/>
            </p:nvSpPr>
            <p:spPr bwMode="auto">
              <a:xfrm>
                <a:off x="8721725" y="5368925"/>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4" name="Line 495">
                <a:extLst>
                  <a:ext uri="{FF2B5EF4-FFF2-40B4-BE49-F238E27FC236}">
                    <a16:creationId xmlns:a16="http://schemas.microsoft.com/office/drawing/2014/main" id="{85D938B1-C28D-44EC-9BC6-22C59A904BDF}"/>
                  </a:ext>
                </a:extLst>
              </p:cNvPr>
              <p:cNvSpPr>
                <a:spLocks noChangeShapeType="1"/>
              </p:cNvSpPr>
              <p:nvPr/>
            </p:nvSpPr>
            <p:spPr bwMode="auto">
              <a:xfrm>
                <a:off x="8709025" y="5105400"/>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5" name="Line 496">
                <a:extLst>
                  <a:ext uri="{FF2B5EF4-FFF2-40B4-BE49-F238E27FC236}">
                    <a16:creationId xmlns:a16="http://schemas.microsoft.com/office/drawing/2014/main" id="{08679A11-5521-4C9C-807E-41780CFBE9A2}"/>
                  </a:ext>
                </a:extLst>
              </p:cNvPr>
              <p:cNvSpPr>
                <a:spLocks noChangeShapeType="1"/>
              </p:cNvSpPr>
              <p:nvPr/>
            </p:nvSpPr>
            <p:spPr bwMode="auto">
              <a:xfrm flipH="1">
                <a:off x="8709025" y="5105400"/>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6" name="Line 497">
                <a:extLst>
                  <a:ext uri="{FF2B5EF4-FFF2-40B4-BE49-F238E27FC236}">
                    <a16:creationId xmlns:a16="http://schemas.microsoft.com/office/drawing/2014/main" id="{A6F62DA2-1586-4256-889F-0FFAF17DBAA9}"/>
                  </a:ext>
                </a:extLst>
              </p:cNvPr>
              <p:cNvSpPr>
                <a:spLocks noChangeShapeType="1"/>
              </p:cNvSpPr>
              <p:nvPr/>
            </p:nvSpPr>
            <p:spPr bwMode="auto">
              <a:xfrm>
                <a:off x="8483600" y="4957763"/>
                <a:ext cx="0" cy="46037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7" name="Line 498">
                <a:extLst>
                  <a:ext uri="{FF2B5EF4-FFF2-40B4-BE49-F238E27FC236}">
                    <a16:creationId xmlns:a16="http://schemas.microsoft.com/office/drawing/2014/main" id="{2FCF578E-09A6-400F-8D90-3498F5304EB1}"/>
                  </a:ext>
                </a:extLst>
              </p:cNvPr>
              <p:cNvSpPr>
                <a:spLocks noChangeShapeType="1"/>
              </p:cNvSpPr>
              <p:nvPr/>
            </p:nvSpPr>
            <p:spPr bwMode="auto">
              <a:xfrm>
                <a:off x="8459788" y="4957763"/>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8" name="Line 499">
                <a:extLst>
                  <a:ext uri="{FF2B5EF4-FFF2-40B4-BE49-F238E27FC236}">
                    <a16:creationId xmlns:a16="http://schemas.microsoft.com/office/drawing/2014/main" id="{6F60AF57-1029-4BAB-B3FA-D6A0960CD631}"/>
                  </a:ext>
                </a:extLst>
              </p:cNvPr>
              <p:cNvSpPr>
                <a:spLocks noChangeShapeType="1"/>
              </p:cNvSpPr>
              <p:nvPr/>
            </p:nvSpPr>
            <p:spPr bwMode="auto">
              <a:xfrm>
                <a:off x="8459788" y="5418138"/>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9" name="Line 500">
                <a:extLst>
                  <a:ext uri="{FF2B5EF4-FFF2-40B4-BE49-F238E27FC236}">
                    <a16:creationId xmlns:a16="http://schemas.microsoft.com/office/drawing/2014/main" id="{4B59CC87-2E41-41B1-B6D4-C0353EF6A135}"/>
                  </a:ext>
                </a:extLst>
              </p:cNvPr>
              <p:cNvSpPr>
                <a:spLocks noChangeShapeType="1"/>
              </p:cNvSpPr>
              <p:nvPr/>
            </p:nvSpPr>
            <p:spPr bwMode="auto">
              <a:xfrm>
                <a:off x="8447088" y="5153025"/>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0" name="Line 501">
                <a:extLst>
                  <a:ext uri="{FF2B5EF4-FFF2-40B4-BE49-F238E27FC236}">
                    <a16:creationId xmlns:a16="http://schemas.microsoft.com/office/drawing/2014/main" id="{AAAC1BDC-7270-41A2-A8F3-5409A8F1CCA5}"/>
                  </a:ext>
                </a:extLst>
              </p:cNvPr>
              <p:cNvSpPr>
                <a:spLocks noChangeShapeType="1"/>
              </p:cNvSpPr>
              <p:nvPr/>
            </p:nvSpPr>
            <p:spPr bwMode="auto">
              <a:xfrm flipH="1">
                <a:off x="8447088" y="5153025"/>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1" name="Line 502">
                <a:extLst>
                  <a:ext uri="{FF2B5EF4-FFF2-40B4-BE49-F238E27FC236}">
                    <a16:creationId xmlns:a16="http://schemas.microsoft.com/office/drawing/2014/main" id="{0D6C81C4-5512-428D-A7EC-5E9674211262}"/>
                  </a:ext>
                </a:extLst>
              </p:cNvPr>
              <p:cNvSpPr>
                <a:spLocks noChangeShapeType="1"/>
              </p:cNvSpPr>
              <p:nvPr/>
            </p:nvSpPr>
            <p:spPr bwMode="auto">
              <a:xfrm>
                <a:off x="8221663" y="5116513"/>
                <a:ext cx="0" cy="4048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2" name="Line 503">
                <a:extLst>
                  <a:ext uri="{FF2B5EF4-FFF2-40B4-BE49-F238E27FC236}">
                    <a16:creationId xmlns:a16="http://schemas.microsoft.com/office/drawing/2014/main" id="{9701BCC6-E0D5-4F8B-AD19-215E1315E7D5}"/>
                  </a:ext>
                </a:extLst>
              </p:cNvPr>
              <p:cNvSpPr>
                <a:spLocks noChangeShapeType="1"/>
              </p:cNvSpPr>
              <p:nvPr/>
            </p:nvSpPr>
            <p:spPr bwMode="auto">
              <a:xfrm>
                <a:off x="8196263" y="5116513"/>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3" name="Line 504">
                <a:extLst>
                  <a:ext uri="{FF2B5EF4-FFF2-40B4-BE49-F238E27FC236}">
                    <a16:creationId xmlns:a16="http://schemas.microsoft.com/office/drawing/2014/main" id="{B09408E4-32F3-4BC5-95D0-28986517201D}"/>
                  </a:ext>
                </a:extLst>
              </p:cNvPr>
              <p:cNvSpPr>
                <a:spLocks noChangeShapeType="1"/>
              </p:cNvSpPr>
              <p:nvPr/>
            </p:nvSpPr>
            <p:spPr bwMode="auto">
              <a:xfrm>
                <a:off x="8196263" y="5521325"/>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4" name="Line 505">
                <a:extLst>
                  <a:ext uri="{FF2B5EF4-FFF2-40B4-BE49-F238E27FC236}">
                    <a16:creationId xmlns:a16="http://schemas.microsoft.com/office/drawing/2014/main" id="{25D0E78F-D75E-43BA-BE7B-B19CEEADAFC5}"/>
                  </a:ext>
                </a:extLst>
              </p:cNvPr>
              <p:cNvSpPr>
                <a:spLocks noChangeShapeType="1"/>
              </p:cNvSpPr>
              <p:nvPr/>
            </p:nvSpPr>
            <p:spPr bwMode="auto">
              <a:xfrm>
                <a:off x="8183563" y="5283200"/>
                <a:ext cx="74613"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5" name="Line 506">
                <a:extLst>
                  <a:ext uri="{FF2B5EF4-FFF2-40B4-BE49-F238E27FC236}">
                    <a16:creationId xmlns:a16="http://schemas.microsoft.com/office/drawing/2014/main" id="{EB0E9B0F-1F39-4221-AF3C-01FE2B20CA34}"/>
                  </a:ext>
                </a:extLst>
              </p:cNvPr>
              <p:cNvSpPr>
                <a:spLocks noChangeShapeType="1"/>
              </p:cNvSpPr>
              <p:nvPr/>
            </p:nvSpPr>
            <p:spPr bwMode="auto">
              <a:xfrm flipH="1">
                <a:off x="8183563" y="5283200"/>
                <a:ext cx="74613"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6" name="Line 507">
                <a:extLst>
                  <a:ext uri="{FF2B5EF4-FFF2-40B4-BE49-F238E27FC236}">
                    <a16:creationId xmlns:a16="http://schemas.microsoft.com/office/drawing/2014/main" id="{2CEA1F2C-8C54-4E71-8B37-611199D23860}"/>
                  </a:ext>
                </a:extLst>
              </p:cNvPr>
              <p:cNvSpPr>
                <a:spLocks noChangeShapeType="1"/>
              </p:cNvSpPr>
              <p:nvPr/>
            </p:nvSpPr>
            <p:spPr bwMode="auto">
              <a:xfrm>
                <a:off x="7964488" y="5202238"/>
                <a:ext cx="0" cy="4048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7" name="Line 508">
                <a:extLst>
                  <a:ext uri="{FF2B5EF4-FFF2-40B4-BE49-F238E27FC236}">
                    <a16:creationId xmlns:a16="http://schemas.microsoft.com/office/drawing/2014/main" id="{9F56D572-E45C-4A19-A935-982B03CBE4E2}"/>
                  </a:ext>
                </a:extLst>
              </p:cNvPr>
              <p:cNvSpPr>
                <a:spLocks noChangeShapeType="1"/>
              </p:cNvSpPr>
              <p:nvPr/>
            </p:nvSpPr>
            <p:spPr bwMode="auto">
              <a:xfrm>
                <a:off x="7940675" y="5202238"/>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8" name="Line 509">
                <a:extLst>
                  <a:ext uri="{FF2B5EF4-FFF2-40B4-BE49-F238E27FC236}">
                    <a16:creationId xmlns:a16="http://schemas.microsoft.com/office/drawing/2014/main" id="{8986AF1E-5DB1-468D-936F-804B2EE84B4B}"/>
                  </a:ext>
                </a:extLst>
              </p:cNvPr>
              <p:cNvSpPr>
                <a:spLocks noChangeShapeType="1"/>
              </p:cNvSpPr>
              <p:nvPr/>
            </p:nvSpPr>
            <p:spPr bwMode="auto">
              <a:xfrm>
                <a:off x="7940675" y="5607050"/>
                <a:ext cx="4762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9" name="Line 510">
                <a:extLst>
                  <a:ext uri="{FF2B5EF4-FFF2-40B4-BE49-F238E27FC236}">
                    <a16:creationId xmlns:a16="http://schemas.microsoft.com/office/drawing/2014/main" id="{2F9051D9-3EB0-473D-9766-FE37F99FE986}"/>
                  </a:ext>
                </a:extLst>
              </p:cNvPr>
              <p:cNvSpPr>
                <a:spLocks noChangeShapeType="1"/>
              </p:cNvSpPr>
              <p:nvPr/>
            </p:nvSpPr>
            <p:spPr bwMode="auto">
              <a:xfrm>
                <a:off x="7927975" y="536892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0" name="Line 511">
                <a:extLst>
                  <a:ext uri="{FF2B5EF4-FFF2-40B4-BE49-F238E27FC236}">
                    <a16:creationId xmlns:a16="http://schemas.microsoft.com/office/drawing/2014/main" id="{3DC44325-516B-4DF2-B2E2-9A56A24A3E05}"/>
                  </a:ext>
                </a:extLst>
              </p:cNvPr>
              <p:cNvSpPr>
                <a:spLocks noChangeShapeType="1"/>
              </p:cNvSpPr>
              <p:nvPr/>
            </p:nvSpPr>
            <p:spPr bwMode="auto">
              <a:xfrm flipH="1">
                <a:off x="7927975" y="5368925"/>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1" name="Line 512">
                <a:extLst>
                  <a:ext uri="{FF2B5EF4-FFF2-40B4-BE49-F238E27FC236}">
                    <a16:creationId xmlns:a16="http://schemas.microsoft.com/office/drawing/2014/main" id="{8C739AAE-A2C0-477A-902B-6648BDCF5687}"/>
                  </a:ext>
                </a:extLst>
              </p:cNvPr>
              <p:cNvSpPr>
                <a:spLocks noChangeShapeType="1"/>
              </p:cNvSpPr>
              <p:nvPr/>
            </p:nvSpPr>
            <p:spPr bwMode="auto">
              <a:xfrm>
                <a:off x="7702550" y="5245100"/>
                <a:ext cx="0" cy="35560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2" name="Line 513">
                <a:extLst>
                  <a:ext uri="{FF2B5EF4-FFF2-40B4-BE49-F238E27FC236}">
                    <a16:creationId xmlns:a16="http://schemas.microsoft.com/office/drawing/2014/main" id="{DD710A8D-EE2C-4E36-A9C9-C70A8F6DF402}"/>
                  </a:ext>
                </a:extLst>
              </p:cNvPr>
              <p:cNvSpPr>
                <a:spLocks noChangeShapeType="1"/>
              </p:cNvSpPr>
              <p:nvPr/>
            </p:nvSpPr>
            <p:spPr bwMode="auto">
              <a:xfrm>
                <a:off x="7677150" y="5245100"/>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3" name="Line 514">
                <a:extLst>
                  <a:ext uri="{FF2B5EF4-FFF2-40B4-BE49-F238E27FC236}">
                    <a16:creationId xmlns:a16="http://schemas.microsoft.com/office/drawing/2014/main" id="{EFDFC8B9-B43F-4EC1-A886-C5ADAFC643E4}"/>
                  </a:ext>
                </a:extLst>
              </p:cNvPr>
              <p:cNvSpPr>
                <a:spLocks noChangeShapeType="1"/>
              </p:cNvSpPr>
              <p:nvPr/>
            </p:nvSpPr>
            <p:spPr bwMode="auto">
              <a:xfrm>
                <a:off x="7677150" y="5600700"/>
                <a:ext cx="4921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4" name="Line 515">
                <a:extLst>
                  <a:ext uri="{FF2B5EF4-FFF2-40B4-BE49-F238E27FC236}">
                    <a16:creationId xmlns:a16="http://schemas.microsoft.com/office/drawing/2014/main" id="{D6E16854-11BC-4AE5-8AEC-3059A887B1FC}"/>
                  </a:ext>
                </a:extLst>
              </p:cNvPr>
              <p:cNvSpPr>
                <a:spLocks noChangeShapeType="1"/>
              </p:cNvSpPr>
              <p:nvPr/>
            </p:nvSpPr>
            <p:spPr bwMode="auto">
              <a:xfrm>
                <a:off x="7664450" y="5386388"/>
                <a:ext cx="74613"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5" name="Line 516">
                <a:extLst>
                  <a:ext uri="{FF2B5EF4-FFF2-40B4-BE49-F238E27FC236}">
                    <a16:creationId xmlns:a16="http://schemas.microsoft.com/office/drawing/2014/main" id="{8F5BE554-ADFD-45B2-82E3-4E14856B9D36}"/>
                  </a:ext>
                </a:extLst>
              </p:cNvPr>
              <p:cNvSpPr>
                <a:spLocks noChangeShapeType="1"/>
              </p:cNvSpPr>
              <p:nvPr/>
            </p:nvSpPr>
            <p:spPr bwMode="auto">
              <a:xfrm flipH="1">
                <a:off x="7664450" y="5386388"/>
                <a:ext cx="74613"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6" name="Line 517">
                <a:extLst>
                  <a:ext uri="{FF2B5EF4-FFF2-40B4-BE49-F238E27FC236}">
                    <a16:creationId xmlns:a16="http://schemas.microsoft.com/office/drawing/2014/main" id="{48F500BF-4A34-40CC-BB6B-09401F00BC1E}"/>
                  </a:ext>
                </a:extLst>
              </p:cNvPr>
              <p:cNvSpPr>
                <a:spLocks noChangeShapeType="1"/>
              </p:cNvSpPr>
              <p:nvPr/>
            </p:nvSpPr>
            <p:spPr bwMode="auto">
              <a:xfrm>
                <a:off x="7445375" y="5564188"/>
                <a:ext cx="0" cy="312738"/>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7" name="Line 518">
                <a:extLst>
                  <a:ext uri="{FF2B5EF4-FFF2-40B4-BE49-F238E27FC236}">
                    <a16:creationId xmlns:a16="http://schemas.microsoft.com/office/drawing/2014/main" id="{81142199-1FD0-4E98-9322-A879684741CA}"/>
                  </a:ext>
                </a:extLst>
              </p:cNvPr>
              <p:cNvSpPr>
                <a:spLocks noChangeShapeType="1"/>
              </p:cNvSpPr>
              <p:nvPr/>
            </p:nvSpPr>
            <p:spPr bwMode="auto">
              <a:xfrm>
                <a:off x="7415213" y="5564188"/>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8" name="Line 519">
                <a:extLst>
                  <a:ext uri="{FF2B5EF4-FFF2-40B4-BE49-F238E27FC236}">
                    <a16:creationId xmlns:a16="http://schemas.microsoft.com/office/drawing/2014/main" id="{4BEB50DF-AD28-43AA-9B61-553B8C605A4E}"/>
                  </a:ext>
                </a:extLst>
              </p:cNvPr>
              <p:cNvSpPr>
                <a:spLocks noChangeShapeType="1"/>
              </p:cNvSpPr>
              <p:nvPr/>
            </p:nvSpPr>
            <p:spPr bwMode="auto">
              <a:xfrm>
                <a:off x="7415213" y="5876925"/>
                <a:ext cx="53975"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9" name="Line 520">
                <a:extLst>
                  <a:ext uri="{FF2B5EF4-FFF2-40B4-BE49-F238E27FC236}">
                    <a16:creationId xmlns:a16="http://schemas.microsoft.com/office/drawing/2014/main" id="{6D36A8E2-A686-496A-A00A-6FC643A2CAE6}"/>
                  </a:ext>
                </a:extLst>
              </p:cNvPr>
              <p:cNvSpPr>
                <a:spLocks noChangeShapeType="1"/>
              </p:cNvSpPr>
              <p:nvPr/>
            </p:nvSpPr>
            <p:spPr bwMode="auto">
              <a:xfrm>
                <a:off x="7408863" y="5686425"/>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0" name="Line 521">
                <a:extLst>
                  <a:ext uri="{FF2B5EF4-FFF2-40B4-BE49-F238E27FC236}">
                    <a16:creationId xmlns:a16="http://schemas.microsoft.com/office/drawing/2014/main" id="{D52BD154-2FA6-45C7-BA1E-3066A52B26B2}"/>
                  </a:ext>
                </a:extLst>
              </p:cNvPr>
              <p:cNvSpPr>
                <a:spLocks noChangeShapeType="1"/>
              </p:cNvSpPr>
              <p:nvPr/>
            </p:nvSpPr>
            <p:spPr bwMode="auto">
              <a:xfrm flipH="1">
                <a:off x="7408863" y="5686425"/>
                <a:ext cx="73025" cy="7461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1" name="Line 522">
                <a:extLst>
                  <a:ext uri="{FF2B5EF4-FFF2-40B4-BE49-F238E27FC236}">
                    <a16:creationId xmlns:a16="http://schemas.microsoft.com/office/drawing/2014/main" id="{0DCFD5CF-1986-4E5E-9F90-28645FAA1BF0}"/>
                  </a:ext>
                </a:extLst>
              </p:cNvPr>
              <p:cNvSpPr>
                <a:spLocks noChangeShapeType="1"/>
              </p:cNvSpPr>
              <p:nvPr/>
            </p:nvSpPr>
            <p:spPr bwMode="auto">
              <a:xfrm>
                <a:off x="7177088" y="5778500"/>
                <a:ext cx="0" cy="233363"/>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2" name="Line 523">
                <a:extLst>
                  <a:ext uri="{FF2B5EF4-FFF2-40B4-BE49-F238E27FC236}">
                    <a16:creationId xmlns:a16="http://schemas.microsoft.com/office/drawing/2014/main" id="{82BE703A-12C3-4154-B222-99BD1A31416F}"/>
                  </a:ext>
                </a:extLst>
              </p:cNvPr>
              <p:cNvSpPr>
                <a:spLocks noChangeShapeType="1"/>
              </p:cNvSpPr>
              <p:nvPr/>
            </p:nvSpPr>
            <p:spPr bwMode="auto">
              <a:xfrm>
                <a:off x="7151688" y="5778500"/>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3" name="Line 524">
                <a:extLst>
                  <a:ext uri="{FF2B5EF4-FFF2-40B4-BE49-F238E27FC236}">
                    <a16:creationId xmlns:a16="http://schemas.microsoft.com/office/drawing/2014/main" id="{6F6D6A94-38A2-447E-A1AA-3F25FC07895B}"/>
                  </a:ext>
                </a:extLst>
              </p:cNvPr>
              <p:cNvSpPr>
                <a:spLocks noChangeShapeType="1"/>
              </p:cNvSpPr>
              <p:nvPr/>
            </p:nvSpPr>
            <p:spPr bwMode="auto">
              <a:xfrm>
                <a:off x="7151688" y="6011863"/>
                <a:ext cx="55563" cy="0"/>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4" name="Line 525">
                <a:extLst>
                  <a:ext uri="{FF2B5EF4-FFF2-40B4-BE49-F238E27FC236}">
                    <a16:creationId xmlns:a16="http://schemas.microsoft.com/office/drawing/2014/main" id="{61499E78-22FE-43E0-8F8C-2F25BEF91B28}"/>
                  </a:ext>
                </a:extLst>
              </p:cNvPr>
              <p:cNvSpPr>
                <a:spLocks noChangeShapeType="1"/>
              </p:cNvSpPr>
              <p:nvPr/>
            </p:nvSpPr>
            <p:spPr bwMode="auto">
              <a:xfrm>
                <a:off x="7140575" y="585946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5" name="Line 526">
                <a:extLst>
                  <a:ext uri="{FF2B5EF4-FFF2-40B4-BE49-F238E27FC236}">
                    <a16:creationId xmlns:a16="http://schemas.microsoft.com/office/drawing/2014/main" id="{B229C9F5-DFAA-4DC7-A08E-BB72E9E7BB17}"/>
                  </a:ext>
                </a:extLst>
              </p:cNvPr>
              <p:cNvSpPr>
                <a:spLocks noChangeShapeType="1"/>
              </p:cNvSpPr>
              <p:nvPr/>
            </p:nvSpPr>
            <p:spPr bwMode="auto">
              <a:xfrm flipH="1">
                <a:off x="7140575" y="5859463"/>
                <a:ext cx="73025" cy="73025"/>
              </a:xfrm>
              <a:prstGeom prst="line">
                <a:avLst/>
              </a:prstGeom>
              <a:noFill/>
              <a:ln w="12700" cap="flat">
                <a:solidFill>
                  <a:srgbClr val="31599C"/>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6" name="Line 527">
                <a:extLst>
                  <a:ext uri="{FF2B5EF4-FFF2-40B4-BE49-F238E27FC236}">
                    <a16:creationId xmlns:a16="http://schemas.microsoft.com/office/drawing/2014/main" id="{DAADC71D-4CB2-419B-B058-39FAAAF34F26}"/>
                  </a:ext>
                </a:extLst>
              </p:cNvPr>
              <p:cNvSpPr>
                <a:spLocks noChangeShapeType="1"/>
              </p:cNvSpPr>
              <p:nvPr/>
            </p:nvSpPr>
            <p:spPr bwMode="auto">
              <a:xfrm>
                <a:off x="9009063" y="5287963"/>
                <a:ext cx="0" cy="18415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7" name="Line 528">
                <a:extLst>
                  <a:ext uri="{FF2B5EF4-FFF2-40B4-BE49-F238E27FC236}">
                    <a16:creationId xmlns:a16="http://schemas.microsoft.com/office/drawing/2014/main" id="{E3E629ED-FF43-4159-93D6-9EA7EF55165D}"/>
                  </a:ext>
                </a:extLst>
              </p:cNvPr>
              <p:cNvSpPr>
                <a:spLocks noChangeShapeType="1"/>
              </p:cNvSpPr>
              <p:nvPr/>
            </p:nvSpPr>
            <p:spPr bwMode="auto">
              <a:xfrm>
                <a:off x="8983663" y="5287963"/>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8" name="Line 529">
                <a:extLst>
                  <a:ext uri="{FF2B5EF4-FFF2-40B4-BE49-F238E27FC236}">
                    <a16:creationId xmlns:a16="http://schemas.microsoft.com/office/drawing/2014/main" id="{EC0A2C2E-C004-4DEE-81FD-0740D1C6415A}"/>
                  </a:ext>
                </a:extLst>
              </p:cNvPr>
              <p:cNvSpPr>
                <a:spLocks noChangeShapeType="1"/>
              </p:cNvSpPr>
              <p:nvPr/>
            </p:nvSpPr>
            <p:spPr bwMode="auto">
              <a:xfrm>
                <a:off x="8983663" y="5472113"/>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9" name="Line 530">
                <a:extLst>
                  <a:ext uri="{FF2B5EF4-FFF2-40B4-BE49-F238E27FC236}">
                    <a16:creationId xmlns:a16="http://schemas.microsoft.com/office/drawing/2014/main" id="{362B6C39-4046-4935-8B3D-728B7991AD81}"/>
                  </a:ext>
                </a:extLst>
              </p:cNvPr>
              <p:cNvSpPr>
                <a:spLocks noChangeShapeType="1"/>
              </p:cNvSpPr>
              <p:nvPr/>
            </p:nvSpPr>
            <p:spPr bwMode="auto">
              <a:xfrm>
                <a:off x="9009063" y="5287963"/>
                <a:ext cx="0" cy="18415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0" name="Line 531">
                <a:extLst>
                  <a:ext uri="{FF2B5EF4-FFF2-40B4-BE49-F238E27FC236}">
                    <a16:creationId xmlns:a16="http://schemas.microsoft.com/office/drawing/2014/main" id="{683E7B52-0C83-4C1A-B3A9-F312562121FB}"/>
                  </a:ext>
                </a:extLst>
              </p:cNvPr>
              <p:cNvSpPr>
                <a:spLocks noChangeShapeType="1"/>
              </p:cNvSpPr>
              <p:nvPr/>
            </p:nvSpPr>
            <p:spPr bwMode="auto">
              <a:xfrm>
                <a:off x="8983663" y="5287963"/>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1" name="Line 532">
                <a:extLst>
                  <a:ext uri="{FF2B5EF4-FFF2-40B4-BE49-F238E27FC236}">
                    <a16:creationId xmlns:a16="http://schemas.microsoft.com/office/drawing/2014/main" id="{54DC257F-44B2-44CA-B275-47E7DCE61EF6}"/>
                  </a:ext>
                </a:extLst>
              </p:cNvPr>
              <p:cNvSpPr>
                <a:spLocks noChangeShapeType="1"/>
              </p:cNvSpPr>
              <p:nvPr/>
            </p:nvSpPr>
            <p:spPr bwMode="auto">
              <a:xfrm>
                <a:off x="8983663" y="5472113"/>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2" name="Freeform 533">
                <a:extLst>
                  <a:ext uri="{FF2B5EF4-FFF2-40B4-BE49-F238E27FC236}">
                    <a16:creationId xmlns:a16="http://schemas.microsoft.com/office/drawing/2014/main" id="{89E35B94-E267-43C2-99AF-3AEE99A3F135}"/>
                  </a:ext>
                </a:extLst>
              </p:cNvPr>
              <p:cNvSpPr>
                <a:spLocks/>
              </p:cNvSpPr>
              <p:nvPr/>
            </p:nvSpPr>
            <p:spPr bwMode="auto">
              <a:xfrm>
                <a:off x="8966200" y="5337175"/>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3" name="Line 535">
                <a:extLst>
                  <a:ext uri="{FF2B5EF4-FFF2-40B4-BE49-F238E27FC236}">
                    <a16:creationId xmlns:a16="http://schemas.microsoft.com/office/drawing/2014/main" id="{A18BFEA3-F5B1-4F0F-B3F5-F877026CA431}"/>
                  </a:ext>
                </a:extLst>
              </p:cNvPr>
              <p:cNvSpPr>
                <a:spLocks noChangeShapeType="1"/>
              </p:cNvSpPr>
              <p:nvPr/>
            </p:nvSpPr>
            <p:spPr bwMode="auto">
              <a:xfrm>
                <a:off x="8483600" y="5418138"/>
                <a:ext cx="0" cy="15875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4" name="Line 536">
                <a:extLst>
                  <a:ext uri="{FF2B5EF4-FFF2-40B4-BE49-F238E27FC236}">
                    <a16:creationId xmlns:a16="http://schemas.microsoft.com/office/drawing/2014/main" id="{714C38F8-4D69-4F5B-BB13-C54FD19DA184}"/>
                  </a:ext>
                </a:extLst>
              </p:cNvPr>
              <p:cNvSpPr>
                <a:spLocks noChangeShapeType="1"/>
              </p:cNvSpPr>
              <p:nvPr/>
            </p:nvSpPr>
            <p:spPr bwMode="auto">
              <a:xfrm>
                <a:off x="8459788" y="5418138"/>
                <a:ext cx="53975"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5" name="Line 537">
                <a:extLst>
                  <a:ext uri="{FF2B5EF4-FFF2-40B4-BE49-F238E27FC236}">
                    <a16:creationId xmlns:a16="http://schemas.microsoft.com/office/drawing/2014/main" id="{7DCF5F3B-BB03-4E8C-8F1F-4E1ED14690D7}"/>
                  </a:ext>
                </a:extLst>
              </p:cNvPr>
              <p:cNvSpPr>
                <a:spLocks noChangeShapeType="1"/>
              </p:cNvSpPr>
              <p:nvPr/>
            </p:nvSpPr>
            <p:spPr bwMode="auto">
              <a:xfrm>
                <a:off x="8459788" y="5576888"/>
                <a:ext cx="53975"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6" name="Freeform 538">
                <a:extLst>
                  <a:ext uri="{FF2B5EF4-FFF2-40B4-BE49-F238E27FC236}">
                    <a16:creationId xmlns:a16="http://schemas.microsoft.com/office/drawing/2014/main" id="{C6971679-26AC-4EBB-B741-8651822BD682}"/>
                  </a:ext>
                </a:extLst>
              </p:cNvPr>
              <p:cNvSpPr>
                <a:spLocks/>
              </p:cNvSpPr>
              <p:nvPr/>
            </p:nvSpPr>
            <p:spPr bwMode="auto">
              <a:xfrm>
                <a:off x="8440738" y="5454650"/>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7" name="Line 539">
                <a:extLst>
                  <a:ext uri="{FF2B5EF4-FFF2-40B4-BE49-F238E27FC236}">
                    <a16:creationId xmlns:a16="http://schemas.microsoft.com/office/drawing/2014/main" id="{C9CF8D29-84C0-445B-8E17-8D1998996CB9}"/>
                  </a:ext>
                </a:extLst>
              </p:cNvPr>
              <p:cNvSpPr>
                <a:spLocks noChangeShapeType="1"/>
              </p:cNvSpPr>
              <p:nvPr/>
            </p:nvSpPr>
            <p:spPr bwMode="auto">
              <a:xfrm>
                <a:off x="8226425" y="5478463"/>
                <a:ext cx="0" cy="160338"/>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8" name="Line 540">
                <a:extLst>
                  <a:ext uri="{FF2B5EF4-FFF2-40B4-BE49-F238E27FC236}">
                    <a16:creationId xmlns:a16="http://schemas.microsoft.com/office/drawing/2014/main" id="{BBA4A307-4411-4286-A51D-A4E81066B5E3}"/>
                  </a:ext>
                </a:extLst>
              </p:cNvPr>
              <p:cNvSpPr>
                <a:spLocks noChangeShapeType="1"/>
              </p:cNvSpPr>
              <p:nvPr/>
            </p:nvSpPr>
            <p:spPr bwMode="auto">
              <a:xfrm>
                <a:off x="8202613" y="5478463"/>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9" name="Line 541">
                <a:extLst>
                  <a:ext uri="{FF2B5EF4-FFF2-40B4-BE49-F238E27FC236}">
                    <a16:creationId xmlns:a16="http://schemas.microsoft.com/office/drawing/2014/main" id="{BDE66DA2-CF91-4762-978F-B7C407E178C7}"/>
                  </a:ext>
                </a:extLst>
              </p:cNvPr>
              <p:cNvSpPr>
                <a:spLocks noChangeShapeType="1"/>
              </p:cNvSpPr>
              <p:nvPr/>
            </p:nvSpPr>
            <p:spPr bwMode="auto">
              <a:xfrm>
                <a:off x="8202613" y="5638800"/>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0" name="Freeform 542">
                <a:extLst>
                  <a:ext uri="{FF2B5EF4-FFF2-40B4-BE49-F238E27FC236}">
                    <a16:creationId xmlns:a16="http://schemas.microsoft.com/office/drawing/2014/main" id="{1D01C699-161D-4587-8F6E-4EBD2112C0DD}"/>
                  </a:ext>
                </a:extLst>
              </p:cNvPr>
              <p:cNvSpPr>
                <a:spLocks/>
              </p:cNvSpPr>
              <p:nvPr/>
            </p:nvSpPr>
            <p:spPr bwMode="auto">
              <a:xfrm>
                <a:off x="8183563" y="5514975"/>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1" name="Line 543">
                <a:extLst>
                  <a:ext uri="{FF2B5EF4-FFF2-40B4-BE49-F238E27FC236}">
                    <a16:creationId xmlns:a16="http://schemas.microsoft.com/office/drawing/2014/main" id="{9DDA498D-DFD5-4D90-93AA-45CF84C76B08}"/>
                  </a:ext>
                </a:extLst>
              </p:cNvPr>
              <p:cNvSpPr>
                <a:spLocks noChangeShapeType="1"/>
              </p:cNvSpPr>
              <p:nvPr/>
            </p:nvSpPr>
            <p:spPr bwMode="auto">
              <a:xfrm>
                <a:off x="7970838" y="5595938"/>
                <a:ext cx="0" cy="13335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2" name="Line 544">
                <a:extLst>
                  <a:ext uri="{FF2B5EF4-FFF2-40B4-BE49-F238E27FC236}">
                    <a16:creationId xmlns:a16="http://schemas.microsoft.com/office/drawing/2014/main" id="{ED114698-F496-4623-ABD6-20097A92839D}"/>
                  </a:ext>
                </a:extLst>
              </p:cNvPr>
              <p:cNvSpPr>
                <a:spLocks noChangeShapeType="1"/>
              </p:cNvSpPr>
              <p:nvPr/>
            </p:nvSpPr>
            <p:spPr bwMode="auto">
              <a:xfrm>
                <a:off x="7940675" y="5595938"/>
                <a:ext cx="53975"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3" name="Line 545">
                <a:extLst>
                  <a:ext uri="{FF2B5EF4-FFF2-40B4-BE49-F238E27FC236}">
                    <a16:creationId xmlns:a16="http://schemas.microsoft.com/office/drawing/2014/main" id="{D4EC6708-7AE7-44C0-A49D-B35339087DA4}"/>
                  </a:ext>
                </a:extLst>
              </p:cNvPr>
              <p:cNvSpPr>
                <a:spLocks noChangeShapeType="1"/>
              </p:cNvSpPr>
              <p:nvPr/>
            </p:nvSpPr>
            <p:spPr bwMode="auto">
              <a:xfrm>
                <a:off x="7940675" y="5729288"/>
                <a:ext cx="53975"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4" name="Freeform 546">
                <a:extLst>
                  <a:ext uri="{FF2B5EF4-FFF2-40B4-BE49-F238E27FC236}">
                    <a16:creationId xmlns:a16="http://schemas.microsoft.com/office/drawing/2014/main" id="{F01828C1-94AC-4FA5-84C0-5E2E1A1A6216}"/>
                  </a:ext>
                </a:extLst>
              </p:cNvPr>
              <p:cNvSpPr>
                <a:spLocks/>
              </p:cNvSpPr>
              <p:nvPr/>
            </p:nvSpPr>
            <p:spPr bwMode="auto">
              <a:xfrm>
                <a:off x="7927975" y="5619750"/>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5" name="Line 547">
                <a:extLst>
                  <a:ext uri="{FF2B5EF4-FFF2-40B4-BE49-F238E27FC236}">
                    <a16:creationId xmlns:a16="http://schemas.microsoft.com/office/drawing/2014/main" id="{9EF2F9DC-9FD2-4BCA-99DE-07DF6FE4EB50}"/>
                  </a:ext>
                </a:extLst>
              </p:cNvPr>
              <p:cNvSpPr>
                <a:spLocks noChangeShapeType="1"/>
              </p:cNvSpPr>
              <p:nvPr/>
            </p:nvSpPr>
            <p:spPr bwMode="auto">
              <a:xfrm>
                <a:off x="7702550" y="5595938"/>
                <a:ext cx="0" cy="13335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6" name="Line 548">
                <a:extLst>
                  <a:ext uri="{FF2B5EF4-FFF2-40B4-BE49-F238E27FC236}">
                    <a16:creationId xmlns:a16="http://schemas.microsoft.com/office/drawing/2014/main" id="{AD080F40-D748-44A3-B7CE-8F863DE1B4D9}"/>
                  </a:ext>
                </a:extLst>
              </p:cNvPr>
              <p:cNvSpPr>
                <a:spLocks noChangeShapeType="1"/>
              </p:cNvSpPr>
              <p:nvPr/>
            </p:nvSpPr>
            <p:spPr bwMode="auto">
              <a:xfrm>
                <a:off x="7677150" y="5595938"/>
                <a:ext cx="5556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7" name="Line 549">
                <a:extLst>
                  <a:ext uri="{FF2B5EF4-FFF2-40B4-BE49-F238E27FC236}">
                    <a16:creationId xmlns:a16="http://schemas.microsoft.com/office/drawing/2014/main" id="{B21EFDA0-E1BE-4EAD-856D-1108B6AA4958}"/>
                  </a:ext>
                </a:extLst>
              </p:cNvPr>
              <p:cNvSpPr>
                <a:spLocks noChangeShapeType="1"/>
              </p:cNvSpPr>
              <p:nvPr/>
            </p:nvSpPr>
            <p:spPr bwMode="auto">
              <a:xfrm>
                <a:off x="7677150" y="5729288"/>
                <a:ext cx="5556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8" name="Freeform 550">
                <a:extLst>
                  <a:ext uri="{FF2B5EF4-FFF2-40B4-BE49-F238E27FC236}">
                    <a16:creationId xmlns:a16="http://schemas.microsoft.com/office/drawing/2014/main" id="{701587C2-441E-48E2-8D68-820FD3FC06CC}"/>
                  </a:ext>
                </a:extLst>
              </p:cNvPr>
              <p:cNvSpPr>
                <a:spLocks/>
              </p:cNvSpPr>
              <p:nvPr/>
            </p:nvSpPr>
            <p:spPr bwMode="auto">
              <a:xfrm>
                <a:off x="7659688" y="5619750"/>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9" name="Line 551">
                <a:extLst>
                  <a:ext uri="{FF2B5EF4-FFF2-40B4-BE49-F238E27FC236}">
                    <a16:creationId xmlns:a16="http://schemas.microsoft.com/office/drawing/2014/main" id="{A6511984-3814-4D40-9346-CBF436D33993}"/>
                  </a:ext>
                </a:extLst>
              </p:cNvPr>
              <p:cNvSpPr>
                <a:spLocks noChangeShapeType="1"/>
              </p:cNvSpPr>
              <p:nvPr/>
            </p:nvSpPr>
            <p:spPr bwMode="auto">
              <a:xfrm>
                <a:off x="7445375" y="5686425"/>
                <a:ext cx="0" cy="134938"/>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0" name="Line 552">
                <a:extLst>
                  <a:ext uri="{FF2B5EF4-FFF2-40B4-BE49-F238E27FC236}">
                    <a16:creationId xmlns:a16="http://schemas.microsoft.com/office/drawing/2014/main" id="{0D6242DD-4261-4636-B803-6DFC7B87092A}"/>
                  </a:ext>
                </a:extLst>
              </p:cNvPr>
              <p:cNvSpPr>
                <a:spLocks noChangeShapeType="1"/>
              </p:cNvSpPr>
              <p:nvPr/>
            </p:nvSpPr>
            <p:spPr bwMode="auto">
              <a:xfrm>
                <a:off x="7415213" y="5686425"/>
                <a:ext cx="53975"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1" name="Line 553">
                <a:extLst>
                  <a:ext uri="{FF2B5EF4-FFF2-40B4-BE49-F238E27FC236}">
                    <a16:creationId xmlns:a16="http://schemas.microsoft.com/office/drawing/2014/main" id="{CDEA4A83-DC0D-4BB7-AB78-B8B68E09B7B7}"/>
                  </a:ext>
                </a:extLst>
              </p:cNvPr>
              <p:cNvSpPr>
                <a:spLocks noChangeShapeType="1"/>
              </p:cNvSpPr>
              <p:nvPr/>
            </p:nvSpPr>
            <p:spPr bwMode="auto">
              <a:xfrm>
                <a:off x="7415213" y="5821363"/>
                <a:ext cx="53975"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2" name="Freeform 554">
                <a:extLst>
                  <a:ext uri="{FF2B5EF4-FFF2-40B4-BE49-F238E27FC236}">
                    <a16:creationId xmlns:a16="http://schemas.microsoft.com/office/drawing/2014/main" id="{CA625D60-94B8-4E2B-BB06-D6C6D7169919}"/>
                  </a:ext>
                </a:extLst>
              </p:cNvPr>
              <p:cNvSpPr>
                <a:spLocks/>
              </p:cNvSpPr>
              <p:nvPr/>
            </p:nvSpPr>
            <p:spPr bwMode="auto">
              <a:xfrm>
                <a:off x="7402513" y="5711825"/>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3" name="Line 555">
                <a:extLst>
                  <a:ext uri="{FF2B5EF4-FFF2-40B4-BE49-F238E27FC236}">
                    <a16:creationId xmlns:a16="http://schemas.microsoft.com/office/drawing/2014/main" id="{FAA8B149-E27C-4D9A-894C-4A344C70C10D}"/>
                  </a:ext>
                </a:extLst>
              </p:cNvPr>
              <p:cNvSpPr>
                <a:spLocks noChangeShapeType="1"/>
              </p:cNvSpPr>
              <p:nvPr/>
            </p:nvSpPr>
            <p:spPr bwMode="auto">
              <a:xfrm>
                <a:off x="7183438" y="5853113"/>
                <a:ext cx="0" cy="103188"/>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4" name="Line 556">
                <a:extLst>
                  <a:ext uri="{FF2B5EF4-FFF2-40B4-BE49-F238E27FC236}">
                    <a16:creationId xmlns:a16="http://schemas.microsoft.com/office/drawing/2014/main" id="{919312CF-4F9E-4371-A504-A7AEAEBA112D}"/>
                  </a:ext>
                </a:extLst>
              </p:cNvPr>
              <p:cNvSpPr>
                <a:spLocks noChangeShapeType="1"/>
              </p:cNvSpPr>
              <p:nvPr/>
            </p:nvSpPr>
            <p:spPr bwMode="auto">
              <a:xfrm>
                <a:off x="7158038" y="5853113"/>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5" name="Line 557">
                <a:extLst>
                  <a:ext uri="{FF2B5EF4-FFF2-40B4-BE49-F238E27FC236}">
                    <a16:creationId xmlns:a16="http://schemas.microsoft.com/office/drawing/2014/main" id="{D25F6015-F1D2-439E-9166-4B9AA7E31E2D}"/>
                  </a:ext>
                </a:extLst>
              </p:cNvPr>
              <p:cNvSpPr>
                <a:spLocks noChangeShapeType="1"/>
              </p:cNvSpPr>
              <p:nvPr/>
            </p:nvSpPr>
            <p:spPr bwMode="auto">
              <a:xfrm>
                <a:off x="7158038" y="5956300"/>
                <a:ext cx="4921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6" name="Freeform 558">
                <a:extLst>
                  <a:ext uri="{FF2B5EF4-FFF2-40B4-BE49-F238E27FC236}">
                    <a16:creationId xmlns:a16="http://schemas.microsoft.com/office/drawing/2014/main" id="{B4220899-BEEF-4028-B4C6-28D44B57B347}"/>
                  </a:ext>
                </a:extLst>
              </p:cNvPr>
              <p:cNvSpPr>
                <a:spLocks/>
              </p:cNvSpPr>
              <p:nvPr/>
            </p:nvSpPr>
            <p:spPr bwMode="auto">
              <a:xfrm>
                <a:off x="7140575" y="5864225"/>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7" name="Line 559">
                <a:extLst>
                  <a:ext uri="{FF2B5EF4-FFF2-40B4-BE49-F238E27FC236}">
                    <a16:creationId xmlns:a16="http://schemas.microsoft.com/office/drawing/2014/main" id="{51D7FB8E-1A13-4320-A9A7-0903B63014A9}"/>
                  </a:ext>
                </a:extLst>
              </p:cNvPr>
              <p:cNvSpPr>
                <a:spLocks noChangeShapeType="1"/>
              </p:cNvSpPr>
              <p:nvPr/>
            </p:nvSpPr>
            <p:spPr bwMode="auto">
              <a:xfrm>
                <a:off x="8745538" y="5287963"/>
                <a:ext cx="0" cy="147638"/>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8" name="Line 560">
                <a:extLst>
                  <a:ext uri="{FF2B5EF4-FFF2-40B4-BE49-F238E27FC236}">
                    <a16:creationId xmlns:a16="http://schemas.microsoft.com/office/drawing/2014/main" id="{AF671712-299A-4920-AC45-92114AEE229F}"/>
                  </a:ext>
                </a:extLst>
              </p:cNvPr>
              <p:cNvSpPr>
                <a:spLocks noChangeShapeType="1"/>
              </p:cNvSpPr>
              <p:nvPr/>
            </p:nvSpPr>
            <p:spPr bwMode="auto">
              <a:xfrm>
                <a:off x="8721725" y="5287963"/>
                <a:ext cx="5556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9" name="Line 561">
                <a:extLst>
                  <a:ext uri="{FF2B5EF4-FFF2-40B4-BE49-F238E27FC236}">
                    <a16:creationId xmlns:a16="http://schemas.microsoft.com/office/drawing/2014/main" id="{74A1BF9D-75BD-4977-B6B4-4A85C1A70F31}"/>
                  </a:ext>
                </a:extLst>
              </p:cNvPr>
              <p:cNvSpPr>
                <a:spLocks noChangeShapeType="1"/>
              </p:cNvSpPr>
              <p:nvPr/>
            </p:nvSpPr>
            <p:spPr bwMode="auto">
              <a:xfrm>
                <a:off x="8721725" y="5435600"/>
                <a:ext cx="55563" cy="0"/>
              </a:xfrm>
              <a:prstGeom prst="line">
                <a:avLst/>
              </a:prstGeom>
              <a:noFill/>
              <a:ln w="12700" cap="flat">
                <a:solidFill>
                  <a:srgbClr val="666766"/>
                </a:solidFill>
                <a:prstDash val="solid"/>
                <a:miter lim="800000"/>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0" name="Freeform 562">
                <a:extLst>
                  <a:ext uri="{FF2B5EF4-FFF2-40B4-BE49-F238E27FC236}">
                    <a16:creationId xmlns:a16="http://schemas.microsoft.com/office/drawing/2014/main" id="{46F0D53F-EB17-41E0-B732-B6EF5537E2AE}"/>
                  </a:ext>
                </a:extLst>
              </p:cNvPr>
              <p:cNvSpPr>
                <a:spLocks/>
              </p:cNvSpPr>
              <p:nvPr/>
            </p:nvSpPr>
            <p:spPr bwMode="auto">
              <a:xfrm>
                <a:off x="8702675" y="5319713"/>
                <a:ext cx="85725" cy="85725"/>
              </a:xfrm>
              <a:custGeom>
                <a:avLst/>
                <a:gdLst>
                  <a:gd name="T0" fmla="*/ 54 w 54"/>
                  <a:gd name="T1" fmla="*/ 54 h 54"/>
                  <a:gd name="T2" fmla="*/ 0 w 54"/>
                  <a:gd name="T3" fmla="*/ 54 h 54"/>
                  <a:gd name="T4" fmla="*/ 27 w 54"/>
                  <a:gd name="T5" fmla="*/ 0 h 54"/>
                  <a:gd name="T6" fmla="*/ 27 w 54"/>
                  <a:gd name="T7" fmla="*/ 0 h 54"/>
                  <a:gd name="T8" fmla="*/ 54 w 54"/>
                  <a:gd name="T9" fmla="*/ 54 h 54"/>
                </a:gdLst>
                <a:ahLst/>
                <a:cxnLst>
                  <a:cxn ang="0">
                    <a:pos x="T0" y="T1"/>
                  </a:cxn>
                  <a:cxn ang="0">
                    <a:pos x="T2" y="T3"/>
                  </a:cxn>
                  <a:cxn ang="0">
                    <a:pos x="T4" y="T5"/>
                  </a:cxn>
                  <a:cxn ang="0">
                    <a:pos x="T6" y="T7"/>
                  </a:cxn>
                  <a:cxn ang="0">
                    <a:pos x="T8" y="T9"/>
                  </a:cxn>
                </a:cxnLst>
                <a:rect l="0" t="0" r="r" b="b"/>
                <a:pathLst>
                  <a:path w="54" h="54">
                    <a:moveTo>
                      <a:pt x="54" y="54"/>
                    </a:moveTo>
                    <a:lnTo>
                      <a:pt x="0" y="54"/>
                    </a:lnTo>
                    <a:lnTo>
                      <a:pt x="27" y="0"/>
                    </a:lnTo>
                    <a:lnTo>
                      <a:pt x="27" y="0"/>
                    </a:lnTo>
                    <a:lnTo>
                      <a:pt x="54" y="54"/>
                    </a:lnTo>
                    <a:close/>
                  </a:path>
                </a:pathLst>
              </a:custGeom>
              <a:solidFill>
                <a:srgbClr val="66676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88" name="ZoneTexte 487">
              <a:extLst>
                <a:ext uri="{FF2B5EF4-FFF2-40B4-BE49-F238E27FC236}">
                  <a16:creationId xmlns:a16="http://schemas.microsoft.com/office/drawing/2014/main" id="{7F510E76-243E-4296-87EA-F234EC9619FB}"/>
                </a:ext>
              </a:extLst>
            </p:cNvPr>
            <p:cNvSpPr txBox="1"/>
            <p:nvPr/>
          </p:nvSpPr>
          <p:spPr>
            <a:xfrm>
              <a:off x="8871784" y="4194968"/>
              <a:ext cx="287258" cy="463845"/>
            </a:xfrm>
            <a:prstGeom prst="rect">
              <a:avLst/>
            </a:prstGeom>
            <a:noFill/>
          </p:spPr>
          <p:txBody>
            <a:bodyPr wrap="none" rtlCol="0">
              <a:spAutoFit/>
            </a:bodyPr>
            <a:lstStyle/>
            <a:p>
              <a:pPr algn="ctr">
                <a:lnSpc>
                  <a:spcPts val="900"/>
                </a:lnSpc>
              </a:pPr>
              <a:r>
                <a:rPr lang="en-US" sz="1600" b="1">
                  <a:solidFill>
                    <a:srgbClr val="C00000"/>
                  </a:solidFill>
                </a:rPr>
                <a:t>*</a:t>
              </a:r>
              <a:br>
                <a:rPr lang="en-US" sz="1600" b="1">
                  <a:solidFill>
                    <a:srgbClr val="C00000"/>
                  </a:solidFill>
                </a:rPr>
              </a:br>
              <a:r>
                <a:rPr lang="en-US" sz="1600" b="1"/>
                <a:t>*</a:t>
              </a:r>
              <a:br>
                <a:rPr lang="en-US" sz="1600" b="1"/>
              </a:br>
              <a:r>
                <a:rPr lang="en-US" sz="1600" b="1">
                  <a:solidFill>
                    <a:schemeClr val="bg2">
                      <a:lumMod val="75000"/>
                    </a:schemeClr>
                  </a:solidFill>
                </a:rPr>
                <a:t>*</a:t>
              </a:r>
              <a:endParaRPr lang="en-US" sz="1600" b="1">
                <a:solidFill>
                  <a:srgbClr val="C00000"/>
                </a:solidFill>
              </a:endParaRPr>
            </a:p>
          </p:txBody>
        </p:sp>
        <p:sp>
          <p:nvSpPr>
            <p:cNvPr id="489" name="ZoneTexte 488">
              <a:extLst>
                <a:ext uri="{FF2B5EF4-FFF2-40B4-BE49-F238E27FC236}">
                  <a16:creationId xmlns:a16="http://schemas.microsoft.com/office/drawing/2014/main" id="{ACF7F22D-85A4-4072-8281-9648754061CC}"/>
                </a:ext>
              </a:extLst>
            </p:cNvPr>
            <p:cNvSpPr txBox="1"/>
            <p:nvPr/>
          </p:nvSpPr>
          <p:spPr>
            <a:xfrm>
              <a:off x="8618818" y="4215983"/>
              <a:ext cx="287258" cy="463845"/>
            </a:xfrm>
            <a:prstGeom prst="rect">
              <a:avLst/>
            </a:prstGeom>
            <a:noFill/>
          </p:spPr>
          <p:txBody>
            <a:bodyPr wrap="none" rtlCol="0">
              <a:spAutoFit/>
            </a:bodyPr>
            <a:lstStyle/>
            <a:p>
              <a:pPr algn="ctr">
                <a:lnSpc>
                  <a:spcPts val="900"/>
                </a:lnSpc>
              </a:pPr>
              <a:r>
                <a:rPr lang="en-US" sz="1600" b="1">
                  <a:solidFill>
                    <a:srgbClr val="C00000"/>
                  </a:solidFill>
                </a:rPr>
                <a:t>*</a:t>
              </a:r>
              <a:br>
                <a:rPr lang="en-US" sz="1600" b="1">
                  <a:solidFill>
                    <a:srgbClr val="C00000"/>
                  </a:solidFill>
                </a:rPr>
              </a:br>
              <a:r>
                <a:rPr lang="en-US" sz="1600" b="1"/>
                <a:t>*</a:t>
              </a:r>
              <a:br>
                <a:rPr lang="en-US" sz="1600" b="1"/>
              </a:br>
              <a:r>
                <a:rPr lang="en-US" sz="1600" b="1">
                  <a:solidFill>
                    <a:schemeClr val="bg2">
                      <a:lumMod val="75000"/>
                    </a:schemeClr>
                  </a:solidFill>
                </a:rPr>
                <a:t>*</a:t>
              </a:r>
              <a:endParaRPr lang="en-US" sz="1600" b="1">
                <a:solidFill>
                  <a:srgbClr val="C00000"/>
                </a:solidFill>
              </a:endParaRPr>
            </a:p>
          </p:txBody>
        </p:sp>
        <p:sp>
          <p:nvSpPr>
            <p:cNvPr id="490" name="ZoneTexte 489">
              <a:extLst>
                <a:ext uri="{FF2B5EF4-FFF2-40B4-BE49-F238E27FC236}">
                  <a16:creationId xmlns:a16="http://schemas.microsoft.com/office/drawing/2014/main" id="{47DB0D56-87B9-46F9-BB76-D7DACC0BD4E2}"/>
                </a:ext>
              </a:extLst>
            </p:cNvPr>
            <p:cNvSpPr txBox="1"/>
            <p:nvPr/>
          </p:nvSpPr>
          <p:spPr>
            <a:xfrm>
              <a:off x="8351730" y="4435872"/>
              <a:ext cx="287258" cy="463845"/>
            </a:xfrm>
            <a:prstGeom prst="rect">
              <a:avLst/>
            </a:prstGeom>
            <a:noFill/>
          </p:spPr>
          <p:txBody>
            <a:bodyPr wrap="none" rtlCol="0">
              <a:spAutoFit/>
            </a:bodyPr>
            <a:lstStyle/>
            <a:p>
              <a:pPr algn="ctr">
                <a:lnSpc>
                  <a:spcPts val="900"/>
                </a:lnSpc>
              </a:pPr>
              <a:r>
                <a:rPr lang="en-US" sz="1600" b="1">
                  <a:solidFill>
                    <a:srgbClr val="C00000"/>
                  </a:solidFill>
                </a:rPr>
                <a:t>*</a:t>
              </a:r>
              <a:br>
                <a:rPr lang="en-US" sz="1600" b="1">
                  <a:solidFill>
                    <a:srgbClr val="C00000"/>
                  </a:solidFill>
                </a:rPr>
              </a:br>
              <a:r>
                <a:rPr lang="en-US" sz="1600" b="1"/>
                <a:t>*</a:t>
              </a:r>
              <a:br>
                <a:rPr lang="en-US" sz="1600" b="1"/>
              </a:br>
              <a:r>
                <a:rPr lang="en-US" sz="1600" b="1">
                  <a:solidFill>
                    <a:schemeClr val="bg2">
                      <a:lumMod val="75000"/>
                    </a:schemeClr>
                  </a:solidFill>
                </a:rPr>
                <a:t>*</a:t>
              </a:r>
              <a:endParaRPr lang="en-US" sz="1600" b="1">
                <a:solidFill>
                  <a:srgbClr val="C00000"/>
                </a:solidFill>
              </a:endParaRPr>
            </a:p>
          </p:txBody>
        </p:sp>
        <p:sp>
          <p:nvSpPr>
            <p:cNvPr id="491" name="ZoneTexte 490">
              <a:extLst>
                <a:ext uri="{FF2B5EF4-FFF2-40B4-BE49-F238E27FC236}">
                  <a16:creationId xmlns:a16="http://schemas.microsoft.com/office/drawing/2014/main" id="{F70471D2-7B41-4C03-BDAE-1492DE4216FB}"/>
                </a:ext>
              </a:extLst>
            </p:cNvPr>
            <p:cNvSpPr txBox="1"/>
            <p:nvPr/>
          </p:nvSpPr>
          <p:spPr>
            <a:xfrm>
              <a:off x="8085778" y="4610422"/>
              <a:ext cx="287258" cy="348429"/>
            </a:xfrm>
            <a:prstGeom prst="rect">
              <a:avLst/>
            </a:prstGeom>
            <a:noFill/>
          </p:spPr>
          <p:txBody>
            <a:bodyPr wrap="none" rtlCol="0">
              <a:spAutoFit/>
            </a:bodyPr>
            <a:lstStyle/>
            <a:p>
              <a:pPr algn="ctr">
                <a:lnSpc>
                  <a:spcPts val="900"/>
                </a:lnSpc>
              </a:pPr>
              <a:r>
                <a:rPr lang="en-US" sz="1600" b="1">
                  <a:solidFill>
                    <a:srgbClr val="C00000"/>
                  </a:solidFill>
                </a:rPr>
                <a:t>*</a:t>
              </a:r>
              <a:br>
                <a:rPr lang="en-US" sz="1600" b="1">
                  <a:solidFill>
                    <a:srgbClr val="C00000"/>
                  </a:solidFill>
                </a:rPr>
              </a:br>
              <a:r>
                <a:rPr lang="en-US" sz="1600" b="1"/>
                <a:t>*</a:t>
              </a:r>
              <a:endParaRPr lang="en-US" sz="1600" b="1">
                <a:solidFill>
                  <a:srgbClr val="C00000"/>
                </a:solidFill>
              </a:endParaRPr>
            </a:p>
          </p:txBody>
        </p:sp>
        <p:sp>
          <p:nvSpPr>
            <p:cNvPr id="492" name="ZoneTexte 491">
              <a:extLst>
                <a:ext uri="{FF2B5EF4-FFF2-40B4-BE49-F238E27FC236}">
                  <a16:creationId xmlns:a16="http://schemas.microsoft.com/office/drawing/2014/main" id="{0183B817-353D-439B-ACBC-19108301C272}"/>
                </a:ext>
              </a:extLst>
            </p:cNvPr>
            <p:cNvSpPr txBox="1"/>
            <p:nvPr/>
          </p:nvSpPr>
          <p:spPr>
            <a:xfrm>
              <a:off x="7819394" y="4760913"/>
              <a:ext cx="287258" cy="348429"/>
            </a:xfrm>
            <a:prstGeom prst="rect">
              <a:avLst/>
            </a:prstGeom>
            <a:noFill/>
          </p:spPr>
          <p:txBody>
            <a:bodyPr wrap="none" rtlCol="0">
              <a:spAutoFit/>
            </a:bodyPr>
            <a:lstStyle/>
            <a:p>
              <a:pPr algn="ctr">
                <a:lnSpc>
                  <a:spcPts val="900"/>
                </a:lnSpc>
              </a:pPr>
              <a:r>
                <a:rPr lang="en-US" sz="1600" b="1">
                  <a:solidFill>
                    <a:srgbClr val="C00000"/>
                  </a:solidFill>
                </a:rPr>
                <a:t>*</a:t>
              </a:r>
              <a:br>
                <a:rPr lang="en-US" sz="1600" b="1">
                  <a:solidFill>
                    <a:srgbClr val="C00000"/>
                  </a:solidFill>
                </a:rPr>
              </a:br>
              <a:r>
                <a:rPr lang="en-US" sz="1600" b="1"/>
                <a:t>*</a:t>
              </a:r>
              <a:endParaRPr lang="en-US" sz="1600" b="1">
                <a:solidFill>
                  <a:srgbClr val="C00000"/>
                </a:solidFill>
              </a:endParaRPr>
            </a:p>
          </p:txBody>
        </p:sp>
        <p:sp>
          <p:nvSpPr>
            <p:cNvPr id="493" name="ZoneTexte 492">
              <a:extLst>
                <a:ext uri="{FF2B5EF4-FFF2-40B4-BE49-F238E27FC236}">
                  <a16:creationId xmlns:a16="http://schemas.microsoft.com/office/drawing/2014/main" id="{592932FB-AB40-4AFE-8BDB-2A5594F60D43}"/>
                </a:ext>
              </a:extLst>
            </p:cNvPr>
            <p:cNvSpPr txBox="1"/>
            <p:nvPr/>
          </p:nvSpPr>
          <p:spPr>
            <a:xfrm>
              <a:off x="7564948" y="4853663"/>
              <a:ext cx="287258" cy="348429"/>
            </a:xfrm>
            <a:prstGeom prst="rect">
              <a:avLst/>
            </a:prstGeom>
            <a:noFill/>
          </p:spPr>
          <p:txBody>
            <a:bodyPr wrap="none" rtlCol="0">
              <a:spAutoFit/>
            </a:bodyPr>
            <a:lstStyle/>
            <a:p>
              <a:pPr algn="ctr">
                <a:lnSpc>
                  <a:spcPts val="900"/>
                </a:lnSpc>
              </a:pPr>
              <a:r>
                <a:rPr lang="en-US" sz="1600" b="1">
                  <a:solidFill>
                    <a:srgbClr val="C00000"/>
                  </a:solidFill>
                </a:rPr>
                <a:t>*</a:t>
              </a:r>
              <a:br>
                <a:rPr lang="en-US" sz="1600" b="1">
                  <a:solidFill>
                    <a:srgbClr val="C00000"/>
                  </a:solidFill>
                </a:rPr>
              </a:br>
              <a:r>
                <a:rPr lang="en-US" sz="1600" b="1"/>
                <a:t>*</a:t>
              </a:r>
              <a:endParaRPr lang="en-US" sz="1600" b="1">
                <a:solidFill>
                  <a:srgbClr val="C00000"/>
                </a:solidFill>
              </a:endParaRPr>
            </a:p>
          </p:txBody>
        </p:sp>
        <p:sp>
          <p:nvSpPr>
            <p:cNvPr id="494" name="ZoneTexte 493">
              <a:extLst>
                <a:ext uri="{FF2B5EF4-FFF2-40B4-BE49-F238E27FC236}">
                  <a16:creationId xmlns:a16="http://schemas.microsoft.com/office/drawing/2014/main" id="{AB17A718-5F68-4510-85E4-E18A3FB57F07}"/>
                </a:ext>
              </a:extLst>
            </p:cNvPr>
            <p:cNvSpPr txBox="1"/>
            <p:nvPr/>
          </p:nvSpPr>
          <p:spPr>
            <a:xfrm>
              <a:off x="7288104" y="5213200"/>
              <a:ext cx="287258" cy="233013"/>
            </a:xfrm>
            <a:prstGeom prst="rect">
              <a:avLst/>
            </a:prstGeom>
            <a:noFill/>
          </p:spPr>
          <p:txBody>
            <a:bodyPr wrap="none" rtlCol="0">
              <a:spAutoFit/>
            </a:bodyPr>
            <a:lstStyle/>
            <a:p>
              <a:pPr algn="ctr">
                <a:lnSpc>
                  <a:spcPts val="900"/>
                </a:lnSpc>
              </a:pPr>
              <a:r>
                <a:rPr lang="en-US" sz="1600" b="1">
                  <a:solidFill>
                    <a:srgbClr val="C00000"/>
                  </a:solidFill>
                </a:rPr>
                <a:t>*</a:t>
              </a:r>
            </a:p>
          </p:txBody>
        </p:sp>
        <p:sp>
          <p:nvSpPr>
            <p:cNvPr id="495" name="ZoneTexte 494">
              <a:extLst>
                <a:ext uri="{FF2B5EF4-FFF2-40B4-BE49-F238E27FC236}">
                  <a16:creationId xmlns:a16="http://schemas.microsoft.com/office/drawing/2014/main" id="{E9296315-E643-454D-B81C-5B20D8B2A7E3}"/>
                </a:ext>
              </a:extLst>
            </p:cNvPr>
            <p:cNvSpPr txBox="1"/>
            <p:nvPr/>
          </p:nvSpPr>
          <p:spPr>
            <a:xfrm>
              <a:off x="6647033" y="5983009"/>
              <a:ext cx="269626" cy="276999"/>
            </a:xfrm>
            <a:prstGeom prst="rect">
              <a:avLst/>
            </a:prstGeom>
            <a:noFill/>
          </p:spPr>
          <p:txBody>
            <a:bodyPr wrap="none" rtlCol="0">
              <a:spAutoFit/>
            </a:bodyPr>
            <a:lstStyle/>
            <a:p>
              <a:pPr algn="r"/>
              <a:r>
                <a:rPr lang="en-US" sz="1200"/>
                <a:t>0</a:t>
              </a:r>
            </a:p>
          </p:txBody>
        </p:sp>
        <p:sp>
          <p:nvSpPr>
            <p:cNvPr id="496" name="ZoneTexte 495">
              <a:extLst>
                <a:ext uri="{FF2B5EF4-FFF2-40B4-BE49-F238E27FC236}">
                  <a16:creationId xmlns:a16="http://schemas.microsoft.com/office/drawing/2014/main" id="{AEF51EDD-2DE6-46AE-BA0B-7C89C45A1953}"/>
                </a:ext>
              </a:extLst>
            </p:cNvPr>
            <p:cNvSpPr txBox="1"/>
            <p:nvPr/>
          </p:nvSpPr>
          <p:spPr>
            <a:xfrm>
              <a:off x="6647033" y="5638640"/>
              <a:ext cx="269626" cy="276999"/>
            </a:xfrm>
            <a:prstGeom prst="rect">
              <a:avLst/>
            </a:prstGeom>
            <a:noFill/>
          </p:spPr>
          <p:txBody>
            <a:bodyPr wrap="none" rtlCol="0">
              <a:spAutoFit/>
            </a:bodyPr>
            <a:lstStyle/>
            <a:p>
              <a:pPr algn="r"/>
              <a:r>
                <a:rPr lang="en-US" sz="1200"/>
                <a:t>1</a:t>
              </a:r>
            </a:p>
          </p:txBody>
        </p:sp>
        <p:sp>
          <p:nvSpPr>
            <p:cNvPr id="497" name="ZoneTexte 496">
              <a:extLst>
                <a:ext uri="{FF2B5EF4-FFF2-40B4-BE49-F238E27FC236}">
                  <a16:creationId xmlns:a16="http://schemas.microsoft.com/office/drawing/2014/main" id="{96A42CED-274C-4EE6-AF86-93AEA2BCF7EE}"/>
                </a:ext>
              </a:extLst>
            </p:cNvPr>
            <p:cNvSpPr txBox="1"/>
            <p:nvPr/>
          </p:nvSpPr>
          <p:spPr>
            <a:xfrm>
              <a:off x="6647033" y="5294273"/>
              <a:ext cx="269626" cy="276999"/>
            </a:xfrm>
            <a:prstGeom prst="rect">
              <a:avLst/>
            </a:prstGeom>
            <a:noFill/>
          </p:spPr>
          <p:txBody>
            <a:bodyPr wrap="none" rtlCol="0">
              <a:spAutoFit/>
            </a:bodyPr>
            <a:lstStyle/>
            <a:p>
              <a:pPr algn="r"/>
              <a:r>
                <a:rPr lang="en-US" sz="1200"/>
                <a:t>2</a:t>
              </a:r>
            </a:p>
          </p:txBody>
        </p:sp>
        <p:sp>
          <p:nvSpPr>
            <p:cNvPr id="498" name="ZoneTexte 497">
              <a:extLst>
                <a:ext uri="{FF2B5EF4-FFF2-40B4-BE49-F238E27FC236}">
                  <a16:creationId xmlns:a16="http://schemas.microsoft.com/office/drawing/2014/main" id="{79B5D713-4D67-454E-832D-3207A8DD5CCE}"/>
                </a:ext>
              </a:extLst>
            </p:cNvPr>
            <p:cNvSpPr txBox="1"/>
            <p:nvPr/>
          </p:nvSpPr>
          <p:spPr>
            <a:xfrm>
              <a:off x="6647033" y="4605539"/>
              <a:ext cx="269626" cy="276999"/>
            </a:xfrm>
            <a:prstGeom prst="rect">
              <a:avLst/>
            </a:prstGeom>
            <a:noFill/>
          </p:spPr>
          <p:txBody>
            <a:bodyPr wrap="none" rtlCol="0">
              <a:spAutoFit/>
            </a:bodyPr>
            <a:lstStyle/>
            <a:p>
              <a:pPr algn="r"/>
              <a:r>
                <a:rPr lang="en-US" sz="1200"/>
                <a:t>4</a:t>
              </a:r>
            </a:p>
          </p:txBody>
        </p:sp>
        <p:sp>
          <p:nvSpPr>
            <p:cNvPr id="499" name="ZoneTexte 498">
              <a:extLst>
                <a:ext uri="{FF2B5EF4-FFF2-40B4-BE49-F238E27FC236}">
                  <a16:creationId xmlns:a16="http://schemas.microsoft.com/office/drawing/2014/main" id="{341B9F3F-E6B9-4C57-BDBA-E485F234A6BB}"/>
                </a:ext>
              </a:extLst>
            </p:cNvPr>
            <p:cNvSpPr txBox="1"/>
            <p:nvPr/>
          </p:nvSpPr>
          <p:spPr>
            <a:xfrm>
              <a:off x="7038894" y="6127789"/>
              <a:ext cx="354584" cy="276999"/>
            </a:xfrm>
            <a:prstGeom prst="rect">
              <a:avLst/>
            </a:prstGeom>
            <a:noFill/>
          </p:spPr>
          <p:txBody>
            <a:bodyPr wrap="none" rtlCol="0">
              <a:spAutoFit/>
            </a:bodyPr>
            <a:lstStyle/>
            <a:p>
              <a:pPr algn="ctr"/>
              <a:r>
                <a:rPr lang="en-US" sz="1200"/>
                <a:t>12</a:t>
              </a:r>
            </a:p>
          </p:txBody>
        </p:sp>
        <p:sp>
          <p:nvSpPr>
            <p:cNvPr id="500" name="ZoneTexte 499">
              <a:extLst>
                <a:ext uri="{FF2B5EF4-FFF2-40B4-BE49-F238E27FC236}">
                  <a16:creationId xmlns:a16="http://schemas.microsoft.com/office/drawing/2014/main" id="{2A0A3FD3-EF21-4FD4-A470-0F1F063CC320}"/>
                </a:ext>
              </a:extLst>
            </p:cNvPr>
            <p:cNvSpPr txBox="1"/>
            <p:nvPr/>
          </p:nvSpPr>
          <p:spPr>
            <a:xfrm>
              <a:off x="7297974" y="6127789"/>
              <a:ext cx="354584" cy="276999"/>
            </a:xfrm>
            <a:prstGeom prst="rect">
              <a:avLst/>
            </a:prstGeom>
            <a:noFill/>
          </p:spPr>
          <p:txBody>
            <a:bodyPr wrap="none" rtlCol="0">
              <a:spAutoFit/>
            </a:bodyPr>
            <a:lstStyle/>
            <a:p>
              <a:pPr algn="ctr"/>
              <a:r>
                <a:rPr lang="en-US" sz="1200"/>
                <a:t>24</a:t>
              </a:r>
            </a:p>
          </p:txBody>
        </p:sp>
        <p:sp>
          <p:nvSpPr>
            <p:cNvPr id="501" name="ZoneTexte 500">
              <a:extLst>
                <a:ext uri="{FF2B5EF4-FFF2-40B4-BE49-F238E27FC236}">
                  <a16:creationId xmlns:a16="http://schemas.microsoft.com/office/drawing/2014/main" id="{070D8A9D-27D7-4706-92CE-A158F492DD63}"/>
                </a:ext>
              </a:extLst>
            </p:cNvPr>
            <p:cNvSpPr txBox="1"/>
            <p:nvPr/>
          </p:nvSpPr>
          <p:spPr>
            <a:xfrm>
              <a:off x="7557054" y="6127789"/>
              <a:ext cx="354584" cy="276999"/>
            </a:xfrm>
            <a:prstGeom prst="rect">
              <a:avLst/>
            </a:prstGeom>
            <a:noFill/>
          </p:spPr>
          <p:txBody>
            <a:bodyPr wrap="none" rtlCol="0">
              <a:spAutoFit/>
            </a:bodyPr>
            <a:lstStyle/>
            <a:p>
              <a:pPr algn="ctr"/>
              <a:r>
                <a:rPr lang="en-US" sz="1200"/>
                <a:t>36</a:t>
              </a:r>
            </a:p>
          </p:txBody>
        </p:sp>
        <p:sp>
          <p:nvSpPr>
            <p:cNvPr id="502" name="ZoneTexte 501">
              <a:extLst>
                <a:ext uri="{FF2B5EF4-FFF2-40B4-BE49-F238E27FC236}">
                  <a16:creationId xmlns:a16="http://schemas.microsoft.com/office/drawing/2014/main" id="{3BF0C9AA-591C-4887-A18D-ED6ED30948FD}"/>
                </a:ext>
              </a:extLst>
            </p:cNvPr>
            <p:cNvSpPr txBox="1"/>
            <p:nvPr/>
          </p:nvSpPr>
          <p:spPr>
            <a:xfrm>
              <a:off x="7816134" y="6127789"/>
              <a:ext cx="354584" cy="276999"/>
            </a:xfrm>
            <a:prstGeom prst="rect">
              <a:avLst/>
            </a:prstGeom>
            <a:noFill/>
          </p:spPr>
          <p:txBody>
            <a:bodyPr wrap="none" rtlCol="0">
              <a:spAutoFit/>
            </a:bodyPr>
            <a:lstStyle/>
            <a:p>
              <a:pPr algn="ctr"/>
              <a:r>
                <a:rPr lang="en-US" sz="1200"/>
                <a:t>48</a:t>
              </a:r>
            </a:p>
          </p:txBody>
        </p:sp>
        <p:sp>
          <p:nvSpPr>
            <p:cNvPr id="503" name="ZoneTexte 502">
              <a:extLst>
                <a:ext uri="{FF2B5EF4-FFF2-40B4-BE49-F238E27FC236}">
                  <a16:creationId xmlns:a16="http://schemas.microsoft.com/office/drawing/2014/main" id="{CC077932-6DCD-42C5-B02F-D7FCC4B8CF55}"/>
                </a:ext>
              </a:extLst>
            </p:cNvPr>
            <p:cNvSpPr txBox="1"/>
            <p:nvPr/>
          </p:nvSpPr>
          <p:spPr>
            <a:xfrm>
              <a:off x="8075214" y="6127789"/>
              <a:ext cx="354584" cy="276999"/>
            </a:xfrm>
            <a:prstGeom prst="rect">
              <a:avLst/>
            </a:prstGeom>
            <a:noFill/>
          </p:spPr>
          <p:txBody>
            <a:bodyPr wrap="none" rtlCol="0">
              <a:spAutoFit/>
            </a:bodyPr>
            <a:lstStyle/>
            <a:p>
              <a:pPr algn="ctr"/>
              <a:r>
                <a:rPr lang="en-US" sz="1200"/>
                <a:t>60</a:t>
              </a:r>
            </a:p>
          </p:txBody>
        </p:sp>
        <p:sp>
          <p:nvSpPr>
            <p:cNvPr id="504" name="ZoneTexte 503">
              <a:extLst>
                <a:ext uri="{FF2B5EF4-FFF2-40B4-BE49-F238E27FC236}">
                  <a16:creationId xmlns:a16="http://schemas.microsoft.com/office/drawing/2014/main" id="{44B913BC-B1FE-4094-B879-2612C9D393BE}"/>
                </a:ext>
              </a:extLst>
            </p:cNvPr>
            <p:cNvSpPr txBox="1"/>
            <p:nvPr/>
          </p:nvSpPr>
          <p:spPr>
            <a:xfrm>
              <a:off x="8334294" y="6127789"/>
              <a:ext cx="354584" cy="276999"/>
            </a:xfrm>
            <a:prstGeom prst="rect">
              <a:avLst/>
            </a:prstGeom>
            <a:noFill/>
          </p:spPr>
          <p:txBody>
            <a:bodyPr wrap="none" rtlCol="0">
              <a:spAutoFit/>
            </a:bodyPr>
            <a:lstStyle/>
            <a:p>
              <a:pPr algn="ctr"/>
              <a:r>
                <a:rPr lang="en-US" sz="1200"/>
                <a:t>72</a:t>
              </a:r>
            </a:p>
          </p:txBody>
        </p:sp>
        <p:sp>
          <p:nvSpPr>
            <p:cNvPr id="505" name="ZoneTexte 504">
              <a:extLst>
                <a:ext uri="{FF2B5EF4-FFF2-40B4-BE49-F238E27FC236}">
                  <a16:creationId xmlns:a16="http://schemas.microsoft.com/office/drawing/2014/main" id="{D18D9B43-FBB4-478F-868A-EDE4E668A6AB}"/>
                </a:ext>
              </a:extLst>
            </p:cNvPr>
            <p:cNvSpPr txBox="1"/>
            <p:nvPr/>
          </p:nvSpPr>
          <p:spPr>
            <a:xfrm>
              <a:off x="8593374" y="6127789"/>
              <a:ext cx="354584" cy="276999"/>
            </a:xfrm>
            <a:prstGeom prst="rect">
              <a:avLst/>
            </a:prstGeom>
            <a:noFill/>
          </p:spPr>
          <p:txBody>
            <a:bodyPr wrap="none" rtlCol="0">
              <a:spAutoFit/>
            </a:bodyPr>
            <a:lstStyle/>
            <a:p>
              <a:pPr algn="ctr"/>
              <a:r>
                <a:rPr lang="en-US" sz="1200"/>
                <a:t>84</a:t>
              </a:r>
            </a:p>
          </p:txBody>
        </p:sp>
        <p:sp>
          <p:nvSpPr>
            <p:cNvPr id="506" name="ZoneTexte 505">
              <a:extLst>
                <a:ext uri="{FF2B5EF4-FFF2-40B4-BE49-F238E27FC236}">
                  <a16:creationId xmlns:a16="http://schemas.microsoft.com/office/drawing/2014/main" id="{E95088DA-D1A5-4994-814A-D68A57B4D850}"/>
                </a:ext>
              </a:extLst>
            </p:cNvPr>
            <p:cNvSpPr txBox="1"/>
            <p:nvPr/>
          </p:nvSpPr>
          <p:spPr>
            <a:xfrm>
              <a:off x="8852454" y="6127789"/>
              <a:ext cx="354584" cy="276999"/>
            </a:xfrm>
            <a:prstGeom prst="rect">
              <a:avLst/>
            </a:prstGeom>
            <a:noFill/>
          </p:spPr>
          <p:txBody>
            <a:bodyPr wrap="none" rtlCol="0">
              <a:spAutoFit/>
            </a:bodyPr>
            <a:lstStyle/>
            <a:p>
              <a:pPr algn="ctr"/>
              <a:r>
                <a:rPr lang="en-US" sz="1200"/>
                <a:t>96</a:t>
              </a:r>
            </a:p>
          </p:txBody>
        </p:sp>
        <p:sp>
          <p:nvSpPr>
            <p:cNvPr id="507" name="ZoneTexte 506">
              <a:extLst>
                <a:ext uri="{FF2B5EF4-FFF2-40B4-BE49-F238E27FC236}">
                  <a16:creationId xmlns:a16="http://schemas.microsoft.com/office/drawing/2014/main" id="{957A35E3-28E9-4746-B383-2CBD58632524}"/>
                </a:ext>
              </a:extLst>
            </p:cNvPr>
            <p:cNvSpPr txBox="1"/>
            <p:nvPr/>
          </p:nvSpPr>
          <p:spPr>
            <a:xfrm>
              <a:off x="6647033" y="4261172"/>
              <a:ext cx="269626" cy="276999"/>
            </a:xfrm>
            <a:prstGeom prst="rect">
              <a:avLst/>
            </a:prstGeom>
            <a:noFill/>
          </p:spPr>
          <p:txBody>
            <a:bodyPr wrap="none" rtlCol="0">
              <a:spAutoFit/>
            </a:bodyPr>
            <a:lstStyle/>
            <a:p>
              <a:pPr algn="r"/>
              <a:r>
                <a:rPr lang="en-US" sz="1200"/>
                <a:t>5</a:t>
              </a:r>
            </a:p>
          </p:txBody>
        </p:sp>
        <p:sp>
          <p:nvSpPr>
            <p:cNvPr id="508" name="ZoneTexte 507">
              <a:extLst>
                <a:ext uri="{FF2B5EF4-FFF2-40B4-BE49-F238E27FC236}">
                  <a16:creationId xmlns:a16="http://schemas.microsoft.com/office/drawing/2014/main" id="{20B694A3-7BFC-4FBA-AAD3-6F5FF47384D0}"/>
                </a:ext>
              </a:extLst>
            </p:cNvPr>
            <p:cNvSpPr txBox="1"/>
            <p:nvPr/>
          </p:nvSpPr>
          <p:spPr>
            <a:xfrm>
              <a:off x="6647033" y="4949906"/>
              <a:ext cx="269626" cy="276999"/>
            </a:xfrm>
            <a:prstGeom prst="rect">
              <a:avLst/>
            </a:prstGeom>
            <a:noFill/>
          </p:spPr>
          <p:txBody>
            <a:bodyPr wrap="none" rtlCol="0">
              <a:spAutoFit/>
            </a:bodyPr>
            <a:lstStyle/>
            <a:p>
              <a:pPr algn="r"/>
              <a:r>
                <a:rPr lang="en-US" sz="1200"/>
                <a:t>3</a:t>
              </a:r>
            </a:p>
          </p:txBody>
        </p:sp>
        <p:sp>
          <p:nvSpPr>
            <p:cNvPr id="509" name="ZoneTexte 508">
              <a:extLst>
                <a:ext uri="{FF2B5EF4-FFF2-40B4-BE49-F238E27FC236}">
                  <a16:creationId xmlns:a16="http://schemas.microsoft.com/office/drawing/2014/main" id="{46CDC018-6559-4A25-B874-FFB106CA8D1E}"/>
                </a:ext>
              </a:extLst>
            </p:cNvPr>
            <p:cNvSpPr txBox="1"/>
            <p:nvPr/>
          </p:nvSpPr>
          <p:spPr>
            <a:xfrm>
              <a:off x="9675992" y="4997310"/>
              <a:ext cx="412998" cy="276999"/>
            </a:xfrm>
            <a:prstGeom prst="rect">
              <a:avLst/>
            </a:prstGeom>
            <a:noFill/>
          </p:spPr>
          <p:txBody>
            <a:bodyPr wrap="none" rtlCol="0">
              <a:spAutoFit/>
            </a:bodyPr>
            <a:lstStyle/>
            <a:p>
              <a:r>
                <a:rPr lang="en-US" sz="1200" b="1"/>
                <a:t>TAF</a:t>
              </a:r>
            </a:p>
          </p:txBody>
        </p:sp>
        <p:sp>
          <p:nvSpPr>
            <p:cNvPr id="510" name="ZoneTexte 509">
              <a:extLst>
                <a:ext uri="{FF2B5EF4-FFF2-40B4-BE49-F238E27FC236}">
                  <a16:creationId xmlns:a16="http://schemas.microsoft.com/office/drawing/2014/main" id="{F660488B-0262-41A3-849E-32DD23B75017}"/>
                </a:ext>
              </a:extLst>
            </p:cNvPr>
            <p:cNvSpPr txBox="1"/>
            <p:nvPr/>
          </p:nvSpPr>
          <p:spPr>
            <a:xfrm>
              <a:off x="9675992" y="5198478"/>
              <a:ext cx="445956" cy="276999"/>
            </a:xfrm>
            <a:prstGeom prst="rect">
              <a:avLst/>
            </a:prstGeom>
            <a:noFill/>
          </p:spPr>
          <p:txBody>
            <a:bodyPr wrap="none" rtlCol="0">
              <a:spAutoFit/>
            </a:bodyPr>
            <a:lstStyle/>
            <a:p>
              <a:r>
                <a:rPr lang="en-US" sz="1200" b="1"/>
                <a:t>ABC</a:t>
              </a:r>
            </a:p>
          </p:txBody>
        </p:sp>
        <p:sp>
          <p:nvSpPr>
            <p:cNvPr id="511" name="ZoneTexte 510">
              <a:extLst>
                <a:ext uri="{FF2B5EF4-FFF2-40B4-BE49-F238E27FC236}">
                  <a16:creationId xmlns:a16="http://schemas.microsoft.com/office/drawing/2014/main" id="{82B3EBE8-FAAF-4EDF-8BBA-9DD7A7C03871}"/>
                </a:ext>
              </a:extLst>
            </p:cNvPr>
            <p:cNvSpPr txBox="1"/>
            <p:nvPr/>
          </p:nvSpPr>
          <p:spPr>
            <a:xfrm>
              <a:off x="9675992" y="5411838"/>
              <a:ext cx="429926" cy="276999"/>
            </a:xfrm>
            <a:prstGeom prst="rect">
              <a:avLst/>
            </a:prstGeom>
            <a:noFill/>
          </p:spPr>
          <p:txBody>
            <a:bodyPr wrap="none" rtlCol="0">
              <a:spAutoFit/>
            </a:bodyPr>
            <a:lstStyle/>
            <a:p>
              <a:r>
                <a:rPr lang="en-US" sz="1200" b="1"/>
                <a:t>TDF</a:t>
              </a:r>
            </a:p>
          </p:txBody>
        </p:sp>
        <p:sp>
          <p:nvSpPr>
            <p:cNvPr id="512" name="ZoneTexte 511">
              <a:extLst>
                <a:ext uri="{FF2B5EF4-FFF2-40B4-BE49-F238E27FC236}">
                  <a16:creationId xmlns:a16="http://schemas.microsoft.com/office/drawing/2014/main" id="{E84C675C-D6B6-4F6D-9DBE-C9B322B3705B}"/>
                </a:ext>
              </a:extLst>
            </p:cNvPr>
            <p:cNvSpPr txBox="1"/>
            <p:nvPr/>
          </p:nvSpPr>
          <p:spPr>
            <a:xfrm>
              <a:off x="9675992" y="5608608"/>
              <a:ext cx="428322" cy="276999"/>
            </a:xfrm>
            <a:prstGeom prst="rect">
              <a:avLst/>
            </a:prstGeom>
            <a:noFill/>
          </p:spPr>
          <p:txBody>
            <a:bodyPr wrap="none" rtlCol="0">
              <a:spAutoFit/>
            </a:bodyPr>
            <a:lstStyle/>
            <a:p>
              <a:r>
                <a:rPr lang="en-US" sz="1200" b="1"/>
                <a:t>AZT</a:t>
              </a:r>
            </a:p>
          </p:txBody>
        </p:sp>
        <p:sp>
          <p:nvSpPr>
            <p:cNvPr id="513" name="ZoneTexte 512">
              <a:extLst>
                <a:ext uri="{FF2B5EF4-FFF2-40B4-BE49-F238E27FC236}">
                  <a16:creationId xmlns:a16="http://schemas.microsoft.com/office/drawing/2014/main" id="{3AA813E9-0F31-4812-BD67-B2B52D994D52}"/>
                </a:ext>
              </a:extLst>
            </p:cNvPr>
            <p:cNvSpPr txBox="1"/>
            <p:nvPr/>
          </p:nvSpPr>
          <p:spPr>
            <a:xfrm>
              <a:off x="7760123" y="6307760"/>
              <a:ext cx="599203" cy="276999"/>
            </a:xfrm>
            <a:prstGeom prst="rect">
              <a:avLst/>
            </a:prstGeom>
            <a:noFill/>
          </p:spPr>
          <p:txBody>
            <a:bodyPr wrap="none" rtlCol="0">
              <a:spAutoFit/>
            </a:bodyPr>
            <a:lstStyle/>
            <a:p>
              <a:pPr algn="ctr"/>
              <a:r>
                <a:rPr lang="en-US" sz="1200"/>
                <a:t>Weeks</a:t>
              </a:r>
            </a:p>
          </p:txBody>
        </p:sp>
      </p:grpSp>
    </p:spTree>
    <p:extLst>
      <p:ext uri="{BB962C8B-B14F-4D97-AF65-F5344CB8AC3E}">
        <p14:creationId xmlns:p14="http://schemas.microsoft.com/office/powerpoint/2010/main" val="2557415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0945"/>
            <a:ext cx="8229600" cy="694632"/>
          </a:xfrm>
        </p:spPr>
        <p:txBody>
          <a:bodyPr/>
          <a:lstStyle/>
          <a:p>
            <a:r>
              <a:rPr lang="en-US"/>
              <a:t>Weight gain</a:t>
            </a:r>
          </a:p>
        </p:txBody>
      </p:sp>
      <p:sp>
        <p:nvSpPr>
          <p:cNvPr id="4" name="Espace réservé du contenu 3"/>
          <p:cNvSpPr>
            <a:spLocks noGrp="1"/>
          </p:cNvSpPr>
          <p:nvPr>
            <p:ph sz="half" idx="1"/>
          </p:nvPr>
        </p:nvSpPr>
        <p:spPr>
          <a:xfrm>
            <a:off x="457200" y="915028"/>
            <a:ext cx="4191000" cy="2821029"/>
          </a:xfrm>
        </p:spPr>
        <p:txBody>
          <a:bodyPr/>
          <a:lstStyle/>
          <a:p>
            <a:r>
              <a:rPr lang="en-US" dirty="0"/>
              <a:t>Naive patients</a:t>
            </a:r>
          </a:p>
          <a:p>
            <a:pPr lvl="1"/>
            <a:r>
              <a:rPr lang="en-US" dirty="0"/>
              <a:t>DTG associated with weight gain</a:t>
            </a:r>
          </a:p>
          <a:p>
            <a:pPr lvl="1"/>
            <a:r>
              <a:rPr lang="en-US" dirty="0"/>
              <a:t>TAF associated with weight gain</a:t>
            </a:r>
          </a:p>
          <a:p>
            <a:pPr lvl="1"/>
            <a:r>
              <a:rPr lang="en-US" dirty="0"/>
              <a:t>No significant </a:t>
            </a:r>
            <a:r>
              <a:rPr lang="en-US" dirty="0" err="1"/>
              <a:t>chnge</a:t>
            </a:r>
            <a:r>
              <a:rPr lang="en-US" dirty="0"/>
              <a:t> in weight DOR vs EFV 1st line (Orkin C Abs. PS 3/2) </a:t>
            </a:r>
          </a:p>
        </p:txBody>
      </p:sp>
      <p:sp>
        <p:nvSpPr>
          <p:cNvPr id="5" name="Espace réservé du contenu 4"/>
          <p:cNvSpPr>
            <a:spLocks noGrp="1"/>
          </p:cNvSpPr>
          <p:nvPr>
            <p:ph sz="half" idx="2"/>
          </p:nvPr>
        </p:nvSpPr>
        <p:spPr>
          <a:xfrm>
            <a:off x="4648200" y="915029"/>
            <a:ext cx="4324534" cy="1859088"/>
          </a:xfrm>
        </p:spPr>
        <p:txBody>
          <a:bodyPr/>
          <a:lstStyle/>
          <a:p>
            <a:r>
              <a:rPr lang="en-US"/>
              <a:t>Switch in suppressed patients</a:t>
            </a:r>
          </a:p>
          <a:p>
            <a:pPr lvl="1"/>
            <a:r>
              <a:rPr lang="en-US"/>
              <a:t>INI not associated with weight gain</a:t>
            </a:r>
          </a:p>
          <a:p>
            <a:pPr lvl="2"/>
            <a:r>
              <a:rPr lang="en-US"/>
              <a:t>Swiss Cohor [PS3/5] : modest increase after switch to DTG</a:t>
            </a:r>
          </a:p>
          <a:p>
            <a:pPr lvl="2"/>
            <a:r>
              <a:rPr lang="en-US"/>
              <a:t>AGEhIV Coghort [PS3/6]) : noweight increase after switch to INSTI</a:t>
            </a:r>
          </a:p>
        </p:txBody>
      </p:sp>
      <p:grpSp>
        <p:nvGrpSpPr>
          <p:cNvPr id="3" name="Groupe 2">
            <a:extLst>
              <a:ext uri="{FF2B5EF4-FFF2-40B4-BE49-F238E27FC236}">
                <a16:creationId xmlns:a16="http://schemas.microsoft.com/office/drawing/2014/main" id="{D5E09DBB-29FB-4CCD-BCD0-EB0483E1C45B}"/>
              </a:ext>
            </a:extLst>
          </p:cNvPr>
          <p:cNvGrpSpPr/>
          <p:nvPr/>
        </p:nvGrpSpPr>
        <p:grpSpPr>
          <a:xfrm>
            <a:off x="1350338" y="3255735"/>
            <a:ext cx="5841824" cy="3210545"/>
            <a:chOff x="1350338" y="3255735"/>
            <a:chExt cx="5841824" cy="3210545"/>
          </a:xfrm>
        </p:grpSpPr>
        <p:cxnSp>
          <p:nvCxnSpPr>
            <p:cNvPr id="6" name="Connecteur droit 5">
              <a:extLst>
                <a:ext uri="{FF2B5EF4-FFF2-40B4-BE49-F238E27FC236}">
                  <a16:creationId xmlns:a16="http://schemas.microsoft.com/office/drawing/2014/main" id="{B9F703FD-97A0-45FB-B78B-3D289E156D2B}"/>
                </a:ext>
              </a:extLst>
            </p:cNvPr>
            <p:cNvCxnSpPr/>
            <p:nvPr/>
          </p:nvCxnSpPr>
          <p:spPr>
            <a:xfrm>
              <a:off x="1554480" y="5394960"/>
              <a:ext cx="5637682"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Flèche : bas 7">
              <a:extLst>
                <a:ext uri="{FF2B5EF4-FFF2-40B4-BE49-F238E27FC236}">
                  <a16:creationId xmlns:a16="http://schemas.microsoft.com/office/drawing/2014/main" id="{716BAC05-1CC8-4597-9CD6-5C94A944B664}"/>
                </a:ext>
              </a:extLst>
            </p:cNvPr>
            <p:cNvSpPr/>
            <p:nvPr/>
          </p:nvSpPr>
          <p:spPr>
            <a:xfrm>
              <a:off x="4983480" y="5394960"/>
              <a:ext cx="417195" cy="685171"/>
            </a:xfrm>
            <a:prstGeom prst="down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Flèche : bas 9">
              <a:extLst>
                <a:ext uri="{FF2B5EF4-FFF2-40B4-BE49-F238E27FC236}">
                  <a16:creationId xmlns:a16="http://schemas.microsoft.com/office/drawing/2014/main" id="{3D5BE735-B3E4-40FD-A4CF-5BAABFB52E0A}"/>
                </a:ext>
              </a:extLst>
            </p:cNvPr>
            <p:cNvSpPr/>
            <p:nvPr/>
          </p:nvSpPr>
          <p:spPr>
            <a:xfrm>
              <a:off x="5440680" y="5394960"/>
              <a:ext cx="417195" cy="510226"/>
            </a:xfrm>
            <a:prstGeom prst="down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Flèche : bas 10">
              <a:extLst>
                <a:ext uri="{FF2B5EF4-FFF2-40B4-BE49-F238E27FC236}">
                  <a16:creationId xmlns:a16="http://schemas.microsoft.com/office/drawing/2014/main" id="{CFA2D5B8-C4F4-48B9-A2DA-1F710B5312B1}"/>
                </a:ext>
              </a:extLst>
            </p:cNvPr>
            <p:cNvSpPr/>
            <p:nvPr/>
          </p:nvSpPr>
          <p:spPr>
            <a:xfrm flipH="1" flipV="1">
              <a:off x="5837072" y="4705125"/>
              <a:ext cx="417195" cy="670233"/>
            </a:xfrm>
            <a:prstGeom prst="down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Flèche : bas 11">
              <a:extLst>
                <a:ext uri="{FF2B5EF4-FFF2-40B4-BE49-F238E27FC236}">
                  <a16:creationId xmlns:a16="http://schemas.microsoft.com/office/drawing/2014/main" id="{370F229A-04C3-4D6C-A965-BBFE0A2DBF7D}"/>
                </a:ext>
              </a:extLst>
            </p:cNvPr>
            <p:cNvSpPr/>
            <p:nvPr/>
          </p:nvSpPr>
          <p:spPr>
            <a:xfrm flipH="1" flipV="1">
              <a:off x="6628117" y="4705125"/>
              <a:ext cx="417195" cy="670233"/>
            </a:xfrm>
            <a:prstGeom prst="downArrow">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Flèche : bas 12">
              <a:extLst>
                <a:ext uri="{FF2B5EF4-FFF2-40B4-BE49-F238E27FC236}">
                  <a16:creationId xmlns:a16="http://schemas.microsoft.com/office/drawing/2014/main" id="{A1704CB3-8AC0-49B4-881C-355C47CF248C}"/>
                </a:ext>
              </a:extLst>
            </p:cNvPr>
            <p:cNvSpPr/>
            <p:nvPr/>
          </p:nvSpPr>
          <p:spPr>
            <a:xfrm flipH="1" flipV="1">
              <a:off x="4439602" y="4822105"/>
              <a:ext cx="417195" cy="553253"/>
            </a:xfrm>
            <a:prstGeom prst="down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Flèche : bas 13">
              <a:extLst>
                <a:ext uri="{FF2B5EF4-FFF2-40B4-BE49-F238E27FC236}">
                  <a16:creationId xmlns:a16="http://schemas.microsoft.com/office/drawing/2014/main" id="{94F2C501-B006-4C7B-8C20-963F7D5D7816}"/>
                </a:ext>
              </a:extLst>
            </p:cNvPr>
            <p:cNvSpPr/>
            <p:nvPr/>
          </p:nvSpPr>
          <p:spPr>
            <a:xfrm flipH="1" flipV="1">
              <a:off x="3897795" y="3833435"/>
              <a:ext cx="417195" cy="1541923"/>
            </a:xfrm>
            <a:prstGeom prst="down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Flèche : bas 14">
              <a:extLst>
                <a:ext uri="{FF2B5EF4-FFF2-40B4-BE49-F238E27FC236}">
                  <a16:creationId xmlns:a16="http://schemas.microsoft.com/office/drawing/2014/main" id="{90D04C8E-338E-4727-A507-89BE956FE3B4}"/>
                </a:ext>
              </a:extLst>
            </p:cNvPr>
            <p:cNvSpPr/>
            <p:nvPr/>
          </p:nvSpPr>
          <p:spPr>
            <a:xfrm flipH="1" flipV="1">
              <a:off x="2865843" y="4466691"/>
              <a:ext cx="417195" cy="908667"/>
            </a:xfrm>
            <a:prstGeom prst="downArrow">
              <a:avLst/>
            </a:prstGeom>
            <a:solidFill>
              <a:srgbClr val="FFC0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BDD9CC46-728D-4AC4-9C70-94170BF184D4}"/>
                </a:ext>
              </a:extLst>
            </p:cNvPr>
            <p:cNvSpPr txBox="1"/>
            <p:nvPr/>
          </p:nvSpPr>
          <p:spPr>
            <a:xfrm>
              <a:off x="5591326" y="4380843"/>
              <a:ext cx="935449" cy="369332"/>
            </a:xfrm>
            <a:prstGeom prst="rect">
              <a:avLst/>
            </a:prstGeom>
            <a:noFill/>
          </p:spPr>
          <p:txBody>
            <a:bodyPr wrap="none" rtlCol="0">
              <a:spAutoFit/>
            </a:bodyPr>
            <a:lstStyle/>
            <a:p>
              <a:r>
                <a:rPr lang="en-US" b="1"/>
                <a:t>Women</a:t>
              </a:r>
            </a:p>
          </p:txBody>
        </p:sp>
        <p:sp>
          <p:nvSpPr>
            <p:cNvPr id="17" name="ZoneTexte 16">
              <a:extLst>
                <a:ext uri="{FF2B5EF4-FFF2-40B4-BE49-F238E27FC236}">
                  <a16:creationId xmlns:a16="http://schemas.microsoft.com/office/drawing/2014/main" id="{11A4746E-DE54-4D29-A8BE-4058BA9BB0C2}"/>
                </a:ext>
              </a:extLst>
            </p:cNvPr>
            <p:cNvSpPr txBox="1"/>
            <p:nvPr/>
          </p:nvSpPr>
          <p:spPr>
            <a:xfrm>
              <a:off x="6494719" y="4400445"/>
              <a:ext cx="691215" cy="369332"/>
            </a:xfrm>
            <a:prstGeom prst="rect">
              <a:avLst/>
            </a:prstGeom>
            <a:noFill/>
          </p:spPr>
          <p:txBody>
            <a:bodyPr wrap="none" rtlCol="0">
              <a:spAutoFit/>
            </a:bodyPr>
            <a:lstStyle/>
            <a:p>
              <a:r>
                <a:rPr lang="en-US" b="1"/>
                <a:t>Black</a:t>
              </a:r>
            </a:p>
          </p:txBody>
        </p:sp>
        <p:sp>
          <p:nvSpPr>
            <p:cNvPr id="18" name="ZoneTexte 17">
              <a:extLst>
                <a:ext uri="{FF2B5EF4-FFF2-40B4-BE49-F238E27FC236}">
                  <a16:creationId xmlns:a16="http://schemas.microsoft.com/office/drawing/2014/main" id="{A218C66B-FEB3-4D0F-9C6C-227A458E61BF}"/>
                </a:ext>
              </a:extLst>
            </p:cNvPr>
            <p:cNvSpPr txBox="1"/>
            <p:nvPr/>
          </p:nvSpPr>
          <p:spPr>
            <a:xfrm>
              <a:off x="5400027" y="5908891"/>
              <a:ext cx="538930" cy="369332"/>
            </a:xfrm>
            <a:prstGeom prst="rect">
              <a:avLst/>
            </a:prstGeom>
            <a:noFill/>
          </p:spPr>
          <p:txBody>
            <a:bodyPr wrap="none" rtlCol="0">
              <a:spAutoFit/>
            </a:bodyPr>
            <a:lstStyle/>
            <a:p>
              <a:r>
                <a:rPr lang="en-US" b="1"/>
                <a:t>EFV</a:t>
              </a:r>
            </a:p>
          </p:txBody>
        </p:sp>
        <p:sp>
          <p:nvSpPr>
            <p:cNvPr id="19" name="ZoneTexte 18">
              <a:extLst>
                <a:ext uri="{FF2B5EF4-FFF2-40B4-BE49-F238E27FC236}">
                  <a16:creationId xmlns:a16="http://schemas.microsoft.com/office/drawing/2014/main" id="{0F1AFF58-F117-4B94-8400-C431E7EF104C}"/>
                </a:ext>
              </a:extLst>
            </p:cNvPr>
            <p:cNvSpPr txBox="1"/>
            <p:nvPr/>
          </p:nvSpPr>
          <p:spPr>
            <a:xfrm>
              <a:off x="4944547" y="6096948"/>
              <a:ext cx="550151" cy="369332"/>
            </a:xfrm>
            <a:prstGeom prst="rect">
              <a:avLst/>
            </a:prstGeom>
            <a:noFill/>
          </p:spPr>
          <p:txBody>
            <a:bodyPr wrap="none" rtlCol="0">
              <a:spAutoFit/>
            </a:bodyPr>
            <a:lstStyle/>
            <a:p>
              <a:r>
                <a:rPr lang="en-US" b="1"/>
                <a:t>TDF</a:t>
              </a:r>
            </a:p>
          </p:txBody>
        </p:sp>
        <p:sp>
          <p:nvSpPr>
            <p:cNvPr id="20" name="ZoneTexte 19">
              <a:extLst>
                <a:ext uri="{FF2B5EF4-FFF2-40B4-BE49-F238E27FC236}">
                  <a16:creationId xmlns:a16="http://schemas.microsoft.com/office/drawing/2014/main" id="{F52B5DBC-286D-46BF-8031-F9514804E1C7}"/>
                </a:ext>
              </a:extLst>
            </p:cNvPr>
            <p:cNvSpPr txBox="1"/>
            <p:nvPr/>
          </p:nvSpPr>
          <p:spPr>
            <a:xfrm>
              <a:off x="4474406" y="4511698"/>
              <a:ext cx="369012" cy="369332"/>
            </a:xfrm>
            <a:prstGeom prst="rect">
              <a:avLst/>
            </a:prstGeom>
            <a:noFill/>
          </p:spPr>
          <p:txBody>
            <a:bodyPr wrap="none" rtlCol="0">
              <a:spAutoFit/>
            </a:bodyPr>
            <a:lstStyle/>
            <a:p>
              <a:r>
                <a:rPr lang="en-US" b="1"/>
                <a:t>PI</a:t>
              </a:r>
            </a:p>
          </p:txBody>
        </p:sp>
        <p:sp>
          <p:nvSpPr>
            <p:cNvPr id="21" name="ZoneTexte 20">
              <a:extLst>
                <a:ext uri="{FF2B5EF4-FFF2-40B4-BE49-F238E27FC236}">
                  <a16:creationId xmlns:a16="http://schemas.microsoft.com/office/drawing/2014/main" id="{6EA964FA-F52E-4C21-95E9-52DC2691FF64}"/>
                </a:ext>
              </a:extLst>
            </p:cNvPr>
            <p:cNvSpPr txBox="1"/>
            <p:nvPr/>
          </p:nvSpPr>
          <p:spPr>
            <a:xfrm>
              <a:off x="3740466" y="3255735"/>
              <a:ext cx="755335" cy="646331"/>
            </a:xfrm>
            <a:prstGeom prst="rect">
              <a:avLst/>
            </a:prstGeom>
            <a:noFill/>
          </p:spPr>
          <p:txBody>
            <a:bodyPr wrap="none" rtlCol="0">
              <a:spAutoFit/>
            </a:bodyPr>
            <a:lstStyle/>
            <a:p>
              <a:pPr algn="ctr"/>
              <a:r>
                <a:rPr lang="en-US" b="1"/>
                <a:t>DTG</a:t>
              </a:r>
            </a:p>
            <a:p>
              <a:pPr algn="ctr"/>
              <a:r>
                <a:rPr lang="en-US" b="1"/>
                <a:t>or BIC</a:t>
              </a:r>
            </a:p>
          </p:txBody>
        </p:sp>
        <p:sp>
          <p:nvSpPr>
            <p:cNvPr id="22" name="ZoneTexte 21">
              <a:extLst>
                <a:ext uri="{FF2B5EF4-FFF2-40B4-BE49-F238E27FC236}">
                  <a16:creationId xmlns:a16="http://schemas.microsoft.com/office/drawing/2014/main" id="{5AA29E38-A9A0-477A-9A0E-0403D4C8E9F8}"/>
                </a:ext>
              </a:extLst>
            </p:cNvPr>
            <p:cNvSpPr txBox="1"/>
            <p:nvPr/>
          </p:nvSpPr>
          <p:spPr>
            <a:xfrm>
              <a:off x="2497906" y="3845010"/>
              <a:ext cx="1177502" cy="646331"/>
            </a:xfrm>
            <a:prstGeom prst="rect">
              <a:avLst/>
            </a:prstGeom>
            <a:noFill/>
          </p:spPr>
          <p:txBody>
            <a:bodyPr wrap="none" rtlCol="0">
              <a:spAutoFit/>
            </a:bodyPr>
            <a:lstStyle/>
            <a:p>
              <a:pPr algn="ctr"/>
              <a:r>
                <a:rPr lang="en-US" b="1"/>
                <a:t>Treatment</a:t>
              </a:r>
              <a:br>
                <a:rPr lang="en-US" b="1"/>
              </a:br>
              <a:r>
                <a:rPr lang="en-US" b="1"/>
                <a:t>naïve</a:t>
              </a:r>
            </a:p>
          </p:txBody>
        </p:sp>
        <p:sp>
          <p:nvSpPr>
            <p:cNvPr id="23" name="ZoneTexte 22">
              <a:extLst>
                <a:ext uri="{FF2B5EF4-FFF2-40B4-BE49-F238E27FC236}">
                  <a16:creationId xmlns:a16="http://schemas.microsoft.com/office/drawing/2014/main" id="{DB31DD40-E055-4A43-B56D-EE37C5D21AD2}"/>
                </a:ext>
              </a:extLst>
            </p:cNvPr>
            <p:cNvSpPr txBox="1"/>
            <p:nvPr/>
          </p:nvSpPr>
          <p:spPr>
            <a:xfrm>
              <a:off x="1350338" y="4452400"/>
              <a:ext cx="945772" cy="707886"/>
            </a:xfrm>
            <a:prstGeom prst="rect">
              <a:avLst/>
            </a:prstGeom>
            <a:noFill/>
          </p:spPr>
          <p:txBody>
            <a:bodyPr wrap="none" rtlCol="0">
              <a:spAutoFit/>
            </a:bodyPr>
            <a:lstStyle/>
            <a:p>
              <a:r>
                <a:rPr lang="en-US" sz="2000" b="1">
                  <a:solidFill>
                    <a:srgbClr val="0070C0"/>
                  </a:solidFill>
                </a:rPr>
                <a:t>Weight</a:t>
              </a:r>
            </a:p>
            <a:p>
              <a:r>
                <a:rPr lang="en-US" sz="2000" b="1">
                  <a:solidFill>
                    <a:srgbClr val="0070C0"/>
                  </a:solidFill>
                </a:rPr>
                <a:t>gain</a:t>
              </a:r>
            </a:p>
          </p:txBody>
        </p:sp>
        <p:sp>
          <p:nvSpPr>
            <p:cNvPr id="24" name="ZoneTexte 23">
              <a:extLst>
                <a:ext uri="{FF2B5EF4-FFF2-40B4-BE49-F238E27FC236}">
                  <a16:creationId xmlns:a16="http://schemas.microsoft.com/office/drawing/2014/main" id="{11F77FB4-28D3-471E-A4F9-D4752FFF9079}"/>
                </a:ext>
              </a:extLst>
            </p:cNvPr>
            <p:cNvSpPr txBox="1"/>
            <p:nvPr/>
          </p:nvSpPr>
          <p:spPr>
            <a:xfrm>
              <a:off x="1350338" y="5554948"/>
              <a:ext cx="945772" cy="707886"/>
            </a:xfrm>
            <a:prstGeom prst="rect">
              <a:avLst/>
            </a:prstGeom>
            <a:noFill/>
          </p:spPr>
          <p:txBody>
            <a:bodyPr wrap="none" rtlCol="0">
              <a:spAutoFit/>
            </a:bodyPr>
            <a:lstStyle/>
            <a:p>
              <a:r>
                <a:rPr lang="en-US" sz="2000" b="1">
                  <a:solidFill>
                    <a:srgbClr val="0070C0"/>
                  </a:solidFill>
                </a:rPr>
                <a:t>Weight</a:t>
              </a:r>
            </a:p>
            <a:p>
              <a:r>
                <a:rPr lang="en-US" sz="2000" b="1">
                  <a:solidFill>
                    <a:srgbClr val="0070C0"/>
                  </a:solidFill>
                </a:rPr>
                <a:t>loss</a:t>
              </a:r>
            </a:p>
          </p:txBody>
        </p:sp>
      </p:grpSp>
    </p:spTree>
    <p:extLst>
      <p:ext uri="{BB962C8B-B14F-4D97-AF65-F5344CB8AC3E}">
        <p14:creationId xmlns:p14="http://schemas.microsoft.com/office/powerpoint/2010/main" val="2001395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274638"/>
            <a:ext cx="8229600" cy="676150"/>
          </a:xfrm>
        </p:spPr>
        <p:txBody>
          <a:bodyPr/>
          <a:lstStyle/>
          <a:p>
            <a:r>
              <a:rPr lang="fr-FR" dirty="0"/>
              <a:t>INSTI and adipose tissue</a:t>
            </a:r>
          </a:p>
        </p:txBody>
      </p:sp>
      <p:sp>
        <p:nvSpPr>
          <p:cNvPr id="6" name="Espace réservé du contenu 5"/>
          <p:cNvSpPr>
            <a:spLocks noGrp="1"/>
          </p:cNvSpPr>
          <p:nvPr>
            <p:ph sz="quarter" idx="13"/>
          </p:nvPr>
        </p:nvSpPr>
        <p:spPr>
          <a:xfrm>
            <a:off x="457199" y="1218640"/>
            <a:ext cx="8482115" cy="5065368"/>
          </a:xfrm>
        </p:spPr>
        <p:txBody>
          <a:bodyPr>
            <a:normAutofit/>
          </a:bodyPr>
          <a:lstStyle/>
          <a:p>
            <a:r>
              <a:rPr lang="en-US" sz="2000" dirty="0">
                <a:latin typeface="Calibri"/>
                <a:cs typeface="Calibri"/>
              </a:rPr>
              <a:t>Non-infected macaques treated with INSTI </a:t>
            </a:r>
            <a:r>
              <a:rPr lang="en-US" sz="1800" dirty="0">
                <a:latin typeface="Calibri"/>
                <a:cs typeface="Calibri"/>
              </a:rPr>
              <a:t>(RAL/TDF/FTC = 4, RAL/TDF/FTC = 1)</a:t>
            </a:r>
            <a:endParaRPr lang="en-US" sz="2000" dirty="0">
              <a:latin typeface="Calibri"/>
              <a:cs typeface="Calibri"/>
            </a:endParaRPr>
          </a:p>
          <a:p>
            <a:pPr lvl="1"/>
            <a:r>
              <a:rPr lang="en-US" sz="1800" dirty="0">
                <a:latin typeface="Calibri"/>
                <a:ea typeface="Wingdings"/>
                <a:cs typeface="Calibri"/>
                <a:sym typeface="Wingdings"/>
              </a:rPr>
              <a:t></a:t>
            </a:r>
            <a:r>
              <a:rPr lang="en-US" sz="1800" dirty="0">
                <a:latin typeface="Calibri"/>
                <a:cs typeface="Calibri"/>
                <a:sym typeface="Wingdings"/>
              </a:rPr>
              <a:t> </a:t>
            </a:r>
            <a:r>
              <a:rPr lang="en-US" sz="1800" dirty="0">
                <a:latin typeface="Calibri"/>
                <a:cs typeface="Calibri"/>
              </a:rPr>
              <a:t>sub-cutaneous and visceral adipose tissue + </a:t>
            </a:r>
            <a:r>
              <a:rPr lang="en-US" sz="1800" dirty="0">
                <a:ea typeface="Wingdings"/>
                <a:cs typeface="Calibri"/>
                <a:sym typeface="Wingdings"/>
              </a:rPr>
              <a:t></a:t>
            </a:r>
            <a:r>
              <a:rPr lang="en-US" sz="1800" dirty="0">
                <a:latin typeface="Calibri"/>
                <a:cs typeface="Calibri"/>
              </a:rPr>
              <a:t> </a:t>
            </a:r>
            <a:r>
              <a:rPr lang="en-US" sz="1800" dirty="0" err="1">
                <a:latin typeface="Calibri"/>
                <a:cs typeface="Calibri"/>
              </a:rPr>
              <a:t>adipogenic</a:t>
            </a:r>
            <a:r>
              <a:rPr lang="en-US" sz="1800" dirty="0">
                <a:latin typeface="Calibri"/>
                <a:cs typeface="Calibri"/>
              </a:rPr>
              <a:t> markers</a:t>
            </a:r>
          </a:p>
          <a:p>
            <a:pPr marL="342900" lvl="1" indent="0">
              <a:buNone/>
            </a:pPr>
            <a:endParaRPr lang="fr-FR" sz="2000" dirty="0">
              <a:latin typeface="Calibri"/>
              <a:cs typeface="Calibri"/>
            </a:endParaRPr>
          </a:p>
          <a:p>
            <a:r>
              <a:rPr lang="en-US" sz="2000" dirty="0">
                <a:latin typeface="Calibri"/>
                <a:cs typeface="Calibri"/>
              </a:rPr>
              <a:t>ART treated obese patients (14 with INSTI [ 10 DTG] vs 5 without INSTI)</a:t>
            </a:r>
          </a:p>
          <a:p>
            <a:pPr lvl="1"/>
            <a:r>
              <a:rPr lang="en-US" sz="2000" dirty="0">
                <a:ea typeface="Wingdings"/>
                <a:cs typeface="Calibri"/>
                <a:sym typeface="Wingdings"/>
              </a:rPr>
              <a:t></a:t>
            </a:r>
            <a:r>
              <a:rPr lang="en-US" sz="1800" dirty="0">
                <a:cs typeface="Calibri"/>
              </a:rPr>
              <a:t> fibrosis (SACT &amp; VAT) + adipocyte hypertrophy and dysfunction</a:t>
            </a:r>
          </a:p>
          <a:p>
            <a:pPr lvl="1"/>
            <a:endParaRPr lang="fr-FR" sz="1700" dirty="0">
              <a:cs typeface="Calibri"/>
            </a:endParaRPr>
          </a:p>
          <a:p>
            <a:r>
              <a:rPr lang="en-US" sz="2000" dirty="0">
                <a:cs typeface="Calibri"/>
              </a:rPr>
              <a:t>In vitro models of human adipose Stem Cells and adipocytes</a:t>
            </a:r>
          </a:p>
          <a:p>
            <a:pPr lvl="1"/>
            <a:r>
              <a:rPr lang="en-US" sz="1800" dirty="0">
                <a:cs typeface="Calibri"/>
              </a:rPr>
              <a:t>Fibrosis</a:t>
            </a:r>
          </a:p>
          <a:p>
            <a:pPr lvl="1"/>
            <a:r>
              <a:rPr lang="en-US" sz="1800" dirty="0">
                <a:ea typeface="Wingdings"/>
                <a:cs typeface="Calibri"/>
                <a:sym typeface="Wingdings"/>
              </a:rPr>
              <a:t></a:t>
            </a:r>
            <a:r>
              <a:rPr lang="en-US" sz="1800" dirty="0">
                <a:cs typeface="Calibri"/>
              </a:rPr>
              <a:t>  adipocyte differentiation</a:t>
            </a:r>
          </a:p>
          <a:p>
            <a:pPr lvl="1"/>
            <a:r>
              <a:rPr lang="en-US" sz="1800" dirty="0">
                <a:cs typeface="Calibri"/>
              </a:rPr>
              <a:t>Triglycerides accumulation</a:t>
            </a:r>
          </a:p>
          <a:p>
            <a:pPr lvl="1"/>
            <a:r>
              <a:rPr lang="en-US" sz="1800" dirty="0" err="1">
                <a:cs typeface="Calibri"/>
              </a:rPr>
              <a:t>Adicocyte</a:t>
            </a:r>
            <a:r>
              <a:rPr lang="en-US" sz="1800" dirty="0">
                <a:cs typeface="Calibri"/>
              </a:rPr>
              <a:t> dysfunction and</a:t>
            </a:r>
            <a:r>
              <a:rPr lang="en-US" sz="1800" dirty="0">
                <a:ea typeface="Wingdings"/>
                <a:cs typeface="Calibri"/>
                <a:sym typeface="Wingdings"/>
              </a:rPr>
              <a:t></a:t>
            </a:r>
            <a:r>
              <a:rPr lang="en-US" sz="1800" dirty="0">
                <a:cs typeface="Calibri"/>
              </a:rPr>
              <a:t>  insulin resistance (</a:t>
            </a:r>
            <a:r>
              <a:rPr lang="en-US" sz="1800" dirty="0">
                <a:latin typeface="Wingdings"/>
                <a:ea typeface="Wingdings"/>
                <a:cs typeface="Wingdings"/>
                <a:sym typeface="Wingdings"/>
              </a:rPr>
              <a:t></a:t>
            </a:r>
            <a:r>
              <a:rPr lang="en-US" sz="1800" dirty="0">
                <a:cs typeface="Calibri"/>
                <a:sym typeface="Wingdings"/>
              </a:rPr>
              <a:t> </a:t>
            </a:r>
            <a:r>
              <a:rPr lang="en-US" sz="1800" dirty="0">
                <a:cs typeface="Calibri"/>
              </a:rPr>
              <a:t>adiponectin)</a:t>
            </a:r>
          </a:p>
          <a:p>
            <a:pPr lvl="1"/>
            <a:r>
              <a:rPr lang="en-GB" altLang="fr-FR" sz="1800" dirty="0"/>
              <a:t>DTG have a greater effect than RAL</a:t>
            </a:r>
          </a:p>
          <a:p>
            <a:pPr lvl="1"/>
            <a:endParaRPr lang="en-GB" altLang="fr-FR" sz="1800" dirty="0"/>
          </a:p>
          <a:p>
            <a:pPr lvl="1"/>
            <a:r>
              <a:rPr lang="en-US" altLang="fr-FR" sz="1800" dirty="0"/>
              <a:t>These effects could explain weight gain : cardiometabolic consequences ?</a:t>
            </a:r>
          </a:p>
          <a:p>
            <a:pPr marL="342900" lvl="1" indent="0">
              <a:buNone/>
            </a:pPr>
            <a:endParaRPr lang="fr-FR" sz="1700" dirty="0">
              <a:cs typeface="Calibri"/>
            </a:endParaRPr>
          </a:p>
          <a:p>
            <a:endParaRPr lang="fr-FR" sz="2000" dirty="0">
              <a:cs typeface="Calibri"/>
            </a:endParaRPr>
          </a:p>
          <a:p>
            <a:pPr lvl="1"/>
            <a:endParaRPr lang="fr-FR" sz="1700" dirty="0">
              <a:latin typeface="Calibri"/>
              <a:cs typeface="Calibri"/>
            </a:endParaRPr>
          </a:p>
        </p:txBody>
      </p:sp>
      <p:sp>
        <p:nvSpPr>
          <p:cNvPr id="7" name="ZoneTexte 6"/>
          <p:cNvSpPr txBox="1"/>
          <p:nvPr/>
        </p:nvSpPr>
        <p:spPr>
          <a:xfrm>
            <a:off x="6765900" y="6525625"/>
            <a:ext cx="2378100" cy="276999"/>
          </a:xfrm>
          <a:prstGeom prst="rect">
            <a:avLst/>
          </a:prstGeom>
          <a:noFill/>
        </p:spPr>
        <p:txBody>
          <a:bodyPr wrap="none" rtlCol="0">
            <a:spAutoFit/>
          </a:bodyPr>
          <a:lstStyle/>
          <a:p>
            <a:r>
              <a:rPr lang="fr-FR" sz="1200" b="1" i="1" dirty="0" err="1">
                <a:solidFill>
                  <a:srgbClr val="0070C0"/>
                </a:solidFill>
              </a:rPr>
              <a:t>Gorwood</a:t>
            </a:r>
            <a:r>
              <a:rPr lang="fr-FR" sz="1200" b="1" i="1" dirty="0">
                <a:solidFill>
                  <a:srgbClr val="0070C0"/>
                </a:solidFill>
              </a:rPr>
              <a:t> J, EACS 2019, Abs. PS3/4</a:t>
            </a:r>
          </a:p>
        </p:txBody>
      </p:sp>
    </p:spTree>
    <p:extLst>
      <p:ext uri="{BB962C8B-B14F-4D97-AF65-F5344CB8AC3E}">
        <p14:creationId xmlns:p14="http://schemas.microsoft.com/office/powerpoint/2010/main" val="1585975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6058"/>
            <a:ext cx="8229600" cy="1143000"/>
          </a:xfrm>
        </p:spPr>
        <p:txBody>
          <a:bodyPr/>
          <a:lstStyle/>
          <a:p>
            <a:r>
              <a:rPr lang="en-US"/>
              <a:t>Antiretroviral Pregnancy Registry</a:t>
            </a:r>
          </a:p>
        </p:txBody>
      </p:sp>
      <p:sp>
        <p:nvSpPr>
          <p:cNvPr id="3" name="Espace réservé du contenu 2"/>
          <p:cNvSpPr>
            <a:spLocks noGrp="1"/>
          </p:cNvSpPr>
          <p:nvPr>
            <p:ph sz="quarter" idx="13"/>
          </p:nvPr>
        </p:nvSpPr>
        <p:spPr>
          <a:xfrm>
            <a:off x="457200" y="1211874"/>
            <a:ext cx="8229600" cy="1929816"/>
          </a:xfrm>
        </p:spPr>
        <p:txBody>
          <a:bodyPr/>
          <a:lstStyle/>
          <a:p>
            <a:r>
              <a:rPr lang="en-US"/>
              <a:t>Pregnancy and neonatal outcomes in infants with periconception and prenatal exposure to DTG through 2019</a:t>
            </a:r>
          </a:p>
          <a:p>
            <a:r>
              <a:rPr lang="en-US"/>
              <a:t>N = 650</a:t>
            </a:r>
          </a:p>
          <a:p>
            <a:pPr lvl="1"/>
            <a:r>
              <a:rPr lang="en-US"/>
              <a:t>Periconception exposure : 53%</a:t>
            </a:r>
          </a:p>
        </p:txBody>
      </p:sp>
      <p:graphicFrame>
        <p:nvGraphicFramePr>
          <p:cNvPr id="4" name="Tableau 3"/>
          <p:cNvGraphicFramePr>
            <a:graphicFrameLocks noGrp="1"/>
          </p:cNvGraphicFramePr>
          <p:nvPr>
            <p:extLst>
              <p:ext uri="{D42A27DB-BD31-4B8C-83A1-F6EECF244321}">
                <p14:modId xmlns:p14="http://schemas.microsoft.com/office/powerpoint/2010/main" val="3051781487"/>
              </p:ext>
            </p:extLst>
          </p:nvPr>
        </p:nvGraphicFramePr>
        <p:xfrm>
          <a:off x="571500" y="2919896"/>
          <a:ext cx="8229600" cy="2337902"/>
        </p:xfrm>
        <a:graphic>
          <a:graphicData uri="http://schemas.openxmlformats.org/drawingml/2006/table">
            <a:tbl>
              <a:tblPr firstRow="1" bandRow="1">
                <a:tableStyleId>{5C22544A-7EE6-4342-B048-85BDC9FD1C3A}</a:tableStyleId>
              </a:tblPr>
              <a:tblGrid>
                <a:gridCol w="2228850">
                  <a:extLst>
                    <a:ext uri="{9D8B030D-6E8A-4147-A177-3AD203B41FA5}">
                      <a16:colId xmlns:a16="http://schemas.microsoft.com/office/drawing/2014/main" val="20000"/>
                    </a:ext>
                  </a:extLst>
                </a:gridCol>
                <a:gridCol w="1543050">
                  <a:extLst>
                    <a:ext uri="{9D8B030D-6E8A-4147-A177-3AD203B41FA5}">
                      <a16:colId xmlns:a16="http://schemas.microsoft.com/office/drawing/2014/main" val="20001"/>
                    </a:ext>
                  </a:extLst>
                </a:gridCol>
                <a:gridCol w="2571750">
                  <a:extLst>
                    <a:ext uri="{9D8B030D-6E8A-4147-A177-3AD203B41FA5}">
                      <a16:colId xmlns:a16="http://schemas.microsoft.com/office/drawing/2014/main" val="20002"/>
                    </a:ext>
                  </a:extLst>
                </a:gridCol>
                <a:gridCol w="1885950">
                  <a:extLst>
                    <a:ext uri="{9D8B030D-6E8A-4147-A177-3AD203B41FA5}">
                      <a16:colId xmlns:a16="http://schemas.microsoft.com/office/drawing/2014/main" val="20003"/>
                    </a:ext>
                  </a:extLst>
                </a:gridCol>
              </a:tblGrid>
              <a:tr h="702158">
                <a:tc>
                  <a:txBody>
                    <a:bodyPr/>
                    <a:lstStyle/>
                    <a:p>
                      <a:endParaRPr lang="en-US" sz="1600" noProof="0"/>
                    </a:p>
                  </a:txBody>
                  <a:tcPr/>
                </a:tc>
                <a:tc>
                  <a:txBody>
                    <a:bodyPr/>
                    <a:lstStyle/>
                    <a:p>
                      <a:pPr algn="ctr"/>
                      <a:r>
                        <a:rPr lang="en-US" sz="1600" noProof="0"/>
                        <a:t>Periconception</a:t>
                      </a:r>
                    </a:p>
                    <a:p>
                      <a:pPr algn="ctr"/>
                      <a:r>
                        <a:rPr lang="en-US" sz="1600" noProof="0"/>
                        <a:t>N = 357</a:t>
                      </a:r>
                    </a:p>
                  </a:txBody>
                  <a:tcPr/>
                </a:tc>
                <a:tc>
                  <a:txBody>
                    <a:bodyPr/>
                    <a:lstStyle/>
                    <a:p>
                      <a:pPr algn="ctr"/>
                      <a:r>
                        <a:rPr lang="en-US" sz="1600" noProof="0"/>
                        <a:t>1</a:t>
                      </a:r>
                      <a:r>
                        <a:rPr lang="en-US" sz="1600" baseline="30000" noProof="0"/>
                        <a:t>st</a:t>
                      </a:r>
                      <a:r>
                        <a:rPr lang="en-US" sz="1600" noProof="0"/>
                        <a:t> trimester after 8 weeks</a:t>
                      </a:r>
                    </a:p>
                    <a:p>
                      <a:pPr algn="ctr"/>
                      <a:r>
                        <a:rPr lang="en-US" sz="1600" noProof="0"/>
                        <a:t>N = 67</a:t>
                      </a:r>
                    </a:p>
                  </a:txBody>
                  <a:tcPr/>
                </a:tc>
                <a:tc>
                  <a:txBody>
                    <a:bodyPr/>
                    <a:lstStyle/>
                    <a:p>
                      <a:pPr algn="ctr"/>
                      <a:r>
                        <a:rPr lang="en-US" sz="1600" noProof="0"/>
                        <a:t>1</a:t>
                      </a:r>
                      <a:r>
                        <a:rPr lang="en-US" sz="1600" baseline="30000" noProof="0"/>
                        <a:t>nd</a:t>
                      </a:r>
                      <a:r>
                        <a:rPr lang="en-US" sz="1600" noProof="0"/>
                        <a:t>-3</a:t>
                      </a:r>
                      <a:r>
                        <a:rPr lang="en-US" sz="1600" baseline="30000" noProof="0"/>
                        <a:t>rd</a:t>
                      </a:r>
                      <a:r>
                        <a:rPr lang="en-US" sz="1600" noProof="0"/>
                        <a:t> trimester</a:t>
                      </a:r>
                    </a:p>
                    <a:p>
                      <a:pPr algn="ctr"/>
                      <a:r>
                        <a:rPr lang="en-US" sz="1600" noProof="0"/>
                        <a:t>N = 243</a:t>
                      </a:r>
                    </a:p>
                  </a:txBody>
                  <a:tcPr/>
                </a:tc>
                <a:extLst>
                  <a:ext uri="{0D108BD9-81ED-4DB2-BD59-A6C34878D82A}">
                    <a16:rowId xmlns:a16="http://schemas.microsoft.com/office/drawing/2014/main" val="10000"/>
                  </a:ext>
                </a:extLst>
              </a:tr>
              <a:tr h="408936">
                <a:tc>
                  <a:txBody>
                    <a:bodyPr/>
                    <a:lstStyle/>
                    <a:p>
                      <a:r>
                        <a:rPr lang="en-US" sz="1600" b="1" noProof="0"/>
                        <a:t>Stillbirths</a:t>
                      </a:r>
                    </a:p>
                  </a:txBody>
                  <a:tcPr/>
                </a:tc>
                <a:tc>
                  <a:txBody>
                    <a:bodyPr/>
                    <a:lstStyle/>
                    <a:p>
                      <a:pPr algn="ctr"/>
                      <a:r>
                        <a:rPr lang="en-US" sz="1600" noProof="0"/>
                        <a:t>1.4%</a:t>
                      </a:r>
                    </a:p>
                  </a:txBody>
                  <a:tcPr/>
                </a:tc>
                <a:tc>
                  <a:txBody>
                    <a:bodyPr/>
                    <a:lstStyle/>
                    <a:p>
                      <a:pPr algn="ctr"/>
                      <a:r>
                        <a:rPr lang="en-US" sz="1600" noProof="0"/>
                        <a:t>1.5%</a:t>
                      </a:r>
                    </a:p>
                  </a:txBody>
                  <a:tcPr/>
                </a:tc>
                <a:tc>
                  <a:txBody>
                    <a:bodyPr/>
                    <a:lstStyle/>
                    <a:p>
                      <a:pPr algn="ctr"/>
                      <a:r>
                        <a:rPr lang="en-US" sz="1600" noProof="0"/>
                        <a:t>1.2%</a:t>
                      </a:r>
                    </a:p>
                  </a:txBody>
                  <a:tcPr/>
                </a:tc>
                <a:extLst>
                  <a:ext uri="{0D108BD9-81ED-4DB2-BD59-A6C34878D82A}">
                    <a16:rowId xmlns:a16="http://schemas.microsoft.com/office/drawing/2014/main" val="10001"/>
                  </a:ext>
                </a:extLst>
              </a:tr>
              <a:tr h="408936">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600" b="1" noProof="0"/>
                        <a:t>Spontaneous abortions</a:t>
                      </a:r>
                    </a:p>
                  </a:txBody>
                  <a:tcPr/>
                </a:tc>
                <a:tc>
                  <a:txBody>
                    <a:bodyPr/>
                    <a:lstStyle/>
                    <a:p>
                      <a:pPr algn="ctr"/>
                      <a:r>
                        <a:rPr lang="en-US" sz="1600" noProof="0"/>
                        <a:t>6.7%</a:t>
                      </a:r>
                    </a:p>
                  </a:txBody>
                  <a:tcPr/>
                </a:tc>
                <a:tc>
                  <a:txBody>
                    <a:bodyPr/>
                    <a:lstStyle/>
                    <a:p>
                      <a:pPr algn="ctr"/>
                      <a:r>
                        <a:rPr lang="en-US" sz="1600" noProof="0"/>
                        <a:t>3.0%</a:t>
                      </a:r>
                    </a:p>
                  </a:txBody>
                  <a:tcPr/>
                </a:tc>
                <a:tc>
                  <a:txBody>
                    <a:bodyPr/>
                    <a:lstStyle/>
                    <a:p>
                      <a:pPr algn="ctr"/>
                      <a:r>
                        <a:rPr lang="en-US" sz="1600" noProof="0"/>
                        <a:t>0</a:t>
                      </a:r>
                    </a:p>
                  </a:txBody>
                  <a:tcPr/>
                </a:tc>
                <a:extLst>
                  <a:ext uri="{0D108BD9-81ED-4DB2-BD59-A6C34878D82A}">
                    <a16:rowId xmlns:a16="http://schemas.microsoft.com/office/drawing/2014/main" val="10002"/>
                  </a:ext>
                </a:extLst>
              </a:tr>
              <a:tr h="408936">
                <a:tc>
                  <a:txBody>
                    <a:bodyPr/>
                    <a:lstStyle/>
                    <a:p>
                      <a:r>
                        <a:rPr lang="en-US" sz="1600" b="1" noProof="0"/>
                        <a:t>Induced abortions</a:t>
                      </a:r>
                    </a:p>
                  </a:txBody>
                  <a:tcPr/>
                </a:tc>
                <a:tc>
                  <a:txBody>
                    <a:bodyPr/>
                    <a:lstStyle/>
                    <a:p>
                      <a:pPr algn="ctr"/>
                      <a:r>
                        <a:rPr lang="en-US" sz="1600" noProof="0"/>
                        <a:t>4.5%</a:t>
                      </a:r>
                    </a:p>
                  </a:txBody>
                  <a:tcPr/>
                </a:tc>
                <a:tc>
                  <a:txBody>
                    <a:bodyPr/>
                    <a:lstStyle/>
                    <a:p>
                      <a:pPr algn="ctr"/>
                      <a:r>
                        <a:rPr lang="en-US" sz="1600" noProof="0"/>
                        <a:t>1.5%</a:t>
                      </a:r>
                    </a:p>
                  </a:txBody>
                  <a:tcPr/>
                </a:tc>
                <a:tc>
                  <a:txBody>
                    <a:bodyPr/>
                    <a:lstStyle/>
                    <a:p>
                      <a:pPr algn="ctr"/>
                      <a:r>
                        <a:rPr lang="en-US" sz="1600" noProof="0"/>
                        <a:t>0.4%</a:t>
                      </a:r>
                    </a:p>
                  </a:txBody>
                  <a:tcPr/>
                </a:tc>
                <a:extLst>
                  <a:ext uri="{0D108BD9-81ED-4DB2-BD59-A6C34878D82A}">
                    <a16:rowId xmlns:a16="http://schemas.microsoft.com/office/drawing/2014/main" val="10003"/>
                  </a:ext>
                </a:extLst>
              </a:tr>
              <a:tr h="408936">
                <a:tc>
                  <a:txBody>
                    <a:bodyPr/>
                    <a:lstStyle/>
                    <a:p>
                      <a:r>
                        <a:rPr lang="en-US" sz="1600" b="1" noProof="0"/>
                        <a:t>Defects per live births</a:t>
                      </a:r>
                    </a:p>
                  </a:txBody>
                  <a:tcPr/>
                </a:tc>
                <a:tc>
                  <a:txBody>
                    <a:bodyPr/>
                    <a:lstStyle/>
                    <a:p>
                      <a:pPr algn="ctr"/>
                      <a:r>
                        <a:rPr lang="en-US" sz="1600" noProof="0"/>
                        <a:t>3.2%</a:t>
                      </a:r>
                    </a:p>
                  </a:txBody>
                  <a:tcPr/>
                </a:tc>
                <a:tc>
                  <a:txBody>
                    <a:bodyPr/>
                    <a:lstStyle/>
                    <a:p>
                      <a:pPr algn="ctr"/>
                      <a:r>
                        <a:rPr lang="en-US" sz="1600" noProof="0"/>
                        <a:t>3.2%</a:t>
                      </a:r>
                    </a:p>
                  </a:txBody>
                  <a:tcPr/>
                </a:tc>
                <a:tc>
                  <a:txBody>
                    <a:bodyPr/>
                    <a:lstStyle/>
                    <a:p>
                      <a:pPr algn="ctr"/>
                      <a:r>
                        <a:rPr lang="en-US" sz="1600" noProof="0" dirty="0"/>
                        <a:t>3.8%</a:t>
                      </a:r>
                    </a:p>
                  </a:txBody>
                  <a:tcPr/>
                </a:tc>
                <a:extLst>
                  <a:ext uri="{0D108BD9-81ED-4DB2-BD59-A6C34878D82A}">
                    <a16:rowId xmlns:a16="http://schemas.microsoft.com/office/drawing/2014/main" val="10004"/>
                  </a:ext>
                </a:extLst>
              </a:tr>
            </a:tbl>
          </a:graphicData>
        </a:graphic>
      </p:graphicFrame>
      <p:sp>
        <p:nvSpPr>
          <p:cNvPr id="5" name="Espace réservé du contenu 2"/>
          <p:cNvSpPr txBox="1">
            <a:spLocks/>
          </p:cNvSpPr>
          <p:nvPr/>
        </p:nvSpPr>
        <p:spPr>
          <a:xfrm>
            <a:off x="731520" y="5492964"/>
            <a:ext cx="8229600" cy="1235746"/>
          </a:xfrm>
          <a:prstGeom prst="rect">
            <a:avLst/>
          </a:prstGeom>
        </p:spPr>
        <p:txBody>
          <a:bodyPr vert="horz" lIns="91440" tIns="45720" rIns="91440" bIns="45720" rtlCol="0">
            <a:normAutofit/>
          </a:bodyPr>
          <a:lstStyle>
            <a:lvl1pPr marL="257175" indent="-257175" algn="l" defTabSz="342900" rtl="0" eaLnBrk="1" latinLnBrk="0" hangingPunct="1">
              <a:spcBef>
                <a:spcPct val="20000"/>
              </a:spcBef>
              <a:buClr>
                <a:srgbClr val="3C549F"/>
              </a:buClr>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Clr>
                <a:srgbClr val="3C549F"/>
              </a:buClr>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Clr>
                <a:srgbClr val="3C549F"/>
              </a:buClr>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Clr>
                <a:srgbClr val="3C549F"/>
              </a:buClr>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Clr>
                <a:srgbClr val="3C549F"/>
              </a:buClr>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en-US"/>
              <a:t>NTD : 1/312 = 0.30%</a:t>
            </a:r>
          </a:p>
          <a:p>
            <a:r>
              <a:rPr lang="en-US"/>
              <a:t>No increased risk of overall birth defects with DTG use</a:t>
            </a:r>
          </a:p>
        </p:txBody>
      </p:sp>
      <p:sp>
        <p:nvSpPr>
          <p:cNvPr id="6" name="Rectangle 5"/>
          <p:cNvSpPr/>
          <p:nvPr/>
        </p:nvSpPr>
        <p:spPr>
          <a:xfrm>
            <a:off x="6489044" y="6522678"/>
            <a:ext cx="2654956" cy="276999"/>
          </a:xfrm>
          <a:prstGeom prst="rect">
            <a:avLst/>
          </a:prstGeom>
        </p:spPr>
        <p:txBody>
          <a:bodyPr wrap="none">
            <a:spAutoFit/>
          </a:bodyPr>
          <a:lstStyle/>
          <a:p>
            <a:r>
              <a:rPr lang="es-ES" altLang="ja-JP" sz="1200" b="1" i="1" dirty="0" err="1">
                <a:solidFill>
                  <a:srgbClr val="0070C0"/>
                </a:solidFill>
              </a:rPr>
              <a:t>Vannapagari</a:t>
            </a:r>
            <a:r>
              <a:rPr lang="es-ES" altLang="ja-JP" sz="1200" b="1" i="1" dirty="0">
                <a:solidFill>
                  <a:srgbClr val="0070C0"/>
                </a:solidFill>
              </a:rPr>
              <a:t> V, EACS 2019, </a:t>
            </a:r>
            <a:r>
              <a:rPr lang="es-ES" altLang="ja-JP" sz="1200" b="1" i="1" dirty="0" err="1">
                <a:solidFill>
                  <a:srgbClr val="0070C0"/>
                </a:solidFill>
              </a:rPr>
              <a:t>Abs</a:t>
            </a:r>
            <a:r>
              <a:rPr lang="es-ES" altLang="ja-JP" sz="1200" b="1" i="1" dirty="0">
                <a:solidFill>
                  <a:srgbClr val="0070C0"/>
                </a:solidFill>
              </a:rPr>
              <a:t>. PS1/2</a:t>
            </a:r>
            <a:endParaRPr lang="fr-FR" sz="1200" dirty="0"/>
          </a:p>
        </p:txBody>
      </p:sp>
    </p:spTree>
    <p:extLst>
      <p:ext uri="{BB962C8B-B14F-4D97-AF65-F5344CB8AC3E}">
        <p14:creationId xmlns:p14="http://schemas.microsoft.com/office/powerpoint/2010/main" val="3658130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77381"/>
          </a:xfrm>
        </p:spPr>
        <p:txBody>
          <a:bodyPr>
            <a:normAutofit fontScale="90000"/>
          </a:bodyPr>
          <a:lstStyle/>
          <a:p>
            <a:r>
              <a:rPr lang="en-US"/>
              <a:t>NAFLD, a marker of frailty</a:t>
            </a:r>
          </a:p>
        </p:txBody>
      </p:sp>
      <p:sp>
        <p:nvSpPr>
          <p:cNvPr id="5" name="Espace réservé du contenu 4"/>
          <p:cNvSpPr>
            <a:spLocks noGrp="1"/>
          </p:cNvSpPr>
          <p:nvPr>
            <p:ph sz="quarter" idx="13"/>
          </p:nvPr>
        </p:nvSpPr>
        <p:spPr>
          <a:xfrm>
            <a:off x="457200" y="900650"/>
            <a:ext cx="8229600" cy="1171578"/>
          </a:xfrm>
        </p:spPr>
        <p:txBody>
          <a:bodyPr>
            <a:normAutofit/>
          </a:bodyPr>
          <a:lstStyle/>
          <a:p>
            <a:r>
              <a:rPr lang="en-US" sz="2000"/>
              <a:t>Cross-sectional study, 707 PLWH</a:t>
            </a:r>
          </a:p>
          <a:p>
            <a:r>
              <a:rPr lang="en-US" sz="2000"/>
              <a:t>Evolutive NAFLD = liver steatosis + significant liver fibrosis or cirrhosis (stage ≥F2) = 10.2%</a:t>
            </a:r>
          </a:p>
          <a:p>
            <a:endParaRPr lang="en-US" sz="2000"/>
          </a:p>
        </p:txBody>
      </p:sp>
      <p:sp>
        <p:nvSpPr>
          <p:cNvPr id="6" name="Rectangle 5"/>
          <p:cNvSpPr/>
          <p:nvPr/>
        </p:nvSpPr>
        <p:spPr>
          <a:xfrm>
            <a:off x="1193448" y="1855999"/>
            <a:ext cx="6837114" cy="400110"/>
          </a:xfrm>
          <a:prstGeom prst="rect">
            <a:avLst/>
          </a:prstGeom>
        </p:spPr>
        <p:txBody>
          <a:bodyPr wrap="square">
            <a:spAutoFit/>
          </a:bodyPr>
          <a:lstStyle/>
          <a:p>
            <a:pPr algn="ctr"/>
            <a:r>
              <a:rPr lang="en-US" sz="2000" b="1">
                <a:solidFill>
                  <a:srgbClr val="0070C0"/>
                </a:solidFill>
              </a:rPr>
              <a:t>Association of evolutive NAFLD with co-morbidities</a:t>
            </a:r>
          </a:p>
        </p:txBody>
      </p:sp>
      <p:sp>
        <p:nvSpPr>
          <p:cNvPr id="7" name="Rectangle 6"/>
          <p:cNvSpPr/>
          <p:nvPr/>
        </p:nvSpPr>
        <p:spPr>
          <a:xfrm>
            <a:off x="7053267" y="6521907"/>
            <a:ext cx="2064675" cy="276999"/>
          </a:xfrm>
          <a:prstGeom prst="rect">
            <a:avLst/>
          </a:prstGeom>
        </p:spPr>
        <p:txBody>
          <a:bodyPr wrap="none">
            <a:spAutoFit/>
          </a:bodyPr>
          <a:lstStyle/>
          <a:p>
            <a:r>
              <a:rPr lang="es-ES" altLang="ja-JP" sz="1200" b="1" i="1" dirty="0" err="1">
                <a:solidFill>
                  <a:srgbClr val="0070C0"/>
                </a:solidFill>
              </a:rPr>
              <a:t>Milic</a:t>
            </a:r>
            <a:r>
              <a:rPr lang="es-ES" altLang="ja-JP" sz="1200" b="1" i="1" dirty="0">
                <a:solidFill>
                  <a:srgbClr val="0070C0"/>
                </a:solidFill>
              </a:rPr>
              <a:t> C, EACS 2019, </a:t>
            </a:r>
            <a:r>
              <a:rPr lang="es-ES" altLang="ja-JP" sz="1200" b="1" i="1" dirty="0" err="1">
                <a:solidFill>
                  <a:srgbClr val="0070C0"/>
                </a:solidFill>
              </a:rPr>
              <a:t>Abs</a:t>
            </a:r>
            <a:r>
              <a:rPr lang="es-ES" altLang="ja-JP" sz="1200" b="1" i="1" dirty="0">
                <a:solidFill>
                  <a:srgbClr val="0070C0"/>
                </a:solidFill>
              </a:rPr>
              <a:t>. 12/7</a:t>
            </a:r>
            <a:endParaRPr lang="fr-FR" sz="1200" dirty="0"/>
          </a:p>
        </p:txBody>
      </p:sp>
      <p:graphicFrame>
        <p:nvGraphicFramePr>
          <p:cNvPr id="3" name="Tableau 7">
            <a:extLst>
              <a:ext uri="{FF2B5EF4-FFF2-40B4-BE49-F238E27FC236}">
                <a16:creationId xmlns:a16="http://schemas.microsoft.com/office/drawing/2014/main" id="{02D64CE5-E3A3-4B2B-A258-945B73E3717E}"/>
              </a:ext>
            </a:extLst>
          </p:cNvPr>
          <p:cNvGraphicFramePr>
            <a:graphicFrameLocks noGrp="1"/>
          </p:cNvGraphicFramePr>
          <p:nvPr>
            <p:extLst>
              <p:ext uri="{D42A27DB-BD31-4B8C-83A1-F6EECF244321}">
                <p14:modId xmlns:p14="http://schemas.microsoft.com/office/powerpoint/2010/main" val="126191088"/>
              </p:ext>
            </p:extLst>
          </p:nvPr>
        </p:nvGraphicFramePr>
        <p:xfrm>
          <a:off x="354330" y="2220859"/>
          <a:ext cx="8515350" cy="4267200"/>
        </p:xfrm>
        <a:graphic>
          <a:graphicData uri="http://schemas.openxmlformats.org/drawingml/2006/table">
            <a:tbl>
              <a:tblPr firstRow="1" bandRow="1">
                <a:tableStyleId>{5C22544A-7EE6-4342-B048-85BDC9FD1C3A}</a:tableStyleId>
              </a:tblPr>
              <a:tblGrid>
                <a:gridCol w="2446020">
                  <a:extLst>
                    <a:ext uri="{9D8B030D-6E8A-4147-A177-3AD203B41FA5}">
                      <a16:colId xmlns:a16="http://schemas.microsoft.com/office/drawing/2014/main" val="3735507285"/>
                    </a:ext>
                  </a:extLst>
                </a:gridCol>
                <a:gridCol w="2023110">
                  <a:extLst>
                    <a:ext uri="{9D8B030D-6E8A-4147-A177-3AD203B41FA5}">
                      <a16:colId xmlns:a16="http://schemas.microsoft.com/office/drawing/2014/main" val="2290346144"/>
                    </a:ext>
                  </a:extLst>
                </a:gridCol>
                <a:gridCol w="2023110">
                  <a:extLst>
                    <a:ext uri="{9D8B030D-6E8A-4147-A177-3AD203B41FA5}">
                      <a16:colId xmlns:a16="http://schemas.microsoft.com/office/drawing/2014/main" val="2081804684"/>
                    </a:ext>
                  </a:extLst>
                </a:gridCol>
                <a:gridCol w="2023110">
                  <a:extLst>
                    <a:ext uri="{9D8B030D-6E8A-4147-A177-3AD203B41FA5}">
                      <a16:colId xmlns:a16="http://schemas.microsoft.com/office/drawing/2014/main" val="1281858196"/>
                    </a:ext>
                  </a:extLst>
                </a:gridCol>
              </a:tblGrid>
              <a:tr h="267403">
                <a:tc>
                  <a:txBody>
                    <a:bodyPr/>
                    <a:lstStyle/>
                    <a:p>
                      <a:endParaRPr lang="en-US" sz="1400" b="1" noProof="0" dirty="0"/>
                    </a:p>
                  </a:txBody>
                  <a:tcPr/>
                </a:tc>
                <a:tc gridSpan="3">
                  <a:txBody>
                    <a:bodyPr/>
                    <a:lstStyle/>
                    <a:p>
                      <a:pPr algn="ctr"/>
                      <a:r>
                        <a:rPr lang="en-US" sz="1400" noProof="0" dirty="0"/>
                        <a:t>Evolutive NAFLD</a:t>
                      </a:r>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2321622812"/>
                  </a:ext>
                </a:extLst>
              </a:tr>
              <a:tr h="267403">
                <a:tc>
                  <a:txBody>
                    <a:bodyPr/>
                    <a:lstStyle/>
                    <a:p>
                      <a:endParaRPr lang="en-US" sz="1400" b="1" noProof="0" dirty="0"/>
                    </a:p>
                  </a:txBody>
                  <a:tcPr/>
                </a:tc>
                <a:tc>
                  <a:txBody>
                    <a:bodyPr/>
                    <a:lstStyle/>
                    <a:p>
                      <a:pPr algn="ctr"/>
                      <a:r>
                        <a:rPr lang="en-US" sz="1400" b="1" noProof="0" dirty="0"/>
                        <a:t>OR</a:t>
                      </a:r>
                    </a:p>
                  </a:txBody>
                  <a:tcPr/>
                </a:tc>
                <a:tc>
                  <a:txBody>
                    <a:bodyPr/>
                    <a:lstStyle/>
                    <a:p>
                      <a:pPr algn="ctr"/>
                      <a:r>
                        <a:rPr lang="en-US" sz="1400" b="1" noProof="0" dirty="0"/>
                        <a:t>IQR</a:t>
                      </a:r>
                    </a:p>
                  </a:txBody>
                  <a:tcPr/>
                </a:tc>
                <a:tc>
                  <a:txBody>
                    <a:bodyPr/>
                    <a:lstStyle/>
                    <a:p>
                      <a:pPr algn="ctr"/>
                      <a:r>
                        <a:rPr lang="en-US" sz="1400" b="1" noProof="0"/>
                        <a:t>p</a:t>
                      </a:r>
                    </a:p>
                  </a:txBody>
                  <a:tcPr/>
                </a:tc>
                <a:extLst>
                  <a:ext uri="{0D108BD9-81ED-4DB2-BD59-A6C34878D82A}">
                    <a16:rowId xmlns:a16="http://schemas.microsoft.com/office/drawing/2014/main" val="2658579928"/>
                  </a:ext>
                </a:extLst>
              </a:tr>
              <a:tr h="267403">
                <a:tc>
                  <a:txBody>
                    <a:bodyPr/>
                    <a:lstStyle/>
                    <a:p>
                      <a:r>
                        <a:rPr lang="en-US" sz="1400" b="1" noProof="0" dirty="0"/>
                        <a:t>Depression</a:t>
                      </a:r>
                    </a:p>
                  </a:txBody>
                  <a:tcPr/>
                </a:tc>
                <a:tc>
                  <a:txBody>
                    <a:bodyPr/>
                    <a:lstStyle/>
                    <a:p>
                      <a:pPr algn="ctr"/>
                      <a:r>
                        <a:rPr lang="en-US" sz="1400" noProof="0"/>
                        <a:t>1.78</a:t>
                      </a:r>
                    </a:p>
                  </a:txBody>
                  <a:tcPr/>
                </a:tc>
                <a:tc>
                  <a:txBody>
                    <a:bodyPr/>
                    <a:lstStyle/>
                    <a:p>
                      <a:pPr algn="ctr"/>
                      <a:r>
                        <a:rPr lang="en-US" sz="1400" noProof="0" dirty="0"/>
                        <a:t>0.93-3.31</a:t>
                      </a:r>
                    </a:p>
                  </a:txBody>
                  <a:tcPr/>
                </a:tc>
                <a:tc>
                  <a:txBody>
                    <a:bodyPr/>
                    <a:lstStyle/>
                    <a:p>
                      <a:pPr algn="ctr"/>
                      <a:r>
                        <a:rPr lang="en-US" sz="1400" noProof="0" dirty="0"/>
                        <a:t>0.07</a:t>
                      </a:r>
                    </a:p>
                  </a:txBody>
                  <a:tcPr/>
                </a:tc>
                <a:extLst>
                  <a:ext uri="{0D108BD9-81ED-4DB2-BD59-A6C34878D82A}">
                    <a16:rowId xmlns:a16="http://schemas.microsoft.com/office/drawing/2014/main" val="1081868147"/>
                  </a:ext>
                </a:extLst>
              </a:tr>
              <a:tr h="267403">
                <a:tc>
                  <a:txBody>
                    <a:bodyPr/>
                    <a:lstStyle/>
                    <a:p>
                      <a:r>
                        <a:rPr lang="en-US" sz="1400" b="1" noProof="0" dirty="0"/>
                        <a:t>Neurocognitive impairment</a:t>
                      </a:r>
                    </a:p>
                  </a:txBody>
                  <a:tcPr/>
                </a:tc>
                <a:tc>
                  <a:txBody>
                    <a:bodyPr/>
                    <a:lstStyle/>
                    <a:p>
                      <a:pPr algn="ctr"/>
                      <a:r>
                        <a:rPr lang="en-US" sz="1400" noProof="0"/>
                        <a:t>5.08</a:t>
                      </a:r>
                    </a:p>
                  </a:txBody>
                  <a:tcPr/>
                </a:tc>
                <a:tc>
                  <a:txBody>
                    <a:bodyPr/>
                    <a:lstStyle/>
                    <a:p>
                      <a:pPr algn="ctr"/>
                      <a:r>
                        <a:rPr lang="en-US" sz="1400" noProof="0"/>
                        <a:t>1.61-14.96</a:t>
                      </a:r>
                    </a:p>
                  </a:txBody>
                  <a:tcPr/>
                </a:tc>
                <a:tc>
                  <a:txBody>
                    <a:bodyPr/>
                    <a:lstStyle/>
                    <a:p>
                      <a:pPr algn="ctr"/>
                      <a:r>
                        <a:rPr lang="en-US" sz="1400" b="1" noProof="0" dirty="0">
                          <a:solidFill>
                            <a:srgbClr val="C00000"/>
                          </a:solidFill>
                        </a:rPr>
                        <a:t>&lt; 0.01</a:t>
                      </a:r>
                    </a:p>
                  </a:txBody>
                  <a:tcPr/>
                </a:tc>
                <a:extLst>
                  <a:ext uri="{0D108BD9-81ED-4DB2-BD59-A6C34878D82A}">
                    <a16:rowId xmlns:a16="http://schemas.microsoft.com/office/drawing/2014/main" val="2369657419"/>
                  </a:ext>
                </a:extLst>
              </a:tr>
              <a:tr h="267403">
                <a:tc>
                  <a:txBody>
                    <a:bodyPr/>
                    <a:lstStyle/>
                    <a:p>
                      <a:r>
                        <a:rPr lang="en-US" sz="1400" b="1" noProof="0" dirty="0"/>
                        <a:t>Vitamin D insufficiency</a:t>
                      </a:r>
                    </a:p>
                  </a:txBody>
                  <a:tcPr/>
                </a:tc>
                <a:tc>
                  <a:txBody>
                    <a:bodyPr/>
                    <a:lstStyle/>
                    <a:p>
                      <a:pPr algn="ctr"/>
                      <a:r>
                        <a:rPr lang="en-US" sz="1400" noProof="0"/>
                        <a:t>1.94</a:t>
                      </a:r>
                    </a:p>
                  </a:txBody>
                  <a:tcPr/>
                </a:tc>
                <a:tc>
                  <a:txBody>
                    <a:bodyPr/>
                    <a:lstStyle/>
                    <a:p>
                      <a:pPr algn="ctr"/>
                      <a:r>
                        <a:rPr lang="en-US" sz="1400" noProof="0"/>
                        <a:t>1.18-3.24</a:t>
                      </a:r>
                    </a:p>
                  </a:txBody>
                  <a:tcPr/>
                </a:tc>
                <a:tc>
                  <a:txBody>
                    <a:bodyPr/>
                    <a:lstStyle/>
                    <a:p>
                      <a:pPr algn="ctr"/>
                      <a:r>
                        <a:rPr lang="en-US" sz="1400" b="1" noProof="0" dirty="0">
                          <a:solidFill>
                            <a:srgbClr val="C00000"/>
                          </a:solidFill>
                        </a:rPr>
                        <a:t>0.01</a:t>
                      </a:r>
                    </a:p>
                  </a:txBody>
                  <a:tcPr/>
                </a:tc>
                <a:extLst>
                  <a:ext uri="{0D108BD9-81ED-4DB2-BD59-A6C34878D82A}">
                    <a16:rowId xmlns:a16="http://schemas.microsoft.com/office/drawing/2014/main" val="2758483746"/>
                  </a:ext>
                </a:extLst>
              </a:tr>
              <a:tr h="267403">
                <a:tc>
                  <a:txBody>
                    <a:bodyPr/>
                    <a:lstStyle/>
                    <a:p>
                      <a:r>
                        <a:rPr lang="en-US" sz="1400" b="1" noProof="0" dirty="0"/>
                        <a:t>Obesity</a:t>
                      </a:r>
                    </a:p>
                  </a:txBody>
                  <a:tcPr/>
                </a:tc>
                <a:tc>
                  <a:txBody>
                    <a:bodyPr/>
                    <a:lstStyle/>
                    <a:p>
                      <a:pPr algn="ctr"/>
                      <a:r>
                        <a:rPr lang="en-US" sz="1400" noProof="0"/>
                        <a:t>8.06</a:t>
                      </a:r>
                    </a:p>
                  </a:txBody>
                  <a:tcPr/>
                </a:tc>
                <a:tc>
                  <a:txBody>
                    <a:bodyPr/>
                    <a:lstStyle/>
                    <a:p>
                      <a:pPr algn="ctr"/>
                      <a:r>
                        <a:rPr lang="en-US" sz="1400" noProof="0"/>
                        <a:t>4.44-14.55</a:t>
                      </a:r>
                    </a:p>
                  </a:txBody>
                  <a:tcPr/>
                </a:tc>
                <a:tc>
                  <a:txBody>
                    <a:bodyPr/>
                    <a:lstStyle/>
                    <a:p>
                      <a:pPr algn="ctr"/>
                      <a:r>
                        <a:rPr lang="en-US" sz="1400" b="1" noProof="0" dirty="0">
                          <a:solidFill>
                            <a:srgbClr val="C00000"/>
                          </a:solidFill>
                        </a:rPr>
                        <a:t>&lt; 0.01</a:t>
                      </a:r>
                    </a:p>
                  </a:txBody>
                  <a:tcPr/>
                </a:tc>
                <a:extLst>
                  <a:ext uri="{0D108BD9-81ED-4DB2-BD59-A6C34878D82A}">
                    <a16:rowId xmlns:a16="http://schemas.microsoft.com/office/drawing/2014/main" val="121275304"/>
                  </a:ext>
                </a:extLst>
              </a:tr>
              <a:tr h="267403">
                <a:tc>
                  <a:txBody>
                    <a:bodyPr/>
                    <a:lstStyle/>
                    <a:p>
                      <a:r>
                        <a:rPr lang="en-US" sz="1400" b="1" noProof="0" dirty="0"/>
                        <a:t>Hypertension</a:t>
                      </a:r>
                    </a:p>
                  </a:txBody>
                  <a:tcPr/>
                </a:tc>
                <a:tc>
                  <a:txBody>
                    <a:bodyPr/>
                    <a:lstStyle/>
                    <a:p>
                      <a:pPr algn="ctr"/>
                      <a:r>
                        <a:rPr lang="en-US" sz="1400" noProof="0"/>
                        <a:t>1.59</a:t>
                      </a:r>
                    </a:p>
                  </a:txBody>
                  <a:tcPr/>
                </a:tc>
                <a:tc>
                  <a:txBody>
                    <a:bodyPr/>
                    <a:lstStyle/>
                    <a:p>
                      <a:pPr algn="ctr"/>
                      <a:r>
                        <a:rPr lang="en-US" sz="1400" noProof="0"/>
                        <a:t>0.95-2.7</a:t>
                      </a:r>
                    </a:p>
                  </a:txBody>
                  <a:tcPr/>
                </a:tc>
                <a:tc>
                  <a:txBody>
                    <a:bodyPr/>
                    <a:lstStyle/>
                    <a:p>
                      <a:pPr algn="ctr"/>
                      <a:r>
                        <a:rPr lang="en-US" sz="1400" noProof="0" dirty="0"/>
                        <a:t>0.08</a:t>
                      </a:r>
                    </a:p>
                  </a:txBody>
                  <a:tcPr/>
                </a:tc>
                <a:extLst>
                  <a:ext uri="{0D108BD9-81ED-4DB2-BD59-A6C34878D82A}">
                    <a16:rowId xmlns:a16="http://schemas.microsoft.com/office/drawing/2014/main" val="31317856"/>
                  </a:ext>
                </a:extLst>
              </a:tr>
              <a:tr h="267403">
                <a:tc>
                  <a:txBody>
                    <a:bodyPr/>
                    <a:lstStyle/>
                    <a:p>
                      <a:r>
                        <a:rPr lang="en-US" sz="1400" b="1" noProof="0" dirty="0"/>
                        <a:t>Type 2 diabetes</a:t>
                      </a:r>
                    </a:p>
                  </a:txBody>
                  <a:tcPr/>
                </a:tc>
                <a:tc>
                  <a:txBody>
                    <a:bodyPr/>
                    <a:lstStyle/>
                    <a:p>
                      <a:pPr algn="ctr"/>
                      <a:r>
                        <a:rPr lang="en-US" sz="1400" noProof="0"/>
                        <a:t>3.28</a:t>
                      </a:r>
                    </a:p>
                  </a:txBody>
                  <a:tcPr/>
                </a:tc>
                <a:tc>
                  <a:txBody>
                    <a:bodyPr/>
                    <a:lstStyle/>
                    <a:p>
                      <a:pPr algn="ctr"/>
                      <a:r>
                        <a:rPr lang="en-US" sz="1400" noProof="0"/>
                        <a:t>1.91-5.59</a:t>
                      </a:r>
                    </a:p>
                  </a:txBody>
                  <a:tcPr/>
                </a:tc>
                <a:tc>
                  <a:txBody>
                    <a:bodyPr/>
                    <a:lstStyle/>
                    <a:p>
                      <a:pPr algn="ctr"/>
                      <a:r>
                        <a:rPr lang="en-US" sz="1400" b="1" noProof="0" dirty="0">
                          <a:solidFill>
                            <a:srgbClr val="C00000"/>
                          </a:solidFill>
                        </a:rPr>
                        <a:t>&lt; 0.01</a:t>
                      </a:r>
                    </a:p>
                  </a:txBody>
                  <a:tcPr/>
                </a:tc>
                <a:extLst>
                  <a:ext uri="{0D108BD9-81ED-4DB2-BD59-A6C34878D82A}">
                    <a16:rowId xmlns:a16="http://schemas.microsoft.com/office/drawing/2014/main" val="1368908000"/>
                  </a:ext>
                </a:extLst>
              </a:tr>
              <a:tr h="267403">
                <a:tc>
                  <a:txBody>
                    <a:bodyPr/>
                    <a:lstStyle/>
                    <a:p>
                      <a:r>
                        <a:rPr lang="en-US" sz="1400" b="1" noProof="0" dirty="0"/>
                        <a:t>CVD</a:t>
                      </a:r>
                    </a:p>
                  </a:txBody>
                  <a:tcPr/>
                </a:tc>
                <a:tc>
                  <a:txBody>
                    <a:bodyPr/>
                    <a:lstStyle/>
                    <a:p>
                      <a:pPr algn="ctr"/>
                      <a:r>
                        <a:rPr lang="en-US" sz="1400" noProof="0"/>
                        <a:t>0.85</a:t>
                      </a:r>
                    </a:p>
                  </a:txBody>
                  <a:tcPr/>
                </a:tc>
                <a:tc>
                  <a:txBody>
                    <a:bodyPr/>
                    <a:lstStyle/>
                    <a:p>
                      <a:pPr algn="ctr"/>
                      <a:r>
                        <a:rPr lang="en-US" sz="1400" noProof="0"/>
                        <a:t>0.25-2.29</a:t>
                      </a:r>
                    </a:p>
                  </a:txBody>
                  <a:tcPr/>
                </a:tc>
                <a:tc>
                  <a:txBody>
                    <a:bodyPr/>
                    <a:lstStyle/>
                    <a:p>
                      <a:pPr algn="ctr"/>
                      <a:r>
                        <a:rPr lang="en-US" sz="1400" noProof="0" dirty="0"/>
                        <a:t>0.78</a:t>
                      </a:r>
                    </a:p>
                  </a:txBody>
                  <a:tcPr/>
                </a:tc>
                <a:extLst>
                  <a:ext uri="{0D108BD9-81ED-4DB2-BD59-A6C34878D82A}">
                    <a16:rowId xmlns:a16="http://schemas.microsoft.com/office/drawing/2014/main" val="1549657325"/>
                  </a:ext>
                </a:extLst>
              </a:tr>
              <a:tr h="267403">
                <a:tc>
                  <a:txBody>
                    <a:bodyPr/>
                    <a:lstStyle/>
                    <a:p>
                      <a:r>
                        <a:rPr lang="en-US" sz="1400" b="1" noProof="0" dirty="0"/>
                        <a:t>CKD</a:t>
                      </a:r>
                    </a:p>
                  </a:txBody>
                  <a:tcPr/>
                </a:tc>
                <a:tc>
                  <a:txBody>
                    <a:bodyPr/>
                    <a:lstStyle/>
                    <a:p>
                      <a:pPr algn="ctr"/>
                      <a:r>
                        <a:rPr lang="en-US" sz="1400" noProof="0"/>
                        <a:t>0.71</a:t>
                      </a:r>
                    </a:p>
                  </a:txBody>
                  <a:tcPr/>
                </a:tc>
                <a:tc>
                  <a:txBody>
                    <a:bodyPr/>
                    <a:lstStyle/>
                    <a:p>
                      <a:pPr algn="ctr"/>
                      <a:r>
                        <a:rPr lang="en-US" sz="1400" noProof="0"/>
                        <a:t>0.35-1.35</a:t>
                      </a:r>
                    </a:p>
                  </a:txBody>
                  <a:tcPr/>
                </a:tc>
                <a:tc>
                  <a:txBody>
                    <a:bodyPr/>
                    <a:lstStyle/>
                    <a:p>
                      <a:pPr algn="ctr"/>
                      <a:r>
                        <a:rPr lang="en-US" sz="1400" noProof="0" dirty="0"/>
                        <a:t>0.32</a:t>
                      </a:r>
                    </a:p>
                  </a:txBody>
                  <a:tcPr/>
                </a:tc>
                <a:extLst>
                  <a:ext uri="{0D108BD9-81ED-4DB2-BD59-A6C34878D82A}">
                    <a16:rowId xmlns:a16="http://schemas.microsoft.com/office/drawing/2014/main" val="287421257"/>
                  </a:ext>
                </a:extLst>
              </a:tr>
              <a:tr h="267403">
                <a:tc>
                  <a:txBody>
                    <a:bodyPr/>
                    <a:lstStyle/>
                    <a:p>
                      <a:r>
                        <a:rPr lang="en-US" sz="1400" b="1" noProof="0" dirty="0"/>
                        <a:t>COPD</a:t>
                      </a:r>
                    </a:p>
                  </a:txBody>
                  <a:tcPr/>
                </a:tc>
                <a:tc>
                  <a:txBody>
                    <a:bodyPr/>
                    <a:lstStyle/>
                    <a:p>
                      <a:pPr algn="ctr"/>
                      <a:r>
                        <a:rPr lang="en-US" sz="1400" noProof="0"/>
                        <a:t>1.32</a:t>
                      </a:r>
                    </a:p>
                  </a:txBody>
                  <a:tcPr/>
                </a:tc>
                <a:tc>
                  <a:txBody>
                    <a:bodyPr/>
                    <a:lstStyle/>
                    <a:p>
                      <a:pPr algn="ctr"/>
                      <a:r>
                        <a:rPr lang="en-US" sz="1400" noProof="0"/>
                        <a:t>0.38-3.57</a:t>
                      </a:r>
                    </a:p>
                  </a:txBody>
                  <a:tcPr/>
                </a:tc>
                <a:tc>
                  <a:txBody>
                    <a:bodyPr/>
                    <a:lstStyle/>
                    <a:p>
                      <a:pPr algn="ctr"/>
                      <a:r>
                        <a:rPr lang="en-US" sz="1400" noProof="0" dirty="0"/>
                        <a:t>0.62</a:t>
                      </a:r>
                    </a:p>
                  </a:txBody>
                  <a:tcPr/>
                </a:tc>
                <a:extLst>
                  <a:ext uri="{0D108BD9-81ED-4DB2-BD59-A6C34878D82A}">
                    <a16:rowId xmlns:a16="http://schemas.microsoft.com/office/drawing/2014/main" val="704290863"/>
                  </a:ext>
                </a:extLst>
              </a:tr>
              <a:tr h="267403">
                <a:tc>
                  <a:txBody>
                    <a:bodyPr/>
                    <a:lstStyle/>
                    <a:p>
                      <a:r>
                        <a:rPr lang="en-US" sz="1400" b="1" noProof="0" dirty="0"/>
                        <a:t>Osteoporosis</a:t>
                      </a:r>
                    </a:p>
                  </a:txBody>
                  <a:tcPr/>
                </a:tc>
                <a:tc>
                  <a:txBody>
                    <a:bodyPr/>
                    <a:lstStyle/>
                    <a:p>
                      <a:pPr algn="ctr"/>
                      <a:r>
                        <a:rPr lang="en-US" sz="1400" noProof="0"/>
                        <a:t>0.37</a:t>
                      </a:r>
                    </a:p>
                  </a:txBody>
                  <a:tcPr/>
                </a:tc>
                <a:tc>
                  <a:txBody>
                    <a:bodyPr/>
                    <a:lstStyle/>
                    <a:p>
                      <a:pPr algn="ctr"/>
                      <a:r>
                        <a:rPr lang="en-US" sz="1400" noProof="0"/>
                        <a:t>0.16-0.76</a:t>
                      </a:r>
                    </a:p>
                  </a:txBody>
                  <a:tcPr/>
                </a:tc>
                <a:tc>
                  <a:txBody>
                    <a:bodyPr/>
                    <a:lstStyle/>
                    <a:p>
                      <a:pPr algn="ctr"/>
                      <a:r>
                        <a:rPr lang="en-US" sz="1400" b="1" noProof="0" dirty="0">
                          <a:solidFill>
                            <a:srgbClr val="C00000"/>
                          </a:solidFill>
                        </a:rPr>
                        <a:t>0.01</a:t>
                      </a:r>
                    </a:p>
                  </a:txBody>
                  <a:tcPr/>
                </a:tc>
                <a:extLst>
                  <a:ext uri="{0D108BD9-81ED-4DB2-BD59-A6C34878D82A}">
                    <a16:rowId xmlns:a16="http://schemas.microsoft.com/office/drawing/2014/main" val="2262313367"/>
                  </a:ext>
                </a:extLst>
              </a:tr>
              <a:tr h="267403">
                <a:tc>
                  <a:txBody>
                    <a:bodyPr/>
                    <a:lstStyle/>
                    <a:p>
                      <a:r>
                        <a:rPr lang="en-US" sz="1400" b="1" noProof="0" dirty="0"/>
                        <a:t>Dyslipidemia</a:t>
                      </a:r>
                    </a:p>
                  </a:txBody>
                  <a:tcPr/>
                </a:tc>
                <a:tc>
                  <a:txBody>
                    <a:bodyPr/>
                    <a:lstStyle/>
                    <a:p>
                      <a:pPr algn="ctr"/>
                      <a:r>
                        <a:rPr lang="en-US" sz="1400" noProof="0"/>
                        <a:t>0.92</a:t>
                      </a:r>
                    </a:p>
                  </a:txBody>
                  <a:tcPr/>
                </a:tc>
                <a:tc>
                  <a:txBody>
                    <a:bodyPr/>
                    <a:lstStyle/>
                    <a:p>
                      <a:pPr algn="ctr"/>
                      <a:r>
                        <a:rPr lang="en-US" sz="1400" noProof="0"/>
                        <a:t>0.47-1.92</a:t>
                      </a:r>
                    </a:p>
                  </a:txBody>
                  <a:tcPr/>
                </a:tc>
                <a:tc>
                  <a:txBody>
                    <a:bodyPr/>
                    <a:lstStyle/>
                    <a:p>
                      <a:pPr algn="ctr"/>
                      <a:r>
                        <a:rPr lang="en-US" sz="1400" noProof="0" dirty="0"/>
                        <a:t>0.8</a:t>
                      </a:r>
                    </a:p>
                  </a:txBody>
                  <a:tcPr/>
                </a:tc>
                <a:extLst>
                  <a:ext uri="{0D108BD9-81ED-4DB2-BD59-A6C34878D82A}">
                    <a16:rowId xmlns:a16="http://schemas.microsoft.com/office/drawing/2014/main" val="1464176456"/>
                  </a:ext>
                </a:extLst>
              </a:tr>
              <a:tr h="267403">
                <a:tc>
                  <a:txBody>
                    <a:bodyPr/>
                    <a:lstStyle/>
                    <a:p>
                      <a:r>
                        <a:rPr lang="en-US" sz="1400" b="1" noProof="0" dirty="0"/>
                        <a:t>Cancer</a:t>
                      </a:r>
                    </a:p>
                  </a:txBody>
                  <a:tcPr/>
                </a:tc>
                <a:tc>
                  <a:txBody>
                    <a:bodyPr/>
                    <a:lstStyle/>
                    <a:p>
                      <a:pPr algn="ctr"/>
                      <a:r>
                        <a:rPr lang="en-US" sz="1400" noProof="0"/>
                        <a:t>1.36</a:t>
                      </a:r>
                    </a:p>
                  </a:txBody>
                  <a:tcPr/>
                </a:tc>
                <a:tc>
                  <a:txBody>
                    <a:bodyPr/>
                    <a:lstStyle/>
                    <a:p>
                      <a:pPr algn="ctr"/>
                      <a:r>
                        <a:rPr lang="en-US" sz="1400" noProof="0" dirty="0"/>
                        <a:t>0.7-2.5</a:t>
                      </a:r>
                    </a:p>
                  </a:txBody>
                  <a:tcPr/>
                </a:tc>
                <a:tc>
                  <a:txBody>
                    <a:bodyPr/>
                    <a:lstStyle/>
                    <a:p>
                      <a:pPr algn="ctr"/>
                      <a:r>
                        <a:rPr lang="en-US" sz="1400" noProof="0" dirty="0"/>
                        <a:t>0.34</a:t>
                      </a:r>
                    </a:p>
                  </a:txBody>
                  <a:tcPr/>
                </a:tc>
                <a:extLst>
                  <a:ext uri="{0D108BD9-81ED-4DB2-BD59-A6C34878D82A}">
                    <a16:rowId xmlns:a16="http://schemas.microsoft.com/office/drawing/2014/main" val="3245057260"/>
                  </a:ext>
                </a:extLst>
              </a:tr>
            </a:tbl>
          </a:graphicData>
        </a:graphic>
      </p:graphicFrame>
    </p:spTree>
    <p:extLst>
      <p:ext uri="{BB962C8B-B14F-4D97-AF65-F5344CB8AC3E}">
        <p14:creationId xmlns:p14="http://schemas.microsoft.com/office/powerpoint/2010/main" val="3966122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A47BD667-07E8-45D0-9484-1AF311019386}"/>
              </a:ext>
            </a:extLst>
          </p:cNvPr>
          <p:cNvGrpSpPr/>
          <p:nvPr/>
        </p:nvGrpSpPr>
        <p:grpSpPr>
          <a:xfrm>
            <a:off x="1575715" y="723044"/>
            <a:ext cx="6098812" cy="5125724"/>
            <a:chOff x="1575715" y="723044"/>
            <a:chExt cx="6098812" cy="5125724"/>
          </a:xfrm>
        </p:grpSpPr>
        <p:sp>
          <p:nvSpPr>
            <p:cNvPr id="5" name="Freeform 5">
              <a:extLst>
                <a:ext uri="{FF2B5EF4-FFF2-40B4-BE49-F238E27FC236}">
                  <a16:creationId xmlns:a16="http://schemas.microsoft.com/office/drawing/2014/main" id="{3B18667D-AB7E-4695-B3C4-7E6877348ECA}"/>
                </a:ext>
              </a:extLst>
            </p:cNvPr>
            <p:cNvSpPr>
              <a:spLocks/>
            </p:cNvSpPr>
            <p:nvPr/>
          </p:nvSpPr>
          <p:spPr bwMode="auto">
            <a:xfrm rot="5787032">
              <a:off x="3285230" y="3150731"/>
              <a:ext cx="2816639" cy="2579435"/>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p>
          </p:txBody>
        </p:sp>
        <p:sp>
          <p:nvSpPr>
            <p:cNvPr id="7" name="Freeform 5"/>
            <p:cNvSpPr>
              <a:spLocks/>
            </p:cNvSpPr>
            <p:nvPr/>
          </p:nvSpPr>
          <p:spPr bwMode="auto">
            <a:xfrm rot="11613145">
              <a:off x="1575715" y="2337510"/>
              <a:ext cx="3397777" cy="2214596"/>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825"/>
            </a:p>
          </p:txBody>
        </p:sp>
        <p:sp>
          <p:nvSpPr>
            <p:cNvPr id="9" name="Freeform 5"/>
            <p:cNvSpPr>
              <a:spLocks/>
            </p:cNvSpPr>
            <p:nvPr/>
          </p:nvSpPr>
          <p:spPr bwMode="auto">
            <a:xfrm rot="16405229">
              <a:off x="2738247" y="1194100"/>
              <a:ext cx="3411158" cy="2469045"/>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p>
          </p:txBody>
        </p:sp>
        <p:sp>
          <p:nvSpPr>
            <p:cNvPr id="10" name="Freeform 5">
              <a:extLst>
                <a:ext uri="{FF2B5EF4-FFF2-40B4-BE49-F238E27FC236}">
                  <a16:creationId xmlns:a16="http://schemas.microsoft.com/office/drawing/2014/main" id="{A8D41300-8DC3-4D73-9897-2A9AD820CFBB}"/>
                </a:ext>
              </a:extLst>
            </p:cNvPr>
            <p:cNvSpPr>
              <a:spLocks/>
            </p:cNvSpPr>
            <p:nvPr/>
          </p:nvSpPr>
          <p:spPr bwMode="auto">
            <a:xfrm rot="912269">
              <a:off x="4387152" y="2051057"/>
              <a:ext cx="3287375" cy="2419993"/>
            </a:xfrm>
            <a:custGeom>
              <a:avLst/>
              <a:gdLst>
                <a:gd name="T0" fmla="*/ 939 w 939"/>
                <a:gd name="T1" fmla="*/ 370 h 681"/>
                <a:gd name="T2" fmla="*/ 918 w 939"/>
                <a:gd name="T3" fmla="*/ 496 h 681"/>
                <a:gd name="T4" fmla="*/ 715 w 939"/>
                <a:gd name="T5" fmla="*/ 666 h 681"/>
                <a:gd name="T6" fmla="*/ 104 w 939"/>
                <a:gd name="T7" fmla="*/ 487 h 681"/>
                <a:gd name="T8" fmla="*/ 90 w 939"/>
                <a:gd name="T9" fmla="*/ 283 h 681"/>
                <a:gd name="T10" fmla="*/ 552 w 939"/>
                <a:gd name="T11" fmla="*/ 19 h 681"/>
                <a:gd name="T12" fmla="*/ 738 w 939"/>
                <a:gd name="T13" fmla="*/ 16 h 681"/>
                <a:gd name="T14" fmla="*/ 862 w 939"/>
                <a:gd name="T15" fmla="*/ 114 h 681"/>
                <a:gd name="T16" fmla="*/ 939 w 939"/>
                <a:gd name="T17" fmla="*/ 370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681">
                  <a:moveTo>
                    <a:pt x="939" y="370"/>
                  </a:moveTo>
                  <a:cubicBezTo>
                    <a:pt x="939" y="433"/>
                    <a:pt x="928" y="455"/>
                    <a:pt x="918" y="496"/>
                  </a:cubicBezTo>
                  <a:cubicBezTo>
                    <a:pt x="888" y="609"/>
                    <a:pt x="831" y="658"/>
                    <a:pt x="715" y="666"/>
                  </a:cubicBezTo>
                  <a:cubicBezTo>
                    <a:pt x="490" y="681"/>
                    <a:pt x="284" y="617"/>
                    <a:pt x="104" y="487"/>
                  </a:cubicBezTo>
                  <a:cubicBezTo>
                    <a:pt x="0" y="411"/>
                    <a:pt x="10" y="364"/>
                    <a:pt x="90" y="283"/>
                  </a:cubicBezTo>
                  <a:cubicBezTo>
                    <a:pt x="219" y="152"/>
                    <a:pt x="375" y="64"/>
                    <a:pt x="552" y="19"/>
                  </a:cubicBezTo>
                  <a:cubicBezTo>
                    <a:pt x="611" y="4"/>
                    <a:pt x="680" y="0"/>
                    <a:pt x="738" y="16"/>
                  </a:cubicBezTo>
                  <a:cubicBezTo>
                    <a:pt x="786" y="29"/>
                    <a:pt x="839" y="71"/>
                    <a:pt x="862" y="114"/>
                  </a:cubicBezTo>
                  <a:cubicBezTo>
                    <a:pt x="902" y="191"/>
                    <a:pt x="939" y="294"/>
                    <a:pt x="939" y="370"/>
                  </a:cubicBezTo>
                  <a:close/>
                </a:path>
              </a:pathLst>
            </a:custGeom>
            <a:gradFill>
              <a:gsLst>
                <a:gs pos="100000">
                  <a:schemeClr val="tx2">
                    <a:lumMod val="20000"/>
                    <a:lumOff val="80000"/>
                  </a:schemeClr>
                </a:gs>
                <a:gs pos="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p>
          </p:txBody>
        </p:sp>
        <p:sp>
          <p:nvSpPr>
            <p:cNvPr id="11" name="Ellipse 10"/>
            <p:cNvSpPr/>
            <p:nvPr/>
          </p:nvSpPr>
          <p:spPr>
            <a:xfrm>
              <a:off x="3515329" y="2165761"/>
              <a:ext cx="2021856" cy="2039058"/>
            </a:xfrm>
            <a:prstGeom prst="ellipse">
              <a:avLst/>
            </a:prstGeom>
            <a:solidFill>
              <a:schemeClr val="accent1"/>
            </a:solidFill>
            <a:ln>
              <a:noFill/>
            </a:ln>
            <a:effectLst>
              <a:glow rad="63500">
                <a:schemeClr val="accent1">
                  <a:satMod val="175000"/>
                  <a:alpha val="40000"/>
                </a:schemeClr>
              </a:glo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350">
                <a:solidFill>
                  <a:schemeClr val="bg1"/>
                </a:solidFill>
              </a:endParaRPr>
            </a:p>
          </p:txBody>
        </p:sp>
        <p:sp>
          <p:nvSpPr>
            <p:cNvPr id="13" name="Rectangle 12">
              <a:extLst>
                <a:ext uri="{FF2B5EF4-FFF2-40B4-BE49-F238E27FC236}">
                  <a16:creationId xmlns:a16="http://schemas.microsoft.com/office/drawing/2014/main" id="{5AA9C96C-C8A5-41F5-A475-3397B9580B98}"/>
                </a:ext>
              </a:extLst>
            </p:cNvPr>
            <p:cNvSpPr/>
            <p:nvPr/>
          </p:nvSpPr>
          <p:spPr>
            <a:xfrm>
              <a:off x="3515329" y="2971175"/>
              <a:ext cx="2060380" cy="473634"/>
            </a:xfrm>
            <a:prstGeom prst="rect">
              <a:avLst/>
            </a:prstGeom>
          </p:spPr>
          <p:txBody>
            <a:bodyPr wrap="none">
              <a:spAutoFit/>
            </a:bodyPr>
            <a:lstStyle/>
            <a:p>
              <a:pPr algn="ctr">
                <a:lnSpc>
                  <a:spcPts val="2800"/>
                </a:lnSpc>
              </a:pPr>
              <a:r>
                <a:rPr lang="en-US" sz="3200" b="1" dirty="0">
                  <a:solidFill>
                    <a:schemeClr val="bg1"/>
                  </a:solidFill>
                </a:rPr>
                <a:t>Prevention</a:t>
              </a:r>
            </a:p>
          </p:txBody>
        </p:sp>
        <p:sp>
          <p:nvSpPr>
            <p:cNvPr id="17" name="Rectangle 16"/>
            <p:cNvSpPr/>
            <p:nvPr/>
          </p:nvSpPr>
          <p:spPr>
            <a:xfrm>
              <a:off x="5973524" y="3009425"/>
              <a:ext cx="771816" cy="453116"/>
            </a:xfrm>
            <a:prstGeom prst="rect">
              <a:avLst/>
            </a:prstGeom>
          </p:spPr>
          <p:txBody>
            <a:bodyPr wrap="none">
              <a:spAutoFit/>
            </a:bodyPr>
            <a:lstStyle/>
            <a:p>
              <a:pPr algn="ctr">
                <a:lnSpc>
                  <a:spcPts val="2800"/>
                </a:lnSpc>
              </a:pPr>
              <a:r>
                <a:rPr lang="en-US" sz="2400" b="1" dirty="0" err="1">
                  <a:solidFill>
                    <a:srgbClr val="002060"/>
                  </a:solidFill>
                </a:rPr>
                <a:t>PrEP</a:t>
              </a:r>
              <a:endParaRPr lang="en-US" sz="2400" b="1" dirty="0">
                <a:solidFill>
                  <a:srgbClr val="FF6600"/>
                </a:solidFill>
              </a:endParaRPr>
            </a:p>
          </p:txBody>
        </p:sp>
        <p:sp>
          <p:nvSpPr>
            <p:cNvPr id="16" name="Rectangle 15">
              <a:extLst>
                <a:ext uri="{FF2B5EF4-FFF2-40B4-BE49-F238E27FC236}">
                  <a16:creationId xmlns:a16="http://schemas.microsoft.com/office/drawing/2014/main" id="{5AA9C96C-C8A5-41F5-A475-3397B9580B98}"/>
                </a:ext>
              </a:extLst>
            </p:cNvPr>
            <p:cNvSpPr/>
            <p:nvPr/>
          </p:nvSpPr>
          <p:spPr>
            <a:xfrm>
              <a:off x="4101022" y="1418870"/>
              <a:ext cx="832830" cy="453116"/>
            </a:xfrm>
            <a:prstGeom prst="rect">
              <a:avLst/>
            </a:prstGeom>
          </p:spPr>
          <p:txBody>
            <a:bodyPr wrap="none">
              <a:spAutoFit/>
            </a:bodyPr>
            <a:lstStyle/>
            <a:p>
              <a:pPr algn="ctr">
                <a:lnSpc>
                  <a:spcPts val="2800"/>
                </a:lnSpc>
              </a:pPr>
              <a:r>
                <a:rPr lang="en-US" sz="2400" b="1" dirty="0">
                  <a:solidFill>
                    <a:srgbClr val="002060"/>
                  </a:solidFill>
                </a:rPr>
                <a:t>TASP</a:t>
              </a:r>
              <a:endParaRPr lang="en-US" sz="2400" b="1" dirty="0">
                <a:solidFill>
                  <a:srgbClr val="FF6600"/>
                </a:solidFill>
              </a:endParaRPr>
            </a:p>
          </p:txBody>
        </p:sp>
        <p:sp>
          <p:nvSpPr>
            <p:cNvPr id="21" name="Rectangle 20">
              <a:extLst>
                <a:ext uri="{FF2B5EF4-FFF2-40B4-BE49-F238E27FC236}">
                  <a16:creationId xmlns:a16="http://schemas.microsoft.com/office/drawing/2014/main" id="{5AA9C96C-C8A5-41F5-A475-3397B9580B98}"/>
                </a:ext>
              </a:extLst>
            </p:cNvPr>
            <p:cNvSpPr/>
            <p:nvPr/>
          </p:nvSpPr>
          <p:spPr>
            <a:xfrm>
              <a:off x="3889762" y="4596992"/>
              <a:ext cx="1364476" cy="453116"/>
            </a:xfrm>
            <a:prstGeom prst="rect">
              <a:avLst/>
            </a:prstGeom>
          </p:spPr>
          <p:txBody>
            <a:bodyPr wrap="none">
              <a:spAutoFit/>
            </a:bodyPr>
            <a:lstStyle/>
            <a:p>
              <a:pPr algn="ctr">
                <a:lnSpc>
                  <a:spcPts val="2800"/>
                </a:lnSpc>
              </a:pPr>
              <a:r>
                <a:rPr lang="en-US" sz="2400" b="1" dirty="0" err="1">
                  <a:solidFill>
                    <a:srgbClr val="002060"/>
                  </a:solidFill>
                </a:rPr>
                <a:t>ChemSex</a:t>
              </a:r>
              <a:endParaRPr lang="en-US" sz="2400" b="1" dirty="0">
                <a:solidFill>
                  <a:srgbClr val="002060"/>
                </a:solidFill>
              </a:endParaRPr>
            </a:p>
          </p:txBody>
        </p:sp>
        <p:sp>
          <p:nvSpPr>
            <p:cNvPr id="14" name="Rectangle 13">
              <a:extLst>
                <a:ext uri="{FF2B5EF4-FFF2-40B4-BE49-F238E27FC236}">
                  <a16:creationId xmlns:a16="http://schemas.microsoft.com/office/drawing/2014/main" id="{5AA9C96C-C8A5-41F5-A475-3397B9580B98}"/>
                </a:ext>
              </a:extLst>
            </p:cNvPr>
            <p:cNvSpPr/>
            <p:nvPr/>
          </p:nvSpPr>
          <p:spPr>
            <a:xfrm>
              <a:off x="2057077" y="3021064"/>
              <a:ext cx="736500" cy="453116"/>
            </a:xfrm>
            <a:prstGeom prst="rect">
              <a:avLst/>
            </a:prstGeom>
          </p:spPr>
          <p:txBody>
            <a:bodyPr wrap="none">
              <a:spAutoFit/>
            </a:bodyPr>
            <a:lstStyle/>
            <a:p>
              <a:pPr algn="ctr">
                <a:lnSpc>
                  <a:spcPts val="2800"/>
                </a:lnSpc>
              </a:pPr>
              <a:r>
                <a:rPr lang="en-US" sz="2400" b="1" dirty="0">
                  <a:solidFill>
                    <a:srgbClr val="002060"/>
                  </a:solidFill>
                </a:rPr>
                <a:t>HSIL</a:t>
              </a:r>
              <a:endParaRPr lang="en-US" sz="2400" b="1" dirty="0">
                <a:solidFill>
                  <a:srgbClr val="FF6600"/>
                </a:solidFill>
              </a:endParaRPr>
            </a:p>
          </p:txBody>
        </p:sp>
      </p:grpSp>
    </p:spTree>
    <p:extLst>
      <p:ext uri="{BB962C8B-B14F-4D97-AF65-F5344CB8AC3E}">
        <p14:creationId xmlns:p14="http://schemas.microsoft.com/office/powerpoint/2010/main" val="4882411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94863" y="78453"/>
            <a:ext cx="7289818" cy="2156751"/>
          </a:xfrm>
          <a:prstGeom prst="rect">
            <a:avLst/>
          </a:prstGeom>
        </p:spPr>
      </p:pic>
      <p:pic>
        <p:nvPicPr>
          <p:cNvPr id="6" name="Image 5"/>
          <p:cNvPicPr>
            <a:picLocks noChangeAspect="1"/>
          </p:cNvPicPr>
          <p:nvPr/>
        </p:nvPicPr>
        <p:blipFill>
          <a:blip r:embed="rId3"/>
          <a:stretch>
            <a:fillRect/>
          </a:stretch>
        </p:blipFill>
        <p:spPr>
          <a:xfrm>
            <a:off x="6129224" y="2011548"/>
            <a:ext cx="2879987" cy="235722"/>
          </a:xfrm>
          <a:prstGeom prst="rect">
            <a:avLst/>
          </a:prstGeom>
        </p:spPr>
      </p:pic>
      <p:sp>
        <p:nvSpPr>
          <p:cNvPr id="2" name="Rectangle 1"/>
          <p:cNvSpPr/>
          <p:nvPr/>
        </p:nvSpPr>
        <p:spPr>
          <a:xfrm>
            <a:off x="101935" y="2452922"/>
            <a:ext cx="2626978" cy="4031873"/>
          </a:xfrm>
          <a:prstGeom prst="rect">
            <a:avLst/>
          </a:prstGeom>
        </p:spPr>
        <p:txBody>
          <a:bodyPr wrap="square">
            <a:spAutoFit/>
          </a:bodyPr>
          <a:lstStyle/>
          <a:p>
            <a:pPr marL="285750" indent="-285750">
              <a:buClr>
                <a:srgbClr val="0070C0"/>
              </a:buClr>
              <a:buFont typeface="Arial" panose="020B0604020202020204" pitchFamily="34" charset="0"/>
              <a:buChar char="•"/>
            </a:pPr>
            <a:r>
              <a:rPr lang="en-US" sz="1600" dirty="0"/>
              <a:t>Late 2013, France </a:t>
            </a:r>
            <a:br>
              <a:rPr lang="en-US" sz="1600" dirty="0"/>
            </a:br>
            <a:r>
              <a:rPr lang="en-US" sz="1600" dirty="0">
                <a:latin typeface="Wingdings"/>
                <a:ea typeface="Wingdings"/>
                <a:cs typeface="Wingdings"/>
                <a:sym typeface="Wingdings"/>
              </a:rPr>
              <a:t></a:t>
            </a:r>
            <a:r>
              <a:rPr lang="en-US" sz="1600" dirty="0">
                <a:sym typeface="Wingdings"/>
              </a:rPr>
              <a:t> </a:t>
            </a:r>
            <a:r>
              <a:rPr lang="en-US" sz="1600" dirty="0"/>
              <a:t>initiation of </a:t>
            </a:r>
            <a:r>
              <a:rPr lang="en-US" sz="1600" dirty="0" err="1"/>
              <a:t>cART</a:t>
            </a:r>
            <a:r>
              <a:rPr lang="en-US" sz="1600" dirty="0"/>
              <a:t> irrespective of CD4</a:t>
            </a:r>
          </a:p>
          <a:p>
            <a:pPr marL="285750" indent="-285750">
              <a:buClr>
                <a:srgbClr val="0070C0"/>
              </a:buClr>
              <a:buFont typeface="Arial" panose="020B0604020202020204" pitchFamily="34" charset="0"/>
              <a:buChar char="•"/>
            </a:pPr>
            <a:endParaRPr lang="en-US" sz="1600" dirty="0"/>
          </a:p>
          <a:p>
            <a:pPr marL="285750" indent="-285750">
              <a:buClr>
                <a:srgbClr val="0070C0"/>
              </a:buClr>
              <a:buFont typeface="Arial" panose="020B0604020202020204" pitchFamily="34" charset="0"/>
              <a:buChar char="•"/>
            </a:pPr>
            <a:r>
              <a:rPr lang="en-US" sz="1600" dirty="0"/>
              <a:t>Longitudinal study : epidemiology of primary HIV infection (PHI) and/or recent HIV infection (CD4 ≥ 500 at diagnosis (PRHI) between 2007 and 2017 in </a:t>
            </a:r>
            <a:r>
              <a:rPr lang="en-US" sz="1600" dirty="0" err="1"/>
              <a:t>Dat’AIDS</a:t>
            </a:r>
            <a:r>
              <a:rPr lang="en-US" sz="1600" dirty="0"/>
              <a:t> cohort </a:t>
            </a:r>
            <a:br>
              <a:rPr lang="en-US" sz="1600" dirty="0"/>
            </a:br>
            <a:r>
              <a:rPr lang="en-US" sz="1600" dirty="0"/>
              <a:t>(61 822 pts)</a:t>
            </a:r>
          </a:p>
          <a:p>
            <a:pPr marL="285750" indent="-285750">
              <a:buClr>
                <a:srgbClr val="0070C0"/>
              </a:buClr>
              <a:buFont typeface="Arial" panose="020B0604020202020204" pitchFamily="34" charset="0"/>
              <a:buChar char="•"/>
            </a:pPr>
            <a:endParaRPr lang="en-US" sz="1600" dirty="0"/>
          </a:p>
          <a:p>
            <a:pPr marL="285750" indent="-285750">
              <a:buClr>
                <a:srgbClr val="0070C0"/>
              </a:buClr>
              <a:buFont typeface="Arial" panose="020B0604020202020204" pitchFamily="34" charset="0"/>
              <a:buChar char="•"/>
            </a:pPr>
            <a:r>
              <a:rPr lang="en-US" sz="1600" dirty="0"/>
              <a:t>The 2nd and 3rd targets were reached in 2014 and 2013, respectively</a:t>
            </a:r>
          </a:p>
        </p:txBody>
      </p:sp>
      <p:sp>
        <p:nvSpPr>
          <p:cNvPr id="3" name="ZoneTexte 2"/>
          <p:cNvSpPr txBox="1"/>
          <p:nvPr/>
        </p:nvSpPr>
        <p:spPr>
          <a:xfrm>
            <a:off x="6656304" y="6524560"/>
            <a:ext cx="2484911" cy="276999"/>
          </a:xfrm>
          <a:prstGeom prst="rect">
            <a:avLst/>
          </a:prstGeom>
          <a:noFill/>
        </p:spPr>
        <p:txBody>
          <a:bodyPr wrap="none" rtlCol="0">
            <a:spAutoFit/>
          </a:bodyPr>
          <a:lstStyle/>
          <a:p>
            <a:pPr algn="r"/>
            <a:r>
              <a:rPr lang="fr-FR" sz="1200" b="1" i="1" dirty="0">
                <a:solidFill>
                  <a:srgbClr val="0070C0"/>
                </a:solidFill>
              </a:rPr>
              <a:t>Le Guillou A, EACS 2017, abs. PS9/4 </a:t>
            </a:r>
          </a:p>
        </p:txBody>
      </p:sp>
      <p:sp>
        <p:nvSpPr>
          <p:cNvPr id="200" name="ZoneTexte 199">
            <a:extLst>
              <a:ext uri="{FF2B5EF4-FFF2-40B4-BE49-F238E27FC236}">
                <a16:creationId xmlns:a16="http://schemas.microsoft.com/office/drawing/2014/main" id="{55EA339D-CFF4-449A-BD24-E881DC4F092C}"/>
              </a:ext>
            </a:extLst>
          </p:cNvPr>
          <p:cNvSpPr txBox="1"/>
          <p:nvPr/>
        </p:nvSpPr>
        <p:spPr>
          <a:xfrm>
            <a:off x="5863169" y="5985062"/>
            <a:ext cx="381835" cy="246221"/>
          </a:xfrm>
          <a:prstGeom prst="rect">
            <a:avLst/>
          </a:prstGeom>
          <a:noFill/>
        </p:spPr>
        <p:txBody>
          <a:bodyPr wrap="square" rtlCol="0">
            <a:spAutoFit/>
          </a:bodyPr>
          <a:lstStyle/>
          <a:p>
            <a:pPr algn="r"/>
            <a:r>
              <a:rPr lang="fr-FR" sz="1000" dirty="0"/>
              <a:t>300</a:t>
            </a:r>
          </a:p>
        </p:txBody>
      </p:sp>
      <p:sp>
        <p:nvSpPr>
          <p:cNvPr id="201" name="ZoneTexte 200">
            <a:extLst>
              <a:ext uri="{FF2B5EF4-FFF2-40B4-BE49-F238E27FC236}">
                <a16:creationId xmlns:a16="http://schemas.microsoft.com/office/drawing/2014/main" id="{C7EE28F4-160F-4BD7-83A1-AFEC72BAB339}"/>
              </a:ext>
            </a:extLst>
          </p:cNvPr>
          <p:cNvSpPr txBox="1"/>
          <p:nvPr/>
        </p:nvSpPr>
        <p:spPr>
          <a:xfrm>
            <a:off x="5863169" y="5685730"/>
            <a:ext cx="381835" cy="246221"/>
          </a:xfrm>
          <a:prstGeom prst="rect">
            <a:avLst/>
          </a:prstGeom>
          <a:noFill/>
        </p:spPr>
        <p:txBody>
          <a:bodyPr wrap="square" rtlCol="0">
            <a:spAutoFit/>
          </a:bodyPr>
          <a:lstStyle/>
          <a:p>
            <a:pPr algn="r"/>
            <a:r>
              <a:rPr lang="fr-FR" sz="1000" dirty="0"/>
              <a:t>400</a:t>
            </a:r>
          </a:p>
        </p:txBody>
      </p:sp>
      <p:sp>
        <p:nvSpPr>
          <p:cNvPr id="202" name="ZoneTexte 201">
            <a:extLst>
              <a:ext uri="{FF2B5EF4-FFF2-40B4-BE49-F238E27FC236}">
                <a16:creationId xmlns:a16="http://schemas.microsoft.com/office/drawing/2014/main" id="{E7F0F881-57B5-45C9-9ADD-A7C107815E32}"/>
              </a:ext>
            </a:extLst>
          </p:cNvPr>
          <p:cNvSpPr txBox="1"/>
          <p:nvPr/>
        </p:nvSpPr>
        <p:spPr>
          <a:xfrm>
            <a:off x="5863169" y="5386398"/>
            <a:ext cx="381835" cy="246221"/>
          </a:xfrm>
          <a:prstGeom prst="rect">
            <a:avLst/>
          </a:prstGeom>
          <a:noFill/>
        </p:spPr>
        <p:txBody>
          <a:bodyPr wrap="square" rtlCol="0">
            <a:spAutoFit/>
          </a:bodyPr>
          <a:lstStyle/>
          <a:p>
            <a:pPr algn="r"/>
            <a:r>
              <a:rPr lang="fr-FR" sz="1000" dirty="0"/>
              <a:t>500</a:t>
            </a:r>
          </a:p>
        </p:txBody>
      </p:sp>
      <p:sp>
        <p:nvSpPr>
          <p:cNvPr id="203" name="ZoneTexte 202">
            <a:extLst>
              <a:ext uri="{FF2B5EF4-FFF2-40B4-BE49-F238E27FC236}">
                <a16:creationId xmlns:a16="http://schemas.microsoft.com/office/drawing/2014/main" id="{469EA475-750D-4193-ACFB-465A564F9777}"/>
              </a:ext>
            </a:extLst>
          </p:cNvPr>
          <p:cNvSpPr txBox="1"/>
          <p:nvPr/>
        </p:nvSpPr>
        <p:spPr>
          <a:xfrm>
            <a:off x="5863169" y="5087066"/>
            <a:ext cx="381835" cy="246221"/>
          </a:xfrm>
          <a:prstGeom prst="rect">
            <a:avLst/>
          </a:prstGeom>
          <a:noFill/>
        </p:spPr>
        <p:txBody>
          <a:bodyPr wrap="square" rtlCol="0">
            <a:spAutoFit/>
          </a:bodyPr>
          <a:lstStyle/>
          <a:p>
            <a:pPr algn="r"/>
            <a:r>
              <a:rPr lang="fr-FR" sz="1000" dirty="0"/>
              <a:t>600</a:t>
            </a:r>
          </a:p>
        </p:txBody>
      </p:sp>
      <p:sp>
        <p:nvSpPr>
          <p:cNvPr id="204" name="ZoneTexte 203">
            <a:extLst>
              <a:ext uri="{FF2B5EF4-FFF2-40B4-BE49-F238E27FC236}">
                <a16:creationId xmlns:a16="http://schemas.microsoft.com/office/drawing/2014/main" id="{F9ABE493-1E1B-4F89-9478-74A2884207C5}"/>
              </a:ext>
            </a:extLst>
          </p:cNvPr>
          <p:cNvSpPr txBox="1"/>
          <p:nvPr/>
        </p:nvSpPr>
        <p:spPr>
          <a:xfrm>
            <a:off x="5863169" y="4787734"/>
            <a:ext cx="381835" cy="246221"/>
          </a:xfrm>
          <a:prstGeom prst="rect">
            <a:avLst/>
          </a:prstGeom>
          <a:noFill/>
        </p:spPr>
        <p:txBody>
          <a:bodyPr wrap="square" rtlCol="0">
            <a:spAutoFit/>
          </a:bodyPr>
          <a:lstStyle/>
          <a:p>
            <a:pPr algn="r"/>
            <a:r>
              <a:rPr lang="fr-FR" sz="1000" dirty="0"/>
              <a:t>700</a:t>
            </a:r>
          </a:p>
        </p:txBody>
      </p:sp>
      <p:sp>
        <p:nvSpPr>
          <p:cNvPr id="205" name="ZoneTexte 204">
            <a:extLst>
              <a:ext uri="{FF2B5EF4-FFF2-40B4-BE49-F238E27FC236}">
                <a16:creationId xmlns:a16="http://schemas.microsoft.com/office/drawing/2014/main" id="{20B216AE-0DB9-4649-9FAD-6DAD5FDB37EA}"/>
              </a:ext>
            </a:extLst>
          </p:cNvPr>
          <p:cNvSpPr txBox="1"/>
          <p:nvPr/>
        </p:nvSpPr>
        <p:spPr>
          <a:xfrm>
            <a:off x="4014789" y="2235734"/>
            <a:ext cx="927098" cy="253916"/>
          </a:xfrm>
          <a:prstGeom prst="rect">
            <a:avLst/>
          </a:prstGeom>
          <a:noFill/>
        </p:spPr>
        <p:txBody>
          <a:bodyPr wrap="square" rtlCol="0">
            <a:spAutoFit/>
          </a:bodyPr>
          <a:lstStyle/>
          <a:p>
            <a:pPr algn="ctr"/>
            <a:r>
              <a:rPr lang="fr-FR" sz="1050" b="1" dirty="0"/>
              <a:t>Full </a:t>
            </a:r>
            <a:r>
              <a:rPr lang="fr-FR" sz="1050" b="1" dirty="0" err="1"/>
              <a:t>cohort</a:t>
            </a:r>
            <a:endParaRPr lang="fr-FR" sz="1050" b="1" dirty="0"/>
          </a:p>
        </p:txBody>
      </p:sp>
      <p:sp>
        <p:nvSpPr>
          <p:cNvPr id="206" name="ZoneTexte 205">
            <a:extLst>
              <a:ext uri="{FF2B5EF4-FFF2-40B4-BE49-F238E27FC236}">
                <a16:creationId xmlns:a16="http://schemas.microsoft.com/office/drawing/2014/main" id="{FB84C05E-DF05-496B-AEEF-6F32ABA53C86}"/>
              </a:ext>
            </a:extLst>
          </p:cNvPr>
          <p:cNvSpPr txBox="1"/>
          <p:nvPr/>
        </p:nvSpPr>
        <p:spPr>
          <a:xfrm>
            <a:off x="7165738" y="2235734"/>
            <a:ext cx="927098" cy="253916"/>
          </a:xfrm>
          <a:prstGeom prst="rect">
            <a:avLst/>
          </a:prstGeom>
          <a:noFill/>
        </p:spPr>
        <p:txBody>
          <a:bodyPr wrap="square" rtlCol="0">
            <a:spAutoFit/>
          </a:bodyPr>
          <a:lstStyle/>
          <a:p>
            <a:pPr algn="ctr"/>
            <a:r>
              <a:rPr lang="fr-FR" sz="1050" b="1" dirty="0"/>
              <a:t>MSM </a:t>
            </a:r>
            <a:r>
              <a:rPr lang="fr-FR" sz="1050" b="1" dirty="0" err="1"/>
              <a:t>cohort</a:t>
            </a:r>
            <a:endParaRPr lang="fr-FR" sz="1050" b="1" dirty="0"/>
          </a:p>
        </p:txBody>
      </p:sp>
      <p:grpSp>
        <p:nvGrpSpPr>
          <p:cNvPr id="223" name="Groupe 222">
            <a:extLst>
              <a:ext uri="{FF2B5EF4-FFF2-40B4-BE49-F238E27FC236}">
                <a16:creationId xmlns:a16="http://schemas.microsoft.com/office/drawing/2014/main" id="{56D4451D-366E-4F8D-8624-00426E0EC90B}"/>
              </a:ext>
            </a:extLst>
          </p:cNvPr>
          <p:cNvGrpSpPr/>
          <p:nvPr/>
        </p:nvGrpSpPr>
        <p:grpSpPr>
          <a:xfrm>
            <a:off x="2748923" y="2519858"/>
            <a:ext cx="3201059" cy="1958202"/>
            <a:chOff x="2748923" y="2519858"/>
            <a:chExt cx="3201059" cy="1958202"/>
          </a:xfrm>
        </p:grpSpPr>
        <p:grpSp>
          <p:nvGrpSpPr>
            <p:cNvPr id="7" name="Groupe 8">
              <a:extLst>
                <a:ext uri="{FF2B5EF4-FFF2-40B4-BE49-F238E27FC236}">
                  <a16:creationId xmlns:a16="http://schemas.microsoft.com/office/drawing/2014/main" id="{F0A1A7F2-E61B-4B59-8173-AAC8ADD05C4C}"/>
                </a:ext>
              </a:extLst>
            </p:cNvPr>
            <p:cNvGrpSpPr/>
            <p:nvPr/>
          </p:nvGrpSpPr>
          <p:grpSpPr>
            <a:xfrm>
              <a:off x="3068638" y="2660651"/>
              <a:ext cx="2757487" cy="1579562"/>
              <a:chOff x="3068638" y="2626784"/>
              <a:chExt cx="2757487" cy="1579562"/>
            </a:xfrm>
          </p:grpSpPr>
          <p:sp>
            <p:nvSpPr>
              <p:cNvPr id="8" name="Freeform 6">
                <a:extLst>
                  <a:ext uri="{FF2B5EF4-FFF2-40B4-BE49-F238E27FC236}">
                    <a16:creationId xmlns:a16="http://schemas.microsoft.com/office/drawing/2014/main" id="{EB6182CE-518B-4A00-B7C8-434F6DCE5EFB}"/>
                  </a:ext>
                </a:extLst>
              </p:cNvPr>
              <p:cNvSpPr>
                <a:spLocks/>
              </p:cNvSpPr>
              <p:nvPr/>
            </p:nvSpPr>
            <p:spPr bwMode="auto">
              <a:xfrm>
                <a:off x="3136900" y="2626784"/>
                <a:ext cx="2689225" cy="1516063"/>
              </a:xfrm>
              <a:custGeom>
                <a:avLst/>
                <a:gdLst>
                  <a:gd name="T0" fmla="*/ 1694 w 1694"/>
                  <a:gd name="T1" fmla="*/ 955 h 955"/>
                  <a:gd name="T2" fmla="*/ 0 w 1694"/>
                  <a:gd name="T3" fmla="*/ 955 h 955"/>
                  <a:gd name="T4" fmla="*/ 0 w 1694"/>
                  <a:gd name="T5" fmla="*/ 0 h 955"/>
                </a:gdLst>
                <a:ahLst/>
                <a:cxnLst>
                  <a:cxn ang="0">
                    <a:pos x="T0" y="T1"/>
                  </a:cxn>
                  <a:cxn ang="0">
                    <a:pos x="T2" y="T3"/>
                  </a:cxn>
                  <a:cxn ang="0">
                    <a:pos x="T4" y="T5"/>
                  </a:cxn>
                </a:cxnLst>
                <a:rect l="0" t="0" r="r" b="b"/>
                <a:pathLst>
                  <a:path w="1694" h="955">
                    <a:moveTo>
                      <a:pt x="1694" y="955"/>
                    </a:moveTo>
                    <a:lnTo>
                      <a:pt x="0" y="955"/>
                    </a:lnTo>
                    <a:lnTo>
                      <a:pt x="0" y="0"/>
                    </a:lnTo>
                  </a:path>
                </a:pathLst>
              </a:custGeom>
              <a:noFill/>
              <a:ln w="9525" cap="rnd">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 name="Line 19">
                <a:extLst>
                  <a:ext uri="{FF2B5EF4-FFF2-40B4-BE49-F238E27FC236}">
                    <a16:creationId xmlns:a16="http://schemas.microsoft.com/office/drawing/2014/main" id="{3D7BC797-012F-42D1-AABA-C719FC7B69A5}"/>
                  </a:ext>
                </a:extLst>
              </p:cNvPr>
              <p:cNvSpPr>
                <a:spLocks noChangeShapeType="1"/>
              </p:cNvSpPr>
              <p:nvPr/>
            </p:nvSpPr>
            <p:spPr bwMode="auto">
              <a:xfrm>
                <a:off x="3068638" y="2675996"/>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 name="Line 20">
                <a:extLst>
                  <a:ext uri="{FF2B5EF4-FFF2-40B4-BE49-F238E27FC236}">
                    <a16:creationId xmlns:a16="http://schemas.microsoft.com/office/drawing/2014/main" id="{A250877A-6AC8-46A0-A474-9660FE8CEC58}"/>
                  </a:ext>
                </a:extLst>
              </p:cNvPr>
              <p:cNvSpPr>
                <a:spLocks noChangeShapeType="1"/>
              </p:cNvSpPr>
              <p:nvPr/>
            </p:nvSpPr>
            <p:spPr bwMode="auto">
              <a:xfrm>
                <a:off x="3068638" y="3041121"/>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 name="Line 21">
                <a:extLst>
                  <a:ext uri="{FF2B5EF4-FFF2-40B4-BE49-F238E27FC236}">
                    <a16:creationId xmlns:a16="http://schemas.microsoft.com/office/drawing/2014/main" id="{5B2AF5F5-4910-4E14-977E-E6406E6DDCB9}"/>
                  </a:ext>
                </a:extLst>
              </p:cNvPr>
              <p:cNvSpPr>
                <a:spLocks noChangeShapeType="1"/>
              </p:cNvSpPr>
              <p:nvPr/>
            </p:nvSpPr>
            <p:spPr bwMode="auto">
              <a:xfrm>
                <a:off x="3068638" y="3409421"/>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Line 22">
                <a:extLst>
                  <a:ext uri="{FF2B5EF4-FFF2-40B4-BE49-F238E27FC236}">
                    <a16:creationId xmlns:a16="http://schemas.microsoft.com/office/drawing/2014/main" id="{60F95C9A-AF64-4058-8DC2-FB30941ACCB0}"/>
                  </a:ext>
                </a:extLst>
              </p:cNvPr>
              <p:cNvSpPr>
                <a:spLocks noChangeShapeType="1"/>
              </p:cNvSpPr>
              <p:nvPr/>
            </p:nvSpPr>
            <p:spPr bwMode="auto">
              <a:xfrm>
                <a:off x="3068638" y="3774546"/>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 name="Line 23">
                <a:extLst>
                  <a:ext uri="{FF2B5EF4-FFF2-40B4-BE49-F238E27FC236}">
                    <a16:creationId xmlns:a16="http://schemas.microsoft.com/office/drawing/2014/main" id="{3D6995C6-8774-4DB9-873B-E75493565ACC}"/>
                  </a:ext>
                </a:extLst>
              </p:cNvPr>
              <p:cNvSpPr>
                <a:spLocks noChangeShapeType="1"/>
              </p:cNvSpPr>
              <p:nvPr/>
            </p:nvSpPr>
            <p:spPr bwMode="auto">
              <a:xfrm>
                <a:off x="3068638" y="4142846"/>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 name="Line 61">
                <a:extLst>
                  <a:ext uri="{FF2B5EF4-FFF2-40B4-BE49-F238E27FC236}">
                    <a16:creationId xmlns:a16="http://schemas.microsoft.com/office/drawing/2014/main" id="{2EEFC698-0261-4BDD-9F12-9940480B5506}"/>
                  </a:ext>
                </a:extLst>
              </p:cNvPr>
              <p:cNvSpPr>
                <a:spLocks noChangeShapeType="1"/>
              </p:cNvSpPr>
              <p:nvPr/>
            </p:nvSpPr>
            <p:spPr bwMode="auto">
              <a:xfrm flipV="1">
                <a:off x="5705475"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Line 62">
                <a:extLst>
                  <a:ext uri="{FF2B5EF4-FFF2-40B4-BE49-F238E27FC236}">
                    <a16:creationId xmlns:a16="http://schemas.microsoft.com/office/drawing/2014/main" id="{03E1263D-3409-4B93-B54C-308B59F58E47}"/>
                  </a:ext>
                </a:extLst>
              </p:cNvPr>
              <p:cNvSpPr>
                <a:spLocks noChangeShapeType="1"/>
              </p:cNvSpPr>
              <p:nvPr/>
            </p:nvSpPr>
            <p:spPr bwMode="auto">
              <a:xfrm flipV="1">
                <a:off x="545623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Line 63">
                <a:extLst>
                  <a:ext uri="{FF2B5EF4-FFF2-40B4-BE49-F238E27FC236}">
                    <a16:creationId xmlns:a16="http://schemas.microsoft.com/office/drawing/2014/main" id="{22F6C4C5-C9CA-4505-94E9-AAAFB8D98BFE}"/>
                  </a:ext>
                </a:extLst>
              </p:cNvPr>
              <p:cNvSpPr>
                <a:spLocks noChangeShapeType="1"/>
              </p:cNvSpPr>
              <p:nvPr/>
            </p:nvSpPr>
            <p:spPr bwMode="auto">
              <a:xfrm flipV="1">
                <a:off x="521176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7" name="Line 64">
                <a:extLst>
                  <a:ext uri="{FF2B5EF4-FFF2-40B4-BE49-F238E27FC236}">
                    <a16:creationId xmlns:a16="http://schemas.microsoft.com/office/drawing/2014/main" id="{23B64531-BC43-450F-B82F-0264536D75EA}"/>
                  </a:ext>
                </a:extLst>
              </p:cNvPr>
              <p:cNvSpPr>
                <a:spLocks noChangeShapeType="1"/>
              </p:cNvSpPr>
              <p:nvPr/>
            </p:nvSpPr>
            <p:spPr bwMode="auto">
              <a:xfrm flipV="1">
                <a:off x="496728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8" name="Line 65">
                <a:extLst>
                  <a:ext uri="{FF2B5EF4-FFF2-40B4-BE49-F238E27FC236}">
                    <a16:creationId xmlns:a16="http://schemas.microsoft.com/office/drawing/2014/main" id="{1ECA21CE-B285-42BB-99E8-AC1975ADAFF1}"/>
                  </a:ext>
                </a:extLst>
              </p:cNvPr>
              <p:cNvSpPr>
                <a:spLocks noChangeShapeType="1"/>
              </p:cNvSpPr>
              <p:nvPr/>
            </p:nvSpPr>
            <p:spPr bwMode="auto">
              <a:xfrm flipV="1">
                <a:off x="472281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9" name="Line 66">
                <a:extLst>
                  <a:ext uri="{FF2B5EF4-FFF2-40B4-BE49-F238E27FC236}">
                    <a16:creationId xmlns:a16="http://schemas.microsoft.com/office/drawing/2014/main" id="{63B4A0FF-5762-4F70-8709-0053F4601E3A}"/>
                  </a:ext>
                </a:extLst>
              </p:cNvPr>
              <p:cNvSpPr>
                <a:spLocks noChangeShapeType="1"/>
              </p:cNvSpPr>
              <p:nvPr/>
            </p:nvSpPr>
            <p:spPr bwMode="auto">
              <a:xfrm flipV="1">
                <a:off x="447833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0" name="Line 67">
                <a:extLst>
                  <a:ext uri="{FF2B5EF4-FFF2-40B4-BE49-F238E27FC236}">
                    <a16:creationId xmlns:a16="http://schemas.microsoft.com/office/drawing/2014/main" id="{5F9B662D-31BE-4985-9C39-221A284D544A}"/>
                  </a:ext>
                </a:extLst>
              </p:cNvPr>
              <p:cNvSpPr>
                <a:spLocks noChangeShapeType="1"/>
              </p:cNvSpPr>
              <p:nvPr/>
            </p:nvSpPr>
            <p:spPr bwMode="auto">
              <a:xfrm flipV="1">
                <a:off x="423386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Line 68">
                <a:extLst>
                  <a:ext uri="{FF2B5EF4-FFF2-40B4-BE49-F238E27FC236}">
                    <a16:creationId xmlns:a16="http://schemas.microsoft.com/office/drawing/2014/main" id="{AF329138-C11F-449D-9F97-167402441D94}"/>
                  </a:ext>
                </a:extLst>
              </p:cNvPr>
              <p:cNvSpPr>
                <a:spLocks noChangeShapeType="1"/>
              </p:cNvSpPr>
              <p:nvPr/>
            </p:nvSpPr>
            <p:spPr bwMode="auto">
              <a:xfrm flipV="1">
                <a:off x="398938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 name="Line 69">
                <a:extLst>
                  <a:ext uri="{FF2B5EF4-FFF2-40B4-BE49-F238E27FC236}">
                    <a16:creationId xmlns:a16="http://schemas.microsoft.com/office/drawing/2014/main" id="{6B08E736-A864-4595-8670-2FB506805E89}"/>
                  </a:ext>
                </a:extLst>
              </p:cNvPr>
              <p:cNvSpPr>
                <a:spLocks noChangeShapeType="1"/>
              </p:cNvSpPr>
              <p:nvPr/>
            </p:nvSpPr>
            <p:spPr bwMode="auto">
              <a:xfrm flipV="1">
                <a:off x="374491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3" name="Line 70">
                <a:extLst>
                  <a:ext uri="{FF2B5EF4-FFF2-40B4-BE49-F238E27FC236}">
                    <a16:creationId xmlns:a16="http://schemas.microsoft.com/office/drawing/2014/main" id="{DC182488-4469-47E4-91BA-5BB11DBA2AFF}"/>
                  </a:ext>
                </a:extLst>
              </p:cNvPr>
              <p:cNvSpPr>
                <a:spLocks noChangeShapeType="1"/>
              </p:cNvSpPr>
              <p:nvPr/>
            </p:nvSpPr>
            <p:spPr bwMode="auto">
              <a:xfrm flipV="1">
                <a:off x="3502025"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4" name="Line 72">
                <a:extLst>
                  <a:ext uri="{FF2B5EF4-FFF2-40B4-BE49-F238E27FC236}">
                    <a16:creationId xmlns:a16="http://schemas.microsoft.com/office/drawing/2014/main" id="{705E43A5-2D01-4BC6-9090-8D5902F6EB91}"/>
                  </a:ext>
                </a:extLst>
              </p:cNvPr>
              <p:cNvSpPr>
                <a:spLocks noChangeShapeType="1"/>
              </p:cNvSpPr>
              <p:nvPr/>
            </p:nvSpPr>
            <p:spPr bwMode="auto">
              <a:xfrm flipV="1">
                <a:off x="3257550"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5" name="Line 76">
                <a:extLst>
                  <a:ext uri="{FF2B5EF4-FFF2-40B4-BE49-F238E27FC236}">
                    <a16:creationId xmlns:a16="http://schemas.microsoft.com/office/drawing/2014/main" id="{1A5D1C0B-1D91-4D3C-B217-98676A9E6010}"/>
                  </a:ext>
                </a:extLst>
              </p:cNvPr>
              <p:cNvSpPr>
                <a:spLocks noChangeShapeType="1"/>
              </p:cNvSpPr>
              <p:nvPr/>
            </p:nvSpPr>
            <p:spPr bwMode="auto">
              <a:xfrm flipV="1">
                <a:off x="5060950" y="2631546"/>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6" name="Line 77">
                <a:extLst>
                  <a:ext uri="{FF2B5EF4-FFF2-40B4-BE49-F238E27FC236}">
                    <a16:creationId xmlns:a16="http://schemas.microsoft.com/office/drawing/2014/main" id="{3C2ED9C6-9374-4D11-86B2-09B83FD08D7C}"/>
                  </a:ext>
                </a:extLst>
              </p:cNvPr>
              <p:cNvSpPr>
                <a:spLocks noChangeShapeType="1"/>
              </p:cNvSpPr>
              <p:nvPr/>
            </p:nvSpPr>
            <p:spPr bwMode="auto">
              <a:xfrm flipV="1">
                <a:off x="4184650" y="2631546"/>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7" name="Line 82">
                <a:extLst>
                  <a:ext uri="{FF2B5EF4-FFF2-40B4-BE49-F238E27FC236}">
                    <a16:creationId xmlns:a16="http://schemas.microsoft.com/office/drawing/2014/main" id="{E914A942-CA68-4BD8-8E87-63394E1BB04C}"/>
                  </a:ext>
                </a:extLst>
              </p:cNvPr>
              <p:cNvSpPr>
                <a:spLocks noChangeShapeType="1"/>
              </p:cNvSpPr>
              <p:nvPr/>
            </p:nvSpPr>
            <p:spPr bwMode="auto">
              <a:xfrm>
                <a:off x="4622800" y="2626784"/>
                <a:ext cx="0" cy="1516063"/>
              </a:xfrm>
              <a:prstGeom prst="line">
                <a:avLst/>
              </a:prstGeom>
              <a:noFill/>
              <a:ln w="9525" cap="rnd">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8" name="Freeform 86">
                <a:extLst>
                  <a:ext uri="{FF2B5EF4-FFF2-40B4-BE49-F238E27FC236}">
                    <a16:creationId xmlns:a16="http://schemas.microsoft.com/office/drawing/2014/main" id="{5DC6E374-C744-40B3-822C-15126CA9A71F}"/>
                  </a:ext>
                </a:extLst>
              </p:cNvPr>
              <p:cNvSpPr>
                <a:spLocks/>
              </p:cNvSpPr>
              <p:nvPr/>
            </p:nvSpPr>
            <p:spPr bwMode="auto">
              <a:xfrm>
                <a:off x="3252788" y="2876021"/>
                <a:ext cx="2447925" cy="608013"/>
              </a:xfrm>
              <a:custGeom>
                <a:avLst/>
                <a:gdLst>
                  <a:gd name="T0" fmla="*/ 1542 w 1542"/>
                  <a:gd name="T1" fmla="*/ 383 h 383"/>
                  <a:gd name="T2" fmla="*/ 863 w 1542"/>
                  <a:gd name="T3" fmla="*/ 0 h 383"/>
                  <a:gd name="T4" fmla="*/ 0 w 1542"/>
                  <a:gd name="T5" fmla="*/ 341 h 383"/>
                </a:gdLst>
                <a:ahLst/>
                <a:cxnLst>
                  <a:cxn ang="0">
                    <a:pos x="T0" y="T1"/>
                  </a:cxn>
                  <a:cxn ang="0">
                    <a:pos x="T2" y="T3"/>
                  </a:cxn>
                  <a:cxn ang="0">
                    <a:pos x="T4" y="T5"/>
                  </a:cxn>
                </a:cxnLst>
                <a:rect l="0" t="0" r="r" b="b"/>
                <a:pathLst>
                  <a:path w="1542" h="383">
                    <a:moveTo>
                      <a:pt x="1542" y="383"/>
                    </a:moveTo>
                    <a:lnTo>
                      <a:pt x="863" y="0"/>
                    </a:lnTo>
                    <a:lnTo>
                      <a:pt x="0" y="341"/>
                    </a:lnTo>
                  </a:path>
                </a:pathLst>
              </a:custGeom>
              <a:noFill/>
              <a:ln w="28575" cap="rnd">
                <a:solidFill>
                  <a:srgbClr val="FF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9" name="Freeform 90">
                <a:extLst>
                  <a:ext uri="{FF2B5EF4-FFF2-40B4-BE49-F238E27FC236}">
                    <a16:creationId xmlns:a16="http://schemas.microsoft.com/office/drawing/2014/main" id="{AE99E4EC-58D5-4D3E-9222-7E21606109CB}"/>
                  </a:ext>
                </a:extLst>
              </p:cNvPr>
              <p:cNvSpPr>
                <a:spLocks/>
              </p:cNvSpPr>
              <p:nvPr/>
            </p:nvSpPr>
            <p:spPr bwMode="auto">
              <a:xfrm>
                <a:off x="3248025" y="2787121"/>
                <a:ext cx="2454275" cy="741363"/>
              </a:xfrm>
              <a:custGeom>
                <a:avLst/>
                <a:gdLst>
                  <a:gd name="T0" fmla="*/ 1546 w 1546"/>
                  <a:gd name="T1" fmla="*/ 467 h 467"/>
                  <a:gd name="T2" fmla="*/ 1392 w 1546"/>
                  <a:gd name="T3" fmla="*/ 241 h 467"/>
                  <a:gd name="T4" fmla="*/ 1235 w 1546"/>
                  <a:gd name="T5" fmla="*/ 322 h 467"/>
                  <a:gd name="T6" fmla="*/ 1084 w 1546"/>
                  <a:gd name="T7" fmla="*/ 304 h 467"/>
                  <a:gd name="T8" fmla="*/ 932 w 1546"/>
                  <a:gd name="T9" fmla="*/ 0 h 467"/>
                  <a:gd name="T10" fmla="*/ 775 w 1546"/>
                  <a:gd name="T11" fmla="*/ 17 h 467"/>
                  <a:gd name="T12" fmla="*/ 624 w 1546"/>
                  <a:gd name="T13" fmla="*/ 192 h 467"/>
                  <a:gd name="T14" fmla="*/ 468 w 1546"/>
                  <a:gd name="T15" fmla="*/ 317 h 467"/>
                  <a:gd name="T16" fmla="*/ 313 w 1546"/>
                  <a:gd name="T17" fmla="*/ 242 h 467"/>
                  <a:gd name="T18" fmla="*/ 159 w 1546"/>
                  <a:gd name="T19" fmla="*/ 297 h 467"/>
                  <a:gd name="T20" fmla="*/ 0 w 1546"/>
                  <a:gd name="T21" fmla="*/ 392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46" h="467">
                    <a:moveTo>
                      <a:pt x="1546" y="467"/>
                    </a:moveTo>
                    <a:lnTo>
                      <a:pt x="1392" y="241"/>
                    </a:lnTo>
                    <a:lnTo>
                      <a:pt x="1235" y="322"/>
                    </a:lnTo>
                    <a:lnTo>
                      <a:pt x="1084" y="304"/>
                    </a:lnTo>
                    <a:lnTo>
                      <a:pt x="932" y="0"/>
                    </a:lnTo>
                    <a:lnTo>
                      <a:pt x="775" y="17"/>
                    </a:lnTo>
                    <a:lnTo>
                      <a:pt x="624" y="192"/>
                    </a:lnTo>
                    <a:lnTo>
                      <a:pt x="468" y="317"/>
                    </a:lnTo>
                    <a:lnTo>
                      <a:pt x="313" y="242"/>
                    </a:lnTo>
                    <a:lnTo>
                      <a:pt x="159" y="297"/>
                    </a:lnTo>
                    <a:lnTo>
                      <a:pt x="0" y="392"/>
                    </a:lnTo>
                  </a:path>
                </a:pathLst>
              </a:custGeom>
              <a:noFill/>
              <a:ln w="19050" cap="rnd">
                <a:solidFill>
                  <a:srgbClr val="0066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0" name="Freeform 93">
                <a:extLst>
                  <a:ext uri="{FF2B5EF4-FFF2-40B4-BE49-F238E27FC236}">
                    <a16:creationId xmlns:a16="http://schemas.microsoft.com/office/drawing/2014/main" id="{073E491D-6C3E-4C77-9008-8555CA29DDAD}"/>
                  </a:ext>
                </a:extLst>
              </p:cNvPr>
              <p:cNvSpPr>
                <a:spLocks/>
              </p:cNvSpPr>
              <p:nvPr/>
            </p:nvSpPr>
            <p:spPr bwMode="auto">
              <a:xfrm>
                <a:off x="3224213" y="3385609"/>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94">
                <a:extLst>
                  <a:ext uri="{FF2B5EF4-FFF2-40B4-BE49-F238E27FC236}">
                    <a16:creationId xmlns:a16="http://schemas.microsoft.com/office/drawing/2014/main" id="{A42D6613-EF1B-4757-A117-063040FD3F16}"/>
                  </a:ext>
                </a:extLst>
              </p:cNvPr>
              <p:cNvSpPr>
                <a:spLocks/>
              </p:cNvSpPr>
              <p:nvPr/>
            </p:nvSpPr>
            <p:spPr bwMode="auto">
              <a:xfrm>
                <a:off x="3475038" y="3234796"/>
                <a:ext cx="49213" cy="49213"/>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2" y="0"/>
                      <a:pt x="10" y="0"/>
                    </a:cubicBezTo>
                    <a:cubicBezTo>
                      <a:pt x="7" y="0"/>
                      <a:pt x="4" y="1"/>
                      <a:pt x="2" y="3"/>
                    </a:cubicBezTo>
                    <a:cubicBezTo>
                      <a:pt x="1" y="5"/>
                      <a:pt x="0" y="8"/>
                      <a:pt x="0" y="10"/>
                    </a:cubicBezTo>
                    <a:cubicBezTo>
                      <a:pt x="0" y="13"/>
                      <a:pt x="1" y="16"/>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95">
                <a:extLst>
                  <a:ext uri="{FF2B5EF4-FFF2-40B4-BE49-F238E27FC236}">
                    <a16:creationId xmlns:a16="http://schemas.microsoft.com/office/drawing/2014/main" id="{7A77C04E-9E48-4F23-9871-09AA78A8BCDC}"/>
                  </a:ext>
                </a:extLst>
              </p:cNvPr>
              <p:cNvSpPr>
                <a:spLocks/>
              </p:cNvSpPr>
              <p:nvPr/>
            </p:nvSpPr>
            <p:spPr bwMode="auto">
              <a:xfrm>
                <a:off x="3719513" y="3147484"/>
                <a:ext cx="49213"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96">
                <a:extLst>
                  <a:ext uri="{FF2B5EF4-FFF2-40B4-BE49-F238E27FC236}">
                    <a16:creationId xmlns:a16="http://schemas.microsoft.com/office/drawing/2014/main" id="{EF7F3E95-A32D-4B82-BBD4-7AF8DD60DDBE}"/>
                  </a:ext>
                </a:extLst>
              </p:cNvPr>
              <p:cNvSpPr>
                <a:spLocks/>
              </p:cNvSpPr>
              <p:nvPr/>
            </p:nvSpPr>
            <p:spPr bwMode="auto">
              <a:xfrm>
                <a:off x="3967163" y="3266546"/>
                <a:ext cx="47625" cy="49213"/>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97">
                <a:extLst>
                  <a:ext uri="{FF2B5EF4-FFF2-40B4-BE49-F238E27FC236}">
                    <a16:creationId xmlns:a16="http://schemas.microsoft.com/office/drawing/2014/main" id="{D45369A1-A16B-4E0E-ABAF-99E94F25C8BB}"/>
                  </a:ext>
                </a:extLst>
              </p:cNvPr>
              <p:cNvSpPr>
                <a:spLocks/>
              </p:cNvSpPr>
              <p:nvPr/>
            </p:nvSpPr>
            <p:spPr bwMode="auto">
              <a:xfrm>
                <a:off x="4213225" y="3068109"/>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98">
                <a:extLst>
                  <a:ext uri="{FF2B5EF4-FFF2-40B4-BE49-F238E27FC236}">
                    <a16:creationId xmlns:a16="http://schemas.microsoft.com/office/drawing/2014/main" id="{E91A08D4-DCC7-4E3A-BB72-378A79404E96}"/>
                  </a:ext>
                </a:extLst>
              </p:cNvPr>
              <p:cNvSpPr>
                <a:spLocks/>
              </p:cNvSpPr>
              <p:nvPr/>
            </p:nvSpPr>
            <p:spPr bwMode="auto">
              <a:xfrm>
                <a:off x="4452938" y="2788709"/>
                <a:ext cx="49213" cy="49213"/>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99">
                <a:extLst>
                  <a:ext uri="{FF2B5EF4-FFF2-40B4-BE49-F238E27FC236}">
                    <a16:creationId xmlns:a16="http://schemas.microsoft.com/office/drawing/2014/main" id="{A7B66D02-04D2-439C-BA1B-6342F27A691A}"/>
                  </a:ext>
                </a:extLst>
              </p:cNvPr>
              <p:cNvSpPr>
                <a:spLocks/>
              </p:cNvSpPr>
              <p:nvPr/>
            </p:nvSpPr>
            <p:spPr bwMode="auto">
              <a:xfrm>
                <a:off x="4703763" y="2763309"/>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3"/>
                    </a:cubicBezTo>
                    <a:cubicBezTo>
                      <a:pt x="15" y="1"/>
                      <a:pt x="13" y="0"/>
                      <a:pt x="10" y="0"/>
                    </a:cubicBezTo>
                    <a:cubicBezTo>
                      <a:pt x="7" y="0"/>
                      <a:pt x="5" y="1"/>
                      <a:pt x="3" y="3"/>
                    </a:cubicBezTo>
                    <a:cubicBezTo>
                      <a:pt x="1" y="4"/>
                      <a:pt x="0" y="7"/>
                      <a:pt x="0" y="10"/>
                    </a:cubicBezTo>
                    <a:cubicBezTo>
                      <a:pt x="0" y="12"/>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100">
                <a:extLst>
                  <a:ext uri="{FF2B5EF4-FFF2-40B4-BE49-F238E27FC236}">
                    <a16:creationId xmlns:a16="http://schemas.microsoft.com/office/drawing/2014/main" id="{0F597C92-D0B5-4163-9A2E-45FC17403242}"/>
                  </a:ext>
                </a:extLst>
              </p:cNvPr>
              <p:cNvSpPr>
                <a:spLocks/>
              </p:cNvSpPr>
              <p:nvPr/>
            </p:nvSpPr>
            <p:spPr bwMode="auto">
              <a:xfrm>
                <a:off x="4945063" y="3244321"/>
                <a:ext cx="49213" cy="49213"/>
              </a:xfrm>
              <a:custGeom>
                <a:avLst/>
                <a:gdLst>
                  <a:gd name="T0" fmla="*/ 17 w 20"/>
                  <a:gd name="T1" fmla="*/ 17 h 20"/>
                  <a:gd name="T2" fmla="*/ 20 w 20"/>
                  <a:gd name="T3" fmla="*/ 10 h 20"/>
                  <a:gd name="T4" fmla="*/ 17 w 20"/>
                  <a:gd name="T5" fmla="*/ 2 h 20"/>
                  <a:gd name="T6" fmla="*/ 10 w 20"/>
                  <a:gd name="T7" fmla="*/ 0 h 20"/>
                  <a:gd name="T8" fmla="*/ 2 w 20"/>
                  <a:gd name="T9" fmla="*/ 2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2"/>
                    </a:cubicBezTo>
                    <a:cubicBezTo>
                      <a:pt x="15" y="1"/>
                      <a:pt x="12" y="0"/>
                      <a:pt x="10" y="0"/>
                    </a:cubicBezTo>
                    <a:cubicBezTo>
                      <a:pt x="7" y="0"/>
                      <a:pt x="4" y="1"/>
                      <a:pt x="2" y="2"/>
                    </a:cubicBezTo>
                    <a:cubicBezTo>
                      <a:pt x="1" y="4"/>
                      <a:pt x="0" y="7"/>
                      <a:pt x="0" y="10"/>
                    </a:cubicBezTo>
                    <a:cubicBezTo>
                      <a:pt x="0" y="12"/>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101">
                <a:extLst>
                  <a:ext uri="{FF2B5EF4-FFF2-40B4-BE49-F238E27FC236}">
                    <a16:creationId xmlns:a16="http://schemas.microsoft.com/office/drawing/2014/main" id="{6CE7B3EF-3170-46A5-87E3-510A14E20460}"/>
                  </a:ext>
                </a:extLst>
              </p:cNvPr>
              <p:cNvSpPr>
                <a:spLocks/>
              </p:cNvSpPr>
              <p:nvPr/>
            </p:nvSpPr>
            <p:spPr bwMode="auto">
              <a:xfrm>
                <a:off x="5184775" y="3274484"/>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102">
                <a:extLst>
                  <a:ext uri="{FF2B5EF4-FFF2-40B4-BE49-F238E27FC236}">
                    <a16:creationId xmlns:a16="http://schemas.microsoft.com/office/drawing/2014/main" id="{09933436-B5FA-4674-B3A1-077AFA90782A}"/>
                  </a:ext>
                </a:extLst>
              </p:cNvPr>
              <p:cNvSpPr>
                <a:spLocks/>
              </p:cNvSpPr>
              <p:nvPr/>
            </p:nvSpPr>
            <p:spPr bwMode="auto">
              <a:xfrm>
                <a:off x="5434013" y="3145896"/>
                <a:ext cx="49213" cy="47625"/>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103">
                <a:extLst>
                  <a:ext uri="{FF2B5EF4-FFF2-40B4-BE49-F238E27FC236}">
                    <a16:creationId xmlns:a16="http://schemas.microsoft.com/office/drawing/2014/main" id="{5493BBC9-A80B-4394-90FF-2F4DB0A98600}"/>
                  </a:ext>
                </a:extLst>
              </p:cNvPr>
              <p:cNvSpPr>
                <a:spLocks/>
              </p:cNvSpPr>
              <p:nvPr/>
            </p:nvSpPr>
            <p:spPr bwMode="auto">
              <a:xfrm>
                <a:off x="5678488" y="3504671"/>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43" name="ZoneTexte 142">
              <a:extLst>
                <a:ext uri="{FF2B5EF4-FFF2-40B4-BE49-F238E27FC236}">
                  <a16:creationId xmlns:a16="http://schemas.microsoft.com/office/drawing/2014/main" id="{0F8DFF65-9832-4034-8DDB-1606C2668B8C}"/>
                </a:ext>
              </a:extLst>
            </p:cNvPr>
            <p:cNvSpPr txBox="1"/>
            <p:nvPr/>
          </p:nvSpPr>
          <p:spPr>
            <a:xfrm>
              <a:off x="2748923" y="2579002"/>
              <a:ext cx="381835" cy="246221"/>
            </a:xfrm>
            <a:prstGeom prst="rect">
              <a:avLst/>
            </a:prstGeom>
            <a:noFill/>
          </p:spPr>
          <p:txBody>
            <a:bodyPr wrap="square" rtlCol="0">
              <a:spAutoFit/>
            </a:bodyPr>
            <a:lstStyle/>
            <a:p>
              <a:pPr algn="r"/>
              <a:r>
                <a:rPr lang="fr-FR" sz="1000" dirty="0"/>
                <a:t>240</a:t>
              </a:r>
            </a:p>
          </p:txBody>
        </p:sp>
        <p:sp>
          <p:nvSpPr>
            <p:cNvPr id="144" name="ZoneTexte 143">
              <a:extLst>
                <a:ext uri="{FF2B5EF4-FFF2-40B4-BE49-F238E27FC236}">
                  <a16:creationId xmlns:a16="http://schemas.microsoft.com/office/drawing/2014/main" id="{A0284F8F-6E2F-41B4-A134-B520B692F1A1}"/>
                </a:ext>
              </a:extLst>
            </p:cNvPr>
            <p:cNvSpPr txBox="1"/>
            <p:nvPr/>
          </p:nvSpPr>
          <p:spPr>
            <a:xfrm>
              <a:off x="2748923" y="2947652"/>
              <a:ext cx="381835" cy="246221"/>
            </a:xfrm>
            <a:prstGeom prst="rect">
              <a:avLst/>
            </a:prstGeom>
            <a:noFill/>
          </p:spPr>
          <p:txBody>
            <a:bodyPr wrap="square" rtlCol="0">
              <a:spAutoFit/>
            </a:bodyPr>
            <a:lstStyle/>
            <a:p>
              <a:pPr algn="r"/>
              <a:r>
                <a:rPr lang="fr-FR" sz="1000" dirty="0"/>
                <a:t>200</a:t>
              </a:r>
            </a:p>
          </p:txBody>
        </p:sp>
        <p:sp>
          <p:nvSpPr>
            <p:cNvPr id="145" name="ZoneTexte 144">
              <a:extLst>
                <a:ext uri="{FF2B5EF4-FFF2-40B4-BE49-F238E27FC236}">
                  <a16:creationId xmlns:a16="http://schemas.microsoft.com/office/drawing/2014/main" id="{D3988780-DBC2-4539-BA2B-4D6B19FEF8DA}"/>
                </a:ext>
              </a:extLst>
            </p:cNvPr>
            <p:cNvSpPr txBox="1"/>
            <p:nvPr/>
          </p:nvSpPr>
          <p:spPr>
            <a:xfrm>
              <a:off x="2748923" y="3316302"/>
              <a:ext cx="381835" cy="246221"/>
            </a:xfrm>
            <a:prstGeom prst="rect">
              <a:avLst/>
            </a:prstGeom>
            <a:noFill/>
          </p:spPr>
          <p:txBody>
            <a:bodyPr wrap="square" rtlCol="0">
              <a:spAutoFit/>
            </a:bodyPr>
            <a:lstStyle/>
            <a:p>
              <a:pPr algn="r"/>
              <a:r>
                <a:rPr lang="fr-FR" sz="1000" dirty="0"/>
                <a:t>160</a:t>
              </a:r>
            </a:p>
          </p:txBody>
        </p:sp>
        <p:sp>
          <p:nvSpPr>
            <p:cNvPr id="146" name="ZoneTexte 145">
              <a:extLst>
                <a:ext uri="{FF2B5EF4-FFF2-40B4-BE49-F238E27FC236}">
                  <a16:creationId xmlns:a16="http://schemas.microsoft.com/office/drawing/2014/main" id="{D219CCAA-C810-4C8B-BF84-477A50860B17}"/>
                </a:ext>
              </a:extLst>
            </p:cNvPr>
            <p:cNvSpPr txBox="1"/>
            <p:nvPr/>
          </p:nvSpPr>
          <p:spPr>
            <a:xfrm>
              <a:off x="2748923" y="3684952"/>
              <a:ext cx="381835" cy="246221"/>
            </a:xfrm>
            <a:prstGeom prst="rect">
              <a:avLst/>
            </a:prstGeom>
            <a:noFill/>
          </p:spPr>
          <p:txBody>
            <a:bodyPr wrap="square" rtlCol="0">
              <a:spAutoFit/>
            </a:bodyPr>
            <a:lstStyle/>
            <a:p>
              <a:pPr algn="r"/>
              <a:r>
                <a:rPr lang="fr-FR" sz="1000" dirty="0"/>
                <a:t>120</a:t>
              </a:r>
            </a:p>
          </p:txBody>
        </p:sp>
        <p:sp>
          <p:nvSpPr>
            <p:cNvPr id="147" name="ZoneTexte 146">
              <a:extLst>
                <a:ext uri="{FF2B5EF4-FFF2-40B4-BE49-F238E27FC236}">
                  <a16:creationId xmlns:a16="http://schemas.microsoft.com/office/drawing/2014/main" id="{4E35C7C1-28EF-48AA-949B-E8CEF81EE201}"/>
                </a:ext>
              </a:extLst>
            </p:cNvPr>
            <p:cNvSpPr txBox="1"/>
            <p:nvPr/>
          </p:nvSpPr>
          <p:spPr>
            <a:xfrm>
              <a:off x="3025423" y="4262616"/>
              <a:ext cx="479489" cy="215444"/>
            </a:xfrm>
            <a:prstGeom prst="rect">
              <a:avLst/>
            </a:prstGeom>
            <a:noFill/>
          </p:spPr>
          <p:txBody>
            <a:bodyPr wrap="square" rtlCol="0">
              <a:spAutoFit/>
            </a:bodyPr>
            <a:lstStyle/>
            <a:p>
              <a:pPr algn="ctr"/>
              <a:r>
                <a:rPr lang="fr-FR" sz="800" dirty="0"/>
                <a:t>2007</a:t>
              </a:r>
            </a:p>
          </p:txBody>
        </p:sp>
        <p:sp>
          <p:nvSpPr>
            <p:cNvPr id="148" name="ZoneTexte 147">
              <a:extLst>
                <a:ext uri="{FF2B5EF4-FFF2-40B4-BE49-F238E27FC236}">
                  <a16:creationId xmlns:a16="http://schemas.microsoft.com/office/drawing/2014/main" id="{04E57354-2B2A-4E7D-BE32-16AA67FDAB69}"/>
                </a:ext>
              </a:extLst>
            </p:cNvPr>
            <p:cNvSpPr txBox="1"/>
            <p:nvPr/>
          </p:nvSpPr>
          <p:spPr>
            <a:xfrm>
              <a:off x="3269930" y="4262616"/>
              <a:ext cx="479489" cy="215444"/>
            </a:xfrm>
            <a:prstGeom prst="rect">
              <a:avLst/>
            </a:prstGeom>
            <a:noFill/>
          </p:spPr>
          <p:txBody>
            <a:bodyPr wrap="square" rtlCol="0">
              <a:spAutoFit/>
            </a:bodyPr>
            <a:lstStyle/>
            <a:p>
              <a:pPr algn="ctr"/>
              <a:r>
                <a:rPr lang="fr-FR" sz="800" dirty="0"/>
                <a:t>2008</a:t>
              </a:r>
            </a:p>
          </p:txBody>
        </p:sp>
        <p:sp>
          <p:nvSpPr>
            <p:cNvPr id="149" name="ZoneTexte 148">
              <a:extLst>
                <a:ext uri="{FF2B5EF4-FFF2-40B4-BE49-F238E27FC236}">
                  <a16:creationId xmlns:a16="http://schemas.microsoft.com/office/drawing/2014/main" id="{D915C2F9-BAAA-4B18-B433-8BEA54C569AE}"/>
                </a:ext>
              </a:extLst>
            </p:cNvPr>
            <p:cNvSpPr txBox="1"/>
            <p:nvPr/>
          </p:nvSpPr>
          <p:spPr>
            <a:xfrm>
              <a:off x="3514437" y="4262616"/>
              <a:ext cx="479489" cy="215444"/>
            </a:xfrm>
            <a:prstGeom prst="rect">
              <a:avLst/>
            </a:prstGeom>
            <a:noFill/>
          </p:spPr>
          <p:txBody>
            <a:bodyPr wrap="square" rtlCol="0">
              <a:spAutoFit/>
            </a:bodyPr>
            <a:lstStyle/>
            <a:p>
              <a:pPr algn="ctr"/>
              <a:r>
                <a:rPr lang="fr-FR" sz="800" dirty="0"/>
                <a:t>2009</a:t>
              </a:r>
            </a:p>
          </p:txBody>
        </p:sp>
        <p:sp>
          <p:nvSpPr>
            <p:cNvPr id="150" name="ZoneTexte 149">
              <a:extLst>
                <a:ext uri="{FF2B5EF4-FFF2-40B4-BE49-F238E27FC236}">
                  <a16:creationId xmlns:a16="http://schemas.microsoft.com/office/drawing/2014/main" id="{BDDA9C80-75EB-42B5-A1A3-DAA06756A23A}"/>
                </a:ext>
              </a:extLst>
            </p:cNvPr>
            <p:cNvSpPr txBox="1"/>
            <p:nvPr/>
          </p:nvSpPr>
          <p:spPr>
            <a:xfrm>
              <a:off x="3758944" y="4262616"/>
              <a:ext cx="479489" cy="215444"/>
            </a:xfrm>
            <a:prstGeom prst="rect">
              <a:avLst/>
            </a:prstGeom>
            <a:noFill/>
          </p:spPr>
          <p:txBody>
            <a:bodyPr wrap="square" rtlCol="0">
              <a:spAutoFit/>
            </a:bodyPr>
            <a:lstStyle/>
            <a:p>
              <a:pPr algn="ctr"/>
              <a:r>
                <a:rPr lang="fr-FR" sz="800" dirty="0"/>
                <a:t>2010</a:t>
              </a:r>
            </a:p>
          </p:txBody>
        </p:sp>
        <p:sp>
          <p:nvSpPr>
            <p:cNvPr id="151" name="ZoneTexte 150">
              <a:extLst>
                <a:ext uri="{FF2B5EF4-FFF2-40B4-BE49-F238E27FC236}">
                  <a16:creationId xmlns:a16="http://schemas.microsoft.com/office/drawing/2014/main" id="{A3280693-7D2F-461B-9924-D96801E7505E}"/>
                </a:ext>
              </a:extLst>
            </p:cNvPr>
            <p:cNvSpPr txBox="1"/>
            <p:nvPr/>
          </p:nvSpPr>
          <p:spPr>
            <a:xfrm>
              <a:off x="4003451" y="4262616"/>
              <a:ext cx="479489" cy="215444"/>
            </a:xfrm>
            <a:prstGeom prst="rect">
              <a:avLst/>
            </a:prstGeom>
            <a:noFill/>
          </p:spPr>
          <p:txBody>
            <a:bodyPr wrap="square" rtlCol="0">
              <a:spAutoFit/>
            </a:bodyPr>
            <a:lstStyle/>
            <a:p>
              <a:pPr algn="ctr"/>
              <a:r>
                <a:rPr lang="fr-FR" sz="800" dirty="0"/>
                <a:t>2011</a:t>
              </a:r>
            </a:p>
          </p:txBody>
        </p:sp>
        <p:sp>
          <p:nvSpPr>
            <p:cNvPr id="152" name="ZoneTexte 151">
              <a:extLst>
                <a:ext uri="{FF2B5EF4-FFF2-40B4-BE49-F238E27FC236}">
                  <a16:creationId xmlns:a16="http://schemas.microsoft.com/office/drawing/2014/main" id="{16A6D16F-B58A-4141-BCDF-EA5F60EEE151}"/>
                </a:ext>
              </a:extLst>
            </p:cNvPr>
            <p:cNvSpPr txBox="1"/>
            <p:nvPr/>
          </p:nvSpPr>
          <p:spPr>
            <a:xfrm>
              <a:off x="4247958" y="4262616"/>
              <a:ext cx="479489" cy="215444"/>
            </a:xfrm>
            <a:prstGeom prst="rect">
              <a:avLst/>
            </a:prstGeom>
            <a:noFill/>
          </p:spPr>
          <p:txBody>
            <a:bodyPr wrap="square" rtlCol="0">
              <a:spAutoFit/>
            </a:bodyPr>
            <a:lstStyle/>
            <a:p>
              <a:pPr algn="ctr"/>
              <a:r>
                <a:rPr lang="fr-FR" sz="800" dirty="0"/>
                <a:t>2012</a:t>
              </a:r>
            </a:p>
          </p:txBody>
        </p:sp>
        <p:sp>
          <p:nvSpPr>
            <p:cNvPr id="153" name="ZoneTexte 152">
              <a:extLst>
                <a:ext uri="{FF2B5EF4-FFF2-40B4-BE49-F238E27FC236}">
                  <a16:creationId xmlns:a16="http://schemas.microsoft.com/office/drawing/2014/main" id="{BE6FD056-12D4-4E93-8340-931FFCCFFCF4}"/>
                </a:ext>
              </a:extLst>
            </p:cNvPr>
            <p:cNvSpPr txBox="1"/>
            <p:nvPr/>
          </p:nvSpPr>
          <p:spPr>
            <a:xfrm>
              <a:off x="4492465" y="4262616"/>
              <a:ext cx="479489" cy="215444"/>
            </a:xfrm>
            <a:prstGeom prst="rect">
              <a:avLst/>
            </a:prstGeom>
            <a:noFill/>
          </p:spPr>
          <p:txBody>
            <a:bodyPr wrap="square" rtlCol="0">
              <a:spAutoFit/>
            </a:bodyPr>
            <a:lstStyle/>
            <a:p>
              <a:pPr algn="ctr"/>
              <a:r>
                <a:rPr lang="fr-FR" sz="800" dirty="0"/>
                <a:t>2013</a:t>
              </a:r>
            </a:p>
          </p:txBody>
        </p:sp>
        <p:sp>
          <p:nvSpPr>
            <p:cNvPr id="154" name="ZoneTexte 153">
              <a:extLst>
                <a:ext uri="{FF2B5EF4-FFF2-40B4-BE49-F238E27FC236}">
                  <a16:creationId xmlns:a16="http://schemas.microsoft.com/office/drawing/2014/main" id="{59CE2D8B-9B1B-499F-ADF1-DF3543B19611}"/>
                </a:ext>
              </a:extLst>
            </p:cNvPr>
            <p:cNvSpPr txBox="1"/>
            <p:nvPr/>
          </p:nvSpPr>
          <p:spPr>
            <a:xfrm>
              <a:off x="4736972" y="4262616"/>
              <a:ext cx="479489" cy="215444"/>
            </a:xfrm>
            <a:prstGeom prst="rect">
              <a:avLst/>
            </a:prstGeom>
            <a:noFill/>
          </p:spPr>
          <p:txBody>
            <a:bodyPr wrap="square" rtlCol="0">
              <a:spAutoFit/>
            </a:bodyPr>
            <a:lstStyle/>
            <a:p>
              <a:pPr algn="ctr"/>
              <a:r>
                <a:rPr lang="fr-FR" sz="800" dirty="0"/>
                <a:t>2014</a:t>
              </a:r>
            </a:p>
          </p:txBody>
        </p:sp>
        <p:sp>
          <p:nvSpPr>
            <p:cNvPr id="155" name="ZoneTexte 154">
              <a:extLst>
                <a:ext uri="{FF2B5EF4-FFF2-40B4-BE49-F238E27FC236}">
                  <a16:creationId xmlns:a16="http://schemas.microsoft.com/office/drawing/2014/main" id="{449C8CA8-F1DE-47F6-9A34-DC997F818800}"/>
                </a:ext>
              </a:extLst>
            </p:cNvPr>
            <p:cNvSpPr txBox="1"/>
            <p:nvPr/>
          </p:nvSpPr>
          <p:spPr>
            <a:xfrm>
              <a:off x="4981479" y="4262616"/>
              <a:ext cx="479489" cy="215444"/>
            </a:xfrm>
            <a:prstGeom prst="rect">
              <a:avLst/>
            </a:prstGeom>
            <a:noFill/>
          </p:spPr>
          <p:txBody>
            <a:bodyPr wrap="square" rtlCol="0">
              <a:spAutoFit/>
            </a:bodyPr>
            <a:lstStyle/>
            <a:p>
              <a:pPr algn="ctr"/>
              <a:r>
                <a:rPr lang="fr-FR" sz="800" dirty="0"/>
                <a:t>2015</a:t>
              </a:r>
            </a:p>
          </p:txBody>
        </p:sp>
        <p:sp>
          <p:nvSpPr>
            <p:cNvPr id="156" name="ZoneTexte 155">
              <a:extLst>
                <a:ext uri="{FF2B5EF4-FFF2-40B4-BE49-F238E27FC236}">
                  <a16:creationId xmlns:a16="http://schemas.microsoft.com/office/drawing/2014/main" id="{56E4BAA2-83D8-4404-B708-A22FA397D31B}"/>
                </a:ext>
              </a:extLst>
            </p:cNvPr>
            <p:cNvSpPr txBox="1"/>
            <p:nvPr/>
          </p:nvSpPr>
          <p:spPr>
            <a:xfrm>
              <a:off x="5225986" y="4262616"/>
              <a:ext cx="479489" cy="215444"/>
            </a:xfrm>
            <a:prstGeom prst="rect">
              <a:avLst/>
            </a:prstGeom>
            <a:noFill/>
          </p:spPr>
          <p:txBody>
            <a:bodyPr wrap="square" rtlCol="0">
              <a:spAutoFit/>
            </a:bodyPr>
            <a:lstStyle/>
            <a:p>
              <a:pPr algn="ctr"/>
              <a:r>
                <a:rPr lang="fr-FR" sz="800" dirty="0"/>
                <a:t>2016</a:t>
              </a:r>
            </a:p>
          </p:txBody>
        </p:sp>
        <p:sp>
          <p:nvSpPr>
            <p:cNvPr id="157" name="ZoneTexte 156">
              <a:extLst>
                <a:ext uri="{FF2B5EF4-FFF2-40B4-BE49-F238E27FC236}">
                  <a16:creationId xmlns:a16="http://schemas.microsoft.com/office/drawing/2014/main" id="{59305A1A-A02F-466C-9C4A-A69DD62362AA}"/>
                </a:ext>
              </a:extLst>
            </p:cNvPr>
            <p:cNvSpPr txBox="1"/>
            <p:nvPr/>
          </p:nvSpPr>
          <p:spPr>
            <a:xfrm>
              <a:off x="5470493" y="4262616"/>
              <a:ext cx="479489" cy="215444"/>
            </a:xfrm>
            <a:prstGeom prst="rect">
              <a:avLst/>
            </a:prstGeom>
            <a:noFill/>
          </p:spPr>
          <p:txBody>
            <a:bodyPr wrap="square" rtlCol="0">
              <a:spAutoFit/>
            </a:bodyPr>
            <a:lstStyle/>
            <a:p>
              <a:pPr algn="ctr"/>
              <a:r>
                <a:rPr lang="fr-FR" sz="800" dirty="0"/>
                <a:t>2017</a:t>
              </a:r>
            </a:p>
          </p:txBody>
        </p:sp>
        <p:sp>
          <p:nvSpPr>
            <p:cNvPr id="207" name="ZoneTexte 206">
              <a:extLst>
                <a:ext uri="{FF2B5EF4-FFF2-40B4-BE49-F238E27FC236}">
                  <a16:creationId xmlns:a16="http://schemas.microsoft.com/office/drawing/2014/main" id="{920BECE5-93F0-49C8-984E-419C908917DF}"/>
                </a:ext>
              </a:extLst>
            </p:cNvPr>
            <p:cNvSpPr txBox="1"/>
            <p:nvPr/>
          </p:nvSpPr>
          <p:spPr>
            <a:xfrm>
              <a:off x="3145720" y="2519858"/>
              <a:ext cx="927098" cy="253916"/>
            </a:xfrm>
            <a:prstGeom prst="rect">
              <a:avLst/>
            </a:prstGeom>
            <a:noFill/>
          </p:spPr>
          <p:txBody>
            <a:bodyPr wrap="square" rtlCol="0">
              <a:spAutoFit/>
            </a:bodyPr>
            <a:lstStyle/>
            <a:p>
              <a:r>
                <a:rPr lang="fr-FR" sz="1050" b="1" dirty="0"/>
                <a:t>New PHI</a:t>
              </a:r>
            </a:p>
          </p:txBody>
        </p:sp>
        <p:sp>
          <p:nvSpPr>
            <p:cNvPr id="211" name="ZoneTexte 210">
              <a:extLst>
                <a:ext uri="{FF2B5EF4-FFF2-40B4-BE49-F238E27FC236}">
                  <a16:creationId xmlns:a16="http://schemas.microsoft.com/office/drawing/2014/main" id="{1DA72167-C2DD-432B-A6D5-371206B24BF3}"/>
                </a:ext>
              </a:extLst>
            </p:cNvPr>
            <p:cNvSpPr txBox="1"/>
            <p:nvPr/>
          </p:nvSpPr>
          <p:spPr>
            <a:xfrm>
              <a:off x="3145720" y="3479156"/>
              <a:ext cx="990166" cy="461665"/>
            </a:xfrm>
            <a:prstGeom prst="rect">
              <a:avLst/>
            </a:prstGeom>
            <a:noFill/>
          </p:spPr>
          <p:txBody>
            <a:bodyPr wrap="square" rtlCol="0">
              <a:spAutoFit/>
            </a:bodyPr>
            <a:lstStyle/>
            <a:p>
              <a:r>
                <a:rPr lang="fr-FR" sz="800" dirty="0" err="1"/>
                <a:t>Before</a:t>
              </a:r>
              <a:br>
                <a:rPr lang="fr-FR" sz="800" dirty="0"/>
              </a:br>
              <a:r>
                <a:rPr lang="fr-FR" sz="800" dirty="0"/>
                <a:t>+10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12" name="ZoneTexte 211">
              <a:extLst>
                <a:ext uri="{FF2B5EF4-FFF2-40B4-BE49-F238E27FC236}">
                  <a16:creationId xmlns:a16="http://schemas.microsoft.com/office/drawing/2014/main" id="{B1AAFD38-F681-4546-A4CA-D355DCEB7877}"/>
                </a:ext>
              </a:extLst>
            </p:cNvPr>
            <p:cNvSpPr txBox="1"/>
            <p:nvPr/>
          </p:nvSpPr>
          <p:spPr>
            <a:xfrm>
              <a:off x="4133657" y="3817461"/>
              <a:ext cx="808230" cy="338554"/>
            </a:xfrm>
            <a:prstGeom prst="rect">
              <a:avLst/>
            </a:prstGeom>
            <a:noFill/>
          </p:spPr>
          <p:txBody>
            <a:bodyPr wrap="square" rtlCol="0">
              <a:spAutoFit/>
            </a:bodyPr>
            <a:lstStyle/>
            <a:p>
              <a:pPr algn="ctr"/>
              <a:r>
                <a:rPr lang="fr-FR" sz="800" dirty="0" err="1"/>
                <a:t>Breakpoint</a:t>
              </a:r>
              <a:r>
                <a:rPr lang="fr-FR" sz="800" dirty="0"/>
                <a:t> : </a:t>
              </a:r>
              <a:r>
                <a:rPr lang="fr-FR" sz="800" dirty="0" err="1"/>
                <a:t>july</a:t>
              </a:r>
              <a:r>
                <a:rPr lang="fr-FR" sz="800" dirty="0"/>
                <a:t> 2012</a:t>
              </a:r>
            </a:p>
          </p:txBody>
        </p:sp>
        <p:sp>
          <p:nvSpPr>
            <p:cNvPr id="213" name="ZoneTexte 212">
              <a:extLst>
                <a:ext uri="{FF2B5EF4-FFF2-40B4-BE49-F238E27FC236}">
                  <a16:creationId xmlns:a16="http://schemas.microsoft.com/office/drawing/2014/main" id="{BBDAFE01-4120-4585-92FD-190092068A2C}"/>
                </a:ext>
              </a:extLst>
            </p:cNvPr>
            <p:cNvSpPr txBox="1"/>
            <p:nvPr/>
          </p:nvSpPr>
          <p:spPr>
            <a:xfrm>
              <a:off x="4817968" y="3409306"/>
              <a:ext cx="990166" cy="461665"/>
            </a:xfrm>
            <a:prstGeom prst="rect">
              <a:avLst/>
            </a:prstGeom>
            <a:noFill/>
          </p:spPr>
          <p:txBody>
            <a:bodyPr wrap="square" rtlCol="0">
              <a:spAutoFit/>
            </a:bodyPr>
            <a:lstStyle/>
            <a:p>
              <a:r>
                <a:rPr lang="fr-FR" sz="800" dirty="0" err="1"/>
                <a:t>After</a:t>
              </a:r>
              <a:br>
                <a:rPr lang="fr-FR" sz="800" dirty="0"/>
              </a:br>
              <a:r>
                <a:rPr lang="fr-FR" sz="800" dirty="0"/>
                <a:t>-25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grpSp>
      <p:grpSp>
        <p:nvGrpSpPr>
          <p:cNvPr id="5" name="Groupe 4">
            <a:extLst>
              <a:ext uri="{FF2B5EF4-FFF2-40B4-BE49-F238E27FC236}">
                <a16:creationId xmlns:a16="http://schemas.microsoft.com/office/drawing/2014/main" id="{9BE2AB4E-1F87-4A0B-81D5-B456AFEF7837}"/>
              </a:ext>
            </a:extLst>
          </p:cNvPr>
          <p:cNvGrpSpPr/>
          <p:nvPr/>
        </p:nvGrpSpPr>
        <p:grpSpPr>
          <a:xfrm>
            <a:off x="5837701" y="2519858"/>
            <a:ext cx="3306299" cy="1958202"/>
            <a:chOff x="5837701" y="2519858"/>
            <a:chExt cx="3306299" cy="1958202"/>
          </a:xfrm>
        </p:grpSpPr>
        <p:grpSp>
          <p:nvGrpSpPr>
            <p:cNvPr id="41" name="Groupe 42">
              <a:extLst>
                <a:ext uri="{FF2B5EF4-FFF2-40B4-BE49-F238E27FC236}">
                  <a16:creationId xmlns:a16="http://schemas.microsoft.com/office/drawing/2014/main" id="{F084DC1A-C062-4CB6-ACA5-DB19F9663471}"/>
                </a:ext>
              </a:extLst>
            </p:cNvPr>
            <p:cNvGrpSpPr/>
            <p:nvPr/>
          </p:nvGrpSpPr>
          <p:grpSpPr>
            <a:xfrm>
              <a:off x="6187370" y="2660651"/>
              <a:ext cx="2757488" cy="1579562"/>
              <a:chOff x="6130925" y="2626784"/>
              <a:chExt cx="2757488" cy="1579562"/>
            </a:xfrm>
          </p:grpSpPr>
          <p:sp>
            <p:nvSpPr>
              <p:cNvPr id="42" name="Freeform 8">
                <a:extLst>
                  <a:ext uri="{FF2B5EF4-FFF2-40B4-BE49-F238E27FC236}">
                    <a16:creationId xmlns:a16="http://schemas.microsoft.com/office/drawing/2014/main" id="{D996D3AC-8A2D-479C-8C65-26D4E1B980B9}"/>
                  </a:ext>
                </a:extLst>
              </p:cNvPr>
              <p:cNvSpPr>
                <a:spLocks/>
              </p:cNvSpPr>
              <p:nvPr/>
            </p:nvSpPr>
            <p:spPr bwMode="auto">
              <a:xfrm>
                <a:off x="6199188" y="2626784"/>
                <a:ext cx="2689225" cy="1516063"/>
              </a:xfrm>
              <a:custGeom>
                <a:avLst/>
                <a:gdLst>
                  <a:gd name="T0" fmla="*/ 1694 w 1694"/>
                  <a:gd name="T1" fmla="*/ 955 h 955"/>
                  <a:gd name="T2" fmla="*/ 0 w 1694"/>
                  <a:gd name="T3" fmla="*/ 955 h 955"/>
                  <a:gd name="T4" fmla="*/ 0 w 1694"/>
                  <a:gd name="T5" fmla="*/ 0 h 955"/>
                </a:gdLst>
                <a:ahLst/>
                <a:cxnLst>
                  <a:cxn ang="0">
                    <a:pos x="T0" y="T1"/>
                  </a:cxn>
                  <a:cxn ang="0">
                    <a:pos x="T2" y="T3"/>
                  </a:cxn>
                  <a:cxn ang="0">
                    <a:pos x="T4" y="T5"/>
                  </a:cxn>
                </a:cxnLst>
                <a:rect l="0" t="0" r="r" b="b"/>
                <a:pathLst>
                  <a:path w="1694" h="955">
                    <a:moveTo>
                      <a:pt x="1694" y="955"/>
                    </a:moveTo>
                    <a:lnTo>
                      <a:pt x="0" y="955"/>
                    </a:lnTo>
                    <a:lnTo>
                      <a:pt x="0" y="0"/>
                    </a:lnTo>
                  </a:path>
                </a:pathLst>
              </a:custGeom>
              <a:noFill/>
              <a:ln w="9525" cap="rnd">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3" name="Line 9">
                <a:extLst>
                  <a:ext uri="{FF2B5EF4-FFF2-40B4-BE49-F238E27FC236}">
                    <a16:creationId xmlns:a16="http://schemas.microsoft.com/office/drawing/2014/main" id="{34D3BC65-3F64-458B-AD0F-37132F9A7CC4}"/>
                  </a:ext>
                </a:extLst>
              </p:cNvPr>
              <p:cNvSpPr>
                <a:spLocks noChangeShapeType="1"/>
              </p:cNvSpPr>
              <p:nvPr/>
            </p:nvSpPr>
            <p:spPr bwMode="auto">
              <a:xfrm>
                <a:off x="6130925" y="2675996"/>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4" name="Line 10">
                <a:extLst>
                  <a:ext uri="{FF2B5EF4-FFF2-40B4-BE49-F238E27FC236}">
                    <a16:creationId xmlns:a16="http://schemas.microsoft.com/office/drawing/2014/main" id="{7FA96A16-489F-4483-BAA0-4AABB5D7B057}"/>
                  </a:ext>
                </a:extLst>
              </p:cNvPr>
              <p:cNvSpPr>
                <a:spLocks noChangeShapeType="1"/>
              </p:cNvSpPr>
              <p:nvPr/>
            </p:nvSpPr>
            <p:spPr bwMode="auto">
              <a:xfrm>
                <a:off x="6130925" y="3041121"/>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5" name="Line 11">
                <a:extLst>
                  <a:ext uri="{FF2B5EF4-FFF2-40B4-BE49-F238E27FC236}">
                    <a16:creationId xmlns:a16="http://schemas.microsoft.com/office/drawing/2014/main" id="{6BEEEFED-307B-4850-BECA-AF7520287BE1}"/>
                  </a:ext>
                </a:extLst>
              </p:cNvPr>
              <p:cNvSpPr>
                <a:spLocks noChangeShapeType="1"/>
              </p:cNvSpPr>
              <p:nvPr/>
            </p:nvSpPr>
            <p:spPr bwMode="auto">
              <a:xfrm>
                <a:off x="6130925" y="3409421"/>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6" name="Line 12">
                <a:extLst>
                  <a:ext uri="{FF2B5EF4-FFF2-40B4-BE49-F238E27FC236}">
                    <a16:creationId xmlns:a16="http://schemas.microsoft.com/office/drawing/2014/main" id="{67B96E29-162A-49F7-AEEA-76389D7576C5}"/>
                  </a:ext>
                </a:extLst>
              </p:cNvPr>
              <p:cNvSpPr>
                <a:spLocks noChangeShapeType="1"/>
              </p:cNvSpPr>
              <p:nvPr/>
            </p:nvSpPr>
            <p:spPr bwMode="auto">
              <a:xfrm>
                <a:off x="6130925" y="4142846"/>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7" name="Line 13">
                <a:extLst>
                  <a:ext uri="{FF2B5EF4-FFF2-40B4-BE49-F238E27FC236}">
                    <a16:creationId xmlns:a16="http://schemas.microsoft.com/office/drawing/2014/main" id="{31F4502E-1B33-4FA7-B3E8-F3D4C6A9009C}"/>
                  </a:ext>
                </a:extLst>
              </p:cNvPr>
              <p:cNvSpPr>
                <a:spLocks noChangeShapeType="1"/>
              </p:cNvSpPr>
              <p:nvPr/>
            </p:nvSpPr>
            <p:spPr bwMode="auto">
              <a:xfrm>
                <a:off x="6130925" y="3774546"/>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8" name="Line 39">
                <a:extLst>
                  <a:ext uri="{FF2B5EF4-FFF2-40B4-BE49-F238E27FC236}">
                    <a16:creationId xmlns:a16="http://schemas.microsoft.com/office/drawing/2014/main" id="{8D122DBB-6F42-468C-BE0E-FA0ACD6982CA}"/>
                  </a:ext>
                </a:extLst>
              </p:cNvPr>
              <p:cNvSpPr>
                <a:spLocks noChangeShapeType="1"/>
              </p:cNvSpPr>
              <p:nvPr/>
            </p:nvSpPr>
            <p:spPr bwMode="auto">
              <a:xfrm flipV="1">
                <a:off x="656431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9" name="Line 40">
                <a:extLst>
                  <a:ext uri="{FF2B5EF4-FFF2-40B4-BE49-F238E27FC236}">
                    <a16:creationId xmlns:a16="http://schemas.microsoft.com/office/drawing/2014/main" id="{084508CD-E655-4172-B846-9C081F8C1324}"/>
                  </a:ext>
                </a:extLst>
              </p:cNvPr>
              <p:cNvSpPr>
                <a:spLocks noChangeShapeType="1"/>
              </p:cNvSpPr>
              <p:nvPr/>
            </p:nvSpPr>
            <p:spPr bwMode="auto">
              <a:xfrm flipV="1">
                <a:off x="680878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0" name="Line 41">
                <a:extLst>
                  <a:ext uri="{FF2B5EF4-FFF2-40B4-BE49-F238E27FC236}">
                    <a16:creationId xmlns:a16="http://schemas.microsoft.com/office/drawing/2014/main" id="{39D4A06C-4CF4-438D-8B67-142112DDB6E5}"/>
                  </a:ext>
                </a:extLst>
              </p:cNvPr>
              <p:cNvSpPr>
                <a:spLocks noChangeShapeType="1"/>
              </p:cNvSpPr>
              <p:nvPr/>
            </p:nvSpPr>
            <p:spPr bwMode="auto">
              <a:xfrm flipV="1">
                <a:off x="705326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1" name="Line 42">
                <a:extLst>
                  <a:ext uri="{FF2B5EF4-FFF2-40B4-BE49-F238E27FC236}">
                    <a16:creationId xmlns:a16="http://schemas.microsoft.com/office/drawing/2014/main" id="{5C693653-92DF-4498-8794-A93908C70CEF}"/>
                  </a:ext>
                </a:extLst>
              </p:cNvPr>
              <p:cNvSpPr>
                <a:spLocks noChangeShapeType="1"/>
              </p:cNvSpPr>
              <p:nvPr/>
            </p:nvSpPr>
            <p:spPr bwMode="auto">
              <a:xfrm flipV="1">
                <a:off x="729773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2" name="Line 43">
                <a:extLst>
                  <a:ext uri="{FF2B5EF4-FFF2-40B4-BE49-F238E27FC236}">
                    <a16:creationId xmlns:a16="http://schemas.microsoft.com/office/drawing/2014/main" id="{0F833AE6-D5D6-4B38-9804-584C2A4908B4}"/>
                  </a:ext>
                </a:extLst>
              </p:cNvPr>
              <p:cNvSpPr>
                <a:spLocks noChangeShapeType="1"/>
              </p:cNvSpPr>
              <p:nvPr/>
            </p:nvSpPr>
            <p:spPr bwMode="auto">
              <a:xfrm flipV="1">
                <a:off x="754221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3" name="Line 44">
                <a:extLst>
                  <a:ext uri="{FF2B5EF4-FFF2-40B4-BE49-F238E27FC236}">
                    <a16:creationId xmlns:a16="http://schemas.microsoft.com/office/drawing/2014/main" id="{0ADF4B27-1A81-42D9-A5C0-915903C7F918}"/>
                  </a:ext>
                </a:extLst>
              </p:cNvPr>
              <p:cNvSpPr>
                <a:spLocks noChangeShapeType="1"/>
              </p:cNvSpPr>
              <p:nvPr/>
            </p:nvSpPr>
            <p:spPr bwMode="auto">
              <a:xfrm flipV="1">
                <a:off x="778668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4" name="Line 45">
                <a:extLst>
                  <a:ext uri="{FF2B5EF4-FFF2-40B4-BE49-F238E27FC236}">
                    <a16:creationId xmlns:a16="http://schemas.microsoft.com/office/drawing/2014/main" id="{FCCA19D0-B5DC-49F0-B948-49F79F2A967C}"/>
                  </a:ext>
                </a:extLst>
              </p:cNvPr>
              <p:cNvSpPr>
                <a:spLocks noChangeShapeType="1"/>
              </p:cNvSpPr>
              <p:nvPr/>
            </p:nvSpPr>
            <p:spPr bwMode="auto">
              <a:xfrm flipV="1">
                <a:off x="8032750"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5" name="Line 46">
                <a:extLst>
                  <a:ext uri="{FF2B5EF4-FFF2-40B4-BE49-F238E27FC236}">
                    <a16:creationId xmlns:a16="http://schemas.microsoft.com/office/drawing/2014/main" id="{AEDB588C-0244-4D44-BC4E-B1EFB1992D2E}"/>
                  </a:ext>
                </a:extLst>
              </p:cNvPr>
              <p:cNvSpPr>
                <a:spLocks noChangeShapeType="1"/>
              </p:cNvSpPr>
              <p:nvPr/>
            </p:nvSpPr>
            <p:spPr bwMode="auto">
              <a:xfrm flipV="1">
                <a:off x="8277225"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6" name="Line 47">
                <a:extLst>
                  <a:ext uri="{FF2B5EF4-FFF2-40B4-BE49-F238E27FC236}">
                    <a16:creationId xmlns:a16="http://schemas.microsoft.com/office/drawing/2014/main" id="{861642BE-17AD-4135-98C3-6CA06A8432DA}"/>
                  </a:ext>
                </a:extLst>
              </p:cNvPr>
              <p:cNvSpPr>
                <a:spLocks noChangeShapeType="1"/>
              </p:cNvSpPr>
              <p:nvPr/>
            </p:nvSpPr>
            <p:spPr bwMode="auto">
              <a:xfrm flipV="1">
                <a:off x="8518525"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7" name="Line 48">
                <a:extLst>
                  <a:ext uri="{FF2B5EF4-FFF2-40B4-BE49-F238E27FC236}">
                    <a16:creationId xmlns:a16="http://schemas.microsoft.com/office/drawing/2014/main" id="{EDE1A5E1-2A32-4171-99B9-D53B8701A68A}"/>
                  </a:ext>
                </a:extLst>
              </p:cNvPr>
              <p:cNvSpPr>
                <a:spLocks noChangeShapeType="1"/>
              </p:cNvSpPr>
              <p:nvPr/>
            </p:nvSpPr>
            <p:spPr bwMode="auto">
              <a:xfrm flipV="1">
                <a:off x="8767763"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8" name="Line 60">
                <a:extLst>
                  <a:ext uri="{FF2B5EF4-FFF2-40B4-BE49-F238E27FC236}">
                    <a16:creationId xmlns:a16="http://schemas.microsoft.com/office/drawing/2014/main" id="{4EA83583-1D30-4C43-9D64-7F1476ACBF2B}"/>
                  </a:ext>
                </a:extLst>
              </p:cNvPr>
              <p:cNvSpPr>
                <a:spLocks noChangeShapeType="1"/>
              </p:cNvSpPr>
              <p:nvPr/>
            </p:nvSpPr>
            <p:spPr bwMode="auto">
              <a:xfrm flipV="1">
                <a:off x="6319838" y="4142846"/>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9" name="Line 73">
                <a:extLst>
                  <a:ext uri="{FF2B5EF4-FFF2-40B4-BE49-F238E27FC236}">
                    <a16:creationId xmlns:a16="http://schemas.microsoft.com/office/drawing/2014/main" id="{F462D94B-48B8-4428-AD3C-3C4935208ED0}"/>
                  </a:ext>
                </a:extLst>
              </p:cNvPr>
              <p:cNvSpPr>
                <a:spLocks noChangeShapeType="1"/>
              </p:cNvSpPr>
              <p:nvPr/>
            </p:nvSpPr>
            <p:spPr bwMode="auto">
              <a:xfrm flipV="1">
                <a:off x="7297738" y="2631546"/>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0" name="Line 80">
                <a:extLst>
                  <a:ext uri="{FF2B5EF4-FFF2-40B4-BE49-F238E27FC236}">
                    <a16:creationId xmlns:a16="http://schemas.microsoft.com/office/drawing/2014/main" id="{DCEFA0AD-10D3-4B76-A1C9-E9C2AE4F8815}"/>
                  </a:ext>
                </a:extLst>
              </p:cNvPr>
              <p:cNvSpPr>
                <a:spLocks noChangeShapeType="1"/>
              </p:cNvSpPr>
              <p:nvPr/>
            </p:nvSpPr>
            <p:spPr bwMode="auto">
              <a:xfrm flipV="1">
                <a:off x="8024813" y="2631546"/>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1" name="Line 84">
                <a:extLst>
                  <a:ext uri="{FF2B5EF4-FFF2-40B4-BE49-F238E27FC236}">
                    <a16:creationId xmlns:a16="http://schemas.microsoft.com/office/drawing/2014/main" id="{392A9EAC-72E8-4E50-BDD6-C8951E48BD60}"/>
                  </a:ext>
                </a:extLst>
              </p:cNvPr>
              <p:cNvSpPr>
                <a:spLocks noChangeShapeType="1"/>
              </p:cNvSpPr>
              <p:nvPr/>
            </p:nvSpPr>
            <p:spPr bwMode="auto">
              <a:xfrm>
                <a:off x="7661275" y="2626784"/>
                <a:ext cx="0" cy="1516063"/>
              </a:xfrm>
              <a:prstGeom prst="line">
                <a:avLst/>
              </a:prstGeom>
              <a:noFill/>
              <a:ln w="9525" cap="rnd">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2" name="Freeform 88">
                <a:extLst>
                  <a:ext uri="{FF2B5EF4-FFF2-40B4-BE49-F238E27FC236}">
                    <a16:creationId xmlns:a16="http://schemas.microsoft.com/office/drawing/2014/main" id="{E00DC9CD-F67B-45F8-A208-73BBE7A35224}"/>
                  </a:ext>
                </a:extLst>
              </p:cNvPr>
              <p:cNvSpPr>
                <a:spLocks/>
              </p:cNvSpPr>
              <p:nvPr/>
            </p:nvSpPr>
            <p:spPr bwMode="auto">
              <a:xfrm>
                <a:off x="6323013" y="3387196"/>
                <a:ext cx="2447925" cy="598488"/>
              </a:xfrm>
              <a:custGeom>
                <a:avLst/>
                <a:gdLst>
                  <a:gd name="T0" fmla="*/ 1542 w 1542"/>
                  <a:gd name="T1" fmla="*/ 309 h 377"/>
                  <a:gd name="T2" fmla="*/ 840 w 1542"/>
                  <a:gd name="T3" fmla="*/ 0 h 377"/>
                  <a:gd name="T4" fmla="*/ 0 w 1542"/>
                  <a:gd name="T5" fmla="*/ 377 h 377"/>
                </a:gdLst>
                <a:ahLst/>
                <a:cxnLst>
                  <a:cxn ang="0">
                    <a:pos x="T0" y="T1"/>
                  </a:cxn>
                  <a:cxn ang="0">
                    <a:pos x="T2" y="T3"/>
                  </a:cxn>
                  <a:cxn ang="0">
                    <a:pos x="T4" y="T5"/>
                  </a:cxn>
                </a:cxnLst>
                <a:rect l="0" t="0" r="r" b="b"/>
                <a:pathLst>
                  <a:path w="1542" h="377">
                    <a:moveTo>
                      <a:pt x="1542" y="309"/>
                    </a:moveTo>
                    <a:lnTo>
                      <a:pt x="840" y="0"/>
                    </a:lnTo>
                    <a:lnTo>
                      <a:pt x="0" y="377"/>
                    </a:lnTo>
                  </a:path>
                </a:pathLst>
              </a:custGeom>
              <a:noFill/>
              <a:ln w="28575" cap="rnd">
                <a:solidFill>
                  <a:srgbClr val="FF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3" name="Freeform 92">
                <a:extLst>
                  <a:ext uri="{FF2B5EF4-FFF2-40B4-BE49-F238E27FC236}">
                    <a16:creationId xmlns:a16="http://schemas.microsoft.com/office/drawing/2014/main" id="{172D51D5-C333-4C64-9847-94377C173A7F}"/>
                  </a:ext>
                </a:extLst>
              </p:cNvPr>
              <p:cNvSpPr>
                <a:spLocks/>
              </p:cNvSpPr>
              <p:nvPr/>
            </p:nvSpPr>
            <p:spPr bwMode="auto">
              <a:xfrm>
                <a:off x="6318250" y="3331634"/>
                <a:ext cx="2457450" cy="615950"/>
              </a:xfrm>
              <a:custGeom>
                <a:avLst/>
                <a:gdLst>
                  <a:gd name="T0" fmla="*/ 1548 w 1548"/>
                  <a:gd name="T1" fmla="*/ 353 h 388"/>
                  <a:gd name="T2" fmla="*/ 1392 w 1548"/>
                  <a:gd name="T3" fmla="*/ 202 h 388"/>
                  <a:gd name="T4" fmla="*/ 1237 w 1548"/>
                  <a:gd name="T5" fmla="*/ 244 h 388"/>
                  <a:gd name="T6" fmla="*/ 1084 w 1548"/>
                  <a:gd name="T7" fmla="*/ 228 h 388"/>
                  <a:gd name="T8" fmla="*/ 927 w 1548"/>
                  <a:gd name="T9" fmla="*/ 0 h 388"/>
                  <a:gd name="T10" fmla="*/ 770 w 1548"/>
                  <a:gd name="T11" fmla="*/ 0 h 388"/>
                  <a:gd name="T12" fmla="*/ 617 w 1548"/>
                  <a:gd name="T13" fmla="*/ 157 h 388"/>
                  <a:gd name="T14" fmla="*/ 463 w 1548"/>
                  <a:gd name="T15" fmla="*/ 304 h 388"/>
                  <a:gd name="T16" fmla="*/ 309 w 1548"/>
                  <a:gd name="T17" fmla="*/ 252 h 388"/>
                  <a:gd name="T18" fmla="*/ 155 w 1548"/>
                  <a:gd name="T19" fmla="*/ 334 h 388"/>
                  <a:gd name="T20" fmla="*/ 0 w 1548"/>
                  <a:gd name="T21" fmla="*/ 388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48" h="388">
                    <a:moveTo>
                      <a:pt x="1548" y="353"/>
                    </a:moveTo>
                    <a:lnTo>
                      <a:pt x="1392" y="202"/>
                    </a:lnTo>
                    <a:lnTo>
                      <a:pt x="1237" y="244"/>
                    </a:lnTo>
                    <a:lnTo>
                      <a:pt x="1084" y="228"/>
                    </a:lnTo>
                    <a:lnTo>
                      <a:pt x="927" y="0"/>
                    </a:lnTo>
                    <a:lnTo>
                      <a:pt x="770" y="0"/>
                    </a:lnTo>
                    <a:lnTo>
                      <a:pt x="617" y="157"/>
                    </a:lnTo>
                    <a:lnTo>
                      <a:pt x="463" y="304"/>
                    </a:lnTo>
                    <a:lnTo>
                      <a:pt x="309" y="252"/>
                    </a:lnTo>
                    <a:lnTo>
                      <a:pt x="155" y="334"/>
                    </a:lnTo>
                    <a:lnTo>
                      <a:pt x="0" y="388"/>
                    </a:lnTo>
                  </a:path>
                </a:pathLst>
              </a:custGeom>
              <a:noFill/>
              <a:ln w="19050" cap="rnd">
                <a:solidFill>
                  <a:srgbClr val="0066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4" name="Freeform 104">
                <a:extLst>
                  <a:ext uri="{FF2B5EF4-FFF2-40B4-BE49-F238E27FC236}">
                    <a16:creationId xmlns:a16="http://schemas.microsoft.com/office/drawing/2014/main" id="{796E8A78-AA1A-4D29-ACA7-55D46A39D1CE}"/>
                  </a:ext>
                </a:extLst>
              </p:cNvPr>
              <p:cNvSpPr>
                <a:spLocks/>
              </p:cNvSpPr>
              <p:nvPr/>
            </p:nvSpPr>
            <p:spPr bwMode="auto">
              <a:xfrm>
                <a:off x="6294438" y="3923771"/>
                <a:ext cx="47625" cy="47625"/>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2" y="0"/>
                      <a:pt x="10" y="0"/>
                    </a:cubicBezTo>
                    <a:cubicBezTo>
                      <a:pt x="7" y="0"/>
                      <a:pt x="4" y="1"/>
                      <a:pt x="2" y="3"/>
                    </a:cubicBezTo>
                    <a:cubicBezTo>
                      <a:pt x="1" y="5"/>
                      <a:pt x="0" y="8"/>
                      <a:pt x="0" y="10"/>
                    </a:cubicBezTo>
                    <a:cubicBezTo>
                      <a:pt x="0" y="13"/>
                      <a:pt x="1" y="16"/>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5" name="Freeform 105">
                <a:extLst>
                  <a:ext uri="{FF2B5EF4-FFF2-40B4-BE49-F238E27FC236}">
                    <a16:creationId xmlns:a16="http://schemas.microsoft.com/office/drawing/2014/main" id="{FBE2B32C-21BA-4AD6-AB37-813C4080733E}"/>
                  </a:ext>
                </a:extLst>
              </p:cNvPr>
              <p:cNvSpPr>
                <a:spLocks/>
              </p:cNvSpPr>
              <p:nvPr/>
            </p:nvSpPr>
            <p:spPr bwMode="auto">
              <a:xfrm>
                <a:off x="6540500" y="3838046"/>
                <a:ext cx="49213"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6" name="Freeform 106">
                <a:extLst>
                  <a:ext uri="{FF2B5EF4-FFF2-40B4-BE49-F238E27FC236}">
                    <a16:creationId xmlns:a16="http://schemas.microsoft.com/office/drawing/2014/main" id="{5C01946C-310E-4A0C-838C-BC51AEB411E6}"/>
                  </a:ext>
                </a:extLst>
              </p:cNvPr>
              <p:cNvSpPr>
                <a:spLocks/>
              </p:cNvSpPr>
              <p:nvPr/>
            </p:nvSpPr>
            <p:spPr bwMode="auto">
              <a:xfrm>
                <a:off x="6784975" y="3707871"/>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7" name="Freeform 107">
                <a:extLst>
                  <a:ext uri="{FF2B5EF4-FFF2-40B4-BE49-F238E27FC236}">
                    <a16:creationId xmlns:a16="http://schemas.microsoft.com/office/drawing/2014/main" id="{250E87F7-2988-4D91-8C3D-CCBD5FD366C1}"/>
                  </a:ext>
                </a:extLst>
              </p:cNvPr>
              <p:cNvSpPr>
                <a:spLocks/>
              </p:cNvSpPr>
              <p:nvPr/>
            </p:nvSpPr>
            <p:spPr bwMode="auto">
              <a:xfrm>
                <a:off x="7029450" y="3790421"/>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6" y="1"/>
                      <a:pt x="13" y="0"/>
                      <a:pt x="10" y="0"/>
                    </a:cubicBezTo>
                    <a:cubicBezTo>
                      <a:pt x="8" y="0"/>
                      <a:pt x="5" y="1"/>
                      <a:pt x="3" y="3"/>
                    </a:cubicBezTo>
                    <a:cubicBezTo>
                      <a:pt x="1" y="5"/>
                      <a:pt x="0" y="7"/>
                      <a:pt x="0" y="10"/>
                    </a:cubicBezTo>
                    <a:cubicBezTo>
                      <a:pt x="0" y="13"/>
                      <a:pt x="1" y="15"/>
                      <a:pt x="3" y="17"/>
                    </a:cubicBezTo>
                    <a:cubicBezTo>
                      <a:pt x="5" y="19"/>
                      <a:pt x="8" y="20"/>
                      <a:pt x="10" y="20"/>
                    </a:cubicBezTo>
                    <a:cubicBezTo>
                      <a:pt x="13" y="20"/>
                      <a:pt x="16"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8" name="Freeform 108">
                <a:extLst>
                  <a:ext uri="{FF2B5EF4-FFF2-40B4-BE49-F238E27FC236}">
                    <a16:creationId xmlns:a16="http://schemas.microsoft.com/office/drawing/2014/main" id="{786D59B2-0E7A-4042-8F38-EDF1A77E3168}"/>
                  </a:ext>
                </a:extLst>
              </p:cNvPr>
              <p:cNvSpPr>
                <a:spLocks/>
              </p:cNvSpPr>
              <p:nvPr/>
            </p:nvSpPr>
            <p:spPr bwMode="auto">
              <a:xfrm>
                <a:off x="7273925" y="3557059"/>
                <a:ext cx="49213" cy="49213"/>
              </a:xfrm>
              <a:custGeom>
                <a:avLst/>
                <a:gdLst>
                  <a:gd name="T0" fmla="*/ 17 w 20"/>
                  <a:gd name="T1" fmla="*/ 17 h 20"/>
                  <a:gd name="T2" fmla="*/ 20 w 20"/>
                  <a:gd name="T3" fmla="*/ 10 h 20"/>
                  <a:gd name="T4" fmla="*/ 17 w 20"/>
                  <a:gd name="T5" fmla="*/ 2 h 20"/>
                  <a:gd name="T6" fmla="*/ 10 w 20"/>
                  <a:gd name="T7" fmla="*/ 0 h 20"/>
                  <a:gd name="T8" fmla="*/ 2 w 20"/>
                  <a:gd name="T9" fmla="*/ 2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2"/>
                    </a:cubicBezTo>
                    <a:cubicBezTo>
                      <a:pt x="15" y="1"/>
                      <a:pt x="12" y="0"/>
                      <a:pt x="10" y="0"/>
                    </a:cubicBezTo>
                    <a:cubicBezTo>
                      <a:pt x="7" y="0"/>
                      <a:pt x="4" y="1"/>
                      <a:pt x="2" y="2"/>
                    </a:cubicBezTo>
                    <a:cubicBezTo>
                      <a:pt x="1" y="4"/>
                      <a:pt x="0" y="7"/>
                      <a:pt x="0" y="10"/>
                    </a:cubicBezTo>
                    <a:cubicBezTo>
                      <a:pt x="0" y="12"/>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69" name="Freeform 109">
                <a:extLst>
                  <a:ext uri="{FF2B5EF4-FFF2-40B4-BE49-F238E27FC236}">
                    <a16:creationId xmlns:a16="http://schemas.microsoft.com/office/drawing/2014/main" id="{1911DAB2-4071-4433-A7D0-1C3DA00958FF}"/>
                  </a:ext>
                </a:extLst>
              </p:cNvPr>
              <p:cNvSpPr>
                <a:spLocks/>
              </p:cNvSpPr>
              <p:nvPr/>
            </p:nvSpPr>
            <p:spPr bwMode="auto">
              <a:xfrm>
                <a:off x="7516813" y="3307821"/>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0" name="Freeform 110">
                <a:extLst>
                  <a:ext uri="{FF2B5EF4-FFF2-40B4-BE49-F238E27FC236}">
                    <a16:creationId xmlns:a16="http://schemas.microsoft.com/office/drawing/2014/main" id="{64AF1224-BD20-4533-B628-35454DA6D200}"/>
                  </a:ext>
                </a:extLst>
              </p:cNvPr>
              <p:cNvSpPr>
                <a:spLocks/>
              </p:cNvSpPr>
              <p:nvPr/>
            </p:nvSpPr>
            <p:spPr bwMode="auto">
              <a:xfrm>
                <a:off x="7766050" y="3307821"/>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1" name="Freeform 111">
                <a:extLst>
                  <a:ext uri="{FF2B5EF4-FFF2-40B4-BE49-F238E27FC236}">
                    <a16:creationId xmlns:a16="http://schemas.microsoft.com/office/drawing/2014/main" id="{62E23F14-5F66-4299-9A21-D4EBD5423D16}"/>
                  </a:ext>
                </a:extLst>
              </p:cNvPr>
              <p:cNvSpPr>
                <a:spLocks/>
              </p:cNvSpPr>
              <p:nvPr/>
            </p:nvSpPr>
            <p:spPr bwMode="auto">
              <a:xfrm>
                <a:off x="8015288" y="3668184"/>
                <a:ext cx="47625" cy="49213"/>
              </a:xfrm>
              <a:custGeom>
                <a:avLst/>
                <a:gdLst>
                  <a:gd name="T0" fmla="*/ 17 w 20"/>
                  <a:gd name="T1" fmla="*/ 17 h 20"/>
                  <a:gd name="T2" fmla="*/ 20 w 20"/>
                  <a:gd name="T3" fmla="*/ 10 h 20"/>
                  <a:gd name="T4" fmla="*/ 17 w 20"/>
                  <a:gd name="T5" fmla="*/ 2 h 20"/>
                  <a:gd name="T6" fmla="*/ 10 w 20"/>
                  <a:gd name="T7" fmla="*/ 0 h 20"/>
                  <a:gd name="T8" fmla="*/ 3 w 20"/>
                  <a:gd name="T9" fmla="*/ 2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2"/>
                    </a:cubicBezTo>
                    <a:cubicBezTo>
                      <a:pt x="16" y="1"/>
                      <a:pt x="13" y="0"/>
                      <a:pt x="10" y="0"/>
                    </a:cubicBezTo>
                    <a:cubicBezTo>
                      <a:pt x="8" y="0"/>
                      <a:pt x="5" y="1"/>
                      <a:pt x="3" y="2"/>
                    </a:cubicBezTo>
                    <a:cubicBezTo>
                      <a:pt x="1" y="4"/>
                      <a:pt x="0" y="7"/>
                      <a:pt x="0" y="10"/>
                    </a:cubicBezTo>
                    <a:cubicBezTo>
                      <a:pt x="0" y="12"/>
                      <a:pt x="1" y="15"/>
                      <a:pt x="3" y="17"/>
                    </a:cubicBezTo>
                    <a:cubicBezTo>
                      <a:pt x="5" y="19"/>
                      <a:pt x="8" y="20"/>
                      <a:pt x="10" y="20"/>
                    </a:cubicBezTo>
                    <a:cubicBezTo>
                      <a:pt x="13" y="20"/>
                      <a:pt x="16"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2" name="Freeform 112">
                <a:extLst>
                  <a:ext uri="{FF2B5EF4-FFF2-40B4-BE49-F238E27FC236}">
                    <a16:creationId xmlns:a16="http://schemas.microsoft.com/office/drawing/2014/main" id="{9C441ED8-6AE8-4130-830A-FEAAF7150BC4}"/>
                  </a:ext>
                </a:extLst>
              </p:cNvPr>
              <p:cNvSpPr>
                <a:spLocks/>
              </p:cNvSpPr>
              <p:nvPr/>
            </p:nvSpPr>
            <p:spPr bwMode="auto">
              <a:xfrm>
                <a:off x="8256588" y="3695171"/>
                <a:ext cx="49213"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3" name="Freeform 113">
                <a:extLst>
                  <a:ext uri="{FF2B5EF4-FFF2-40B4-BE49-F238E27FC236}">
                    <a16:creationId xmlns:a16="http://schemas.microsoft.com/office/drawing/2014/main" id="{04B2A6B0-CC3B-4C49-85A0-1C3B83AA9F8B}"/>
                  </a:ext>
                </a:extLst>
              </p:cNvPr>
              <p:cNvSpPr>
                <a:spLocks/>
              </p:cNvSpPr>
              <p:nvPr/>
            </p:nvSpPr>
            <p:spPr bwMode="auto">
              <a:xfrm>
                <a:off x="8504238" y="3626909"/>
                <a:ext cx="47625"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6" y="1"/>
                      <a:pt x="13" y="0"/>
                      <a:pt x="10" y="0"/>
                    </a:cubicBezTo>
                    <a:cubicBezTo>
                      <a:pt x="8" y="0"/>
                      <a:pt x="5" y="1"/>
                      <a:pt x="3" y="3"/>
                    </a:cubicBezTo>
                    <a:cubicBezTo>
                      <a:pt x="1" y="5"/>
                      <a:pt x="0" y="7"/>
                      <a:pt x="0" y="10"/>
                    </a:cubicBezTo>
                    <a:cubicBezTo>
                      <a:pt x="0" y="13"/>
                      <a:pt x="1" y="15"/>
                      <a:pt x="3" y="17"/>
                    </a:cubicBezTo>
                    <a:cubicBezTo>
                      <a:pt x="5" y="19"/>
                      <a:pt x="8" y="20"/>
                      <a:pt x="10" y="20"/>
                    </a:cubicBezTo>
                    <a:cubicBezTo>
                      <a:pt x="13" y="20"/>
                      <a:pt x="16"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4" name="Freeform 114">
                <a:extLst>
                  <a:ext uri="{FF2B5EF4-FFF2-40B4-BE49-F238E27FC236}">
                    <a16:creationId xmlns:a16="http://schemas.microsoft.com/office/drawing/2014/main" id="{F5D661FB-DE30-4112-91B5-83DB85F4D5C6}"/>
                  </a:ext>
                </a:extLst>
              </p:cNvPr>
              <p:cNvSpPr>
                <a:spLocks/>
              </p:cNvSpPr>
              <p:nvPr/>
            </p:nvSpPr>
            <p:spPr bwMode="auto">
              <a:xfrm>
                <a:off x="8750300" y="3866621"/>
                <a:ext cx="49213"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58" name="ZoneTexte 157">
              <a:extLst>
                <a:ext uri="{FF2B5EF4-FFF2-40B4-BE49-F238E27FC236}">
                  <a16:creationId xmlns:a16="http://schemas.microsoft.com/office/drawing/2014/main" id="{1504059D-5BBA-4F94-A04C-37ADAD4F716C}"/>
                </a:ext>
              </a:extLst>
            </p:cNvPr>
            <p:cNvSpPr txBox="1"/>
            <p:nvPr/>
          </p:nvSpPr>
          <p:spPr>
            <a:xfrm>
              <a:off x="6163238" y="4262616"/>
              <a:ext cx="479489" cy="215444"/>
            </a:xfrm>
            <a:prstGeom prst="rect">
              <a:avLst/>
            </a:prstGeom>
            <a:noFill/>
          </p:spPr>
          <p:txBody>
            <a:bodyPr wrap="square" rtlCol="0">
              <a:spAutoFit/>
            </a:bodyPr>
            <a:lstStyle/>
            <a:p>
              <a:pPr algn="ctr"/>
              <a:r>
                <a:rPr lang="fr-FR" sz="800" dirty="0"/>
                <a:t>2007</a:t>
              </a:r>
            </a:p>
          </p:txBody>
        </p:sp>
        <p:sp>
          <p:nvSpPr>
            <p:cNvPr id="159" name="ZoneTexte 158">
              <a:extLst>
                <a:ext uri="{FF2B5EF4-FFF2-40B4-BE49-F238E27FC236}">
                  <a16:creationId xmlns:a16="http://schemas.microsoft.com/office/drawing/2014/main" id="{FA082EE6-03B4-4928-B18E-F744A8EE1150}"/>
                </a:ext>
              </a:extLst>
            </p:cNvPr>
            <p:cNvSpPr txBox="1"/>
            <p:nvPr/>
          </p:nvSpPr>
          <p:spPr>
            <a:xfrm>
              <a:off x="6407745" y="4262616"/>
              <a:ext cx="479489" cy="215444"/>
            </a:xfrm>
            <a:prstGeom prst="rect">
              <a:avLst/>
            </a:prstGeom>
            <a:noFill/>
          </p:spPr>
          <p:txBody>
            <a:bodyPr wrap="square" rtlCol="0">
              <a:spAutoFit/>
            </a:bodyPr>
            <a:lstStyle/>
            <a:p>
              <a:pPr algn="ctr"/>
              <a:r>
                <a:rPr lang="fr-FR" sz="800" dirty="0"/>
                <a:t>2008</a:t>
              </a:r>
            </a:p>
          </p:txBody>
        </p:sp>
        <p:sp>
          <p:nvSpPr>
            <p:cNvPr id="160" name="ZoneTexte 159">
              <a:extLst>
                <a:ext uri="{FF2B5EF4-FFF2-40B4-BE49-F238E27FC236}">
                  <a16:creationId xmlns:a16="http://schemas.microsoft.com/office/drawing/2014/main" id="{95A993F1-354A-4EE3-AE95-AD18B6C472FF}"/>
                </a:ext>
              </a:extLst>
            </p:cNvPr>
            <p:cNvSpPr txBox="1"/>
            <p:nvPr/>
          </p:nvSpPr>
          <p:spPr>
            <a:xfrm>
              <a:off x="6652252" y="4262616"/>
              <a:ext cx="479489" cy="215444"/>
            </a:xfrm>
            <a:prstGeom prst="rect">
              <a:avLst/>
            </a:prstGeom>
            <a:noFill/>
          </p:spPr>
          <p:txBody>
            <a:bodyPr wrap="square" rtlCol="0">
              <a:spAutoFit/>
            </a:bodyPr>
            <a:lstStyle/>
            <a:p>
              <a:pPr algn="ctr"/>
              <a:r>
                <a:rPr lang="fr-FR" sz="800" dirty="0"/>
                <a:t>2009</a:t>
              </a:r>
            </a:p>
          </p:txBody>
        </p:sp>
        <p:sp>
          <p:nvSpPr>
            <p:cNvPr id="161" name="ZoneTexte 160">
              <a:extLst>
                <a:ext uri="{FF2B5EF4-FFF2-40B4-BE49-F238E27FC236}">
                  <a16:creationId xmlns:a16="http://schemas.microsoft.com/office/drawing/2014/main" id="{3570ED79-74B3-49BC-8E23-9F3412E3A36E}"/>
                </a:ext>
              </a:extLst>
            </p:cNvPr>
            <p:cNvSpPr txBox="1"/>
            <p:nvPr/>
          </p:nvSpPr>
          <p:spPr>
            <a:xfrm>
              <a:off x="6896759" y="4262616"/>
              <a:ext cx="479489" cy="215444"/>
            </a:xfrm>
            <a:prstGeom prst="rect">
              <a:avLst/>
            </a:prstGeom>
            <a:noFill/>
          </p:spPr>
          <p:txBody>
            <a:bodyPr wrap="square" rtlCol="0">
              <a:spAutoFit/>
            </a:bodyPr>
            <a:lstStyle/>
            <a:p>
              <a:pPr algn="ctr"/>
              <a:r>
                <a:rPr lang="fr-FR" sz="800" dirty="0"/>
                <a:t>2010</a:t>
              </a:r>
            </a:p>
          </p:txBody>
        </p:sp>
        <p:sp>
          <p:nvSpPr>
            <p:cNvPr id="162" name="ZoneTexte 161">
              <a:extLst>
                <a:ext uri="{FF2B5EF4-FFF2-40B4-BE49-F238E27FC236}">
                  <a16:creationId xmlns:a16="http://schemas.microsoft.com/office/drawing/2014/main" id="{150F9281-C18B-41B0-AE50-15EA62B1D44C}"/>
                </a:ext>
              </a:extLst>
            </p:cNvPr>
            <p:cNvSpPr txBox="1"/>
            <p:nvPr/>
          </p:nvSpPr>
          <p:spPr>
            <a:xfrm>
              <a:off x="7141266" y="4262616"/>
              <a:ext cx="479489" cy="215444"/>
            </a:xfrm>
            <a:prstGeom prst="rect">
              <a:avLst/>
            </a:prstGeom>
            <a:noFill/>
          </p:spPr>
          <p:txBody>
            <a:bodyPr wrap="square" rtlCol="0">
              <a:spAutoFit/>
            </a:bodyPr>
            <a:lstStyle/>
            <a:p>
              <a:pPr algn="ctr"/>
              <a:r>
                <a:rPr lang="fr-FR" sz="800" dirty="0"/>
                <a:t>2011</a:t>
              </a:r>
            </a:p>
          </p:txBody>
        </p:sp>
        <p:sp>
          <p:nvSpPr>
            <p:cNvPr id="163" name="ZoneTexte 162">
              <a:extLst>
                <a:ext uri="{FF2B5EF4-FFF2-40B4-BE49-F238E27FC236}">
                  <a16:creationId xmlns:a16="http://schemas.microsoft.com/office/drawing/2014/main" id="{304DB55F-89CE-494C-A84F-7498F588E0CD}"/>
                </a:ext>
              </a:extLst>
            </p:cNvPr>
            <p:cNvSpPr txBox="1"/>
            <p:nvPr/>
          </p:nvSpPr>
          <p:spPr>
            <a:xfrm>
              <a:off x="7385773" y="4262616"/>
              <a:ext cx="479489" cy="215444"/>
            </a:xfrm>
            <a:prstGeom prst="rect">
              <a:avLst/>
            </a:prstGeom>
            <a:noFill/>
          </p:spPr>
          <p:txBody>
            <a:bodyPr wrap="square" rtlCol="0">
              <a:spAutoFit/>
            </a:bodyPr>
            <a:lstStyle/>
            <a:p>
              <a:pPr algn="ctr"/>
              <a:r>
                <a:rPr lang="fr-FR" sz="800" dirty="0"/>
                <a:t>2012</a:t>
              </a:r>
            </a:p>
          </p:txBody>
        </p:sp>
        <p:sp>
          <p:nvSpPr>
            <p:cNvPr id="164" name="ZoneTexte 163">
              <a:extLst>
                <a:ext uri="{FF2B5EF4-FFF2-40B4-BE49-F238E27FC236}">
                  <a16:creationId xmlns:a16="http://schemas.microsoft.com/office/drawing/2014/main" id="{54B8136E-A256-4FF9-BDCA-03E44284509C}"/>
                </a:ext>
              </a:extLst>
            </p:cNvPr>
            <p:cNvSpPr txBox="1"/>
            <p:nvPr/>
          </p:nvSpPr>
          <p:spPr>
            <a:xfrm>
              <a:off x="7630280" y="4262616"/>
              <a:ext cx="479489" cy="215444"/>
            </a:xfrm>
            <a:prstGeom prst="rect">
              <a:avLst/>
            </a:prstGeom>
            <a:noFill/>
          </p:spPr>
          <p:txBody>
            <a:bodyPr wrap="square" rtlCol="0">
              <a:spAutoFit/>
            </a:bodyPr>
            <a:lstStyle/>
            <a:p>
              <a:pPr algn="ctr"/>
              <a:r>
                <a:rPr lang="fr-FR" sz="800" dirty="0"/>
                <a:t>2013</a:t>
              </a:r>
            </a:p>
          </p:txBody>
        </p:sp>
        <p:sp>
          <p:nvSpPr>
            <p:cNvPr id="165" name="ZoneTexte 164">
              <a:extLst>
                <a:ext uri="{FF2B5EF4-FFF2-40B4-BE49-F238E27FC236}">
                  <a16:creationId xmlns:a16="http://schemas.microsoft.com/office/drawing/2014/main" id="{2D3FB1FA-FABA-4F1E-82F2-9D848ECAEEC8}"/>
                </a:ext>
              </a:extLst>
            </p:cNvPr>
            <p:cNvSpPr txBox="1"/>
            <p:nvPr/>
          </p:nvSpPr>
          <p:spPr>
            <a:xfrm>
              <a:off x="7874787" y="4262616"/>
              <a:ext cx="479489" cy="215444"/>
            </a:xfrm>
            <a:prstGeom prst="rect">
              <a:avLst/>
            </a:prstGeom>
            <a:noFill/>
          </p:spPr>
          <p:txBody>
            <a:bodyPr wrap="square" rtlCol="0">
              <a:spAutoFit/>
            </a:bodyPr>
            <a:lstStyle/>
            <a:p>
              <a:pPr algn="ctr"/>
              <a:r>
                <a:rPr lang="fr-FR" sz="800" dirty="0"/>
                <a:t>2014</a:t>
              </a:r>
            </a:p>
          </p:txBody>
        </p:sp>
        <p:sp>
          <p:nvSpPr>
            <p:cNvPr id="166" name="ZoneTexte 165">
              <a:extLst>
                <a:ext uri="{FF2B5EF4-FFF2-40B4-BE49-F238E27FC236}">
                  <a16:creationId xmlns:a16="http://schemas.microsoft.com/office/drawing/2014/main" id="{521EE3C6-BB1B-4531-AA70-1D611E9F2868}"/>
                </a:ext>
              </a:extLst>
            </p:cNvPr>
            <p:cNvSpPr txBox="1"/>
            <p:nvPr/>
          </p:nvSpPr>
          <p:spPr>
            <a:xfrm>
              <a:off x="8119294" y="4262616"/>
              <a:ext cx="479489" cy="215444"/>
            </a:xfrm>
            <a:prstGeom prst="rect">
              <a:avLst/>
            </a:prstGeom>
            <a:noFill/>
          </p:spPr>
          <p:txBody>
            <a:bodyPr wrap="square" rtlCol="0">
              <a:spAutoFit/>
            </a:bodyPr>
            <a:lstStyle/>
            <a:p>
              <a:pPr algn="ctr"/>
              <a:r>
                <a:rPr lang="fr-FR" sz="800" dirty="0"/>
                <a:t>2015</a:t>
              </a:r>
            </a:p>
          </p:txBody>
        </p:sp>
        <p:sp>
          <p:nvSpPr>
            <p:cNvPr id="167" name="ZoneTexte 166">
              <a:extLst>
                <a:ext uri="{FF2B5EF4-FFF2-40B4-BE49-F238E27FC236}">
                  <a16:creationId xmlns:a16="http://schemas.microsoft.com/office/drawing/2014/main" id="{5AF59F2D-C4C8-4093-BA15-BDD3E240B7E7}"/>
                </a:ext>
              </a:extLst>
            </p:cNvPr>
            <p:cNvSpPr txBox="1"/>
            <p:nvPr/>
          </p:nvSpPr>
          <p:spPr>
            <a:xfrm>
              <a:off x="8363801" y="4262616"/>
              <a:ext cx="479489" cy="215444"/>
            </a:xfrm>
            <a:prstGeom prst="rect">
              <a:avLst/>
            </a:prstGeom>
            <a:noFill/>
          </p:spPr>
          <p:txBody>
            <a:bodyPr wrap="square" rtlCol="0">
              <a:spAutoFit/>
            </a:bodyPr>
            <a:lstStyle/>
            <a:p>
              <a:pPr algn="ctr"/>
              <a:r>
                <a:rPr lang="fr-FR" sz="800" dirty="0"/>
                <a:t>2016</a:t>
              </a:r>
            </a:p>
          </p:txBody>
        </p:sp>
        <p:sp>
          <p:nvSpPr>
            <p:cNvPr id="168" name="ZoneTexte 167">
              <a:extLst>
                <a:ext uri="{FF2B5EF4-FFF2-40B4-BE49-F238E27FC236}">
                  <a16:creationId xmlns:a16="http://schemas.microsoft.com/office/drawing/2014/main" id="{891BF2C7-537E-48C9-A798-87D9BC78B878}"/>
                </a:ext>
              </a:extLst>
            </p:cNvPr>
            <p:cNvSpPr txBox="1"/>
            <p:nvPr/>
          </p:nvSpPr>
          <p:spPr>
            <a:xfrm>
              <a:off x="8608308" y="4262616"/>
              <a:ext cx="479489" cy="215444"/>
            </a:xfrm>
            <a:prstGeom prst="rect">
              <a:avLst/>
            </a:prstGeom>
            <a:noFill/>
          </p:spPr>
          <p:txBody>
            <a:bodyPr wrap="square" rtlCol="0">
              <a:spAutoFit/>
            </a:bodyPr>
            <a:lstStyle/>
            <a:p>
              <a:pPr algn="ctr"/>
              <a:r>
                <a:rPr lang="fr-FR" sz="800" dirty="0"/>
                <a:t>2017</a:t>
              </a:r>
            </a:p>
          </p:txBody>
        </p:sp>
        <p:sp>
          <p:nvSpPr>
            <p:cNvPr id="191" name="ZoneTexte 190">
              <a:extLst>
                <a:ext uri="{FF2B5EF4-FFF2-40B4-BE49-F238E27FC236}">
                  <a16:creationId xmlns:a16="http://schemas.microsoft.com/office/drawing/2014/main" id="{8913A55E-8B7A-4C30-9273-457EA5D62C2C}"/>
                </a:ext>
              </a:extLst>
            </p:cNvPr>
            <p:cNvSpPr txBox="1"/>
            <p:nvPr/>
          </p:nvSpPr>
          <p:spPr>
            <a:xfrm>
              <a:off x="5837701" y="2579002"/>
              <a:ext cx="381835" cy="246221"/>
            </a:xfrm>
            <a:prstGeom prst="rect">
              <a:avLst/>
            </a:prstGeom>
            <a:noFill/>
          </p:spPr>
          <p:txBody>
            <a:bodyPr wrap="square" rtlCol="0">
              <a:spAutoFit/>
            </a:bodyPr>
            <a:lstStyle/>
            <a:p>
              <a:pPr algn="r"/>
              <a:r>
                <a:rPr lang="fr-FR" sz="1000" dirty="0"/>
                <a:t>240</a:t>
              </a:r>
            </a:p>
          </p:txBody>
        </p:sp>
        <p:sp>
          <p:nvSpPr>
            <p:cNvPr id="192" name="ZoneTexte 191">
              <a:extLst>
                <a:ext uri="{FF2B5EF4-FFF2-40B4-BE49-F238E27FC236}">
                  <a16:creationId xmlns:a16="http://schemas.microsoft.com/office/drawing/2014/main" id="{FBCAF7FB-C88A-4D04-ABE7-BDB7D9A024F7}"/>
                </a:ext>
              </a:extLst>
            </p:cNvPr>
            <p:cNvSpPr txBox="1"/>
            <p:nvPr/>
          </p:nvSpPr>
          <p:spPr>
            <a:xfrm>
              <a:off x="5837701" y="2947652"/>
              <a:ext cx="381835" cy="246221"/>
            </a:xfrm>
            <a:prstGeom prst="rect">
              <a:avLst/>
            </a:prstGeom>
            <a:noFill/>
          </p:spPr>
          <p:txBody>
            <a:bodyPr wrap="square" rtlCol="0">
              <a:spAutoFit/>
            </a:bodyPr>
            <a:lstStyle/>
            <a:p>
              <a:pPr algn="r"/>
              <a:r>
                <a:rPr lang="fr-FR" sz="1000" dirty="0"/>
                <a:t>200</a:t>
              </a:r>
            </a:p>
          </p:txBody>
        </p:sp>
        <p:sp>
          <p:nvSpPr>
            <p:cNvPr id="193" name="ZoneTexte 192">
              <a:extLst>
                <a:ext uri="{FF2B5EF4-FFF2-40B4-BE49-F238E27FC236}">
                  <a16:creationId xmlns:a16="http://schemas.microsoft.com/office/drawing/2014/main" id="{111BFDED-FA5F-4F33-8874-F9B9304D823E}"/>
                </a:ext>
              </a:extLst>
            </p:cNvPr>
            <p:cNvSpPr txBox="1"/>
            <p:nvPr/>
          </p:nvSpPr>
          <p:spPr>
            <a:xfrm>
              <a:off x="5837701" y="3316302"/>
              <a:ext cx="381835" cy="246221"/>
            </a:xfrm>
            <a:prstGeom prst="rect">
              <a:avLst/>
            </a:prstGeom>
            <a:noFill/>
          </p:spPr>
          <p:txBody>
            <a:bodyPr wrap="square" rtlCol="0">
              <a:spAutoFit/>
            </a:bodyPr>
            <a:lstStyle/>
            <a:p>
              <a:pPr algn="r"/>
              <a:r>
                <a:rPr lang="fr-FR" sz="1000" dirty="0"/>
                <a:t>160</a:t>
              </a:r>
            </a:p>
          </p:txBody>
        </p:sp>
        <p:sp>
          <p:nvSpPr>
            <p:cNvPr id="194" name="ZoneTexte 193">
              <a:extLst>
                <a:ext uri="{FF2B5EF4-FFF2-40B4-BE49-F238E27FC236}">
                  <a16:creationId xmlns:a16="http://schemas.microsoft.com/office/drawing/2014/main" id="{E56D0566-7D12-45D6-ACC3-4AC9CCFE84D0}"/>
                </a:ext>
              </a:extLst>
            </p:cNvPr>
            <p:cNvSpPr txBox="1"/>
            <p:nvPr/>
          </p:nvSpPr>
          <p:spPr>
            <a:xfrm>
              <a:off x="5837701" y="3684952"/>
              <a:ext cx="381835" cy="246221"/>
            </a:xfrm>
            <a:prstGeom prst="rect">
              <a:avLst/>
            </a:prstGeom>
            <a:noFill/>
          </p:spPr>
          <p:txBody>
            <a:bodyPr wrap="square" rtlCol="0">
              <a:spAutoFit/>
            </a:bodyPr>
            <a:lstStyle/>
            <a:p>
              <a:pPr algn="r"/>
              <a:r>
                <a:rPr lang="fr-FR" sz="1000" dirty="0"/>
                <a:t>120</a:t>
              </a:r>
            </a:p>
          </p:txBody>
        </p:sp>
        <p:sp>
          <p:nvSpPr>
            <p:cNvPr id="209" name="ZoneTexte 208">
              <a:extLst>
                <a:ext uri="{FF2B5EF4-FFF2-40B4-BE49-F238E27FC236}">
                  <a16:creationId xmlns:a16="http://schemas.microsoft.com/office/drawing/2014/main" id="{A5FB7CFC-324A-40DC-A206-67A3FEDD845D}"/>
                </a:ext>
              </a:extLst>
            </p:cNvPr>
            <p:cNvSpPr txBox="1"/>
            <p:nvPr/>
          </p:nvSpPr>
          <p:spPr>
            <a:xfrm>
              <a:off x="6293381" y="2519858"/>
              <a:ext cx="927098" cy="253916"/>
            </a:xfrm>
            <a:prstGeom prst="rect">
              <a:avLst/>
            </a:prstGeom>
            <a:noFill/>
          </p:spPr>
          <p:txBody>
            <a:bodyPr wrap="square" rtlCol="0">
              <a:spAutoFit/>
            </a:bodyPr>
            <a:lstStyle/>
            <a:p>
              <a:r>
                <a:rPr lang="fr-FR" sz="1050" b="1" dirty="0"/>
                <a:t>New PHI</a:t>
              </a:r>
            </a:p>
          </p:txBody>
        </p:sp>
        <p:sp>
          <p:nvSpPr>
            <p:cNvPr id="214" name="ZoneTexte 213">
              <a:extLst>
                <a:ext uri="{FF2B5EF4-FFF2-40B4-BE49-F238E27FC236}">
                  <a16:creationId xmlns:a16="http://schemas.microsoft.com/office/drawing/2014/main" id="{BF6DF5B2-9322-4282-B979-C704B2BB7661}"/>
                </a:ext>
              </a:extLst>
            </p:cNvPr>
            <p:cNvSpPr txBox="1"/>
            <p:nvPr/>
          </p:nvSpPr>
          <p:spPr>
            <a:xfrm>
              <a:off x="6260396" y="3178473"/>
              <a:ext cx="990166" cy="461665"/>
            </a:xfrm>
            <a:prstGeom prst="rect">
              <a:avLst/>
            </a:prstGeom>
            <a:noFill/>
          </p:spPr>
          <p:txBody>
            <a:bodyPr wrap="square" rtlCol="0">
              <a:spAutoFit/>
            </a:bodyPr>
            <a:lstStyle/>
            <a:p>
              <a:r>
                <a:rPr lang="fr-FR" sz="800" dirty="0" err="1"/>
                <a:t>Before</a:t>
              </a:r>
              <a:br>
                <a:rPr lang="fr-FR" sz="800" dirty="0"/>
              </a:br>
              <a:r>
                <a:rPr lang="fr-FR" sz="800" dirty="0"/>
                <a:t>+12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17" name="ZoneTexte 216">
              <a:extLst>
                <a:ext uri="{FF2B5EF4-FFF2-40B4-BE49-F238E27FC236}">
                  <a16:creationId xmlns:a16="http://schemas.microsoft.com/office/drawing/2014/main" id="{C434C0F5-AAE7-46A0-B28C-1C146A22345E}"/>
                </a:ext>
              </a:extLst>
            </p:cNvPr>
            <p:cNvSpPr txBox="1"/>
            <p:nvPr/>
          </p:nvSpPr>
          <p:spPr>
            <a:xfrm>
              <a:off x="8153834" y="3101976"/>
              <a:ext cx="990166" cy="461665"/>
            </a:xfrm>
            <a:prstGeom prst="rect">
              <a:avLst/>
            </a:prstGeom>
            <a:noFill/>
          </p:spPr>
          <p:txBody>
            <a:bodyPr wrap="square" rtlCol="0">
              <a:spAutoFit/>
            </a:bodyPr>
            <a:lstStyle/>
            <a:p>
              <a:r>
                <a:rPr lang="fr-FR" sz="800" dirty="0" err="1"/>
                <a:t>After</a:t>
              </a:r>
              <a:br>
                <a:rPr lang="fr-FR" sz="800" dirty="0"/>
              </a:br>
              <a:r>
                <a:rPr lang="fr-FR" sz="800" dirty="0"/>
                <a:t>-24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20" name="ZoneTexte 219">
              <a:extLst>
                <a:ext uri="{FF2B5EF4-FFF2-40B4-BE49-F238E27FC236}">
                  <a16:creationId xmlns:a16="http://schemas.microsoft.com/office/drawing/2014/main" id="{82E2A9A1-DC6D-4FAE-92C5-77C103ACFEAE}"/>
                </a:ext>
              </a:extLst>
            </p:cNvPr>
            <p:cNvSpPr txBox="1"/>
            <p:nvPr/>
          </p:nvSpPr>
          <p:spPr>
            <a:xfrm>
              <a:off x="7295959" y="3771544"/>
              <a:ext cx="808230" cy="338554"/>
            </a:xfrm>
            <a:prstGeom prst="rect">
              <a:avLst/>
            </a:prstGeom>
            <a:noFill/>
          </p:spPr>
          <p:txBody>
            <a:bodyPr wrap="square" rtlCol="0">
              <a:spAutoFit/>
            </a:bodyPr>
            <a:lstStyle/>
            <a:p>
              <a:pPr algn="ctr"/>
              <a:r>
                <a:rPr lang="fr-FR" sz="800" dirty="0" err="1"/>
                <a:t>Breakpoint</a:t>
              </a:r>
              <a:r>
                <a:rPr lang="fr-FR" sz="800" dirty="0"/>
                <a:t> : </a:t>
              </a:r>
              <a:r>
                <a:rPr lang="fr-FR" sz="800" dirty="0" err="1"/>
                <a:t>june</a:t>
              </a:r>
              <a:r>
                <a:rPr lang="fr-FR" sz="800" dirty="0"/>
                <a:t> 2012</a:t>
              </a:r>
            </a:p>
          </p:txBody>
        </p:sp>
      </p:grpSp>
      <p:grpSp>
        <p:nvGrpSpPr>
          <p:cNvPr id="225" name="Groupe 224">
            <a:extLst>
              <a:ext uri="{FF2B5EF4-FFF2-40B4-BE49-F238E27FC236}">
                <a16:creationId xmlns:a16="http://schemas.microsoft.com/office/drawing/2014/main" id="{1EBD9909-09B0-4440-B92E-9DA68D88F5FB}"/>
              </a:ext>
            </a:extLst>
          </p:cNvPr>
          <p:cNvGrpSpPr/>
          <p:nvPr/>
        </p:nvGrpSpPr>
        <p:grpSpPr>
          <a:xfrm>
            <a:off x="2748923" y="4625532"/>
            <a:ext cx="3201059" cy="1853660"/>
            <a:chOff x="2748923" y="4625532"/>
            <a:chExt cx="3201059" cy="1853660"/>
          </a:xfrm>
        </p:grpSpPr>
        <p:grpSp>
          <p:nvGrpSpPr>
            <p:cNvPr id="75" name="Groupe 76">
              <a:extLst>
                <a:ext uri="{FF2B5EF4-FFF2-40B4-BE49-F238E27FC236}">
                  <a16:creationId xmlns:a16="http://schemas.microsoft.com/office/drawing/2014/main" id="{91BCB643-04F9-4F3E-891E-1BF7682E170F}"/>
                </a:ext>
              </a:extLst>
            </p:cNvPr>
            <p:cNvGrpSpPr/>
            <p:nvPr/>
          </p:nvGrpSpPr>
          <p:grpSpPr>
            <a:xfrm>
              <a:off x="3073400" y="4679423"/>
              <a:ext cx="2757488" cy="1584325"/>
              <a:chOff x="3073400" y="4577822"/>
              <a:chExt cx="2757488" cy="1584325"/>
            </a:xfrm>
          </p:grpSpPr>
          <p:sp>
            <p:nvSpPr>
              <p:cNvPr id="76" name="Freeform 7">
                <a:extLst>
                  <a:ext uri="{FF2B5EF4-FFF2-40B4-BE49-F238E27FC236}">
                    <a16:creationId xmlns:a16="http://schemas.microsoft.com/office/drawing/2014/main" id="{A2554D61-5695-4E2F-B5C8-6219B2CA3F59}"/>
                  </a:ext>
                </a:extLst>
              </p:cNvPr>
              <p:cNvSpPr>
                <a:spLocks/>
              </p:cNvSpPr>
              <p:nvPr/>
            </p:nvSpPr>
            <p:spPr bwMode="auto">
              <a:xfrm>
                <a:off x="3141663" y="4582585"/>
                <a:ext cx="2689225" cy="1516063"/>
              </a:xfrm>
              <a:custGeom>
                <a:avLst/>
                <a:gdLst>
                  <a:gd name="T0" fmla="*/ 1694 w 1694"/>
                  <a:gd name="T1" fmla="*/ 955 h 955"/>
                  <a:gd name="T2" fmla="*/ 0 w 1694"/>
                  <a:gd name="T3" fmla="*/ 955 h 955"/>
                  <a:gd name="T4" fmla="*/ 0 w 1694"/>
                  <a:gd name="T5" fmla="*/ 0 h 955"/>
                </a:gdLst>
                <a:ahLst/>
                <a:cxnLst>
                  <a:cxn ang="0">
                    <a:pos x="T0" y="T1"/>
                  </a:cxn>
                  <a:cxn ang="0">
                    <a:pos x="T2" y="T3"/>
                  </a:cxn>
                  <a:cxn ang="0">
                    <a:pos x="T4" y="T5"/>
                  </a:cxn>
                </a:cxnLst>
                <a:rect l="0" t="0" r="r" b="b"/>
                <a:pathLst>
                  <a:path w="1694" h="955">
                    <a:moveTo>
                      <a:pt x="1694" y="955"/>
                    </a:moveTo>
                    <a:lnTo>
                      <a:pt x="0" y="955"/>
                    </a:lnTo>
                    <a:lnTo>
                      <a:pt x="0" y="0"/>
                    </a:lnTo>
                  </a:path>
                </a:pathLst>
              </a:custGeom>
              <a:noFill/>
              <a:ln w="9525" cap="rnd">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7" name="Line 24">
                <a:extLst>
                  <a:ext uri="{FF2B5EF4-FFF2-40B4-BE49-F238E27FC236}">
                    <a16:creationId xmlns:a16="http://schemas.microsoft.com/office/drawing/2014/main" id="{A9A84448-7FB0-4567-B5CD-6F7E3A95F50F}"/>
                  </a:ext>
                </a:extLst>
              </p:cNvPr>
              <p:cNvSpPr>
                <a:spLocks noChangeShapeType="1"/>
              </p:cNvSpPr>
              <p:nvPr/>
            </p:nvSpPr>
            <p:spPr bwMode="auto">
              <a:xfrm>
                <a:off x="3073400" y="4809597"/>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8" name="Line 25">
                <a:extLst>
                  <a:ext uri="{FF2B5EF4-FFF2-40B4-BE49-F238E27FC236}">
                    <a16:creationId xmlns:a16="http://schemas.microsoft.com/office/drawing/2014/main" id="{485A16D1-BFB6-4D76-8F1F-086EBA1B49AA}"/>
                  </a:ext>
                </a:extLst>
              </p:cNvPr>
              <p:cNvSpPr>
                <a:spLocks noChangeShapeType="1"/>
              </p:cNvSpPr>
              <p:nvPr/>
            </p:nvSpPr>
            <p:spPr bwMode="auto">
              <a:xfrm>
                <a:off x="3073400" y="5109635"/>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9" name="Line 26">
                <a:extLst>
                  <a:ext uri="{FF2B5EF4-FFF2-40B4-BE49-F238E27FC236}">
                    <a16:creationId xmlns:a16="http://schemas.microsoft.com/office/drawing/2014/main" id="{FF07897E-225F-49AF-B301-6929C2F72858}"/>
                  </a:ext>
                </a:extLst>
              </p:cNvPr>
              <p:cNvSpPr>
                <a:spLocks noChangeShapeType="1"/>
              </p:cNvSpPr>
              <p:nvPr/>
            </p:nvSpPr>
            <p:spPr bwMode="auto">
              <a:xfrm>
                <a:off x="3073400" y="5706535"/>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0" name="Line 27">
                <a:extLst>
                  <a:ext uri="{FF2B5EF4-FFF2-40B4-BE49-F238E27FC236}">
                    <a16:creationId xmlns:a16="http://schemas.microsoft.com/office/drawing/2014/main" id="{BD308C7C-7423-4A0E-9C7A-5927BE08CAE0}"/>
                  </a:ext>
                </a:extLst>
              </p:cNvPr>
              <p:cNvSpPr>
                <a:spLocks noChangeShapeType="1"/>
              </p:cNvSpPr>
              <p:nvPr/>
            </p:nvSpPr>
            <p:spPr bwMode="auto">
              <a:xfrm>
                <a:off x="3073400" y="5408085"/>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1" name="Line 28">
                <a:extLst>
                  <a:ext uri="{FF2B5EF4-FFF2-40B4-BE49-F238E27FC236}">
                    <a16:creationId xmlns:a16="http://schemas.microsoft.com/office/drawing/2014/main" id="{4E5EDFDC-8E76-425E-B254-2F0DF85A3525}"/>
                  </a:ext>
                </a:extLst>
              </p:cNvPr>
              <p:cNvSpPr>
                <a:spLocks noChangeShapeType="1"/>
              </p:cNvSpPr>
              <p:nvPr/>
            </p:nvSpPr>
            <p:spPr bwMode="auto">
              <a:xfrm>
                <a:off x="3073400" y="6006572"/>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2" name="Line 49">
                <a:extLst>
                  <a:ext uri="{FF2B5EF4-FFF2-40B4-BE49-F238E27FC236}">
                    <a16:creationId xmlns:a16="http://schemas.microsoft.com/office/drawing/2014/main" id="{54AF34EC-184F-4E2C-B6BB-6E4EC42A4227}"/>
                  </a:ext>
                </a:extLst>
              </p:cNvPr>
              <p:cNvSpPr>
                <a:spLocks noChangeShapeType="1"/>
              </p:cNvSpPr>
              <p:nvPr/>
            </p:nvSpPr>
            <p:spPr bwMode="auto">
              <a:xfrm flipV="1">
                <a:off x="3506788"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3" name="Line 50">
                <a:extLst>
                  <a:ext uri="{FF2B5EF4-FFF2-40B4-BE49-F238E27FC236}">
                    <a16:creationId xmlns:a16="http://schemas.microsoft.com/office/drawing/2014/main" id="{1F7B25AA-2486-4E76-BC0F-569D855C5E70}"/>
                  </a:ext>
                </a:extLst>
              </p:cNvPr>
              <p:cNvSpPr>
                <a:spLocks noChangeShapeType="1"/>
              </p:cNvSpPr>
              <p:nvPr/>
            </p:nvSpPr>
            <p:spPr bwMode="auto">
              <a:xfrm flipV="1">
                <a:off x="374967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4" name="Line 51">
                <a:extLst>
                  <a:ext uri="{FF2B5EF4-FFF2-40B4-BE49-F238E27FC236}">
                    <a16:creationId xmlns:a16="http://schemas.microsoft.com/office/drawing/2014/main" id="{DD54B3CD-BABC-48D1-8CED-FB16DA18CDE1}"/>
                  </a:ext>
                </a:extLst>
              </p:cNvPr>
              <p:cNvSpPr>
                <a:spLocks noChangeShapeType="1"/>
              </p:cNvSpPr>
              <p:nvPr/>
            </p:nvSpPr>
            <p:spPr bwMode="auto">
              <a:xfrm flipV="1">
                <a:off x="399415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5" name="Line 52">
                <a:extLst>
                  <a:ext uri="{FF2B5EF4-FFF2-40B4-BE49-F238E27FC236}">
                    <a16:creationId xmlns:a16="http://schemas.microsoft.com/office/drawing/2014/main" id="{F677F96B-D1C1-478F-975B-AF1A15328810}"/>
                  </a:ext>
                </a:extLst>
              </p:cNvPr>
              <p:cNvSpPr>
                <a:spLocks noChangeShapeType="1"/>
              </p:cNvSpPr>
              <p:nvPr/>
            </p:nvSpPr>
            <p:spPr bwMode="auto">
              <a:xfrm flipV="1">
                <a:off x="423862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6" name="Line 53">
                <a:extLst>
                  <a:ext uri="{FF2B5EF4-FFF2-40B4-BE49-F238E27FC236}">
                    <a16:creationId xmlns:a16="http://schemas.microsoft.com/office/drawing/2014/main" id="{3733E652-31B7-4864-82D0-4F7E0C0CBC07}"/>
                  </a:ext>
                </a:extLst>
              </p:cNvPr>
              <p:cNvSpPr>
                <a:spLocks noChangeShapeType="1"/>
              </p:cNvSpPr>
              <p:nvPr/>
            </p:nvSpPr>
            <p:spPr bwMode="auto">
              <a:xfrm flipV="1">
                <a:off x="448310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7" name="Line 54">
                <a:extLst>
                  <a:ext uri="{FF2B5EF4-FFF2-40B4-BE49-F238E27FC236}">
                    <a16:creationId xmlns:a16="http://schemas.microsoft.com/office/drawing/2014/main" id="{01631423-26D1-4093-8C44-98A0B242E021}"/>
                  </a:ext>
                </a:extLst>
              </p:cNvPr>
              <p:cNvSpPr>
                <a:spLocks noChangeShapeType="1"/>
              </p:cNvSpPr>
              <p:nvPr/>
            </p:nvSpPr>
            <p:spPr bwMode="auto">
              <a:xfrm flipV="1">
                <a:off x="472757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8" name="Line 55">
                <a:extLst>
                  <a:ext uri="{FF2B5EF4-FFF2-40B4-BE49-F238E27FC236}">
                    <a16:creationId xmlns:a16="http://schemas.microsoft.com/office/drawing/2014/main" id="{EF181F03-1E41-4B9B-A99C-F07D431573D5}"/>
                  </a:ext>
                </a:extLst>
              </p:cNvPr>
              <p:cNvSpPr>
                <a:spLocks noChangeShapeType="1"/>
              </p:cNvSpPr>
              <p:nvPr/>
            </p:nvSpPr>
            <p:spPr bwMode="auto">
              <a:xfrm flipV="1">
                <a:off x="497205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9" name="Line 56">
                <a:extLst>
                  <a:ext uri="{FF2B5EF4-FFF2-40B4-BE49-F238E27FC236}">
                    <a16:creationId xmlns:a16="http://schemas.microsoft.com/office/drawing/2014/main" id="{CDF8A251-6DA7-4695-8E59-7F4CF93A65F7}"/>
                  </a:ext>
                </a:extLst>
              </p:cNvPr>
              <p:cNvSpPr>
                <a:spLocks noChangeShapeType="1"/>
              </p:cNvSpPr>
              <p:nvPr/>
            </p:nvSpPr>
            <p:spPr bwMode="auto">
              <a:xfrm flipV="1">
                <a:off x="521652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0" name="Line 57">
                <a:extLst>
                  <a:ext uri="{FF2B5EF4-FFF2-40B4-BE49-F238E27FC236}">
                    <a16:creationId xmlns:a16="http://schemas.microsoft.com/office/drawing/2014/main" id="{0B54AC6A-9CBF-4C74-90DA-D6833A81E01D}"/>
                  </a:ext>
                </a:extLst>
              </p:cNvPr>
              <p:cNvSpPr>
                <a:spLocks noChangeShapeType="1"/>
              </p:cNvSpPr>
              <p:nvPr/>
            </p:nvSpPr>
            <p:spPr bwMode="auto">
              <a:xfrm flipV="1">
                <a:off x="546100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1" name="Line 58">
                <a:extLst>
                  <a:ext uri="{FF2B5EF4-FFF2-40B4-BE49-F238E27FC236}">
                    <a16:creationId xmlns:a16="http://schemas.microsoft.com/office/drawing/2014/main" id="{B4C96DC2-A3C3-4FC7-BE8D-76274C49C23D}"/>
                  </a:ext>
                </a:extLst>
              </p:cNvPr>
              <p:cNvSpPr>
                <a:spLocks noChangeShapeType="1"/>
              </p:cNvSpPr>
              <p:nvPr/>
            </p:nvSpPr>
            <p:spPr bwMode="auto">
              <a:xfrm flipV="1">
                <a:off x="5710238"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2" name="Line 71">
                <a:extLst>
                  <a:ext uri="{FF2B5EF4-FFF2-40B4-BE49-F238E27FC236}">
                    <a16:creationId xmlns:a16="http://schemas.microsoft.com/office/drawing/2014/main" id="{8A799B04-C47C-427A-A57D-B97FB79E1400}"/>
                  </a:ext>
                </a:extLst>
              </p:cNvPr>
              <p:cNvSpPr>
                <a:spLocks noChangeShapeType="1"/>
              </p:cNvSpPr>
              <p:nvPr/>
            </p:nvSpPr>
            <p:spPr bwMode="auto">
              <a:xfrm flipV="1">
                <a:off x="3262313"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3" name="Line 78">
                <a:extLst>
                  <a:ext uri="{FF2B5EF4-FFF2-40B4-BE49-F238E27FC236}">
                    <a16:creationId xmlns:a16="http://schemas.microsoft.com/office/drawing/2014/main" id="{8A014859-2D98-4B86-AA63-B8BBC311EB28}"/>
                  </a:ext>
                </a:extLst>
              </p:cNvPr>
              <p:cNvSpPr>
                <a:spLocks noChangeShapeType="1"/>
              </p:cNvSpPr>
              <p:nvPr/>
            </p:nvSpPr>
            <p:spPr bwMode="auto">
              <a:xfrm flipV="1">
                <a:off x="4316413" y="4587347"/>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4" name="Line 79">
                <a:extLst>
                  <a:ext uri="{FF2B5EF4-FFF2-40B4-BE49-F238E27FC236}">
                    <a16:creationId xmlns:a16="http://schemas.microsoft.com/office/drawing/2014/main" id="{946EF39E-FBC1-481B-AE40-2B4EC0BA9F8D}"/>
                  </a:ext>
                </a:extLst>
              </p:cNvPr>
              <p:cNvSpPr>
                <a:spLocks noChangeShapeType="1"/>
              </p:cNvSpPr>
              <p:nvPr/>
            </p:nvSpPr>
            <p:spPr bwMode="auto">
              <a:xfrm flipV="1">
                <a:off x="5162550" y="4587347"/>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5" name="Line 83">
                <a:extLst>
                  <a:ext uri="{FF2B5EF4-FFF2-40B4-BE49-F238E27FC236}">
                    <a16:creationId xmlns:a16="http://schemas.microsoft.com/office/drawing/2014/main" id="{FB3DD08F-A4BD-48CA-998D-532BAEBE876C}"/>
                  </a:ext>
                </a:extLst>
              </p:cNvPr>
              <p:cNvSpPr>
                <a:spLocks noChangeShapeType="1"/>
              </p:cNvSpPr>
              <p:nvPr/>
            </p:nvSpPr>
            <p:spPr bwMode="auto">
              <a:xfrm>
                <a:off x="4727575" y="4577822"/>
                <a:ext cx="0" cy="1520825"/>
              </a:xfrm>
              <a:prstGeom prst="line">
                <a:avLst/>
              </a:prstGeom>
              <a:noFill/>
              <a:ln w="9525" cap="rnd">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6" name="Freeform 87">
                <a:extLst>
                  <a:ext uri="{FF2B5EF4-FFF2-40B4-BE49-F238E27FC236}">
                    <a16:creationId xmlns:a16="http://schemas.microsoft.com/office/drawing/2014/main" id="{5BF5DA90-53AA-4CD6-B2D3-54F426DEC1F3}"/>
                  </a:ext>
                </a:extLst>
              </p:cNvPr>
              <p:cNvSpPr>
                <a:spLocks/>
              </p:cNvSpPr>
              <p:nvPr/>
            </p:nvSpPr>
            <p:spPr bwMode="auto">
              <a:xfrm>
                <a:off x="3252788" y="4684185"/>
                <a:ext cx="2438400" cy="469900"/>
              </a:xfrm>
              <a:custGeom>
                <a:avLst/>
                <a:gdLst>
                  <a:gd name="T0" fmla="*/ 1536 w 1536"/>
                  <a:gd name="T1" fmla="*/ 296 h 296"/>
                  <a:gd name="T2" fmla="*/ 933 w 1536"/>
                  <a:gd name="T3" fmla="*/ 0 h 296"/>
                  <a:gd name="T4" fmla="*/ 0 w 1536"/>
                  <a:gd name="T5" fmla="*/ 248 h 296"/>
                </a:gdLst>
                <a:ahLst/>
                <a:cxnLst>
                  <a:cxn ang="0">
                    <a:pos x="T0" y="T1"/>
                  </a:cxn>
                  <a:cxn ang="0">
                    <a:pos x="T2" y="T3"/>
                  </a:cxn>
                  <a:cxn ang="0">
                    <a:pos x="T4" y="T5"/>
                  </a:cxn>
                </a:cxnLst>
                <a:rect l="0" t="0" r="r" b="b"/>
                <a:pathLst>
                  <a:path w="1536" h="296">
                    <a:moveTo>
                      <a:pt x="1536" y="296"/>
                    </a:moveTo>
                    <a:lnTo>
                      <a:pt x="933" y="0"/>
                    </a:lnTo>
                    <a:lnTo>
                      <a:pt x="0" y="248"/>
                    </a:lnTo>
                  </a:path>
                </a:pathLst>
              </a:custGeom>
              <a:noFill/>
              <a:ln w="28575" cap="rnd">
                <a:solidFill>
                  <a:srgbClr val="FF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7" name="Freeform 91">
                <a:extLst>
                  <a:ext uri="{FF2B5EF4-FFF2-40B4-BE49-F238E27FC236}">
                    <a16:creationId xmlns:a16="http://schemas.microsoft.com/office/drawing/2014/main" id="{E296C91A-D1C6-4E6F-B7DE-1553632638FB}"/>
                  </a:ext>
                </a:extLst>
              </p:cNvPr>
              <p:cNvSpPr>
                <a:spLocks/>
              </p:cNvSpPr>
              <p:nvPr/>
            </p:nvSpPr>
            <p:spPr bwMode="auto">
              <a:xfrm>
                <a:off x="3251200" y="4663547"/>
                <a:ext cx="2449513" cy="579438"/>
              </a:xfrm>
              <a:custGeom>
                <a:avLst/>
                <a:gdLst>
                  <a:gd name="T0" fmla="*/ 1543 w 1543"/>
                  <a:gd name="T1" fmla="*/ 365 h 365"/>
                  <a:gd name="T2" fmla="*/ 1392 w 1543"/>
                  <a:gd name="T3" fmla="*/ 153 h 365"/>
                  <a:gd name="T4" fmla="*/ 1236 w 1543"/>
                  <a:gd name="T5" fmla="*/ 162 h 365"/>
                  <a:gd name="T6" fmla="*/ 1081 w 1543"/>
                  <a:gd name="T7" fmla="*/ 121 h 365"/>
                  <a:gd name="T8" fmla="*/ 930 w 1543"/>
                  <a:gd name="T9" fmla="*/ 0 h 365"/>
                  <a:gd name="T10" fmla="*/ 619 w 1543"/>
                  <a:gd name="T11" fmla="*/ 57 h 365"/>
                  <a:gd name="T12" fmla="*/ 463 w 1543"/>
                  <a:gd name="T13" fmla="*/ 213 h 365"/>
                  <a:gd name="T14" fmla="*/ 314 w 1543"/>
                  <a:gd name="T15" fmla="*/ 191 h 365"/>
                  <a:gd name="T16" fmla="*/ 157 w 1543"/>
                  <a:gd name="T17" fmla="*/ 271 h 365"/>
                  <a:gd name="T18" fmla="*/ 0 w 1543"/>
                  <a:gd name="T19" fmla="*/ 185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43" h="365">
                    <a:moveTo>
                      <a:pt x="1543" y="365"/>
                    </a:moveTo>
                    <a:lnTo>
                      <a:pt x="1392" y="153"/>
                    </a:lnTo>
                    <a:lnTo>
                      <a:pt x="1236" y="162"/>
                    </a:lnTo>
                    <a:lnTo>
                      <a:pt x="1081" y="121"/>
                    </a:lnTo>
                    <a:lnTo>
                      <a:pt x="930" y="0"/>
                    </a:lnTo>
                    <a:lnTo>
                      <a:pt x="619" y="57"/>
                    </a:lnTo>
                    <a:lnTo>
                      <a:pt x="463" y="213"/>
                    </a:lnTo>
                    <a:lnTo>
                      <a:pt x="314" y="191"/>
                    </a:lnTo>
                    <a:lnTo>
                      <a:pt x="157" y="271"/>
                    </a:lnTo>
                    <a:lnTo>
                      <a:pt x="0" y="185"/>
                    </a:lnTo>
                  </a:path>
                </a:pathLst>
              </a:custGeom>
              <a:noFill/>
              <a:ln w="19050" cap="rnd">
                <a:solidFill>
                  <a:srgbClr val="0066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8" name="Freeform 115">
                <a:extLst>
                  <a:ext uri="{FF2B5EF4-FFF2-40B4-BE49-F238E27FC236}">
                    <a16:creationId xmlns:a16="http://schemas.microsoft.com/office/drawing/2014/main" id="{4AB882E1-E726-4455-871E-4FC449B9EB4F}"/>
                  </a:ext>
                </a:extLst>
              </p:cNvPr>
              <p:cNvSpPr>
                <a:spLocks/>
              </p:cNvSpPr>
              <p:nvPr/>
            </p:nvSpPr>
            <p:spPr bwMode="auto">
              <a:xfrm>
                <a:off x="3225800" y="4933422"/>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9" name="Freeform 116">
                <a:extLst>
                  <a:ext uri="{FF2B5EF4-FFF2-40B4-BE49-F238E27FC236}">
                    <a16:creationId xmlns:a16="http://schemas.microsoft.com/office/drawing/2014/main" id="{BF402EFE-FF75-4A0E-A93D-814D8D95E9D3}"/>
                  </a:ext>
                </a:extLst>
              </p:cNvPr>
              <p:cNvSpPr>
                <a:spLocks/>
              </p:cNvSpPr>
              <p:nvPr/>
            </p:nvSpPr>
            <p:spPr bwMode="auto">
              <a:xfrm>
                <a:off x="3475038" y="5068360"/>
                <a:ext cx="49213" cy="49213"/>
              </a:xfrm>
              <a:custGeom>
                <a:avLst/>
                <a:gdLst>
                  <a:gd name="T0" fmla="*/ 17 w 20"/>
                  <a:gd name="T1" fmla="*/ 17 h 20"/>
                  <a:gd name="T2" fmla="*/ 20 w 20"/>
                  <a:gd name="T3" fmla="*/ 10 h 20"/>
                  <a:gd name="T4" fmla="*/ 17 w 20"/>
                  <a:gd name="T5" fmla="*/ 2 h 20"/>
                  <a:gd name="T6" fmla="*/ 10 w 20"/>
                  <a:gd name="T7" fmla="*/ 0 h 20"/>
                  <a:gd name="T8" fmla="*/ 2 w 20"/>
                  <a:gd name="T9" fmla="*/ 2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2"/>
                    </a:cubicBezTo>
                    <a:cubicBezTo>
                      <a:pt x="15" y="1"/>
                      <a:pt x="12" y="0"/>
                      <a:pt x="10" y="0"/>
                    </a:cubicBezTo>
                    <a:cubicBezTo>
                      <a:pt x="7" y="0"/>
                      <a:pt x="4" y="1"/>
                      <a:pt x="2" y="2"/>
                    </a:cubicBezTo>
                    <a:cubicBezTo>
                      <a:pt x="1" y="4"/>
                      <a:pt x="0" y="7"/>
                      <a:pt x="0" y="10"/>
                    </a:cubicBezTo>
                    <a:cubicBezTo>
                      <a:pt x="0" y="12"/>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0" name="Freeform 117">
                <a:extLst>
                  <a:ext uri="{FF2B5EF4-FFF2-40B4-BE49-F238E27FC236}">
                    <a16:creationId xmlns:a16="http://schemas.microsoft.com/office/drawing/2014/main" id="{7371ADEA-7198-4A30-8577-40EF43563BD0}"/>
                  </a:ext>
                </a:extLst>
              </p:cNvPr>
              <p:cNvSpPr>
                <a:spLocks/>
              </p:cNvSpPr>
              <p:nvPr/>
            </p:nvSpPr>
            <p:spPr bwMode="auto">
              <a:xfrm>
                <a:off x="3724275" y="4942947"/>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1" name="Freeform 118">
                <a:extLst>
                  <a:ext uri="{FF2B5EF4-FFF2-40B4-BE49-F238E27FC236}">
                    <a16:creationId xmlns:a16="http://schemas.microsoft.com/office/drawing/2014/main" id="{E4D6A899-9FD3-4DA4-8C5B-64F1AC7635EB}"/>
                  </a:ext>
                </a:extLst>
              </p:cNvPr>
              <p:cNvSpPr>
                <a:spLocks/>
              </p:cNvSpPr>
              <p:nvPr/>
            </p:nvSpPr>
            <p:spPr bwMode="auto">
              <a:xfrm>
                <a:off x="3962400" y="4976285"/>
                <a:ext cx="47625" cy="49213"/>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2" name="Freeform 119">
                <a:extLst>
                  <a:ext uri="{FF2B5EF4-FFF2-40B4-BE49-F238E27FC236}">
                    <a16:creationId xmlns:a16="http://schemas.microsoft.com/office/drawing/2014/main" id="{D0433B27-03BC-435F-9D45-8F1E9BBEE116}"/>
                  </a:ext>
                </a:extLst>
              </p:cNvPr>
              <p:cNvSpPr>
                <a:spLocks/>
              </p:cNvSpPr>
              <p:nvPr/>
            </p:nvSpPr>
            <p:spPr bwMode="auto">
              <a:xfrm>
                <a:off x="4208463" y="4730222"/>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3" name="Freeform 120">
                <a:extLst>
                  <a:ext uri="{FF2B5EF4-FFF2-40B4-BE49-F238E27FC236}">
                    <a16:creationId xmlns:a16="http://schemas.microsoft.com/office/drawing/2014/main" id="{195AEA04-9D75-4E5B-BE57-A49C93ADD35F}"/>
                  </a:ext>
                </a:extLst>
              </p:cNvPr>
              <p:cNvSpPr>
                <a:spLocks/>
              </p:cNvSpPr>
              <p:nvPr/>
            </p:nvSpPr>
            <p:spPr bwMode="auto">
              <a:xfrm>
                <a:off x="4456113" y="4684185"/>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4" name="Freeform 121">
                <a:extLst>
                  <a:ext uri="{FF2B5EF4-FFF2-40B4-BE49-F238E27FC236}">
                    <a16:creationId xmlns:a16="http://schemas.microsoft.com/office/drawing/2014/main" id="{E19EA6FA-2879-4EEE-A818-7E302C361F6D}"/>
                  </a:ext>
                </a:extLst>
              </p:cNvPr>
              <p:cNvSpPr>
                <a:spLocks/>
              </p:cNvSpPr>
              <p:nvPr/>
            </p:nvSpPr>
            <p:spPr bwMode="auto">
              <a:xfrm>
                <a:off x="4703763" y="4639735"/>
                <a:ext cx="47625" cy="49213"/>
              </a:xfrm>
              <a:custGeom>
                <a:avLst/>
                <a:gdLst>
                  <a:gd name="T0" fmla="*/ 17 w 20"/>
                  <a:gd name="T1" fmla="*/ 17 h 20"/>
                  <a:gd name="T2" fmla="*/ 20 w 20"/>
                  <a:gd name="T3" fmla="*/ 10 h 20"/>
                  <a:gd name="T4" fmla="*/ 17 w 20"/>
                  <a:gd name="T5" fmla="*/ 2 h 20"/>
                  <a:gd name="T6" fmla="*/ 10 w 20"/>
                  <a:gd name="T7" fmla="*/ 0 h 20"/>
                  <a:gd name="T8" fmla="*/ 3 w 20"/>
                  <a:gd name="T9" fmla="*/ 2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2"/>
                    </a:cubicBezTo>
                    <a:cubicBezTo>
                      <a:pt x="16" y="1"/>
                      <a:pt x="13" y="0"/>
                      <a:pt x="10" y="0"/>
                    </a:cubicBezTo>
                    <a:cubicBezTo>
                      <a:pt x="8" y="0"/>
                      <a:pt x="5" y="1"/>
                      <a:pt x="3" y="2"/>
                    </a:cubicBezTo>
                    <a:cubicBezTo>
                      <a:pt x="1" y="4"/>
                      <a:pt x="0" y="7"/>
                      <a:pt x="0" y="10"/>
                    </a:cubicBezTo>
                    <a:cubicBezTo>
                      <a:pt x="0" y="12"/>
                      <a:pt x="1" y="15"/>
                      <a:pt x="3" y="17"/>
                    </a:cubicBezTo>
                    <a:cubicBezTo>
                      <a:pt x="5" y="19"/>
                      <a:pt x="8" y="20"/>
                      <a:pt x="10" y="20"/>
                    </a:cubicBezTo>
                    <a:cubicBezTo>
                      <a:pt x="13" y="20"/>
                      <a:pt x="16"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5" name="Freeform 122">
                <a:extLst>
                  <a:ext uri="{FF2B5EF4-FFF2-40B4-BE49-F238E27FC236}">
                    <a16:creationId xmlns:a16="http://schemas.microsoft.com/office/drawing/2014/main" id="{6DFDC730-268E-443D-A8AE-0F2AEF86280D}"/>
                  </a:ext>
                </a:extLst>
              </p:cNvPr>
              <p:cNvSpPr>
                <a:spLocks/>
              </p:cNvSpPr>
              <p:nvPr/>
            </p:nvSpPr>
            <p:spPr bwMode="auto">
              <a:xfrm>
                <a:off x="4943475" y="4831822"/>
                <a:ext cx="47625" cy="47625"/>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6" name="Freeform 123">
                <a:extLst>
                  <a:ext uri="{FF2B5EF4-FFF2-40B4-BE49-F238E27FC236}">
                    <a16:creationId xmlns:a16="http://schemas.microsoft.com/office/drawing/2014/main" id="{409C330E-0133-4A45-812A-C07CAA89DBB9}"/>
                  </a:ext>
                </a:extLst>
              </p:cNvPr>
              <p:cNvSpPr>
                <a:spLocks/>
              </p:cNvSpPr>
              <p:nvPr/>
            </p:nvSpPr>
            <p:spPr bwMode="auto">
              <a:xfrm>
                <a:off x="5189538" y="4896910"/>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7" name="Freeform 124">
                <a:extLst>
                  <a:ext uri="{FF2B5EF4-FFF2-40B4-BE49-F238E27FC236}">
                    <a16:creationId xmlns:a16="http://schemas.microsoft.com/office/drawing/2014/main" id="{1787BF15-44BD-4717-A67B-1B371AD8060B}"/>
                  </a:ext>
                </a:extLst>
              </p:cNvPr>
              <p:cNvSpPr>
                <a:spLocks/>
              </p:cNvSpPr>
              <p:nvPr/>
            </p:nvSpPr>
            <p:spPr bwMode="auto">
              <a:xfrm>
                <a:off x="5437188" y="4882622"/>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8" name="Freeform 125">
                <a:extLst>
                  <a:ext uri="{FF2B5EF4-FFF2-40B4-BE49-F238E27FC236}">
                    <a16:creationId xmlns:a16="http://schemas.microsoft.com/office/drawing/2014/main" id="{77CE6A7A-B11D-461A-B809-A65D247A03B3}"/>
                  </a:ext>
                </a:extLst>
              </p:cNvPr>
              <p:cNvSpPr>
                <a:spLocks/>
              </p:cNvSpPr>
              <p:nvPr/>
            </p:nvSpPr>
            <p:spPr bwMode="auto">
              <a:xfrm>
                <a:off x="5676900" y="5219172"/>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3" y="0"/>
                      <a:pt x="10" y="0"/>
                    </a:cubicBezTo>
                    <a:cubicBezTo>
                      <a:pt x="7" y="0"/>
                      <a:pt x="5" y="1"/>
                      <a:pt x="3" y="3"/>
                    </a:cubicBezTo>
                    <a:cubicBezTo>
                      <a:pt x="1" y="5"/>
                      <a:pt x="0" y="8"/>
                      <a:pt x="0" y="10"/>
                    </a:cubicBezTo>
                    <a:cubicBezTo>
                      <a:pt x="0" y="13"/>
                      <a:pt x="1" y="16"/>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9" name="ZoneTexte 168">
              <a:extLst>
                <a:ext uri="{FF2B5EF4-FFF2-40B4-BE49-F238E27FC236}">
                  <a16:creationId xmlns:a16="http://schemas.microsoft.com/office/drawing/2014/main" id="{D77FF1CA-6EEF-4124-94E7-26734146124A}"/>
                </a:ext>
              </a:extLst>
            </p:cNvPr>
            <p:cNvSpPr txBox="1"/>
            <p:nvPr/>
          </p:nvSpPr>
          <p:spPr>
            <a:xfrm>
              <a:off x="3025423" y="6263748"/>
              <a:ext cx="479489" cy="215444"/>
            </a:xfrm>
            <a:prstGeom prst="rect">
              <a:avLst/>
            </a:prstGeom>
            <a:noFill/>
          </p:spPr>
          <p:txBody>
            <a:bodyPr wrap="square" rtlCol="0">
              <a:spAutoFit/>
            </a:bodyPr>
            <a:lstStyle/>
            <a:p>
              <a:pPr algn="ctr"/>
              <a:r>
                <a:rPr lang="fr-FR" sz="800" dirty="0"/>
                <a:t>2007</a:t>
              </a:r>
            </a:p>
          </p:txBody>
        </p:sp>
        <p:sp>
          <p:nvSpPr>
            <p:cNvPr id="170" name="ZoneTexte 169">
              <a:extLst>
                <a:ext uri="{FF2B5EF4-FFF2-40B4-BE49-F238E27FC236}">
                  <a16:creationId xmlns:a16="http://schemas.microsoft.com/office/drawing/2014/main" id="{695C52FD-E69A-4BD9-8F7B-CB6E2668FA35}"/>
                </a:ext>
              </a:extLst>
            </p:cNvPr>
            <p:cNvSpPr txBox="1"/>
            <p:nvPr/>
          </p:nvSpPr>
          <p:spPr>
            <a:xfrm>
              <a:off x="3269930" y="6263748"/>
              <a:ext cx="479489" cy="215444"/>
            </a:xfrm>
            <a:prstGeom prst="rect">
              <a:avLst/>
            </a:prstGeom>
            <a:noFill/>
          </p:spPr>
          <p:txBody>
            <a:bodyPr wrap="square" rtlCol="0">
              <a:spAutoFit/>
            </a:bodyPr>
            <a:lstStyle/>
            <a:p>
              <a:pPr algn="ctr"/>
              <a:r>
                <a:rPr lang="fr-FR" sz="800" dirty="0"/>
                <a:t>2008</a:t>
              </a:r>
            </a:p>
          </p:txBody>
        </p:sp>
        <p:sp>
          <p:nvSpPr>
            <p:cNvPr id="171" name="ZoneTexte 170">
              <a:extLst>
                <a:ext uri="{FF2B5EF4-FFF2-40B4-BE49-F238E27FC236}">
                  <a16:creationId xmlns:a16="http://schemas.microsoft.com/office/drawing/2014/main" id="{03160614-3929-4F7D-B242-3A0D212200B0}"/>
                </a:ext>
              </a:extLst>
            </p:cNvPr>
            <p:cNvSpPr txBox="1"/>
            <p:nvPr/>
          </p:nvSpPr>
          <p:spPr>
            <a:xfrm>
              <a:off x="3514437" y="6263748"/>
              <a:ext cx="479489" cy="215444"/>
            </a:xfrm>
            <a:prstGeom prst="rect">
              <a:avLst/>
            </a:prstGeom>
            <a:noFill/>
          </p:spPr>
          <p:txBody>
            <a:bodyPr wrap="square" rtlCol="0">
              <a:spAutoFit/>
            </a:bodyPr>
            <a:lstStyle/>
            <a:p>
              <a:pPr algn="ctr"/>
              <a:r>
                <a:rPr lang="fr-FR" sz="800" dirty="0"/>
                <a:t>2009</a:t>
              </a:r>
            </a:p>
          </p:txBody>
        </p:sp>
        <p:sp>
          <p:nvSpPr>
            <p:cNvPr id="172" name="ZoneTexte 171">
              <a:extLst>
                <a:ext uri="{FF2B5EF4-FFF2-40B4-BE49-F238E27FC236}">
                  <a16:creationId xmlns:a16="http://schemas.microsoft.com/office/drawing/2014/main" id="{9D48DD36-BE87-46E3-9055-77E73BA4FA14}"/>
                </a:ext>
              </a:extLst>
            </p:cNvPr>
            <p:cNvSpPr txBox="1"/>
            <p:nvPr/>
          </p:nvSpPr>
          <p:spPr>
            <a:xfrm>
              <a:off x="3758944" y="6263748"/>
              <a:ext cx="479489" cy="215444"/>
            </a:xfrm>
            <a:prstGeom prst="rect">
              <a:avLst/>
            </a:prstGeom>
            <a:noFill/>
          </p:spPr>
          <p:txBody>
            <a:bodyPr wrap="square" rtlCol="0">
              <a:spAutoFit/>
            </a:bodyPr>
            <a:lstStyle/>
            <a:p>
              <a:pPr algn="ctr"/>
              <a:r>
                <a:rPr lang="fr-FR" sz="800" dirty="0"/>
                <a:t>2010</a:t>
              </a:r>
            </a:p>
          </p:txBody>
        </p:sp>
        <p:sp>
          <p:nvSpPr>
            <p:cNvPr id="173" name="ZoneTexte 172">
              <a:extLst>
                <a:ext uri="{FF2B5EF4-FFF2-40B4-BE49-F238E27FC236}">
                  <a16:creationId xmlns:a16="http://schemas.microsoft.com/office/drawing/2014/main" id="{67252935-F5BD-4E93-BE4B-A5ED8CD91423}"/>
                </a:ext>
              </a:extLst>
            </p:cNvPr>
            <p:cNvSpPr txBox="1"/>
            <p:nvPr/>
          </p:nvSpPr>
          <p:spPr>
            <a:xfrm>
              <a:off x="4003451" y="6263748"/>
              <a:ext cx="479489" cy="215444"/>
            </a:xfrm>
            <a:prstGeom prst="rect">
              <a:avLst/>
            </a:prstGeom>
            <a:noFill/>
          </p:spPr>
          <p:txBody>
            <a:bodyPr wrap="square" rtlCol="0">
              <a:spAutoFit/>
            </a:bodyPr>
            <a:lstStyle/>
            <a:p>
              <a:pPr algn="ctr"/>
              <a:r>
                <a:rPr lang="fr-FR" sz="800" dirty="0"/>
                <a:t>2011</a:t>
              </a:r>
            </a:p>
          </p:txBody>
        </p:sp>
        <p:sp>
          <p:nvSpPr>
            <p:cNvPr id="174" name="ZoneTexte 173">
              <a:extLst>
                <a:ext uri="{FF2B5EF4-FFF2-40B4-BE49-F238E27FC236}">
                  <a16:creationId xmlns:a16="http://schemas.microsoft.com/office/drawing/2014/main" id="{6F5F722E-FB60-4F5D-943E-CFA25715E0E1}"/>
                </a:ext>
              </a:extLst>
            </p:cNvPr>
            <p:cNvSpPr txBox="1"/>
            <p:nvPr/>
          </p:nvSpPr>
          <p:spPr>
            <a:xfrm>
              <a:off x="4247958" y="6263748"/>
              <a:ext cx="479489" cy="215444"/>
            </a:xfrm>
            <a:prstGeom prst="rect">
              <a:avLst/>
            </a:prstGeom>
            <a:noFill/>
          </p:spPr>
          <p:txBody>
            <a:bodyPr wrap="square" rtlCol="0">
              <a:spAutoFit/>
            </a:bodyPr>
            <a:lstStyle/>
            <a:p>
              <a:pPr algn="ctr"/>
              <a:r>
                <a:rPr lang="fr-FR" sz="800" dirty="0"/>
                <a:t>2012</a:t>
              </a:r>
            </a:p>
          </p:txBody>
        </p:sp>
        <p:sp>
          <p:nvSpPr>
            <p:cNvPr id="175" name="ZoneTexte 174">
              <a:extLst>
                <a:ext uri="{FF2B5EF4-FFF2-40B4-BE49-F238E27FC236}">
                  <a16:creationId xmlns:a16="http://schemas.microsoft.com/office/drawing/2014/main" id="{C6DB5CF4-5587-4A4F-B9CF-1F7CCD5CC5C7}"/>
                </a:ext>
              </a:extLst>
            </p:cNvPr>
            <p:cNvSpPr txBox="1"/>
            <p:nvPr/>
          </p:nvSpPr>
          <p:spPr>
            <a:xfrm>
              <a:off x="4492465" y="6263748"/>
              <a:ext cx="479489" cy="215444"/>
            </a:xfrm>
            <a:prstGeom prst="rect">
              <a:avLst/>
            </a:prstGeom>
            <a:noFill/>
          </p:spPr>
          <p:txBody>
            <a:bodyPr wrap="square" rtlCol="0">
              <a:spAutoFit/>
            </a:bodyPr>
            <a:lstStyle/>
            <a:p>
              <a:pPr algn="ctr"/>
              <a:r>
                <a:rPr lang="fr-FR" sz="800" dirty="0"/>
                <a:t>2013</a:t>
              </a:r>
            </a:p>
          </p:txBody>
        </p:sp>
        <p:sp>
          <p:nvSpPr>
            <p:cNvPr id="176" name="ZoneTexte 175">
              <a:extLst>
                <a:ext uri="{FF2B5EF4-FFF2-40B4-BE49-F238E27FC236}">
                  <a16:creationId xmlns:a16="http://schemas.microsoft.com/office/drawing/2014/main" id="{4EDC5121-DB42-4702-AB3F-D0ACDA8B755B}"/>
                </a:ext>
              </a:extLst>
            </p:cNvPr>
            <p:cNvSpPr txBox="1"/>
            <p:nvPr/>
          </p:nvSpPr>
          <p:spPr>
            <a:xfrm>
              <a:off x="4736972" y="6263748"/>
              <a:ext cx="479489" cy="215444"/>
            </a:xfrm>
            <a:prstGeom prst="rect">
              <a:avLst/>
            </a:prstGeom>
            <a:noFill/>
          </p:spPr>
          <p:txBody>
            <a:bodyPr wrap="square" rtlCol="0">
              <a:spAutoFit/>
            </a:bodyPr>
            <a:lstStyle/>
            <a:p>
              <a:pPr algn="ctr"/>
              <a:r>
                <a:rPr lang="fr-FR" sz="800" dirty="0"/>
                <a:t>2014</a:t>
              </a:r>
            </a:p>
          </p:txBody>
        </p:sp>
        <p:sp>
          <p:nvSpPr>
            <p:cNvPr id="177" name="ZoneTexte 176">
              <a:extLst>
                <a:ext uri="{FF2B5EF4-FFF2-40B4-BE49-F238E27FC236}">
                  <a16:creationId xmlns:a16="http://schemas.microsoft.com/office/drawing/2014/main" id="{7C113288-0705-4DB9-B49B-9E4D894F3D07}"/>
                </a:ext>
              </a:extLst>
            </p:cNvPr>
            <p:cNvSpPr txBox="1"/>
            <p:nvPr/>
          </p:nvSpPr>
          <p:spPr>
            <a:xfrm>
              <a:off x="4981479" y="6263748"/>
              <a:ext cx="479489" cy="215444"/>
            </a:xfrm>
            <a:prstGeom prst="rect">
              <a:avLst/>
            </a:prstGeom>
            <a:noFill/>
          </p:spPr>
          <p:txBody>
            <a:bodyPr wrap="square" rtlCol="0">
              <a:spAutoFit/>
            </a:bodyPr>
            <a:lstStyle/>
            <a:p>
              <a:pPr algn="ctr"/>
              <a:r>
                <a:rPr lang="fr-FR" sz="800" dirty="0"/>
                <a:t>2015</a:t>
              </a:r>
            </a:p>
          </p:txBody>
        </p:sp>
        <p:sp>
          <p:nvSpPr>
            <p:cNvPr id="178" name="ZoneTexte 177">
              <a:extLst>
                <a:ext uri="{FF2B5EF4-FFF2-40B4-BE49-F238E27FC236}">
                  <a16:creationId xmlns:a16="http://schemas.microsoft.com/office/drawing/2014/main" id="{FB7FE6F9-5435-4FA0-895D-CD522809DECD}"/>
                </a:ext>
              </a:extLst>
            </p:cNvPr>
            <p:cNvSpPr txBox="1"/>
            <p:nvPr/>
          </p:nvSpPr>
          <p:spPr>
            <a:xfrm>
              <a:off x="5225986" y="6263748"/>
              <a:ext cx="479489" cy="215444"/>
            </a:xfrm>
            <a:prstGeom prst="rect">
              <a:avLst/>
            </a:prstGeom>
            <a:noFill/>
          </p:spPr>
          <p:txBody>
            <a:bodyPr wrap="square" rtlCol="0">
              <a:spAutoFit/>
            </a:bodyPr>
            <a:lstStyle/>
            <a:p>
              <a:pPr algn="ctr"/>
              <a:r>
                <a:rPr lang="fr-FR" sz="800" dirty="0"/>
                <a:t>2016</a:t>
              </a:r>
            </a:p>
          </p:txBody>
        </p:sp>
        <p:sp>
          <p:nvSpPr>
            <p:cNvPr id="179" name="ZoneTexte 178">
              <a:extLst>
                <a:ext uri="{FF2B5EF4-FFF2-40B4-BE49-F238E27FC236}">
                  <a16:creationId xmlns:a16="http://schemas.microsoft.com/office/drawing/2014/main" id="{168182AE-04C0-4F0C-B923-60955FBB648B}"/>
                </a:ext>
              </a:extLst>
            </p:cNvPr>
            <p:cNvSpPr txBox="1"/>
            <p:nvPr/>
          </p:nvSpPr>
          <p:spPr>
            <a:xfrm>
              <a:off x="5470493" y="6263748"/>
              <a:ext cx="479489" cy="215444"/>
            </a:xfrm>
            <a:prstGeom prst="rect">
              <a:avLst/>
            </a:prstGeom>
            <a:noFill/>
          </p:spPr>
          <p:txBody>
            <a:bodyPr wrap="square" rtlCol="0">
              <a:spAutoFit/>
            </a:bodyPr>
            <a:lstStyle/>
            <a:p>
              <a:pPr algn="ctr"/>
              <a:r>
                <a:rPr lang="fr-FR" sz="800" dirty="0"/>
                <a:t>2017</a:t>
              </a:r>
            </a:p>
          </p:txBody>
        </p:sp>
        <p:sp>
          <p:nvSpPr>
            <p:cNvPr id="195" name="ZoneTexte 194">
              <a:extLst>
                <a:ext uri="{FF2B5EF4-FFF2-40B4-BE49-F238E27FC236}">
                  <a16:creationId xmlns:a16="http://schemas.microsoft.com/office/drawing/2014/main" id="{AD1D1EE8-B3A4-4F2E-8489-9A6542A9E10E}"/>
                </a:ext>
              </a:extLst>
            </p:cNvPr>
            <p:cNvSpPr txBox="1"/>
            <p:nvPr/>
          </p:nvSpPr>
          <p:spPr>
            <a:xfrm>
              <a:off x="2748923" y="5985062"/>
              <a:ext cx="381835" cy="246221"/>
            </a:xfrm>
            <a:prstGeom prst="rect">
              <a:avLst/>
            </a:prstGeom>
            <a:noFill/>
          </p:spPr>
          <p:txBody>
            <a:bodyPr wrap="square" rtlCol="0">
              <a:spAutoFit/>
            </a:bodyPr>
            <a:lstStyle/>
            <a:p>
              <a:pPr algn="r"/>
              <a:r>
                <a:rPr lang="fr-FR" sz="1000" dirty="0"/>
                <a:t>300</a:t>
              </a:r>
            </a:p>
          </p:txBody>
        </p:sp>
        <p:sp>
          <p:nvSpPr>
            <p:cNvPr id="196" name="ZoneTexte 195">
              <a:extLst>
                <a:ext uri="{FF2B5EF4-FFF2-40B4-BE49-F238E27FC236}">
                  <a16:creationId xmlns:a16="http://schemas.microsoft.com/office/drawing/2014/main" id="{1BFADA09-33E4-45E3-8D94-6EEA44DE79C7}"/>
                </a:ext>
              </a:extLst>
            </p:cNvPr>
            <p:cNvSpPr txBox="1"/>
            <p:nvPr/>
          </p:nvSpPr>
          <p:spPr>
            <a:xfrm>
              <a:off x="2748923" y="5685730"/>
              <a:ext cx="381835" cy="246221"/>
            </a:xfrm>
            <a:prstGeom prst="rect">
              <a:avLst/>
            </a:prstGeom>
            <a:noFill/>
          </p:spPr>
          <p:txBody>
            <a:bodyPr wrap="square" rtlCol="0">
              <a:spAutoFit/>
            </a:bodyPr>
            <a:lstStyle/>
            <a:p>
              <a:pPr algn="r"/>
              <a:r>
                <a:rPr lang="fr-FR" sz="1000" dirty="0"/>
                <a:t>400</a:t>
              </a:r>
            </a:p>
          </p:txBody>
        </p:sp>
        <p:sp>
          <p:nvSpPr>
            <p:cNvPr id="197" name="ZoneTexte 196">
              <a:extLst>
                <a:ext uri="{FF2B5EF4-FFF2-40B4-BE49-F238E27FC236}">
                  <a16:creationId xmlns:a16="http://schemas.microsoft.com/office/drawing/2014/main" id="{8BF587C5-34D2-4FC0-92B1-57030D2142AE}"/>
                </a:ext>
              </a:extLst>
            </p:cNvPr>
            <p:cNvSpPr txBox="1"/>
            <p:nvPr/>
          </p:nvSpPr>
          <p:spPr>
            <a:xfrm>
              <a:off x="2748923" y="5386398"/>
              <a:ext cx="381835" cy="246221"/>
            </a:xfrm>
            <a:prstGeom prst="rect">
              <a:avLst/>
            </a:prstGeom>
            <a:noFill/>
          </p:spPr>
          <p:txBody>
            <a:bodyPr wrap="square" rtlCol="0">
              <a:spAutoFit/>
            </a:bodyPr>
            <a:lstStyle/>
            <a:p>
              <a:pPr algn="r"/>
              <a:r>
                <a:rPr lang="fr-FR" sz="1000" dirty="0"/>
                <a:t>500</a:t>
              </a:r>
            </a:p>
          </p:txBody>
        </p:sp>
        <p:sp>
          <p:nvSpPr>
            <p:cNvPr id="198" name="ZoneTexte 197">
              <a:extLst>
                <a:ext uri="{FF2B5EF4-FFF2-40B4-BE49-F238E27FC236}">
                  <a16:creationId xmlns:a16="http://schemas.microsoft.com/office/drawing/2014/main" id="{2F495D0A-C890-46DE-9EE8-38E7AE5465A3}"/>
                </a:ext>
              </a:extLst>
            </p:cNvPr>
            <p:cNvSpPr txBox="1"/>
            <p:nvPr/>
          </p:nvSpPr>
          <p:spPr>
            <a:xfrm>
              <a:off x="2748923" y="5087066"/>
              <a:ext cx="381835" cy="246221"/>
            </a:xfrm>
            <a:prstGeom prst="rect">
              <a:avLst/>
            </a:prstGeom>
            <a:noFill/>
          </p:spPr>
          <p:txBody>
            <a:bodyPr wrap="square" rtlCol="0">
              <a:spAutoFit/>
            </a:bodyPr>
            <a:lstStyle/>
            <a:p>
              <a:pPr algn="r"/>
              <a:r>
                <a:rPr lang="fr-FR" sz="1000" dirty="0"/>
                <a:t>600</a:t>
              </a:r>
            </a:p>
          </p:txBody>
        </p:sp>
        <p:sp>
          <p:nvSpPr>
            <p:cNvPr id="199" name="ZoneTexte 198">
              <a:extLst>
                <a:ext uri="{FF2B5EF4-FFF2-40B4-BE49-F238E27FC236}">
                  <a16:creationId xmlns:a16="http://schemas.microsoft.com/office/drawing/2014/main" id="{180ACB06-5528-4A20-B2FB-83C21526A4EC}"/>
                </a:ext>
              </a:extLst>
            </p:cNvPr>
            <p:cNvSpPr txBox="1"/>
            <p:nvPr/>
          </p:nvSpPr>
          <p:spPr>
            <a:xfrm>
              <a:off x="2748923" y="4787734"/>
              <a:ext cx="381835" cy="246221"/>
            </a:xfrm>
            <a:prstGeom prst="rect">
              <a:avLst/>
            </a:prstGeom>
            <a:noFill/>
          </p:spPr>
          <p:txBody>
            <a:bodyPr wrap="square" rtlCol="0">
              <a:spAutoFit/>
            </a:bodyPr>
            <a:lstStyle/>
            <a:p>
              <a:pPr algn="r"/>
              <a:r>
                <a:rPr lang="fr-FR" sz="1000" dirty="0"/>
                <a:t>700</a:t>
              </a:r>
            </a:p>
          </p:txBody>
        </p:sp>
        <p:sp>
          <p:nvSpPr>
            <p:cNvPr id="208" name="ZoneTexte 207">
              <a:extLst>
                <a:ext uri="{FF2B5EF4-FFF2-40B4-BE49-F238E27FC236}">
                  <a16:creationId xmlns:a16="http://schemas.microsoft.com/office/drawing/2014/main" id="{99854AB1-59DD-4948-ABFA-1884869BE985}"/>
                </a:ext>
              </a:extLst>
            </p:cNvPr>
            <p:cNvSpPr txBox="1"/>
            <p:nvPr/>
          </p:nvSpPr>
          <p:spPr>
            <a:xfrm>
              <a:off x="3145720" y="4625532"/>
              <a:ext cx="927098" cy="253916"/>
            </a:xfrm>
            <a:prstGeom prst="rect">
              <a:avLst/>
            </a:prstGeom>
            <a:noFill/>
          </p:spPr>
          <p:txBody>
            <a:bodyPr wrap="square" rtlCol="0">
              <a:spAutoFit/>
            </a:bodyPr>
            <a:lstStyle/>
            <a:p>
              <a:r>
                <a:rPr lang="fr-FR" sz="1050" b="1" dirty="0"/>
                <a:t>New PHRI</a:t>
              </a:r>
            </a:p>
          </p:txBody>
        </p:sp>
        <p:sp>
          <p:nvSpPr>
            <p:cNvPr id="215" name="ZoneTexte 214">
              <a:extLst>
                <a:ext uri="{FF2B5EF4-FFF2-40B4-BE49-F238E27FC236}">
                  <a16:creationId xmlns:a16="http://schemas.microsoft.com/office/drawing/2014/main" id="{905828E0-780E-4934-8EFC-37E8B17EA165}"/>
                </a:ext>
              </a:extLst>
            </p:cNvPr>
            <p:cNvSpPr txBox="1"/>
            <p:nvPr/>
          </p:nvSpPr>
          <p:spPr>
            <a:xfrm>
              <a:off x="3180147" y="5323410"/>
              <a:ext cx="990166" cy="461665"/>
            </a:xfrm>
            <a:prstGeom prst="rect">
              <a:avLst/>
            </a:prstGeom>
            <a:noFill/>
          </p:spPr>
          <p:txBody>
            <a:bodyPr wrap="square" rtlCol="0">
              <a:spAutoFit/>
            </a:bodyPr>
            <a:lstStyle/>
            <a:p>
              <a:r>
                <a:rPr lang="fr-FR" sz="800" dirty="0" err="1"/>
                <a:t>Before</a:t>
              </a:r>
              <a:br>
                <a:rPr lang="fr-FR" sz="800" dirty="0"/>
              </a:br>
              <a:r>
                <a:rPr lang="fr-FR" sz="800" dirty="0"/>
                <a:t>+22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19" name="ZoneTexte 218">
              <a:extLst>
                <a:ext uri="{FF2B5EF4-FFF2-40B4-BE49-F238E27FC236}">
                  <a16:creationId xmlns:a16="http://schemas.microsoft.com/office/drawing/2014/main" id="{5D07C136-9CBB-473F-B0A1-1428A3C978A0}"/>
                </a:ext>
              </a:extLst>
            </p:cNvPr>
            <p:cNvSpPr txBox="1"/>
            <p:nvPr/>
          </p:nvSpPr>
          <p:spPr>
            <a:xfrm>
              <a:off x="4840722" y="5329605"/>
              <a:ext cx="990166" cy="461665"/>
            </a:xfrm>
            <a:prstGeom prst="rect">
              <a:avLst/>
            </a:prstGeom>
            <a:noFill/>
          </p:spPr>
          <p:txBody>
            <a:bodyPr wrap="square" rtlCol="0">
              <a:spAutoFit/>
            </a:bodyPr>
            <a:lstStyle/>
            <a:p>
              <a:r>
                <a:rPr lang="fr-FR" sz="800" dirty="0" err="1"/>
                <a:t>After</a:t>
              </a:r>
              <a:br>
                <a:rPr lang="fr-FR" sz="800" dirty="0"/>
              </a:br>
              <a:r>
                <a:rPr lang="fr-FR" sz="800" dirty="0"/>
                <a:t>-62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21" name="ZoneTexte 220">
              <a:extLst>
                <a:ext uri="{FF2B5EF4-FFF2-40B4-BE49-F238E27FC236}">
                  <a16:creationId xmlns:a16="http://schemas.microsoft.com/office/drawing/2014/main" id="{A640B63C-CC64-4F61-9FCD-415AD59BE74A}"/>
                </a:ext>
              </a:extLst>
            </p:cNvPr>
            <p:cNvSpPr txBox="1"/>
            <p:nvPr/>
          </p:nvSpPr>
          <p:spPr>
            <a:xfrm>
              <a:off x="4299648" y="5807134"/>
              <a:ext cx="808230" cy="338554"/>
            </a:xfrm>
            <a:prstGeom prst="rect">
              <a:avLst/>
            </a:prstGeom>
            <a:noFill/>
          </p:spPr>
          <p:txBody>
            <a:bodyPr wrap="square" rtlCol="0">
              <a:spAutoFit/>
            </a:bodyPr>
            <a:lstStyle/>
            <a:p>
              <a:pPr algn="ctr"/>
              <a:r>
                <a:rPr lang="fr-FR" sz="800" dirty="0" err="1"/>
                <a:t>Breakpoint</a:t>
              </a:r>
              <a:r>
                <a:rPr lang="fr-FR" sz="800" dirty="0"/>
                <a:t> : </a:t>
              </a:r>
              <a:r>
                <a:rPr lang="fr-FR" sz="800" dirty="0" err="1"/>
                <a:t>January</a:t>
              </a:r>
              <a:r>
                <a:rPr lang="fr-FR" sz="800" dirty="0"/>
                <a:t> 2013</a:t>
              </a:r>
            </a:p>
          </p:txBody>
        </p:sp>
      </p:grpSp>
      <p:grpSp>
        <p:nvGrpSpPr>
          <p:cNvPr id="224" name="Groupe 223">
            <a:extLst>
              <a:ext uri="{FF2B5EF4-FFF2-40B4-BE49-F238E27FC236}">
                <a16:creationId xmlns:a16="http://schemas.microsoft.com/office/drawing/2014/main" id="{5FFC1B8C-C9E2-4076-B2F9-F65A7DCEC7E8}"/>
              </a:ext>
            </a:extLst>
          </p:cNvPr>
          <p:cNvGrpSpPr/>
          <p:nvPr/>
        </p:nvGrpSpPr>
        <p:grpSpPr>
          <a:xfrm>
            <a:off x="6163238" y="4625532"/>
            <a:ext cx="2924559" cy="1853660"/>
            <a:chOff x="6163238" y="4625532"/>
            <a:chExt cx="2924559" cy="1853660"/>
          </a:xfrm>
        </p:grpSpPr>
        <p:grpSp>
          <p:nvGrpSpPr>
            <p:cNvPr id="109" name="Groupe 110">
              <a:extLst>
                <a:ext uri="{FF2B5EF4-FFF2-40B4-BE49-F238E27FC236}">
                  <a16:creationId xmlns:a16="http://schemas.microsoft.com/office/drawing/2014/main" id="{AEFC09E0-5DEA-4EAE-8035-124E38118D83}"/>
                </a:ext>
              </a:extLst>
            </p:cNvPr>
            <p:cNvGrpSpPr/>
            <p:nvPr/>
          </p:nvGrpSpPr>
          <p:grpSpPr>
            <a:xfrm>
              <a:off x="6192133" y="4673073"/>
              <a:ext cx="2757487" cy="1590675"/>
              <a:chOff x="6135688" y="4571472"/>
              <a:chExt cx="2757487" cy="1590675"/>
            </a:xfrm>
          </p:grpSpPr>
          <p:sp>
            <p:nvSpPr>
              <p:cNvPr id="110" name="Freeform 5">
                <a:extLst>
                  <a:ext uri="{FF2B5EF4-FFF2-40B4-BE49-F238E27FC236}">
                    <a16:creationId xmlns:a16="http://schemas.microsoft.com/office/drawing/2014/main" id="{A6C3AE4E-A0EF-4F3D-866C-333509344614}"/>
                  </a:ext>
                </a:extLst>
              </p:cNvPr>
              <p:cNvSpPr>
                <a:spLocks/>
              </p:cNvSpPr>
              <p:nvPr/>
            </p:nvSpPr>
            <p:spPr bwMode="auto">
              <a:xfrm>
                <a:off x="6203950" y="4582585"/>
                <a:ext cx="2689225" cy="1516063"/>
              </a:xfrm>
              <a:custGeom>
                <a:avLst/>
                <a:gdLst>
                  <a:gd name="T0" fmla="*/ 1694 w 1694"/>
                  <a:gd name="T1" fmla="*/ 955 h 955"/>
                  <a:gd name="T2" fmla="*/ 0 w 1694"/>
                  <a:gd name="T3" fmla="*/ 955 h 955"/>
                  <a:gd name="T4" fmla="*/ 0 w 1694"/>
                  <a:gd name="T5" fmla="*/ 0 h 955"/>
                </a:gdLst>
                <a:ahLst/>
                <a:cxnLst>
                  <a:cxn ang="0">
                    <a:pos x="T0" y="T1"/>
                  </a:cxn>
                  <a:cxn ang="0">
                    <a:pos x="T2" y="T3"/>
                  </a:cxn>
                  <a:cxn ang="0">
                    <a:pos x="T4" y="T5"/>
                  </a:cxn>
                </a:cxnLst>
                <a:rect l="0" t="0" r="r" b="b"/>
                <a:pathLst>
                  <a:path w="1694" h="955">
                    <a:moveTo>
                      <a:pt x="1694" y="955"/>
                    </a:moveTo>
                    <a:lnTo>
                      <a:pt x="0" y="955"/>
                    </a:lnTo>
                    <a:lnTo>
                      <a:pt x="0" y="0"/>
                    </a:lnTo>
                  </a:path>
                </a:pathLst>
              </a:custGeom>
              <a:noFill/>
              <a:ln w="9525" cap="rnd">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1" name="Line 14">
                <a:extLst>
                  <a:ext uri="{FF2B5EF4-FFF2-40B4-BE49-F238E27FC236}">
                    <a16:creationId xmlns:a16="http://schemas.microsoft.com/office/drawing/2014/main" id="{85344DB4-52FE-49C1-AC6F-78996AF8901F}"/>
                  </a:ext>
                </a:extLst>
              </p:cNvPr>
              <p:cNvSpPr>
                <a:spLocks noChangeShapeType="1"/>
              </p:cNvSpPr>
              <p:nvPr/>
            </p:nvSpPr>
            <p:spPr bwMode="auto">
              <a:xfrm>
                <a:off x="6135688" y="4809597"/>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2" name="Line 15">
                <a:extLst>
                  <a:ext uri="{FF2B5EF4-FFF2-40B4-BE49-F238E27FC236}">
                    <a16:creationId xmlns:a16="http://schemas.microsoft.com/office/drawing/2014/main" id="{77091FDF-E4B3-4064-A9EF-6DF02725B594}"/>
                  </a:ext>
                </a:extLst>
              </p:cNvPr>
              <p:cNvSpPr>
                <a:spLocks noChangeShapeType="1"/>
              </p:cNvSpPr>
              <p:nvPr/>
            </p:nvSpPr>
            <p:spPr bwMode="auto">
              <a:xfrm>
                <a:off x="6135688" y="5112810"/>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3" name="Line 16">
                <a:extLst>
                  <a:ext uri="{FF2B5EF4-FFF2-40B4-BE49-F238E27FC236}">
                    <a16:creationId xmlns:a16="http://schemas.microsoft.com/office/drawing/2014/main" id="{B804B879-F079-4FB9-AC33-3D5CEC2F1768}"/>
                  </a:ext>
                </a:extLst>
              </p:cNvPr>
              <p:cNvSpPr>
                <a:spLocks noChangeShapeType="1"/>
              </p:cNvSpPr>
              <p:nvPr/>
            </p:nvSpPr>
            <p:spPr bwMode="auto">
              <a:xfrm>
                <a:off x="6135688" y="5412847"/>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4" name="Line 17">
                <a:extLst>
                  <a:ext uri="{FF2B5EF4-FFF2-40B4-BE49-F238E27FC236}">
                    <a16:creationId xmlns:a16="http://schemas.microsoft.com/office/drawing/2014/main" id="{B85D2738-F067-4B9B-9A64-26CDD8F6E8D4}"/>
                  </a:ext>
                </a:extLst>
              </p:cNvPr>
              <p:cNvSpPr>
                <a:spLocks noChangeShapeType="1"/>
              </p:cNvSpPr>
              <p:nvPr/>
            </p:nvSpPr>
            <p:spPr bwMode="auto">
              <a:xfrm>
                <a:off x="6135688" y="6016097"/>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5" name="Line 18">
                <a:extLst>
                  <a:ext uri="{FF2B5EF4-FFF2-40B4-BE49-F238E27FC236}">
                    <a16:creationId xmlns:a16="http://schemas.microsoft.com/office/drawing/2014/main" id="{300F6701-F6DC-4175-B583-F58C5338631D}"/>
                  </a:ext>
                </a:extLst>
              </p:cNvPr>
              <p:cNvSpPr>
                <a:spLocks noChangeShapeType="1"/>
              </p:cNvSpPr>
              <p:nvPr/>
            </p:nvSpPr>
            <p:spPr bwMode="auto">
              <a:xfrm>
                <a:off x="6135688" y="5712885"/>
                <a:ext cx="68263" cy="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6" name="Line 29">
                <a:extLst>
                  <a:ext uri="{FF2B5EF4-FFF2-40B4-BE49-F238E27FC236}">
                    <a16:creationId xmlns:a16="http://schemas.microsoft.com/office/drawing/2014/main" id="{A91AD796-0642-447F-9884-24934BEBD18F}"/>
                  </a:ext>
                </a:extLst>
              </p:cNvPr>
              <p:cNvSpPr>
                <a:spLocks noChangeShapeType="1"/>
              </p:cNvSpPr>
              <p:nvPr/>
            </p:nvSpPr>
            <p:spPr bwMode="auto">
              <a:xfrm flipV="1">
                <a:off x="681355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7" name="Line 30">
                <a:extLst>
                  <a:ext uri="{FF2B5EF4-FFF2-40B4-BE49-F238E27FC236}">
                    <a16:creationId xmlns:a16="http://schemas.microsoft.com/office/drawing/2014/main" id="{E225E5E5-EC20-4CD9-86CF-562AB722763F}"/>
                  </a:ext>
                </a:extLst>
              </p:cNvPr>
              <p:cNvSpPr>
                <a:spLocks noChangeShapeType="1"/>
              </p:cNvSpPr>
              <p:nvPr/>
            </p:nvSpPr>
            <p:spPr bwMode="auto">
              <a:xfrm flipV="1">
                <a:off x="656907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8" name="Line 31">
                <a:extLst>
                  <a:ext uri="{FF2B5EF4-FFF2-40B4-BE49-F238E27FC236}">
                    <a16:creationId xmlns:a16="http://schemas.microsoft.com/office/drawing/2014/main" id="{23D97AA4-3747-4786-83CF-4EE1EAB5ED85}"/>
                  </a:ext>
                </a:extLst>
              </p:cNvPr>
              <p:cNvSpPr>
                <a:spLocks noChangeShapeType="1"/>
              </p:cNvSpPr>
              <p:nvPr/>
            </p:nvSpPr>
            <p:spPr bwMode="auto">
              <a:xfrm flipV="1">
                <a:off x="705802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19" name="Line 32">
                <a:extLst>
                  <a:ext uri="{FF2B5EF4-FFF2-40B4-BE49-F238E27FC236}">
                    <a16:creationId xmlns:a16="http://schemas.microsoft.com/office/drawing/2014/main" id="{2266A141-9EBD-43B3-BD5E-3C80E7491DF2}"/>
                  </a:ext>
                </a:extLst>
              </p:cNvPr>
              <p:cNvSpPr>
                <a:spLocks noChangeShapeType="1"/>
              </p:cNvSpPr>
              <p:nvPr/>
            </p:nvSpPr>
            <p:spPr bwMode="auto">
              <a:xfrm flipV="1">
                <a:off x="7548563"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0" name="Line 33">
                <a:extLst>
                  <a:ext uri="{FF2B5EF4-FFF2-40B4-BE49-F238E27FC236}">
                    <a16:creationId xmlns:a16="http://schemas.microsoft.com/office/drawing/2014/main" id="{C7AD7379-00EC-4948-B3B4-552F0F979ABE}"/>
                  </a:ext>
                </a:extLst>
              </p:cNvPr>
              <p:cNvSpPr>
                <a:spLocks noChangeShapeType="1"/>
              </p:cNvSpPr>
              <p:nvPr/>
            </p:nvSpPr>
            <p:spPr bwMode="auto">
              <a:xfrm flipV="1">
                <a:off x="730250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1" name="Line 34">
                <a:extLst>
                  <a:ext uri="{FF2B5EF4-FFF2-40B4-BE49-F238E27FC236}">
                    <a16:creationId xmlns:a16="http://schemas.microsoft.com/office/drawing/2014/main" id="{1DF95234-5A5C-4BA8-8D24-C83A22E5E631}"/>
                  </a:ext>
                </a:extLst>
              </p:cNvPr>
              <p:cNvSpPr>
                <a:spLocks noChangeShapeType="1"/>
              </p:cNvSpPr>
              <p:nvPr/>
            </p:nvSpPr>
            <p:spPr bwMode="auto">
              <a:xfrm flipV="1">
                <a:off x="7793038"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2" name="Line 35">
                <a:extLst>
                  <a:ext uri="{FF2B5EF4-FFF2-40B4-BE49-F238E27FC236}">
                    <a16:creationId xmlns:a16="http://schemas.microsoft.com/office/drawing/2014/main" id="{DF9D1972-1485-4737-BF7A-232C6173DFE0}"/>
                  </a:ext>
                </a:extLst>
              </p:cNvPr>
              <p:cNvSpPr>
                <a:spLocks noChangeShapeType="1"/>
              </p:cNvSpPr>
              <p:nvPr/>
            </p:nvSpPr>
            <p:spPr bwMode="auto">
              <a:xfrm flipV="1">
                <a:off x="8281988"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3" name="Line 36">
                <a:extLst>
                  <a:ext uri="{FF2B5EF4-FFF2-40B4-BE49-F238E27FC236}">
                    <a16:creationId xmlns:a16="http://schemas.microsoft.com/office/drawing/2014/main" id="{7274284D-8D5D-4194-BB98-81C975A9D20B}"/>
                  </a:ext>
                </a:extLst>
              </p:cNvPr>
              <p:cNvSpPr>
                <a:spLocks noChangeShapeType="1"/>
              </p:cNvSpPr>
              <p:nvPr/>
            </p:nvSpPr>
            <p:spPr bwMode="auto">
              <a:xfrm flipV="1">
                <a:off x="8037513"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4" name="Line 37">
                <a:extLst>
                  <a:ext uri="{FF2B5EF4-FFF2-40B4-BE49-F238E27FC236}">
                    <a16:creationId xmlns:a16="http://schemas.microsoft.com/office/drawing/2014/main" id="{ADA63C22-1C51-47D2-9415-138F3F578790}"/>
                  </a:ext>
                </a:extLst>
              </p:cNvPr>
              <p:cNvSpPr>
                <a:spLocks noChangeShapeType="1"/>
              </p:cNvSpPr>
              <p:nvPr/>
            </p:nvSpPr>
            <p:spPr bwMode="auto">
              <a:xfrm flipV="1">
                <a:off x="8772525"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5" name="Line 38">
                <a:extLst>
                  <a:ext uri="{FF2B5EF4-FFF2-40B4-BE49-F238E27FC236}">
                    <a16:creationId xmlns:a16="http://schemas.microsoft.com/office/drawing/2014/main" id="{D9D019FF-FED2-4236-8286-E87549012D91}"/>
                  </a:ext>
                </a:extLst>
              </p:cNvPr>
              <p:cNvSpPr>
                <a:spLocks noChangeShapeType="1"/>
              </p:cNvSpPr>
              <p:nvPr/>
            </p:nvSpPr>
            <p:spPr bwMode="auto">
              <a:xfrm flipV="1">
                <a:off x="8523288"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6" name="Line 59">
                <a:extLst>
                  <a:ext uri="{FF2B5EF4-FFF2-40B4-BE49-F238E27FC236}">
                    <a16:creationId xmlns:a16="http://schemas.microsoft.com/office/drawing/2014/main" id="{687AA0FC-FC6B-46F7-89EA-2FF99BE44AB7}"/>
                  </a:ext>
                </a:extLst>
              </p:cNvPr>
              <p:cNvSpPr>
                <a:spLocks noChangeShapeType="1"/>
              </p:cNvSpPr>
              <p:nvPr/>
            </p:nvSpPr>
            <p:spPr bwMode="auto">
              <a:xfrm flipV="1">
                <a:off x="6324600" y="6098647"/>
                <a:ext cx="0" cy="63500"/>
              </a:xfrm>
              <a:prstGeom prst="line">
                <a:avLst/>
              </a:prstGeom>
              <a:noFill/>
              <a:ln w="9525" cap="rnd">
                <a:solidFill>
                  <a:srgbClr val="0000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7" name="Line 74">
                <a:extLst>
                  <a:ext uri="{FF2B5EF4-FFF2-40B4-BE49-F238E27FC236}">
                    <a16:creationId xmlns:a16="http://schemas.microsoft.com/office/drawing/2014/main" id="{E9A8549B-F65D-4E9D-A272-D947736E7502}"/>
                  </a:ext>
                </a:extLst>
              </p:cNvPr>
              <p:cNvSpPr>
                <a:spLocks noChangeShapeType="1"/>
              </p:cNvSpPr>
              <p:nvPr/>
            </p:nvSpPr>
            <p:spPr bwMode="auto">
              <a:xfrm flipV="1">
                <a:off x="7410450" y="4587347"/>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8" name="Line 75">
                <a:extLst>
                  <a:ext uri="{FF2B5EF4-FFF2-40B4-BE49-F238E27FC236}">
                    <a16:creationId xmlns:a16="http://schemas.microsoft.com/office/drawing/2014/main" id="{D8D17F30-634B-4EC9-86E0-84EB776849A1}"/>
                  </a:ext>
                </a:extLst>
              </p:cNvPr>
              <p:cNvSpPr>
                <a:spLocks noChangeShapeType="1"/>
              </p:cNvSpPr>
              <p:nvPr/>
            </p:nvSpPr>
            <p:spPr bwMode="auto">
              <a:xfrm flipV="1">
                <a:off x="8180388" y="4587347"/>
                <a:ext cx="0" cy="1511300"/>
              </a:xfrm>
              <a:prstGeom prst="line">
                <a:avLst/>
              </a:prstGeom>
              <a:noFill/>
              <a:ln w="9525" cap="rnd">
                <a:solidFill>
                  <a:srgbClr val="000000"/>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9" name="Line 81">
                <a:extLst>
                  <a:ext uri="{FF2B5EF4-FFF2-40B4-BE49-F238E27FC236}">
                    <a16:creationId xmlns:a16="http://schemas.microsoft.com/office/drawing/2014/main" id="{5B2EEBEF-EF5B-4271-BD1B-ED3425A8046C}"/>
                  </a:ext>
                </a:extLst>
              </p:cNvPr>
              <p:cNvSpPr>
                <a:spLocks noChangeShapeType="1"/>
              </p:cNvSpPr>
              <p:nvPr/>
            </p:nvSpPr>
            <p:spPr bwMode="auto">
              <a:xfrm>
                <a:off x="7793038" y="4571472"/>
                <a:ext cx="0" cy="1527175"/>
              </a:xfrm>
              <a:prstGeom prst="line">
                <a:avLst/>
              </a:prstGeom>
              <a:noFill/>
              <a:ln w="9525" cap="rnd">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0" name="Freeform 85">
                <a:extLst>
                  <a:ext uri="{FF2B5EF4-FFF2-40B4-BE49-F238E27FC236}">
                    <a16:creationId xmlns:a16="http://schemas.microsoft.com/office/drawing/2014/main" id="{EA3A652D-1AAD-40ED-8BDB-6BA11E0096D9}"/>
                  </a:ext>
                </a:extLst>
              </p:cNvPr>
              <p:cNvSpPr>
                <a:spLocks/>
              </p:cNvSpPr>
              <p:nvPr/>
            </p:nvSpPr>
            <p:spPr bwMode="auto">
              <a:xfrm>
                <a:off x="6327775" y="5609697"/>
                <a:ext cx="2443163" cy="374650"/>
              </a:xfrm>
              <a:custGeom>
                <a:avLst/>
                <a:gdLst>
                  <a:gd name="T0" fmla="*/ 1539 w 1539"/>
                  <a:gd name="T1" fmla="*/ 207 h 236"/>
                  <a:gd name="T2" fmla="*/ 918 w 1539"/>
                  <a:gd name="T3" fmla="*/ 0 h 236"/>
                  <a:gd name="T4" fmla="*/ 0 w 1539"/>
                  <a:gd name="T5" fmla="*/ 236 h 236"/>
                </a:gdLst>
                <a:ahLst/>
                <a:cxnLst>
                  <a:cxn ang="0">
                    <a:pos x="T0" y="T1"/>
                  </a:cxn>
                  <a:cxn ang="0">
                    <a:pos x="T2" y="T3"/>
                  </a:cxn>
                  <a:cxn ang="0">
                    <a:pos x="T4" y="T5"/>
                  </a:cxn>
                </a:cxnLst>
                <a:rect l="0" t="0" r="r" b="b"/>
                <a:pathLst>
                  <a:path w="1539" h="236">
                    <a:moveTo>
                      <a:pt x="1539" y="207"/>
                    </a:moveTo>
                    <a:lnTo>
                      <a:pt x="918" y="0"/>
                    </a:lnTo>
                    <a:lnTo>
                      <a:pt x="0" y="236"/>
                    </a:lnTo>
                  </a:path>
                </a:pathLst>
              </a:custGeom>
              <a:noFill/>
              <a:ln w="28575" cap="rnd">
                <a:solidFill>
                  <a:srgbClr val="FF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1" name="Freeform 89">
                <a:extLst>
                  <a:ext uri="{FF2B5EF4-FFF2-40B4-BE49-F238E27FC236}">
                    <a16:creationId xmlns:a16="http://schemas.microsoft.com/office/drawing/2014/main" id="{8A1FA143-75E7-4723-AF58-BA1BCB5844F8}"/>
                  </a:ext>
                </a:extLst>
              </p:cNvPr>
              <p:cNvSpPr>
                <a:spLocks/>
              </p:cNvSpPr>
              <p:nvPr/>
            </p:nvSpPr>
            <p:spPr bwMode="auto">
              <a:xfrm>
                <a:off x="6315075" y="5604935"/>
                <a:ext cx="2455863" cy="388938"/>
              </a:xfrm>
              <a:custGeom>
                <a:avLst/>
                <a:gdLst>
                  <a:gd name="T0" fmla="*/ 1547 w 1547"/>
                  <a:gd name="T1" fmla="*/ 245 h 245"/>
                  <a:gd name="T2" fmla="*/ 1393 w 1547"/>
                  <a:gd name="T3" fmla="*/ 126 h 245"/>
                  <a:gd name="T4" fmla="*/ 1239 w 1547"/>
                  <a:gd name="T5" fmla="*/ 84 h 245"/>
                  <a:gd name="T6" fmla="*/ 1089 w 1547"/>
                  <a:gd name="T7" fmla="*/ 97 h 245"/>
                  <a:gd name="T8" fmla="*/ 929 w 1547"/>
                  <a:gd name="T9" fmla="*/ 0 h 245"/>
                  <a:gd name="T10" fmla="*/ 769 w 1547"/>
                  <a:gd name="T11" fmla="*/ 33 h 245"/>
                  <a:gd name="T12" fmla="*/ 619 w 1547"/>
                  <a:gd name="T13" fmla="*/ 42 h 245"/>
                  <a:gd name="T14" fmla="*/ 465 w 1547"/>
                  <a:gd name="T15" fmla="*/ 175 h 245"/>
                  <a:gd name="T16" fmla="*/ 310 w 1547"/>
                  <a:gd name="T17" fmla="*/ 175 h 245"/>
                  <a:gd name="T18" fmla="*/ 157 w 1547"/>
                  <a:gd name="T19" fmla="*/ 244 h 245"/>
                  <a:gd name="T20" fmla="*/ 0 w 1547"/>
                  <a:gd name="T21" fmla="*/ 186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47" h="245">
                    <a:moveTo>
                      <a:pt x="1547" y="245"/>
                    </a:moveTo>
                    <a:lnTo>
                      <a:pt x="1393" y="126"/>
                    </a:lnTo>
                    <a:lnTo>
                      <a:pt x="1239" y="84"/>
                    </a:lnTo>
                    <a:lnTo>
                      <a:pt x="1089" y="97"/>
                    </a:lnTo>
                    <a:lnTo>
                      <a:pt x="929" y="0"/>
                    </a:lnTo>
                    <a:lnTo>
                      <a:pt x="769" y="33"/>
                    </a:lnTo>
                    <a:lnTo>
                      <a:pt x="619" y="42"/>
                    </a:lnTo>
                    <a:lnTo>
                      <a:pt x="465" y="175"/>
                    </a:lnTo>
                    <a:lnTo>
                      <a:pt x="310" y="175"/>
                    </a:lnTo>
                    <a:lnTo>
                      <a:pt x="157" y="244"/>
                    </a:lnTo>
                    <a:lnTo>
                      <a:pt x="0" y="186"/>
                    </a:lnTo>
                  </a:path>
                </a:pathLst>
              </a:custGeom>
              <a:noFill/>
              <a:ln w="19050" cap="rnd">
                <a:solidFill>
                  <a:srgbClr val="0066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2" name="Freeform 126">
                <a:extLst>
                  <a:ext uri="{FF2B5EF4-FFF2-40B4-BE49-F238E27FC236}">
                    <a16:creationId xmlns:a16="http://schemas.microsoft.com/office/drawing/2014/main" id="{97B58961-8160-44E1-9A8D-44437C23DDED}"/>
                  </a:ext>
                </a:extLst>
              </p:cNvPr>
              <p:cNvSpPr>
                <a:spLocks/>
              </p:cNvSpPr>
              <p:nvPr/>
            </p:nvSpPr>
            <p:spPr bwMode="auto">
              <a:xfrm>
                <a:off x="6291263" y="5874810"/>
                <a:ext cx="47625" cy="49213"/>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2" y="0"/>
                      <a:pt x="10" y="0"/>
                    </a:cubicBezTo>
                    <a:cubicBezTo>
                      <a:pt x="7" y="0"/>
                      <a:pt x="4" y="1"/>
                      <a:pt x="2" y="3"/>
                    </a:cubicBezTo>
                    <a:cubicBezTo>
                      <a:pt x="1" y="5"/>
                      <a:pt x="0" y="8"/>
                      <a:pt x="0" y="10"/>
                    </a:cubicBezTo>
                    <a:cubicBezTo>
                      <a:pt x="0" y="13"/>
                      <a:pt x="1" y="16"/>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3" name="Freeform 127">
                <a:extLst>
                  <a:ext uri="{FF2B5EF4-FFF2-40B4-BE49-F238E27FC236}">
                    <a16:creationId xmlns:a16="http://schemas.microsoft.com/office/drawing/2014/main" id="{5691814E-88D9-4E00-922C-5BE1648DC345}"/>
                  </a:ext>
                </a:extLst>
              </p:cNvPr>
              <p:cNvSpPr>
                <a:spLocks/>
              </p:cNvSpPr>
              <p:nvPr/>
            </p:nvSpPr>
            <p:spPr bwMode="auto">
              <a:xfrm>
                <a:off x="6540500" y="5966885"/>
                <a:ext cx="49213"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4" name="Freeform 128">
                <a:extLst>
                  <a:ext uri="{FF2B5EF4-FFF2-40B4-BE49-F238E27FC236}">
                    <a16:creationId xmlns:a16="http://schemas.microsoft.com/office/drawing/2014/main" id="{811AF35F-C505-4290-A638-7B9A29B8ED14}"/>
                  </a:ext>
                </a:extLst>
              </p:cNvPr>
              <p:cNvSpPr>
                <a:spLocks/>
              </p:cNvSpPr>
              <p:nvPr/>
            </p:nvSpPr>
            <p:spPr bwMode="auto">
              <a:xfrm>
                <a:off x="6783388" y="5858935"/>
                <a:ext cx="47625" cy="47625"/>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5" name="Freeform 129">
                <a:extLst>
                  <a:ext uri="{FF2B5EF4-FFF2-40B4-BE49-F238E27FC236}">
                    <a16:creationId xmlns:a16="http://schemas.microsoft.com/office/drawing/2014/main" id="{0C24A3F1-3F6E-425F-B8ED-E41970E85EA7}"/>
                  </a:ext>
                </a:extLst>
              </p:cNvPr>
              <p:cNvSpPr>
                <a:spLocks/>
              </p:cNvSpPr>
              <p:nvPr/>
            </p:nvSpPr>
            <p:spPr bwMode="auto">
              <a:xfrm>
                <a:off x="7029450" y="5858935"/>
                <a:ext cx="49213"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6" y="1"/>
                      <a:pt x="13" y="0"/>
                      <a:pt x="10" y="0"/>
                    </a:cubicBezTo>
                    <a:cubicBezTo>
                      <a:pt x="8" y="0"/>
                      <a:pt x="5" y="1"/>
                      <a:pt x="3" y="3"/>
                    </a:cubicBezTo>
                    <a:cubicBezTo>
                      <a:pt x="1" y="5"/>
                      <a:pt x="0" y="7"/>
                      <a:pt x="0" y="10"/>
                    </a:cubicBezTo>
                    <a:cubicBezTo>
                      <a:pt x="0" y="13"/>
                      <a:pt x="1" y="15"/>
                      <a:pt x="3" y="17"/>
                    </a:cubicBezTo>
                    <a:cubicBezTo>
                      <a:pt x="5" y="19"/>
                      <a:pt x="8" y="20"/>
                      <a:pt x="10" y="20"/>
                    </a:cubicBezTo>
                    <a:cubicBezTo>
                      <a:pt x="13" y="20"/>
                      <a:pt x="16"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6" name="Freeform 130">
                <a:extLst>
                  <a:ext uri="{FF2B5EF4-FFF2-40B4-BE49-F238E27FC236}">
                    <a16:creationId xmlns:a16="http://schemas.microsoft.com/office/drawing/2014/main" id="{2104B0E7-C3F0-4DC6-839F-6AFDA2826374}"/>
                  </a:ext>
                </a:extLst>
              </p:cNvPr>
              <p:cNvSpPr>
                <a:spLocks/>
              </p:cNvSpPr>
              <p:nvPr/>
            </p:nvSpPr>
            <p:spPr bwMode="auto">
              <a:xfrm>
                <a:off x="7273925" y="5647797"/>
                <a:ext cx="49213" cy="49213"/>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7" name="Freeform 131">
                <a:extLst>
                  <a:ext uri="{FF2B5EF4-FFF2-40B4-BE49-F238E27FC236}">
                    <a16:creationId xmlns:a16="http://schemas.microsoft.com/office/drawing/2014/main" id="{9DD0F180-E72A-485C-AA43-3DDB350CAC5B}"/>
                  </a:ext>
                </a:extLst>
              </p:cNvPr>
              <p:cNvSpPr>
                <a:spLocks/>
              </p:cNvSpPr>
              <p:nvPr/>
            </p:nvSpPr>
            <p:spPr bwMode="auto">
              <a:xfrm>
                <a:off x="7512050" y="5633510"/>
                <a:ext cx="47625" cy="47625"/>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8" name="Freeform 132">
                <a:extLst>
                  <a:ext uri="{FF2B5EF4-FFF2-40B4-BE49-F238E27FC236}">
                    <a16:creationId xmlns:a16="http://schemas.microsoft.com/office/drawing/2014/main" id="{33EF7A70-775F-4516-8BBE-107E611CB8D2}"/>
                  </a:ext>
                </a:extLst>
              </p:cNvPr>
              <p:cNvSpPr>
                <a:spLocks/>
              </p:cNvSpPr>
              <p:nvPr/>
            </p:nvSpPr>
            <p:spPr bwMode="auto">
              <a:xfrm>
                <a:off x="7766050" y="5579535"/>
                <a:ext cx="47625"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9" name="Freeform 133">
                <a:extLst>
                  <a:ext uri="{FF2B5EF4-FFF2-40B4-BE49-F238E27FC236}">
                    <a16:creationId xmlns:a16="http://schemas.microsoft.com/office/drawing/2014/main" id="{EB53A497-8C52-4214-86F2-B389DDF92D46}"/>
                  </a:ext>
                </a:extLst>
              </p:cNvPr>
              <p:cNvSpPr>
                <a:spLocks/>
              </p:cNvSpPr>
              <p:nvPr/>
            </p:nvSpPr>
            <p:spPr bwMode="auto">
              <a:xfrm>
                <a:off x="8020050" y="5735110"/>
                <a:ext cx="47625" cy="47625"/>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2" y="0"/>
                      <a:pt x="10" y="0"/>
                    </a:cubicBezTo>
                    <a:cubicBezTo>
                      <a:pt x="7" y="0"/>
                      <a:pt x="4" y="1"/>
                      <a:pt x="2" y="3"/>
                    </a:cubicBezTo>
                    <a:cubicBezTo>
                      <a:pt x="1" y="5"/>
                      <a:pt x="0" y="7"/>
                      <a:pt x="0" y="10"/>
                    </a:cubicBezTo>
                    <a:cubicBezTo>
                      <a:pt x="0" y="13"/>
                      <a:pt x="1" y="15"/>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0" name="Freeform 134">
                <a:extLst>
                  <a:ext uri="{FF2B5EF4-FFF2-40B4-BE49-F238E27FC236}">
                    <a16:creationId xmlns:a16="http://schemas.microsoft.com/office/drawing/2014/main" id="{C6580927-2F8F-491A-A7A2-CA1F58DA398F}"/>
                  </a:ext>
                </a:extLst>
              </p:cNvPr>
              <p:cNvSpPr>
                <a:spLocks/>
              </p:cNvSpPr>
              <p:nvPr/>
            </p:nvSpPr>
            <p:spPr bwMode="auto">
              <a:xfrm>
                <a:off x="8266113" y="5716060"/>
                <a:ext cx="49213" cy="47625"/>
              </a:xfrm>
              <a:custGeom>
                <a:avLst/>
                <a:gdLst>
                  <a:gd name="T0" fmla="*/ 17 w 20"/>
                  <a:gd name="T1" fmla="*/ 17 h 20"/>
                  <a:gd name="T2" fmla="*/ 20 w 20"/>
                  <a:gd name="T3" fmla="*/ 10 h 20"/>
                  <a:gd name="T4" fmla="*/ 17 w 20"/>
                  <a:gd name="T5" fmla="*/ 3 h 20"/>
                  <a:gd name="T6" fmla="*/ 10 w 20"/>
                  <a:gd name="T7" fmla="*/ 0 h 20"/>
                  <a:gd name="T8" fmla="*/ 2 w 20"/>
                  <a:gd name="T9" fmla="*/ 3 h 20"/>
                  <a:gd name="T10" fmla="*/ 0 w 20"/>
                  <a:gd name="T11" fmla="*/ 10 h 20"/>
                  <a:gd name="T12" fmla="*/ 2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6"/>
                      <a:pt x="20" y="13"/>
                      <a:pt x="20" y="10"/>
                    </a:cubicBezTo>
                    <a:cubicBezTo>
                      <a:pt x="20" y="8"/>
                      <a:pt x="19" y="5"/>
                      <a:pt x="17" y="3"/>
                    </a:cubicBezTo>
                    <a:cubicBezTo>
                      <a:pt x="15" y="1"/>
                      <a:pt x="12" y="0"/>
                      <a:pt x="10" y="0"/>
                    </a:cubicBezTo>
                    <a:cubicBezTo>
                      <a:pt x="7" y="0"/>
                      <a:pt x="4" y="1"/>
                      <a:pt x="2" y="3"/>
                    </a:cubicBezTo>
                    <a:cubicBezTo>
                      <a:pt x="1" y="5"/>
                      <a:pt x="0" y="8"/>
                      <a:pt x="0" y="10"/>
                    </a:cubicBezTo>
                    <a:cubicBezTo>
                      <a:pt x="0" y="13"/>
                      <a:pt x="1" y="16"/>
                      <a:pt x="2" y="17"/>
                    </a:cubicBezTo>
                    <a:cubicBezTo>
                      <a:pt x="4" y="19"/>
                      <a:pt x="7" y="20"/>
                      <a:pt x="10" y="20"/>
                    </a:cubicBezTo>
                    <a:cubicBezTo>
                      <a:pt x="12"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1" name="Freeform 135">
                <a:extLst>
                  <a:ext uri="{FF2B5EF4-FFF2-40B4-BE49-F238E27FC236}">
                    <a16:creationId xmlns:a16="http://schemas.microsoft.com/office/drawing/2014/main" id="{3BA83BE6-564E-431D-A16C-260FE8062F95}"/>
                  </a:ext>
                </a:extLst>
              </p:cNvPr>
              <p:cNvSpPr>
                <a:spLocks/>
              </p:cNvSpPr>
              <p:nvPr/>
            </p:nvSpPr>
            <p:spPr bwMode="auto">
              <a:xfrm>
                <a:off x="8501063" y="5781147"/>
                <a:ext cx="49213" cy="47625"/>
              </a:xfrm>
              <a:custGeom>
                <a:avLst/>
                <a:gdLst>
                  <a:gd name="T0" fmla="*/ 17 w 20"/>
                  <a:gd name="T1" fmla="*/ 17 h 20"/>
                  <a:gd name="T2" fmla="*/ 20 w 20"/>
                  <a:gd name="T3" fmla="*/ 10 h 20"/>
                  <a:gd name="T4" fmla="*/ 17 w 20"/>
                  <a:gd name="T5" fmla="*/ 2 h 20"/>
                  <a:gd name="T6" fmla="*/ 10 w 20"/>
                  <a:gd name="T7" fmla="*/ 0 h 20"/>
                  <a:gd name="T8" fmla="*/ 3 w 20"/>
                  <a:gd name="T9" fmla="*/ 2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2"/>
                      <a:pt x="20" y="10"/>
                    </a:cubicBezTo>
                    <a:cubicBezTo>
                      <a:pt x="20" y="7"/>
                      <a:pt x="19" y="4"/>
                      <a:pt x="17" y="2"/>
                    </a:cubicBezTo>
                    <a:cubicBezTo>
                      <a:pt x="16" y="1"/>
                      <a:pt x="13" y="0"/>
                      <a:pt x="10" y="0"/>
                    </a:cubicBezTo>
                    <a:cubicBezTo>
                      <a:pt x="8" y="0"/>
                      <a:pt x="5" y="1"/>
                      <a:pt x="3" y="2"/>
                    </a:cubicBezTo>
                    <a:cubicBezTo>
                      <a:pt x="1" y="4"/>
                      <a:pt x="0" y="7"/>
                      <a:pt x="0" y="10"/>
                    </a:cubicBezTo>
                    <a:cubicBezTo>
                      <a:pt x="0" y="12"/>
                      <a:pt x="1" y="15"/>
                      <a:pt x="3" y="17"/>
                    </a:cubicBezTo>
                    <a:cubicBezTo>
                      <a:pt x="5" y="19"/>
                      <a:pt x="8" y="20"/>
                      <a:pt x="10" y="20"/>
                    </a:cubicBezTo>
                    <a:cubicBezTo>
                      <a:pt x="13" y="20"/>
                      <a:pt x="16"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2" name="Freeform 136">
                <a:extLst>
                  <a:ext uri="{FF2B5EF4-FFF2-40B4-BE49-F238E27FC236}">
                    <a16:creationId xmlns:a16="http://schemas.microsoft.com/office/drawing/2014/main" id="{1F2A468B-75C5-47F8-A3C3-42876049B0D3}"/>
                  </a:ext>
                </a:extLst>
              </p:cNvPr>
              <p:cNvSpPr>
                <a:spLocks/>
              </p:cNvSpPr>
              <p:nvPr/>
            </p:nvSpPr>
            <p:spPr bwMode="auto">
              <a:xfrm>
                <a:off x="8745538" y="5970060"/>
                <a:ext cx="49213" cy="49213"/>
              </a:xfrm>
              <a:custGeom>
                <a:avLst/>
                <a:gdLst>
                  <a:gd name="T0" fmla="*/ 17 w 20"/>
                  <a:gd name="T1" fmla="*/ 17 h 20"/>
                  <a:gd name="T2" fmla="*/ 20 w 20"/>
                  <a:gd name="T3" fmla="*/ 10 h 20"/>
                  <a:gd name="T4" fmla="*/ 17 w 20"/>
                  <a:gd name="T5" fmla="*/ 3 h 20"/>
                  <a:gd name="T6" fmla="*/ 10 w 20"/>
                  <a:gd name="T7" fmla="*/ 0 h 20"/>
                  <a:gd name="T8" fmla="*/ 3 w 20"/>
                  <a:gd name="T9" fmla="*/ 3 h 20"/>
                  <a:gd name="T10" fmla="*/ 0 w 20"/>
                  <a:gd name="T11" fmla="*/ 10 h 20"/>
                  <a:gd name="T12" fmla="*/ 3 w 20"/>
                  <a:gd name="T13" fmla="*/ 17 h 20"/>
                  <a:gd name="T14" fmla="*/ 10 w 20"/>
                  <a:gd name="T15" fmla="*/ 20 h 20"/>
                  <a:gd name="T16" fmla="*/ 17 w 20"/>
                  <a:gd name="T17" fmla="*/ 1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0">
                    <a:moveTo>
                      <a:pt x="17" y="17"/>
                    </a:moveTo>
                    <a:cubicBezTo>
                      <a:pt x="19" y="15"/>
                      <a:pt x="20" y="13"/>
                      <a:pt x="20" y="10"/>
                    </a:cubicBezTo>
                    <a:cubicBezTo>
                      <a:pt x="20" y="7"/>
                      <a:pt x="19" y="5"/>
                      <a:pt x="17" y="3"/>
                    </a:cubicBezTo>
                    <a:cubicBezTo>
                      <a:pt x="15" y="1"/>
                      <a:pt x="13" y="0"/>
                      <a:pt x="10" y="0"/>
                    </a:cubicBezTo>
                    <a:cubicBezTo>
                      <a:pt x="7" y="0"/>
                      <a:pt x="5" y="1"/>
                      <a:pt x="3" y="3"/>
                    </a:cubicBezTo>
                    <a:cubicBezTo>
                      <a:pt x="1" y="5"/>
                      <a:pt x="0" y="7"/>
                      <a:pt x="0" y="10"/>
                    </a:cubicBezTo>
                    <a:cubicBezTo>
                      <a:pt x="0" y="13"/>
                      <a:pt x="1" y="15"/>
                      <a:pt x="3" y="17"/>
                    </a:cubicBezTo>
                    <a:cubicBezTo>
                      <a:pt x="5" y="19"/>
                      <a:pt x="7" y="20"/>
                      <a:pt x="10" y="20"/>
                    </a:cubicBezTo>
                    <a:cubicBezTo>
                      <a:pt x="13" y="20"/>
                      <a:pt x="15" y="19"/>
                      <a:pt x="17" y="17"/>
                    </a:cubicBezTo>
                    <a:close/>
                  </a:path>
                </a:pathLst>
              </a:cu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80" name="ZoneTexte 179">
              <a:extLst>
                <a:ext uri="{FF2B5EF4-FFF2-40B4-BE49-F238E27FC236}">
                  <a16:creationId xmlns:a16="http://schemas.microsoft.com/office/drawing/2014/main" id="{7FC2D02E-8777-4902-9179-12FDD5CF4827}"/>
                </a:ext>
              </a:extLst>
            </p:cNvPr>
            <p:cNvSpPr txBox="1"/>
            <p:nvPr/>
          </p:nvSpPr>
          <p:spPr>
            <a:xfrm>
              <a:off x="6163238" y="6263748"/>
              <a:ext cx="479489" cy="215444"/>
            </a:xfrm>
            <a:prstGeom prst="rect">
              <a:avLst/>
            </a:prstGeom>
            <a:noFill/>
          </p:spPr>
          <p:txBody>
            <a:bodyPr wrap="square" rtlCol="0">
              <a:spAutoFit/>
            </a:bodyPr>
            <a:lstStyle/>
            <a:p>
              <a:pPr algn="ctr"/>
              <a:r>
                <a:rPr lang="fr-FR" sz="800" dirty="0"/>
                <a:t>2007</a:t>
              </a:r>
            </a:p>
          </p:txBody>
        </p:sp>
        <p:sp>
          <p:nvSpPr>
            <p:cNvPr id="181" name="ZoneTexte 180">
              <a:extLst>
                <a:ext uri="{FF2B5EF4-FFF2-40B4-BE49-F238E27FC236}">
                  <a16:creationId xmlns:a16="http://schemas.microsoft.com/office/drawing/2014/main" id="{F11211E7-3BD8-4C1C-8685-5D0F772FC6D2}"/>
                </a:ext>
              </a:extLst>
            </p:cNvPr>
            <p:cNvSpPr txBox="1"/>
            <p:nvPr/>
          </p:nvSpPr>
          <p:spPr>
            <a:xfrm>
              <a:off x="6407745" y="6263748"/>
              <a:ext cx="479489" cy="215444"/>
            </a:xfrm>
            <a:prstGeom prst="rect">
              <a:avLst/>
            </a:prstGeom>
            <a:noFill/>
          </p:spPr>
          <p:txBody>
            <a:bodyPr wrap="square" rtlCol="0">
              <a:spAutoFit/>
            </a:bodyPr>
            <a:lstStyle/>
            <a:p>
              <a:pPr algn="ctr"/>
              <a:r>
                <a:rPr lang="fr-FR" sz="800" dirty="0"/>
                <a:t>2008</a:t>
              </a:r>
            </a:p>
          </p:txBody>
        </p:sp>
        <p:sp>
          <p:nvSpPr>
            <p:cNvPr id="182" name="ZoneTexte 181">
              <a:extLst>
                <a:ext uri="{FF2B5EF4-FFF2-40B4-BE49-F238E27FC236}">
                  <a16:creationId xmlns:a16="http://schemas.microsoft.com/office/drawing/2014/main" id="{5D0A2845-6D38-4EA2-8F19-31C1B642B7FC}"/>
                </a:ext>
              </a:extLst>
            </p:cNvPr>
            <p:cNvSpPr txBox="1"/>
            <p:nvPr/>
          </p:nvSpPr>
          <p:spPr>
            <a:xfrm>
              <a:off x="6652252" y="6263748"/>
              <a:ext cx="479489" cy="215444"/>
            </a:xfrm>
            <a:prstGeom prst="rect">
              <a:avLst/>
            </a:prstGeom>
            <a:noFill/>
          </p:spPr>
          <p:txBody>
            <a:bodyPr wrap="square" rtlCol="0">
              <a:spAutoFit/>
            </a:bodyPr>
            <a:lstStyle/>
            <a:p>
              <a:pPr algn="ctr"/>
              <a:r>
                <a:rPr lang="fr-FR" sz="800" dirty="0"/>
                <a:t>2009</a:t>
              </a:r>
            </a:p>
          </p:txBody>
        </p:sp>
        <p:sp>
          <p:nvSpPr>
            <p:cNvPr id="183" name="ZoneTexte 182">
              <a:extLst>
                <a:ext uri="{FF2B5EF4-FFF2-40B4-BE49-F238E27FC236}">
                  <a16:creationId xmlns:a16="http://schemas.microsoft.com/office/drawing/2014/main" id="{CF57C984-DF23-49B4-894F-B7DD93E29CDE}"/>
                </a:ext>
              </a:extLst>
            </p:cNvPr>
            <p:cNvSpPr txBox="1"/>
            <p:nvPr/>
          </p:nvSpPr>
          <p:spPr>
            <a:xfrm>
              <a:off x="6896759" y="6263748"/>
              <a:ext cx="479489" cy="215444"/>
            </a:xfrm>
            <a:prstGeom prst="rect">
              <a:avLst/>
            </a:prstGeom>
            <a:noFill/>
          </p:spPr>
          <p:txBody>
            <a:bodyPr wrap="square" rtlCol="0">
              <a:spAutoFit/>
            </a:bodyPr>
            <a:lstStyle/>
            <a:p>
              <a:pPr algn="ctr"/>
              <a:r>
                <a:rPr lang="fr-FR" sz="800" dirty="0"/>
                <a:t>2010</a:t>
              </a:r>
            </a:p>
          </p:txBody>
        </p:sp>
        <p:sp>
          <p:nvSpPr>
            <p:cNvPr id="184" name="ZoneTexte 183">
              <a:extLst>
                <a:ext uri="{FF2B5EF4-FFF2-40B4-BE49-F238E27FC236}">
                  <a16:creationId xmlns:a16="http://schemas.microsoft.com/office/drawing/2014/main" id="{CBF965B1-680A-4DE5-A1E5-77AE4631E621}"/>
                </a:ext>
              </a:extLst>
            </p:cNvPr>
            <p:cNvSpPr txBox="1"/>
            <p:nvPr/>
          </p:nvSpPr>
          <p:spPr>
            <a:xfrm>
              <a:off x="7141266" y="6263748"/>
              <a:ext cx="479489" cy="215444"/>
            </a:xfrm>
            <a:prstGeom prst="rect">
              <a:avLst/>
            </a:prstGeom>
            <a:noFill/>
          </p:spPr>
          <p:txBody>
            <a:bodyPr wrap="square" rtlCol="0">
              <a:spAutoFit/>
            </a:bodyPr>
            <a:lstStyle/>
            <a:p>
              <a:pPr algn="ctr"/>
              <a:r>
                <a:rPr lang="fr-FR" sz="800" dirty="0"/>
                <a:t>2011</a:t>
              </a:r>
            </a:p>
          </p:txBody>
        </p:sp>
        <p:sp>
          <p:nvSpPr>
            <p:cNvPr id="185" name="ZoneTexte 184">
              <a:extLst>
                <a:ext uri="{FF2B5EF4-FFF2-40B4-BE49-F238E27FC236}">
                  <a16:creationId xmlns:a16="http://schemas.microsoft.com/office/drawing/2014/main" id="{3DDC9ADE-D69C-463A-928A-460EC8D6F9F7}"/>
                </a:ext>
              </a:extLst>
            </p:cNvPr>
            <p:cNvSpPr txBox="1"/>
            <p:nvPr/>
          </p:nvSpPr>
          <p:spPr>
            <a:xfrm>
              <a:off x="7385773" y="6263748"/>
              <a:ext cx="479489" cy="215444"/>
            </a:xfrm>
            <a:prstGeom prst="rect">
              <a:avLst/>
            </a:prstGeom>
            <a:noFill/>
          </p:spPr>
          <p:txBody>
            <a:bodyPr wrap="square" rtlCol="0">
              <a:spAutoFit/>
            </a:bodyPr>
            <a:lstStyle/>
            <a:p>
              <a:pPr algn="ctr"/>
              <a:r>
                <a:rPr lang="fr-FR" sz="800" dirty="0"/>
                <a:t>2012</a:t>
              </a:r>
            </a:p>
          </p:txBody>
        </p:sp>
        <p:sp>
          <p:nvSpPr>
            <p:cNvPr id="186" name="ZoneTexte 185">
              <a:extLst>
                <a:ext uri="{FF2B5EF4-FFF2-40B4-BE49-F238E27FC236}">
                  <a16:creationId xmlns:a16="http://schemas.microsoft.com/office/drawing/2014/main" id="{BC07D0B4-B68A-483D-A18A-B404DDB672D0}"/>
                </a:ext>
              </a:extLst>
            </p:cNvPr>
            <p:cNvSpPr txBox="1"/>
            <p:nvPr/>
          </p:nvSpPr>
          <p:spPr>
            <a:xfrm>
              <a:off x="7630280" y="6263748"/>
              <a:ext cx="479489" cy="215444"/>
            </a:xfrm>
            <a:prstGeom prst="rect">
              <a:avLst/>
            </a:prstGeom>
            <a:noFill/>
          </p:spPr>
          <p:txBody>
            <a:bodyPr wrap="square" rtlCol="0">
              <a:spAutoFit/>
            </a:bodyPr>
            <a:lstStyle/>
            <a:p>
              <a:pPr algn="ctr"/>
              <a:r>
                <a:rPr lang="fr-FR" sz="800" dirty="0"/>
                <a:t>2013</a:t>
              </a:r>
            </a:p>
          </p:txBody>
        </p:sp>
        <p:sp>
          <p:nvSpPr>
            <p:cNvPr id="187" name="ZoneTexte 186">
              <a:extLst>
                <a:ext uri="{FF2B5EF4-FFF2-40B4-BE49-F238E27FC236}">
                  <a16:creationId xmlns:a16="http://schemas.microsoft.com/office/drawing/2014/main" id="{D656C6F9-2D18-44FC-8F91-A96CDCA94DBD}"/>
                </a:ext>
              </a:extLst>
            </p:cNvPr>
            <p:cNvSpPr txBox="1"/>
            <p:nvPr/>
          </p:nvSpPr>
          <p:spPr>
            <a:xfrm>
              <a:off x="7874787" y="6263748"/>
              <a:ext cx="479489" cy="215444"/>
            </a:xfrm>
            <a:prstGeom prst="rect">
              <a:avLst/>
            </a:prstGeom>
            <a:noFill/>
          </p:spPr>
          <p:txBody>
            <a:bodyPr wrap="square" rtlCol="0">
              <a:spAutoFit/>
            </a:bodyPr>
            <a:lstStyle/>
            <a:p>
              <a:pPr algn="ctr"/>
              <a:r>
                <a:rPr lang="fr-FR" sz="800" dirty="0"/>
                <a:t>2014</a:t>
              </a:r>
            </a:p>
          </p:txBody>
        </p:sp>
        <p:sp>
          <p:nvSpPr>
            <p:cNvPr id="188" name="ZoneTexte 187">
              <a:extLst>
                <a:ext uri="{FF2B5EF4-FFF2-40B4-BE49-F238E27FC236}">
                  <a16:creationId xmlns:a16="http://schemas.microsoft.com/office/drawing/2014/main" id="{07417721-0136-4AD7-90F8-66D15AE5A834}"/>
                </a:ext>
              </a:extLst>
            </p:cNvPr>
            <p:cNvSpPr txBox="1"/>
            <p:nvPr/>
          </p:nvSpPr>
          <p:spPr>
            <a:xfrm>
              <a:off x="8119294" y="6263748"/>
              <a:ext cx="479489" cy="215444"/>
            </a:xfrm>
            <a:prstGeom prst="rect">
              <a:avLst/>
            </a:prstGeom>
            <a:noFill/>
          </p:spPr>
          <p:txBody>
            <a:bodyPr wrap="square" rtlCol="0">
              <a:spAutoFit/>
            </a:bodyPr>
            <a:lstStyle/>
            <a:p>
              <a:pPr algn="ctr"/>
              <a:r>
                <a:rPr lang="fr-FR" sz="800" dirty="0"/>
                <a:t>2015</a:t>
              </a:r>
            </a:p>
          </p:txBody>
        </p:sp>
        <p:sp>
          <p:nvSpPr>
            <p:cNvPr id="189" name="ZoneTexte 188">
              <a:extLst>
                <a:ext uri="{FF2B5EF4-FFF2-40B4-BE49-F238E27FC236}">
                  <a16:creationId xmlns:a16="http://schemas.microsoft.com/office/drawing/2014/main" id="{7A5FC2BF-497B-4F50-A82C-360329FD4A2B}"/>
                </a:ext>
              </a:extLst>
            </p:cNvPr>
            <p:cNvSpPr txBox="1"/>
            <p:nvPr/>
          </p:nvSpPr>
          <p:spPr>
            <a:xfrm>
              <a:off x="8363801" y="6263748"/>
              <a:ext cx="479489" cy="215444"/>
            </a:xfrm>
            <a:prstGeom prst="rect">
              <a:avLst/>
            </a:prstGeom>
            <a:noFill/>
          </p:spPr>
          <p:txBody>
            <a:bodyPr wrap="square" rtlCol="0">
              <a:spAutoFit/>
            </a:bodyPr>
            <a:lstStyle/>
            <a:p>
              <a:pPr algn="ctr"/>
              <a:r>
                <a:rPr lang="fr-FR" sz="800" dirty="0"/>
                <a:t>2016</a:t>
              </a:r>
            </a:p>
          </p:txBody>
        </p:sp>
        <p:sp>
          <p:nvSpPr>
            <p:cNvPr id="190" name="ZoneTexte 189">
              <a:extLst>
                <a:ext uri="{FF2B5EF4-FFF2-40B4-BE49-F238E27FC236}">
                  <a16:creationId xmlns:a16="http://schemas.microsoft.com/office/drawing/2014/main" id="{90ED5FF0-2413-45C8-9264-FA5721BBA732}"/>
                </a:ext>
              </a:extLst>
            </p:cNvPr>
            <p:cNvSpPr txBox="1"/>
            <p:nvPr/>
          </p:nvSpPr>
          <p:spPr>
            <a:xfrm>
              <a:off x="8608308" y="6263748"/>
              <a:ext cx="479489" cy="215444"/>
            </a:xfrm>
            <a:prstGeom prst="rect">
              <a:avLst/>
            </a:prstGeom>
            <a:noFill/>
          </p:spPr>
          <p:txBody>
            <a:bodyPr wrap="square" rtlCol="0">
              <a:spAutoFit/>
            </a:bodyPr>
            <a:lstStyle/>
            <a:p>
              <a:pPr algn="ctr"/>
              <a:r>
                <a:rPr lang="fr-FR" sz="800" dirty="0"/>
                <a:t>2017</a:t>
              </a:r>
            </a:p>
          </p:txBody>
        </p:sp>
        <p:sp>
          <p:nvSpPr>
            <p:cNvPr id="210" name="ZoneTexte 209">
              <a:extLst>
                <a:ext uri="{FF2B5EF4-FFF2-40B4-BE49-F238E27FC236}">
                  <a16:creationId xmlns:a16="http://schemas.microsoft.com/office/drawing/2014/main" id="{B126AAA0-1304-46DF-A5A0-6EB062BE7C9F}"/>
                </a:ext>
              </a:extLst>
            </p:cNvPr>
            <p:cNvSpPr txBox="1"/>
            <p:nvPr/>
          </p:nvSpPr>
          <p:spPr>
            <a:xfrm>
              <a:off x="6293381" y="4625532"/>
              <a:ext cx="927098" cy="253916"/>
            </a:xfrm>
            <a:prstGeom prst="rect">
              <a:avLst/>
            </a:prstGeom>
            <a:noFill/>
          </p:spPr>
          <p:txBody>
            <a:bodyPr wrap="square" rtlCol="0">
              <a:spAutoFit/>
            </a:bodyPr>
            <a:lstStyle/>
            <a:p>
              <a:r>
                <a:rPr lang="fr-FR" sz="1050" b="1" dirty="0"/>
                <a:t>New PHRI</a:t>
              </a:r>
            </a:p>
          </p:txBody>
        </p:sp>
        <p:sp>
          <p:nvSpPr>
            <p:cNvPr id="216" name="ZoneTexte 215">
              <a:extLst>
                <a:ext uri="{FF2B5EF4-FFF2-40B4-BE49-F238E27FC236}">
                  <a16:creationId xmlns:a16="http://schemas.microsoft.com/office/drawing/2014/main" id="{3E677A6F-590E-4B54-8428-F11B17292266}"/>
                </a:ext>
              </a:extLst>
            </p:cNvPr>
            <p:cNvSpPr txBox="1"/>
            <p:nvPr/>
          </p:nvSpPr>
          <p:spPr>
            <a:xfrm>
              <a:off x="6302730" y="5380579"/>
              <a:ext cx="990166" cy="461665"/>
            </a:xfrm>
            <a:prstGeom prst="rect">
              <a:avLst/>
            </a:prstGeom>
            <a:noFill/>
          </p:spPr>
          <p:txBody>
            <a:bodyPr wrap="square" rtlCol="0">
              <a:spAutoFit/>
            </a:bodyPr>
            <a:lstStyle/>
            <a:p>
              <a:r>
                <a:rPr lang="fr-FR" sz="800" dirty="0" err="1"/>
                <a:t>Before</a:t>
              </a:r>
              <a:br>
                <a:rPr lang="fr-FR" sz="800" dirty="0"/>
              </a:br>
              <a:r>
                <a:rPr lang="fr-FR" sz="800" dirty="0"/>
                <a:t>+21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18" name="ZoneTexte 217">
              <a:extLst>
                <a:ext uri="{FF2B5EF4-FFF2-40B4-BE49-F238E27FC236}">
                  <a16:creationId xmlns:a16="http://schemas.microsoft.com/office/drawing/2014/main" id="{C0AFAA27-B7E2-4FAB-AF4D-2923A8664D0F}"/>
                </a:ext>
              </a:extLst>
            </p:cNvPr>
            <p:cNvSpPr txBox="1"/>
            <p:nvPr/>
          </p:nvSpPr>
          <p:spPr>
            <a:xfrm>
              <a:off x="8000378" y="5319539"/>
              <a:ext cx="990166" cy="461665"/>
            </a:xfrm>
            <a:prstGeom prst="rect">
              <a:avLst/>
            </a:prstGeom>
            <a:noFill/>
          </p:spPr>
          <p:txBody>
            <a:bodyPr wrap="square" rtlCol="0">
              <a:spAutoFit/>
            </a:bodyPr>
            <a:lstStyle/>
            <a:p>
              <a:r>
                <a:rPr lang="fr-FR" sz="800" dirty="0" err="1"/>
                <a:t>After</a:t>
              </a:r>
              <a:br>
                <a:rPr lang="fr-FR" sz="800" dirty="0"/>
              </a:br>
              <a:r>
                <a:rPr lang="fr-FR" sz="800" dirty="0"/>
                <a:t>-48 news cases per </a:t>
              </a:r>
              <a:r>
                <a:rPr lang="fr-FR" sz="800" dirty="0" err="1"/>
                <a:t>years</a:t>
              </a:r>
              <a:r>
                <a:rPr lang="fr-FR" sz="800" dirty="0"/>
                <a:t>, </a:t>
              </a:r>
              <a:r>
                <a:rPr lang="fr-FR" sz="800" dirty="0" err="1"/>
                <a:t>each</a:t>
              </a:r>
              <a:r>
                <a:rPr lang="fr-FR" sz="800" dirty="0"/>
                <a:t> </a:t>
              </a:r>
              <a:r>
                <a:rPr lang="fr-FR" sz="800" dirty="0" err="1"/>
                <a:t>year</a:t>
              </a:r>
              <a:endParaRPr lang="fr-FR" sz="800" dirty="0"/>
            </a:p>
          </p:txBody>
        </p:sp>
        <p:sp>
          <p:nvSpPr>
            <p:cNvPr id="222" name="ZoneTexte 221">
              <a:extLst>
                <a:ext uri="{FF2B5EF4-FFF2-40B4-BE49-F238E27FC236}">
                  <a16:creationId xmlns:a16="http://schemas.microsoft.com/office/drawing/2014/main" id="{8916E233-AF5B-4C89-87EC-083F98FCFC8E}"/>
                </a:ext>
              </a:extLst>
            </p:cNvPr>
            <p:cNvSpPr txBox="1"/>
            <p:nvPr/>
          </p:nvSpPr>
          <p:spPr>
            <a:xfrm>
              <a:off x="7364589" y="5828247"/>
              <a:ext cx="808230" cy="338554"/>
            </a:xfrm>
            <a:prstGeom prst="rect">
              <a:avLst/>
            </a:prstGeom>
            <a:noFill/>
          </p:spPr>
          <p:txBody>
            <a:bodyPr wrap="square" rtlCol="0">
              <a:spAutoFit/>
            </a:bodyPr>
            <a:lstStyle/>
            <a:p>
              <a:pPr algn="ctr"/>
              <a:r>
                <a:rPr lang="fr-FR" sz="800" dirty="0" err="1"/>
                <a:t>Breakpoint</a:t>
              </a:r>
              <a:r>
                <a:rPr lang="fr-FR" sz="800" dirty="0"/>
                <a:t> : </a:t>
              </a:r>
              <a:r>
                <a:rPr lang="fr-FR" sz="800" dirty="0" err="1"/>
                <a:t>January</a:t>
              </a:r>
              <a:r>
                <a:rPr lang="fr-FR" sz="800" dirty="0"/>
                <a:t> 2013</a:t>
              </a:r>
            </a:p>
          </p:txBody>
        </p:sp>
      </p:grpSp>
    </p:spTree>
    <p:extLst>
      <p:ext uri="{BB962C8B-B14F-4D97-AF65-F5344CB8AC3E}">
        <p14:creationId xmlns:p14="http://schemas.microsoft.com/office/powerpoint/2010/main" val="13453322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452A49F-B0B2-0B4E-858A-137A7FC61403}"/>
              </a:ext>
            </a:extLst>
          </p:cNvPr>
          <p:cNvSpPr>
            <a:spLocks noGrp="1"/>
          </p:cNvSpPr>
          <p:nvPr>
            <p:ph type="title"/>
          </p:nvPr>
        </p:nvSpPr>
        <p:spPr>
          <a:xfrm>
            <a:off x="1568944" y="-2240"/>
            <a:ext cx="6235200" cy="705674"/>
          </a:xfrm>
        </p:spPr>
        <p:txBody>
          <a:bodyPr/>
          <a:lstStyle/>
          <a:p>
            <a:r>
              <a:rPr lang="en-GB" dirty="0"/>
              <a:t>PREVENIR</a:t>
            </a:r>
          </a:p>
        </p:txBody>
      </p:sp>
      <p:sp>
        <p:nvSpPr>
          <p:cNvPr id="6" name="Line 3">
            <a:extLst>
              <a:ext uri="{FF2B5EF4-FFF2-40B4-BE49-F238E27FC236}">
                <a16:creationId xmlns:a16="http://schemas.microsoft.com/office/drawing/2014/main" id="{7941BB4D-1818-5044-8308-3E2B8C66B2B5}"/>
              </a:ext>
            </a:extLst>
          </p:cNvPr>
          <p:cNvSpPr>
            <a:spLocks noChangeShapeType="1"/>
          </p:cNvSpPr>
          <p:nvPr/>
        </p:nvSpPr>
        <p:spPr bwMode="auto">
          <a:xfrm>
            <a:off x="7262813" y="3152258"/>
            <a:ext cx="0" cy="27305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GB" dirty="0"/>
          </a:p>
        </p:txBody>
      </p:sp>
      <p:sp>
        <p:nvSpPr>
          <p:cNvPr id="9" name="Rectangle 8">
            <a:extLst>
              <a:ext uri="{FF2B5EF4-FFF2-40B4-BE49-F238E27FC236}">
                <a16:creationId xmlns:a16="http://schemas.microsoft.com/office/drawing/2014/main" id="{73698CC4-B990-8C46-AB66-C0398BC84C25}"/>
              </a:ext>
            </a:extLst>
          </p:cNvPr>
          <p:cNvSpPr>
            <a:spLocks noChangeArrowheads="1"/>
          </p:cNvSpPr>
          <p:nvPr/>
        </p:nvSpPr>
        <p:spPr bwMode="auto">
          <a:xfrm>
            <a:off x="457200" y="848795"/>
            <a:ext cx="3352800" cy="971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lnSpc>
                <a:spcPct val="90000"/>
              </a:lnSpc>
              <a:spcBef>
                <a:spcPct val="35000"/>
              </a:spcBef>
              <a:spcAft>
                <a:spcPct val="20000"/>
              </a:spcAft>
              <a:buClr>
                <a:schemeClr val="accent2"/>
              </a:buClr>
            </a:pPr>
            <a:endParaRPr lang="en-GB" altLang="fr-FR" sz="1300" dirty="0"/>
          </a:p>
        </p:txBody>
      </p:sp>
      <p:sp>
        <p:nvSpPr>
          <p:cNvPr id="10" name="Text Box 17">
            <a:extLst>
              <a:ext uri="{FF2B5EF4-FFF2-40B4-BE49-F238E27FC236}">
                <a16:creationId xmlns:a16="http://schemas.microsoft.com/office/drawing/2014/main" id="{894B6910-8DC3-AF48-812C-A82D725DDC00}"/>
              </a:ext>
            </a:extLst>
          </p:cNvPr>
          <p:cNvSpPr txBox="1">
            <a:spLocks noChangeArrowheads="1"/>
          </p:cNvSpPr>
          <p:nvPr/>
        </p:nvSpPr>
        <p:spPr bwMode="auto">
          <a:xfrm>
            <a:off x="0" y="786883"/>
            <a:ext cx="9144000" cy="3951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25000"/>
              </a:spcBef>
              <a:spcAft>
                <a:spcPct val="10000"/>
              </a:spcAft>
              <a:buFontTx/>
              <a:buNone/>
            </a:pPr>
            <a:r>
              <a:rPr lang="en-GB" altLang="fr-FR" sz="2400" b="1" dirty="0">
                <a:solidFill>
                  <a:srgbClr val="FF6600"/>
                </a:solidFill>
                <a:latin typeface="+mn-lt"/>
              </a:rPr>
              <a:t>Open-Label Prospective Cohort Study in the Paris Region</a:t>
            </a:r>
          </a:p>
        </p:txBody>
      </p:sp>
      <p:grpSp>
        <p:nvGrpSpPr>
          <p:cNvPr id="2" name="Groupe 1">
            <a:extLst>
              <a:ext uri="{FF2B5EF4-FFF2-40B4-BE49-F238E27FC236}">
                <a16:creationId xmlns:a16="http://schemas.microsoft.com/office/drawing/2014/main" id="{D6AC42E2-A494-4BB5-AB0A-93C54E78EFAA}"/>
              </a:ext>
            </a:extLst>
          </p:cNvPr>
          <p:cNvGrpSpPr/>
          <p:nvPr/>
        </p:nvGrpSpPr>
        <p:grpSpPr>
          <a:xfrm>
            <a:off x="422780" y="1185345"/>
            <a:ext cx="8614858" cy="2276475"/>
            <a:chOff x="422780" y="1185345"/>
            <a:chExt cx="8614858" cy="2276475"/>
          </a:xfrm>
        </p:grpSpPr>
        <p:grpSp>
          <p:nvGrpSpPr>
            <p:cNvPr id="7" name="Group 4">
              <a:extLst>
                <a:ext uri="{FF2B5EF4-FFF2-40B4-BE49-F238E27FC236}">
                  <a16:creationId xmlns:a16="http://schemas.microsoft.com/office/drawing/2014/main" id="{0C3EE9C4-5691-F742-AB7D-BA948F3655AE}"/>
                </a:ext>
              </a:extLst>
            </p:cNvPr>
            <p:cNvGrpSpPr>
              <a:grpSpLocks/>
            </p:cNvGrpSpPr>
            <p:nvPr/>
          </p:nvGrpSpPr>
          <p:grpSpPr bwMode="auto">
            <a:xfrm>
              <a:off x="422780" y="1510447"/>
              <a:ext cx="8614858" cy="1951373"/>
              <a:chOff x="410" y="1481"/>
              <a:chExt cx="4165" cy="1525"/>
            </a:xfrm>
          </p:grpSpPr>
          <p:sp>
            <p:nvSpPr>
              <p:cNvPr id="21" name="Line 6">
                <a:extLst>
                  <a:ext uri="{FF2B5EF4-FFF2-40B4-BE49-F238E27FC236}">
                    <a16:creationId xmlns:a16="http://schemas.microsoft.com/office/drawing/2014/main" id="{EF4440FD-5534-3845-B6FD-54CA0F20DE12}"/>
                  </a:ext>
                </a:extLst>
              </p:cNvPr>
              <p:cNvSpPr>
                <a:spLocks noChangeShapeType="1"/>
              </p:cNvSpPr>
              <p:nvPr/>
            </p:nvSpPr>
            <p:spPr bwMode="auto">
              <a:xfrm>
                <a:off x="3076" y="2942"/>
                <a:ext cx="1499" cy="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GB" dirty="0"/>
              </a:p>
            </p:txBody>
          </p:sp>
          <p:sp>
            <p:nvSpPr>
              <p:cNvPr id="22" name="Line 7">
                <a:extLst>
                  <a:ext uri="{FF2B5EF4-FFF2-40B4-BE49-F238E27FC236}">
                    <a16:creationId xmlns:a16="http://schemas.microsoft.com/office/drawing/2014/main" id="{7392FCFF-ECEF-7C4E-8D21-F827EF6BDCB2}"/>
                  </a:ext>
                </a:extLst>
              </p:cNvPr>
              <p:cNvSpPr>
                <a:spLocks noChangeShapeType="1"/>
              </p:cNvSpPr>
              <p:nvPr/>
            </p:nvSpPr>
            <p:spPr bwMode="auto">
              <a:xfrm>
                <a:off x="3076" y="3006"/>
                <a:ext cx="1499" cy="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GB" dirty="0"/>
              </a:p>
            </p:txBody>
          </p:sp>
          <p:sp>
            <p:nvSpPr>
              <p:cNvPr id="23" name="Line 8">
                <a:extLst>
                  <a:ext uri="{FF2B5EF4-FFF2-40B4-BE49-F238E27FC236}">
                    <a16:creationId xmlns:a16="http://schemas.microsoft.com/office/drawing/2014/main" id="{DF191611-19AA-6C43-82D9-379E3E146ECA}"/>
                  </a:ext>
                </a:extLst>
              </p:cNvPr>
              <p:cNvSpPr>
                <a:spLocks noChangeShapeType="1"/>
              </p:cNvSpPr>
              <p:nvPr/>
            </p:nvSpPr>
            <p:spPr bwMode="auto">
              <a:xfrm>
                <a:off x="3924" y="2510"/>
                <a:ext cx="0" cy="23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GB" dirty="0"/>
              </a:p>
            </p:txBody>
          </p:sp>
          <p:sp>
            <p:nvSpPr>
              <p:cNvPr id="24" name="Line 9">
                <a:extLst>
                  <a:ext uri="{FF2B5EF4-FFF2-40B4-BE49-F238E27FC236}">
                    <a16:creationId xmlns:a16="http://schemas.microsoft.com/office/drawing/2014/main" id="{FCF7C2FB-851E-AB4F-A50B-22C77CD26279}"/>
                  </a:ext>
                </a:extLst>
              </p:cNvPr>
              <p:cNvSpPr>
                <a:spLocks noChangeShapeType="1"/>
              </p:cNvSpPr>
              <p:nvPr/>
            </p:nvSpPr>
            <p:spPr bwMode="auto">
              <a:xfrm>
                <a:off x="3924" y="2344"/>
                <a:ext cx="0" cy="23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GB" dirty="0"/>
              </a:p>
            </p:txBody>
          </p:sp>
          <p:sp>
            <p:nvSpPr>
              <p:cNvPr id="25" name="Line 10">
                <a:extLst>
                  <a:ext uri="{FF2B5EF4-FFF2-40B4-BE49-F238E27FC236}">
                    <a16:creationId xmlns:a16="http://schemas.microsoft.com/office/drawing/2014/main" id="{4AFCD723-7F6D-5448-BB6D-3C68E279634A}"/>
                  </a:ext>
                </a:extLst>
              </p:cNvPr>
              <p:cNvSpPr>
                <a:spLocks noChangeShapeType="1"/>
              </p:cNvSpPr>
              <p:nvPr/>
            </p:nvSpPr>
            <p:spPr bwMode="auto">
              <a:xfrm>
                <a:off x="4575" y="2776"/>
                <a:ext cx="0" cy="23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anchor="ctr">
                <a:spAutoFit/>
              </a:bodyPr>
              <a:lstStyle/>
              <a:p>
                <a:endParaRPr lang="en-GB" dirty="0"/>
              </a:p>
            </p:txBody>
          </p:sp>
          <p:cxnSp>
            <p:nvCxnSpPr>
              <p:cNvPr id="26" name="AutoShape 11">
                <a:extLst>
                  <a:ext uri="{FF2B5EF4-FFF2-40B4-BE49-F238E27FC236}">
                    <a16:creationId xmlns:a16="http://schemas.microsoft.com/office/drawing/2014/main" id="{C2494F51-27D2-874D-86F0-0BA5F38835BB}"/>
                  </a:ext>
                </a:extLst>
              </p:cNvPr>
              <p:cNvCxnSpPr>
                <a:cxnSpLocks noChangeShapeType="1"/>
              </p:cNvCxnSpPr>
              <p:nvPr/>
            </p:nvCxnSpPr>
            <p:spPr bwMode="auto">
              <a:xfrm flipV="1">
                <a:off x="1604" y="1787"/>
                <a:ext cx="421" cy="357"/>
              </a:xfrm>
              <a:prstGeom prst="bentConnector3">
                <a:avLst>
                  <a:gd name="adj1" fmla="val 70626"/>
                </a:avLst>
              </a:prstGeom>
              <a:noFill/>
              <a:ln w="28575">
                <a:solidFill>
                  <a:schemeClr val="tx1"/>
                </a:solidFill>
                <a:miter lim="800000"/>
                <a:headEnd/>
                <a:tailEnd type="triangle" w="med" len="med"/>
              </a:ln>
              <a:extLst>
                <a:ext uri="{909E8E84-426E-40dd-AFC4-6F175D3DCCD1}">
                  <a14:hiddenFill xmlns="" xmlns:a14="http://schemas.microsoft.com/office/drawing/2010/main">
                    <a:noFill/>
                  </a14:hiddenFill>
                </a:ext>
              </a:extLst>
            </p:spPr>
          </p:cxnSp>
          <p:cxnSp>
            <p:nvCxnSpPr>
              <p:cNvPr id="27" name="AutoShape 12">
                <a:extLst>
                  <a:ext uri="{FF2B5EF4-FFF2-40B4-BE49-F238E27FC236}">
                    <a16:creationId xmlns:a16="http://schemas.microsoft.com/office/drawing/2014/main" id="{B786EEFC-4CCC-E345-AF56-4B0C7D49512A}"/>
                  </a:ext>
                </a:extLst>
              </p:cNvPr>
              <p:cNvCxnSpPr>
                <a:cxnSpLocks noChangeShapeType="1"/>
              </p:cNvCxnSpPr>
              <p:nvPr/>
            </p:nvCxnSpPr>
            <p:spPr bwMode="auto">
              <a:xfrm>
                <a:off x="1781" y="2144"/>
                <a:ext cx="227" cy="361"/>
              </a:xfrm>
              <a:prstGeom prst="bentConnector3">
                <a:avLst>
                  <a:gd name="adj1" fmla="val 52940"/>
                </a:avLst>
              </a:prstGeom>
              <a:noFill/>
              <a:ln w="28575">
                <a:solidFill>
                  <a:schemeClr val="tx1"/>
                </a:solidFill>
                <a:miter lim="800000"/>
                <a:headEnd/>
                <a:tailEnd type="triangle" w="med" len="med"/>
              </a:ln>
              <a:extLst>
                <a:ext uri="{909E8E84-426E-40dd-AFC4-6F175D3DCCD1}">
                  <a14:hiddenFill xmlns="" xmlns:a14="http://schemas.microsoft.com/office/drawing/2010/main">
                    <a:noFill/>
                  </a14:hiddenFill>
                </a:ext>
              </a:extLst>
            </p:spPr>
          </p:cxnSp>
          <p:sp>
            <p:nvSpPr>
              <p:cNvPr id="28" name="Rectangle 27">
                <a:extLst>
                  <a:ext uri="{FF2B5EF4-FFF2-40B4-BE49-F238E27FC236}">
                    <a16:creationId xmlns:a16="http://schemas.microsoft.com/office/drawing/2014/main" id="{F35536A7-B8C2-5C44-974D-1714D045C581}"/>
                  </a:ext>
                </a:extLst>
              </p:cNvPr>
              <p:cNvSpPr>
                <a:spLocks noChangeArrowheads="1"/>
              </p:cNvSpPr>
              <p:nvPr/>
            </p:nvSpPr>
            <p:spPr bwMode="auto">
              <a:xfrm>
                <a:off x="2037" y="1516"/>
                <a:ext cx="1040" cy="496"/>
              </a:xfrm>
              <a:prstGeom prst="rect">
                <a:avLst/>
              </a:prstGeom>
              <a:solidFill>
                <a:srgbClr val="C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500"/>
                  </a:lnSpc>
                  <a:spcBef>
                    <a:spcPts val="600"/>
                  </a:spcBef>
                  <a:spcAft>
                    <a:spcPct val="25000"/>
                  </a:spcAft>
                  <a:buClr>
                    <a:schemeClr val="accent2"/>
                  </a:buClr>
                  <a:buFont typeface="Wingdings" pitchFamily="2" charset="2"/>
                  <a:buNone/>
                </a:pPr>
                <a:r>
                  <a:rPr lang="en-GB" altLang="fr-FR" sz="1600" b="1" dirty="0">
                    <a:solidFill>
                      <a:schemeClr val="bg1"/>
                    </a:solidFill>
                    <a:latin typeface="+mn-lt"/>
                  </a:rPr>
                  <a:t>TDF/FTC </a:t>
                </a:r>
              </a:p>
              <a:p>
                <a:pPr algn="ctr" eaLnBrk="1" hangingPunct="1">
                  <a:lnSpc>
                    <a:spcPts val="1500"/>
                  </a:lnSpc>
                  <a:spcBef>
                    <a:spcPts val="600"/>
                  </a:spcBef>
                  <a:spcAft>
                    <a:spcPct val="25000"/>
                  </a:spcAft>
                  <a:buClr>
                    <a:schemeClr val="accent2"/>
                  </a:buClr>
                  <a:buFont typeface="Wingdings" pitchFamily="2" charset="2"/>
                  <a:buNone/>
                </a:pPr>
                <a:r>
                  <a:rPr lang="en-GB" altLang="fr-FR" sz="1600" b="1" dirty="0">
                    <a:solidFill>
                      <a:schemeClr val="bg1"/>
                    </a:solidFill>
                    <a:latin typeface="+mn-lt"/>
                  </a:rPr>
                  <a:t>Daily</a:t>
                </a:r>
              </a:p>
            </p:txBody>
          </p:sp>
          <p:sp>
            <p:nvSpPr>
              <p:cNvPr id="29" name="Rectangle 28">
                <a:extLst>
                  <a:ext uri="{FF2B5EF4-FFF2-40B4-BE49-F238E27FC236}">
                    <a16:creationId xmlns:a16="http://schemas.microsoft.com/office/drawing/2014/main" id="{C0BDFFCF-160D-C34D-9532-94627DAFA596}"/>
                  </a:ext>
                </a:extLst>
              </p:cNvPr>
              <p:cNvSpPr>
                <a:spLocks noChangeArrowheads="1"/>
              </p:cNvSpPr>
              <p:nvPr/>
            </p:nvSpPr>
            <p:spPr bwMode="auto">
              <a:xfrm>
                <a:off x="2023" y="2280"/>
                <a:ext cx="1053" cy="496"/>
              </a:xfrm>
              <a:prstGeom prst="rect">
                <a:avLst/>
              </a:prstGeom>
              <a:solidFill>
                <a:schemeClr val="accent4">
                  <a:lumMod val="75000"/>
                </a:schemeClr>
              </a:solidFill>
              <a:ln w="9525">
                <a:noFill/>
                <a:miter lim="800000"/>
                <a:headEnd/>
                <a:tailEnd/>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500"/>
                  </a:lnSpc>
                  <a:spcBef>
                    <a:spcPct val="35000"/>
                  </a:spcBef>
                  <a:spcAft>
                    <a:spcPct val="25000"/>
                  </a:spcAft>
                  <a:buClr>
                    <a:schemeClr val="accent2"/>
                  </a:buClr>
                  <a:buFont typeface="Wingdings" pitchFamily="2" charset="2"/>
                  <a:buNone/>
                </a:pPr>
                <a:r>
                  <a:rPr lang="en-GB" altLang="fr-FR" sz="1600" b="1" dirty="0">
                    <a:solidFill>
                      <a:schemeClr val="bg1"/>
                    </a:solidFill>
                    <a:latin typeface="+mn-lt"/>
                  </a:rPr>
                  <a:t>TDF/FTC</a:t>
                </a:r>
              </a:p>
              <a:p>
                <a:pPr algn="ctr" eaLnBrk="1" hangingPunct="1">
                  <a:lnSpc>
                    <a:spcPts val="1500"/>
                  </a:lnSpc>
                  <a:spcBef>
                    <a:spcPct val="35000"/>
                  </a:spcBef>
                  <a:spcAft>
                    <a:spcPct val="25000"/>
                  </a:spcAft>
                  <a:buClr>
                    <a:schemeClr val="accent2"/>
                  </a:buClr>
                  <a:buFont typeface="Wingdings" pitchFamily="2" charset="2"/>
                  <a:buNone/>
                </a:pPr>
                <a:r>
                  <a:rPr lang="en-GB" altLang="fr-FR" sz="1600" b="1" dirty="0">
                    <a:solidFill>
                      <a:schemeClr val="bg1"/>
                    </a:solidFill>
                    <a:latin typeface="+mn-lt"/>
                  </a:rPr>
                  <a:t>On Demand </a:t>
                </a:r>
              </a:p>
            </p:txBody>
          </p:sp>
          <p:sp>
            <p:nvSpPr>
              <p:cNvPr id="20" name="AutoShape 5">
                <a:extLst>
                  <a:ext uri="{FF2B5EF4-FFF2-40B4-BE49-F238E27FC236}">
                    <a16:creationId xmlns:a16="http://schemas.microsoft.com/office/drawing/2014/main" id="{98E2E793-21D9-144E-9385-F5D82948780F}"/>
                  </a:ext>
                </a:extLst>
              </p:cNvPr>
              <p:cNvSpPr>
                <a:spLocks noChangeArrowheads="1"/>
              </p:cNvSpPr>
              <p:nvPr/>
            </p:nvSpPr>
            <p:spPr bwMode="auto">
              <a:xfrm>
                <a:off x="410" y="1481"/>
                <a:ext cx="1205" cy="1299"/>
              </a:xfrm>
              <a:prstGeom prst="roundRect">
                <a:avLst>
                  <a:gd name="adj" fmla="val 16667"/>
                </a:avLst>
              </a:prstGeom>
              <a:ln>
                <a:headEnd/>
                <a:tailEnd/>
              </a:ln>
              <a:extLst>
                <a:ext uri="{909E8E84-426E-40dd-AFC4-6F175D3DCCD1}">
                  <a14:hiddenFill xmlns="" xmlns:a14="http://schemas.microsoft.com/office/drawing/2010/main">
                    <a:solidFill>
                      <a:srgbClr val="FFFFFF"/>
                    </a:solidFill>
                  </a14:hiddenFill>
                </a:ext>
              </a:extLst>
            </p:spPr>
            <p:style>
              <a:lnRef idx="1">
                <a:schemeClr val="accent1"/>
              </a:lnRef>
              <a:fillRef idx="2">
                <a:schemeClr val="accent1"/>
              </a:fillRef>
              <a:effectRef idx="1">
                <a:schemeClr val="accent1"/>
              </a:effectRef>
              <a:fontRef idx="minor">
                <a:schemeClr val="dk1"/>
              </a:fontRef>
            </p:style>
            <p:txBody>
              <a:bodyPr>
                <a:spAutoFit/>
              </a:bodyPr>
              <a:lstStyle>
                <a:lvl1pPr marL="114300" indent="-1143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10000"/>
                  </a:lnSpc>
                  <a:spcBef>
                    <a:spcPct val="0"/>
                  </a:spcBef>
                </a:pPr>
                <a:r>
                  <a:rPr lang="en-GB" altLang="fr-FR" sz="1400" b="1" dirty="0">
                    <a:latin typeface="+mn-lt"/>
                  </a:rPr>
                  <a:t>HIV-negative high risk adults (99% MSM)</a:t>
                </a:r>
              </a:p>
              <a:p>
                <a:pPr eaLnBrk="1" hangingPunct="1">
                  <a:lnSpc>
                    <a:spcPct val="110000"/>
                  </a:lnSpc>
                  <a:spcBef>
                    <a:spcPct val="0"/>
                  </a:spcBef>
                </a:pPr>
                <a:r>
                  <a:rPr lang="en-GB" altLang="fr-FR" sz="1400" b="1" dirty="0">
                    <a:latin typeface="+mn-lt"/>
                  </a:rPr>
                  <a:t>Inconsistent Condom use </a:t>
                </a:r>
              </a:p>
              <a:p>
                <a:pPr eaLnBrk="1" hangingPunct="1">
                  <a:lnSpc>
                    <a:spcPct val="110000"/>
                  </a:lnSpc>
                  <a:spcBef>
                    <a:spcPct val="0"/>
                  </a:spcBef>
                </a:pPr>
                <a:r>
                  <a:rPr lang="en-GB" altLang="fr-FR" sz="1400" b="1" dirty="0">
                    <a:latin typeface="+mn-lt"/>
                  </a:rPr>
                  <a:t>eGFR </a:t>
                </a:r>
                <a:r>
                  <a:rPr lang="en-GB" altLang="fr-FR" sz="1400" b="1" u="sng" dirty="0">
                    <a:latin typeface="+mn-lt"/>
                  </a:rPr>
                  <a:t>&gt;</a:t>
                </a:r>
                <a:r>
                  <a:rPr lang="en-GB" altLang="fr-FR" sz="1400" b="1" dirty="0">
                    <a:latin typeface="+mn-lt"/>
                  </a:rPr>
                  <a:t> 50 mL/mn</a:t>
                </a:r>
              </a:p>
              <a:p>
                <a:pPr eaLnBrk="1" hangingPunct="1">
                  <a:lnSpc>
                    <a:spcPct val="110000"/>
                  </a:lnSpc>
                  <a:spcBef>
                    <a:spcPct val="0"/>
                  </a:spcBef>
                </a:pPr>
                <a:r>
                  <a:rPr lang="en-GB" altLang="fr-FR" sz="1400" b="1" dirty="0">
                    <a:latin typeface="+mn-lt"/>
                  </a:rPr>
                  <a:t>HbS Ag negative if On Demand</a:t>
                </a:r>
              </a:p>
            </p:txBody>
          </p:sp>
        </p:grpSp>
        <p:sp>
          <p:nvSpPr>
            <p:cNvPr id="11" name="Rectangle 13">
              <a:extLst>
                <a:ext uri="{FF2B5EF4-FFF2-40B4-BE49-F238E27FC236}">
                  <a16:creationId xmlns:a16="http://schemas.microsoft.com/office/drawing/2014/main" id="{FA8C8F37-8318-1D46-92F0-2EE60ACF94AF}"/>
                </a:ext>
              </a:extLst>
            </p:cNvPr>
            <p:cNvSpPr>
              <a:spLocks noChangeArrowheads="1"/>
            </p:cNvSpPr>
            <p:nvPr/>
          </p:nvSpPr>
          <p:spPr bwMode="auto">
            <a:xfrm>
              <a:off x="7006589" y="1820345"/>
              <a:ext cx="1943735" cy="9874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600"/>
                </a:spcBef>
                <a:spcAft>
                  <a:spcPct val="25000"/>
                </a:spcAft>
                <a:buClr>
                  <a:schemeClr val="accent2"/>
                </a:buClr>
                <a:buFont typeface="Wingdings" pitchFamily="2" charset="2"/>
                <a:buNone/>
              </a:pPr>
              <a:r>
                <a:rPr lang="en-GB" altLang="fr-FR" sz="1400" b="1" dirty="0">
                  <a:latin typeface="+mn-lt"/>
                </a:rPr>
                <a:t>Show 15% reduction in new HIV diagnoses among MSM in the Paris Region</a:t>
              </a:r>
            </a:p>
          </p:txBody>
        </p:sp>
        <p:cxnSp>
          <p:nvCxnSpPr>
            <p:cNvPr id="12" name="AutoShape 12">
              <a:extLst>
                <a:ext uri="{FF2B5EF4-FFF2-40B4-BE49-F238E27FC236}">
                  <a16:creationId xmlns:a16="http://schemas.microsoft.com/office/drawing/2014/main" id="{FFE8C6CE-57D6-AD4D-B526-2B1CD40EB338}"/>
                </a:ext>
              </a:extLst>
            </p:cNvPr>
            <p:cNvCxnSpPr>
              <a:cxnSpLocks noChangeShapeType="1"/>
            </p:cNvCxnSpPr>
            <p:nvPr/>
          </p:nvCxnSpPr>
          <p:spPr bwMode="auto">
            <a:xfrm rot="10800000">
              <a:off x="5984875" y="1852095"/>
              <a:ext cx="796925" cy="528638"/>
            </a:xfrm>
            <a:prstGeom prst="bentConnector3">
              <a:avLst>
                <a:gd name="adj1" fmla="val 50000"/>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cxnSp>
          <p:nvCxnSpPr>
            <p:cNvPr id="13" name="AutoShape 12">
              <a:extLst>
                <a:ext uri="{FF2B5EF4-FFF2-40B4-BE49-F238E27FC236}">
                  <a16:creationId xmlns:a16="http://schemas.microsoft.com/office/drawing/2014/main" id="{905875B7-CDEA-3441-BA86-E6BCFB3A1F29}"/>
                </a:ext>
              </a:extLst>
            </p:cNvPr>
            <p:cNvCxnSpPr>
              <a:cxnSpLocks noChangeShapeType="1"/>
            </p:cNvCxnSpPr>
            <p:nvPr/>
          </p:nvCxnSpPr>
          <p:spPr bwMode="auto">
            <a:xfrm rot="10800000" flipV="1">
              <a:off x="5994400" y="2407720"/>
              <a:ext cx="777875" cy="431800"/>
            </a:xfrm>
            <a:prstGeom prst="bentConnector3">
              <a:avLst>
                <a:gd name="adj1" fmla="val 50000"/>
              </a:avLst>
            </a:prstGeom>
            <a:noFill/>
            <a:ln w="28575">
              <a:solidFill>
                <a:schemeClr val="tx1"/>
              </a:solidFill>
              <a:miter lim="800000"/>
              <a:headEnd/>
              <a:tailEnd/>
            </a:ln>
            <a:extLst>
              <a:ext uri="{909E8E84-426E-40dd-AFC4-6F175D3DCCD1}">
                <a14:hiddenFill xmlns="" xmlns:a14="http://schemas.microsoft.com/office/drawing/2010/main">
                  <a:noFill/>
                </a14:hiddenFill>
              </a:ext>
            </a:extLst>
          </p:spPr>
        </p:cxnSp>
        <p:sp>
          <p:nvSpPr>
            <p:cNvPr id="14" name="Flèche droite 10">
              <a:extLst>
                <a:ext uri="{FF2B5EF4-FFF2-40B4-BE49-F238E27FC236}">
                  <a16:creationId xmlns:a16="http://schemas.microsoft.com/office/drawing/2014/main" id="{432B3EA1-76FA-1642-B9E6-50559E90055F}"/>
                </a:ext>
              </a:extLst>
            </p:cNvPr>
            <p:cNvSpPr/>
            <p:nvPr/>
          </p:nvSpPr>
          <p:spPr>
            <a:xfrm>
              <a:off x="6383338" y="2321043"/>
              <a:ext cx="613726" cy="14258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5" name="ZoneTexte 11">
              <a:extLst>
                <a:ext uri="{FF2B5EF4-FFF2-40B4-BE49-F238E27FC236}">
                  <a16:creationId xmlns:a16="http://schemas.microsoft.com/office/drawing/2014/main" id="{7B8FCC4A-5F09-D843-9634-9C80934FEEAF}"/>
                </a:ext>
              </a:extLst>
            </p:cNvPr>
            <p:cNvSpPr txBox="1">
              <a:spLocks noChangeArrowheads="1"/>
            </p:cNvSpPr>
            <p:nvPr/>
          </p:nvSpPr>
          <p:spPr bwMode="auto">
            <a:xfrm>
              <a:off x="2716213" y="1191695"/>
              <a:ext cx="1154547"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fr-FR" sz="1400" b="1" dirty="0">
                  <a:latin typeface="+mn-lt"/>
                </a:rPr>
                <a:t>May 3</a:t>
              </a:r>
              <a:r>
                <a:rPr lang="en-GB" altLang="fr-FR" sz="1400" b="1" baseline="30000" dirty="0">
                  <a:latin typeface="+mn-lt"/>
                </a:rPr>
                <a:t>rd</a:t>
              </a:r>
              <a:r>
                <a:rPr lang="en-GB" altLang="fr-FR" sz="1400" b="1" dirty="0">
                  <a:latin typeface="+mn-lt"/>
                </a:rPr>
                <a:t> 2017</a:t>
              </a:r>
            </a:p>
          </p:txBody>
        </p:sp>
        <p:sp>
          <p:nvSpPr>
            <p:cNvPr id="16" name="ZoneTexte 36">
              <a:extLst>
                <a:ext uri="{FF2B5EF4-FFF2-40B4-BE49-F238E27FC236}">
                  <a16:creationId xmlns:a16="http://schemas.microsoft.com/office/drawing/2014/main" id="{4E08F037-DCA0-3C43-A94B-D3CE6FE6D8EC}"/>
                </a:ext>
              </a:extLst>
            </p:cNvPr>
            <p:cNvSpPr txBox="1">
              <a:spLocks noChangeArrowheads="1"/>
            </p:cNvSpPr>
            <p:nvPr/>
          </p:nvSpPr>
          <p:spPr bwMode="auto">
            <a:xfrm>
              <a:off x="5883275" y="1185345"/>
              <a:ext cx="1228413"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fr-FR" sz="1400" b="1" dirty="0">
                  <a:latin typeface="+mn-lt"/>
                </a:rPr>
                <a:t>May 31</a:t>
              </a:r>
              <a:r>
                <a:rPr lang="en-GB" altLang="fr-FR" sz="1400" b="1" baseline="30000" dirty="0">
                  <a:latin typeface="+mn-lt"/>
                </a:rPr>
                <a:t>st</a:t>
              </a:r>
              <a:r>
                <a:rPr lang="en-GB" altLang="fr-FR" sz="1400" b="1" dirty="0">
                  <a:latin typeface="+mn-lt"/>
                </a:rPr>
                <a:t> 2020</a:t>
              </a:r>
            </a:p>
          </p:txBody>
        </p:sp>
        <p:cxnSp>
          <p:nvCxnSpPr>
            <p:cNvPr id="17" name="Connecteur droit avec flèche 16">
              <a:extLst>
                <a:ext uri="{FF2B5EF4-FFF2-40B4-BE49-F238E27FC236}">
                  <a16:creationId xmlns:a16="http://schemas.microsoft.com/office/drawing/2014/main" id="{DB9AB5B9-9520-5C4E-BD53-30B67C965CCB}"/>
                </a:ext>
              </a:extLst>
            </p:cNvPr>
            <p:cNvCxnSpPr/>
            <p:nvPr/>
          </p:nvCxnSpPr>
          <p:spPr>
            <a:xfrm flipH="1">
              <a:off x="3216276" y="1499472"/>
              <a:ext cx="0" cy="434975"/>
            </a:xfrm>
            <a:prstGeom prst="straightConnector1">
              <a:avLst/>
            </a:prstGeom>
            <a:ln w="127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1989943C-7B9C-1548-B936-4B9FACC755AC}"/>
                </a:ext>
              </a:extLst>
            </p:cNvPr>
            <p:cNvCxnSpPr/>
            <p:nvPr/>
          </p:nvCxnSpPr>
          <p:spPr>
            <a:xfrm flipH="1">
              <a:off x="6313488" y="1383783"/>
              <a:ext cx="0" cy="436562"/>
            </a:xfrm>
            <a:prstGeom prst="straightConnector1">
              <a:avLst/>
            </a:prstGeom>
            <a:ln w="127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ZoneTexte 1">
              <a:extLst>
                <a:ext uri="{FF2B5EF4-FFF2-40B4-BE49-F238E27FC236}">
                  <a16:creationId xmlns:a16="http://schemas.microsoft.com/office/drawing/2014/main" id="{1CD4AB90-8761-3C49-841E-54779A17A2F2}"/>
                </a:ext>
              </a:extLst>
            </p:cNvPr>
            <p:cNvSpPr txBox="1">
              <a:spLocks noChangeArrowheads="1"/>
            </p:cNvSpPr>
            <p:nvPr/>
          </p:nvSpPr>
          <p:spPr bwMode="auto">
            <a:xfrm>
              <a:off x="844550" y="1217095"/>
              <a:ext cx="98456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fr-FR" sz="1600" b="1" dirty="0">
                  <a:latin typeface="+mn-lt"/>
                </a:rPr>
                <a:t>N = 3,057</a:t>
              </a:r>
            </a:p>
          </p:txBody>
        </p:sp>
      </p:grpSp>
      <p:sp>
        <p:nvSpPr>
          <p:cNvPr id="30" name="Rectangle 29"/>
          <p:cNvSpPr/>
          <p:nvPr/>
        </p:nvSpPr>
        <p:spPr>
          <a:xfrm>
            <a:off x="333413" y="3194706"/>
            <a:ext cx="8970603" cy="1101840"/>
          </a:xfrm>
          <a:prstGeom prst="rect">
            <a:avLst/>
          </a:prstGeom>
        </p:spPr>
        <p:txBody>
          <a:bodyPr wrap="square">
            <a:spAutoFit/>
          </a:bodyPr>
          <a:lstStyle/>
          <a:p>
            <a:pPr marL="342900" lvl="0" indent="-342900">
              <a:spcBef>
                <a:spcPct val="35000"/>
              </a:spcBef>
              <a:spcAft>
                <a:spcPct val="20000"/>
              </a:spcAft>
              <a:buClr>
                <a:srgbClr val="0070C0"/>
              </a:buClr>
              <a:buFont typeface="Arial" panose="020B0604020202020204" pitchFamily="34" charset="0"/>
              <a:buChar char="•"/>
            </a:pPr>
            <a:r>
              <a:rPr lang="en-GB" altLang="fr-FR" sz="1600" b="1" dirty="0"/>
              <a:t> Participants opted for either Daily or On Demand </a:t>
            </a:r>
            <a:r>
              <a:rPr lang="en-GB" altLang="fr-FR" sz="1600" b="1" dirty="0" err="1"/>
              <a:t>PrEP</a:t>
            </a:r>
            <a:r>
              <a:rPr lang="en-GB" altLang="fr-FR" sz="1600" b="1" dirty="0"/>
              <a:t> and could switch regimen</a:t>
            </a:r>
          </a:p>
          <a:p>
            <a:pPr marL="342900" indent="-342900">
              <a:spcBef>
                <a:spcPct val="35000"/>
              </a:spcBef>
              <a:spcAft>
                <a:spcPct val="20000"/>
              </a:spcAft>
              <a:buClr>
                <a:srgbClr val="0070C0"/>
              </a:buClr>
              <a:buFont typeface="Arial" panose="020B0604020202020204" pitchFamily="34" charset="0"/>
              <a:buChar char="•"/>
            </a:pPr>
            <a:r>
              <a:rPr lang="en-GB" altLang="fr-FR" sz="1600" b="1" dirty="0"/>
              <a:t> </a:t>
            </a:r>
            <a:r>
              <a:rPr lang="en-GB" altLang="fr-FR" sz="1600" b="1" dirty="0" err="1"/>
              <a:t>PrEP</a:t>
            </a:r>
            <a:r>
              <a:rPr lang="en-GB" altLang="fr-FR" sz="1600" b="1" dirty="0"/>
              <a:t> discontinuation = stopping </a:t>
            </a:r>
            <a:r>
              <a:rPr lang="en-GB" altLang="fr-FR" sz="1600" b="1" dirty="0" err="1"/>
              <a:t>PrEP</a:t>
            </a:r>
            <a:r>
              <a:rPr lang="en-GB" altLang="fr-FR" sz="1600" b="1" dirty="0"/>
              <a:t> or missing the last 2 </a:t>
            </a:r>
            <a:r>
              <a:rPr lang="en-GB" altLang="fr-FR" sz="1600" b="1" dirty="0">
                <a:latin typeface="Calibri"/>
                <a:cs typeface="Calibri"/>
              </a:rPr>
              <a:t>FU visits:  </a:t>
            </a:r>
            <a:r>
              <a:rPr lang="mr-IN" altLang="fr-FR" sz="1600" b="1" dirty="0">
                <a:latin typeface="Calibri"/>
                <a:cs typeface="Calibri"/>
              </a:rPr>
              <a:t>32% (95% CI: 29-35)</a:t>
            </a:r>
            <a:r>
              <a:rPr lang="fr-FR" altLang="fr-FR" sz="1600" b="1" dirty="0">
                <a:latin typeface="Calibri"/>
                <a:cs typeface="Calibri"/>
              </a:rPr>
              <a:t> </a:t>
            </a:r>
            <a:r>
              <a:rPr lang="fr-FR" altLang="fr-FR" sz="1600" b="1" dirty="0" err="1">
                <a:latin typeface="Calibri"/>
                <a:cs typeface="Calibri"/>
              </a:rPr>
              <a:t>at</a:t>
            </a:r>
            <a:r>
              <a:rPr lang="fr-FR" altLang="fr-FR" sz="1600" b="1" dirty="0">
                <a:latin typeface="Calibri"/>
                <a:cs typeface="Calibri"/>
              </a:rPr>
              <a:t>  M30</a:t>
            </a:r>
            <a:endParaRPr lang="mr-IN" altLang="fr-FR" sz="1600" b="1" dirty="0">
              <a:latin typeface="Calibri"/>
              <a:cs typeface="Calibri"/>
            </a:endParaRPr>
          </a:p>
          <a:p>
            <a:pPr marL="342900" indent="-342900">
              <a:spcBef>
                <a:spcPct val="35000"/>
              </a:spcBef>
              <a:spcAft>
                <a:spcPct val="20000"/>
              </a:spcAft>
              <a:buClr>
                <a:srgbClr val="0070C0"/>
              </a:buClr>
              <a:buFont typeface="Arial" panose="020B0604020202020204" pitchFamily="34" charset="0"/>
              <a:buChar char="•"/>
            </a:pPr>
            <a:endParaRPr lang="en-GB" altLang="fr-FR" sz="1600" b="1" dirty="0"/>
          </a:p>
        </p:txBody>
      </p:sp>
      <p:graphicFrame>
        <p:nvGraphicFramePr>
          <p:cNvPr id="40" name="Espace réservé du contenu 5">
            <a:extLst>
              <a:ext uri="{FF2B5EF4-FFF2-40B4-BE49-F238E27FC236}">
                <a16:creationId xmlns:a16="http://schemas.microsoft.com/office/drawing/2014/main" id="{0DB73183-8FE4-E24A-9C16-264C55D8EF97}"/>
              </a:ext>
            </a:extLst>
          </p:cNvPr>
          <p:cNvGraphicFramePr>
            <a:graphicFrameLocks noGrp="1"/>
          </p:cNvGraphicFramePr>
          <p:nvPr>
            <p:ph idx="4294967295"/>
            <p:extLst>
              <p:ext uri="{D42A27DB-BD31-4B8C-83A1-F6EECF244321}">
                <p14:modId xmlns:p14="http://schemas.microsoft.com/office/powerpoint/2010/main" val="1772383726"/>
              </p:ext>
            </p:extLst>
          </p:nvPr>
        </p:nvGraphicFramePr>
        <p:xfrm>
          <a:off x="422780" y="3914625"/>
          <a:ext cx="8467107" cy="2651760"/>
        </p:xfrm>
        <a:graphic>
          <a:graphicData uri="http://schemas.openxmlformats.org/drawingml/2006/table">
            <a:tbl>
              <a:tblPr firstRow="1" bandRow="1">
                <a:tableStyleId>{5C22544A-7EE6-4342-B048-85BDC9FD1C3A}</a:tableStyleId>
              </a:tblPr>
              <a:tblGrid>
                <a:gridCol w="3038919">
                  <a:extLst>
                    <a:ext uri="{9D8B030D-6E8A-4147-A177-3AD203B41FA5}">
                      <a16:colId xmlns:a16="http://schemas.microsoft.com/office/drawing/2014/main" val="1117387450"/>
                    </a:ext>
                  </a:extLst>
                </a:gridCol>
                <a:gridCol w="2001353">
                  <a:extLst>
                    <a:ext uri="{9D8B030D-6E8A-4147-A177-3AD203B41FA5}">
                      <a16:colId xmlns:a16="http://schemas.microsoft.com/office/drawing/2014/main" val="718774797"/>
                    </a:ext>
                  </a:extLst>
                </a:gridCol>
                <a:gridCol w="3426835">
                  <a:extLst>
                    <a:ext uri="{9D8B030D-6E8A-4147-A177-3AD203B41FA5}">
                      <a16:colId xmlns:a16="http://schemas.microsoft.com/office/drawing/2014/main" val="1373597350"/>
                    </a:ext>
                  </a:extLst>
                </a:gridCol>
              </a:tblGrid>
              <a:tr h="264800">
                <a:tc>
                  <a:txBody>
                    <a:bodyPr/>
                    <a:lstStyle/>
                    <a:p>
                      <a:endParaRPr lang="en-GB" sz="1400" noProof="0" dirty="0"/>
                    </a:p>
                  </a:txBody>
                  <a:tcPr anchor="ctr"/>
                </a:tc>
                <a:tc>
                  <a:txBody>
                    <a:bodyPr/>
                    <a:lstStyle/>
                    <a:p>
                      <a:endParaRPr lang="en-GB" sz="1400" noProof="0" dirty="0"/>
                    </a:p>
                  </a:txBody>
                  <a:tcPr anchor="ctr"/>
                </a:tc>
                <a:tc>
                  <a:txBody>
                    <a:bodyPr/>
                    <a:lstStyle/>
                    <a:p>
                      <a:pPr algn="ctr"/>
                      <a:r>
                        <a:rPr lang="en-GB" sz="1400" noProof="0" dirty="0"/>
                        <a:t>HR (95% CI)</a:t>
                      </a:r>
                    </a:p>
                  </a:txBody>
                  <a:tcPr anchor="ctr"/>
                </a:tc>
                <a:extLst>
                  <a:ext uri="{0D108BD9-81ED-4DB2-BD59-A6C34878D82A}">
                    <a16:rowId xmlns:a16="http://schemas.microsoft.com/office/drawing/2014/main" val="3242654522"/>
                  </a:ext>
                </a:extLst>
              </a:tr>
              <a:tr h="264800">
                <a:tc>
                  <a:txBody>
                    <a:bodyPr/>
                    <a:lstStyle/>
                    <a:p>
                      <a:r>
                        <a:rPr lang="en-GB" sz="1400" b="1" noProof="0" dirty="0"/>
                        <a:t>Age (years) (vs ≥ 40)</a:t>
                      </a:r>
                    </a:p>
                  </a:txBody>
                  <a:tcPr anchor="ctr"/>
                </a:tc>
                <a:tc>
                  <a:txBody>
                    <a:bodyPr/>
                    <a:lstStyle/>
                    <a:p>
                      <a:r>
                        <a:rPr lang="en-GB" sz="1400" b="1" noProof="0" dirty="0"/>
                        <a:t>[18-25[</a:t>
                      </a:r>
                      <a:r>
                        <a:rPr lang="en-GB" sz="1400" b="1" baseline="0" noProof="0" dirty="0"/>
                        <a:t> ; </a:t>
                      </a:r>
                      <a:r>
                        <a:rPr lang="en-GB" sz="1400" b="1" noProof="0" dirty="0"/>
                        <a:t>[25-30[</a:t>
                      </a:r>
                      <a:r>
                        <a:rPr lang="en-GB" sz="1400" b="1" baseline="0" noProof="0" dirty="0"/>
                        <a:t>; </a:t>
                      </a:r>
                      <a:r>
                        <a:rPr lang="en-GB" sz="1400" b="1" noProof="0" dirty="0"/>
                        <a:t>[30-40[</a:t>
                      </a:r>
                    </a:p>
                  </a:txBody>
                  <a:tcPr anchor="ctr"/>
                </a:tc>
                <a:tc>
                  <a:txBody>
                    <a:bodyPr/>
                    <a:lstStyle/>
                    <a:p>
                      <a:pPr algn="ctr"/>
                      <a:r>
                        <a:rPr lang="en-GB" sz="1400" b="1" noProof="0" dirty="0"/>
                        <a:t>2.46 (1.7-3.5) ; 1.9 (1.4-2.6) ;</a:t>
                      </a:r>
                      <a:r>
                        <a:rPr lang="en-GB" sz="1400" b="1" baseline="0" noProof="0" dirty="0"/>
                        <a:t> </a:t>
                      </a:r>
                      <a:r>
                        <a:rPr lang="en-GB" sz="1400" b="1" noProof="0" dirty="0"/>
                        <a:t>1.4</a:t>
                      </a:r>
                      <a:r>
                        <a:rPr lang="en-GB" sz="1400" b="1" baseline="0" noProof="0" dirty="0"/>
                        <a:t> </a:t>
                      </a:r>
                      <a:r>
                        <a:rPr lang="en-GB" sz="1400" b="1" noProof="0" dirty="0"/>
                        <a:t>(1.1-1.8)</a:t>
                      </a:r>
                    </a:p>
                  </a:txBody>
                  <a:tcPr anchor="ctr"/>
                </a:tc>
                <a:extLst>
                  <a:ext uri="{0D108BD9-81ED-4DB2-BD59-A6C34878D82A}">
                    <a16:rowId xmlns:a16="http://schemas.microsoft.com/office/drawing/2014/main" val="3593708256"/>
                  </a:ext>
                </a:extLst>
              </a:tr>
              <a:tr h="264800">
                <a:tc>
                  <a:txBody>
                    <a:bodyPr/>
                    <a:lstStyle/>
                    <a:p>
                      <a:r>
                        <a:rPr lang="en-GB" sz="1400" b="1" noProof="0" dirty="0"/>
                        <a:t>Country of birth other than France</a:t>
                      </a:r>
                    </a:p>
                  </a:txBody>
                  <a:tcPr anchor="ctr"/>
                </a:tc>
                <a:tc>
                  <a:txBody>
                    <a:bodyPr/>
                    <a:lstStyle/>
                    <a:p>
                      <a:r>
                        <a:rPr lang="en-GB" sz="1400" b="1" noProof="0" dirty="0"/>
                        <a:t>Other</a:t>
                      </a:r>
                    </a:p>
                  </a:txBody>
                  <a:tcPr anchor="ctr"/>
                </a:tc>
                <a:tc>
                  <a:txBody>
                    <a:bodyPr/>
                    <a:lstStyle/>
                    <a:p>
                      <a:pPr algn="ctr"/>
                      <a:r>
                        <a:rPr lang="en-GB" sz="1400" b="1" noProof="0" dirty="0"/>
                        <a:t>1.23 (0.94-1.59)</a:t>
                      </a:r>
                    </a:p>
                  </a:txBody>
                  <a:tcPr anchor="ctr"/>
                </a:tc>
                <a:extLst>
                  <a:ext uri="{0D108BD9-81ED-4DB2-BD59-A6C34878D82A}">
                    <a16:rowId xmlns:a16="http://schemas.microsoft.com/office/drawing/2014/main" val="1492374753"/>
                  </a:ext>
                </a:extLst>
              </a:tr>
              <a:tr h="264800">
                <a:tc>
                  <a:txBody>
                    <a:bodyPr/>
                    <a:lstStyle/>
                    <a:p>
                      <a:r>
                        <a:rPr lang="en-GB" sz="1400" b="1" noProof="0" dirty="0"/>
                        <a:t>Education (vs Upper diploma)</a:t>
                      </a:r>
                    </a:p>
                  </a:txBody>
                  <a:tcPr anchor="ctr"/>
                </a:tc>
                <a:tc>
                  <a:txBody>
                    <a:bodyPr/>
                    <a:lstStyle/>
                    <a:p>
                      <a:r>
                        <a:rPr lang="en-GB" sz="1400" b="1" noProof="0" dirty="0"/>
                        <a:t>&lt; High school</a:t>
                      </a:r>
                    </a:p>
                  </a:txBody>
                  <a:tcPr anchor="ctr"/>
                </a:tc>
                <a:tc>
                  <a:txBody>
                    <a:bodyPr/>
                    <a:lstStyle/>
                    <a:p>
                      <a:pPr algn="ctr"/>
                      <a:r>
                        <a:rPr lang="en-GB" sz="1400" b="1" noProof="0" dirty="0"/>
                        <a:t>1.66 (1.04-2.64)</a:t>
                      </a:r>
                    </a:p>
                  </a:txBody>
                  <a:tcPr anchor="ctr"/>
                </a:tc>
                <a:extLst>
                  <a:ext uri="{0D108BD9-81ED-4DB2-BD59-A6C34878D82A}">
                    <a16:rowId xmlns:a16="http://schemas.microsoft.com/office/drawing/2014/main" val="1882798491"/>
                  </a:ext>
                </a:extLst>
              </a:tr>
              <a:tr h="264800">
                <a:tc>
                  <a:txBody>
                    <a:bodyPr/>
                    <a:lstStyle/>
                    <a:p>
                      <a:r>
                        <a:rPr lang="en-GB" sz="1400" b="1" noProof="0" dirty="0"/>
                        <a:t>Regular sexual partner (vs No)</a:t>
                      </a:r>
                    </a:p>
                  </a:txBody>
                  <a:tcPr anchor="ctr"/>
                </a:tc>
                <a:tc>
                  <a:txBody>
                    <a:bodyPr/>
                    <a:lstStyle/>
                    <a:p>
                      <a:r>
                        <a:rPr lang="en-GB" sz="1400" b="1" noProof="0" dirty="0"/>
                        <a:t>Yes</a:t>
                      </a:r>
                    </a:p>
                  </a:txBody>
                  <a:tcPr anchor="ctr"/>
                </a:tc>
                <a:tc>
                  <a:txBody>
                    <a:bodyPr/>
                    <a:lstStyle/>
                    <a:p>
                      <a:pPr algn="ctr"/>
                      <a:r>
                        <a:rPr lang="en-GB" sz="1400" b="1" noProof="0" dirty="0"/>
                        <a:t>0.88 (0.71-1.09)</a:t>
                      </a:r>
                    </a:p>
                  </a:txBody>
                  <a:tcPr anchor="ctr"/>
                </a:tc>
                <a:extLst>
                  <a:ext uri="{0D108BD9-81ED-4DB2-BD59-A6C34878D82A}">
                    <a16:rowId xmlns:a16="http://schemas.microsoft.com/office/drawing/2014/main" val="3131718194"/>
                  </a:ext>
                </a:extLst>
              </a:tr>
              <a:tr h="264800">
                <a:tc>
                  <a:txBody>
                    <a:bodyPr/>
                    <a:lstStyle/>
                    <a:p>
                      <a:r>
                        <a:rPr lang="en-GB" sz="1400" b="1" noProof="0" dirty="0"/>
                        <a:t>N UAI last 4 weeks</a:t>
                      </a:r>
                    </a:p>
                  </a:txBody>
                  <a:tcPr anchor="ctr"/>
                </a:tc>
                <a:tc>
                  <a:txBody>
                    <a:bodyPr/>
                    <a:lstStyle/>
                    <a:p>
                      <a:endParaRPr lang="en-GB" sz="1400" b="1" noProof="0" dirty="0"/>
                    </a:p>
                  </a:txBody>
                  <a:tcPr anchor="ctr"/>
                </a:tc>
                <a:tc>
                  <a:txBody>
                    <a:bodyPr/>
                    <a:lstStyle/>
                    <a:p>
                      <a:pPr algn="ctr"/>
                      <a:r>
                        <a:rPr lang="en-GB" sz="1400" b="1" noProof="0" dirty="0"/>
                        <a:t>0.99 (0.97-1.01)</a:t>
                      </a:r>
                    </a:p>
                  </a:txBody>
                  <a:tcPr anchor="ctr"/>
                </a:tc>
                <a:extLst>
                  <a:ext uri="{0D108BD9-81ED-4DB2-BD59-A6C34878D82A}">
                    <a16:rowId xmlns:a16="http://schemas.microsoft.com/office/drawing/2014/main" val="3326509284"/>
                  </a:ext>
                </a:extLst>
              </a:tr>
              <a:tr h="264800">
                <a:tc>
                  <a:txBody>
                    <a:bodyPr/>
                    <a:lstStyle/>
                    <a:p>
                      <a:pPr marL="0" marR="0" lvl="0" indent="0" algn="l" defTabSz="829280" rtl="0" eaLnBrk="1" fontAlgn="auto" latinLnBrk="0" hangingPunct="1">
                        <a:lnSpc>
                          <a:spcPct val="100000"/>
                        </a:lnSpc>
                        <a:spcBef>
                          <a:spcPts val="0"/>
                        </a:spcBef>
                        <a:spcAft>
                          <a:spcPts val="0"/>
                        </a:spcAft>
                        <a:buClrTx/>
                        <a:buSzTx/>
                        <a:buFontTx/>
                        <a:buNone/>
                        <a:tabLst/>
                        <a:defRPr/>
                      </a:pPr>
                      <a:r>
                        <a:rPr lang="en-GB" sz="1400" b="1" noProof="0" dirty="0"/>
                        <a:t>Already on </a:t>
                      </a:r>
                      <a:r>
                        <a:rPr lang="en-GB" sz="1400" b="1" noProof="0" dirty="0" err="1"/>
                        <a:t>PrEP</a:t>
                      </a:r>
                      <a:r>
                        <a:rPr lang="en-GB" sz="1400" b="1" noProof="0" dirty="0"/>
                        <a:t> at enrolment (vs Yes)</a:t>
                      </a:r>
                    </a:p>
                  </a:txBody>
                  <a:tcPr anchor="ctr"/>
                </a:tc>
                <a:tc>
                  <a:txBody>
                    <a:bodyPr/>
                    <a:lstStyle/>
                    <a:p>
                      <a:r>
                        <a:rPr lang="en-GB" sz="1400" b="1" noProof="0" dirty="0"/>
                        <a:t>No</a:t>
                      </a:r>
                    </a:p>
                  </a:txBody>
                  <a:tcPr anchor="ctr"/>
                </a:tc>
                <a:tc>
                  <a:txBody>
                    <a:bodyPr/>
                    <a:lstStyle/>
                    <a:p>
                      <a:pPr algn="ctr"/>
                      <a:r>
                        <a:rPr lang="en-GB" sz="1400" b="1" noProof="0" dirty="0"/>
                        <a:t>1.85</a:t>
                      </a:r>
                      <a:r>
                        <a:rPr lang="en-GB" sz="1400" b="1" baseline="0" noProof="0" dirty="0"/>
                        <a:t> (</a:t>
                      </a:r>
                      <a:r>
                        <a:rPr lang="en-GB" sz="1400" b="1" noProof="0" dirty="0"/>
                        <a:t>1.42-2.40)</a:t>
                      </a:r>
                    </a:p>
                  </a:txBody>
                  <a:tcPr anchor="ctr"/>
                </a:tc>
                <a:extLst>
                  <a:ext uri="{0D108BD9-81ED-4DB2-BD59-A6C34878D82A}">
                    <a16:rowId xmlns:a16="http://schemas.microsoft.com/office/drawing/2014/main" val="1983689386"/>
                  </a:ext>
                </a:extLst>
              </a:tr>
              <a:tr h="450160">
                <a:tc>
                  <a:txBody>
                    <a:bodyPr/>
                    <a:lstStyle/>
                    <a:p>
                      <a:r>
                        <a:rPr lang="en-GB" sz="1400" b="1" u="none" strike="noStrike" noProof="0" dirty="0">
                          <a:effectLst/>
                        </a:rPr>
                        <a:t>Counselling (vs Accepted)</a:t>
                      </a:r>
                      <a:endParaRPr lang="en-GB" sz="1400" b="1" noProof="0" dirty="0"/>
                    </a:p>
                  </a:txBody>
                  <a:tcPr anchor="ctr"/>
                </a:tc>
                <a:tc>
                  <a:txBody>
                    <a:bodyPr/>
                    <a:lstStyle/>
                    <a:p>
                      <a:r>
                        <a:rPr lang="en-GB" sz="1400" b="1" noProof="0" dirty="0"/>
                        <a:t>Not offered</a:t>
                      </a:r>
                      <a:r>
                        <a:rPr lang="en-GB" sz="1400" b="1" baseline="0" noProof="0" dirty="0"/>
                        <a:t> or </a:t>
                      </a:r>
                      <a:r>
                        <a:rPr lang="en-GB" sz="1400" b="1" noProof="0" dirty="0"/>
                        <a:t>Offered but not accepted</a:t>
                      </a:r>
                    </a:p>
                  </a:txBody>
                  <a:tcPr anchor="ctr"/>
                </a:tc>
                <a:tc>
                  <a:txBody>
                    <a:bodyPr/>
                    <a:lstStyle/>
                    <a:p>
                      <a:pPr algn="ctr"/>
                      <a:r>
                        <a:rPr lang="en-GB" sz="1400" b="1" noProof="0" dirty="0"/>
                        <a:t>ns</a:t>
                      </a:r>
                    </a:p>
                  </a:txBody>
                  <a:tcPr anchor="ctr"/>
                </a:tc>
                <a:extLst>
                  <a:ext uri="{0D108BD9-81ED-4DB2-BD59-A6C34878D82A}">
                    <a16:rowId xmlns:a16="http://schemas.microsoft.com/office/drawing/2014/main" val="188754108"/>
                  </a:ext>
                </a:extLst>
              </a:tr>
            </a:tbl>
          </a:graphicData>
        </a:graphic>
      </p:graphicFrame>
      <p:sp>
        <p:nvSpPr>
          <p:cNvPr id="32" name="ZoneTexte 31">
            <a:extLst>
              <a:ext uri="{FF2B5EF4-FFF2-40B4-BE49-F238E27FC236}">
                <a16:creationId xmlns:a16="http://schemas.microsoft.com/office/drawing/2014/main" id="{50985323-3F18-4A41-BDE2-6A9D67687FBA}"/>
              </a:ext>
            </a:extLst>
          </p:cNvPr>
          <p:cNvSpPr txBox="1"/>
          <p:nvPr/>
        </p:nvSpPr>
        <p:spPr>
          <a:xfrm>
            <a:off x="6520598" y="6524560"/>
            <a:ext cx="2621167" cy="276999"/>
          </a:xfrm>
          <a:prstGeom prst="rect">
            <a:avLst/>
          </a:prstGeom>
          <a:noFill/>
        </p:spPr>
        <p:txBody>
          <a:bodyPr wrap="none" rtlCol="0">
            <a:spAutoFit/>
          </a:bodyPr>
          <a:lstStyle/>
          <a:p>
            <a:pPr algn="r"/>
            <a:r>
              <a:rPr lang="fr-FR" sz="1200" b="1" i="1" dirty="0" err="1">
                <a:solidFill>
                  <a:srgbClr val="0070C0"/>
                </a:solidFill>
              </a:rPr>
              <a:t>Costagliola</a:t>
            </a:r>
            <a:r>
              <a:rPr lang="fr-FR" sz="1200" b="1" i="1" dirty="0">
                <a:solidFill>
                  <a:srgbClr val="0070C0"/>
                </a:solidFill>
              </a:rPr>
              <a:t> D, EACS 2017; abs. PS11/1 </a:t>
            </a:r>
          </a:p>
        </p:txBody>
      </p:sp>
    </p:spTree>
    <p:extLst>
      <p:ext uri="{BB962C8B-B14F-4D97-AF65-F5344CB8AC3E}">
        <p14:creationId xmlns:p14="http://schemas.microsoft.com/office/powerpoint/2010/main" val="4045265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ChemSex in MSM in Europe</a:t>
            </a:r>
          </a:p>
        </p:txBody>
      </p:sp>
      <p:sp>
        <p:nvSpPr>
          <p:cNvPr id="5" name="ZoneTexte 4"/>
          <p:cNvSpPr txBox="1"/>
          <p:nvPr/>
        </p:nvSpPr>
        <p:spPr>
          <a:xfrm>
            <a:off x="6734943" y="6528250"/>
            <a:ext cx="2356910" cy="276999"/>
          </a:xfrm>
          <a:prstGeom prst="rect">
            <a:avLst/>
          </a:prstGeom>
          <a:noFill/>
        </p:spPr>
        <p:txBody>
          <a:bodyPr wrap="none" rtlCol="0">
            <a:spAutoFit/>
          </a:bodyPr>
          <a:lstStyle/>
          <a:p>
            <a:pPr algn="r"/>
            <a:r>
              <a:rPr lang="fr-FR" sz="1200" b="1" i="1" dirty="0" err="1">
                <a:solidFill>
                  <a:srgbClr val="0070C0"/>
                </a:solidFill>
              </a:rPr>
              <a:t>Lconway</a:t>
            </a:r>
            <a:r>
              <a:rPr lang="fr-FR" sz="1200" b="1" i="1" dirty="0">
                <a:solidFill>
                  <a:srgbClr val="0070C0"/>
                </a:solidFill>
              </a:rPr>
              <a:t> K, EACS 2017, abs. PS9/6</a:t>
            </a:r>
          </a:p>
        </p:txBody>
      </p:sp>
      <p:graphicFrame>
        <p:nvGraphicFramePr>
          <p:cNvPr id="6" name="Tableau 5">
            <a:extLst>
              <a:ext uri="{FF2B5EF4-FFF2-40B4-BE49-F238E27FC236}">
                <a16:creationId xmlns:a16="http://schemas.microsoft.com/office/drawing/2014/main" id="{49D88C7D-877C-4A7C-959C-98FF4B7D323E}"/>
              </a:ext>
            </a:extLst>
          </p:cNvPr>
          <p:cNvGraphicFramePr>
            <a:graphicFrameLocks noGrp="1"/>
          </p:cNvGraphicFramePr>
          <p:nvPr>
            <p:extLst>
              <p:ext uri="{D42A27DB-BD31-4B8C-83A1-F6EECF244321}">
                <p14:modId xmlns:p14="http://schemas.microsoft.com/office/powerpoint/2010/main" val="3721895900"/>
              </p:ext>
            </p:extLst>
          </p:nvPr>
        </p:nvGraphicFramePr>
        <p:xfrm>
          <a:off x="180622" y="1402421"/>
          <a:ext cx="8636009" cy="4964505"/>
        </p:xfrm>
        <a:graphic>
          <a:graphicData uri="http://schemas.openxmlformats.org/drawingml/2006/table">
            <a:tbl>
              <a:tblPr firstRow="1" bandRow="1">
                <a:tableStyleId>{5C22544A-7EE6-4342-B048-85BDC9FD1C3A}</a:tableStyleId>
              </a:tblPr>
              <a:tblGrid>
                <a:gridCol w="3217334">
                  <a:extLst>
                    <a:ext uri="{9D8B030D-6E8A-4147-A177-3AD203B41FA5}">
                      <a16:colId xmlns:a16="http://schemas.microsoft.com/office/drawing/2014/main" val="20000"/>
                    </a:ext>
                  </a:extLst>
                </a:gridCol>
                <a:gridCol w="1083735">
                  <a:extLst>
                    <a:ext uri="{9D8B030D-6E8A-4147-A177-3AD203B41FA5}">
                      <a16:colId xmlns:a16="http://schemas.microsoft.com/office/drawing/2014/main" val="20001"/>
                    </a:ext>
                  </a:extLst>
                </a:gridCol>
                <a:gridCol w="1083735">
                  <a:extLst>
                    <a:ext uri="{9D8B030D-6E8A-4147-A177-3AD203B41FA5}">
                      <a16:colId xmlns:a16="http://schemas.microsoft.com/office/drawing/2014/main" val="20002"/>
                    </a:ext>
                  </a:extLst>
                </a:gridCol>
                <a:gridCol w="1083735">
                  <a:extLst>
                    <a:ext uri="{9D8B030D-6E8A-4147-A177-3AD203B41FA5}">
                      <a16:colId xmlns:a16="http://schemas.microsoft.com/office/drawing/2014/main" val="20003"/>
                    </a:ext>
                  </a:extLst>
                </a:gridCol>
                <a:gridCol w="1083735">
                  <a:extLst>
                    <a:ext uri="{9D8B030D-6E8A-4147-A177-3AD203B41FA5}">
                      <a16:colId xmlns:a16="http://schemas.microsoft.com/office/drawing/2014/main" val="2377314578"/>
                    </a:ext>
                  </a:extLst>
                </a:gridCol>
                <a:gridCol w="1083735">
                  <a:extLst>
                    <a:ext uri="{9D8B030D-6E8A-4147-A177-3AD203B41FA5}">
                      <a16:colId xmlns:a16="http://schemas.microsoft.com/office/drawing/2014/main" val="2818622894"/>
                    </a:ext>
                  </a:extLst>
                </a:gridCol>
              </a:tblGrid>
              <a:tr h="381885">
                <a:tc>
                  <a:txBody>
                    <a:bodyPr/>
                    <a:lstStyle/>
                    <a:p>
                      <a:endParaRPr lang="fr-FR" sz="1400" dirty="0"/>
                    </a:p>
                  </a:txBody>
                  <a:tcPr anchor="ctr"/>
                </a:tc>
                <a:tc>
                  <a:txBody>
                    <a:bodyPr/>
                    <a:lstStyle/>
                    <a:p>
                      <a:pPr algn="ctr"/>
                      <a:r>
                        <a:rPr lang="en-US" sz="1400" noProof="0"/>
                        <a:t>UK</a:t>
                      </a:r>
                    </a:p>
                  </a:txBody>
                  <a:tcPr anchor="ctr"/>
                </a:tc>
                <a:tc>
                  <a:txBody>
                    <a:bodyPr/>
                    <a:lstStyle/>
                    <a:p>
                      <a:pPr algn="ctr"/>
                      <a:r>
                        <a:rPr lang="en-US" sz="1400" noProof="0"/>
                        <a:t>Spain</a:t>
                      </a:r>
                    </a:p>
                  </a:txBody>
                  <a:tcPr anchor="ctr"/>
                </a:tc>
                <a:tc>
                  <a:txBody>
                    <a:bodyPr/>
                    <a:lstStyle/>
                    <a:p>
                      <a:pPr algn="ctr"/>
                      <a:r>
                        <a:rPr lang="en-US" sz="1400" noProof="0"/>
                        <a:t>Greece</a:t>
                      </a:r>
                    </a:p>
                  </a:txBody>
                  <a:tcPr anchor="ctr"/>
                </a:tc>
                <a:tc>
                  <a:txBody>
                    <a:bodyPr/>
                    <a:lstStyle/>
                    <a:p>
                      <a:pPr algn="ctr"/>
                      <a:r>
                        <a:rPr lang="en-US" sz="1400" noProof="0"/>
                        <a:t>Italy</a:t>
                      </a:r>
                    </a:p>
                  </a:txBody>
                  <a:tcPr anchor="ctr"/>
                </a:tc>
                <a:tc>
                  <a:txBody>
                    <a:bodyPr/>
                    <a:lstStyle/>
                    <a:p>
                      <a:pPr algn="ctr"/>
                      <a:r>
                        <a:rPr lang="en-US" sz="1400" noProof="0" dirty="0"/>
                        <a:t>Total</a:t>
                      </a:r>
                    </a:p>
                  </a:txBody>
                  <a:tcPr anchor="ctr"/>
                </a:tc>
                <a:extLst>
                  <a:ext uri="{0D108BD9-81ED-4DB2-BD59-A6C34878D82A}">
                    <a16:rowId xmlns:a16="http://schemas.microsoft.com/office/drawing/2014/main" val="10000"/>
                  </a:ext>
                </a:extLst>
              </a:tr>
              <a:tr h="381885">
                <a:tc>
                  <a:txBody>
                    <a:bodyPr/>
                    <a:lstStyle/>
                    <a:p>
                      <a:r>
                        <a:rPr lang="en-US" sz="1400" b="1" noProof="0" dirty="0">
                          <a:solidFill>
                            <a:schemeClr val="tx1"/>
                          </a:solidFill>
                        </a:rPr>
                        <a:t>Number</a:t>
                      </a:r>
                    </a:p>
                  </a:txBody>
                  <a:tcPr anchor="ctr"/>
                </a:tc>
                <a:tc>
                  <a:txBody>
                    <a:bodyPr/>
                    <a:lstStyle/>
                    <a:p>
                      <a:pPr algn="ctr"/>
                      <a:r>
                        <a:rPr lang="en-US" sz="1400" b="1" noProof="0">
                          <a:solidFill>
                            <a:schemeClr val="tx1"/>
                          </a:solidFill>
                        </a:rPr>
                        <a:t>544</a:t>
                      </a:r>
                    </a:p>
                  </a:txBody>
                  <a:tcPr anchor="ctr"/>
                </a:tc>
                <a:tc>
                  <a:txBody>
                    <a:bodyPr/>
                    <a:lstStyle/>
                    <a:p>
                      <a:pPr algn="ctr"/>
                      <a:r>
                        <a:rPr lang="en-US" sz="1400" b="1" noProof="0">
                          <a:solidFill>
                            <a:schemeClr val="tx1"/>
                          </a:solidFill>
                        </a:rPr>
                        <a:t>534</a:t>
                      </a:r>
                    </a:p>
                  </a:txBody>
                  <a:tcPr anchor="ctr"/>
                </a:tc>
                <a:tc>
                  <a:txBody>
                    <a:bodyPr/>
                    <a:lstStyle/>
                    <a:p>
                      <a:pPr algn="ctr"/>
                      <a:r>
                        <a:rPr lang="en-US" sz="1400" b="1" noProof="0">
                          <a:solidFill>
                            <a:schemeClr val="tx1"/>
                          </a:solidFill>
                        </a:rPr>
                        <a:t>449</a:t>
                      </a:r>
                    </a:p>
                  </a:txBody>
                  <a:tcPr anchor="ctr"/>
                </a:tc>
                <a:tc>
                  <a:txBody>
                    <a:bodyPr/>
                    <a:lstStyle/>
                    <a:p>
                      <a:pPr algn="ctr"/>
                      <a:r>
                        <a:rPr lang="en-US" sz="1400" b="1" noProof="0">
                          <a:solidFill>
                            <a:schemeClr val="tx1"/>
                          </a:solidFill>
                        </a:rPr>
                        <a:t>173</a:t>
                      </a:r>
                    </a:p>
                  </a:txBody>
                  <a:tcPr anchor="ctr"/>
                </a:tc>
                <a:tc>
                  <a:txBody>
                    <a:bodyPr/>
                    <a:lstStyle/>
                    <a:p>
                      <a:pPr algn="ctr"/>
                      <a:r>
                        <a:rPr lang="en-US" sz="1400" b="1" noProof="0">
                          <a:solidFill>
                            <a:schemeClr val="tx1"/>
                          </a:solidFill>
                        </a:rPr>
                        <a:t>1 700</a:t>
                      </a:r>
                    </a:p>
                  </a:txBody>
                  <a:tcPr anchor="ctr"/>
                </a:tc>
                <a:extLst>
                  <a:ext uri="{0D108BD9-81ED-4DB2-BD59-A6C34878D82A}">
                    <a16:rowId xmlns:a16="http://schemas.microsoft.com/office/drawing/2014/main" val="10001"/>
                  </a:ext>
                </a:extLst>
              </a:tr>
              <a:tr h="381885">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400" b="1" noProof="0" dirty="0">
                          <a:solidFill>
                            <a:schemeClr val="tx1"/>
                          </a:solidFill>
                        </a:rPr>
                        <a:t>Age (years) (median, IQR)</a:t>
                      </a:r>
                    </a:p>
                  </a:txBody>
                  <a:tcPr anchor="ctr"/>
                </a:tc>
                <a:tc>
                  <a:txBody>
                    <a:bodyPr/>
                    <a:lstStyle/>
                    <a:p>
                      <a:pPr algn="ctr"/>
                      <a:r>
                        <a:rPr lang="en-US" sz="1400" b="1" noProof="0" dirty="0">
                          <a:solidFill>
                            <a:schemeClr val="tx1"/>
                          </a:solidFill>
                        </a:rPr>
                        <a:t>40 (32-49)</a:t>
                      </a:r>
                    </a:p>
                  </a:txBody>
                  <a:tcPr anchor="ctr"/>
                </a:tc>
                <a:tc>
                  <a:txBody>
                    <a:bodyPr/>
                    <a:lstStyle/>
                    <a:p>
                      <a:pPr algn="ctr"/>
                      <a:r>
                        <a:rPr lang="en-US" sz="1400" b="1" noProof="0">
                          <a:solidFill>
                            <a:schemeClr val="tx1"/>
                          </a:solidFill>
                        </a:rPr>
                        <a:t>40 (34-47)</a:t>
                      </a:r>
                    </a:p>
                  </a:txBody>
                  <a:tcPr anchor="ctr"/>
                </a:tc>
                <a:tc>
                  <a:txBody>
                    <a:bodyPr/>
                    <a:lstStyle/>
                    <a:p>
                      <a:pPr algn="ctr"/>
                      <a:r>
                        <a:rPr lang="en-US" sz="1400" b="1" noProof="0">
                          <a:solidFill>
                            <a:schemeClr val="tx1"/>
                          </a:solidFill>
                        </a:rPr>
                        <a:t>36 (32-42)</a:t>
                      </a:r>
                    </a:p>
                  </a:txBody>
                  <a:tcPr anchor="ctr"/>
                </a:tc>
                <a:tc>
                  <a:txBody>
                    <a:bodyPr/>
                    <a:lstStyle/>
                    <a:p>
                      <a:pPr algn="ctr"/>
                      <a:r>
                        <a:rPr lang="en-US" sz="1400" b="1" noProof="0">
                          <a:solidFill>
                            <a:schemeClr val="tx1"/>
                          </a:solidFill>
                        </a:rPr>
                        <a:t>40 (32-47)</a:t>
                      </a:r>
                    </a:p>
                  </a:txBody>
                  <a:tcPr anchor="ctr"/>
                </a:tc>
                <a:tc>
                  <a:txBody>
                    <a:bodyPr/>
                    <a:lstStyle/>
                    <a:p>
                      <a:pPr algn="ctr"/>
                      <a:r>
                        <a:rPr lang="en-US" sz="1400" b="1" noProof="0">
                          <a:solidFill>
                            <a:schemeClr val="tx1"/>
                          </a:solidFill>
                        </a:rPr>
                        <a:t>39 (32-47)</a:t>
                      </a:r>
                    </a:p>
                  </a:txBody>
                  <a:tcPr anchor="ctr"/>
                </a:tc>
                <a:extLst>
                  <a:ext uri="{0D108BD9-81ED-4DB2-BD59-A6C34878D82A}">
                    <a16:rowId xmlns:a16="http://schemas.microsoft.com/office/drawing/2014/main" val="10002"/>
                  </a:ext>
                </a:extLst>
              </a:tr>
              <a:tr h="381885">
                <a:tc>
                  <a:txBody>
                    <a:bodyPr/>
                    <a:lstStyle/>
                    <a:p>
                      <a:r>
                        <a:rPr lang="en-US" sz="1400" b="1" noProof="0">
                          <a:solidFill>
                            <a:schemeClr val="tx1"/>
                          </a:solidFill>
                        </a:rPr>
                        <a:t>Recreational drug use, 12m, n (%)</a:t>
                      </a:r>
                    </a:p>
                  </a:txBody>
                  <a:tcPr anchor="ctr"/>
                </a:tc>
                <a:tc>
                  <a:txBody>
                    <a:bodyPr/>
                    <a:lstStyle/>
                    <a:p>
                      <a:pPr algn="ctr"/>
                      <a:r>
                        <a:rPr lang="en-US" sz="1400" b="1" noProof="0" dirty="0">
                          <a:solidFill>
                            <a:schemeClr val="tx1"/>
                          </a:solidFill>
                        </a:rPr>
                        <a:t>278 (51 %)</a:t>
                      </a:r>
                    </a:p>
                  </a:txBody>
                  <a:tcPr anchor="ctr"/>
                </a:tc>
                <a:tc>
                  <a:txBody>
                    <a:bodyPr/>
                    <a:lstStyle/>
                    <a:p>
                      <a:pPr algn="ctr"/>
                      <a:r>
                        <a:rPr lang="en-US" sz="1400" b="1" noProof="0" dirty="0">
                          <a:solidFill>
                            <a:schemeClr val="tx1"/>
                          </a:solidFill>
                        </a:rPr>
                        <a:t>239 (45 %)</a:t>
                      </a:r>
                    </a:p>
                  </a:txBody>
                  <a:tcPr anchor="ctr"/>
                </a:tc>
                <a:tc>
                  <a:txBody>
                    <a:bodyPr/>
                    <a:lstStyle/>
                    <a:p>
                      <a:pPr algn="ctr"/>
                      <a:r>
                        <a:rPr lang="en-US" sz="1400" b="1" noProof="0">
                          <a:solidFill>
                            <a:schemeClr val="tx1"/>
                          </a:solidFill>
                        </a:rPr>
                        <a:t>167 (37 %)</a:t>
                      </a:r>
                    </a:p>
                  </a:txBody>
                  <a:tcPr anchor="ctr"/>
                </a:tc>
                <a:tc>
                  <a:txBody>
                    <a:bodyPr/>
                    <a:lstStyle/>
                    <a:p>
                      <a:pPr algn="ctr"/>
                      <a:r>
                        <a:rPr lang="en-US" sz="1400" b="1" noProof="0">
                          <a:solidFill>
                            <a:schemeClr val="tx1"/>
                          </a:solidFill>
                        </a:rPr>
                        <a:t>57 (33 %)</a:t>
                      </a:r>
                    </a:p>
                  </a:txBody>
                  <a:tcPr anchor="ctr"/>
                </a:tc>
                <a:tc>
                  <a:txBody>
                    <a:bodyPr/>
                    <a:lstStyle/>
                    <a:p>
                      <a:pPr algn="ctr"/>
                      <a:r>
                        <a:rPr lang="en-US" sz="1400" b="1" noProof="0">
                          <a:solidFill>
                            <a:schemeClr val="tx1"/>
                          </a:solidFill>
                        </a:rPr>
                        <a:t>741 (44 %)</a:t>
                      </a:r>
                    </a:p>
                  </a:txBody>
                  <a:tcPr anchor="ctr"/>
                </a:tc>
                <a:extLst>
                  <a:ext uri="{0D108BD9-81ED-4DB2-BD59-A6C34878D82A}">
                    <a16:rowId xmlns:a16="http://schemas.microsoft.com/office/drawing/2014/main" val="10003"/>
                  </a:ext>
                </a:extLst>
              </a:tr>
              <a:tr h="381885">
                <a:tc>
                  <a:txBody>
                    <a:bodyPr/>
                    <a:lstStyle/>
                    <a:p>
                      <a:r>
                        <a:rPr lang="en-US" sz="1400" b="1" noProof="0">
                          <a:solidFill>
                            <a:schemeClr val="tx1"/>
                          </a:solidFill>
                        </a:rPr>
                        <a:t>ChemSex, 12m, n (%)</a:t>
                      </a:r>
                    </a:p>
                  </a:txBody>
                  <a:tcPr anchor="ctr"/>
                </a:tc>
                <a:tc>
                  <a:txBody>
                    <a:bodyPr/>
                    <a:lstStyle/>
                    <a:p>
                      <a:pPr algn="ctr"/>
                      <a:r>
                        <a:rPr lang="en-US" sz="1400" b="1" noProof="0">
                          <a:solidFill>
                            <a:schemeClr val="tx1"/>
                          </a:solidFill>
                        </a:rPr>
                        <a:t>174 (32 %)</a:t>
                      </a:r>
                    </a:p>
                  </a:txBody>
                  <a:tcPr anchor="ctr"/>
                </a:tc>
                <a:tc>
                  <a:txBody>
                    <a:bodyPr/>
                    <a:lstStyle/>
                    <a:p>
                      <a:pPr algn="ctr"/>
                      <a:r>
                        <a:rPr lang="en-US" sz="1400" b="1" noProof="0" dirty="0">
                          <a:solidFill>
                            <a:schemeClr val="tx1"/>
                          </a:solidFill>
                        </a:rPr>
                        <a:t>117 (22 %)</a:t>
                      </a:r>
                    </a:p>
                  </a:txBody>
                  <a:tcPr anchor="ctr"/>
                </a:tc>
                <a:tc>
                  <a:txBody>
                    <a:bodyPr/>
                    <a:lstStyle/>
                    <a:p>
                      <a:pPr algn="ctr"/>
                      <a:r>
                        <a:rPr lang="en-US" sz="1400" b="1" noProof="0" dirty="0">
                          <a:solidFill>
                            <a:schemeClr val="tx1"/>
                          </a:solidFill>
                        </a:rPr>
                        <a:t>84 (19 %)</a:t>
                      </a:r>
                    </a:p>
                  </a:txBody>
                  <a:tcPr anchor="ctr"/>
                </a:tc>
                <a:tc>
                  <a:txBody>
                    <a:bodyPr/>
                    <a:lstStyle/>
                    <a:p>
                      <a:pPr algn="ctr"/>
                      <a:r>
                        <a:rPr lang="en-US" sz="1400" b="1" noProof="0">
                          <a:solidFill>
                            <a:schemeClr val="tx1"/>
                          </a:solidFill>
                        </a:rPr>
                        <a:t>21 (12 %)</a:t>
                      </a:r>
                    </a:p>
                  </a:txBody>
                  <a:tcPr anchor="ctr"/>
                </a:tc>
                <a:tc>
                  <a:txBody>
                    <a:bodyPr/>
                    <a:lstStyle/>
                    <a:p>
                      <a:pPr algn="ctr"/>
                      <a:r>
                        <a:rPr lang="en-US" sz="1400" b="1" noProof="0">
                          <a:solidFill>
                            <a:schemeClr val="tx1"/>
                          </a:solidFill>
                        </a:rPr>
                        <a:t>396 (23 %)</a:t>
                      </a:r>
                    </a:p>
                  </a:txBody>
                  <a:tcPr anchor="ctr"/>
                </a:tc>
                <a:extLst>
                  <a:ext uri="{0D108BD9-81ED-4DB2-BD59-A6C34878D82A}">
                    <a16:rowId xmlns:a16="http://schemas.microsoft.com/office/drawing/2014/main" val="10004"/>
                  </a:ext>
                </a:extLst>
              </a:tr>
              <a:tr h="381885">
                <a:tc>
                  <a:txBody>
                    <a:bodyPr/>
                    <a:lstStyle/>
                    <a:p>
                      <a:r>
                        <a:rPr lang="en-US" sz="1400" b="1" noProof="0" dirty="0" err="1">
                          <a:solidFill>
                            <a:schemeClr val="tx1"/>
                          </a:solidFill>
                        </a:rPr>
                        <a:t>SlamSex</a:t>
                      </a:r>
                      <a:r>
                        <a:rPr lang="en-US" sz="1400" b="1" noProof="0" dirty="0">
                          <a:solidFill>
                            <a:schemeClr val="tx1"/>
                          </a:solidFill>
                        </a:rPr>
                        <a:t>, 12m, n (%)</a:t>
                      </a:r>
                    </a:p>
                  </a:txBody>
                  <a:tcPr anchor="ctr"/>
                </a:tc>
                <a:tc>
                  <a:txBody>
                    <a:bodyPr/>
                    <a:lstStyle/>
                    <a:p>
                      <a:pPr algn="ctr"/>
                      <a:r>
                        <a:rPr lang="en-US" sz="1400" b="1" noProof="0">
                          <a:solidFill>
                            <a:schemeClr val="tx1"/>
                          </a:solidFill>
                        </a:rPr>
                        <a:t>69 (13 %)</a:t>
                      </a:r>
                    </a:p>
                  </a:txBody>
                  <a:tcPr anchor="ctr"/>
                </a:tc>
                <a:tc>
                  <a:txBody>
                    <a:bodyPr/>
                    <a:lstStyle/>
                    <a:p>
                      <a:pPr algn="ctr"/>
                      <a:r>
                        <a:rPr lang="en-US" sz="1400" b="1" noProof="0">
                          <a:solidFill>
                            <a:schemeClr val="tx1"/>
                          </a:solidFill>
                        </a:rPr>
                        <a:t>15 (2,8 %)</a:t>
                      </a:r>
                    </a:p>
                  </a:txBody>
                  <a:tcPr anchor="ctr"/>
                </a:tc>
                <a:tc>
                  <a:txBody>
                    <a:bodyPr/>
                    <a:lstStyle/>
                    <a:p>
                      <a:pPr algn="ctr"/>
                      <a:r>
                        <a:rPr lang="en-US" sz="1400" b="1" noProof="0" dirty="0">
                          <a:solidFill>
                            <a:schemeClr val="tx1"/>
                          </a:solidFill>
                        </a:rPr>
                        <a:t>22 (4,9 %)</a:t>
                      </a:r>
                    </a:p>
                  </a:txBody>
                  <a:tcPr anchor="ctr"/>
                </a:tc>
                <a:tc>
                  <a:txBody>
                    <a:bodyPr/>
                    <a:lstStyle/>
                    <a:p>
                      <a:pPr algn="ctr"/>
                      <a:r>
                        <a:rPr lang="en-US" sz="1400" b="1" noProof="0">
                          <a:solidFill>
                            <a:schemeClr val="tx1"/>
                          </a:solidFill>
                        </a:rPr>
                        <a:t>1 (0,6 %)</a:t>
                      </a:r>
                    </a:p>
                  </a:txBody>
                  <a:tcPr anchor="ctr"/>
                </a:tc>
                <a:tc>
                  <a:txBody>
                    <a:bodyPr/>
                    <a:lstStyle/>
                    <a:p>
                      <a:pPr algn="ctr"/>
                      <a:r>
                        <a:rPr lang="en-US" sz="1400" b="1" noProof="0">
                          <a:solidFill>
                            <a:schemeClr val="tx1"/>
                          </a:solidFill>
                        </a:rPr>
                        <a:t>107 (6,3 %)</a:t>
                      </a:r>
                    </a:p>
                  </a:txBody>
                  <a:tcPr anchor="ctr"/>
                </a:tc>
                <a:extLst>
                  <a:ext uri="{0D108BD9-81ED-4DB2-BD59-A6C34878D82A}">
                    <a16:rowId xmlns:a16="http://schemas.microsoft.com/office/drawing/2014/main" val="1934143376"/>
                  </a:ext>
                </a:extLst>
              </a:tr>
              <a:tr h="381885">
                <a:tc>
                  <a:txBody>
                    <a:bodyPr/>
                    <a:lstStyle/>
                    <a:p>
                      <a:r>
                        <a:rPr lang="en-US" sz="1400" b="1" noProof="0" dirty="0">
                          <a:solidFill>
                            <a:schemeClr val="tx1"/>
                          </a:solidFill>
                        </a:rPr>
                        <a:t>Unwanted side effects, n (%)</a:t>
                      </a:r>
                    </a:p>
                  </a:txBody>
                  <a:tcPr anchor="ctr"/>
                </a:tc>
                <a:tc>
                  <a:txBody>
                    <a:bodyPr/>
                    <a:lstStyle/>
                    <a:p>
                      <a:pPr algn="ctr"/>
                      <a:r>
                        <a:rPr lang="en-US" sz="1400" b="1" noProof="0">
                          <a:solidFill>
                            <a:schemeClr val="tx1"/>
                          </a:solidFill>
                        </a:rPr>
                        <a:t>70 (40 %)</a:t>
                      </a:r>
                    </a:p>
                  </a:txBody>
                  <a:tcPr anchor="ctr"/>
                </a:tc>
                <a:tc>
                  <a:txBody>
                    <a:bodyPr/>
                    <a:lstStyle/>
                    <a:p>
                      <a:pPr algn="ctr"/>
                      <a:r>
                        <a:rPr lang="en-US" sz="1400" b="1" noProof="0">
                          <a:solidFill>
                            <a:schemeClr val="tx1"/>
                          </a:solidFill>
                        </a:rPr>
                        <a:t>51 (44 %)</a:t>
                      </a:r>
                    </a:p>
                  </a:txBody>
                  <a:tcPr anchor="ctr"/>
                </a:tc>
                <a:tc>
                  <a:txBody>
                    <a:bodyPr/>
                    <a:lstStyle/>
                    <a:p>
                      <a:pPr algn="ctr"/>
                      <a:r>
                        <a:rPr lang="en-US" sz="1400" b="1" noProof="0">
                          <a:solidFill>
                            <a:schemeClr val="tx1"/>
                          </a:solidFill>
                        </a:rPr>
                        <a:t>35 (42 %)</a:t>
                      </a:r>
                    </a:p>
                  </a:txBody>
                  <a:tcPr anchor="ctr"/>
                </a:tc>
                <a:tc>
                  <a:txBody>
                    <a:bodyPr/>
                    <a:lstStyle/>
                    <a:p>
                      <a:pPr algn="ctr"/>
                      <a:r>
                        <a:rPr lang="en-US" sz="1400" b="1" noProof="0" dirty="0">
                          <a:solidFill>
                            <a:schemeClr val="tx1"/>
                          </a:solidFill>
                        </a:rPr>
                        <a:t>6 (29 %)</a:t>
                      </a:r>
                    </a:p>
                  </a:txBody>
                  <a:tcPr anchor="ctr"/>
                </a:tc>
                <a:tc>
                  <a:txBody>
                    <a:bodyPr/>
                    <a:lstStyle/>
                    <a:p>
                      <a:pPr algn="ctr"/>
                      <a:r>
                        <a:rPr lang="en-US" sz="1400" b="1" noProof="0">
                          <a:solidFill>
                            <a:schemeClr val="tx1"/>
                          </a:solidFill>
                        </a:rPr>
                        <a:t>162 (41 %)</a:t>
                      </a:r>
                    </a:p>
                  </a:txBody>
                  <a:tcPr anchor="ctr"/>
                </a:tc>
                <a:extLst>
                  <a:ext uri="{0D108BD9-81ED-4DB2-BD59-A6C34878D82A}">
                    <a16:rowId xmlns:a16="http://schemas.microsoft.com/office/drawing/2014/main" val="1471846570"/>
                  </a:ext>
                </a:extLst>
              </a:tr>
              <a:tr h="381885">
                <a:tc>
                  <a:txBody>
                    <a:bodyPr/>
                    <a:lstStyle/>
                    <a:p>
                      <a:r>
                        <a:rPr lang="en-US" sz="1400" b="1" noProof="0">
                          <a:solidFill>
                            <a:schemeClr val="tx1"/>
                          </a:solidFill>
                        </a:rPr>
                        <a:t>Drug withdrawal (%)</a:t>
                      </a:r>
                    </a:p>
                  </a:txBody>
                  <a:tcPr anchor="ctr"/>
                </a:tc>
                <a:tc>
                  <a:txBody>
                    <a:bodyPr/>
                    <a:lstStyle/>
                    <a:p>
                      <a:pPr algn="ctr"/>
                      <a:r>
                        <a:rPr lang="en-US" sz="1400" b="1" noProof="0">
                          <a:solidFill>
                            <a:schemeClr val="tx1"/>
                          </a:solidFill>
                        </a:rPr>
                        <a:t>49 (28 %)</a:t>
                      </a:r>
                    </a:p>
                  </a:txBody>
                  <a:tcPr anchor="ctr"/>
                </a:tc>
                <a:tc>
                  <a:txBody>
                    <a:bodyPr/>
                    <a:lstStyle/>
                    <a:p>
                      <a:pPr algn="ctr"/>
                      <a:r>
                        <a:rPr lang="en-US" sz="1400" b="1" noProof="0">
                          <a:solidFill>
                            <a:schemeClr val="tx1"/>
                          </a:solidFill>
                        </a:rPr>
                        <a:t>31 (26 %)</a:t>
                      </a:r>
                    </a:p>
                  </a:txBody>
                  <a:tcPr anchor="ctr"/>
                </a:tc>
                <a:tc>
                  <a:txBody>
                    <a:bodyPr/>
                    <a:lstStyle/>
                    <a:p>
                      <a:pPr algn="ctr"/>
                      <a:r>
                        <a:rPr lang="en-US" sz="1400" b="1" noProof="0">
                          <a:solidFill>
                            <a:schemeClr val="tx1"/>
                          </a:solidFill>
                        </a:rPr>
                        <a:t>6 (7,1 %)</a:t>
                      </a:r>
                    </a:p>
                  </a:txBody>
                  <a:tcPr anchor="ctr"/>
                </a:tc>
                <a:tc>
                  <a:txBody>
                    <a:bodyPr/>
                    <a:lstStyle/>
                    <a:p>
                      <a:pPr algn="ctr"/>
                      <a:r>
                        <a:rPr lang="en-US" sz="1400" b="1" noProof="0" dirty="0">
                          <a:solidFill>
                            <a:schemeClr val="tx1"/>
                          </a:solidFill>
                        </a:rPr>
                        <a:t>0 (0 %)</a:t>
                      </a:r>
                    </a:p>
                  </a:txBody>
                  <a:tcPr anchor="ctr"/>
                </a:tc>
                <a:tc>
                  <a:txBody>
                    <a:bodyPr/>
                    <a:lstStyle/>
                    <a:p>
                      <a:pPr algn="ctr"/>
                      <a:r>
                        <a:rPr lang="en-US" sz="1400" b="1" noProof="0">
                          <a:solidFill>
                            <a:schemeClr val="tx1"/>
                          </a:solidFill>
                        </a:rPr>
                        <a:t>86 (22 %)</a:t>
                      </a:r>
                    </a:p>
                  </a:txBody>
                  <a:tcPr anchor="ctr"/>
                </a:tc>
                <a:extLst>
                  <a:ext uri="{0D108BD9-81ED-4DB2-BD59-A6C34878D82A}">
                    <a16:rowId xmlns:a16="http://schemas.microsoft.com/office/drawing/2014/main" val="890917129"/>
                  </a:ext>
                </a:extLst>
              </a:tr>
              <a:tr h="381885">
                <a:tc>
                  <a:txBody>
                    <a:bodyPr/>
                    <a:lstStyle/>
                    <a:p>
                      <a:r>
                        <a:rPr lang="en-US" sz="1400" b="1" noProof="0">
                          <a:solidFill>
                            <a:schemeClr val="tx1"/>
                          </a:solidFill>
                        </a:rPr>
                        <a:t>Overdose, n (%)</a:t>
                      </a:r>
                    </a:p>
                  </a:txBody>
                  <a:tcPr anchor="ctr"/>
                </a:tc>
                <a:tc>
                  <a:txBody>
                    <a:bodyPr/>
                    <a:lstStyle/>
                    <a:p>
                      <a:pPr algn="ctr"/>
                      <a:r>
                        <a:rPr lang="en-US" sz="1400" b="1" noProof="0">
                          <a:solidFill>
                            <a:schemeClr val="tx1"/>
                          </a:solidFill>
                        </a:rPr>
                        <a:t>11 (6,3 %)</a:t>
                      </a:r>
                    </a:p>
                  </a:txBody>
                  <a:tcPr anchor="ctr"/>
                </a:tc>
                <a:tc>
                  <a:txBody>
                    <a:bodyPr/>
                    <a:lstStyle/>
                    <a:p>
                      <a:pPr algn="ctr"/>
                      <a:r>
                        <a:rPr lang="en-US" sz="1400" b="1" noProof="0">
                          <a:solidFill>
                            <a:schemeClr val="tx1"/>
                          </a:solidFill>
                        </a:rPr>
                        <a:t>8 (6,8 %)</a:t>
                      </a:r>
                    </a:p>
                  </a:txBody>
                  <a:tcPr anchor="ctr"/>
                </a:tc>
                <a:tc>
                  <a:txBody>
                    <a:bodyPr/>
                    <a:lstStyle/>
                    <a:p>
                      <a:pPr algn="ctr"/>
                      <a:r>
                        <a:rPr lang="en-US" sz="1400" b="1" noProof="0">
                          <a:solidFill>
                            <a:schemeClr val="tx1"/>
                          </a:solidFill>
                        </a:rPr>
                        <a:t>9 (11 %)</a:t>
                      </a:r>
                    </a:p>
                  </a:txBody>
                  <a:tcPr anchor="ctr"/>
                </a:tc>
                <a:tc>
                  <a:txBody>
                    <a:bodyPr/>
                    <a:lstStyle/>
                    <a:p>
                      <a:pPr algn="ctr"/>
                      <a:r>
                        <a:rPr lang="en-US" sz="1400" b="1" noProof="0" dirty="0">
                          <a:solidFill>
                            <a:schemeClr val="tx1"/>
                          </a:solidFill>
                        </a:rPr>
                        <a:t>1 (4,8 %)</a:t>
                      </a:r>
                    </a:p>
                  </a:txBody>
                  <a:tcPr anchor="ctr"/>
                </a:tc>
                <a:tc>
                  <a:txBody>
                    <a:bodyPr/>
                    <a:lstStyle/>
                    <a:p>
                      <a:pPr algn="ctr"/>
                      <a:r>
                        <a:rPr lang="en-US" sz="1400" b="1" noProof="0" dirty="0">
                          <a:solidFill>
                            <a:schemeClr val="tx1"/>
                          </a:solidFill>
                        </a:rPr>
                        <a:t>29 (7,3 %)</a:t>
                      </a:r>
                    </a:p>
                  </a:txBody>
                  <a:tcPr anchor="ctr"/>
                </a:tc>
                <a:extLst>
                  <a:ext uri="{0D108BD9-81ED-4DB2-BD59-A6C34878D82A}">
                    <a16:rowId xmlns:a16="http://schemas.microsoft.com/office/drawing/2014/main" val="2399018016"/>
                  </a:ext>
                </a:extLst>
              </a:tr>
              <a:tr h="381885">
                <a:tc>
                  <a:txBody>
                    <a:bodyPr/>
                    <a:lstStyle/>
                    <a:p>
                      <a:r>
                        <a:rPr lang="en-US" sz="1400" b="1" noProof="0">
                          <a:solidFill>
                            <a:schemeClr val="tx1"/>
                          </a:solidFill>
                        </a:rPr>
                        <a:t>Non-consensual sex, n (%)</a:t>
                      </a:r>
                    </a:p>
                  </a:txBody>
                  <a:tcPr anchor="ctr"/>
                </a:tc>
                <a:tc>
                  <a:txBody>
                    <a:bodyPr/>
                    <a:lstStyle/>
                    <a:p>
                      <a:pPr algn="ctr"/>
                      <a:r>
                        <a:rPr lang="en-US" sz="1400" b="1" noProof="0">
                          <a:solidFill>
                            <a:schemeClr val="tx1"/>
                          </a:solidFill>
                        </a:rPr>
                        <a:t>16 (9,2 %)</a:t>
                      </a:r>
                    </a:p>
                  </a:txBody>
                  <a:tcPr anchor="ctr"/>
                </a:tc>
                <a:tc>
                  <a:txBody>
                    <a:bodyPr/>
                    <a:lstStyle/>
                    <a:p>
                      <a:pPr algn="ctr"/>
                      <a:r>
                        <a:rPr lang="en-US" sz="1400" b="1" noProof="0">
                          <a:solidFill>
                            <a:schemeClr val="tx1"/>
                          </a:solidFill>
                        </a:rPr>
                        <a:t>5 (4,3 %)</a:t>
                      </a:r>
                    </a:p>
                  </a:txBody>
                  <a:tcPr anchor="ctr"/>
                </a:tc>
                <a:tc>
                  <a:txBody>
                    <a:bodyPr/>
                    <a:lstStyle/>
                    <a:p>
                      <a:pPr algn="ctr"/>
                      <a:r>
                        <a:rPr lang="en-US" sz="1400" b="1" noProof="0">
                          <a:solidFill>
                            <a:schemeClr val="tx1"/>
                          </a:solidFill>
                        </a:rPr>
                        <a:t>5 (6,0 %)</a:t>
                      </a:r>
                    </a:p>
                  </a:txBody>
                  <a:tcPr anchor="ctr"/>
                </a:tc>
                <a:tc>
                  <a:txBody>
                    <a:bodyPr/>
                    <a:lstStyle/>
                    <a:p>
                      <a:pPr algn="ctr"/>
                      <a:r>
                        <a:rPr lang="en-US" sz="1400" b="1" noProof="0">
                          <a:solidFill>
                            <a:schemeClr val="tx1"/>
                          </a:solidFill>
                        </a:rPr>
                        <a:t>2 (9,5 %)</a:t>
                      </a:r>
                    </a:p>
                  </a:txBody>
                  <a:tcPr anchor="ctr"/>
                </a:tc>
                <a:tc>
                  <a:txBody>
                    <a:bodyPr/>
                    <a:lstStyle/>
                    <a:p>
                      <a:pPr algn="ctr"/>
                      <a:r>
                        <a:rPr lang="en-US" sz="1400" b="1" noProof="0" dirty="0">
                          <a:solidFill>
                            <a:schemeClr val="tx1"/>
                          </a:solidFill>
                        </a:rPr>
                        <a:t>28 (7,1 %)</a:t>
                      </a:r>
                    </a:p>
                  </a:txBody>
                  <a:tcPr anchor="ctr"/>
                </a:tc>
                <a:extLst>
                  <a:ext uri="{0D108BD9-81ED-4DB2-BD59-A6C34878D82A}">
                    <a16:rowId xmlns:a16="http://schemas.microsoft.com/office/drawing/2014/main" val="2890524857"/>
                  </a:ext>
                </a:extLst>
              </a:tr>
              <a:tr h="381885">
                <a:tc>
                  <a:txBody>
                    <a:bodyPr/>
                    <a:lstStyle/>
                    <a:p>
                      <a:r>
                        <a:rPr lang="en-US" sz="1400" b="1" noProof="0">
                          <a:solidFill>
                            <a:schemeClr val="tx1"/>
                          </a:solidFill>
                        </a:rPr>
                        <a:t>Negative effect on work, n (%)</a:t>
                      </a:r>
                    </a:p>
                  </a:txBody>
                  <a:tcPr anchor="ctr"/>
                </a:tc>
                <a:tc>
                  <a:txBody>
                    <a:bodyPr/>
                    <a:lstStyle/>
                    <a:p>
                      <a:pPr algn="ctr"/>
                      <a:r>
                        <a:rPr lang="en-US" sz="1400" b="1" noProof="0" dirty="0">
                          <a:solidFill>
                            <a:schemeClr val="tx1"/>
                          </a:solidFill>
                        </a:rPr>
                        <a:t>58 (33 %)</a:t>
                      </a:r>
                    </a:p>
                  </a:txBody>
                  <a:tcPr anchor="ctr"/>
                </a:tc>
                <a:tc>
                  <a:txBody>
                    <a:bodyPr/>
                    <a:lstStyle/>
                    <a:p>
                      <a:pPr algn="ctr"/>
                      <a:r>
                        <a:rPr lang="en-US" sz="1400" b="1" noProof="0">
                          <a:solidFill>
                            <a:schemeClr val="tx1"/>
                          </a:solidFill>
                        </a:rPr>
                        <a:t>31 (26 %)</a:t>
                      </a:r>
                    </a:p>
                  </a:txBody>
                  <a:tcPr anchor="ctr"/>
                </a:tc>
                <a:tc>
                  <a:txBody>
                    <a:bodyPr/>
                    <a:lstStyle/>
                    <a:p>
                      <a:pPr algn="ctr"/>
                      <a:r>
                        <a:rPr lang="en-US" sz="1400" b="1" noProof="0">
                          <a:solidFill>
                            <a:schemeClr val="tx1"/>
                          </a:solidFill>
                        </a:rPr>
                        <a:t>11 (13 %)</a:t>
                      </a:r>
                    </a:p>
                  </a:txBody>
                  <a:tcPr anchor="ctr"/>
                </a:tc>
                <a:tc>
                  <a:txBody>
                    <a:bodyPr/>
                    <a:lstStyle/>
                    <a:p>
                      <a:pPr algn="ctr"/>
                      <a:r>
                        <a:rPr lang="en-US" sz="1400" b="1" noProof="0">
                          <a:solidFill>
                            <a:schemeClr val="tx1"/>
                          </a:solidFill>
                        </a:rPr>
                        <a:t>5 (24 %)</a:t>
                      </a:r>
                    </a:p>
                  </a:txBody>
                  <a:tcPr anchor="ctr"/>
                </a:tc>
                <a:tc>
                  <a:txBody>
                    <a:bodyPr/>
                    <a:lstStyle/>
                    <a:p>
                      <a:pPr algn="ctr"/>
                      <a:r>
                        <a:rPr lang="en-US" sz="1400" b="1" noProof="0" dirty="0">
                          <a:solidFill>
                            <a:schemeClr val="tx1"/>
                          </a:solidFill>
                        </a:rPr>
                        <a:t>105 (27 %)</a:t>
                      </a:r>
                    </a:p>
                  </a:txBody>
                  <a:tcPr anchor="ctr"/>
                </a:tc>
                <a:extLst>
                  <a:ext uri="{0D108BD9-81ED-4DB2-BD59-A6C34878D82A}">
                    <a16:rowId xmlns:a16="http://schemas.microsoft.com/office/drawing/2014/main" val="2480009141"/>
                  </a:ext>
                </a:extLst>
              </a:tr>
              <a:tr h="381885">
                <a:tc>
                  <a:txBody>
                    <a:bodyPr/>
                    <a:lstStyle/>
                    <a:p>
                      <a:r>
                        <a:rPr lang="en-US" sz="1400" b="1" noProof="0">
                          <a:solidFill>
                            <a:schemeClr val="tx1"/>
                          </a:solidFill>
                        </a:rPr>
                        <a:t>Negative effect on friends/family, n (%)</a:t>
                      </a:r>
                    </a:p>
                  </a:txBody>
                  <a:tcPr anchor="ctr"/>
                </a:tc>
                <a:tc>
                  <a:txBody>
                    <a:bodyPr/>
                    <a:lstStyle/>
                    <a:p>
                      <a:pPr algn="ctr"/>
                      <a:r>
                        <a:rPr lang="en-US" sz="1400" b="1" noProof="0">
                          <a:solidFill>
                            <a:schemeClr val="tx1"/>
                          </a:solidFill>
                        </a:rPr>
                        <a:t>50 (29 %)</a:t>
                      </a:r>
                    </a:p>
                  </a:txBody>
                  <a:tcPr anchor="ctr"/>
                </a:tc>
                <a:tc>
                  <a:txBody>
                    <a:bodyPr/>
                    <a:lstStyle/>
                    <a:p>
                      <a:pPr algn="ctr"/>
                      <a:r>
                        <a:rPr lang="en-US" sz="1400" b="1" noProof="0">
                          <a:solidFill>
                            <a:schemeClr val="tx1"/>
                          </a:solidFill>
                        </a:rPr>
                        <a:t>34 (29 %)</a:t>
                      </a:r>
                    </a:p>
                  </a:txBody>
                  <a:tcPr anchor="ctr"/>
                </a:tc>
                <a:tc>
                  <a:txBody>
                    <a:bodyPr/>
                    <a:lstStyle/>
                    <a:p>
                      <a:pPr algn="ctr"/>
                      <a:r>
                        <a:rPr lang="en-US" sz="1400" b="1" noProof="0">
                          <a:solidFill>
                            <a:schemeClr val="tx1"/>
                          </a:solidFill>
                        </a:rPr>
                        <a:t>13 (15 %)</a:t>
                      </a:r>
                    </a:p>
                  </a:txBody>
                  <a:tcPr anchor="ctr"/>
                </a:tc>
                <a:tc>
                  <a:txBody>
                    <a:bodyPr/>
                    <a:lstStyle/>
                    <a:p>
                      <a:pPr algn="ctr"/>
                      <a:r>
                        <a:rPr lang="en-US" sz="1400" b="1" noProof="0">
                          <a:solidFill>
                            <a:schemeClr val="tx1"/>
                          </a:solidFill>
                        </a:rPr>
                        <a:t>4 (19 %)</a:t>
                      </a:r>
                    </a:p>
                  </a:txBody>
                  <a:tcPr anchor="ctr"/>
                </a:tc>
                <a:tc>
                  <a:txBody>
                    <a:bodyPr/>
                    <a:lstStyle/>
                    <a:p>
                      <a:pPr algn="ctr"/>
                      <a:r>
                        <a:rPr lang="en-US" sz="1400" b="1" noProof="0" dirty="0">
                          <a:solidFill>
                            <a:schemeClr val="tx1"/>
                          </a:solidFill>
                        </a:rPr>
                        <a:t>101 (26 %)</a:t>
                      </a:r>
                    </a:p>
                  </a:txBody>
                  <a:tcPr anchor="ctr"/>
                </a:tc>
                <a:extLst>
                  <a:ext uri="{0D108BD9-81ED-4DB2-BD59-A6C34878D82A}">
                    <a16:rowId xmlns:a16="http://schemas.microsoft.com/office/drawing/2014/main" val="1646384151"/>
                  </a:ext>
                </a:extLst>
              </a:tr>
              <a:tr h="381885">
                <a:tc>
                  <a:txBody>
                    <a:bodyPr/>
                    <a:lstStyle/>
                    <a:p>
                      <a:r>
                        <a:rPr lang="en-US" sz="1400" b="1" noProof="0">
                          <a:solidFill>
                            <a:schemeClr val="tx1"/>
                          </a:solidFill>
                        </a:rPr>
                        <a:t>Negative effect on relationships, n (%)</a:t>
                      </a:r>
                    </a:p>
                  </a:txBody>
                  <a:tcPr anchor="ctr"/>
                </a:tc>
                <a:tc>
                  <a:txBody>
                    <a:bodyPr/>
                    <a:lstStyle/>
                    <a:p>
                      <a:pPr algn="ctr"/>
                      <a:r>
                        <a:rPr lang="en-US" sz="1400" b="1" noProof="0">
                          <a:solidFill>
                            <a:schemeClr val="tx1"/>
                          </a:solidFill>
                        </a:rPr>
                        <a:t>53 (30 %)</a:t>
                      </a:r>
                    </a:p>
                  </a:txBody>
                  <a:tcPr anchor="ctr"/>
                </a:tc>
                <a:tc>
                  <a:txBody>
                    <a:bodyPr/>
                    <a:lstStyle/>
                    <a:p>
                      <a:pPr algn="ctr"/>
                      <a:r>
                        <a:rPr lang="en-US" sz="1400" b="1" noProof="0">
                          <a:solidFill>
                            <a:schemeClr val="tx1"/>
                          </a:solidFill>
                        </a:rPr>
                        <a:t>41 (35 %)</a:t>
                      </a:r>
                    </a:p>
                  </a:txBody>
                  <a:tcPr anchor="ctr"/>
                </a:tc>
                <a:tc>
                  <a:txBody>
                    <a:bodyPr/>
                    <a:lstStyle/>
                    <a:p>
                      <a:pPr algn="ctr"/>
                      <a:r>
                        <a:rPr lang="en-US" sz="1400" b="1" noProof="0">
                          <a:solidFill>
                            <a:schemeClr val="tx1"/>
                          </a:solidFill>
                        </a:rPr>
                        <a:t>16 (19 %)</a:t>
                      </a:r>
                    </a:p>
                  </a:txBody>
                  <a:tcPr anchor="ctr"/>
                </a:tc>
                <a:tc>
                  <a:txBody>
                    <a:bodyPr/>
                    <a:lstStyle/>
                    <a:p>
                      <a:pPr algn="ctr"/>
                      <a:r>
                        <a:rPr lang="en-US" sz="1400" b="1" noProof="0">
                          <a:solidFill>
                            <a:schemeClr val="tx1"/>
                          </a:solidFill>
                        </a:rPr>
                        <a:t>6 (29 %)</a:t>
                      </a:r>
                    </a:p>
                  </a:txBody>
                  <a:tcPr anchor="ctr"/>
                </a:tc>
                <a:tc>
                  <a:txBody>
                    <a:bodyPr/>
                    <a:lstStyle/>
                    <a:p>
                      <a:pPr algn="ctr"/>
                      <a:r>
                        <a:rPr lang="en-US" sz="1400" b="1" noProof="0" dirty="0">
                          <a:solidFill>
                            <a:schemeClr val="tx1"/>
                          </a:solidFill>
                        </a:rPr>
                        <a:t>116 (29 %)</a:t>
                      </a:r>
                    </a:p>
                  </a:txBody>
                  <a:tcPr anchor="ctr"/>
                </a:tc>
                <a:extLst>
                  <a:ext uri="{0D108BD9-81ED-4DB2-BD59-A6C34878D82A}">
                    <a16:rowId xmlns:a16="http://schemas.microsoft.com/office/drawing/2014/main" val="3315745009"/>
                  </a:ext>
                </a:extLst>
              </a:tr>
            </a:tbl>
          </a:graphicData>
        </a:graphic>
      </p:graphicFrame>
    </p:spTree>
    <p:extLst>
      <p:ext uri="{BB962C8B-B14F-4D97-AF65-F5344CB8AC3E}">
        <p14:creationId xmlns:p14="http://schemas.microsoft.com/office/powerpoint/2010/main" val="1800893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8085"/>
            <a:ext cx="8229600" cy="1143000"/>
          </a:xfrm>
        </p:spPr>
        <p:txBody>
          <a:bodyPr>
            <a:noAutofit/>
          </a:bodyPr>
          <a:lstStyle/>
          <a:p>
            <a:r>
              <a:rPr lang="en-US" sz="2800"/>
              <a:t>Natural history of anal high grade squamous intraepithelial lesions in HIV positive and HIV negative gay and bisexual men</a:t>
            </a:r>
            <a:br>
              <a:rPr lang="en-US" sz="2800"/>
            </a:br>
            <a:endParaRPr lang="en-US" sz="2800"/>
          </a:p>
        </p:txBody>
      </p:sp>
      <p:sp>
        <p:nvSpPr>
          <p:cNvPr id="3" name="Espace réservé du contenu 2"/>
          <p:cNvSpPr>
            <a:spLocks noGrp="1"/>
          </p:cNvSpPr>
          <p:nvPr>
            <p:ph sz="quarter" idx="13"/>
          </p:nvPr>
        </p:nvSpPr>
        <p:spPr>
          <a:xfrm>
            <a:off x="457200" y="1437810"/>
            <a:ext cx="8527312" cy="4808330"/>
          </a:xfrm>
        </p:spPr>
        <p:txBody>
          <a:bodyPr>
            <a:noAutofit/>
          </a:bodyPr>
          <a:lstStyle/>
          <a:p>
            <a:r>
              <a:rPr lang="en-US" sz="1800" b="1" dirty="0"/>
              <a:t>Study of the Prevention of Anal Cancer, Sydney, Australia</a:t>
            </a:r>
          </a:p>
          <a:p>
            <a:r>
              <a:rPr lang="en-US" sz="1800" b="1" dirty="0"/>
              <a:t>Prospective, 3-year, cohort study conducted 2010-2018</a:t>
            </a:r>
          </a:p>
          <a:p>
            <a:r>
              <a:rPr lang="en-US" sz="1800" b="1" dirty="0"/>
              <a:t>617 GBM (35.7% HIV+) aged ≥ 35 years, median age 49 years </a:t>
            </a:r>
          </a:p>
          <a:p>
            <a:r>
              <a:rPr lang="en-US" sz="1800" b="1" dirty="0"/>
              <a:t>Anal high grade squamous intraepithelial lesions (HSIL) diagnosed on cytology and/or high-resolution-</a:t>
            </a:r>
            <a:r>
              <a:rPr lang="en-US" sz="1800" b="1" dirty="0" err="1"/>
              <a:t>anoscopy</a:t>
            </a:r>
            <a:r>
              <a:rPr lang="en-US" sz="1800" b="1" dirty="0"/>
              <a:t>-guided-biopsy at baseline and at 3 annual visits</a:t>
            </a:r>
          </a:p>
          <a:p>
            <a:pPr lvl="1"/>
            <a:r>
              <a:rPr lang="en-US" sz="1600" dirty="0"/>
              <a:t>124 incident HSIL cases over 1097.3 person-years of FU (11.3 [95%CI 9.5-13.5] per 100PY)</a:t>
            </a:r>
          </a:p>
          <a:p>
            <a:pPr lvl="1"/>
            <a:r>
              <a:rPr lang="en-US" sz="1600" dirty="0"/>
              <a:t>Univariate predictors of higher HSIL incidence :</a:t>
            </a:r>
          </a:p>
          <a:p>
            <a:pPr lvl="2"/>
            <a:r>
              <a:rPr lang="en-US" sz="1400" dirty="0"/>
              <a:t> age&lt; 45 years (HR 1.64, 95% CI 1.11-2.41)</a:t>
            </a:r>
          </a:p>
          <a:p>
            <a:pPr lvl="2"/>
            <a:r>
              <a:rPr lang="en-US" sz="1400" dirty="0"/>
              <a:t>HIV-positivity (HR 1.43, 95% CI 0.99-2.06)</a:t>
            </a:r>
          </a:p>
          <a:p>
            <a:pPr lvl="2"/>
            <a:r>
              <a:rPr lang="en-US" sz="1400" dirty="0"/>
              <a:t>prior SIL diagnosis (p-trend&lt; 0.001) </a:t>
            </a:r>
          </a:p>
          <a:p>
            <a:pPr lvl="2"/>
            <a:r>
              <a:rPr lang="en-US" sz="1400" dirty="0"/>
              <a:t>HPV16 DNA detection (HR 3.39, 2.38-4.84) </a:t>
            </a:r>
          </a:p>
          <a:p>
            <a:pPr lvl="1"/>
            <a:r>
              <a:rPr lang="en-US" sz="1600" dirty="0"/>
              <a:t>Over 695.3 PYFU, 153 HSIL cleared (clearance 22.0 [95% CI 18.8-25.8] per 100PY)</a:t>
            </a:r>
          </a:p>
          <a:p>
            <a:pPr lvl="1"/>
            <a:r>
              <a:rPr lang="en-US" sz="1600" b="1" dirty="0"/>
              <a:t>Predictors of HSIL clearance </a:t>
            </a:r>
          </a:p>
          <a:p>
            <a:pPr lvl="2"/>
            <a:r>
              <a:rPr lang="en-US" sz="1400" b="1" dirty="0"/>
              <a:t>age&lt; 45 years (HR 1.52, 1.08-2.16)</a:t>
            </a:r>
          </a:p>
          <a:p>
            <a:pPr lvl="2"/>
            <a:r>
              <a:rPr lang="en-US" sz="1400" b="1" dirty="0"/>
              <a:t>anal intraepithelial neoplasia (AIN)2 rather than AIN3 (HR 1.79, 1.29-2.49)</a:t>
            </a:r>
          </a:p>
          <a:p>
            <a:pPr lvl="2"/>
            <a:r>
              <a:rPr lang="en-US" sz="1400" b="1" dirty="0"/>
              <a:t>smaller lesions (HR 1.62, 1.11-2.36) </a:t>
            </a:r>
          </a:p>
          <a:p>
            <a:pPr lvl="2"/>
            <a:r>
              <a:rPr lang="en-US" sz="1400" b="1" dirty="0"/>
              <a:t>lack of persistent HPV16 (HR 1.72, 1.23-2.41)</a:t>
            </a:r>
          </a:p>
          <a:p>
            <a:pPr lvl="1"/>
            <a:r>
              <a:rPr lang="en-US" sz="1600" dirty="0"/>
              <a:t>There was one progression to cancer (incidence 0.224 [95% CI 0.006-1.25] per 100 PY)</a:t>
            </a:r>
          </a:p>
          <a:p>
            <a:endParaRPr lang="en-US" sz="1800" dirty="0"/>
          </a:p>
        </p:txBody>
      </p:sp>
      <p:sp>
        <p:nvSpPr>
          <p:cNvPr id="5" name="ZoneTexte 4">
            <a:extLst>
              <a:ext uri="{FF2B5EF4-FFF2-40B4-BE49-F238E27FC236}">
                <a16:creationId xmlns:a16="http://schemas.microsoft.com/office/drawing/2014/main" id="{A35F5DE3-44AC-475C-AEFA-23AD2F7DB0C4}"/>
              </a:ext>
            </a:extLst>
          </p:cNvPr>
          <p:cNvSpPr txBox="1"/>
          <p:nvPr/>
        </p:nvSpPr>
        <p:spPr>
          <a:xfrm>
            <a:off x="6569841" y="6516763"/>
            <a:ext cx="2577244" cy="276999"/>
          </a:xfrm>
          <a:prstGeom prst="rect">
            <a:avLst/>
          </a:prstGeom>
          <a:noFill/>
        </p:spPr>
        <p:txBody>
          <a:bodyPr wrap="none" rtlCol="0">
            <a:spAutoFit/>
          </a:bodyPr>
          <a:lstStyle/>
          <a:p>
            <a:pPr algn="r"/>
            <a:r>
              <a:rPr lang="fr-FR" sz="1200" b="1" i="1" dirty="0" err="1">
                <a:solidFill>
                  <a:srgbClr val="0070C0"/>
                </a:solidFill>
              </a:rPr>
              <a:t>Templeton</a:t>
            </a:r>
            <a:r>
              <a:rPr lang="fr-FR" sz="1200" b="1" i="1" dirty="0">
                <a:solidFill>
                  <a:srgbClr val="0070C0"/>
                </a:solidFill>
              </a:rPr>
              <a:t> DJ, EACS 2017, abs. PS6/1 </a:t>
            </a:r>
          </a:p>
        </p:txBody>
      </p:sp>
    </p:spTree>
    <p:extLst>
      <p:ext uri="{BB962C8B-B14F-4D97-AF65-F5344CB8AC3E}">
        <p14:creationId xmlns:p14="http://schemas.microsoft.com/office/powerpoint/2010/main" val="3064515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89E21C-7878-456B-B859-36E472601977}"/>
              </a:ext>
            </a:extLst>
          </p:cNvPr>
          <p:cNvSpPr>
            <a:spLocks noGrp="1"/>
          </p:cNvSpPr>
          <p:nvPr>
            <p:ph type="title"/>
          </p:nvPr>
        </p:nvSpPr>
        <p:spPr/>
        <p:txBody>
          <a:bodyPr/>
          <a:lstStyle/>
          <a:p>
            <a:r>
              <a:rPr lang="en-US"/>
              <a:t>ART is recommended in all adults with HIV infection, irrespective of CD4 counts</a:t>
            </a:r>
          </a:p>
        </p:txBody>
      </p:sp>
      <p:sp>
        <p:nvSpPr>
          <p:cNvPr id="3" name="Espace réservé du contenu 2">
            <a:extLst>
              <a:ext uri="{FF2B5EF4-FFF2-40B4-BE49-F238E27FC236}">
                <a16:creationId xmlns:a16="http://schemas.microsoft.com/office/drawing/2014/main" id="{486B1CF7-BBD1-4CDC-AD4B-AEE5861B708E}"/>
              </a:ext>
            </a:extLst>
          </p:cNvPr>
          <p:cNvSpPr>
            <a:spLocks noGrp="1"/>
          </p:cNvSpPr>
          <p:nvPr>
            <p:ph sz="quarter" idx="13"/>
          </p:nvPr>
        </p:nvSpPr>
        <p:spPr>
          <a:xfrm>
            <a:off x="811161" y="1936376"/>
            <a:ext cx="8229600" cy="4572000"/>
          </a:xfrm>
        </p:spPr>
        <p:txBody>
          <a:bodyPr/>
          <a:lstStyle/>
          <a:p>
            <a:r>
              <a:rPr lang="en-US" dirty="0"/>
              <a:t>ART is recommended irrespective of the CD4 count. </a:t>
            </a:r>
            <a:br>
              <a:rPr lang="en-US" dirty="0"/>
            </a:br>
            <a:r>
              <a:rPr lang="en-US" dirty="0"/>
              <a:t>In certain situations (i.e. lower CD4 count or pregnancy) </a:t>
            </a:r>
            <a:br>
              <a:rPr lang="en-US" dirty="0"/>
            </a:br>
            <a:r>
              <a:rPr lang="en-US" dirty="0"/>
              <a:t>there is a greater urgency to start ART immediately</a:t>
            </a:r>
          </a:p>
        </p:txBody>
      </p:sp>
      <p:sp>
        <p:nvSpPr>
          <p:cNvPr id="4" name="Rectangle : coins arrondis 3">
            <a:extLst>
              <a:ext uri="{FF2B5EF4-FFF2-40B4-BE49-F238E27FC236}">
                <a16:creationId xmlns:a16="http://schemas.microsoft.com/office/drawing/2014/main" id="{4D7FA308-1195-439F-A083-1441FAEB8343}"/>
              </a:ext>
            </a:extLst>
          </p:cNvPr>
          <p:cNvSpPr/>
          <p:nvPr/>
        </p:nvSpPr>
        <p:spPr>
          <a:xfrm>
            <a:off x="1189704" y="3754258"/>
            <a:ext cx="7393858" cy="2145268"/>
          </a:xfrm>
          <a:prstGeom prst="roundRect">
            <a:avLst/>
          </a:prstGeom>
          <a:solidFill>
            <a:srgbClr val="FFE285"/>
          </a:solidFill>
        </p:spPr>
        <p:txBody>
          <a:bodyPr wrap="square">
            <a:spAutoFit/>
          </a:bodyPr>
          <a:lstStyle/>
          <a:p>
            <a:r>
              <a:rPr lang="en-US" sz="2000" b="1" dirty="0"/>
              <a:t>Whether rapid, possibly same-day ART start is proposed to newly diagnosed persons or awaited until complementary assessments depends on the setting and medical circumstances, medical indications to start ART more urgently and risk of loss from care.</a:t>
            </a:r>
            <a:br>
              <a:rPr lang="en-US" sz="2000" b="1" dirty="0"/>
            </a:br>
            <a:r>
              <a:rPr lang="en-US" sz="2000" b="1" dirty="0"/>
              <a:t>To reduce loss to follow-up between diagnosis and ART initiation, structural barriers delaying the process should be addressed</a:t>
            </a:r>
          </a:p>
        </p:txBody>
      </p:sp>
    </p:spTree>
    <p:extLst>
      <p:ext uri="{BB962C8B-B14F-4D97-AF65-F5344CB8AC3E}">
        <p14:creationId xmlns:p14="http://schemas.microsoft.com/office/powerpoint/2010/main" val="3536578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4294967295"/>
          </p:nvPr>
        </p:nvSpPr>
        <p:spPr>
          <a:xfrm>
            <a:off x="277905" y="1665702"/>
            <a:ext cx="8229600" cy="4525963"/>
          </a:xfrm>
        </p:spPr>
        <p:txBody>
          <a:bodyPr>
            <a:normAutofit fontScale="92500" lnSpcReduction="10000"/>
          </a:bodyPr>
          <a:lstStyle/>
          <a:p>
            <a:pPr marL="0" indent="0">
              <a:buNone/>
            </a:pPr>
            <a:r>
              <a:rPr lang="en-US" sz="3000" b="1" dirty="0"/>
              <a:t>Before selecting an ART regimen, it is critical to review:</a:t>
            </a:r>
            <a:endParaRPr lang="fr-FR" sz="3000" b="1" dirty="0"/>
          </a:p>
          <a:p>
            <a:pPr lvl="0">
              <a:buFont typeface="Arial" panose="020B0604020202020204" pitchFamily="34" charset="0"/>
              <a:buChar char="•"/>
            </a:pPr>
            <a:r>
              <a:rPr lang="en-US" sz="2600" dirty="0"/>
              <a:t>If a woman </a:t>
            </a:r>
            <a:r>
              <a:rPr lang="en-US" sz="2600" b="1" dirty="0"/>
              <a:t>wishes to conceive (see Table)</a:t>
            </a:r>
            <a:endParaRPr lang="en-US" sz="2600" dirty="0"/>
          </a:p>
          <a:p>
            <a:pPr lvl="0">
              <a:buFont typeface="Arial" panose="020B0604020202020204" pitchFamily="34" charset="0"/>
              <a:buChar char="•"/>
            </a:pPr>
            <a:r>
              <a:rPr lang="en-US" sz="2600" dirty="0"/>
              <a:t>If a woman is </a:t>
            </a:r>
            <a:r>
              <a:rPr lang="en-US" sz="2600" b="1" dirty="0"/>
              <a:t>pregnant (see Table)</a:t>
            </a:r>
            <a:endParaRPr lang="en-US" sz="2600" dirty="0"/>
          </a:p>
          <a:p>
            <a:pPr lvl="0">
              <a:buFont typeface="Arial" panose="020B0604020202020204" pitchFamily="34" charset="0"/>
              <a:buChar char="•"/>
            </a:pPr>
            <a:r>
              <a:rPr lang="en-US" sz="2600" dirty="0"/>
              <a:t>If the person has an </a:t>
            </a:r>
            <a:r>
              <a:rPr lang="en-US" sz="2600" b="1" dirty="0"/>
              <a:t>OI (see Table)</a:t>
            </a:r>
            <a:endParaRPr lang="en-US" sz="2600" dirty="0"/>
          </a:p>
          <a:p>
            <a:pPr lvl="0">
              <a:buFont typeface="Arial" panose="020B0604020202020204" pitchFamily="34" charset="0"/>
              <a:buChar char="•"/>
            </a:pPr>
            <a:r>
              <a:rPr lang="en-US" sz="2600" dirty="0"/>
              <a:t>If the person has </a:t>
            </a:r>
            <a:r>
              <a:rPr lang="en-US" sz="2600" b="1" dirty="0"/>
              <a:t>TB (see Table)</a:t>
            </a:r>
            <a:endParaRPr lang="fr-FR" sz="2600" dirty="0"/>
          </a:p>
          <a:p>
            <a:pPr lvl="0">
              <a:buFont typeface="Arial" panose="020B0604020202020204" pitchFamily="34" charset="0"/>
              <a:buChar char="•"/>
            </a:pPr>
            <a:r>
              <a:rPr lang="en-US" sz="2600" dirty="0"/>
              <a:t>If the person has potential </a:t>
            </a:r>
            <a:r>
              <a:rPr lang="en-US" sz="2600" b="1" dirty="0"/>
              <a:t>treatment limiting comorbidities</a:t>
            </a:r>
            <a:r>
              <a:rPr lang="en-US" sz="2600" dirty="0"/>
              <a:t>: see Comorbidity section, dose adjustment for renal and liver impairment </a:t>
            </a:r>
          </a:p>
          <a:p>
            <a:pPr lvl="0">
              <a:buFont typeface="Arial" panose="020B0604020202020204" pitchFamily="34" charset="0"/>
              <a:buChar char="•"/>
            </a:pPr>
            <a:r>
              <a:rPr lang="en-US" sz="2600" dirty="0"/>
              <a:t>If the person is treated with </a:t>
            </a:r>
            <a:r>
              <a:rPr lang="en-US" sz="2600" b="1" dirty="0"/>
              <a:t>other medications</a:t>
            </a:r>
            <a:r>
              <a:rPr lang="en-US" sz="2600" dirty="0"/>
              <a:t>: </a:t>
            </a:r>
            <a:r>
              <a:rPr lang="fr-FR" sz="2600" dirty="0"/>
              <a:t>d-d-i</a:t>
            </a:r>
          </a:p>
          <a:p>
            <a:pPr lvl="0">
              <a:buFont typeface="Arial" panose="020B0604020202020204" pitchFamily="34" charset="0"/>
              <a:buChar char="•"/>
            </a:pPr>
            <a:r>
              <a:rPr lang="en-US" sz="2600" dirty="0"/>
              <a:t>If the person has </a:t>
            </a:r>
            <a:r>
              <a:rPr lang="en-US" sz="2600" b="1" dirty="0"/>
              <a:t>swallowing difficulties</a:t>
            </a:r>
            <a:endParaRPr lang="fr-FR" sz="2600" dirty="0"/>
          </a:p>
        </p:txBody>
      </p:sp>
      <p:sp>
        <p:nvSpPr>
          <p:cNvPr id="4" name="Titre 1">
            <a:extLst>
              <a:ext uri="{FF2B5EF4-FFF2-40B4-BE49-F238E27FC236}">
                <a16:creationId xmlns:a16="http://schemas.microsoft.com/office/drawing/2014/main" id="{D817B2D5-3C45-44CC-8245-C9D99587EC9E}"/>
              </a:ext>
            </a:extLst>
          </p:cNvPr>
          <p:cNvSpPr>
            <a:spLocks noGrp="1"/>
          </p:cNvSpPr>
          <p:nvPr>
            <p:ph type="title"/>
          </p:nvPr>
        </p:nvSpPr>
        <p:spPr>
          <a:xfrm>
            <a:off x="457200" y="274638"/>
            <a:ext cx="8229600" cy="1143000"/>
          </a:xfrm>
        </p:spPr>
        <p:txBody>
          <a:bodyPr/>
          <a:lstStyle/>
          <a:p>
            <a:r>
              <a:rPr lang="en-US"/>
              <a:t>Initial combination regimen for ART-naïve Adult HIV-positive Persons</a:t>
            </a:r>
          </a:p>
        </p:txBody>
      </p:sp>
    </p:spTree>
    <p:extLst>
      <p:ext uri="{BB962C8B-B14F-4D97-AF65-F5344CB8AC3E}">
        <p14:creationId xmlns:p14="http://schemas.microsoft.com/office/powerpoint/2010/main" val="3534767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3">
            <a:extLst>
              <a:ext uri="{FF2B5EF4-FFF2-40B4-BE49-F238E27FC236}">
                <a16:creationId xmlns:a16="http://schemas.microsoft.com/office/drawing/2014/main" id="{6B2A7802-F78A-467A-9B88-FE9EFDE7ED94}"/>
              </a:ext>
            </a:extLst>
          </p:cNvPr>
          <p:cNvGraphicFramePr>
            <a:graphicFrameLocks noGrp="1"/>
          </p:cNvGraphicFramePr>
          <p:nvPr>
            <p:extLst>
              <p:ext uri="{D42A27DB-BD31-4B8C-83A1-F6EECF244321}">
                <p14:modId xmlns:p14="http://schemas.microsoft.com/office/powerpoint/2010/main" val="667103664"/>
              </p:ext>
            </p:extLst>
          </p:nvPr>
        </p:nvGraphicFramePr>
        <p:xfrm>
          <a:off x="292608" y="111760"/>
          <a:ext cx="8558784" cy="6593840"/>
        </p:xfrm>
        <a:graphic>
          <a:graphicData uri="http://schemas.openxmlformats.org/drawingml/2006/table">
            <a:tbl>
              <a:tblPr firstRow="1" bandRow="1">
                <a:tableStyleId>{5C22544A-7EE6-4342-B048-85BDC9FD1C3A}</a:tableStyleId>
              </a:tblPr>
              <a:tblGrid>
                <a:gridCol w="4998720">
                  <a:extLst>
                    <a:ext uri="{9D8B030D-6E8A-4147-A177-3AD203B41FA5}">
                      <a16:colId xmlns:a16="http://schemas.microsoft.com/office/drawing/2014/main" val="1213262742"/>
                    </a:ext>
                  </a:extLst>
                </a:gridCol>
                <a:gridCol w="3560064">
                  <a:extLst>
                    <a:ext uri="{9D8B030D-6E8A-4147-A177-3AD203B41FA5}">
                      <a16:colId xmlns:a16="http://schemas.microsoft.com/office/drawing/2014/main" val="2928745675"/>
                    </a:ext>
                  </a:extLst>
                </a:gridCol>
              </a:tblGrid>
              <a:tr h="370840">
                <a:tc gridSpan="2">
                  <a:txBody>
                    <a:bodyPr/>
                    <a:lstStyle/>
                    <a:p>
                      <a:pPr algn="ctr"/>
                      <a:r>
                        <a:rPr lang="en-US" sz="1800" noProof="0" dirty="0"/>
                        <a:t>Recommended regimens</a:t>
                      </a:r>
                    </a:p>
                  </a:txBody>
                  <a:tcPr anchor="ctr"/>
                </a:tc>
                <a:tc hMerge="1">
                  <a:txBody>
                    <a:bodyPr/>
                    <a:lstStyle/>
                    <a:p>
                      <a:endParaRPr lang="en-US" noProof="0" dirty="0"/>
                    </a:p>
                  </a:txBody>
                  <a:tcPr anchor="ctr"/>
                </a:tc>
                <a:extLst>
                  <a:ext uri="{0D108BD9-81ED-4DB2-BD59-A6C34878D82A}">
                    <a16:rowId xmlns:a16="http://schemas.microsoft.com/office/drawing/2014/main" val="3841884424"/>
                  </a:ext>
                </a:extLst>
              </a:tr>
              <a:tr h="370840">
                <a:tc>
                  <a:txBody>
                    <a:bodyPr/>
                    <a:lstStyle/>
                    <a:p>
                      <a:r>
                        <a:rPr lang="en-US" sz="1600" b="1" noProof="0" dirty="0">
                          <a:solidFill>
                            <a:schemeClr val="bg1"/>
                          </a:solidFill>
                        </a:rPr>
                        <a:t>2 NRTIs  + INSTI (preferred)</a:t>
                      </a:r>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extLst>
                  <a:ext uri="{0D108BD9-81ED-4DB2-BD59-A6C34878D82A}">
                    <a16:rowId xmlns:a16="http://schemas.microsoft.com/office/drawing/2014/main" val="2981070396"/>
                  </a:ext>
                </a:extLst>
              </a:tr>
              <a:tr h="370840">
                <a:tc>
                  <a:txBody>
                    <a:bodyPr/>
                    <a:lstStyle/>
                    <a:p>
                      <a:r>
                        <a:rPr lang="en-US" sz="1600" noProof="0" dirty="0"/>
                        <a:t>ABC/3TC + DTG</a:t>
                      </a:r>
                    </a:p>
                    <a:p>
                      <a:r>
                        <a:rPr lang="en-US" sz="1600" noProof="0" dirty="0"/>
                        <a:t>ABC/3TC/DTG</a:t>
                      </a:r>
                    </a:p>
                  </a:txBody>
                  <a:tcPr anchor="ctr"/>
                </a:tc>
                <a:tc>
                  <a:txBody>
                    <a:bodyPr/>
                    <a:lstStyle/>
                    <a:p>
                      <a:r>
                        <a:rPr lang="en-US" sz="1600" noProof="0" dirty="0"/>
                        <a:t>HLA 5701 negative</a:t>
                      </a:r>
                    </a:p>
                    <a:p>
                      <a:r>
                        <a:rPr lang="en-US" sz="1600" noProof="0" dirty="0"/>
                        <a:t>HBsAg negative</a:t>
                      </a:r>
                    </a:p>
                  </a:txBody>
                  <a:tcPr anchor="ctr"/>
                </a:tc>
                <a:extLst>
                  <a:ext uri="{0D108BD9-81ED-4DB2-BD59-A6C34878D82A}">
                    <a16:rowId xmlns:a16="http://schemas.microsoft.com/office/drawing/2014/main" val="98161312"/>
                  </a:ext>
                </a:extLst>
              </a:tr>
              <a:tr h="370840">
                <a:tc>
                  <a:txBody>
                    <a:bodyPr/>
                    <a:lstStyle/>
                    <a:p>
                      <a:r>
                        <a:rPr lang="en-US" sz="1600" noProof="0" dirty="0"/>
                        <a:t>TAF/FTC or TDF/FTC or TDF/3TC + DTG</a:t>
                      </a:r>
                    </a:p>
                  </a:txBody>
                  <a:tcPr anchor="ctr"/>
                </a:tc>
                <a:tc>
                  <a:txBody>
                    <a:bodyPr/>
                    <a:lstStyle/>
                    <a:p>
                      <a:endParaRPr lang="en-US" sz="1600" noProof="0"/>
                    </a:p>
                  </a:txBody>
                  <a:tcPr anchor="ctr"/>
                </a:tc>
                <a:extLst>
                  <a:ext uri="{0D108BD9-81ED-4DB2-BD59-A6C34878D82A}">
                    <a16:rowId xmlns:a16="http://schemas.microsoft.com/office/drawing/2014/main" val="2384427523"/>
                  </a:ext>
                </a:extLst>
              </a:tr>
              <a:tr h="370840">
                <a:tc>
                  <a:txBody>
                    <a:bodyPr/>
                    <a:lstStyle/>
                    <a:p>
                      <a:r>
                        <a:rPr lang="en-US" sz="1600" noProof="0" dirty="0"/>
                        <a:t>TAF/FTC/BIC</a:t>
                      </a:r>
                    </a:p>
                  </a:txBody>
                  <a:tcPr anchor="ctr"/>
                </a:tc>
                <a:tc>
                  <a:txBody>
                    <a:bodyPr/>
                    <a:lstStyle/>
                    <a:p>
                      <a:endParaRPr lang="en-US" sz="1600" noProof="0" dirty="0"/>
                    </a:p>
                  </a:txBody>
                  <a:tcPr anchor="ctr"/>
                </a:tc>
                <a:extLst>
                  <a:ext uri="{0D108BD9-81ED-4DB2-BD59-A6C34878D82A}">
                    <a16:rowId xmlns:a16="http://schemas.microsoft.com/office/drawing/2014/main" val="1539449465"/>
                  </a:ext>
                </a:extLst>
              </a:tr>
              <a:tr h="370840">
                <a:tc>
                  <a:txBody>
                    <a:bodyPr/>
                    <a:lstStyle/>
                    <a:p>
                      <a:r>
                        <a:rPr lang="en-US" sz="1600" noProof="0" dirty="0"/>
                        <a:t>TAF/FTC or TDF/FTC or TDF/3TC + RAL </a:t>
                      </a:r>
                      <a:r>
                        <a:rPr lang="en-US" sz="1600" noProof="0" dirty="0" err="1"/>
                        <a:t>qd</a:t>
                      </a:r>
                      <a:r>
                        <a:rPr lang="en-US" sz="1600" noProof="0" dirty="0"/>
                        <a:t> or bid</a:t>
                      </a:r>
                    </a:p>
                  </a:txBody>
                  <a:tcPr anchor="ctr"/>
                </a:tc>
                <a:tc>
                  <a:txBody>
                    <a:bodyPr/>
                    <a:lstStyle/>
                    <a:p>
                      <a:endParaRPr lang="en-US" sz="1600" noProof="0" dirty="0"/>
                    </a:p>
                  </a:txBody>
                  <a:tcPr anchor="ctr"/>
                </a:tc>
                <a:extLst>
                  <a:ext uri="{0D108BD9-81ED-4DB2-BD59-A6C34878D82A}">
                    <a16:rowId xmlns:a16="http://schemas.microsoft.com/office/drawing/2014/main" val="2579185926"/>
                  </a:ext>
                </a:extLst>
              </a:tr>
              <a:tr h="370840">
                <a:tc>
                  <a:txBody>
                    <a:bodyPr/>
                    <a:lstStyle/>
                    <a:p>
                      <a:r>
                        <a:rPr lang="en-US" sz="1600" b="1" noProof="0" dirty="0">
                          <a:solidFill>
                            <a:schemeClr val="bg1"/>
                          </a:solidFill>
                        </a:rPr>
                        <a:t>1 NRTI + INSTI</a:t>
                      </a:r>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extLst>
                  <a:ext uri="{0D108BD9-81ED-4DB2-BD59-A6C34878D82A}">
                    <a16:rowId xmlns:a16="http://schemas.microsoft.com/office/drawing/2014/main" val="1083310316"/>
                  </a:ext>
                </a:extLst>
              </a:tr>
              <a:tr h="370840">
                <a:tc>
                  <a:txBody>
                    <a:bodyPr/>
                    <a:lstStyle/>
                    <a:p>
                      <a:r>
                        <a:rPr lang="en-US" sz="1600" b="1" noProof="0" dirty="0">
                          <a:solidFill>
                            <a:srgbClr val="C00000"/>
                          </a:solidFill>
                        </a:rPr>
                        <a:t>DTG + 3TC</a:t>
                      </a:r>
                    </a:p>
                  </a:txBody>
                  <a:tcPr anchor="ctr"/>
                </a:tc>
                <a:tc>
                  <a:txBody>
                    <a:bodyPr/>
                    <a:lstStyle/>
                    <a:p>
                      <a:r>
                        <a:rPr lang="en-US" sz="1600" b="0" noProof="0" dirty="0">
                          <a:solidFill>
                            <a:srgbClr val="C00000"/>
                          </a:solidFill>
                        </a:rPr>
                        <a:t>HBs Ag negative</a:t>
                      </a:r>
                    </a:p>
                    <a:p>
                      <a:r>
                        <a:rPr lang="en-US" sz="1600" b="0" noProof="0" dirty="0">
                          <a:solidFill>
                            <a:srgbClr val="C00000"/>
                          </a:solidFill>
                        </a:rPr>
                        <a:t>HIV-VL &lt; 500 000 c/ml</a:t>
                      </a:r>
                    </a:p>
                    <a:p>
                      <a:r>
                        <a:rPr lang="en-US" sz="1600" b="0" noProof="0" dirty="0">
                          <a:solidFill>
                            <a:srgbClr val="C00000"/>
                          </a:solidFill>
                        </a:rPr>
                        <a:t>CD4 count &gt; 200 cells/</a:t>
                      </a:r>
                      <a:r>
                        <a:rPr lang="en-US" sz="1600" b="0" noProof="0" dirty="0">
                          <a:solidFill>
                            <a:srgbClr val="C00000"/>
                          </a:solidFill>
                          <a:latin typeface="Symbol" panose="05050102010706020507" pitchFamily="18" charset="2"/>
                        </a:rPr>
                        <a:t>m</a:t>
                      </a:r>
                      <a:r>
                        <a:rPr lang="en-US" sz="1600" b="0" noProof="0" dirty="0">
                          <a:solidFill>
                            <a:srgbClr val="C00000"/>
                          </a:solidFill>
                        </a:rPr>
                        <a:t>l</a:t>
                      </a:r>
                    </a:p>
                  </a:txBody>
                  <a:tcPr anchor="ctr"/>
                </a:tc>
                <a:extLst>
                  <a:ext uri="{0D108BD9-81ED-4DB2-BD59-A6C34878D82A}">
                    <a16:rowId xmlns:a16="http://schemas.microsoft.com/office/drawing/2014/main" val="3993647033"/>
                  </a:ext>
                </a:extLst>
              </a:tr>
              <a:tr h="370840">
                <a:tc>
                  <a:txBody>
                    <a:bodyPr/>
                    <a:lstStyle/>
                    <a:p>
                      <a:r>
                        <a:rPr lang="en-US" sz="1600" b="1" noProof="0" dirty="0">
                          <a:solidFill>
                            <a:schemeClr val="bg1"/>
                          </a:solidFill>
                        </a:rPr>
                        <a:t>2 NRTIs + NNRTI</a:t>
                      </a:r>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extLst>
                  <a:ext uri="{0D108BD9-81ED-4DB2-BD59-A6C34878D82A}">
                    <a16:rowId xmlns:a16="http://schemas.microsoft.com/office/drawing/2014/main" val="3315763916"/>
                  </a:ext>
                </a:extLst>
              </a:tr>
              <a:tr h="370840">
                <a:tc>
                  <a:txBody>
                    <a:bodyPr/>
                    <a:lstStyle/>
                    <a:p>
                      <a:r>
                        <a:rPr lang="en-US" sz="1600" b="1" noProof="0" dirty="0">
                          <a:solidFill>
                            <a:srgbClr val="C00000"/>
                          </a:solidFill>
                        </a:rPr>
                        <a:t>TAF/FTC or TDF/FTC or TDF/3TC + DOR</a:t>
                      </a:r>
                    </a:p>
                    <a:p>
                      <a:r>
                        <a:rPr lang="en-US" sz="1600" b="1" noProof="0" dirty="0">
                          <a:solidFill>
                            <a:srgbClr val="C00000"/>
                          </a:solidFill>
                        </a:rPr>
                        <a:t>TDF/3TC/DOR</a:t>
                      </a:r>
                    </a:p>
                  </a:txBody>
                  <a:tcPr anchor="ctr">
                    <a:solidFill>
                      <a:srgbClr val="D0D8E8"/>
                    </a:solidFill>
                  </a:tcPr>
                </a:tc>
                <a:tc>
                  <a:txBody>
                    <a:bodyPr/>
                    <a:lstStyle/>
                    <a:p>
                      <a:endParaRPr lang="en-US" sz="1600" noProof="0" dirty="0"/>
                    </a:p>
                  </a:txBody>
                  <a:tcPr anchor="ctr"/>
                </a:tc>
                <a:extLst>
                  <a:ext uri="{0D108BD9-81ED-4DB2-BD59-A6C34878D82A}">
                    <a16:rowId xmlns:a16="http://schemas.microsoft.com/office/drawing/2014/main" val="2020890471"/>
                  </a:ext>
                </a:extLst>
              </a:tr>
              <a:tr h="370840">
                <a:tc>
                  <a:txBody>
                    <a:bodyPr/>
                    <a:lstStyle/>
                    <a:p>
                      <a:r>
                        <a:rPr lang="en-US" sz="1600" noProof="0" dirty="0"/>
                        <a:t>TAF/FTC or TDF/FTC or TDF/3TC + RPV</a:t>
                      </a:r>
                    </a:p>
                    <a:p>
                      <a:r>
                        <a:rPr lang="en-US" sz="1600" noProof="0" dirty="0"/>
                        <a:t>TAF/FTC/RPV</a:t>
                      </a:r>
                    </a:p>
                    <a:p>
                      <a:r>
                        <a:rPr lang="en-US" sz="1600" noProof="0" dirty="0"/>
                        <a:t>TDF/FTC/RPV</a:t>
                      </a:r>
                    </a:p>
                  </a:txBody>
                  <a:tcPr anchor="ctr"/>
                </a:tc>
                <a:tc>
                  <a:txBody>
                    <a:bodyPr/>
                    <a:lstStyle/>
                    <a:p>
                      <a:r>
                        <a:rPr lang="en-US" sz="1600" noProof="0" dirty="0"/>
                        <a:t>CD4 count &gt; 200 cells/ml</a:t>
                      </a:r>
                    </a:p>
                    <a:p>
                      <a:r>
                        <a:rPr lang="en-US" sz="1600" noProof="0" dirty="0"/>
                        <a:t>HIV-VL &lt; 100 000 c/ml</a:t>
                      </a:r>
                    </a:p>
                    <a:p>
                      <a:r>
                        <a:rPr lang="en-US" sz="1600" noProof="0" dirty="0"/>
                        <a:t>Not on proton pump inhibitor</a:t>
                      </a:r>
                    </a:p>
                    <a:p>
                      <a:r>
                        <a:rPr lang="en-US" sz="1600" noProof="0" dirty="0"/>
                        <a:t>With food</a:t>
                      </a:r>
                    </a:p>
                  </a:txBody>
                  <a:tcPr anchor="ctr"/>
                </a:tc>
                <a:extLst>
                  <a:ext uri="{0D108BD9-81ED-4DB2-BD59-A6C34878D82A}">
                    <a16:rowId xmlns:a16="http://schemas.microsoft.com/office/drawing/2014/main" val="1162912092"/>
                  </a:ext>
                </a:extLst>
              </a:tr>
              <a:tr h="370840">
                <a:tc>
                  <a:txBody>
                    <a:bodyPr/>
                    <a:lstStyle/>
                    <a:p>
                      <a:r>
                        <a:rPr lang="en-US" sz="1600" b="1" noProof="0" dirty="0">
                          <a:solidFill>
                            <a:schemeClr val="bg1"/>
                          </a:solidFill>
                        </a:rPr>
                        <a:t>2 NRTIs + PI/r or PI/c</a:t>
                      </a:r>
                    </a:p>
                  </a:txBody>
                  <a:tcPr anchor="ctr">
                    <a:solidFill>
                      <a:schemeClr val="tx2">
                        <a:lumMod val="40000"/>
                        <a:lumOff val="60000"/>
                      </a:schemeClr>
                    </a:solidFill>
                  </a:tcPr>
                </a:tc>
                <a:tc>
                  <a:txBody>
                    <a:bodyPr/>
                    <a:lstStyle/>
                    <a:p>
                      <a:endParaRPr lang="en-US" sz="1600" noProof="0" dirty="0"/>
                    </a:p>
                  </a:txBody>
                  <a:tcPr anchor="ctr">
                    <a:solidFill>
                      <a:schemeClr val="tx2">
                        <a:lumMod val="40000"/>
                        <a:lumOff val="60000"/>
                      </a:schemeClr>
                    </a:solidFill>
                  </a:tcPr>
                </a:tc>
                <a:extLst>
                  <a:ext uri="{0D108BD9-81ED-4DB2-BD59-A6C34878D82A}">
                    <a16:rowId xmlns:a16="http://schemas.microsoft.com/office/drawing/2014/main" val="2360312043"/>
                  </a:ext>
                </a:extLst>
              </a:tr>
              <a:tr h="370840">
                <a:tc>
                  <a:txBody>
                    <a:bodyPr/>
                    <a:lstStyle/>
                    <a:p>
                      <a:r>
                        <a:rPr lang="en-US" sz="1600" noProof="0" dirty="0"/>
                        <a:t>TAF/FTC or TDF/FTC or TDF/3TC + DRV/r or DRV/r</a:t>
                      </a:r>
                    </a:p>
                    <a:p>
                      <a:r>
                        <a:rPr lang="en-US" sz="1600" noProof="0" dirty="0"/>
                        <a:t>TAF/FTC/DRV/c</a:t>
                      </a:r>
                    </a:p>
                  </a:txBody>
                  <a:tcPr anchor="ctr">
                    <a:solidFill>
                      <a:srgbClr val="D0D8E8"/>
                    </a:solidFill>
                  </a:tcPr>
                </a:tc>
                <a:tc>
                  <a:txBody>
                    <a:bodyPr/>
                    <a:lstStyle/>
                    <a:p>
                      <a:r>
                        <a:rPr lang="en-US" sz="1600" noProof="0" dirty="0"/>
                        <a:t>With food</a:t>
                      </a:r>
                    </a:p>
                  </a:txBody>
                  <a:tcPr anchor="ctr">
                    <a:solidFill>
                      <a:srgbClr val="D0D8E8"/>
                    </a:solidFill>
                  </a:tcPr>
                </a:tc>
                <a:extLst>
                  <a:ext uri="{0D108BD9-81ED-4DB2-BD59-A6C34878D82A}">
                    <a16:rowId xmlns:a16="http://schemas.microsoft.com/office/drawing/2014/main" val="476610985"/>
                  </a:ext>
                </a:extLst>
              </a:tr>
            </a:tbl>
          </a:graphicData>
        </a:graphic>
      </p:graphicFrame>
    </p:spTree>
    <p:extLst>
      <p:ext uri="{BB962C8B-B14F-4D97-AF65-F5344CB8AC3E}">
        <p14:creationId xmlns:p14="http://schemas.microsoft.com/office/powerpoint/2010/main" val="244871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half" idx="1"/>
          </p:nvPr>
        </p:nvSpPr>
        <p:spPr>
          <a:xfrm>
            <a:off x="283583" y="1282662"/>
            <a:ext cx="3791197" cy="5297490"/>
          </a:xfrm>
        </p:spPr>
        <p:txBody>
          <a:bodyPr>
            <a:noAutofit/>
          </a:bodyPr>
          <a:lstStyle/>
          <a:p>
            <a:pPr marL="0" lvl="0" indent="0">
              <a:spcBef>
                <a:spcPts val="0"/>
              </a:spcBef>
              <a:buNone/>
            </a:pPr>
            <a:r>
              <a:rPr lang="en-US" sz="1800" b="1" dirty="0">
                <a:solidFill>
                  <a:srgbClr val="0070C0"/>
                </a:solidFill>
              </a:rPr>
              <a:t>INDICATIONS</a:t>
            </a:r>
          </a:p>
          <a:p>
            <a:pPr lvl="0">
              <a:spcBef>
                <a:spcPts val="0"/>
              </a:spcBef>
            </a:pPr>
            <a:r>
              <a:rPr lang="en-US" sz="1400" b="1" dirty="0"/>
              <a:t>Documented toxicity  </a:t>
            </a:r>
            <a:endParaRPr lang="fr-FR" sz="1400" dirty="0"/>
          </a:p>
          <a:p>
            <a:pPr lvl="0">
              <a:spcBef>
                <a:spcPts val="0"/>
              </a:spcBef>
            </a:pPr>
            <a:r>
              <a:rPr lang="en-US" sz="1400" b="1" dirty="0"/>
              <a:t>Prevention of long-term toxicity.  </a:t>
            </a:r>
            <a:endParaRPr lang="fr-FR" sz="1400" dirty="0"/>
          </a:p>
          <a:p>
            <a:pPr lvl="0">
              <a:spcBef>
                <a:spcPts val="0"/>
              </a:spcBef>
            </a:pPr>
            <a:r>
              <a:rPr lang="en-US" sz="1400" b="1" dirty="0"/>
              <a:t>Avoidance  of drug-drug interactions  </a:t>
            </a:r>
            <a:endParaRPr lang="fr-FR" sz="1400" dirty="0"/>
          </a:p>
          <a:p>
            <a:pPr lvl="0">
              <a:spcBef>
                <a:spcPts val="0"/>
              </a:spcBef>
            </a:pPr>
            <a:r>
              <a:rPr lang="en-US" sz="1400" b="1" dirty="0">
                <a:solidFill>
                  <a:srgbClr val="C00000"/>
                </a:solidFill>
              </a:rPr>
              <a:t>Planned pregnancy or women wishing to conceive</a:t>
            </a:r>
          </a:p>
          <a:p>
            <a:pPr lvl="0">
              <a:spcBef>
                <a:spcPts val="0"/>
              </a:spcBef>
            </a:pPr>
            <a:r>
              <a:rPr lang="en-US" sz="1400" b="1" dirty="0"/>
              <a:t>Women who become Pregnant on ART </a:t>
            </a:r>
          </a:p>
          <a:p>
            <a:pPr lvl="0">
              <a:spcBef>
                <a:spcPts val="0"/>
              </a:spcBef>
            </a:pPr>
            <a:r>
              <a:rPr lang="en-US" sz="1400" b="1" dirty="0"/>
              <a:t>Ageing and/or co-morbidity </a:t>
            </a:r>
            <a:r>
              <a:rPr lang="en-US" sz="1400" dirty="0"/>
              <a:t>with a possible negative impact of drug(s) in</a:t>
            </a:r>
            <a:r>
              <a:rPr lang="en-US" sz="1400" b="1" dirty="0"/>
              <a:t> </a:t>
            </a:r>
            <a:r>
              <a:rPr lang="en-US" sz="1400" dirty="0"/>
              <a:t>current regimen, e.g. on CVD risk, metabolic parameters.</a:t>
            </a:r>
            <a:endParaRPr lang="fr-FR" sz="1400" dirty="0"/>
          </a:p>
          <a:p>
            <a:pPr lvl="0">
              <a:spcBef>
                <a:spcPts val="0"/>
              </a:spcBef>
            </a:pPr>
            <a:r>
              <a:rPr lang="en-US" sz="1400" b="1" dirty="0"/>
              <a:t>Simplification: </a:t>
            </a:r>
            <a:r>
              <a:rPr lang="en-US" sz="1400" dirty="0"/>
              <a:t>to reduce pill burden, adjust food restrictions, improve</a:t>
            </a:r>
            <a:r>
              <a:rPr lang="en-US" sz="1400" b="1" dirty="0"/>
              <a:t> </a:t>
            </a:r>
            <a:r>
              <a:rPr lang="en-US" sz="1400" dirty="0"/>
              <a:t>adherence and reduce monitoring needs. </a:t>
            </a:r>
            <a:endParaRPr lang="fr-FR" sz="1400" dirty="0"/>
          </a:p>
          <a:p>
            <a:pPr lvl="0">
              <a:spcBef>
                <a:spcPts val="0"/>
              </a:spcBef>
            </a:pPr>
            <a:r>
              <a:rPr lang="en-US" sz="1400" b="1" dirty="0">
                <a:solidFill>
                  <a:srgbClr val="C00000"/>
                </a:solidFill>
              </a:rPr>
              <a:t>Protection from HBV</a:t>
            </a:r>
            <a:r>
              <a:rPr lang="en-US" sz="1400" dirty="0">
                <a:solidFill>
                  <a:srgbClr val="C00000"/>
                </a:solidFill>
              </a:rPr>
              <a:t> </a:t>
            </a:r>
            <a:r>
              <a:rPr lang="en-US" sz="1400" dirty="0"/>
              <a:t>infection or reactivation by including </a:t>
            </a:r>
            <a:r>
              <a:rPr lang="en-US" sz="1400" dirty="0" err="1"/>
              <a:t>tenofovir</a:t>
            </a:r>
            <a:r>
              <a:rPr lang="en-US" sz="1400" dirty="0"/>
              <a:t> in the regimen</a:t>
            </a:r>
            <a:endParaRPr lang="fr-FR" sz="1400" dirty="0"/>
          </a:p>
          <a:p>
            <a:pPr lvl="0">
              <a:spcBef>
                <a:spcPts val="0"/>
              </a:spcBef>
            </a:pPr>
            <a:r>
              <a:rPr lang="en-US" sz="1400" b="1" dirty="0">
                <a:solidFill>
                  <a:srgbClr val="C00000"/>
                </a:solidFill>
              </a:rPr>
              <a:t>Regimen fortification:</a:t>
            </a:r>
            <a:r>
              <a:rPr lang="en-US" sz="1400" dirty="0">
                <a:solidFill>
                  <a:srgbClr val="C00000"/>
                </a:solidFill>
              </a:rPr>
              <a:t> </a:t>
            </a:r>
            <a:r>
              <a:rPr lang="en-US" sz="1400" dirty="0"/>
              <a:t>Increasing the genetic barrier of a regimen in order to prevent resistance (e.g. in persons with reduced adherence)</a:t>
            </a:r>
            <a:endParaRPr lang="fr-FR" sz="1400" dirty="0"/>
          </a:p>
          <a:p>
            <a:pPr lvl="0">
              <a:spcBef>
                <a:spcPts val="0"/>
              </a:spcBef>
            </a:pPr>
            <a:r>
              <a:rPr lang="en-US" sz="1400" b="1" dirty="0">
                <a:solidFill>
                  <a:srgbClr val="C00000"/>
                </a:solidFill>
              </a:rPr>
              <a:t>Cost reduction: </a:t>
            </a:r>
            <a:r>
              <a:rPr lang="en-US" sz="1400" b="1" dirty="0"/>
              <a:t>switching to</a:t>
            </a:r>
            <a:r>
              <a:rPr lang="en-US" sz="1400" dirty="0"/>
              <a:t> the generic form of their current regimen, if available. </a:t>
            </a:r>
            <a:endParaRPr lang="fr-FR" sz="1400" dirty="0"/>
          </a:p>
          <a:p>
            <a:pPr>
              <a:spcBef>
                <a:spcPts val="0"/>
              </a:spcBef>
            </a:pPr>
            <a:endParaRPr lang="fr-FR" sz="1400" dirty="0"/>
          </a:p>
        </p:txBody>
      </p:sp>
      <p:sp>
        <p:nvSpPr>
          <p:cNvPr id="7" name="Espace réservé du contenu 6"/>
          <p:cNvSpPr>
            <a:spLocks noGrp="1"/>
          </p:cNvSpPr>
          <p:nvPr>
            <p:ph sz="half" idx="2"/>
          </p:nvPr>
        </p:nvSpPr>
        <p:spPr>
          <a:xfrm>
            <a:off x="4074780" y="1282662"/>
            <a:ext cx="4901228" cy="5297490"/>
          </a:xfrm>
        </p:spPr>
        <p:txBody>
          <a:bodyPr>
            <a:noAutofit/>
          </a:bodyPr>
          <a:lstStyle/>
          <a:p>
            <a:pPr marL="0" indent="0">
              <a:buNone/>
            </a:pPr>
            <a:r>
              <a:rPr lang="fr-FR" sz="1800" b="1" dirty="0">
                <a:solidFill>
                  <a:srgbClr val="0070C0"/>
                </a:solidFill>
              </a:rPr>
              <a:t>PRINCIPLES</a:t>
            </a:r>
          </a:p>
          <a:p>
            <a:pPr lvl="0"/>
            <a:r>
              <a:rPr lang="en-US" sz="1400" dirty="0"/>
              <a:t>In case of prior </a:t>
            </a:r>
            <a:r>
              <a:rPr lang="en-US" sz="1400" dirty="0" err="1"/>
              <a:t>virologic</a:t>
            </a:r>
            <a:r>
              <a:rPr lang="en-US" sz="1400" dirty="0"/>
              <a:t> failures, with or without evidence of resistance, switches have to be planned especially carefully when they result in a </a:t>
            </a:r>
            <a:r>
              <a:rPr lang="en-US" sz="1400" i="1" dirty="0"/>
              <a:t>lower genetic resistance barrier</a:t>
            </a:r>
            <a:r>
              <a:rPr lang="en-US" sz="1400" dirty="0"/>
              <a:t> of the regimen. </a:t>
            </a:r>
          </a:p>
          <a:p>
            <a:pPr lvl="1"/>
            <a:r>
              <a:rPr lang="en-US" sz="1400" dirty="0"/>
              <a:t>A PI/r or PI/c may only be switched to </a:t>
            </a:r>
            <a:r>
              <a:rPr lang="en-US" sz="1400" dirty="0" err="1"/>
              <a:t>unboosted</a:t>
            </a:r>
            <a:r>
              <a:rPr lang="en-US" sz="1400" dirty="0"/>
              <a:t> ATV, an NNRTI, RAL and EVG if full activity of the 2 NRTIs in the new regimen can be assumed based on resistance data, ARV history before switching</a:t>
            </a:r>
          </a:p>
          <a:p>
            <a:pPr lvl="1"/>
            <a:r>
              <a:rPr lang="en-US" sz="1400" b="1" dirty="0">
                <a:solidFill>
                  <a:srgbClr val="C00000"/>
                </a:solidFill>
              </a:rPr>
              <a:t>Due to the higher genetic barrier of DTG and BIC it is currently unclear if a switch to DTG- or BIC-based regimens also requires full activity of 2 NRTIs in the combination</a:t>
            </a:r>
          </a:p>
          <a:p>
            <a:pPr lvl="0"/>
            <a:r>
              <a:rPr lang="en-US" sz="1400" b="1" dirty="0" err="1">
                <a:solidFill>
                  <a:srgbClr val="C00000"/>
                </a:solidFill>
              </a:rPr>
              <a:t>Proviral</a:t>
            </a:r>
            <a:r>
              <a:rPr lang="en-US" sz="1400" b="1" dirty="0">
                <a:solidFill>
                  <a:srgbClr val="C00000"/>
                </a:solidFill>
              </a:rPr>
              <a:t> DNA genotyping may be useful </a:t>
            </a:r>
            <a:r>
              <a:rPr lang="en-US" sz="1400" dirty="0"/>
              <a:t>in persons with multiple </a:t>
            </a:r>
            <a:r>
              <a:rPr lang="en-US" sz="1400" dirty="0" err="1"/>
              <a:t>virological</a:t>
            </a:r>
            <a:r>
              <a:rPr lang="en-US" sz="1400" dirty="0"/>
              <a:t> failures,</a:t>
            </a:r>
            <a:r>
              <a:rPr lang="en-US" sz="1400" dirty="0">
                <a:solidFill>
                  <a:srgbClr val="FF0000"/>
                </a:solidFill>
              </a:rPr>
              <a:t> </a:t>
            </a:r>
            <a:r>
              <a:rPr lang="en-US" sz="1400" b="1" dirty="0">
                <a:solidFill>
                  <a:srgbClr val="C00000"/>
                </a:solidFill>
              </a:rPr>
              <a:t>unavailable resistance history </a:t>
            </a:r>
            <a:br>
              <a:rPr lang="en-US" sz="1400" b="1" dirty="0">
                <a:solidFill>
                  <a:srgbClr val="C00000"/>
                </a:solidFill>
              </a:rPr>
            </a:br>
            <a:r>
              <a:rPr lang="en-US" sz="1400" b="1" dirty="0">
                <a:solidFill>
                  <a:srgbClr val="C00000"/>
                </a:solidFill>
              </a:rPr>
              <a:t>or low-level viremia</a:t>
            </a:r>
            <a:r>
              <a:rPr lang="en-US" sz="1400" dirty="0">
                <a:solidFill>
                  <a:srgbClr val="FF0000"/>
                </a:solidFill>
              </a:rPr>
              <a:t> </a:t>
            </a:r>
            <a:r>
              <a:rPr lang="en-US" sz="1400" dirty="0"/>
              <a:t>at the time of switch. Results ought to be taken cautiously as </a:t>
            </a:r>
            <a:r>
              <a:rPr lang="en-US" sz="1400" dirty="0" err="1"/>
              <a:t>proviral</a:t>
            </a:r>
            <a:r>
              <a:rPr lang="en-US" sz="1400" dirty="0"/>
              <a:t> DNA genotype may not detect previous resistance mutations and can also detect clinically irrelevant mutations. Therefore,</a:t>
            </a:r>
            <a:r>
              <a:rPr lang="en-US" sz="1400" dirty="0">
                <a:solidFill>
                  <a:srgbClr val="FF0000"/>
                </a:solidFill>
              </a:rPr>
              <a:t> </a:t>
            </a:r>
            <a:r>
              <a:rPr lang="en-US" sz="1400" b="1" dirty="0">
                <a:solidFill>
                  <a:srgbClr val="C00000"/>
                </a:solidFill>
              </a:rPr>
              <a:t>routine </a:t>
            </a:r>
            <a:r>
              <a:rPr lang="en-US" sz="1400" b="1" dirty="0" err="1">
                <a:solidFill>
                  <a:srgbClr val="C00000"/>
                </a:solidFill>
              </a:rPr>
              <a:t>proviral</a:t>
            </a:r>
            <a:r>
              <a:rPr lang="en-US" sz="1400" b="1" dirty="0">
                <a:solidFill>
                  <a:srgbClr val="C00000"/>
                </a:solidFill>
              </a:rPr>
              <a:t> DNA genotyping is currently not recommended</a:t>
            </a:r>
            <a:endParaRPr lang="fr-FR" sz="1400" b="1" dirty="0">
              <a:solidFill>
                <a:srgbClr val="C00000"/>
              </a:solidFill>
            </a:endParaRPr>
          </a:p>
          <a:p>
            <a:endParaRPr lang="fr-FR" sz="1400" dirty="0"/>
          </a:p>
        </p:txBody>
      </p:sp>
      <p:sp>
        <p:nvSpPr>
          <p:cNvPr id="8" name="Titre 1">
            <a:extLst>
              <a:ext uri="{FF2B5EF4-FFF2-40B4-BE49-F238E27FC236}">
                <a16:creationId xmlns:a16="http://schemas.microsoft.com/office/drawing/2014/main" id="{24B80F33-2343-4DAC-B67A-0A7C821D275F}"/>
              </a:ext>
            </a:extLst>
          </p:cNvPr>
          <p:cNvSpPr>
            <a:spLocks noGrp="1"/>
          </p:cNvSpPr>
          <p:nvPr>
            <p:ph type="title"/>
          </p:nvPr>
        </p:nvSpPr>
        <p:spPr>
          <a:xfrm>
            <a:off x="457200" y="274638"/>
            <a:ext cx="8229600" cy="1143000"/>
          </a:xfrm>
        </p:spPr>
        <p:txBody>
          <a:bodyPr>
            <a:normAutofit/>
          </a:bodyPr>
          <a:lstStyle/>
          <a:p>
            <a:r>
              <a:rPr lang="en-US" sz="2800"/>
              <a:t>Switch strategies for virologically suppressed persons</a:t>
            </a:r>
          </a:p>
        </p:txBody>
      </p:sp>
    </p:spTree>
    <p:extLst>
      <p:ext uri="{BB962C8B-B14F-4D97-AF65-F5344CB8AC3E}">
        <p14:creationId xmlns:p14="http://schemas.microsoft.com/office/powerpoint/2010/main" val="332388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ECA4DEE-8BAA-4B28-8429-CACBB5496CDE}"/>
              </a:ext>
            </a:extLst>
          </p:cNvPr>
          <p:cNvSpPr>
            <a:spLocks noGrp="1"/>
          </p:cNvSpPr>
          <p:nvPr>
            <p:ph type="title"/>
          </p:nvPr>
        </p:nvSpPr>
        <p:spPr/>
        <p:txBody>
          <a:bodyPr/>
          <a:lstStyle/>
          <a:p>
            <a:r>
              <a:rPr lang="en-US" dirty="0"/>
              <a:t>Dual therapies supported by large randomized clinical trials or meta-analysis</a:t>
            </a:r>
          </a:p>
        </p:txBody>
      </p:sp>
      <p:sp>
        <p:nvSpPr>
          <p:cNvPr id="6" name="Espace réservé du contenu 5"/>
          <p:cNvSpPr>
            <a:spLocks noGrp="1"/>
          </p:cNvSpPr>
          <p:nvPr>
            <p:ph sz="quarter" idx="13"/>
          </p:nvPr>
        </p:nvSpPr>
        <p:spPr>
          <a:xfrm>
            <a:off x="457200" y="5604386"/>
            <a:ext cx="8229600" cy="813005"/>
          </a:xfrm>
        </p:spPr>
        <p:txBody>
          <a:bodyPr>
            <a:noAutofit/>
          </a:bodyPr>
          <a:lstStyle/>
          <a:p>
            <a:pPr lvl="0">
              <a:buFont typeface="Arial" panose="020B0604020202020204" pitchFamily="34" charset="0"/>
              <a:buChar char="•"/>
            </a:pPr>
            <a:r>
              <a:rPr lang="en-US" sz="2000" b="1" dirty="0">
                <a:solidFill>
                  <a:srgbClr val="C00000"/>
                </a:solidFill>
                <a:latin typeface="+mj-lt"/>
              </a:rPr>
              <a:t>TDF </a:t>
            </a:r>
            <a:r>
              <a:rPr lang="en-US" sz="2000" b="1" dirty="0" err="1">
                <a:solidFill>
                  <a:srgbClr val="C00000"/>
                </a:solidFill>
                <a:latin typeface="+mj-lt"/>
              </a:rPr>
              <a:t>ou</a:t>
            </a:r>
            <a:r>
              <a:rPr lang="en-US" sz="2000" b="1" dirty="0">
                <a:solidFill>
                  <a:srgbClr val="C00000"/>
                </a:solidFill>
                <a:latin typeface="+mj-lt"/>
              </a:rPr>
              <a:t> TAF should not be discontinued in persons with chronic HBV</a:t>
            </a:r>
          </a:p>
          <a:p>
            <a:pPr>
              <a:buFont typeface="Arial" panose="020B0604020202020204" pitchFamily="34" charset="0"/>
              <a:buChar char="•"/>
            </a:pPr>
            <a:r>
              <a:rPr lang="en-US" sz="2000" b="1" dirty="0">
                <a:latin typeface="+mj-lt"/>
              </a:rPr>
              <a:t>Not recommended : </a:t>
            </a:r>
            <a:r>
              <a:rPr lang="en-US" sz="2000" b="1" dirty="0">
                <a:solidFill>
                  <a:srgbClr val="C00000"/>
                </a:solidFill>
                <a:latin typeface="+mj-lt"/>
              </a:rPr>
              <a:t>monotherapy with a boosted PI</a:t>
            </a:r>
            <a:r>
              <a:rPr lang="fr-FR" sz="2000" b="1" dirty="0">
                <a:latin typeface="+mj-lt"/>
              </a:rPr>
              <a:t>, </a:t>
            </a:r>
            <a:r>
              <a:rPr lang="fr-FR" sz="2000" b="1" dirty="0" err="1">
                <a:latin typeface="+mj-lt"/>
              </a:rPr>
              <a:t>with</a:t>
            </a:r>
            <a:r>
              <a:rPr lang="fr-FR" sz="2000" b="1" dirty="0">
                <a:latin typeface="+mj-lt"/>
              </a:rPr>
              <a:t> DTG</a:t>
            </a:r>
            <a:r>
              <a:rPr lang="mr-IN" sz="2000" b="1" dirty="0">
                <a:latin typeface="+mj-lt"/>
              </a:rPr>
              <a:t>…</a:t>
            </a:r>
            <a:r>
              <a:rPr lang="fr-FR" sz="2000" b="1" dirty="0">
                <a:latin typeface="+mj-lt"/>
              </a:rPr>
              <a:t>.</a:t>
            </a:r>
            <a:endParaRPr lang="en-US" sz="2000" b="1" dirty="0">
              <a:latin typeface="+mj-lt"/>
            </a:endParaRPr>
          </a:p>
          <a:p>
            <a:pPr lvl="0">
              <a:buFont typeface="Arial" panose="020B0604020202020204" pitchFamily="34" charset="0"/>
              <a:buChar char="•"/>
            </a:pPr>
            <a:endParaRPr lang="fr-FR" sz="2000" b="1" dirty="0">
              <a:latin typeface="+mj-lt"/>
            </a:endParaRPr>
          </a:p>
          <a:p>
            <a:pPr>
              <a:buFont typeface="Arial" panose="020B0604020202020204" pitchFamily="34" charset="0"/>
              <a:buChar char="•"/>
            </a:pPr>
            <a:endParaRPr lang="fr-FR" sz="2000" b="1" dirty="0">
              <a:latin typeface="+mj-lt"/>
            </a:endParaRPr>
          </a:p>
        </p:txBody>
      </p:sp>
      <p:sp>
        <p:nvSpPr>
          <p:cNvPr id="5" name="Espace réservé du contenu 5">
            <a:extLst>
              <a:ext uri="{FF2B5EF4-FFF2-40B4-BE49-F238E27FC236}">
                <a16:creationId xmlns:a16="http://schemas.microsoft.com/office/drawing/2014/main" id="{FB799397-D118-4415-AF76-6AD4FA295C3A}"/>
              </a:ext>
            </a:extLst>
          </p:cNvPr>
          <p:cNvSpPr txBox="1">
            <a:spLocks/>
          </p:cNvSpPr>
          <p:nvPr/>
        </p:nvSpPr>
        <p:spPr>
          <a:xfrm>
            <a:off x="457200" y="1641986"/>
            <a:ext cx="8229600" cy="813005"/>
          </a:xfrm>
          <a:prstGeom prst="rect">
            <a:avLst/>
          </a:prstGeom>
        </p:spPr>
        <p:txBody>
          <a:bodyPr vert="horz" lIns="91440" tIns="45720" rIns="91440" bIns="45720" rtlCol="0">
            <a:noAutofit/>
          </a:bodyPr>
          <a:lstStyle>
            <a:lvl1pPr marL="257175" indent="-257175" algn="l" defTabSz="342900" rtl="0" eaLnBrk="1" latinLnBrk="0" hangingPunct="1">
              <a:spcBef>
                <a:spcPct val="20000"/>
              </a:spcBef>
              <a:buClr>
                <a:srgbClr val="3C549F"/>
              </a:buClr>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Clr>
                <a:srgbClr val="3C549F"/>
              </a:buClr>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Clr>
                <a:srgbClr val="3C549F"/>
              </a:buClr>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Clr>
                <a:srgbClr val="3C549F"/>
              </a:buClr>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Clr>
                <a:srgbClr val="3C549F"/>
              </a:buClr>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buFont typeface="Arial" panose="020B0604020202020204" pitchFamily="34" charset="0"/>
              <a:buChar char="•"/>
            </a:pPr>
            <a:r>
              <a:rPr lang="en-US" sz="1800">
                <a:latin typeface="+mj-lt"/>
              </a:rPr>
              <a:t>DTG + RPV</a:t>
            </a:r>
          </a:p>
          <a:p>
            <a:pPr>
              <a:buFont typeface="Arial" panose="020B0604020202020204" pitchFamily="34" charset="0"/>
              <a:buChar char="•"/>
            </a:pPr>
            <a:r>
              <a:rPr lang="en-US" sz="1800" b="1">
                <a:solidFill>
                  <a:srgbClr val="C00000"/>
                </a:solidFill>
                <a:latin typeface="+mj-lt"/>
              </a:rPr>
              <a:t>3TC + DTG</a:t>
            </a:r>
          </a:p>
          <a:p>
            <a:pPr>
              <a:buFont typeface="Arial" panose="020B0604020202020204" pitchFamily="34" charset="0"/>
              <a:buChar char="•"/>
            </a:pPr>
            <a:r>
              <a:rPr lang="en-US" sz="1800">
                <a:latin typeface="+mj-lt"/>
              </a:rPr>
              <a:t>3TC + (DRV/r or DRV/c)</a:t>
            </a:r>
          </a:p>
          <a:p>
            <a:pPr>
              <a:buFont typeface="Arial" panose="020B0604020202020204" pitchFamily="34" charset="0"/>
              <a:buChar char="•"/>
            </a:pPr>
            <a:r>
              <a:rPr lang="en-US" sz="1800">
                <a:latin typeface="+mj-lt"/>
              </a:rPr>
              <a:t>3TC + (ATV/r or ATV/c)</a:t>
            </a:r>
          </a:p>
          <a:p>
            <a:pPr>
              <a:buFont typeface="Arial" panose="020B0604020202020204" pitchFamily="34" charset="0"/>
              <a:buChar char="•"/>
            </a:pPr>
            <a:r>
              <a:rPr lang="en-US" sz="1800">
                <a:latin typeface="+mj-lt"/>
              </a:rPr>
              <a:t>In clinical trials these strategies have not been associated with more virological rebounds than triple therapy. There were a few cases of resistance development on DTG + RPV</a:t>
            </a:r>
          </a:p>
          <a:p>
            <a:pPr>
              <a:buFont typeface="Arial" panose="020B0604020202020204" pitchFamily="34" charset="0"/>
              <a:buChar char="•"/>
            </a:pPr>
            <a:r>
              <a:rPr lang="en-US" sz="1800" b="1">
                <a:latin typeface="+mj-lt"/>
              </a:rPr>
              <a:t>Dual therapy options supported only by small trials</a:t>
            </a:r>
          </a:p>
          <a:p>
            <a:pPr lvl="1">
              <a:buFont typeface="Arial" panose="020B0604020202020204" pitchFamily="34" charset="0"/>
              <a:buChar char="•"/>
            </a:pPr>
            <a:r>
              <a:rPr lang="en-US" sz="1600">
                <a:latin typeface="+mj-lt"/>
              </a:rPr>
              <a:t>DRV/b + RPV</a:t>
            </a:r>
          </a:p>
          <a:p>
            <a:pPr>
              <a:buFont typeface="Arial" panose="020B0604020202020204" pitchFamily="34" charset="0"/>
              <a:buChar char="•"/>
            </a:pPr>
            <a:r>
              <a:rPr lang="en-US" sz="1900">
                <a:latin typeface="+mj-lt"/>
              </a:rPr>
              <a:t>In persons with suppression of HIV-VL &lt; 50 copies/mL for the past 6 months these dual therapy strategies should only be given if there is a) no historical resistance and b) absence of chronic HBV co-infection</a:t>
            </a:r>
          </a:p>
        </p:txBody>
      </p:sp>
    </p:spTree>
    <p:extLst>
      <p:ext uri="{BB962C8B-B14F-4D97-AF65-F5344CB8AC3E}">
        <p14:creationId xmlns:p14="http://schemas.microsoft.com/office/powerpoint/2010/main" val="8010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4294967295"/>
            <p:extLst>
              <p:ext uri="{D42A27DB-BD31-4B8C-83A1-F6EECF244321}">
                <p14:modId xmlns:p14="http://schemas.microsoft.com/office/powerpoint/2010/main" val="3056385837"/>
              </p:ext>
            </p:extLst>
          </p:nvPr>
        </p:nvGraphicFramePr>
        <p:xfrm>
          <a:off x="457200" y="382960"/>
          <a:ext cx="8578850" cy="3842664"/>
        </p:xfrm>
        <a:graphic>
          <a:graphicData uri="http://schemas.openxmlformats.org/drawingml/2006/table">
            <a:tbl>
              <a:tblPr firstRow="1" bandRow="1">
                <a:tableStyleId>{5C22544A-7EE6-4342-B048-85BDC9FD1C3A}</a:tableStyleId>
              </a:tblPr>
              <a:tblGrid>
                <a:gridCol w="4010152">
                  <a:extLst>
                    <a:ext uri="{9D8B030D-6E8A-4147-A177-3AD203B41FA5}">
                      <a16:colId xmlns:a16="http://schemas.microsoft.com/office/drawing/2014/main" val="20000"/>
                    </a:ext>
                  </a:extLst>
                </a:gridCol>
                <a:gridCol w="4568698">
                  <a:extLst>
                    <a:ext uri="{9D8B030D-6E8A-4147-A177-3AD203B41FA5}">
                      <a16:colId xmlns:a16="http://schemas.microsoft.com/office/drawing/2014/main" val="20001"/>
                    </a:ext>
                  </a:extLst>
                </a:gridCol>
              </a:tblGrid>
              <a:tr h="357510">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b="1" kern="1200" dirty="0">
                          <a:solidFill>
                            <a:schemeClr val="lt1"/>
                          </a:solidFill>
                          <a:effectLst/>
                          <a:latin typeface="+mj-lt"/>
                          <a:ea typeface="+mn-ea"/>
                          <a:cs typeface="+mn-cs"/>
                        </a:rPr>
                        <a:t>Scenarios for Pregnant Women or Women who Wish to Conceive</a:t>
                      </a:r>
                      <a:endParaRPr lang="fr-FR" sz="2000" b="1" kern="1200" dirty="0">
                        <a:solidFill>
                          <a:schemeClr val="lt1"/>
                        </a:solidFill>
                        <a:effectLst/>
                        <a:latin typeface="+mj-lt"/>
                        <a:ea typeface="+mn-ea"/>
                        <a:cs typeface="+mn-cs"/>
                      </a:endParaRPr>
                    </a:p>
                  </a:txBody>
                  <a:tcPr anchor="ctr"/>
                </a:tc>
                <a:tc hMerge="1">
                  <a:txBody>
                    <a:bodyPr/>
                    <a:lstStyle/>
                    <a:p>
                      <a:endParaRPr lang="fr-FR" sz="1400" dirty="0">
                        <a:latin typeface="Arial"/>
                        <a:cs typeface="Arial"/>
                      </a:endParaRPr>
                    </a:p>
                  </a:txBody>
                  <a:tcPr/>
                </a:tc>
                <a:extLst>
                  <a:ext uri="{0D108BD9-81ED-4DB2-BD59-A6C34878D82A}">
                    <a16:rowId xmlns:a16="http://schemas.microsoft.com/office/drawing/2014/main" val="10000"/>
                  </a:ext>
                </a:extLst>
              </a:tr>
              <a:tr h="440013">
                <a:tc>
                  <a:txBody>
                    <a:bodyPr/>
                    <a:lstStyle/>
                    <a:p>
                      <a:pPr>
                        <a:spcAft>
                          <a:spcPts val="0"/>
                        </a:spcAft>
                        <a:tabLst>
                          <a:tab pos="2806065" algn="ctr"/>
                          <a:tab pos="5612130" algn="r"/>
                        </a:tabLst>
                      </a:pPr>
                      <a:r>
                        <a:rPr lang="en-GB" sz="1600" dirty="0">
                          <a:effectLst/>
                          <a:latin typeface="+mj-lt"/>
                          <a:ea typeface="Arial"/>
                          <a:cs typeface="Arial"/>
                        </a:rPr>
                        <a:t>1. Women planning to be pregnant or becoming pregnant while already on ART</a:t>
                      </a:r>
                      <a:endParaRPr lang="fr-FR" sz="1600" dirty="0">
                        <a:effectLst/>
                        <a:latin typeface="+mj-lt"/>
                        <a:ea typeface="Calibri"/>
                        <a:cs typeface="Arial"/>
                      </a:endParaRPr>
                    </a:p>
                  </a:txBody>
                  <a:tcPr marL="68580" marR="68580" marT="0" marB="0" anchor="ctr"/>
                </a:tc>
                <a:tc>
                  <a:txBody>
                    <a:bodyPr/>
                    <a:lstStyle/>
                    <a:p>
                      <a:pPr>
                        <a:spcAft>
                          <a:spcPts val="0"/>
                        </a:spcAft>
                        <a:tabLst>
                          <a:tab pos="2806065" algn="ctr"/>
                          <a:tab pos="5612130" algn="r"/>
                        </a:tabLst>
                      </a:pPr>
                      <a:r>
                        <a:rPr lang="en-GB" sz="1600" dirty="0">
                          <a:effectLst/>
                          <a:latin typeface="+mj-lt"/>
                          <a:ea typeface="Calibri"/>
                          <a:cs typeface="Arial"/>
                        </a:rPr>
                        <a:t>Maintain ART, unless taking not recommended drugs</a:t>
                      </a:r>
                      <a:endParaRPr lang="fr-FR" sz="1600" dirty="0">
                        <a:effectLst/>
                        <a:latin typeface="+mj-lt"/>
                        <a:ea typeface="Calibri"/>
                        <a:cs typeface="Arial"/>
                      </a:endParaRPr>
                    </a:p>
                  </a:txBody>
                  <a:tcPr marL="68580" marR="68580" marT="0" marB="0" anchor="ctr"/>
                </a:tc>
                <a:extLst>
                  <a:ext uri="{0D108BD9-81ED-4DB2-BD59-A6C34878D82A}">
                    <a16:rowId xmlns:a16="http://schemas.microsoft.com/office/drawing/2014/main" val="10001"/>
                  </a:ext>
                </a:extLst>
              </a:tr>
              <a:tr h="440013">
                <a:tc>
                  <a:txBody>
                    <a:bodyPr/>
                    <a:lstStyle/>
                    <a:p>
                      <a:pPr>
                        <a:spcAft>
                          <a:spcPts val="0"/>
                        </a:spcAft>
                        <a:tabLst>
                          <a:tab pos="2806065" algn="ctr"/>
                          <a:tab pos="5612130" algn="r"/>
                        </a:tabLst>
                      </a:pPr>
                      <a:r>
                        <a:rPr lang="en-GB" sz="1600" dirty="0">
                          <a:effectLst/>
                          <a:latin typeface="+mj-lt"/>
                          <a:ea typeface="Arial"/>
                          <a:cs typeface="Arial"/>
                        </a:rPr>
                        <a:t>2. Women becoming pregnant while ART-naïve</a:t>
                      </a:r>
                      <a:endParaRPr lang="fr-FR" sz="1600" dirty="0">
                        <a:effectLst/>
                        <a:latin typeface="+mj-lt"/>
                        <a:ea typeface="Calibri"/>
                        <a:cs typeface="Arial"/>
                      </a:endParaRPr>
                    </a:p>
                  </a:txBody>
                  <a:tcPr marL="68580" marR="68580" marT="0" marB="0" anchor="ctr"/>
                </a:tc>
                <a:tc>
                  <a:txBody>
                    <a:bodyPr/>
                    <a:lstStyle/>
                    <a:p>
                      <a:pPr>
                        <a:spcAft>
                          <a:spcPts val="0"/>
                        </a:spcAft>
                        <a:tabLst>
                          <a:tab pos="2806065" algn="ctr"/>
                          <a:tab pos="5612130" algn="r"/>
                        </a:tabLst>
                      </a:pPr>
                      <a:r>
                        <a:rPr lang="en-GB" sz="1600" dirty="0">
                          <a:effectLst/>
                          <a:latin typeface="+mj-lt"/>
                          <a:ea typeface="Arial"/>
                          <a:cs typeface="Arial"/>
                        </a:rPr>
                        <a:t>Starting ART as soon as possible is highly recommended</a:t>
                      </a:r>
                      <a:endParaRPr lang="fr-FR" sz="1600" dirty="0">
                        <a:effectLst/>
                        <a:latin typeface="+mj-lt"/>
                        <a:ea typeface="Calibri"/>
                        <a:cs typeface="Arial"/>
                      </a:endParaRPr>
                    </a:p>
                  </a:txBody>
                  <a:tcPr marL="68580" marR="68580" marT="0" marB="0" anchor="ctr"/>
                </a:tc>
                <a:extLst>
                  <a:ext uri="{0D108BD9-81ED-4DB2-BD59-A6C34878D82A}">
                    <a16:rowId xmlns:a16="http://schemas.microsoft.com/office/drawing/2014/main" val="10002"/>
                  </a:ext>
                </a:extLst>
              </a:tr>
              <a:tr h="880025">
                <a:tc>
                  <a:txBody>
                    <a:bodyPr/>
                    <a:lstStyle/>
                    <a:p>
                      <a:pPr>
                        <a:spcAft>
                          <a:spcPts val="0"/>
                        </a:spcAft>
                      </a:pPr>
                      <a:r>
                        <a:rPr lang="en-GB" sz="1600" dirty="0">
                          <a:effectLst/>
                          <a:latin typeface="+mj-lt"/>
                          <a:ea typeface="Arial"/>
                          <a:cs typeface="Arial"/>
                        </a:rPr>
                        <a:t>3. Women whose follow-up starts late in the 2ndor in the 3</a:t>
                      </a:r>
                      <a:r>
                        <a:rPr lang="en-GB" sz="1600" baseline="30000" dirty="0">
                          <a:effectLst/>
                          <a:latin typeface="+mj-lt"/>
                          <a:ea typeface="Arial"/>
                          <a:cs typeface="Arial"/>
                        </a:rPr>
                        <a:t>rd</a:t>
                      </a:r>
                      <a:r>
                        <a:rPr lang="en-GB" sz="1600" dirty="0">
                          <a:effectLst/>
                          <a:latin typeface="+mj-lt"/>
                          <a:ea typeface="Arial"/>
                          <a:cs typeface="Arial"/>
                        </a:rPr>
                        <a:t> trimester</a:t>
                      </a:r>
                      <a:endParaRPr lang="fr-FR" sz="1600" dirty="0">
                        <a:effectLst/>
                        <a:latin typeface="+mj-lt"/>
                        <a:ea typeface="Calibri"/>
                        <a:cs typeface="Arial"/>
                      </a:endParaRPr>
                    </a:p>
                  </a:txBody>
                  <a:tcPr marL="68580" marR="68580" marT="0" marB="0" anchor="ctr"/>
                </a:tc>
                <a:tc>
                  <a:txBody>
                    <a:bodyPr/>
                    <a:lstStyle/>
                    <a:p>
                      <a:pPr>
                        <a:spcAft>
                          <a:spcPts val="0"/>
                        </a:spcAft>
                        <a:tabLst>
                          <a:tab pos="2806065" algn="ctr"/>
                          <a:tab pos="5612130" algn="r"/>
                        </a:tabLst>
                      </a:pPr>
                      <a:r>
                        <a:rPr lang="en-GB" sz="1600" dirty="0">
                          <a:effectLst/>
                          <a:latin typeface="+mj-lt"/>
                          <a:ea typeface="Arial"/>
                          <a:cs typeface="Arial"/>
                        </a:rPr>
                        <a:t>Start ART immediately and consider RAL </a:t>
                      </a:r>
                      <a:r>
                        <a:rPr lang="en-GB" sz="1600" dirty="0">
                          <a:solidFill>
                            <a:srgbClr val="C00000"/>
                          </a:solidFill>
                          <a:effectLst/>
                          <a:latin typeface="+mj-lt"/>
                          <a:ea typeface="Arial"/>
                          <a:cs typeface="Arial"/>
                        </a:rPr>
                        <a:t>or DTG </a:t>
                      </a:r>
                      <a:r>
                        <a:rPr lang="en-GB" sz="1600" dirty="0">
                          <a:effectLst/>
                          <a:latin typeface="+mj-lt"/>
                          <a:ea typeface="Arial"/>
                          <a:cs typeface="Arial"/>
                        </a:rPr>
                        <a:t>as the preferred choice to obtain rapid VL decline and to ensure the HIV-VL is undetectable by the time of delivery</a:t>
                      </a:r>
                      <a:endParaRPr lang="fr-FR" sz="1600" dirty="0">
                        <a:effectLst/>
                        <a:latin typeface="+mj-lt"/>
                        <a:ea typeface="Calibri"/>
                        <a:cs typeface="Arial"/>
                      </a:endParaRPr>
                    </a:p>
                  </a:txBody>
                  <a:tcPr marL="68580" marR="68580" marT="0" marB="0" anchor="ctr"/>
                </a:tc>
                <a:extLst>
                  <a:ext uri="{0D108BD9-81ED-4DB2-BD59-A6C34878D82A}">
                    <a16:rowId xmlns:a16="http://schemas.microsoft.com/office/drawing/2014/main" val="10003"/>
                  </a:ext>
                </a:extLst>
              </a:tr>
              <a:tr h="660019">
                <a:tc>
                  <a:txBody>
                    <a:bodyPr/>
                    <a:lstStyle/>
                    <a:p>
                      <a:pPr>
                        <a:spcAft>
                          <a:spcPts val="0"/>
                        </a:spcAft>
                        <a:tabLst>
                          <a:tab pos="2806065" algn="ctr"/>
                          <a:tab pos="5612130" algn="r"/>
                        </a:tabLst>
                      </a:pPr>
                      <a:r>
                        <a:rPr lang="en-GB" sz="1600" dirty="0">
                          <a:effectLst/>
                          <a:latin typeface="+mj-lt"/>
                          <a:ea typeface="Arial"/>
                          <a:cs typeface="Arial"/>
                        </a:rPr>
                        <a:t>4. Women whose HIV-VL is not undetectable at 3</a:t>
                      </a:r>
                      <a:r>
                        <a:rPr lang="en-GB" sz="1600" baseline="30000" dirty="0">
                          <a:effectLst/>
                          <a:latin typeface="+mj-lt"/>
                          <a:ea typeface="Arial"/>
                          <a:cs typeface="Arial"/>
                        </a:rPr>
                        <a:t>rd</a:t>
                      </a:r>
                      <a:r>
                        <a:rPr lang="en-GB" sz="1600" dirty="0">
                          <a:effectLst/>
                          <a:latin typeface="+mj-lt"/>
                          <a:ea typeface="Arial"/>
                          <a:cs typeface="Arial"/>
                        </a:rPr>
                        <a:t> trimester</a:t>
                      </a:r>
                      <a:endParaRPr lang="fr-FR" sz="1600" dirty="0">
                        <a:effectLst/>
                        <a:latin typeface="+mj-lt"/>
                        <a:ea typeface="Calibri"/>
                        <a:cs typeface="Arial"/>
                      </a:endParaRPr>
                    </a:p>
                  </a:txBody>
                  <a:tcPr marL="68580" marR="68580" marT="0" marB="0" anchor="ctr"/>
                </a:tc>
                <a:tc>
                  <a:txBody>
                    <a:bodyPr/>
                    <a:lstStyle/>
                    <a:p>
                      <a:pPr>
                        <a:spcAft>
                          <a:spcPts val="0"/>
                        </a:spcAft>
                        <a:tabLst>
                          <a:tab pos="2806065" algn="ctr"/>
                          <a:tab pos="5612130" algn="r"/>
                        </a:tabLst>
                      </a:pPr>
                      <a:r>
                        <a:rPr lang="en-GB" sz="1600" dirty="0">
                          <a:effectLst/>
                          <a:latin typeface="+mj-lt"/>
                          <a:ea typeface="Arial"/>
                          <a:cs typeface="Arial"/>
                        </a:rPr>
                        <a:t>Perform resistance testing and consider changing to or adding INSTI (RAL or DTG) if not on this class to obtain rapid VL decline</a:t>
                      </a:r>
                      <a:endParaRPr lang="fr-FR" sz="1600" dirty="0">
                        <a:effectLst/>
                        <a:latin typeface="+mj-lt"/>
                        <a:ea typeface="Calibri"/>
                        <a:cs typeface="Arial"/>
                      </a:endParaRPr>
                    </a:p>
                  </a:txBody>
                  <a:tcPr marL="68580" marR="68580" marT="0" marB="0" anchor="ctr"/>
                </a:tc>
                <a:extLst>
                  <a:ext uri="{0D108BD9-81ED-4DB2-BD59-A6C34878D82A}">
                    <a16:rowId xmlns:a16="http://schemas.microsoft.com/office/drawing/2014/main" val="10004"/>
                  </a:ext>
                </a:extLst>
              </a:tr>
              <a:tr h="440013">
                <a:tc>
                  <a:txBody>
                    <a:bodyPr/>
                    <a:lstStyle/>
                    <a:p>
                      <a:pPr>
                        <a:spcAft>
                          <a:spcPts val="0"/>
                        </a:spcAft>
                        <a:tabLst>
                          <a:tab pos="2806065" algn="ctr"/>
                          <a:tab pos="5612130" algn="r"/>
                        </a:tabLst>
                      </a:pPr>
                      <a:r>
                        <a:rPr lang="en-GB" sz="1600" dirty="0">
                          <a:effectLst/>
                          <a:latin typeface="+mj-lt"/>
                          <a:ea typeface="Arial"/>
                          <a:cs typeface="Arial"/>
                        </a:rPr>
                        <a:t>5. Women whose HIV-VL is &gt;50 c/mL at W34-36 of pregnancy</a:t>
                      </a:r>
                      <a:endParaRPr lang="fr-FR" sz="1600" dirty="0">
                        <a:effectLst/>
                        <a:latin typeface="+mj-lt"/>
                        <a:ea typeface="Calibri"/>
                        <a:cs typeface="Arial"/>
                      </a:endParaRPr>
                    </a:p>
                  </a:txBody>
                  <a:tcPr marL="68580" marR="68580" marT="0" marB="0" anchor="ctr"/>
                </a:tc>
                <a:tc>
                  <a:txBody>
                    <a:bodyPr/>
                    <a:lstStyle/>
                    <a:p>
                      <a:pPr marL="25400">
                        <a:spcAft>
                          <a:spcPts val="0"/>
                        </a:spcAft>
                        <a:tabLst>
                          <a:tab pos="2806065" algn="ctr"/>
                          <a:tab pos="5612130" algn="r"/>
                        </a:tabLst>
                      </a:pPr>
                      <a:r>
                        <a:rPr lang="en-GB" sz="1600" dirty="0">
                          <a:effectLst/>
                          <a:latin typeface="+mj-lt"/>
                          <a:ea typeface="Arial"/>
                          <a:cs typeface="Arial"/>
                        </a:rPr>
                        <a:t>Elective </a:t>
                      </a:r>
                      <a:r>
                        <a:rPr lang="en-GB" sz="1600" dirty="0" err="1">
                          <a:effectLst/>
                          <a:latin typeface="+mj-lt"/>
                          <a:ea typeface="Arial"/>
                          <a:cs typeface="Arial"/>
                        </a:rPr>
                        <a:t>cesarean</a:t>
                      </a:r>
                      <a:r>
                        <a:rPr lang="en-GB" sz="1600" dirty="0">
                          <a:effectLst/>
                          <a:latin typeface="+mj-lt"/>
                          <a:ea typeface="Arial"/>
                          <a:cs typeface="Arial"/>
                        </a:rPr>
                        <a:t> section to be planned at W38</a:t>
                      </a:r>
                      <a:br>
                        <a:rPr lang="en-GB" sz="1600" dirty="0">
                          <a:effectLst/>
                          <a:latin typeface="+mj-lt"/>
                          <a:ea typeface="Arial"/>
                          <a:cs typeface="Arial"/>
                        </a:rPr>
                      </a:br>
                      <a:endParaRPr lang="fr-FR" sz="1600" dirty="0">
                        <a:effectLst/>
                        <a:latin typeface="+mj-lt"/>
                        <a:ea typeface="Calibri"/>
                        <a:cs typeface="Arial"/>
                      </a:endParaRPr>
                    </a:p>
                  </a:txBody>
                  <a:tcPr marL="68580" marR="68580" marT="0" marB="0" anchor="ctr"/>
                </a:tc>
                <a:extLst>
                  <a:ext uri="{0D108BD9-81ED-4DB2-BD59-A6C34878D82A}">
                    <a16:rowId xmlns:a16="http://schemas.microsoft.com/office/drawing/2014/main" val="10005"/>
                  </a:ext>
                </a:extLst>
              </a:tr>
              <a:tr h="276504">
                <a:tc>
                  <a:txBody>
                    <a:bodyPr/>
                    <a:lstStyle/>
                    <a:p>
                      <a:pPr>
                        <a:spcAft>
                          <a:spcPts val="0"/>
                        </a:spcAft>
                        <a:tabLst>
                          <a:tab pos="2806065" algn="ctr"/>
                          <a:tab pos="5612130" algn="r"/>
                        </a:tabLst>
                      </a:pPr>
                      <a:r>
                        <a:rPr lang="en-GB" sz="1600" dirty="0">
                          <a:effectLst/>
                          <a:latin typeface="+mj-lt"/>
                          <a:ea typeface="Arial"/>
                          <a:cs typeface="Arial"/>
                        </a:rPr>
                        <a:t>6. Women diagnosed with HIV in labour</a:t>
                      </a:r>
                      <a:endParaRPr lang="fr-FR" sz="1600" dirty="0">
                        <a:effectLst/>
                        <a:latin typeface="+mj-lt"/>
                        <a:ea typeface="Calibri"/>
                        <a:cs typeface="Arial"/>
                      </a:endParaRPr>
                    </a:p>
                  </a:txBody>
                  <a:tcPr marL="68580" marR="68580" marT="0" marB="0" anchor="ctr"/>
                </a:tc>
                <a:tc>
                  <a:txBody>
                    <a:bodyPr/>
                    <a:lstStyle/>
                    <a:p>
                      <a:pPr>
                        <a:spcAft>
                          <a:spcPts val="0"/>
                        </a:spcAft>
                      </a:pPr>
                      <a:r>
                        <a:rPr lang="en-GB" sz="1600" dirty="0">
                          <a:effectLst/>
                          <a:latin typeface="+mj-lt"/>
                          <a:ea typeface="Arial"/>
                          <a:cs typeface="Arial"/>
                        </a:rPr>
                        <a:t>See to section “labour and breastfeeding”</a:t>
                      </a:r>
                      <a:endParaRPr lang="fr-FR" sz="1600" dirty="0">
                        <a:effectLst/>
                        <a:latin typeface="+mj-lt"/>
                        <a:ea typeface="Calibri"/>
                        <a:cs typeface="Arial"/>
                      </a:endParaRPr>
                    </a:p>
                  </a:txBody>
                  <a:tcPr marL="68580" marR="68580" marT="0" marB="0" anchor="ctr"/>
                </a:tc>
                <a:extLst>
                  <a:ext uri="{0D108BD9-81ED-4DB2-BD59-A6C34878D82A}">
                    <a16:rowId xmlns:a16="http://schemas.microsoft.com/office/drawing/2014/main" val="10006"/>
                  </a:ext>
                </a:extLst>
              </a:tr>
            </a:tbl>
          </a:graphicData>
        </a:graphic>
      </p:graphicFrame>
      <p:sp>
        <p:nvSpPr>
          <p:cNvPr id="3" name="Rectangle 2"/>
          <p:cNvSpPr/>
          <p:nvPr/>
        </p:nvSpPr>
        <p:spPr>
          <a:xfrm>
            <a:off x="457200" y="4397276"/>
            <a:ext cx="8578850" cy="2308324"/>
          </a:xfrm>
          <a:prstGeom prst="rect">
            <a:avLst/>
          </a:prstGeom>
        </p:spPr>
        <p:txBody>
          <a:bodyPr wrap="square">
            <a:spAutoFit/>
          </a:bodyPr>
          <a:lstStyle/>
          <a:p>
            <a:pPr marL="285750" indent="-285750">
              <a:buClr>
                <a:srgbClr val="0070C0"/>
              </a:buClr>
              <a:buFont typeface="Arial" panose="020B0604020202020204" pitchFamily="34" charset="0"/>
              <a:buChar char="•"/>
            </a:pPr>
            <a:r>
              <a:rPr lang="en-GB" b="1" dirty="0"/>
              <a:t>ARV Drugs not Recommended in Women who Wish to Conceive</a:t>
            </a:r>
          </a:p>
          <a:p>
            <a:r>
              <a:rPr lang="en-GB" b="1" dirty="0"/>
              <a:t>	DTG. </a:t>
            </a:r>
            <a:r>
              <a:rPr lang="en-GB" dirty="0"/>
              <a:t>Reason :  Higher risk of neural tube defects if used preconception. Should 	be switched to another drug</a:t>
            </a:r>
          </a:p>
          <a:p>
            <a:endParaRPr lang="en-GB" b="1" dirty="0"/>
          </a:p>
          <a:p>
            <a:pPr marL="285750" indent="-285750">
              <a:buClr>
                <a:srgbClr val="0070C0"/>
              </a:buClr>
              <a:buFont typeface="Arial" panose="020B0604020202020204" pitchFamily="34" charset="0"/>
              <a:buChar char="•"/>
            </a:pPr>
            <a:r>
              <a:rPr lang="en-GB" b="1" dirty="0"/>
              <a:t>ARV Drugs Not Recommended in Women who become pregnant while on ART :</a:t>
            </a:r>
          </a:p>
          <a:p>
            <a:pPr marL="742950" lvl="1" indent="-285750">
              <a:buClr>
                <a:srgbClr val="0070C0"/>
              </a:buClr>
              <a:buFont typeface="Arial" panose="020B0604020202020204" pitchFamily="34" charset="0"/>
              <a:buChar char="‒"/>
            </a:pPr>
            <a:r>
              <a:rPr lang="en-GB" b="1" dirty="0"/>
              <a:t>TAF ; RAL QD ; BIC ; DOR. </a:t>
            </a:r>
            <a:r>
              <a:rPr lang="en-GB" dirty="0"/>
              <a:t>Reason : Insufficient data</a:t>
            </a:r>
          </a:p>
          <a:p>
            <a:pPr marL="742950" lvl="1" indent="-285750">
              <a:buClr>
                <a:srgbClr val="0070C0"/>
              </a:buClr>
              <a:buFont typeface="Arial" panose="020B0604020202020204" pitchFamily="34" charset="0"/>
              <a:buChar char="‒"/>
            </a:pPr>
            <a:r>
              <a:rPr lang="en-GB" b="1" dirty="0"/>
              <a:t>DTG. </a:t>
            </a:r>
            <a:r>
              <a:rPr lang="en-GB" dirty="0"/>
              <a:t>Reason :  Higher risk of neural tube defects if used during </a:t>
            </a:r>
            <a:r>
              <a:rPr lang="en-GB" dirty="0" err="1"/>
              <a:t>periconception</a:t>
            </a:r>
            <a:r>
              <a:rPr lang="fr-FR" dirty="0">
                <a:effectLst/>
              </a:rPr>
              <a:t> </a:t>
            </a:r>
          </a:p>
          <a:p>
            <a:pPr marL="742950" lvl="1" indent="-285750">
              <a:buClr>
                <a:srgbClr val="0070C0"/>
              </a:buClr>
              <a:buFont typeface="Arial" panose="020B0604020202020204" pitchFamily="34" charset="0"/>
              <a:buChar char="‒"/>
            </a:pPr>
            <a:r>
              <a:rPr lang="fr-FR" b="1" dirty="0"/>
              <a:t>EVG/c, ATV/c, DRV/c. </a:t>
            </a:r>
            <a:r>
              <a:rPr lang="fr-FR" dirty="0" err="1"/>
              <a:t>Reason</a:t>
            </a:r>
            <a:r>
              <a:rPr lang="fr-FR" dirty="0"/>
              <a:t> : </a:t>
            </a:r>
            <a:r>
              <a:rPr lang="fr-FR" dirty="0" err="1"/>
              <a:t>lower</a:t>
            </a:r>
            <a:r>
              <a:rPr lang="fr-FR" dirty="0"/>
              <a:t> </a:t>
            </a:r>
            <a:r>
              <a:rPr lang="fr-FR" dirty="0" err="1"/>
              <a:t>levels</a:t>
            </a:r>
            <a:r>
              <a:rPr lang="fr-FR" dirty="0"/>
              <a:t> </a:t>
            </a:r>
            <a:r>
              <a:rPr lang="fr-FR" dirty="0" err="1"/>
              <a:t>during</a:t>
            </a:r>
            <a:r>
              <a:rPr lang="fr-FR" dirty="0"/>
              <a:t> </a:t>
            </a:r>
            <a:r>
              <a:rPr lang="fr-FR" dirty="0" err="1"/>
              <a:t>pregnancy</a:t>
            </a:r>
            <a:endParaRPr lang="fr-FR" dirty="0"/>
          </a:p>
        </p:txBody>
      </p:sp>
    </p:spTree>
    <p:extLst>
      <p:ext uri="{BB962C8B-B14F-4D97-AF65-F5344CB8AC3E}">
        <p14:creationId xmlns:p14="http://schemas.microsoft.com/office/powerpoint/2010/main" val="960628118"/>
      </p:ext>
    </p:extLst>
  </p:cSld>
  <p:clrMapOvr>
    <a:masterClrMapping/>
  </p:clrMapOvr>
</p:sld>
</file>

<file path=ppt/theme/theme1.xml><?xml version="1.0" encoding="utf-8"?>
<a:theme xmlns:a="http://schemas.openxmlformats.org/drawingml/2006/main" name="Webinar ARV-trials.com">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5187</Words>
  <Application>Microsoft Office PowerPoint</Application>
  <PresentationFormat>Affichage à l'écran (4:3)</PresentationFormat>
  <Paragraphs>1080</Paragraphs>
  <Slides>39</Slides>
  <Notes>1</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39</vt:i4>
      </vt:variant>
    </vt:vector>
  </HeadingPairs>
  <TitlesOfParts>
    <vt:vector size="46" baseType="lpstr">
      <vt:lpstr>Arial</vt:lpstr>
      <vt:lpstr>Calibri</vt:lpstr>
      <vt:lpstr>Cambria</vt:lpstr>
      <vt:lpstr>Symbol</vt:lpstr>
      <vt:lpstr>Wingdings</vt:lpstr>
      <vt:lpstr>Webinar ARV-trials.com</vt:lpstr>
      <vt:lpstr>Thème Office</vt:lpstr>
      <vt:lpstr>17th European AIDS Conference (EACS)</vt:lpstr>
      <vt:lpstr>Next ARV-Trials.com webinars</vt:lpstr>
      <vt:lpstr>Présentation PowerPoint</vt:lpstr>
      <vt:lpstr>ART is recommended in all adults with HIV infection, irrespective of CD4 counts</vt:lpstr>
      <vt:lpstr>Initial combination regimen for ART-naïve Adult HIV-positive Persons</vt:lpstr>
      <vt:lpstr>Présentation PowerPoint</vt:lpstr>
      <vt:lpstr>Switch strategies for virologically suppressed persons</vt:lpstr>
      <vt:lpstr>Dual therapies supported by large randomized clinical trials or meta-analysis</vt:lpstr>
      <vt:lpstr>Présentation PowerPoint</vt:lpstr>
      <vt:lpstr>Antiretroviral regimen for ART Naïve Pregnant Women</vt:lpstr>
      <vt:lpstr>ART in TB/HIV Co-infection</vt:lpstr>
      <vt:lpstr>Antiretroviral regimens in TB/HIV Co-infection </vt:lpstr>
      <vt:lpstr>Présentation PowerPoint</vt:lpstr>
      <vt:lpstr>GEMINI</vt:lpstr>
      <vt:lpstr>GEMINI</vt:lpstr>
      <vt:lpstr>TANGO</vt:lpstr>
      <vt:lpstr>SIMPL’HIV</vt:lpstr>
      <vt:lpstr>PROBE 2</vt:lpstr>
      <vt:lpstr>VACH Cohort</vt:lpstr>
      <vt:lpstr>Meta-analysis</vt:lpstr>
      <vt:lpstr>TRULIGHT</vt:lpstr>
      <vt:lpstr>DTG in HIV-2</vt:lpstr>
      <vt:lpstr>Présentation PowerPoint</vt:lpstr>
      <vt:lpstr>Présentation PowerPoint</vt:lpstr>
      <vt:lpstr>DOLUPRIM</vt:lpstr>
      <vt:lpstr>Présentation PowerPoint</vt:lpstr>
      <vt:lpstr>ADVANCE Mean change in weight (kg) to Week 96</vt:lpstr>
      <vt:lpstr>ADVANCE Factors associated with obesity and weight gain</vt:lpstr>
      <vt:lpstr>Présentation PowerPoint</vt:lpstr>
      <vt:lpstr>Présentation PowerPoint</vt:lpstr>
      <vt:lpstr>Weight gain</vt:lpstr>
      <vt:lpstr>INSTI and adipose tissue</vt:lpstr>
      <vt:lpstr>Antiretroviral Pregnancy Registry</vt:lpstr>
      <vt:lpstr>NAFLD, a marker of frailty</vt:lpstr>
      <vt:lpstr>Présentation PowerPoint</vt:lpstr>
      <vt:lpstr>Présentation PowerPoint</vt:lpstr>
      <vt:lpstr>PREVENIR</vt:lpstr>
      <vt:lpstr>ChemSex in MSM in Europe</vt:lpstr>
      <vt:lpstr>Natural history of anal high grade squamous intraepithelial lesions in HIV positive and HIV negative gay and bisexual men </vt:lpstr>
    </vt:vector>
  </TitlesOfParts>
  <Company>AEI - www.aei.fr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EACS 2019</dc:title>
  <dc:creator>www.arv-trials.com</dc:creator>
  <cp:lastModifiedBy>Ludovic Brunet</cp:lastModifiedBy>
  <cp:revision>458</cp:revision>
  <dcterms:created xsi:type="dcterms:W3CDTF">2018-10-26T15:18:15Z</dcterms:created>
  <dcterms:modified xsi:type="dcterms:W3CDTF">2025-02-28T17:18:27Z</dcterms:modified>
</cp:coreProperties>
</file>