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44"/>
  </p:notesMasterIdLst>
  <p:handoutMasterIdLst>
    <p:handoutMasterId r:id="rId45"/>
  </p:handoutMasterIdLst>
  <p:sldIdLst>
    <p:sldId id="2146847808" r:id="rId2"/>
    <p:sldId id="2146847796" r:id="rId3"/>
    <p:sldId id="2146847744" r:id="rId4"/>
    <p:sldId id="2146847786" r:id="rId5"/>
    <p:sldId id="2146847751" r:id="rId6"/>
    <p:sldId id="2146847797" r:id="rId7"/>
    <p:sldId id="1993219299" r:id="rId8"/>
    <p:sldId id="2146847747" r:id="rId9"/>
    <p:sldId id="2146847740" r:id="rId10"/>
    <p:sldId id="2146847746" r:id="rId11"/>
    <p:sldId id="2146847741" r:id="rId12"/>
    <p:sldId id="2146847757" r:id="rId13"/>
    <p:sldId id="2146847748" r:id="rId14"/>
    <p:sldId id="2146847706" r:id="rId15"/>
    <p:sldId id="2146847767" r:id="rId16"/>
    <p:sldId id="2146847768" r:id="rId17"/>
    <p:sldId id="2146847749" r:id="rId18"/>
    <p:sldId id="2146847754" r:id="rId19"/>
    <p:sldId id="2146847755" r:id="rId20"/>
    <p:sldId id="2146847782" r:id="rId21"/>
    <p:sldId id="2146847743" r:id="rId22"/>
    <p:sldId id="2146847800" r:id="rId23"/>
    <p:sldId id="2146847750" r:id="rId24"/>
    <p:sldId id="2146847792" r:id="rId25"/>
    <p:sldId id="2146847798" r:id="rId26"/>
    <p:sldId id="2146847805" r:id="rId27"/>
    <p:sldId id="2146847801" r:id="rId28"/>
    <p:sldId id="2146847802" r:id="rId29"/>
    <p:sldId id="2146847803" r:id="rId30"/>
    <p:sldId id="2146847804" r:id="rId31"/>
    <p:sldId id="2146847784" r:id="rId32"/>
    <p:sldId id="2146847799" r:id="rId33"/>
    <p:sldId id="2146847769" r:id="rId34"/>
    <p:sldId id="2146847780" r:id="rId35"/>
    <p:sldId id="2146847742" r:id="rId36"/>
    <p:sldId id="2146847777" r:id="rId37"/>
    <p:sldId id="2146847760" r:id="rId38"/>
    <p:sldId id="2146847807" r:id="rId39"/>
    <p:sldId id="2146847766" r:id="rId40"/>
    <p:sldId id="2146847788" r:id="rId41"/>
    <p:sldId id="2146847758" r:id="rId42"/>
    <p:sldId id="2146847745" r:id="rId4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2146847808"/>
            <p14:sldId id="2146847796"/>
            <p14:sldId id="2146847744"/>
            <p14:sldId id="2146847786"/>
            <p14:sldId id="2146847751"/>
            <p14:sldId id="2146847797"/>
            <p14:sldId id="1993219299"/>
            <p14:sldId id="2146847747"/>
            <p14:sldId id="2146847740"/>
            <p14:sldId id="2146847746"/>
            <p14:sldId id="2146847741"/>
            <p14:sldId id="2146847757"/>
            <p14:sldId id="2146847748"/>
            <p14:sldId id="2146847706"/>
            <p14:sldId id="2146847767"/>
            <p14:sldId id="2146847768"/>
            <p14:sldId id="2146847749"/>
            <p14:sldId id="2146847754"/>
            <p14:sldId id="2146847755"/>
            <p14:sldId id="2146847782"/>
            <p14:sldId id="2146847743"/>
            <p14:sldId id="2146847800"/>
            <p14:sldId id="2146847750"/>
            <p14:sldId id="2146847792"/>
            <p14:sldId id="2146847798"/>
            <p14:sldId id="2146847805"/>
            <p14:sldId id="2146847801"/>
            <p14:sldId id="2146847802"/>
            <p14:sldId id="2146847803"/>
            <p14:sldId id="2146847804"/>
            <p14:sldId id="2146847784"/>
            <p14:sldId id="2146847799"/>
            <p14:sldId id="2146847769"/>
            <p14:sldId id="2146847780"/>
            <p14:sldId id="2146847742"/>
            <p14:sldId id="2146847777"/>
            <p14:sldId id="2146847760"/>
            <p14:sldId id="2146847807"/>
            <p14:sldId id="2146847766"/>
            <p14:sldId id="2146847788"/>
            <p14:sldId id="2146847758"/>
            <p14:sldId id="2146847745"/>
          </p14:sldIdLst>
        </p14:section>
        <p14:section name="Section par défaut" id="{E09DFE6D-13C6-467C-B700-65F02E598E8D}">
          <p14:sldIdLst/>
        </p14:section>
      </p14:sectionLst>
    </p:ext>
    <p:ext uri="{EFAFB233-063F-42B5-8137-9DF3F51BA10A}">
      <p15:sldGuideLst xmlns:p15="http://schemas.microsoft.com/office/powerpoint/2012/main">
        <p15:guide id="5" orient="horz" pos="2160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76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19" clrIdx="0"/>
  <p:cmAuthor id="1" name="Yannick Darrats" initials="YD" lastIdx="1" clrIdx="1"/>
  <p:cmAuthor id="2" name="charles dufrene" initials="cd" lastIdx="1" clrIdx="2"/>
  <p:cmAuthor id="3" name="anton pozniak" initials="ap" lastIdx="6" clrIdx="3"/>
  <p:cmAuthor id="4" name="francois.raffi@wanadoo.fr" initials="f" lastIdx="1" clrIdx="4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FF6600"/>
    <a:srgbClr val="92D050"/>
    <a:srgbClr val="00B0F0"/>
    <a:srgbClr val="00CC99"/>
    <a:srgbClr val="0099FF"/>
    <a:srgbClr val="6600FF"/>
    <a:srgbClr val="D0D8E8"/>
    <a:srgbClr val="E9EDF4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277" autoAdjust="0"/>
    <p:restoredTop sz="96311" autoAdjust="0"/>
  </p:normalViewPr>
  <p:slideViewPr>
    <p:cSldViewPr snapToObjects="1">
      <p:cViewPr varScale="1">
        <p:scale>
          <a:sx n="102" d="100"/>
          <a:sy n="102" d="100"/>
        </p:scale>
        <p:origin x="1152" y="96"/>
      </p:cViewPr>
      <p:guideLst>
        <p:guide orient="horz" pos="2160"/>
        <p:guide pos="3840"/>
        <p:guide pos="76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2" d="100"/>
          <a:sy n="72" d="100"/>
        </p:scale>
        <p:origin x="2938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1.2</c:v>
                </c:pt>
                <c:pt idx="1">
                  <c:v>86</c:v>
                </c:pt>
                <c:pt idx="2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1-45AA-81B7-C44751C8BFE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0.9</c:v>
                </c:pt>
                <c:pt idx="1">
                  <c:v>89.6</c:v>
                </c:pt>
                <c:pt idx="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1-45AA-81B7-C44751C8B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568860479"/>
        <c:axId val="1354883151"/>
      </c:barChart>
      <c:catAx>
        <c:axId val="156886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4883151"/>
        <c:crosses val="autoZero"/>
        <c:auto val="1"/>
        <c:lblAlgn val="ctr"/>
        <c:lblOffset val="100"/>
        <c:noMultiLvlLbl val="0"/>
      </c:catAx>
      <c:valAx>
        <c:axId val="135488315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886047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FCB-D942-9F41-2F5B67377B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913388224353673E-2"/>
                      <c:h val="4.854069336608719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7B41-4008-A0C3-344A986297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FCB-D942-9F41-2F5B67377B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B41-4008-A0C3-344A986297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FCB-D942-9F41-2F5B67377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1.7</c:v>
                </c:pt>
                <c:pt idx="1">
                  <c:v>1.6</c:v>
                </c:pt>
                <c:pt idx="2">
                  <c:v>0.7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C-4E73-8C63-B279BDA8F79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FCB-D942-9F41-2F5B67377B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FCB-D942-9F41-2F5B67377B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CB-D942-9F41-2F5B67377B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FCB-D942-9F41-2F5B67377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4</c:v>
                </c:pt>
                <c:pt idx="1">
                  <c:v>2.2000000000000002</c:v>
                </c:pt>
                <c:pt idx="2">
                  <c:v>0.6</c:v>
                </c:pt>
                <c:pt idx="3">
                  <c:v>1.8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C-4E73-8C63-B279BDA8F79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Colonne3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FCB-D942-9F41-2F5B67377B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FCB-D942-9F41-2F5B67377B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FCB-D942-9F41-2F5B67377B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FCB-D942-9F41-2F5B67377B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FCB-D942-9F41-2F5B67377B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FCB-D942-9F41-2F5B67377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Feuil1!$D$2:$D$7</c:f>
              <c:numCache>
                <c:formatCode>General</c:formatCode>
                <c:ptCount val="6"/>
                <c:pt idx="0">
                  <c:v>2.6</c:v>
                </c:pt>
                <c:pt idx="1">
                  <c:v>2.2999999999999998</c:v>
                </c:pt>
                <c:pt idx="2">
                  <c:v>0.5</c:v>
                </c:pt>
                <c:pt idx="3">
                  <c:v>0.3</c:v>
                </c:pt>
                <c:pt idx="4">
                  <c:v>0</c:v>
                </c:pt>
                <c:pt idx="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5C-4E73-8C63-B279BDA8F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568860479"/>
        <c:axId val="1354883151"/>
      </c:barChart>
      <c:catAx>
        <c:axId val="156886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4883151"/>
        <c:crosses val="autoZero"/>
        <c:auto val="1"/>
        <c:lblAlgn val="ctr"/>
        <c:lblOffset val="100"/>
        <c:noMultiLvlLbl val="0"/>
      </c:catAx>
      <c:valAx>
        <c:axId val="1354883151"/>
        <c:scaling>
          <c:orientation val="minMax"/>
          <c:max val="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886047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26-412F-8636-09B0E05C55E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D26-412F-8636-09B0E05C55E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26-412F-8636-09B0E05C55E5}"/>
              </c:ext>
            </c:extLst>
          </c:dPt>
          <c:cat>
            <c:strRef>
              <c:f>Feuil1!$A$2:$A$4</c:f>
              <c:strCache>
                <c:ptCount val="3"/>
                <c:pt idx="0">
                  <c:v>HIV-1 RNA &gt; 50</c:v>
                </c:pt>
                <c:pt idx="1">
                  <c:v>HIV-1 RNA &lt; 50</c:v>
                </c:pt>
                <c:pt idx="2">
                  <c:v>No virological data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3.3</c:v>
                </c:pt>
                <c:pt idx="1">
                  <c:v>90.1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6-412F-8636-09B0E05C5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348175"/>
        <c:axId val="642428175"/>
      </c:barChart>
      <c:catAx>
        <c:axId val="6683481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2428175"/>
        <c:crosses val="autoZero"/>
        <c:auto val="1"/>
        <c:lblAlgn val="ctr"/>
        <c:lblOffset val="100"/>
        <c:noMultiLvlLbl val="0"/>
      </c:catAx>
      <c:valAx>
        <c:axId val="64242817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834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100</c:v>
                </c:pt>
                <c:pt idx="1">
                  <c:v>86</c:v>
                </c:pt>
                <c:pt idx="2">
                  <c:v>89</c:v>
                </c:pt>
                <c:pt idx="3">
                  <c:v>92</c:v>
                </c:pt>
                <c:pt idx="4">
                  <c:v>86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2-4124-BDBA-07E88110143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100</c:v>
                </c:pt>
                <c:pt idx="1">
                  <c:v>98</c:v>
                </c:pt>
                <c:pt idx="2">
                  <c:v>97</c:v>
                </c:pt>
                <c:pt idx="3">
                  <c:v>97</c:v>
                </c:pt>
                <c:pt idx="4">
                  <c:v>93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B2-4124-BDBA-07E881101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568860479"/>
        <c:axId val="1354883151"/>
      </c:barChart>
      <c:catAx>
        <c:axId val="156886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4883151"/>
        <c:crosses val="autoZero"/>
        <c:auto val="1"/>
        <c:lblAlgn val="ctr"/>
        <c:lblOffset val="100"/>
        <c:noMultiLvlLbl val="0"/>
      </c:catAx>
      <c:valAx>
        <c:axId val="1354883151"/>
        <c:scaling>
          <c:orientation val="minMax"/>
          <c:max val="1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88604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08725771276271"/>
          <c:y val="5.6051207537149976E-2"/>
          <c:w val="0.79841893577260825"/>
          <c:h val="0.76317987111999297"/>
        </c:manualLayout>
      </c:layout>
      <c:scatterChart>
        <c:scatterStyle val="lineMarker"/>
        <c:varyColors val="0"/>
        <c:ser>
          <c:idx val="1"/>
          <c:order val="0"/>
          <c:tx>
            <c:v>Person 1</c:v>
          </c:tx>
          <c:spPr>
            <a:ln w="19050" cap="rnd">
              <a:solidFill>
                <a:srgbClr val="00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FF"/>
              </a:solidFill>
              <a:ln w="9525">
                <a:solidFill>
                  <a:srgbClr val="0033FF"/>
                </a:solidFill>
              </a:ln>
              <a:effectLst/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0</c:v>
                </c:pt>
                <c:pt idx="1">
                  <c:v>14</c:v>
                </c:pt>
                <c:pt idx="2">
                  <c:v>30</c:v>
                </c:pt>
                <c:pt idx="3">
                  <c:v>45</c:v>
                </c:pt>
                <c:pt idx="4">
                  <c:v>86</c:v>
                </c:pt>
                <c:pt idx="5">
                  <c:v>116</c:v>
                </c:pt>
                <c:pt idx="6">
                  <c:v>137</c:v>
                </c:pt>
                <c:pt idx="7">
                  <c:v>170</c:v>
                </c:pt>
                <c:pt idx="8">
                  <c:v>196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42422</c:v>
                </c:pt>
                <c:pt idx="1">
                  <c:v>172</c:v>
                </c:pt>
                <c:pt idx="2">
                  <c:v>145</c:v>
                </c:pt>
                <c:pt idx="3">
                  <c:v>76</c:v>
                </c:pt>
                <c:pt idx="4">
                  <c:v>83</c:v>
                </c:pt>
                <c:pt idx="5">
                  <c:v>48</c:v>
                </c:pt>
                <c:pt idx="6">
                  <c:v>40</c:v>
                </c:pt>
                <c:pt idx="7">
                  <c:v>40</c:v>
                </c:pt>
                <c:pt idx="8">
                  <c:v>158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5F-48A5-BA90-299130A4AD3F}"/>
            </c:ext>
          </c:extLst>
        </c:ser>
        <c:ser>
          <c:idx val="0"/>
          <c:order val="1"/>
          <c:tx>
            <c:v>Person 2</c:v>
          </c:tx>
          <c:spPr>
            <a:ln w="19050" cap="rnd">
              <a:solidFill>
                <a:srgbClr val="00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FF"/>
              </a:solidFill>
              <a:ln w="9525">
                <a:solidFill>
                  <a:srgbClr val="0033FF"/>
                </a:solidFill>
              </a:ln>
              <a:effectLst/>
            </c:spPr>
          </c:marker>
          <c:xVal>
            <c:numRef>
              <c:f>Sheet1!$A$15:$A$24</c:f>
              <c:numCache>
                <c:formatCode>General</c:formatCode>
                <c:ptCount val="10"/>
                <c:pt idx="0">
                  <c:v>0</c:v>
                </c:pt>
                <c:pt idx="1">
                  <c:v>14</c:v>
                </c:pt>
                <c:pt idx="2">
                  <c:v>27</c:v>
                </c:pt>
                <c:pt idx="3">
                  <c:v>57</c:v>
                </c:pt>
                <c:pt idx="4">
                  <c:v>83</c:v>
                </c:pt>
                <c:pt idx="5">
                  <c:v>111</c:v>
                </c:pt>
                <c:pt idx="6">
                  <c:v>140</c:v>
                </c:pt>
                <c:pt idx="7">
                  <c:v>167</c:v>
                </c:pt>
                <c:pt idx="8">
                  <c:v>178</c:v>
                </c:pt>
                <c:pt idx="9">
                  <c:v>198</c:v>
                </c:pt>
              </c:numCache>
            </c:numRef>
          </c:xVal>
          <c:yVal>
            <c:numRef>
              <c:f>Sheet1!$B$15:$B$24</c:f>
              <c:numCache>
                <c:formatCode>General</c:formatCode>
                <c:ptCount val="10"/>
                <c:pt idx="0">
                  <c:v>68771</c:v>
                </c:pt>
                <c:pt idx="1">
                  <c:v>2012</c:v>
                </c:pt>
                <c:pt idx="2">
                  <c:v>673</c:v>
                </c:pt>
                <c:pt idx="3">
                  <c:v>860</c:v>
                </c:pt>
                <c:pt idx="4">
                  <c:v>487</c:v>
                </c:pt>
                <c:pt idx="5">
                  <c:v>409</c:v>
                </c:pt>
                <c:pt idx="6">
                  <c:v>106</c:v>
                </c:pt>
                <c:pt idx="7">
                  <c:v>125</c:v>
                </c:pt>
                <c:pt idx="8">
                  <c:v>61</c:v>
                </c:pt>
                <c:pt idx="9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5F-48A5-BA90-299130A4AD3F}"/>
            </c:ext>
          </c:extLst>
        </c:ser>
        <c:ser>
          <c:idx val="2"/>
          <c:order val="2"/>
          <c:tx>
            <c:v>Person 3</c:v>
          </c:tx>
          <c:spPr>
            <a:ln w="19050" cap="rnd">
              <a:solidFill>
                <a:srgbClr val="00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FF"/>
              </a:solidFill>
              <a:ln w="9525">
                <a:solidFill>
                  <a:srgbClr val="0033FF"/>
                </a:solidFill>
              </a:ln>
              <a:effectLst/>
            </c:spPr>
          </c:marker>
          <c:xVal>
            <c:numRef>
              <c:f>Sheet1!$A$26:$A$35</c:f>
              <c:numCache>
                <c:formatCode>General</c:formatCode>
                <c:ptCount val="10"/>
                <c:pt idx="0">
                  <c:v>0</c:v>
                </c:pt>
                <c:pt idx="1">
                  <c:v>11</c:v>
                </c:pt>
                <c:pt idx="2">
                  <c:v>31</c:v>
                </c:pt>
                <c:pt idx="3">
                  <c:v>57</c:v>
                </c:pt>
                <c:pt idx="4">
                  <c:v>85</c:v>
                </c:pt>
                <c:pt idx="5">
                  <c:v>113</c:v>
                </c:pt>
                <c:pt idx="6">
                  <c:v>141</c:v>
                </c:pt>
                <c:pt idx="7">
                  <c:v>169</c:v>
                </c:pt>
                <c:pt idx="8">
                  <c:v>185</c:v>
                </c:pt>
                <c:pt idx="9">
                  <c:v>197</c:v>
                </c:pt>
              </c:numCache>
            </c:numRef>
          </c:xVal>
          <c:yVal>
            <c:numRef>
              <c:f>Sheet1!$B$26:$B$35</c:f>
              <c:numCache>
                <c:formatCode>General</c:formatCode>
                <c:ptCount val="10"/>
                <c:pt idx="0">
                  <c:v>315125</c:v>
                </c:pt>
                <c:pt idx="1">
                  <c:v>3306</c:v>
                </c:pt>
                <c:pt idx="2">
                  <c:v>1565</c:v>
                </c:pt>
                <c:pt idx="3">
                  <c:v>999</c:v>
                </c:pt>
                <c:pt idx="4">
                  <c:v>336</c:v>
                </c:pt>
                <c:pt idx="5">
                  <c:v>233</c:v>
                </c:pt>
                <c:pt idx="6">
                  <c:v>170</c:v>
                </c:pt>
                <c:pt idx="7">
                  <c:v>155</c:v>
                </c:pt>
                <c:pt idx="8">
                  <c:v>83</c:v>
                </c:pt>
                <c:pt idx="9">
                  <c:v>206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5F-48A5-BA90-299130A4AD3F}"/>
            </c:ext>
          </c:extLst>
        </c:ser>
        <c:ser>
          <c:idx val="3"/>
          <c:order val="3"/>
          <c:tx>
            <c:v>Person 4</c:v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xVal>
            <c:numRef>
              <c:f>Sheet1!$A$37:$A$46</c:f>
              <c:numCache>
                <c:formatCode>General</c:formatCode>
                <c:ptCount val="10"/>
                <c:pt idx="0">
                  <c:v>0</c:v>
                </c:pt>
                <c:pt idx="1">
                  <c:v>15</c:v>
                </c:pt>
                <c:pt idx="2">
                  <c:v>29</c:v>
                </c:pt>
                <c:pt idx="3">
                  <c:v>57</c:v>
                </c:pt>
                <c:pt idx="4">
                  <c:v>87</c:v>
                </c:pt>
                <c:pt idx="5">
                  <c:v>114</c:v>
                </c:pt>
                <c:pt idx="6">
                  <c:v>142</c:v>
                </c:pt>
                <c:pt idx="7">
                  <c:v>172</c:v>
                </c:pt>
                <c:pt idx="8">
                  <c:v>179</c:v>
                </c:pt>
                <c:pt idx="9">
                  <c:v>191</c:v>
                </c:pt>
              </c:numCache>
            </c:numRef>
          </c:xVal>
          <c:yVal>
            <c:numRef>
              <c:f>Sheet1!$B$37:$B$46</c:f>
              <c:numCache>
                <c:formatCode>General</c:formatCode>
                <c:ptCount val="10"/>
                <c:pt idx="0">
                  <c:v>20819</c:v>
                </c:pt>
                <c:pt idx="1">
                  <c:v>474</c:v>
                </c:pt>
                <c:pt idx="2">
                  <c:v>536</c:v>
                </c:pt>
                <c:pt idx="3">
                  <c:v>211</c:v>
                </c:pt>
                <c:pt idx="4">
                  <c:v>212</c:v>
                </c:pt>
                <c:pt idx="5">
                  <c:v>152</c:v>
                </c:pt>
                <c:pt idx="6">
                  <c:v>131</c:v>
                </c:pt>
                <c:pt idx="7">
                  <c:v>57</c:v>
                </c:pt>
                <c:pt idx="8">
                  <c:v>62</c:v>
                </c:pt>
                <c:pt idx="9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25F-48A5-BA90-299130A4AD3F}"/>
            </c:ext>
          </c:extLst>
        </c:ser>
        <c:ser>
          <c:idx val="4"/>
          <c:order val="4"/>
          <c:tx>
            <c:v>Person 5</c:v>
          </c:tx>
          <c:spPr>
            <a:ln w="19050" cap="rnd">
              <a:solidFill>
                <a:srgbClr val="FF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CC"/>
              </a:solidFill>
              <a:ln w="9525">
                <a:solidFill>
                  <a:srgbClr val="FF00CC"/>
                </a:solidFill>
              </a:ln>
              <a:effectLst/>
            </c:spPr>
          </c:marker>
          <c:xVal>
            <c:numRef>
              <c:f>Sheet1!$A$48:$A$57</c:f>
              <c:numCache>
                <c:formatCode>General</c:formatCode>
                <c:ptCount val="10"/>
                <c:pt idx="0">
                  <c:v>0</c:v>
                </c:pt>
                <c:pt idx="1">
                  <c:v>15</c:v>
                </c:pt>
                <c:pt idx="2">
                  <c:v>29</c:v>
                </c:pt>
                <c:pt idx="3">
                  <c:v>57</c:v>
                </c:pt>
                <c:pt idx="4">
                  <c:v>84</c:v>
                </c:pt>
                <c:pt idx="5">
                  <c:v>113</c:v>
                </c:pt>
                <c:pt idx="6">
                  <c:v>141</c:v>
                </c:pt>
                <c:pt idx="7">
                  <c:v>169</c:v>
                </c:pt>
                <c:pt idx="8">
                  <c:v>185</c:v>
                </c:pt>
                <c:pt idx="9">
                  <c:v>197</c:v>
                </c:pt>
              </c:numCache>
            </c:numRef>
          </c:xVal>
          <c:yVal>
            <c:numRef>
              <c:f>Sheet1!$B$48:$B$57</c:f>
              <c:numCache>
                <c:formatCode>General</c:formatCode>
                <c:ptCount val="10"/>
                <c:pt idx="0">
                  <c:v>54894</c:v>
                </c:pt>
                <c:pt idx="1">
                  <c:v>6586</c:v>
                </c:pt>
                <c:pt idx="2">
                  <c:v>2814</c:v>
                </c:pt>
                <c:pt idx="3">
                  <c:v>375</c:v>
                </c:pt>
                <c:pt idx="4">
                  <c:v>165</c:v>
                </c:pt>
                <c:pt idx="5">
                  <c:v>77</c:v>
                </c:pt>
                <c:pt idx="6">
                  <c:v>40</c:v>
                </c:pt>
                <c:pt idx="7">
                  <c:v>67</c:v>
                </c:pt>
                <c:pt idx="8">
                  <c:v>138</c:v>
                </c:pt>
                <c:pt idx="9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25F-48A5-BA90-299130A4AD3F}"/>
            </c:ext>
          </c:extLst>
        </c:ser>
        <c:ser>
          <c:idx val="5"/>
          <c:order val="5"/>
          <c:tx>
            <c:v>Person 6</c:v>
          </c:tx>
          <c:spPr>
            <a:ln w="19050" cap="rnd">
              <a:solidFill>
                <a:srgbClr val="FF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CC"/>
              </a:solidFill>
              <a:ln w="9525">
                <a:solidFill>
                  <a:srgbClr val="FF00CC"/>
                </a:solidFill>
              </a:ln>
              <a:effectLst/>
            </c:spPr>
          </c:marker>
          <c:xVal>
            <c:numRef>
              <c:f>Sheet1!$A$59:$A$64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29</c:v>
                </c:pt>
                <c:pt idx="3">
                  <c:v>57</c:v>
                </c:pt>
                <c:pt idx="4">
                  <c:v>84</c:v>
                </c:pt>
                <c:pt idx="5">
                  <c:v>99</c:v>
                </c:pt>
              </c:numCache>
            </c:numRef>
          </c:xVal>
          <c:yVal>
            <c:numRef>
              <c:f>Sheet1!$B$59:$B$64</c:f>
              <c:numCache>
                <c:formatCode>General</c:formatCode>
                <c:ptCount val="6"/>
                <c:pt idx="0">
                  <c:v>10272</c:v>
                </c:pt>
                <c:pt idx="1">
                  <c:v>240</c:v>
                </c:pt>
                <c:pt idx="2">
                  <c:v>127</c:v>
                </c:pt>
                <c:pt idx="3">
                  <c:v>184</c:v>
                </c:pt>
                <c:pt idx="4">
                  <c:v>1098</c:v>
                </c:pt>
                <c:pt idx="5">
                  <c:v>1298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25F-48A5-BA90-299130A4AD3F}"/>
            </c:ext>
          </c:extLst>
        </c:ser>
        <c:ser>
          <c:idx val="6"/>
          <c:order val="6"/>
          <c:tx>
            <c:v>Person 7</c:v>
          </c:tx>
          <c:spPr>
            <a:ln w="19050" cap="rnd">
              <a:solidFill>
                <a:srgbClr val="FF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CC"/>
              </a:solidFill>
              <a:ln w="9525">
                <a:solidFill>
                  <a:srgbClr val="FF00CC"/>
                </a:solidFill>
              </a:ln>
              <a:effectLst/>
            </c:spPr>
          </c:marker>
          <c:xVal>
            <c:numRef>
              <c:f>Sheet1!$A$66:$A$70</c:f>
              <c:numCache>
                <c:formatCode>General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29</c:v>
                </c:pt>
                <c:pt idx="3">
                  <c:v>56</c:v>
                </c:pt>
                <c:pt idx="4">
                  <c:v>85</c:v>
                </c:pt>
              </c:numCache>
            </c:numRef>
          </c:xVal>
          <c:yVal>
            <c:numRef>
              <c:f>Sheet1!$B$66:$B$70</c:f>
              <c:numCache>
                <c:formatCode>General</c:formatCode>
                <c:ptCount val="5"/>
                <c:pt idx="0">
                  <c:v>60732</c:v>
                </c:pt>
                <c:pt idx="1">
                  <c:v>288</c:v>
                </c:pt>
                <c:pt idx="2">
                  <c:v>335</c:v>
                </c:pt>
                <c:pt idx="3">
                  <c:v>18576</c:v>
                </c:pt>
                <c:pt idx="4">
                  <c:v>33248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25F-48A5-BA90-299130A4AD3F}"/>
            </c:ext>
          </c:extLst>
        </c:ser>
        <c:ser>
          <c:idx val="7"/>
          <c:order val="7"/>
          <c:tx>
            <c:v>Person 8</c:v>
          </c:tx>
          <c:spPr>
            <a:ln w="19050" cap="rnd">
              <a:solidFill>
                <a:srgbClr val="FF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CC"/>
              </a:solidFill>
              <a:ln w="9525">
                <a:solidFill>
                  <a:srgbClr val="FF00CC"/>
                </a:solidFill>
              </a:ln>
              <a:effectLst/>
            </c:spPr>
          </c:marker>
          <c:xVal>
            <c:numRef>
              <c:f>Sheet1!$A$72:$A$78</c:f>
              <c:numCache>
                <c:formatCode>General</c:formatCode>
                <c:ptCount val="7"/>
                <c:pt idx="0">
                  <c:v>0</c:v>
                </c:pt>
                <c:pt idx="1">
                  <c:v>14</c:v>
                </c:pt>
                <c:pt idx="2">
                  <c:v>29</c:v>
                </c:pt>
                <c:pt idx="3">
                  <c:v>56</c:v>
                </c:pt>
                <c:pt idx="4">
                  <c:v>85</c:v>
                </c:pt>
                <c:pt idx="5">
                  <c:v>113</c:v>
                </c:pt>
                <c:pt idx="6">
                  <c:v>141</c:v>
                </c:pt>
              </c:numCache>
            </c:numRef>
          </c:xVal>
          <c:yVal>
            <c:numRef>
              <c:f>Sheet1!$B$72:$B$78</c:f>
              <c:numCache>
                <c:formatCode>General</c:formatCode>
                <c:ptCount val="7"/>
                <c:pt idx="0">
                  <c:v>7682</c:v>
                </c:pt>
                <c:pt idx="1">
                  <c:v>123</c:v>
                </c:pt>
                <c:pt idx="2">
                  <c:v>506</c:v>
                </c:pt>
                <c:pt idx="3">
                  <c:v>9857</c:v>
                </c:pt>
                <c:pt idx="4">
                  <c:v>6803</c:v>
                </c:pt>
                <c:pt idx="5">
                  <c:v>10860</c:v>
                </c:pt>
                <c:pt idx="6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25F-48A5-BA90-299130A4A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3221439"/>
        <c:axId val="207585951"/>
      </c:scatterChart>
      <c:valAx>
        <c:axId val="1373221439"/>
        <c:scaling>
          <c:orientation val="minMax"/>
          <c:max val="20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585951"/>
        <c:crosses val="autoZero"/>
        <c:crossBetween val="midCat"/>
        <c:majorUnit val="28"/>
      </c:valAx>
      <c:valAx>
        <c:axId val="207585951"/>
        <c:scaling>
          <c:logBase val="10"/>
          <c:orientation val="minMax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>
                    <a:solidFill>
                      <a:schemeClr val="bg1"/>
                    </a:solidFill>
                  </a:rPr>
                  <a:t>HIV-1 RNA of participants with protocol-defined virologic failure, c/mL</a:t>
                </a:r>
                <a:r>
                  <a:rPr lang="en-US" sz="1050" baseline="30000" dirty="0">
                    <a:solidFill>
                      <a:schemeClr val="bg1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8.1224394059629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out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3732214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0.96549</cdr:x>
      <cdr:y>0.81531</cdr:y>
    </cdr:from>
    <cdr:to>
      <cdr:x>0.97949</cdr:x>
      <cdr:y>0.85079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E90B9381-499A-64EA-9115-C9D15B21B240}"/>
            </a:ext>
          </a:extLst>
        </cdr:cNvPr>
        <cdr:cNvSpPr/>
      </cdr:nvSpPr>
      <cdr:spPr>
        <a:xfrm xmlns:a="http://schemas.openxmlformats.org/drawingml/2006/main">
          <a:off x="5741044" y="2158605"/>
          <a:ext cx="83218" cy="939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0.1021</cdr:x>
      <cdr:y>0.77825</cdr:y>
    </cdr:from>
    <cdr:to>
      <cdr:x>0.14561</cdr:x>
      <cdr:y>0.8401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9DAF3162-288A-6FAE-6B08-0F24B40F6E3B}"/>
            </a:ext>
          </a:extLst>
        </cdr:cNvPr>
        <cdr:cNvSpPr/>
      </cdr:nvSpPr>
      <cdr:spPr>
        <a:xfrm xmlns:a="http://schemas.openxmlformats.org/drawingml/2006/main">
          <a:off x="607123" y="2060482"/>
          <a:ext cx="258706" cy="1637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CBC853-724C-CCCA-4A3E-2289494C49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603898-F69A-EDEE-C12D-E095EE2401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D67B-F35E-4702-84F3-BE4BC6CD3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9339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'en-tête 1">
            <a:extLst>
              <a:ext uri="{FF2B5EF4-FFF2-40B4-BE49-F238E27FC236}">
                <a16:creationId xmlns:a16="http://schemas.microsoft.com/office/drawing/2014/main" id="{6BE178DB-3F8B-43C1-889F-F888AC59A5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2C13B56-42EF-5B4B-03CE-C9098A3AC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213809E-FBFD-443B-71D0-6DED0B690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11861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D12274E5-784B-4226-F0A4-4F51F6590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190419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0807224-337A-06EF-BB1D-F33C960441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059440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D7F2806-E17A-B486-D173-E2292EFDCD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253550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6D0FA9-F027-9DF4-4A2E-626D4D38C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8CE45AB-BB00-6A10-7B47-6D54794EE2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322647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8E660A9-CBF9-A181-B213-9913A538ED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724998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F3CDA22-00B7-23EB-2A35-60AE4711D6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43926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94D8881-7BA5-B95B-7B94-2CADA8EAA6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91380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D7E46A7-4336-83D5-6DF9-BF50E2A06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931201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9C87C59-EBED-B401-5D4B-164908C535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36869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C90E902-7219-55ED-D564-77BD3575E0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170026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E7935AB-A741-FF6A-6623-C2536141EA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328004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23B601A1-4633-E5E7-32A7-4C9EA99275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394501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A314A3D-DFE1-BB3B-F921-DBF22A95C4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718231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0E88798-2D7F-062D-B856-424849EC66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913599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11BE873-A797-0C93-B032-514F3394EA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928977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BE6D479-2169-3E32-8F33-2D62C507F1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133840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9118CBD-0A19-2543-183C-869A83F11A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367234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C3AD8ABD-80A9-7BDD-E960-59698CE5C7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519043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7BE1C53-C8ED-3070-9C80-0374AD6A63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104111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F724DA5-173F-BB7D-2CDE-459D8AC7DD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21783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F0C39D9-C12C-9749-99B2-B966AE5A1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863824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D696-6686-42F5-9E42-8DCDB03459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A0D6B3E-F9E3-5C20-972D-8F17F473C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873052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E74E68C-EEE9-CA39-BE43-871A067A5F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6964451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CAA1CD9-37D3-EEED-4205-74DE1229FE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083300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5662EF4-991D-1706-382B-F57252D86B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891772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2E0FDB0-1B4D-00C5-58D4-B6FC84BAA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176486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9819702-9E85-010F-A895-ABD58FC5AD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589867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E24BDF5-7BEA-F6D3-2354-50589DE985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0605895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E3AD619-16B4-B013-C9FD-C6F6F02F3A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326002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6E8F080-50CC-8FC7-9903-0770EB9AC2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5783827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4C04BDB-D118-7CBE-EA64-C13FBF43C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90432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AB58F49-F113-AF56-A09A-3B881462F4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32421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2CE4558D-E67D-8744-DD69-549E05B282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1254541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84D57EB-3C74-DCC6-2A0F-481AEB898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9469327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C1A41A80-D671-B6CD-9B96-6AADB87BEE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2782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2ACC5418-405F-B72D-D0B1-C5F512CC23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89088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4646D58-D623-2AF4-565C-F61D48A642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96196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37FE81B-0F82-22F2-31C1-AF16E3B78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98041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CD23B01-89AA-2C9D-4256-E48CB30176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51204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82E2059-14E0-0E14-AD6B-238FA6FE22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35505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046" y="1958975"/>
            <a:ext cx="854964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The 19</a:t>
            </a:r>
            <a:r>
              <a:rPr lang="en-US" sz="4400" baseline="30000" dirty="0">
                <a:solidFill>
                  <a:srgbClr val="1E3C91"/>
                </a:solidFill>
              </a:rPr>
              <a:t>th</a:t>
            </a:r>
            <a:r>
              <a:rPr lang="en-US" sz="4400" dirty="0">
                <a:solidFill>
                  <a:srgbClr val="1E3C91"/>
                </a:solidFill>
              </a:rPr>
              <a:t> European AIDS Conference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466" y="3341916"/>
            <a:ext cx="6400800" cy="699309"/>
          </a:xfrm>
        </p:spPr>
        <p:txBody>
          <a:bodyPr>
            <a:normAutofit/>
          </a:bodyPr>
          <a:lstStyle/>
          <a:p>
            <a:r>
              <a:rPr lang="es-ES" sz="2800" b="1" dirty="0" err="1">
                <a:solidFill>
                  <a:srgbClr val="FF6600"/>
                </a:solidFill>
              </a:rPr>
              <a:t>Warsaw</a:t>
            </a:r>
            <a:r>
              <a:rPr lang="es-ES" sz="2800" b="1" dirty="0">
                <a:solidFill>
                  <a:srgbClr val="FF6600"/>
                </a:solidFill>
              </a:rPr>
              <a:t>, </a:t>
            </a:r>
            <a:r>
              <a:rPr lang="es-ES" sz="2800" b="1" dirty="0" err="1">
                <a:solidFill>
                  <a:srgbClr val="FF6600"/>
                </a:solidFill>
              </a:rPr>
              <a:t>Poland</a:t>
            </a:r>
            <a:r>
              <a:rPr lang="es-ES" sz="2800" b="1" dirty="0">
                <a:solidFill>
                  <a:srgbClr val="FF6600"/>
                </a:solidFill>
              </a:rPr>
              <a:t> </a:t>
            </a:r>
            <a:r>
              <a:rPr lang="es-ES" sz="2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lang="es-ES" sz="2800" b="1" dirty="0">
                <a:solidFill>
                  <a:srgbClr val="FF6600"/>
                </a:solidFill>
              </a:rPr>
              <a:t> 18-21 </a:t>
            </a:r>
            <a:r>
              <a:rPr lang="es-ES" sz="2800" b="1" dirty="0" err="1">
                <a:solidFill>
                  <a:srgbClr val="FF6600"/>
                </a:solidFill>
              </a:rPr>
              <a:t>October</a:t>
            </a:r>
            <a:r>
              <a:rPr lang="es-ES" sz="2800" b="1" dirty="0">
                <a:solidFill>
                  <a:srgbClr val="FF6600"/>
                </a:solidFill>
              </a:rPr>
              <a:t> 2023</a:t>
            </a:r>
            <a:endParaRPr lang="en-US" sz="2800" b="1" dirty="0">
              <a:solidFill>
                <a:srgbClr val="FF660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DF82664-1112-119F-A964-C91E3BD9ABBA}"/>
              </a:ext>
            </a:extLst>
          </p:cNvPr>
          <p:cNvGrpSpPr/>
          <p:nvPr/>
        </p:nvGrpSpPr>
        <p:grpSpPr>
          <a:xfrm>
            <a:off x="3564422" y="4085220"/>
            <a:ext cx="5321739" cy="2197750"/>
            <a:chOff x="3564422" y="4085220"/>
            <a:chExt cx="5321739" cy="219775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9CDD6E6-5503-898E-3B68-6EA3DF62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1299" y="4085220"/>
              <a:ext cx="1513114" cy="1513114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BDBD668-2BD0-7837-D590-30EF8E208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6171" y="4085220"/>
              <a:ext cx="1513114" cy="1513114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3A07886-C13A-DB9F-AAC7-47F1F367D948}"/>
                </a:ext>
              </a:extLst>
            </p:cNvPr>
            <p:cNvSpPr txBox="1"/>
            <p:nvPr/>
          </p:nvSpPr>
          <p:spPr>
            <a:xfrm>
              <a:off x="3564422" y="5636639"/>
              <a:ext cx="21366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C549F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Pedro Cahn</a:t>
              </a:r>
              <a:b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lang="fr-FR" i="1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kumimoji="0" lang="fr-FR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Argentina)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5A28A6A-06C1-8611-8F8E-43117BD7A973}"/>
                </a:ext>
              </a:extLst>
            </p:cNvPr>
            <p:cNvSpPr txBox="1"/>
            <p:nvPr/>
          </p:nvSpPr>
          <p:spPr>
            <a:xfrm>
              <a:off x="6749550" y="5636639"/>
              <a:ext cx="21366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C549F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François Raffi</a:t>
              </a:r>
              <a:b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lang="fr-FR" i="1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kumimoji="0" lang="fr-FR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France)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A9A65AAD-2294-2A86-DE7A-A9F96ED39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71" y="2691"/>
            <a:ext cx="4001553" cy="14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5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964A7-1B92-47B8-30BE-101CBEB4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BIC/F/TAF continuation after rebound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56CD70-C51C-1CC4-0DBE-2FD1F1E368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974254"/>
            <a:ext cx="11534775" cy="4572000"/>
          </a:xfrm>
        </p:spPr>
        <p:txBody>
          <a:bodyPr>
            <a:normAutofit/>
          </a:bodyPr>
          <a:lstStyle/>
          <a:p>
            <a:r>
              <a:rPr lang="en-US" dirty="0"/>
              <a:t>Pooled analysis of nine Phase 3 randomized multicenter studies of BIC/FTC/TAF: </a:t>
            </a:r>
            <a:br>
              <a:rPr lang="en-US" dirty="0"/>
            </a:br>
            <a:r>
              <a:rPr lang="en-US" dirty="0"/>
              <a:t>3 in first-line, 6 in switch in virologically suppressed participants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Virologic rebound = VL ≥ 1000 c/mL after achieving VL &lt; 50 c/mL (suboptimal adherence)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110 rebounds in 96/3 772 participants (2.5%)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Restarting BIC/F/TAF was associated with </a:t>
            </a:r>
            <a:r>
              <a:rPr lang="en-US" dirty="0" err="1"/>
              <a:t>resuppression</a:t>
            </a:r>
            <a:r>
              <a:rPr lang="en-US" dirty="0"/>
              <a:t> in 93% of rebound </a:t>
            </a:r>
            <a:br>
              <a:rPr lang="en-US" dirty="0"/>
            </a:br>
            <a:r>
              <a:rPr lang="en-US" dirty="0"/>
              <a:t>with evaluable data</a:t>
            </a:r>
          </a:p>
          <a:p>
            <a:pPr lvl="1"/>
            <a:r>
              <a:rPr lang="en-US" dirty="0"/>
              <a:t>Median time from rebound to </a:t>
            </a:r>
            <a:r>
              <a:rPr lang="en-US" dirty="0" err="1"/>
              <a:t>resuppression</a:t>
            </a:r>
            <a:r>
              <a:rPr lang="en-US" dirty="0"/>
              <a:t>: 23 days</a:t>
            </a:r>
          </a:p>
          <a:p>
            <a:pPr lvl="1"/>
            <a:r>
              <a:rPr lang="en-US" dirty="0"/>
              <a:t>No treatment-emergent resistance was observed in participants with continued viremia</a:t>
            </a:r>
          </a:p>
          <a:p>
            <a:pPr lvl="1"/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4673BD-ED07-E1B1-659F-EEBE00B19A5C}"/>
              </a:ext>
            </a:extLst>
          </p:cNvPr>
          <p:cNvSpPr txBox="1"/>
          <p:nvPr/>
        </p:nvSpPr>
        <p:spPr>
          <a:xfrm>
            <a:off x="9977523" y="6469378"/>
            <a:ext cx="2215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fr-FR" sz="1200" i="1" dirty="0" err="1">
                <a:solidFill>
                  <a:srgbClr val="0070C0"/>
                </a:solidFill>
              </a:rPr>
              <a:t>Pozniak</a:t>
            </a:r>
            <a:r>
              <a:rPr lang="fr-FR" sz="1200" i="1" dirty="0">
                <a:solidFill>
                  <a:srgbClr val="0070C0"/>
                </a:solidFill>
              </a:rPr>
              <a:t> A, e.P.A.086</a:t>
            </a:r>
          </a:p>
        </p:txBody>
      </p:sp>
    </p:spTree>
    <p:extLst>
      <p:ext uri="{BB962C8B-B14F-4D97-AF65-F5344CB8AC3E}">
        <p14:creationId xmlns:p14="http://schemas.microsoft.com/office/powerpoint/2010/main" val="340444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5A5C0-47CC-D4BB-DEEE-EE11A600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Switch to DOR/ISL 100/0.75 mg </a:t>
            </a:r>
            <a:r>
              <a:rPr lang="en-US" dirty="0" err="1"/>
              <a:t>qd</a:t>
            </a:r>
            <a:r>
              <a:rPr lang="en-US" dirty="0"/>
              <a:t> vs continuation of BIC/F/TAF in patients suppressed on BIC/F/TAF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12A6956-AADC-FE34-350F-B1205EB74D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03262"/>
            <a:ext cx="6741706" cy="892450"/>
          </a:xfrm>
        </p:spPr>
        <p:txBody>
          <a:bodyPr>
            <a:normAutofit/>
          </a:bodyPr>
          <a:lstStyle/>
          <a:p>
            <a:r>
              <a:rPr lang="en-US" sz="2000" dirty="0"/>
              <a:t>Patients with HIV RNA &lt; 50 c/mL &gt; 3 months on BIC/FTC/TAF</a:t>
            </a:r>
          </a:p>
          <a:p>
            <a:r>
              <a:rPr lang="en-US" sz="2000" dirty="0"/>
              <a:t>No history of treatment failure, no HBV co-infection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B090167-910F-43CA-3799-60BFF9EA7160}"/>
              </a:ext>
            </a:extLst>
          </p:cNvPr>
          <p:cNvSpPr txBox="1"/>
          <p:nvPr/>
        </p:nvSpPr>
        <p:spPr>
          <a:xfrm>
            <a:off x="7183899" y="5809604"/>
            <a:ext cx="412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DOR/ISL non-inferior to B/F/TAF for maintaining viral</a:t>
            </a:r>
            <a:br>
              <a:rPr lang="en-US" sz="1400" b="1" dirty="0">
                <a:solidFill>
                  <a:srgbClr val="0070C0"/>
                </a:solidFill>
              </a:rPr>
            </a:br>
            <a:r>
              <a:rPr lang="en-US" sz="1400" b="1" dirty="0">
                <a:solidFill>
                  <a:srgbClr val="0070C0"/>
                </a:solidFill>
              </a:rPr>
              <a:t>suppression (HIV-1 RNA </a:t>
            </a:r>
            <a:r>
              <a:rPr lang="en-US" sz="1400" b="1" u="sng" dirty="0">
                <a:solidFill>
                  <a:srgbClr val="0070C0"/>
                </a:solidFill>
              </a:rPr>
              <a:t>&gt;</a:t>
            </a:r>
            <a:r>
              <a:rPr lang="en-US" sz="1400" b="1" dirty="0">
                <a:solidFill>
                  <a:srgbClr val="0070C0"/>
                </a:solidFill>
              </a:rPr>
              <a:t> 50 copies/mL) in FAS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CEBDF3D-3DD2-0997-1155-B190AE263EC4}"/>
              </a:ext>
            </a:extLst>
          </p:cNvPr>
          <p:cNvGrpSpPr/>
          <p:nvPr/>
        </p:nvGrpSpPr>
        <p:grpSpPr>
          <a:xfrm>
            <a:off x="39958" y="2636912"/>
            <a:ext cx="6409231" cy="3278068"/>
            <a:chOff x="39958" y="2636912"/>
            <a:chExt cx="6409231" cy="3278068"/>
          </a:xfrm>
        </p:grpSpPr>
        <p:sp>
          <p:nvSpPr>
            <p:cNvPr id="2048" name="Rectangle : coins arrondis 2047">
              <a:extLst>
                <a:ext uri="{FF2B5EF4-FFF2-40B4-BE49-F238E27FC236}">
                  <a16:creationId xmlns:a16="http://schemas.microsoft.com/office/drawing/2014/main" id="{DA1EB81C-1298-F880-0F7F-EFD6F8015E1C}"/>
                </a:ext>
              </a:extLst>
            </p:cNvPr>
            <p:cNvSpPr/>
            <p:nvPr/>
          </p:nvSpPr>
          <p:spPr>
            <a:xfrm>
              <a:off x="1026135" y="2636912"/>
              <a:ext cx="3384376" cy="708139"/>
            </a:xfrm>
            <a:prstGeom prst="roundRect">
              <a:avLst/>
            </a:prstGeom>
            <a:solidFill>
              <a:srgbClr val="00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DOR/ISL (100/0,75 mg) </a:t>
              </a:r>
              <a:br>
                <a:rPr lang="en-US" sz="1200" b="1" dirty="0"/>
              </a:br>
              <a:r>
                <a:rPr lang="en-US" sz="1200" b="1" dirty="0"/>
                <a:t>and placebo to B/F/TAF</a:t>
              </a:r>
            </a:p>
          </p:txBody>
        </p:sp>
        <p:sp>
          <p:nvSpPr>
            <p:cNvPr id="2049" name="Rectangle : coins arrondis 2048">
              <a:extLst>
                <a:ext uri="{FF2B5EF4-FFF2-40B4-BE49-F238E27FC236}">
                  <a16:creationId xmlns:a16="http://schemas.microsoft.com/office/drawing/2014/main" id="{991572B2-9520-2094-3E72-4BC1E436CE04}"/>
                </a:ext>
              </a:extLst>
            </p:cNvPr>
            <p:cNvSpPr/>
            <p:nvPr/>
          </p:nvSpPr>
          <p:spPr>
            <a:xfrm>
              <a:off x="4453043" y="2636912"/>
              <a:ext cx="1733100" cy="708139"/>
            </a:xfrm>
            <a:prstGeom prst="roundRect">
              <a:avLst/>
            </a:prstGeom>
            <a:solidFill>
              <a:srgbClr val="00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DOR/ISL (100/0,75 mg) taken once daily</a:t>
              </a:r>
              <a:endParaRPr lang="en-US" sz="1200"/>
            </a:p>
          </p:txBody>
        </p:sp>
        <p:sp>
          <p:nvSpPr>
            <p:cNvPr id="2050" name="Rectangle : coins arrondis 2049">
              <a:extLst>
                <a:ext uri="{FF2B5EF4-FFF2-40B4-BE49-F238E27FC236}">
                  <a16:creationId xmlns:a16="http://schemas.microsoft.com/office/drawing/2014/main" id="{08D67767-38D1-546F-204C-7BCAFA6F3FCA}"/>
                </a:ext>
              </a:extLst>
            </p:cNvPr>
            <p:cNvSpPr/>
            <p:nvPr/>
          </p:nvSpPr>
          <p:spPr>
            <a:xfrm>
              <a:off x="1026135" y="3442211"/>
              <a:ext cx="3384375" cy="708139"/>
            </a:xfrm>
            <a:prstGeom prst="roundRect">
              <a:avLst/>
            </a:prstGeom>
            <a:solidFill>
              <a:srgbClr val="66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B/F/TAF and</a:t>
              </a:r>
              <a:br>
                <a:rPr lang="en-US" sz="1200" b="1"/>
              </a:br>
              <a:r>
                <a:rPr lang="en-US" sz="1200" b="1"/>
                <a:t>placebo to DOR/ISL (100/0,75 mg)</a:t>
              </a:r>
              <a:br>
                <a:rPr lang="en-US" sz="1200" b="1"/>
              </a:br>
              <a:r>
                <a:rPr lang="en-US" sz="1200" b="1"/>
                <a:t>taken once daily</a:t>
              </a:r>
            </a:p>
          </p:txBody>
        </p:sp>
        <p:sp>
          <p:nvSpPr>
            <p:cNvPr id="2051" name="Rectangle : coins arrondis 2050">
              <a:extLst>
                <a:ext uri="{FF2B5EF4-FFF2-40B4-BE49-F238E27FC236}">
                  <a16:creationId xmlns:a16="http://schemas.microsoft.com/office/drawing/2014/main" id="{877F79A9-64E2-B7CD-716B-1F9918E4ED84}"/>
                </a:ext>
              </a:extLst>
            </p:cNvPr>
            <p:cNvSpPr/>
            <p:nvPr/>
          </p:nvSpPr>
          <p:spPr>
            <a:xfrm>
              <a:off x="4453043" y="3442211"/>
              <a:ext cx="1733100" cy="708139"/>
            </a:xfrm>
            <a:prstGeom prst="roundRect">
              <a:avLst/>
            </a:prstGeom>
            <a:solidFill>
              <a:srgbClr val="66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B/F/TAF</a:t>
              </a:r>
              <a:br>
                <a:rPr lang="en-US" sz="1200" b="1"/>
              </a:br>
              <a:r>
                <a:rPr lang="en-US" sz="1200" b="1"/>
                <a:t>taken once daily</a:t>
              </a:r>
              <a:endParaRPr lang="en-US" sz="1200"/>
            </a:p>
          </p:txBody>
        </p:sp>
        <p:sp>
          <p:nvSpPr>
            <p:cNvPr id="2052" name="Accolade ouvrante 2051">
              <a:extLst>
                <a:ext uri="{FF2B5EF4-FFF2-40B4-BE49-F238E27FC236}">
                  <a16:creationId xmlns:a16="http://schemas.microsoft.com/office/drawing/2014/main" id="{DAAA77A0-C1F6-D31E-8F5D-A4B9D002BC8A}"/>
                </a:ext>
              </a:extLst>
            </p:cNvPr>
            <p:cNvSpPr/>
            <p:nvPr/>
          </p:nvSpPr>
          <p:spPr>
            <a:xfrm>
              <a:off x="804386" y="2912697"/>
              <a:ext cx="179217" cy="961687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4" name="ZoneTexte 2053">
              <a:extLst>
                <a:ext uri="{FF2B5EF4-FFF2-40B4-BE49-F238E27FC236}">
                  <a16:creationId xmlns:a16="http://schemas.microsoft.com/office/drawing/2014/main" id="{EB6D1E1B-90CE-8DF0-6A98-2ADBF725B0B7}"/>
                </a:ext>
              </a:extLst>
            </p:cNvPr>
            <p:cNvSpPr txBox="1"/>
            <p:nvPr/>
          </p:nvSpPr>
          <p:spPr>
            <a:xfrm>
              <a:off x="470481" y="3258847"/>
              <a:ext cx="383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1:1</a:t>
              </a:r>
            </a:p>
          </p:txBody>
        </p:sp>
        <p:cxnSp>
          <p:nvCxnSpPr>
            <p:cNvPr id="2056" name="Connecteur droit 2055">
              <a:extLst>
                <a:ext uri="{FF2B5EF4-FFF2-40B4-BE49-F238E27FC236}">
                  <a16:creationId xmlns:a16="http://schemas.microsoft.com/office/drawing/2014/main" id="{FD9ABEEF-A84B-8102-2E11-0C8B8B44AB77}"/>
                </a:ext>
              </a:extLst>
            </p:cNvPr>
            <p:cNvCxnSpPr>
              <a:cxnSpLocks/>
            </p:cNvCxnSpPr>
            <p:nvPr/>
          </p:nvCxnSpPr>
          <p:spPr>
            <a:xfrm>
              <a:off x="342862" y="4779931"/>
              <a:ext cx="584328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9" name="Accolade ouvrante 2058">
              <a:extLst>
                <a:ext uri="{FF2B5EF4-FFF2-40B4-BE49-F238E27FC236}">
                  <a16:creationId xmlns:a16="http://schemas.microsoft.com/office/drawing/2014/main" id="{886FAEDE-FA97-3A1E-22F2-A351F29A17F7}"/>
                </a:ext>
              </a:extLst>
            </p:cNvPr>
            <p:cNvSpPr/>
            <p:nvPr/>
          </p:nvSpPr>
          <p:spPr>
            <a:xfrm rot="16200000">
              <a:off x="5222260" y="4615890"/>
              <a:ext cx="179217" cy="1766584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0" name="Accolade ouvrante 2059">
              <a:extLst>
                <a:ext uri="{FF2B5EF4-FFF2-40B4-BE49-F238E27FC236}">
                  <a16:creationId xmlns:a16="http://schemas.microsoft.com/office/drawing/2014/main" id="{8AF3A29F-FB49-B67E-7546-60DAB7F8F52B}"/>
                </a:ext>
              </a:extLst>
            </p:cNvPr>
            <p:cNvSpPr/>
            <p:nvPr/>
          </p:nvSpPr>
          <p:spPr>
            <a:xfrm rot="16200000">
              <a:off x="2611166" y="3824544"/>
              <a:ext cx="179217" cy="3349275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1" name="ZoneTexte 2060">
              <a:extLst>
                <a:ext uri="{FF2B5EF4-FFF2-40B4-BE49-F238E27FC236}">
                  <a16:creationId xmlns:a16="http://schemas.microsoft.com/office/drawing/2014/main" id="{C1A2566B-4096-B801-6207-A91C27789BC2}"/>
                </a:ext>
              </a:extLst>
            </p:cNvPr>
            <p:cNvSpPr txBox="1"/>
            <p:nvPr/>
          </p:nvSpPr>
          <p:spPr>
            <a:xfrm>
              <a:off x="3497480" y="4276745"/>
              <a:ext cx="1873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HIV-1 RNA &gt; 50 copies/mL</a:t>
              </a:r>
              <a:br>
                <a:rPr lang="en-US" sz="1200" dirty="0"/>
              </a:br>
              <a:r>
                <a:rPr lang="en-US" sz="1200" dirty="0"/>
                <a:t>(non-inferiority margin 4%)</a:t>
              </a:r>
            </a:p>
          </p:txBody>
        </p:sp>
        <p:cxnSp>
          <p:nvCxnSpPr>
            <p:cNvPr id="2063" name="Connecteur droit 2062">
              <a:extLst>
                <a:ext uri="{FF2B5EF4-FFF2-40B4-BE49-F238E27FC236}">
                  <a16:creationId xmlns:a16="http://schemas.microsoft.com/office/drawing/2014/main" id="{BE0492E8-DF3C-6A52-F173-F792C0BBDC67}"/>
                </a:ext>
              </a:extLst>
            </p:cNvPr>
            <p:cNvCxnSpPr/>
            <p:nvPr/>
          </p:nvCxnSpPr>
          <p:spPr>
            <a:xfrm>
              <a:off x="342862" y="4780487"/>
              <a:ext cx="0" cy="1385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Connecteur droit 2063">
              <a:extLst>
                <a:ext uri="{FF2B5EF4-FFF2-40B4-BE49-F238E27FC236}">
                  <a16:creationId xmlns:a16="http://schemas.microsoft.com/office/drawing/2014/main" id="{778FFD08-B3BA-719F-B69E-D2AB48F1DDB8}"/>
                </a:ext>
              </a:extLst>
            </p:cNvPr>
            <p:cNvCxnSpPr/>
            <p:nvPr/>
          </p:nvCxnSpPr>
          <p:spPr>
            <a:xfrm>
              <a:off x="1026137" y="4780487"/>
              <a:ext cx="0" cy="1385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Connecteur droit 2064">
              <a:extLst>
                <a:ext uri="{FF2B5EF4-FFF2-40B4-BE49-F238E27FC236}">
                  <a16:creationId xmlns:a16="http://schemas.microsoft.com/office/drawing/2014/main" id="{47A6AFA7-B464-5432-C8CE-47D73BD5D725}"/>
                </a:ext>
              </a:extLst>
            </p:cNvPr>
            <p:cNvCxnSpPr/>
            <p:nvPr/>
          </p:nvCxnSpPr>
          <p:spPr>
            <a:xfrm>
              <a:off x="2719126" y="4780487"/>
              <a:ext cx="0" cy="1385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Connecteur droit 2065">
              <a:extLst>
                <a:ext uri="{FF2B5EF4-FFF2-40B4-BE49-F238E27FC236}">
                  <a16:creationId xmlns:a16="http://schemas.microsoft.com/office/drawing/2014/main" id="{10AD9082-1136-E539-0BA7-1E7A5056ADDC}"/>
                </a:ext>
              </a:extLst>
            </p:cNvPr>
            <p:cNvCxnSpPr/>
            <p:nvPr/>
          </p:nvCxnSpPr>
          <p:spPr>
            <a:xfrm>
              <a:off x="4428576" y="4780487"/>
              <a:ext cx="0" cy="1385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Connecteur droit 2067">
              <a:extLst>
                <a:ext uri="{FF2B5EF4-FFF2-40B4-BE49-F238E27FC236}">
                  <a16:creationId xmlns:a16="http://schemas.microsoft.com/office/drawing/2014/main" id="{6FD27819-0329-E040-5060-C2150FD54593}"/>
                </a:ext>
              </a:extLst>
            </p:cNvPr>
            <p:cNvCxnSpPr/>
            <p:nvPr/>
          </p:nvCxnSpPr>
          <p:spPr>
            <a:xfrm>
              <a:off x="6177894" y="4780487"/>
              <a:ext cx="0" cy="1385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9" name="ZoneTexte 2068">
              <a:extLst>
                <a:ext uri="{FF2B5EF4-FFF2-40B4-BE49-F238E27FC236}">
                  <a16:creationId xmlns:a16="http://schemas.microsoft.com/office/drawing/2014/main" id="{93A10EDC-CA30-3B14-BA0E-4DCD846745FD}"/>
                </a:ext>
              </a:extLst>
            </p:cNvPr>
            <p:cNvSpPr txBox="1"/>
            <p:nvPr/>
          </p:nvSpPr>
          <p:spPr>
            <a:xfrm>
              <a:off x="479051" y="4276745"/>
              <a:ext cx="1121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Randomization</a:t>
              </a:r>
            </a:p>
          </p:txBody>
        </p:sp>
        <p:sp>
          <p:nvSpPr>
            <p:cNvPr id="2070" name="ZoneTexte 2069">
              <a:extLst>
                <a:ext uri="{FF2B5EF4-FFF2-40B4-BE49-F238E27FC236}">
                  <a16:creationId xmlns:a16="http://schemas.microsoft.com/office/drawing/2014/main" id="{7BC811F2-69B6-B16F-7BC8-B76173D8329A}"/>
                </a:ext>
              </a:extLst>
            </p:cNvPr>
            <p:cNvSpPr txBox="1"/>
            <p:nvPr/>
          </p:nvSpPr>
          <p:spPr>
            <a:xfrm>
              <a:off x="39958" y="4918987"/>
              <a:ext cx="6058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Screen</a:t>
              </a:r>
            </a:p>
          </p:txBody>
        </p:sp>
        <p:sp>
          <p:nvSpPr>
            <p:cNvPr id="2071" name="ZoneTexte 2070">
              <a:extLst>
                <a:ext uri="{FF2B5EF4-FFF2-40B4-BE49-F238E27FC236}">
                  <a16:creationId xmlns:a16="http://schemas.microsoft.com/office/drawing/2014/main" id="{6FA70ADA-ED88-90B2-D3BA-FB76D4973A2A}"/>
                </a:ext>
              </a:extLst>
            </p:cNvPr>
            <p:cNvSpPr txBox="1"/>
            <p:nvPr/>
          </p:nvSpPr>
          <p:spPr>
            <a:xfrm>
              <a:off x="627632" y="4918987"/>
              <a:ext cx="797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Day 1</a:t>
              </a:r>
              <a:br>
                <a:rPr lang="en-US" sz="1200" dirty="0"/>
              </a:br>
              <a:r>
                <a:rPr lang="en-US" sz="1200" dirty="0"/>
                <a:t>(baseline)</a:t>
              </a:r>
            </a:p>
          </p:txBody>
        </p:sp>
        <p:sp>
          <p:nvSpPr>
            <p:cNvPr id="2072" name="ZoneTexte 2071">
              <a:extLst>
                <a:ext uri="{FF2B5EF4-FFF2-40B4-BE49-F238E27FC236}">
                  <a16:creationId xmlns:a16="http://schemas.microsoft.com/office/drawing/2014/main" id="{BB7346D4-457B-AF46-2CFF-FC948A78B187}"/>
                </a:ext>
              </a:extLst>
            </p:cNvPr>
            <p:cNvSpPr txBox="1"/>
            <p:nvPr/>
          </p:nvSpPr>
          <p:spPr>
            <a:xfrm>
              <a:off x="2480118" y="4918987"/>
              <a:ext cx="478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W48</a:t>
              </a:r>
            </a:p>
          </p:txBody>
        </p:sp>
        <p:sp>
          <p:nvSpPr>
            <p:cNvPr id="2073" name="ZoneTexte 2072">
              <a:extLst>
                <a:ext uri="{FF2B5EF4-FFF2-40B4-BE49-F238E27FC236}">
                  <a16:creationId xmlns:a16="http://schemas.microsoft.com/office/drawing/2014/main" id="{04464013-D925-7C3B-D047-E0657DC879BB}"/>
                </a:ext>
              </a:extLst>
            </p:cNvPr>
            <p:cNvSpPr txBox="1"/>
            <p:nvPr/>
          </p:nvSpPr>
          <p:spPr>
            <a:xfrm>
              <a:off x="4190181" y="4918987"/>
              <a:ext cx="478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W96</a:t>
              </a:r>
            </a:p>
          </p:txBody>
        </p:sp>
        <p:sp>
          <p:nvSpPr>
            <p:cNvPr id="2074" name="ZoneTexte 2073">
              <a:extLst>
                <a:ext uri="{FF2B5EF4-FFF2-40B4-BE49-F238E27FC236}">
                  <a16:creationId xmlns:a16="http://schemas.microsoft.com/office/drawing/2014/main" id="{73C8715E-8199-3D53-D43F-98DFD3DD4E0F}"/>
                </a:ext>
              </a:extLst>
            </p:cNvPr>
            <p:cNvSpPr txBox="1"/>
            <p:nvPr/>
          </p:nvSpPr>
          <p:spPr>
            <a:xfrm>
              <a:off x="5892626" y="4918987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W144</a:t>
              </a:r>
            </a:p>
          </p:txBody>
        </p:sp>
        <p:sp>
          <p:nvSpPr>
            <p:cNvPr id="2075" name="ZoneTexte 2074">
              <a:extLst>
                <a:ext uri="{FF2B5EF4-FFF2-40B4-BE49-F238E27FC236}">
                  <a16:creationId xmlns:a16="http://schemas.microsoft.com/office/drawing/2014/main" id="{615D6C4E-2B4A-96EA-5650-07DF9C30DDF9}"/>
                </a:ext>
              </a:extLst>
            </p:cNvPr>
            <p:cNvSpPr txBox="1"/>
            <p:nvPr/>
          </p:nvSpPr>
          <p:spPr>
            <a:xfrm>
              <a:off x="1973700" y="5637981"/>
              <a:ext cx="1457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Blinded intervention</a:t>
              </a:r>
            </a:p>
          </p:txBody>
        </p:sp>
        <p:sp>
          <p:nvSpPr>
            <p:cNvPr id="2076" name="ZoneTexte 2075">
              <a:extLst>
                <a:ext uri="{FF2B5EF4-FFF2-40B4-BE49-F238E27FC236}">
                  <a16:creationId xmlns:a16="http://schemas.microsoft.com/office/drawing/2014/main" id="{4BC193DF-61D2-2D91-628B-3C501CF20F5E}"/>
                </a:ext>
              </a:extLst>
            </p:cNvPr>
            <p:cNvSpPr txBox="1"/>
            <p:nvPr/>
          </p:nvSpPr>
          <p:spPr>
            <a:xfrm>
              <a:off x="4877087" y="5637981"/>
              <a:ext cx="861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Open label</a:t>
              </a:r>
            </a:p>
          </p:txBody>
        </p:sp>
        <p:sp>
          <p:nvSpPr>
            <p:cNvPr id="2077" name="Ellipse 2076">
              <a:extLst>
                <a:ext uri="{FF2B5EF4-FFF2-40B4-BE49-F238E27FC236}">
                  <a16:creationId xmlns:a16="http://schemas.microsoft.com/office/drawing/2014/main" id="{380DD258-62FB-9AEB-F6C2-B4209BCBAD4F}"/>
                </a:ext>
              </a:extLst>
            </p:cNvPr>
            <p:cNvSpPr/>
            <p:nvPr/>
          </p:nvSpPr>
          <p:spPr>
            <a:xfrm>
              <a:off x="4023405" y="4855379"/>
              <a:ext cx="813927" cy="389549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8" name="Text Box 3">
            <a:extLst>
              <a:ext uri="{FF2B5EF4-FFF2-40B4-BE49-F238E27FC236}">
                <a16:creationId xmlns:a16="http://schemas.microsoft.com/office/drawing/2014/main" id="{3CD94304-4CE1-0041-7AF0-79866BDA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202" y="6468834"/>
            <a:ext cx="20697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Paredes R, PS1.01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75EDF4D-B196-3A92-3965-D3AB00449BA2}"/>
              </a:ext>
            </a:extLst>
          </p:cNvPr>
          <p:cNvGrpSpPr/>
          <p:nvPr/>
        </p:nvGrpSpPr>
        <p:grpSpPr>
          <a:xfrm>
            <a:off x="6528048" y="2150608"/>
            <a:ext cx="5440711" cy="3651920"/>
            <a:chOff x="6742378" y="1916832"/>
            <a:chExt cx="5440711" cy="4296621"/>
          </a:xfrm>
        </p:grpSpPr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22D4A9AA-77B1-4F5E-FC08-4546B869A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147" y="2647097"/>
              <a:ext cx="111125" cy="109538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95A92677-ABCE-B4CB-6C87-B09C4B6F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147" y="3142380"/>
              <a:ext cx="111125" cy="109538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B11095B4-A38C-1F8F-8438-A76842A7EFDF}"/>
                </a:ext>
              </a:extLst>
            </p:cNvPr>
            <p:cNvGrpSpPr/>
            <p:nvPr/>
          </p:nvGrpSpPr>
          <p:grpSpPr>
            <a:xfrm>
              <a:off x="7086600" y="2403872"/>
              <a:ext cx="4265613" cy="3252788"/>
              <a:chOff x="7086600" y="2713038"/>
              <a:chExt cx="4265613" cy="3252788"/>
            </a:xfrm>
          </p:grpSpPr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09FE88DD-FEFA-31A9-C633-E490F0C28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6138" y="2713038"/>
                <a:ext cx="4156075" cy="3252788"/>
              </a:xfrm>
              <a:custGeom>
                <a:avLst/>
                <a:gdLst>
                  <a:gd name="T0" fmla="*/ 13091 w 13091"/>
                  <a:gd name="T1" fmla="*/ 10246 h 10246"/>
                  <a:gd name="T2" fmla="*/ 0 w 13091"/>
                  <a:gd name="T3" fmla="*/ 10246 h 10246"/>
                  <a:gd name="T4" fmla="*/ 0 w 13091"/>
                  <a:gd name="T5" fmla="*/ 0 h 10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091" h="10246">
                    <a:moveTo>
                      <a:pt x="13091" y="10246"/>
                    </a:moveTo>
                    <a:lnTo>
                      <a:pt x="0" y="1024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AEB8E6ED-F0FB-F520-D3BA-D10215C25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5550" y="3248026"/>
                <a:ext cx="460375" cy="271780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1B2EB1BB-891D-8E53-1327-42C21C2A1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8713" y="5957888"/>
                <a:ext cx="460375" cy="7938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376E5520-0AD9-1627-2F13-72CC1944A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4350" y="3043238"/>
                <a:ext cx="458788" cy="2922588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C3DAAB5C-7E4F-2ABE-1E3A-1842D48B9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2388" y="5502276"/>
                <a:ext cx="460375" cy="46355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25">
                <a:extLst>
                  <a:ext uri="{FF2B5EF4-FFF2-40B4-BE49-F238E27FC236}">
                    <a16:creationId xmlns:a16="http://schemas.microsoft.com/office/drawing/2014/main" id="{DE0352EA-3C9C-D866-EF8A-A02F9820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8" y="5699126"/>
                <a:ext cx="458788" cy="266700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8D57E3E7-E7B7-74DA-E4B7-A0D293010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3382963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9">
                <a:extLst>
                  <a:ext uri="{FF2B5EF4-FFF2-40B4-BE49-F238E27FC236}">
                    <a16:creationId xmlns:a16="http://schemas.microsoft.com/office/drawing/2014/main" id="{3413063E-9058-F9F2-627E-505A92A4D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4027488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18F8557F-5FF9-7652-43DA-8CFE57A01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4673601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71E9C1C1-B260-CE95-B7E9-412F3F4E7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5319713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32">
                <a:extLst>
                  <a:ext uri="{FF2B5EF4-FFF2-40B4-BE49-F238E27FC236}">
                    <a16:creationId xmlns:a16="http://schemas.microsoft.com/office/drawing/2014/main" id="{DF328928-E5CD-3513-A3B0-09DCE0E39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5965826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33">
                <a:extLst>
                  <a:ext uri="{FF2B5EF4-FFF2-40B4-BE49-F238E27FC236}">
                    <a16:creationId xmlns:a16="http://schemas.microsoft.com/office/drawing/2014/main" id="{DBA4407F-99AE-D447-CBE8-6DEDBA442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2736851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DB0F6F25-CEE5-26E2-2619-41800B088B25}"/>
                </a:ext>
              </a:extLst>
            </p:cNvPr>
            <p:cNvSpPr txBox="1"/>
            <p:nvPr/>
          </p:nvSpPr>
          <p:spPr>
            <a:xfrm>
              <a:off x="10485188" y="2515756"/>
              <a:ext cx="1697901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DOR/ISL (100/0.75 mg) </a:t>
              </a:r>
              <a:br>
                <a:rPr lang="en-US" sz="1200" b="1" dirty="0"/>
              </a:br>
              <a:r>
                <a:rPr lang="en-US" sz="1200" dirty="0"/>
                <a:t>(FAS N=322)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EB8EE8A-EC35-F824-DA03-2E3B886019F6}"/>
                </a:ext>
              </a:extLst>
            </p:cNvPr>
            <p:cNvSpPr txBox="1"/>
            <p:nvPr/>
          </p:nvSpPr>
          <p:spPr>
            <a:xfrm>
              <a:off x="10485188" y="3002237"/>
              <a:ext cx="956609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B/F/TAF</a:t>
              </a:r>
              <a:br>
                <a:rPr lang="en-US" sz="1200" b="1" dirty="0"/>
              </a:br>
              <a:r>
                <a:rPr lang="en-US" sz="1200" dirty="0"/>
                <a:t>(FAS N=322)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3200339-8040-2CBC-C391-58B19D391D94}"/>
                </a:ext>
              </a:extLst>
            </p:cNvPr>
            <p:cNvSpPr txBox="1"/>
            <p:nvPr/>
          </p:nvSpPr>
          <p:spPr>
            <a:xfrm>
              <a:off x="8958732" y="5670287"/>
              <a:ext cx="782587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HIV-RNA </a:t>
              </a:r>
              <a:br>
                <a:rPr lang="en-US" sz="1200" b="1" dirty="0"/>
              </a:br>
              <a:r>
                <a:rPr lang="en-US" sz="1200" b="1" dirty="0"/>
                <a:t>&lt; 50 c/ml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0E04093-B04E-63F0-5890-36B179FC7914}"/>
                </a:ext>
              </a:extLst>
            </p:cNvPr>
            <p:cNvSpPr txBox="1"/>
            <p:nvPr/>
          </p:nvSpPr>
          <p:spPr>
            <a:xfrm>
              <a:off x="7560827" y="5670287"/>
              <a:ext cx="817853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HIV-RNA</a:t>
              </a:r>
              <a:br>
                <a:rPr lang="en-US" sz="1200" b="1" dirty="0"/>
              </a:br>
              <a:r>
                <a:rPr lang="en-US" sz="1200" b="1" dirty="0"/>
                <a:t> </a:t>
              </a:r>
              <a:r>
                <a:rPr lang="en-US" sz="1200" b="1" u="sng" dirty="0"/>
                <a:t>&gt;</a:t>
              </a:r>
              <a:r>
                <a:rPr lang="en-US" sz="1200" b="1" dirty="0"/>
                <a:t> 50 c/ml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E9A6255-B643-BD96-4379-A323D70AFD91}"/>
                </a:ext>
              </a:extLst>
            </p:cNvPr>
            <p:cNvSpPr txBox="1"/>
            <p:nvPr/>
          </p:nvSpPr>
          <p:spPr>
            <a:xfrm>
              <a:off x="10089224" y="5670287"/>
              <a:ext cx="1268361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No virologic data</a:t>
              </a:r>
              <a:br>
                <a:rPr lang="en-US" sz="1200" b="1" dirty="0"/>
              </a:br>
              <a:r>
                <a:rPr lang="en-US" sz="1200" b="1" dirty="0"/>
                <a:t>in window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AE60C63-2AB5-E7BE-2843-05F7BBF2199F}"/>
                </a:ext>
              </a:extLst>
            </p:cNvPr>
            <p:cNvSpPr txBox="1"/>
            <p:nvPr/>
          </p:nvSpPr>
          <p:spPr>
            <a:xfrm>
              <a:off x="6899473" y="5519729"/>
              <a:ext cx="263213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5F23453-587C-E49D-1215-7BB9B9B635EF}"/>
                </a:ext>
              </a:extLst>
            </p:cNvPr>
            <p:cNvSpPr txBox="1"/>
            <p:nvPr/>
          </p:nvSpPr>
          <p:spPr>
            <a:xfrm>
              <a:off x="6820926" y="4873110"/>
              <a:ext cx="341760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86EE978-B5D7-FFD6-A219-871526202F70}"/>
                </a:ext>
              </a:extLst>
            </p:cNvPr>
            <p:cNvSpPr txBox="1"/>
            <p:nvPr/>
          </p:nvSpPr>
          <p:spPr>
            <a:xfrm>
              <a:off x="6820926" y="4226492"/>
              <a:ext cx="341760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C211349-94BC-5C53-54D1-3FD643B6452D}"/>
                </a:ext>
              </a:extLst>
            </p:cNvPr>
            <p:cNvSpPr txBox="1"/>
            <p:nvPr/>
          </p:nvSpPr>
          <p:spPr>
            <a:xfrm>
              <a:off x="6820926" y="3579874"/>
              <a:ext cx="341760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20450935-A2EA-158B-D8CF-3081E3976D45}"/>
                </a:ext>
              </a:extLst>
            </p:cNvPr>
            <p:cNvSpPr txBox="1"/>
            <p:nvPr/>
          </p:nvSpPr>
          <p:spPr>
            <a:xfrm>
              <a:off x="6820926" y="2933256"/>
              <a:ext cx="341760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80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A86219B-05E1-3EA9-D2BA-ED7828E65956}"/>
                </a:ext>
              </a:extLst>
            </p:cNvPr>
            <p:cNvSpPr txBox="1"/>
            <p:nvPr/>
          </p:nvSpPr>
          <p:spPr>
            <a:xfrm>
              <a:off x="7519581" y="5336062"/>
              <a:ext cx="380232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0.6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01B7656-4526-0595-0584-DB65E7C85AAD}"/>
                </a:ext>
              </a:extLst>
            </p:cNvPr>
            <p:cNvSpPr txBox="1"/>
            <p:nvPr/>
          </p:nvSpPr>
          <p:spPr>
            <a:xfrm>
              <a:off x="7988994" y="5336062"/>
              <a:ext cx="380232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0.3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B3192B2-E65B-5F18-8CA7-1BB2D095619A}"/>
                </a:ext>
              </a:extLst>
            </p:cNvPr>
            <p:cNvSpPr txBox="1"/>
            <p:nvPr/>
          </p:nvSpPr>
          <p:spPr>
            <a:xfrm>
              <a:off x="6742378" y="2286638"/>
              <a:ext cx="420308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62432B8-AFA8-2954-529A-5D4E61E08B36}"/>
                </a:ext>
              </a:extLst>
            </p:cNvPr>
            <p:cNvSpPr txBox="1"/>
            <p:nvPr/>
          </p:nvSpPr>
          <p:spPr>
            <a:xfrm>
              <a:off x="8834214" y="2616565"/>
              <a:ext cx="458779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84.8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744C6EE9-F06D-CC3D-7B7C-7D0512322B00}"/>
                </a:ext>
              </a:extLst>
            </p:cNvPr>
            <p:cNvSpPr txBox="1"/>
            <p:nvPr/>
          </p:nvSpPr>
          <p:spPr>
            <a:xfrm>
              <a:off x="9398263" y="2457073"/>
              <a:ext cx="458779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90.9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3F43EAD4-F2BF-42C9-A440-339238D29F7B}"/>
                </a:ext>
              </a:extLst>
            </p:cNvPr>
            <p:cNvSpPr txBox="1"/>
            <p:nvPr/>
          </p:nvSpPr>
          <p:spPr>
            <a:xfrm>
              <a:off x="10205817" y="4893040"/>
              <a:ext cx="458780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14.6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F641703-9404-36D8-63EE-D95730858778}"/>
                </a:ext>
              </a:extLst>
            </p:cNvPr>
            <p:cNvSpPr txBox="1"/>
            <p:nvPr/>
          </p:nvSpPr>
          <p:spPr>
            <a:xfrm>
              <a:off x="10809140" y="5096350"/>
              <a:ext cx="380233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8.8</a:t>
              </a:r>
            </a:p>
          </p:txBody>
        </p:sp>
        <p:sp>
          <p:nvSpPr>
            <p:cNvPr id="60" name="Parenthèse fermante 59">
              <a:extLst>
                <a:ext uri="{FF2B5EF4-FFF2-40B4-BE49-F238E27FC236}">
                  <a16:creationId xmlns:a16="http://schemas.microsoft.com/office/drawing/2014/main" id="{C900AB3F-65CB-FB30-0B46-91B78CE0755A}"/>
                </a:ext>
              </a:extLst>
            </p:cNvPr>
            <p:cNvSpPr/>
            <p:nvPr/>
          </p:nvSpPr>
          <p:spPr>
            <a:xfrm rot="16200000">
              <a:off x="9249432" y="2238723"/>
              <a:ext cx="112986" cy="508170"/>
            </a:xfrm>
            <a:prstGeom prst="rightBracket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11866AA-C2A0-F32F-0C5F-B3C123840B72}"/>
                </a:ext>
              </a:extLst>
            </p:cNvPr>
            <p:cNvSpPr txBox="1"/>
            <p:nvPr/>
          </p:nvSpPr>
          <p:spPr>
            <a:xfrm>
              <a:off x="8551338" y="1916832"/>
              <a:ext cx="1487908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Difference -6.1 %</a:t>
              </a:r>
              <a:br>
                <a:rPr lang="en-US" sz="1200" dirty="0"/>
              </a:br>
              <a:r>
                <a:rPr lang="en-US" sz="1200" dirty="0"/>
                <a:t>(95% CI : -11.3 ; -1.1)</a:t>
              </a:r>
            </a:p>
          </p:txBody>
        </p:sp>
        <p:sp>
          <p:nvSpPr>
            <p:cNvPr id="62" name="Parenthèse fermante 61">
              <a:extLst>
                <a:ext uri="{FF2B5EF4-FFF2-40B4-BE49-F238E27FC236}">
                  <a16:creationId xmlns:a16="http://schemas.microsoft.com/office/drawing/2014/main" id="{5067EC60-2A73-FC74-ABD9-CBCBCF031535}"/>
                </a:ext>
              </a:extLst>
            </p:cNvPr>
            <p:cNvSpPr/>
            <p:nvPr/>
          </p:nvSpPr>
          <p:spPr>
            <a:xfrm rot="16200000">
              <a:off x="7911029" y="5040898"/>
              <a:ext cx="112986" cy="508170"/>
            </a:xfrm>
            <a:prstGeom prst="rightBracket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9067B4B-7CF9-0D2F-EABA-781DCCEF0FA6}"/>
                </a:ext>
              </a:extLst>
            </p:cNvPr>
            <p:cNvSpPr txBox="1"/>
            <p:nvPr/>
          </p:nvSpPr>
          <p:spPr>
            <a:xfrm>
              <a:off x="7275452" y="4719007"/>
              <a:ext cx="1362874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Difference 0.3 %</a:t>
              </a:r>
              <a:br>
                <a:rPr lang="en-US" sz="1200" dirty="0"/>
              </a:br>
              <a:r>
                <a:rPr lang="en-US" sz="1200" dirty="0"/>
                <a:t>(95% CI : -1.2 ; 2.0)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6652BA7-EDEC-A91A-304E-A028CC410E1D}"/>
                </a:ext>
              </a:extLst>
            </p:cNvPr>
            <p:cNvSpPr txBox="1"/>
            <p:nvPr/>
          </p:nvSpPr>
          <p:spPr>
            <a:xfrm>
              <a:off x="7031079" y="2031257"/>
              <a:ext cx="312906" cy="362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%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36E96EAC-3448-7C14-B2DE-F2BC0884BDAF}"/>
              </a:ext>
            </a:extLst>
          </p:cNvPr>
          <p:cNvSpPr txBox="1"/>
          <p:nvPr/>
        </p:nvSpPr>
        <p:spPr>
          <a:xfrm>
            <a:off x="8222381" y="1813097"/>
            <a:ext cx="247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W96 virologic outcomes</a:t>
            </a:r>
          </a:p>
        </p:txBody>
      </p:sp>
    </p:spTree>
    <p:extLst>
      <p:ext uri="{BB962C8B-B14F-4D97-AF65-F5344CB8AC3E}">
        <p14:creationId xmlns:p14="http://schemas.microsoft.com/office/powerpoint/2010/main" val="367028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9E5139-7762-6EC5-3E94-5482F0672A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Confirmed failure (2 HIV RNA ≥ 200 c/mL) on DOR/ISL, 2 cases: no emergence </a:t>
            </a:r>
            <a:br>
              <a:rPr lang="en-US" dirty="0"/>
            </a:br>
            <a:r>
              <a:rPr lang="en-US" dirty="0"/>
              <a:t>of R to DOR or ISL (non adherence confirmed in 1/2 cases)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Mean CD4 increase at W96</a:t>
            </a:r>
          </a:p>
          <a:p>
            <a:pPr lvl="1"/>
            <a:r>
              <a:rPr lang="en-US" dirty="0"/>
              <a:t>BIC/FTC/TAF = +61/mm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DOR/ISL = + 6/mm</a:t>
            </a:r>
            <a:r>
              <a:rPr lang="en-US" baseline="30000" dirty="0"/>
              <a:t>3</a:t>
            </a:r>
            <a:br>
              <a:rPr lang="en-US" baseline="30000" dirty="0"/>
            </a:br>
            <a:endParaRPr lang="en-US" baseline="30000" dirty="0"/>
          </a:p>
          <a:p>
            <a:r>
              <a:rPr kumimoji="0" lang="en-US" sz="27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treatment-related-SAE reported</a:t>
            </a:r>
            <a:br>
              <a:rPr kumimoji="0" lang="en-US" sz="27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7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Serious infections occurred in 3% of participants in both groups</a:t>
            </a:r>
            <a:b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9% of participants on DOR/ISL discontinued for lymphocyte or CD4 decrease</a:t>
            </a:r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90AEA7B-3410-635F-7EAA-3AC7C88A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Switch to DOR/ISL 100/0.75 mg </a:t>
            </a:r>
            <a:r>
              <a:rPr lang="en-US" dirty="0" err="1"/>
              <a:t>qd</a:t>
            </a:r>
            <a:r>
              <a:rPr lang="en-US" dirty="0"/>
              <a:t> vs continuation of BIC/F/TAF in patients suppressed on BIC/F/TAF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A9BFC91-A256-5306-7BEA-0FED04AC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202" y="6468834"/>
            <a:ext cx="20697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Paredes R, PS1.01</a:t>
            </a:r>
          </a:p>
        </p:txBody>
      </p:sp>
    </p:spTree>
    <p:extLst>
      <p:ext uri="{BB962C8B-B14F-4D97-AF65-F5344CB8AC3E}">
        <p14:creationId xmlns:p14="http://schemas.microsoft.com/office/powerpoint/2010/main" val="101453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6E677-0F74-E1CF-C2FD-BC39450F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17503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Switch to DOR ISL 100/0.75 in virologically suppressed patients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0686D63-9097-BE47-BBBA-97882348FB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1559" y="1738151"/>
            <a:ext cx="7589204" cy="1643809"/>
          </a:xfrm>
        </p:spPr>
        <p:txBody>
          <a:bodyPr>
            <a:normAutofit fontScale="92500"/>
          </a:bodyPr>
          <a:lstStyle/>
          <a:p>
            <a:r>
              <a:rPr lang="en-US" sz="1800" dirty="0">
                <a:effectLst/>
              </a:rPr>
              <a:t>Adults </a:t>
            </a:r>
            <a:r>
              <a:rPr lang="en-US" sz="1800" dirty="0"/>
              <a:t>v</a:t>
            </a:r>
            <a:r>
              <a:rPr lang="en-US" sz="1800" dirty="0">
                <a:effectLst/>
              </a:rPr>
              <a:t>irologically suppressed on stable, oral 2- or 3-drug ART for ≥ 3 months</a:t>
            </a:r>
            <a:endParaRPr lang="en-US" sz="1800" dirty="0"/>
          </a:p>
          <a:p>
            <a:r>
              <a:rPr lang="en-US" sz="1800" dirty="0">
                <a:effectLst/>
              </a:rPr>
              <a:t>HIV-1 RNA &lt; 50 copies/mL at screening </a:t>
            </a:r>
          </a:p>
          <a:p>
            <a:r>
              <a:rPr lang="en-US" sz="1800" dirty="0">
                <a:effectLst/>
              </a:rPr>
              <a:t>No history of treatment failure on any regimen </a:t>
            </a:r>
          </a:p>
          <a:p>
            <a:r>
              <a:rPr lang="en-US" sz="1800" dirty="0">
                <a:effectLst/>
              </a:rPr>
              <a:t>No known resistance to DOR</a:t>
            </a:r>
          </a:p>
          <a:p>
            <a:r>
              <a:rPr lang="en-US" sz="1800" dirty="0">
                <a:effectLst/>
              </a:rPr>
              <a:t>No active HBV infection </a:t>
            </a:r>
          </a:p>
          <a:p>
            <a:endParaRPr lang="en-US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6A68BB-DCF7-D392-739E-C9030ADEFBBE}"/>
              </a:ext>
            </a:extLst>
          </p:cNvPr>
          <p:cNvSpPr txBox="1"/>
          <p:nvPr/>
        </p:nvSpPr>
        <p:spPr>
          <a:xfrm>
            <a:off x="9892962" y="6471755"/>
            <a:ext cx="2265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Molina JM, eP.A.095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F151B9A-EC92-48C9-047D-861958228757}"/>
              </a:ext>
            </a:extLst>
          </p:cNvPr>
          <p:cNvSpPr/>
          <p:nvPr/>
        </p:nvSpPr>
        <p:spPr bwMode="auto">
          <a:xfrm>
            <a:off x="335360" y="3789044"/>
            <a:ext cx="1800200" cy="848792"/>
          </a:xfrm>
          <a:prstGeom prst="roundRect">
            <a:avLst>
              <a:gd name="adj" fmla="val 1004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Randomization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Stratified by </a:t>
            </a:r>
            <a:r>
              <a:rPr kumimoji="0" lang="en-US" sz="105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bART</a:t>
            </a:r>
            <a:r>
              <a:rPr kumimoji="0" 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regimen: </a:t>
            </a:r>
          </a:p>
          <a:p>
            <a:pPr marL="88900" marR="0" indent="-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050" dirty="0">
                <a:solidFill>
                  <a:schemeClr val="tx1"/>
                </a:solidFill>
              </a:rPr>
              <a:t>PI-based</a:t>
            </a:r>
          </a:p>
          <a:p>
            <a:pPr marL="88900" marR="0" indent="-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050" dirty="0" err="1">
                <a:solidFill>
                  <a:schemeClr val="tx1"/>
                </a:solidFill>
              </a:rPr>
              <a:t>InSTI</a:t>
            </a:r>
            <a:r>
              <a:rPr lang="en-US" sz="1050" dirty="0">
                <a:solidFill>
                  <a:schemeClr val="tx1"/>
                </a:solidFill>
              </a:rPr>
              <a:t>-based</a:t>
            </a:r>
          </a:p>
          <a:p>
            <a:pPr marL="88900" marR="0" indent="-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Other (mainly NNRTI)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C3F6587-691F-C991-160F-BE7E84BEF0E9}"/>
              </a:ext>
            </a:extLst>
          </p:cNvPr>
          <p:cNvGrpSpPr/>
          <p:nvPr/>
        </p:nvGrpSpPr>
        <p:grpSpPr>
          <a:xfrm>
            <a:off x="1714180" y="3658705"/>
            <a:ext cx="5317924" cy="1714511"/>
            <a:chOff x="1366026" y="3658705"/>
            <a:chExt cx="5681404" cy="1714511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B1F1285C-06DB-C56A-9EEC-A0C8DA7FF041}"/>
                </a:ext>
              </a:extLst>
            </p:cNvPr>
            <p:cNvSpPr/>
            <p:nvPr/>
          </p:nvSpPr>
          <p:spPr bwMode="auto">
            <a:xfrm>
              <a:off x="2192953" y="3658705"/>
              <a:ext cx="4604343" cy="504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chemeClr val="bg1"/>
                  </a:solidFill>
                </a:rPr>
                <a:t>Open-label DOR/ISL (100/0.75 mg)</a:t>
              </a:r>
              <a:br>
                <a:rPr lang="en-US" sz="1200" b="1" dirty="0">
                  <a:solidFill>
                    <a:schemeClr val="bg1"/>
                  </a:solidFill>
                </a:rPr>
              </a:br>
              <a:r>
                <a:rPr lang="en-US" sz="1200" i="1" dirty="0">
                  <a:solidFill>
                    <a:schemeClr val="bg1"/>
                  </a:solidFill>
                </a:rPr>
                <a:t>taken once daily</a:t>
              </a:r>
              <a:endParaRPr kumimoji="0" lang="en-US" sz="12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C36F1724-1952-2240-BE71-C1D487679AA8}"/>
                </a:ext>
              </a:extLst>
            </p:cNvPr>
            <p:cNvSpPr/>
            <p:nvPr/>
          </p:nvSpPr>
          <p:spPr bwMode="auto">
            <a:xfrm>
              <a:off x="2192953" y="4200300"/>
              <a:ext cx="2227829" cy="504000"/>
            </a:xfrm>
            <a:prstGeom prst="roundRect">
              <a:avLst/>
            </a:prstGeom>
            <a:solidFill>
              <a:srgbClr val="E46C0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chemeClr val="bg1"/>
                  </a:solidFill>
                </a:rPr>
                <a:t>Baseline ART (</a:t>
              </a:r>
              <a:r>
                <a:rPr lang="en-US" sz="1200" b="1" dirty="0" err="1">
                  <a:solidFill>
                    <a:schemeClr val="bg1"/>
                  </a:solidFill>
                </a:rPr>
                <a:t>bART</a:t>
              </a:r>
              <a:r>
                <a:rPr lang="en-US" sz="1200" b="1" dirty="0">
                  <a:solidFill>
                    <a:schemeClr val="bg1"/>
                  </a:solidFill>
                </a:rPr>
                <a:t>)</a:t>
              </a:r>
              <a:br>
                <a:rPr lang="en-US" sz="1200" b="1" dirty="0">
                  <a:solidFill>
                    <a:schemeClr val="bg1"/>
                  </a:solidFill>
                </a:rPr>
              </a:br>
              <a:r>
                <a:rPr lang="en-US" sz="1200" i="1" dirty="0">
                  <a:solidFill>
                    <a:schemeClr val="bg1"/>
                  </a:solidFill>
                </a:rPr>
                <a:t>taken per label</a:t>
              </a:r>
              <a:endParaRPr kumimoji="0" lang="en-US" sz="12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156DF932-125C-D1A9-67AC-FD3B82532350}"/>
                </a:ext>
              </a:extLst>
            </p:cNvPr>
            <p:cNvSpPr/>
            <p:nvPr/>
          </p:nvSpPr>
          <p:spPr bwMode="auto">
            <a:xfrm>
              <a:off x="4471949" y="4200300"/>
              <a:ext cx="2325347" cy="504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chemeClr val="bg1"/>
                  </a:solidFill>
                </a:rPr>
                <a:t>Open-label DOR/ISL </a:t>
              </a:r>
              <a:br>
                <a:rPr lang="en-US" sz="1200" b="1" dirty="0">
                  <a:solidFill>
                    <a:schemeClr val="bg1"/>
                  </a:solidFill>
                </a:rPr>
              </a:br>
              <a:r>
                <a:rPr lang="en-US" sz="1200" b="1" dirty="0">
                  <a:solidFill>
                    <a:schemeClr val="bg1"/>
                  </a:solidFill>
                </a:rPr>
                <a:t>(100/0.75 mg) </a:t>
              </a:r>
              <a:r>
                <a:rPr lang="en-US" sz="1200" i="1" dirty="0">
                  <a:solidFill>
                    <a:schemeClr val="bg1"/>
                  </a:solidFill>
                </a:rPr>
                <a:t>taken once daily</a:t>
              </a:r>
              <a:endParaRPr kumimoji="0" lang="en-US" sz="12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A203C0A2-E5F2-5B42-A84B-4AE07BEFF3F3}"/>
                </a:ext>
              </a:extLst>
            </p:cNvPr>
            <p:cNvCxnSpPr>
              <a:cxnSpLocks/>
            </p:cNvCxnSpPr>
            <p:nvPr/>
          </p:nvCxnSpPr>
          <p:spPr>
            <a:xfrm>
              <a:off x="1668930" y="4976872"/>
              <a:ext cx="512836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710DC209-5B3B-FCCC-EDBA-8CA75B0D5174}"/>
                </a:ext>
              </a:extLst>
            </p:cNvPr>
            <p:cNvCxnSpPr>
              <a:cxnSpLocks/>
            </p:cNvCxnSpPr>
            <p:nvPr/>
          </p:nvCxnSpPr>
          <p:spPr>
            <a:xfrm>
              <a:off x="1668930" y="4976872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8882BE4-CA40-BE46-726A-D0762D821CDB}"/>
                </a:ext>
              </a:extLst>
            </p:cNvPr>
            <p:cNvCxnSpPr>
              <a:cxnSpLocks/>
            </p:cNvCxnSpPr>
            <p:nvPr/>
          </p:nvCxnSpPr>
          <p:spPr>
            <a:xfrm>
              <a:off x="2199913" y="4976872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DD97B99F-9525-DDEF-AFC5-41332D8BEE11}"/>
                </a:ext>
              </a:extLst>
            </p:cNvPr>
            <p:cNvCxnSpPr>
              <a:cxnSpLocks/>
            </p:cNvCxnSpPr>
            <p:nvPr/>
          </p:nvCxnSpPr>
          <p:spPr>
            <a:xfrm>
              <a:off x="4469127" y="4976872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588941D6-9C79-E798-3DA9-DE9BEF0E3962}"/>
                </a:ext>
              </a:extLst>
            </p:cNvPr>
            <p:cNvCxnSpPr>
              <a:cxnSpLocks/>
            </p:cNvCxnSpPr>
            <p:nvPr/>
          </p:nvCxnSpPr>
          <p:spPr>
            <a:xfrm>
              <a:off x="6797296" y="4976872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753768A-754C-35D1-BBAD-BE3D241D294C}"/>
                </a:ext>
              </a:extLst>
            </p:cNvPr>
            <p:cNvSpPr txBox="1"/>
            <p:nvPr/>
          </p:nvSpPr>
          <p:spPr>
            <a:xfrm>
              <a:off x="1933493" y="5096217"/>
              <a:ext cx="532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Day 1</a:t>
              </a:r>
              <a:endParaRPr lang="es-419" sz="1200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5F5BFB1-D0AE-4C47-7921-A6A10C76C1E2}"/>
                </a:ext>
              </a:extLst>
            </p:cNvPr>
            <p:cNvSpPr txBox="1"/>
            <p:nvPr/>
          </p:nvSpPr>
          <p:spPr>
            <a:xfrm>
              <a:off x="1366026" y="5096217"/>
              <a:ext cx="6058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Screen</a:t>
              </a:r>
              <a:endParaRPr lang="es-419" sz="1200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E050D1F-DB6A-19C3-62D8-4340D98C6125}"/>
                </a:ext>
              </a:extLst>
            </p:cNvPr>
            <p:cNvSpPr txBox="1"/>
            <p:nvPr/>
          </p:nvSpPr>
          <p:spPr>
            <a:xfrm>
              <a:off x="4244813" y="5096217"/>
              <a:ext cx="478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W48</a:t>
              </a:r>
              <a:endParaRPr lang="es-419" sz="12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7839958-A980-D23B-D8E7-BAB02EF66CB0}"/>
                </a:ext>
              </a:extLst>
            </p:cNvPr>
            <p:cNvSpPr txBox="1"/>
            <p:nvPr/>
          </p:nvSpPr>
          <p:spPr>
            <a:xfrm>
              <a:off x="6566209" y="5096217"/>
              <a:ext cx="481221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W96</a:t>
              </a:r>
              <a:endParaRPr lang="es-419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E843241-E523-76C7-0497-FAB21FC56F6F}"/>
                </a:ext>
              </a:extLst>
            </p:cNvPr>
            <p:cNvSpPr txBox="1"/>
            <p:nvPr/>
          </p:nvSpPr>
          <p:spPr>
            <a:xfrm>
              <a:off x="1814255" y="4020418"/>
              <a:ext cx="417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1:1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A4B3DCD-4193-742E-8171-E98CB55E0588}"/>
              </a:ext>
            </a:extLst>
          </p:cNvPr>
          <p:cNvGrpSpPr/>
          <p:nvPr/>
        </p:nvGrpSpPr>
        <p:grpSpPr>
          <a:xfrm>
            <a:off x="7364619" y="2337899"/>
            <a:ext cx="4365540" cy="3713006"/>
            <a:chOff x="7364619" y="2337899"/>
            <a:chExt cx="4365540" cy="3713006"/>
          </a:xfrm>
        </p:grpSpPr>
        <p:graphicFrame>
          <p:nvGraphicFramePr>
            <p:cNvPr id="34" name="Graphique 33">
              <a:extLst>
                <a:ext uri="{FF2B5EF4-FFF2-40B4-BE49-F238E27FC236}">
                  <a16:creationId xmlns:a16="http://schemas.microsoft.com/office/drawing/2014/main" id="{84DD11F6-7D8D-C0BF-2646-5BF34675C6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5489193"/>
                </p:ext>
              </p:extLst>
            </p:nvPr>
          </p:nvGraphicFramePr>
          <p:xfrm>
            <a:off x="7600377" y="2867209"/>
            <a:ext cx="4129782" cy="271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6C431FB-2528-3D1C-5C63-E73A80C7E616}"/>
                </a:ext>
              </a:extLst>
            </p:cNvPr>
            <p:cNvSpPr txBox="1"/>
            <p:nvPr/>
          </p:nvSpPr>
          <p:spPr>
            <a:xfrm>
              <a:off x="8084666" y="5589240"/>
              <a:ext cx="1124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HIV-1 RNA</a:t>
              </a:r>
              <a:br>
                <a:rPr lang="en-US" sz="1200" b="1"/>
              </a:br>
              <a:r>
                <a:rPr lang="en-US" sz="1200" b="1"/>
                <a:t>≥ 50 copies/ml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4C31093-77F2-43A5-893C-F12FC55E850E}"/>
                </a:ext>
              </a:extLst>
            </p:cNvPr>
            <p:cNvSpPr txBox="1"/>
            <p:nvPr/>
          </p:nvSpPr>
          <p:spPr>
            <a:xfrm>
              <a:off x="9263273" y="5589240"/>
              <a:ext cx="1124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HIV-1 RNA</a:t>
              </a:r>
              <a:br>
                <a:rPr lang="en-US" sz="1200" b="1" dirty="0"/>
              </a:br>
              <a:r>
                <a:rPr lang="en-US" sz="1200" b="1" dirty="0"/>
                <a:t>&lt; 50 copies/ml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904C2C6-A0D6-D0BF-1B0C-FCC9ED52FAC3}"/>
                </a:ext>
              </a:extLst>
            </p:cNvPr>
            <p:cNvSpPr txBox="1"/>
            <p:nvPr/>
          </p:nvSpPr>
          <p:spPr>
            <a:xfrm>
              <a:off x="10370132" y="5589240"/>
              <a:ext cx="1268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No virologic data</a:t>
              </a:r>
              <a:br>
                <a:rPr lang="en-US" sz="1200" b="1" dirty="0"/>
              </a:br>
              <a:r>
                <a:rPr lang="en-US" sz="1200" b="1" dirty="0"/>
                <a:t>in window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6FB1E0C-05A9-AAFC-3649-F6105EDDDF9E}"/>
                </a:ext>
              </a:extLst>
            </p:cNvPr>
            <p:cNvSpPr txBox="1"/>
            <p:nvPr/>
          </p:nvSpPr>
          <p:spPr>
            <a:xfrm>
              <a:off x="10534901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F1677F9-CD25-5A2C-B857-33A3D9D5D00F}"/>
                </a:ext>
              </a:extLst>
            </p:cNvPr>
            <p:cNvSpPr txBox="1"/>
            <p:nvPr/>
          </p:nvSpPr>
          <p:spPr>
            <a:xfrm>
              <a:off x="10998617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8A542B5-A625-F599-95E7-56B171E05EF7}"/>
                </a:ext>
              </a:extLst>
            </p:cNvPr>
            <p:cNvSpPr txBox="1"/>
            <p:nvPr/>
          </p:nvSpPr>
          <p:spPr>
            <a:xfrm>
              <a:off x="10537306" y="4815328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12.8</a:t>
              </a:r>
              <a:endParaRPr lang="es-419" sz="1200" b="1" dirty="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5092F51-8606-0D43-FDDA-0C0E833C9D37}"/>
                </a:ext>
              </a:extLst>
            </p:cNvPr>
            <p:cNvSpPr txBox="1"/>
            <p:nvPr/>
          </p:nvSpPr>
          <p:spPr>
            <a:xfrm>
              <a:off x="11040295" y="489535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9.5</a:t>
              </a:r>
              <a:endParaRPr lang="es-419" sz="1200" b="1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DB5DE0DA-5B14-C9CE-EED7-674B1CE2D576}"/>
                </a:ext>
              </a:extLst>
            </p:cNvPr>
            <p:cNvSpPr txBox="1"/>
            <p:nvPr/>
          </p:nvSpPr>
          <p:spPr>
            <a:xfrm>
              <a:off x="9359172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71DDE55-FD86-BBC4-C872-080FEB086B3E}"/>
                </a:ext>
              </a:extLst>
            </p:cNvPr>
            <p:cNvSpPr txBox="1"/>
            <p:nvPr/>
          </p:nvSpPr>
          <p:spPr>
            <a:xfrm>
              <a:off x="9822888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8267B7A9-D4E3-0A9F-8B52-BFAA55F43E40}"/>
                </a:ext>
              </a:extLst>
            </p:cNvPr>
            <p:cNvSpPr txBox="1"/>
            <p:nvPr/>
          </p:nvSpPr>
          <p:spPr>
            <a:xfrm>
              <a:off x="9361577" y="307724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86.0</a:t>
              </a:r>
              <a:endParaRPr lang="es-419" sz="1200" b="1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8EEAF6B-8FFD-A0A2-9782-7B13405DB61A}"/>
                </a:ext>
              </a:extLst>
            </p:cNvPr>
            <p:cNvSpPr txBox="1"/>
            <p:nvPr/>
          </p:nvSpPr>
          <p:spPr>
            <a:xfrm>
              <a:off x="9825293" y="2991515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89.6</a:t>
              </a:r>
              <a:endParaRPr lang="es-419" sz="1200" b="1" dirty="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1AD3A7C-9E5B-492E-7D00-017C003D7F53}"/>
                </a:ext>
              </a:extLst>
            </p:cNvPr>
            <p:cNvSpPr txBox="1"/>
            <p:nvPr/>
          </p:nvSpPr>
          <p:spPr>
            <a:xfrm>
              <a:off x="8183444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63B4815-E6E7-B9F1-4D8E-779AD5CD587E}"/>
                </a:ext>
              </a:extLst>
            </p:cNvPr>
            <p:cNvSpPr txBox="1"/>
            <p:nvPr/>
          </p:nvSpPr>
          <p:spPr>
            <a:xfrm>
              <a:off x="8647160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937313F8-BCDE-911C-9CA5-DC4F3224582F}"/>
                </a:ext>
              </a:extLst>
            </p:cNvPr>
            <p:cNvSpPr txBox="1"/>
            <p:nvPr/>
          </p:nvSpPr>
          <p:spPr>
            <a:xfrm>
              <a:off x="8225122" y="509299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1.2</a:t>
              </a:r>
              <a:endParaRPr lang="es-419" sz="1200" b="1" dirty="0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98FDBCC-AB91-3D81-5F8F-9C16DE3204C0}"/>
                </a:ext>
              </a:extLst>
            </p:cNvPr>
            <p:cNvSpPr txBox="1"/>
            <p:nvPr/>
          </p:nvSpPr>
          <p:spPr>
            <a:xfrm>
              <a:off x="8688838" y="510014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0.9</a:t>
              </a:r>
              <a:endParaRPr lang="es-419" sz="1200" b="1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C3A35062-B404-2D0A-3971-5A830B3F1DA1}"/>
                </a:ext>
              </a:extLst>
            </p:cNvPr>
            <p:cNvSpPr txBox="1"/>
            <p:nvPr/>
          </p:nvSpPr>
          <p:spPr>
            <a:xfrm rot="16200000">
              <a:off x="6564945" y="4052649"/>
              <a:ext cx="18763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Percent (%) of participants</a:t>
              </a:r>
              <a:endParaRPr lang="es-419" sz="1200" b="1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EA2F769-7064-37F6-3F18-C88E042E885C}"/>
                </a:ext>
              </a:extLst>
            </p:cNvPr>
            <p:cNvSpPr/>
            <p:nvPr/>
          </p:nvSpPr>
          <p:spPr>
            <a:xfrm>
              <a:off x="8481776" y="2405647"/>
              <a:ext cx="158734" cy="15873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6F242B4-2F3B-B663-3674-11A9012C711B}"/>
                </a:ext>
              </a:extLst>
            </p:cNvPr>
            <p:cNvSpPr/>
            <p:nvPr/>
          </p:nvSpPr>
          <p:spPr>
            <a:xfrm>
              <a:off x="8481776" y="2705451"/>
              <a:ext cx="158734" cy="158734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98D72E64-B5FE-4D5C-B3CB-CFB154C0FDFF}"/>
                </a:ext>
              </a:extLst>
            </p:cNvPr>
            <p:cNvSpPr txBox="1"/>
            <p:nvPr/>
          </p:nvSpPr>
          <p:spPr>
            <a:xfrm>
              <a:off x="8605354" y="2337899"/>
              <a:ext cx="2550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DOR/ISL Group 1 (Immediate Switch)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EA8DDA9-D9B7-5C77-810E-0F0EEFA0816D}"/>
                </a:ext>
              </a:extLst>
            </p:cNvPr>
            <p:cNvSpPr txBox="1"/>
            <p:nvPr/>
          </p:nvSpPr>
          <p:spPr>
            <a:xfrm>
              <a:off x="8605354" y="2629584"/>
              <a:ext cx="2374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DOR/ISL Group 2 (Delayed Switch)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6FFB7C63-24A1-CB03-7537-76BFD71EA00B}"/>
              </a:ext>
            </a:extLst>
          </p:cNvPr>
          <p:cNvSpPr txBox="1"/>
          <p:nvPr/>
        </p:nvSpPr>
        <p:spPr>
          <a:xfrm>
            <a:off x="7978196" y="1900165"/>
            <a:ext cx="3574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W96 virologic outcomes (FDA snapshot)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8A59944-2F2A-98A4-EACD-ACDE38FA700C}"/>
              </a:ext>
            </a:extLst>
          </p:cNvPr>
          <p:cNvSpPr txBox="1"/>
          <p:nvPr/>
        </p:nvSpPr>
        <p:spPr>
          <a:xfrm>
            <a:off x="543636" y="5777999"/>
            <a:ext cx="7856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Significantly lower CD4 and lymphocyte changes on DOR/ISL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After W48, protocol-defined decreases in total lymphocyte and/or CD4 accounted for 72% of treatment-related AE and 95% of discontinuations due to AE with DOR/ISL </a:t>
            </a:r>
          </a:p>
        </p:txBody>
      </p:sp>
    </p:spTree>
    <p:extLst>
      <p:ext uri="{BB962C8B-B14F-4D97-AF65-F5344CB8AC3E}">
        <p14:creationId xmlns:p14="http://schemas.microsoft.com/office/powerpoint/2010/main" val="274958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DF437-EAEC-3B4A-91CD-2BE64DF4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 for DOR : VICDOR Cohort (Germany)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1045F1-17A3-1F48-945D-2AA87A7F9A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422" y="1325110"/>
            <a:ext cx="6247510" cy="5394390"/>
          </a:xfrm>
        </p:spPr>
        <p:txBody>
          <a:bodyPr/>
          <a:lstStyle/>
          <a:p>
            <a:r>
              <a:rPr lang="en-US" sz="1800" b="0" dirty="0"/>
              <a:t>Retrospective, non-interventional cohort</a:t>
            </a:r>
            <a:br>
              <a:rPr lang="en-US" sz="1800" b="0" dirty="0"/>
            </a:br>
            <a:endParaRPr lang="en-US" sz="1800" b="0" dirty="0"/>
          </a:p>
          <a:p>
            <a:r>
              <a:rPr lang="en-US" sz="1800" b="0" dirty="0"/>
              <a:t>Patients with virologic suppression, switch for DOR-containing regimen</a:t>
            </a:r>
            <a:r>
              <a:rPr lang="en-US" sz="1800" dirty="0"/>
              <a:t> between January and September </a:t>
            </a:r>
            <a:r>
              <a:rPr lang="en-US" sz="1800" b="0" dirty="0"/>
              <a:t>2019</a:t>
            </a:r>
          </a:p>
          <a:p>
            <a:pPr lvl="1"/>
            <a:r>
              <a:rPr lang="en-US" sz="1800" dirty="0"/>
              <a:t>193 patients, median age 49</a:t>
            </a:r>
          </a:p>
          <a:p>
            <a:pPr lvl="1"/>
            <a:r>
              <a:rPr lang="en-US" sz="1800" b="0" dirty="0"/>
              <a:t>Obesity: </a:t>
            </a:r>
            <a:r>
              <a:rPr lang="en-US" sz="1800" dirty="0"/>
              <a:t>26</a:t>
            </a:r>
            <a:r>
              <a:rPr lang="en-US" sz="1800" b="0" dirty="0"/>
              <a:t>%</a:t>
            </a:r>
          </a:p>
          <a:p>
            <a:pPr lvl="1"/>
            <a:r>
              <a:rPr lang="en-US" sz="1800" dirty="0"/>
              <a:t>≥ 1 comorbidity: 81% (main comorbidities : hypertension, psychiatric disorder)</a:t>
            </a:r>
            <a:endParaRPr lang="en-US" sz="1800" b="0" dirty="0"/>
          </a:p>
          <a:p>
            <a:pPr lvl="1"/>
            <a:r>
              <a:rPr lang="en-US" sz="1800" b="0" dirty="0"/>
              <a:t>Prior Antiretroviral therapy: INSTI 63% ; TAF </a:t>
            </a:r>
            <a:r>
              <a:rPr lang="en-US" sz="1800" dirty="0"/>
              <a:t>59</a:t>
            </a:r>
            <a:r>
              <a:rPr lang="en-US" sz="1800" b="0" dirty="0"/>
              <a:t>%</a:t>
            </a:r>
          </a:p>
          <a:p>
            <a:pPr lvl="1"/>
            <a:r>
              <a:rPr lang="en-US" sz="1800" dirty="0"/>
              <a:t>Reason for switch to DOR-based ART</a:t>
            </a:r>
          </a:p>
          <a:p>
            <a:pPr lvl="2"/>
            <a:r>
              <a:rPr lang="en-US" sz="1600" b="0" dirty="0"/>
              <a:t>Weight: </a:t>
            </a:r>
            <a:r>
              <a:rPr lang="en-US" sz="1600" dirty="0"/>
              <a:t>37</a:t>
            </a:r>
            <a:r>
              <a:rPr lang="en-US" sz="1600" b="0" dirty="0"/>
              <a:t>%</a:t>
            </a:r>
          </a:p>
          <a:p>
            <a:pPr lvl="2"/>
            <a:r>
              <a:rPr lang="en-US" sz="1600" dirty="0"/>
              <a:t>Other tolerability problem: 18% (including CNS 8%)</a:t>
            </a:r>
          </a:p>
          <a:p>
            <a:pPr lvl="2"/>
            <a:r>
              <a:rPr lang="en-US" sz="1600" b="0" dirty="0"/>
              <a:t>Improvement of comorbidities management: 5%</a:t>
            </a:r>
            <a:endParaRPr lang="en-US" sz="1600" dirty="0"/>
          </a:p>
          <a:p>
            <a:pPr lvl="2"/>
            <a:r>
              <a:rPr lang="en-US" sz="1600" b="0" dirty="0"/>
              <a:t>Simplification: 10% </a:t>
            </a:r>
          </a:p>
          <a:p>
            <a:pPr lvl="2"/>
            <a:r>
              <a:rPr lang="en-US" sz="1600" dirty="0"/>
              <a:t>Drug-drug interactions: 8%</a:t>
            </a:r>
            <a:endParaRPr lang="en-US" sz="1600" b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4E8B32-2912-0A49-A1B6-9773C15F509C}"/>
              </a:ext>
            </a:extLst>
          </p:cNvPr>
          <p:cNvSpPr txBox="1"/>
          <p:nvPr/>
        </p:nvSpPr>
        <p:spPr>
          <a:xfrm>
            <a:off x="9925161" y="6466564"/>
            <a:ext cx="2266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de-DE" sz="1200" i="1" dirty="0">
                <a:solidFill>
                  <a:srgbClr val="0070C0"/>
                </a:solidFill>
              </a:rPr>
              <a:t>Rockstroh J, eP.A.043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903DEE5-B758-C346-A79B-5B9C8996BE9E}"/>
              </a:ext>
            </a:extLst>
          </p:cNvPr>
          <p:cNvSpPr txBox="1">
            <a:spLocks/>
          </p:cNvSpPr>
          <p:nvPr/>
        </p:nvSpPr>
        <p:spPr bwMode="auto">
          <a:xfrm>
            <a:off x="6753114" y="1325110"/>
            <a:ext cx="50315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0070C0"/>
              </a:buClr>
            </a:pPr>
            <a:r>
              <a:rPr lang="en-US" sz="1800" kern="0" dirty="0">
                <a:solidFill>
                  <a:schemeClr val="tx1"/>
                </a:solidFill>
              </a:rPr>
              <a:t>Results at M12</a:t>
            </a:r>
          </a:p>
          <a:p>
            <a:pPr lvl="1">
              <a:buClr>
                <a:srgbClr val="0070C0"/>
              </a:buClr>
            </a:pPr>
            <a:r>
              <a:rPr lang="en-US" sz="1600" kern="0" dirty="0">
                <a:solidFill>
                  <a:schemeClr val="tx1"/>
                </a:solidFill>
              </a:rPr>
              <a:t>No virologic failure</a:t>
            </a:r>
          </a:p>
          <a:p>
            <a:pPr lvl="1">
              <a:buClr>
                <a:srgbClr val="0070C0"/>
              </a:buClr>
            </a:pPr>
            <a:r>
              <a:rPr lang="en-US" sz="1600" kern="0" dirty="0">
                <a:solidFill>
                  <a:schemeClr val="tx1"/>
                </a:solidFill>
              </a:rPr>
              <a:t>Decrease of LDL-c (median – 10.5 mg/dl)</a:t>
            </a:r>
          </a:p>
          <a:p>
            <a:pPr lvl="1">
              <a:buClr>
                <a:srgbClr val="0070C0"/>
              </a:buClr>
            </a:pPr>
            <a:r>
              <a:rPr lang="en-US" sz="1600" kern="0" dirty="0">
                <a:solidFill>
                  <a:schemeClr val="tx1"/>
                </a:solidFill>
              </a:rPr>
              <a:t>Weight: median decrease of – 0.9 kg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7FE083-2ED3-F501-6AA6-7D52F92FBF00}"/>
              </a:ext>
            </a:extLst>
          </p:cNvPr>
          <p:cNvSpPr txBox="1"/>
          <p:nvPr/>
        </p:nvSpPr>
        <p:spPr>
          <a:xfrm>
            <a:off x="6807192" y="2895191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Median change of weight from baseline (IQR), kg	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AEF8C60-A5E6-8942-6EAF-20BED4DAE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33050"/>
              </p:ext>
            </p:extLst>
          </p:nvPr>
        </p:nvGraphicFramePr>
        <p:xfrm>
          <a:off x="6672064" y="3429000"/>
          <a:ext cx="5157670" cy="21038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1406514985"/>
                    </a:ext>
                  </a:extLst>
                </a:gridCol>
                <a:gridCol w="2074779">
                  <a:extLst>
                    <a:ext uri="{9D8B030D-6E8A-4147-A177-3AD203B41FA5}">
                      <a16:colId xmlns:a16="http://schemas.microsoft.com/office/drawing/2014/main" val="196976280"/>
                    </a:ext>
                  </a:extLst>
                </a:gridCol>
                <a:gridCol w="2074779">
                  <a:extLst>
                    <a:ext uri="{9D8B030D-6E8A-4147-A177-3AD203B41FA5}">
                      <a16:colId xmlns:a16="http://schemas.microsoft.com/office/drawing/2014/main" val="3516575655"/>
                    </a:ext>
                  </a:extLst>
                </a:gridCol>
              </a:tblGrid>
              <a:tr h="70129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patients</a:t>
                      </a:r>
                      <a:b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(N=50)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Switch for weight issue</a:t>
                      </a:r>
                      <a:b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(N=23)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969113305"/>
                  </a:ext>
                </a:extLst>
              </a:tr>
              <a:tr h="701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- 0.6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(-2.6 ; +1.0)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-1.0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(-3.0 ; +1.0)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131707633"/>
                  </a:ext>
                </a:extLst>
              </a:tr>
              <a:tr h="701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M12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- 0.9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(-4.0 ; +2.0)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- 2.0</a:t>
                      </a:r>
                      <a:b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(-5.0 ; -1.0)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597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39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9FF87-5D0D-00AE-42B3-34B8DFF0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29836"/>
            <a:ext cx="8490167" cy="1143000"/>
          </a:xfrm>
        </p:spPr>
        <p:txBody>
          <a:bodyPr/>
          <a:lstStyle/>
          <a:p>
            <a:r>
              <a:rPr lang="en-US" dirty="0"/>
              <a:t>Switch in virologically suppressed patients: DTG/RPV vs DTG/3TC vs BIC/FTC/TAF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41535-0EBC-90B0-21B8-05BA7CEC52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8192" y="1346192"/>
            <a:ext cx="6703842" cy="98989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3 retrospective studies of virologically suppressed PLWH in Spain </a:t>
            </a:r>
          </a:p>
          <a:p>
            <a:pPr marL="0" indent="0">
              <a:buNone/>
            </a:pPr>
            <a:r>
              <a:rPr lang="en-US" sz="1800" dirty="0"/>
              <a:t>     (switch to DTG/3TC, switch to DTG/RPV, switch to BIC/F/TAF)</a:t>
            </a:r>
          </a:p>
          <a:p>
            <a:r>
              <a:rPr lang="en-US" sz="1800" dirty="0"/>
              <a:t>Comparison of outcomes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58A1531-561F-DAB2-58E6-B05131A35C7D}"/>
              </a:ext>
            </a:extLst>
          </p:cNvPr>
          <p:cNvGrpSpPr/>
          <p:nvPr/>
        </p:nvGrpSpPr>
        <p:grpSpPr>
          <a:xfrm>
            <a:off x="7278887" y="2122905"/>
            <a:ext cx="4433737" cy="2807230"/>
            <a:chOff x="7278887" y="2122905"/>
            <a:chExt cx="4433737" cy="2807230"/>
          </a:xfrm>
        </p:grpSpPr>
        <p:sp>
          <p:nvSpPr>
            <p:cNvPr id="28" name="TextBox 24">
              <a:extLst>
                <a:ext uri="{FF2B5EF4-FFF2-40B4-BE49-F238E27FC236}">
                  <a16:creationId xmlns:a16="http://schemas.microsoft.com/office/drawing/2014/main" id="{E5416278-2BAA-2537-98E9-F795E2E3C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7591" y="4448083"/>
              <a:ext cx="7503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DTG/3TC</a:t>
              </a:r>
            </a:p>
          </p:txBody>
        </p:sp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id="{A874E94D-DDD8-9566-6EE4-8C1BEE82F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0297" y="4448083"/>
              <a:ext cx="9802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BIC/FTC/TAF</a:t>
              </a:r>
            </a:p>
          </p:txBody>
        </p:sp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D1772C2F-6F22-3AB3-5044-8A4D32F3F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2376" y="4448083"/>
              <a:ext cx="7754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DTG/RPV</a:t>
              </a: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BC42380A-8DFB-A2BF-8158-BB720E275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2560" y="4653136"/>
              <a:ext cx="8082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(697/711)</a:t>
              </a:r>
            </a:p>
          </p:txBody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769480C9-53F4-06FE-6CEF-659B82A32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8718" y="4653136"/>
              <a:ext cx="8082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(429/745)</a:t>
              </a: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55D319ED-22C8-C326-82F2-B8EBCC1EE907}"/>
                </a:ext>
              </a:extLst>
            </p:cNvPr>
            <p:cNvGrpSpPr/>
            <p:nvPr/>
          </p:nvGrpSpPr>
          <p:grpSpPr>
            <a:xfrm>
              <a:off x="7278887" y="2122905"/>
              <a:ext cx="4433737" cy="2416849"/>
              <a:chOff x="7558362" y="1663923"/>
              <a:chExt cx="4433737" cy="2806964"/>
            </a:xfrm>
          </p:grpSpPr>
          <p:sp>
            <p:nvSpPr>
              <p:cNvPr id="5" name="TextBox 15">
                <a:extLst>
                  <a:ext uri="{FF2B5EF4-FFF2-40B4-BE49-F238E27FC236}">
                    <a16:creationId xmlns:a16="http://schemas.microsoft.com/office/drawing/2014/main" id="{AC169AC6-2429-D33D-AA92-7029B7436D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6835" y="1767769"/>
                <a:ext cx="341761" cy="32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98</a:t>
                </a:r>
              </a:p>
            </p:txBody>
          </p:sp>
          <p:sp>
            <p:nvSpPr>
              <p:cNvPr id="12" name="Line 19">
                <a:extLst>
                  <a:ext uri="{FF2B5EF4-FFF2-40B4-BE49-F238E27FC236}">
                    <a16:creationId xmlns:a16="http://schemas.microsoft.com/office/drawing/2014/main" id="{1495957D-621B-5E60-D8E2-0C2E783AB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3541" y="1675480"/>
                <a:ext cx="0" cy="26865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Line 20">
                <a:extLst>
                  <a:ext uri="{FF2B5EF4-FFF2-40B4-BE49-F238E27FC236}">
                    <a16:creationId xmlns:a16="http://schemas.microsoft.com/office/drawing/2014/main" id="{BAC7484F-D311-BBAA-CCE7-784B88C2F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979" y="4362062"/>
                <a:ext cx="555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Line 22">
                <a:extLst>
                  <a:ext uri="{FF2B5EF4-FFF2-40B4-BE49-F238E27FC236}">
                    <a16:creationId xmlns:a16="http://schemas.microsoft.com/office/drawing/2014/main" id="{B3B88232-FEE2-B0E5-9241-64C8F8534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979" y="3057137"/>
                <a:ext cx="555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Line 24">
                <a:extLst>
                  <a:ext uri="{FF2B5EF4-FFF2-40B4-BE49-F238E27FC236}">
                    <a16:creationId xmlns:a16="http://schemas.microsoft.com/office/drawing/2014/main" id="{3BBB2B6F-48D9-C358-F47D-A96E7386E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979" y="1767984"/>
                <a:ext cx="555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Line 27">
                <a:extLst>
                  <a:ext uri="{FF2B5EF4-FFF2-40B4-BE49-F238E27FC236}">
                    <a16:creationId xmlns:a16="http://schemas.microsoft.com/office/drawing/2014/main" id="{B1388267-4B32-B977-2D84-173757E4D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03541" y="4362062"/>
                <a:ext cx="0" cy="85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angle 29">
                <a:extLst>
                  <a:ext uri="{FF2B5EF4-FFF2-40B4-BE49-F238E27FC236}">
                    <a16:creationId xmlns:a16="http://schemas.microsoft.com/office/drawing/2014/main" id="{8F66B88B-4EA9-9A6E-1602-D590C6043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6910" y="4256413"/>
                <a:ext cx="157094" cy="214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22" name="Rectangle 31">
                <a:extLst>
                  <a:ext uri="{FF2B5EF4-FFF2-40B4-BE49-F238E27FC236}">
                    <a16:creationId xmlns:a16="http://schemas.microsoft.com/office/drawing/2014/main" id="{FFF33A2B-84BB-BC83-EC3C-74AE6E3C0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6910" y="2952283"/>
                <a:ext cx="157094" cy="214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24" name="Rectangle 33">
                <a:extLst>
                  <a:ext uri="{FF2B5EF4-FFF2-40B4-BE49-F238E27FC236}">
                    <a16:creationId xmlns:a16="http://schemas.microsoft.com/office/drawing/2014/main" id="{CBF5FBEF-6813-5821-693E-B26883A5D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8362" y="1663923"/>
                <a:ext cx="235642" cy="214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26" name="Rectangle 18">
                <a:extLst>
                  <a:ext uri="{FF2B5EF4-FFF2-40B4-BE49-F238E27FC236}">
                    <a16:creationId xmlns:a16="http://schemas.microsoft.com/office/drawing/2014/main" id="{785A31AA-5E56-85FE-14C5-CC46C8388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6470" y="2037841"/>
                <a:ext cx="502490" cy="232422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Line 26">
                <a:extLst>
                  <a:ext uri="{FF2B5EF4-FFF2-40B4-BE49-F238E27FC236}">
                    <a16:creationId xmlns:a16="http://schemas.microsoft.com/office/drawing/2014/main" id="{3037B7CC-F17D-CB87-44F2-3DEB04046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3541" y="4362062"/>
                <a:ext cx="40885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15">
                <a:extLst>
                  <a:ext uri="{FF2B5EF4-FFF2-40B4-BE49-F238E27FC236}">
                    <a16:creationId xmlns:a16="http://schemas.microsoft.com/office/drawing/2014/main" id="{56B88597-6219-B883-5FA8-E83302F58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33682" y="1988190"/>
                <a:ext cx="460382" cy="32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96,4</a:t>
                </a:r>
              </a:p>
            </p:txBody>
          </p:sp>
          <p:sp>
            <p:nvSpPr>
              <p:cNvPr id="39" name="Rectangle 18">
                <a:extLst>
                  <a:ext uri="{FF2B5EF4-FFF2-40B4-BE49-F238E27FC236}">
                    <a16:creationId xmlns:a16="http://schemas.microsoft.com/office/drawing/2014/main" id="{5F36B77A-655F-8CDB-E7FE-30E4673A6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2628" y="2247391"/>
                <a:ext cx="502490" cy="211467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TextBox 15">
                <a:extLst>
                  <a:ext uri="{FF2B5EF4-FFF2-40B4-BE49-F238E27FC236}">
                    <a16:creationId xmlns:a16="http://schemas.microsoft.com/office/drawing/2014/main" id="{210A6C0B-7BD9-FA9D-84E7-D8E65A4BB5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85606" y="2074475"/>
                <a:ext cx="460382" cy="32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95,6</a:t>
                </a:r>
              </a:p>
            </p:txBody>
          </p:sp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B71CB3DF-2798-0E5A-2931-7D2681CED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552" y="2342641"/>
                <a:ext cx="502490" cy="201942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1603DE81-00B3-9D19-5ED3-A9DA118F8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2095" y="4653136"/>
              <a:ext cx="9653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(1700/1779)</a:t>
              </a:r>
            </a:p>
          </p:txBody>
        </p:sp>
      </p:grpSp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2F338AF5-DADC-78CA-0961-6FF43E102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13202"/>
              </p:ext>
            </p:extLst>
          </p:nvPr>
        </p:nvGraphicFramePr>
        <p:xfrm>
          <a:off x="7088849" y="5199606"/>
          <a:ext cx="4851591" cy="1189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3257094079"/>
                    </a:ext>
                  </a:extLst>
                </a:gridCol>
                <a:gridCol w="2154275">
                  <a:extLst>
                    <a:ext uri="{9D8B030D-6E8A-4147-A177-3AD203B41FA5}">
                      <a16:colId xmlns:a16="http://schemas.microsoft.com/office/drawing/2014/main" val="3025403422"/>
                    </a:ext>
                  </a:extLst>
                </a:gridCol>
                <a:gridCol w="1617197">
                  <a:extLst>
                    <a:ext uri="{9D8B030D-6E8A-4147-A177-3AD203B41FA5}">
                      <a16:colId xmlns:a16="http://schemas.microsoft.com/office/drawing/2014/main" val="1565519153"/>
                    </a:ext>
                  </a:extLst>
                </a:gridCol>
              </a:tblGrid>
              <a:tr h="305704">
                <a:tc>
                  <a:txBody>
                    <a:bodyPr/>
                    <a:lstStyle/>
                    <a:p>
                      <a:endParaRPr lang="en-US" sz="1200" noProof="0">
                        <a:solidFill>
                          <a:schemeClr val="tx1"/>
                        </a:solidFill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Virologic Failure (VL &gt; 1000 </a:t>
                      </a:r>
                      <a:br>
                        <a:rPr lang="en-US" sz="12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or 2 consecutive &gt; 50 c/mL)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Resistance Mutations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141580738"/>
                  </a:ext>
                </a:extLst>
              </a:tr>
              <a:tr h="177022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DTG/3TC</a:t>
                      </a:r>
                    </a:p>
                  </a:txBody>
                  <a:tcPr marL="42657" marR="42657" marT="34350" marB="343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733588231"/>
                  </a:ext>
                </a:extLst>
              </a:tr>
              <a:tr h="17702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DTG/RPV</a:t>
                      </a:r>
                      <a:endParaRPr lang="en-US" alt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235497583"/>
                  </a:ext>
                </a:extLst>
              </a:tr>
              <a:tr h="17702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BIC/FTC/TAF</a:t>
                      </a:r>
                      <a:endParaRPr lang="en-US" alt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3497536701"/>
                  </a:ext>
                </a:extLst>
              </a:tr>
            </a:tbl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:a16="http://schemas.microsoft.com/office/drawing/2014/main" id="{C25BEBF5-F842-C640-BE0E-D762BE4C19BD}"/>
              </a:ext>
            </a:extLst>
          </p:cNvPr>
          <p:cNvSpPr txBox="1"/>
          <p:nvPr/>
        </p:nvSpPr>
        <p:spPr>
          <a:xfrm>
            <a:off x="10190042" y="6467777"/>
            <a:ext cx="2001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Troya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</a:t>
            </a:r>
            <a:r>
              <a:rPr lang="pt-BR" sz="1200" i="1" dirty="0">
                <a:solidFill>
                  <a:srgbClr val="0070C0"/>
                </a:solidFill>
                <a:latin typeface="Calibri"/>
              </a:rPr>
              <a:t>eP.A.064</a:t>
            </a: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5B4055B-41DC-84E6-9C74-0AC9D37F3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37742"/>
              </p:ext>
            </p:extLst>
          </p:nvPr>
        </p:nvGraphicFramePr>
        <p:xfrm>
          <a:off x="741842" y="2836052"/>
          <a:ext cx="4962750" cy="35898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65726">
                  <a:extLst>
                    <a:ext uri="{9D8B030D-6E8A-4147-A177-3AD203B41FA5}">
                      <a16:colId xmlns:a16="http://schemas.microsoft.com/office/drawing/2014/main" val="3257094079"/>
                    </a:ext>
                  </a:extLst>
                </a:gridCol>
                <a:gridCol w="918488">
                  <a:extLst>
                    <a:ext uri="{9D8B030D-6E8A-4147-A177-3AD203B41FA5}">
                      <a16:colId xmlns:a16="http://schemas.microsoft.com/office/drawing/2014/main" val="302540342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655191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21699026"/>
                    </a:ext>
                  </a:extLst>
                </a:gridCol>
                <a:gridCol w="634320">
                  <a:extLst>
                    <a:ext uri="{9D8B030D-6E8A-4147-A177-3AD203B41FA5}">
                      <a16:colId xmlns:a16="http://schemas.microsoft.com/office/drawing/2014/main" val="2724310221"/>
                    </a:ext>
                  </a:extLst>
                </a:gridCol>
              </a:tblGrid>
              <a:tr h="325843">
                <a:tc>
                  <a:txBody>
                    <a:bodyPr/>
                    <a:lstStyle/>
                    <a:p>
                      <a:endParaRPr lang="en-US" sz="1200" noProof="0"/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DTG/3TC</a:t>
                      </a:r>
                    </a:p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N=1 032</a:t>
                      </a:r>
                    </a:p>
                  </a:txBody>
                  <a:tcPr marL="42657" marR="42657" marT="34350" marB="343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DTG/RPV</a:t>
                      </a:r>
                    </a:p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N=760</a:t>
                      </a:r>
                    </a:p>
                  </a:txBody>
                  <a:tcPr marL="42657" marR="42657" marT="34350" marB="343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BIC/FTC/TAF</a:t>
                      </a:r>
                    </a:p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N=1 966</a:t>
                      </a:r>
                    </a:p>
                  </a:txBody>
                  <a:tcPr marL="42657" marR="42657" marT="34350" marB="3435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p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141580738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Male, 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78.6 %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74.3%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80.0%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733588231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Median age</a:t>
                      </a:r>
                      <a:endParaRPr lang="en-US" alt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53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51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&lt; 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235497583"/>
                  </a:ext>
                </a:extLst>
              </a:tr>
              <a:tr h="21964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Years from diagnosis</a:t>
                      </a:r>
                      <a:endParaRPr lang="en-US" alt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18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18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&lt; 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3497536701"/>
                  </a:ext>
                </a:extLst>
              </a:tr>
              <a:tr h="101163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Prior regimen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ABC/3TC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TDF/FTC</a:t>
                      </a:r>
                      <a:b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TAF/FTC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INSTI</a:t>
                      </a:r>
                      <a:b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PI</a:t>
                      </a:r>
                      <a:b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NNRTI</a:t>
                      </a:r>
                      <a:endParaRPr lang="en-US" altLang="fr-FR" sz="12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37.2%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44.5%</a:t>
                      </a:r>
                    </a:p>
                    <a:p>
                      <a:pPr algn="ctr"/>
                      <a:r>
                        <a:rPr lang="en-US" sz="1200" noProof="0"/>
                        <a:t>14.4%</a:t>
                      </a:r>
                    </a:p>
                    <a:p>
                      <a:pPr algn="ctr"/>
                      <a:r>
                        <a:rPr lang="en-US" sz="1200" noProof="0"/>
                        <a:t>46.0%</a:t>
                      </a:r>
                    </a:p>
                    <a:p>
                      <a:pPr algn="ctr"/>
                      <a:r>
                        <a:rPr lang="en-US" sz="1200" noProof="0"/>
                        <a:t>26.3%</a:t>
                      </a:r>
                    </a:p>
                    <a:p>
                      <a:pPr algn="ctr"/>
                      <a:r>
                        <a:rPr lang="en-US" sz="1200" noProof="0"/>
                        <a:t>32.9%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22.0%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44.5%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40.8%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42.1%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28.0%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51.6%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16.0%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15.3%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69.0%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76.3%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10.8%</a:t>
                      </a:r>
                    </a:p>
                    <a:p>
                      <a:pPr algn="ctr"/>
                      <a:r>
                        <a:rPr lang="en-US" sz="1200" noProof="0"/>
                        <a:t>11.7%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&lt; 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3447767814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≥ 1 comorbidity</a:t>
                      </a:r>
                      <a:endParaRPr lang="en-US" alt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40.2%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63.3%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52.8%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&lt; 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26459298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Reason for switching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Simplification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Toxicity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Drug interaction</a:t>
                      </a:r>
                      <a:endParaRPr lang="en-US" altLang="fr-FR" sz="12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57.8%</a:t>
                      </a:r>
                    </a:p>
                    <a:p>
                      <a:pPr algn="ctr"/>
                      <a:r>
                        <a:rPr lang="en-US" sz="1200" noProof="0"/>
                        <a:t>16.3%</a:t>
                      </a:r>
                    </a:p>
                    <a:p>
                      <a:pPr algn="ctr"/>
                      <a:r>
                        <a:rPr lang="en-US" sz="1200" noProof="0"/>
                        <a:t>5.9%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72%</a:t>
                      </a:r>
                    </a:p>
                    <a:p>
                      <a:pPr algn="ctr"/>
                      <a:r>
                        <a:rPr lang="en-US" sz="1200" noProof="0"/>
                        <a:t>23.3%</a:t>
                      </a:r>
                    </a:p>
                    <a:p>
                      <a:pPr algn="ctr"/>
                      <a:r>
                        <a:rPr lang="en-US" sz="1200" noProof="0"/>
                        <a:t>7.4%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55.5%</a:t>
                      </a:r>
                    </a:p>
                    <a:p>
                      <a:pPr algn="ctr"/>
                      <a:r>
                        <a:rPr lang="en-US" sz="1200" noProof="0"/>
                        <a:t>7.8%</a:t>
                      </a:r>
                    </a:p>
                    <a:p>
                      <a:pPr algn="ctr"/>
                      <a:r>
                        <a:rPr lang="en-US" sz="1200" noProof="0"/>
                        <a:t>13.1%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&lt; 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91905013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A6EDABA-A352-3254-D280-8070311355BD}"/>
              </a:ext>
            </a:extLst>
          </p:cNvPr>
          <p:cNvSpPr txBox="1"/>
          <p:nvPr/>
        </p:nvSpPr>
        <p:spPr>
          <a:xfrm>
            <a:off x="1109197" y="2422883"/>
            <a:ext cx="4608511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characteristics of the 3 groups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B3EEA9-3C87-3F48-A689-45EBFEA11341}"/>
              </a:ext>
            </a:extLst>
          </p:cNvPr>
          <p:cNvSpPr txBox="1"/>
          <p:nvPr/>
        </p:nvSpPr>
        <p:spPr>
          <a:xfrm>
            <a:off x="8402553" y="1808622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RNA &lt; 50 c/mL at W48</a:t>
            </a:r>
          </a:p>
        </p:txBody>
      </p:sp>
    </p:spTree>
    <p:extLst>
      <p:ext uri="{BB962C8B-B14F-4D97-AF65-F5344CB8AC3E}">
        <p14:creationId xmlns:p14="http://schemas.microsoft.com/office/powerpoint/2010/main" val="89612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4AF9F29-FB2C-368C-DE96-381690D1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29836"/>
            <a:ext cx="8490167" cy="1143000"/>
          </a:xfrm>
        </p:spPr>
        <p:txBody>
          <a:bodyPr/>
          <a:lstStyle/>
          <a:p>
            <a:r>
              <a:rPr lang="en-US" dirty="0"/>
              <a:t>Switch in virologically suppressed patients: DTG/RPV vs DTG/3TC vs BIC/FTC/TAF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803E878-3803-E238-ECCC-871FDB6D38B8}"/>
              </a:ext>
            </a:extLst>
          </p:cNvPr>
          <p:cNvGrpSpPr/>
          <p:nvPr/>
        </p:nvGrpSpPr>
        <p:grpSpPr>
          <a:xfrm>
            <a:off x="1476128" y="1202240"/>
            <a:ext cx="9732440" cy="4915137"/>
            <a:chOff x="1476128" y="1202240"/>
            <a:chExt cx="9732440" cy="4915137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591E1C6A-7FC6-15F8-CBF4-D8B3CF51D53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3145668"/>
                </p:ext>
              </p:extLst>
            </p:nvPr>
          </p:nvGraphicFramePr>
          <p:xfrm>
            <a:off x="1487488" y="1400067"/>
            <a:ext cx="9721080" cy="4617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24">
              <a:extLst>
                <a:ext uri="{FF2B5EF4-FFF2-40B4-BE49-F238E27FC236}">
                  <a16:creationId xmlns:a16="http://schemas.microsoft.com/office/drawing/2014/main" id="{7075EFB1-3D33-8581-577A-3C366C4CF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339" y="2373404"/>
              <a:ext cx="9313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DTG/3TC</a:t>
              </a: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86099C4D-A13F-79BC-AEE0-483897C4E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1018" y="2373404"/>
              <a:ext cx="11750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BIC/FTC/TAF</a:t>
              </a:r>
            </a:p>
          </p:txBody>
        </p:sp>
        <p:sp>
          <p:nvSpPr>
            <p:cNvPr id="9" name="TextBox 24">
              <a:extLst>
                <a:ext uri="{FF2B5EF4-FFF2-40B4-BE49-F238E27FC236}">
                  <a16:creationId xmlns:a16="http://schemas.microsoft.com/office/drawing/2014/main" id="{E4AC6462-5BD8-EE1D-3E47-2322A30B5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5320" y="2373404"/>
              <a:ext cx="9480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DTG/RPV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C0224-D133-15B4-9841-50D4D9C1A2D9}"/>
                </a:ext>
              </a:extLst>
            </p:cNvPr>
            <p:cNvSpPr/>
            <p:nvPr/>
          </p:nvSpPr>
          <p:spPr>
            <a:xfrm>
              <a:off x="4316737" y="2445593"/>
              <a:ext cx="150940" cy="1733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C7D8D9-7D28-0199-0FBA-77B96FA139C0}"/>
                </a:ext>
              </a:extLst>
            </p:cNvPr>
            <p:cNvSpPr/>
            <p:nvPr/>
          </p:nvSpPr>
          <p:spPr>
            <a:xfrm>
              <a:off x="5412323" y="2445593"/>
              <a:ext cx="150940" cy="1733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CCFF10-0F40-D149-63DE-7F18ACE2A0E0}"/>
                </a:ext>
              </a:extLst>
            </p:cNvPr>
            <p:cNvSpPr/>
            <p:nvPr/>
          </p:nvSpPr>
          <p:spPr>
            <a:xfrm>
              <a:off x="6526723" y="2445593"/>
              <a:ext cx="150940" cy="17338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70949810-2146-85C4-797A-C6189511F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407" y="5840378"/>
              <a:ext cx="178922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Toxicity of the regimen</a:t>
              </a: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A55A3FE2-FD24-CD6C-CA1C-4D019782C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6115" y="5840378"/>
              <a:ext cx="17997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Neurological toxicity</a:t>
              </a: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AE2BFC81-34A6-A0B6-C144-26225EB80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3" y="5840378"/>
              <a:ext cx="1850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Change due to toxicity</a:t>
              </a: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119E0A51-701B-4F25-32F8-DAFA2AD30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4134" y="5840378"/>
              <a:ext cx="14998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Digestive toxicity</a:t>
              </a:r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D1A4D2B0-BA83-4C5D-0FBD-AA42D210B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8539" y="5840378"/>
              <a:ext cx="12374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Renal toxicity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EE760393-5279-671E-54B1-F964479B3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0067" y="5840378"/>
              <a:ext cx="1254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Other toxicity</a:t>
              </a: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3FD83E1F-D9E9-A14E-510B-0B26B929F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1139" y="3632315"/>
              <a:ext cx="7938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p&lt;0.001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B6F3DB57-15FA-CBA0-8775-ECD3260F3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611" y="1793109"/>
              <a:ext cx="7938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p=0.009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D9FAC599-EBF7-13C5-AC58-89FFCD012DA2}"/>
                </a:ext>
              </a:extLst>
            </p:cNvPr>
            <p:cNvCxnSpPr/>
            <p:nvPr/>
          </p:nvCxnSpPr>
          <p:spPr>
            <a:xfrm>
              <a:off x="2097136" y="2120147"/>
              <a:ext cx="9809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6E72031-796C-B744-1F7D-11A19B8FF221}"/>
                </a:ext>
              </a:extLst>
            </p:cNvPr>
            <p:cNvCxnSpPr/>
            <p:nvPr/>
          </p:nvCxnSpPr>
          <p:spPr>
            <a:xfrm>
              <a:off x="6715249" y="3938110"/>
              <a:ext cx="9809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6AEA10B-044C-B3B7-4512-ADE3E2C8F0FD}"/>
                </a:ext>
              </a:extLst>
            </p:cNvPr>
            <p:cNvSpPr txBox="1"/>
            <p:nvPr/>
          </p:nvSpPr>
          <p:spPr>
            <a:xfrm>
              <a:off x="1476128" y="1202240"/>
              <a:ext cx="187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A3B603B-2C3D-9D7E-7C0A-0B4238F72017}"/>
                </a:ext>
              </a:extLst>
            </p:cNvPr>
            <p:cNvSpPr txBox="1"/>
            <p:nvPr/>
          </p:nvSpPr>
          <p:spPr>
            <a:xfrm>
              <a:off x="5202878" y="1544274"/>
              <a:ext cx="1642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Toxicity at W48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EED2BAA3-73AB-5290-5E7D-4C066F00356B}"/>
              </a:ext>
            </a:extLst>
          </p:cNvPr>
          <p:cNvSpPr txBox="1"/>
          <p:nvPr/>
        </p:nvSpPr>
        <p:spPr>
          <a:xfrm>
            <a:off x="10190042" y="6467777"/>
            <a:ext cx="2001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Troya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</a:t>
            </a:r>
            <a:r>
              <a:rPr lang="pt-BR" sz="1200" i="1" dirty="0">
                <a:solidFill>
                  <a:srgbClr val="0070C0"/>
                </a:solidFill>
                <a:latin typeface="Calibri"/>
              </a:rPr>
              <a:t>eP.A.064</a:t>
            </a: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9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EE80A-803C-2026-3306-54D061CA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2470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DTG/3TC in virologically suppressed persons with expected </a:t>
            </a:r>
            <a:br>
              <a:rPr lang="en-US" dirty="0"/>
            </a:br>
            <a:r>
              <a:rPr lang="en-US" dirty="0"/>
              <a:t>or confirmed Resistance to 3TC</a:t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B0DA1D-57C9-61F1-7636-82033F2772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050" y="1974254"/>
            <a:ext cx="10972800" cy="4572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VOLVER trial: open-label, multicentric, single arm study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Inclusion criteria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Virologically suppressed PWH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Past 3TC resistance: confirmed by genotypic testing or suspected </a:t>
            </a:r>
            <a:br>
              <a:rPr lang="en-US" sz="1800" dirty="0"/>
            </a:br>
            <a:r>
              <a:rPr lang="en-US" sz="1800" dirty="0"/>
              <a:t>based on prior virological failure while receiving 3TC or FTC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No prior integrase resistance or virological failure under INSTI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CD4+ &gt;200 cells/mm</a:t>
            </a:r>
            <a:r>
              <a:rPr lang="en-US" sz="1800" baseline="30000" dirty="0"/>
              <a:t>3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Sanger </a:t>
            </a:r>
            <a:r>
              <a:rPr lang="en-US" sz="1800" dirty="0" err="1"/>
              <a:t>proviral</a:t>
            </a:r>
            <a:r>
              <a:rPr lang="en-US" sz="1800" dirty="0"/>
              <a:t> DNA sequencing at screening without 3TC resistance mutations</a:t>
            </a:r>
            <a:br>
              <a:rPr lang="en-US" sz="1800" dirty="0"/>
            </a:b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2000" dirty="0"/>
              <a:t>Primary endpoint: % HIV RNA ≥ 50 c/mL at W48 (ITT-e, FDA snapshot)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121 patients enrolled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3C05CC-4DF4-5C95-AF44-3ABB127D9579}"/>
              </a:ext>
            </a:extLst>
          </p:cNvPr>
          <p:cNvSpPr txBox="1"/>
          <p:nvPr/>
        </p:nvSpPr>
        <p:spPr>
          <a:xfrm>
            <a:off x="9983284" y="6486971"/>
            <a:ext cx="2213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EACS 2023 - De Miguel, eP.A.097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90EC00-B29D-E9C4-315B-C231A3CDC867}"/>
              </a:ext>
            </a:extLst>
          </p:cNvPr>
          <p:cNvSpPr txBox="1"/>
          <p:nvPr/>
        </p:nvSpPr>
        <p:spPr>
          <a:xfrm>
            <a:off x="9351217" y="1397386"/>
            <a:ext cx="161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W48 outcomes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BF8F822-B909-17AA-639D-87C3C9B1A00D}"/>
              </a:ext>
            </a:extLst>
          </p:cNvPr>
          <p:cNvGrpSpPr/>
          <p:nvPr/>
        </p:nvGrpSpPr>
        <p:grpSpPr>
          <a:xfrm>
            <a:off x="7940401" y="1676135"/>
            <a:ext cx="3916239" cy="3016413"/>
            <a:chOff x="8112224" y="1614942"/>
            <a:chExt cx="3916239" cy="3016413"/>
          </a:xfrm>
        </p:grpSpPr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A184C011-D946-B592-E233-892E222E07E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45176412"/>
                </p:ext>
              </p:extLst>
            </p:nvPr>
          </p:nvGraphicFramePr>
          <p:xfrm>
            <a:off x="8112224" y="1809628"/>
            <a:ext cx="3890870" cy="23339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EEF2D09-3505-BD66-0BA5-C3A67293B562}"/>
                </a:ext>
              </a:extLst>
            </p:cNvPr>
            <p:cNvSpPr txBox="1"/>
            <p:nvPr/>
          </p:nvSpPr>
          <p:spPr>
            <a:xfrm>
              <a:off x="11089997" y="3606727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6.6%</a:t>
              </a:r>
              <a:endParaRPr lang="es-419" sz="1200" b="1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6E7B4E9-02C9-B2D5-76B5-525ECEA2EB05}"/>
                </a:ext>
              </a:extLst>
            </p:cNvPr>
            <p:cNvSpPr txBox="1"/>
            <p:nvPr/>
          </p:nvSpPr>
          <p:spPr>
            <a:xfrm>
              <a:off x="9934686" y="1930828"/>
              <a:ext cx="574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90.1%</a:t>
              </a:r>
              <a:endParaRPr lang="es-419" sz="1200" b="1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0A3FF8B-0950-E270-CCD9-79D8302F27E8}"/>
                </a:ext>
              </a:extLst>
            </p:cNvPr>
            <p:cNvSpPr txBox="1"/>
            <p:nvPr/>
          </p:nvSpPr>
          <p:spPr>
            <a:xfrm>
              <a:off x="8855568" y="3682624"/>
              <a:ext cx="495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3.3%</a:t>
              </a:r>
              <a:endParaRPr lang="es-419" sz="1200" b="1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0049FE5-20F6-8EDA-2D5E-950C0AF9EDE3}"/>
                </a:ext>
              </a:extLst>
            </p:cNvPr>
            <p:cNvSpPr txBox="1"/>
            <p:nvPr/>
          </p:nvSpPr>
          <p:spPr>
            <a:xfrm>
              <a:off x="8657598" y="3985024"/>
              <a:ext cx="891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HIV-1 RNA </a:t>
              </a:r>
              <a:br>
                <a:rPr lang="en-US" sz="1200" b="1" dirty="0"/>
              </a:br>
              <a:r>
                <a:rPr lang="en-US" sz="1200" b="1" u="sng" dirty="0"/>
                <a:t>&gt;</a:t>
              </a:r>
              <a:r>
                <a:rPr lang="en-US" sz="1200" b="1" dirty="0"/>
                <a:t> 50 c/mL</a:t>
              </a:r>
              <a:br>
                <a:rPr lang="en-US" sz="1200" b="1" dirty="0"/>
              </a:br>
              <a:r>
                <a:rPr lang="en-US" sz="1200" b="1" dirty="0"/>
                <a:t>(N=4)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E600E40-A261-ECC3-0BFE-CB146B96E2B1}"/>
                </a:ext>
              </a:extLst>
            </p:cNvPr>
            <p:cNvSpPr txBox="1"/>
            <p:nvPr/>
          </p:nvSpPr>
          <p:spPr>
            <a:xfrm>
              <a:off x="9775989" y="3985024"/>
              <a:ext cx="891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HIV-1 RNA </a:t>
              </a:r>
              <a:br>
                <a:rPr lang="en-US" sz="1200" b="1" dirty="0"/>
              </a:br>
              <a:r>
                <a:rPr lang="en-US" sz="1200" b="1" dirty="0"/>
                <a:t>&lt; 50 c/mL</a:t>
              </a:r>
              <a:br>
                <a:rPr lang="en-US" sz="1200" b="1" dirty="0"/>
              </a:br>
              <a:r>
                <a:rPr lang="en-US" sz="1200" b="1" dirty="0"/>
                <a:t>(N=109)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A8C30FE-ABC6-3D0B-8909-4601860D6D3A}"/>
                </a:ext>
              </a:extLst>
            </p:cNvPr>
            <p:cNvSpPr txBox="1"/>
            <p:nvPr/>
          </p:nvSpPr>
          <p:spPr>
            <a:xfrm>
              <a:off x="10647187" y="3985024"/>
              <a:ext cx="13812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No virological data</a:t>
              </a:r>
              <a:br>
                <a:rPr lang="en-US" sz="1200" b="1" dirty="0"/>
              </a:br>
              <a:r>
                <a:rPr lang="en-US" sz="1200" b="1" dirty="0"/>
                <a:t>(N=8)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1254442-6D50-04D3-EB33-E89F70D3629F}"/>
                </a:ext>
              </a:extLst>
            </p:cNvPr>
            <p:cNvSpPr txBox="1"/>
            <p:nvPr/>
          </p:nvSpPr>
          <p:spPr>
            <a:xfrm>
              <a:off x="8201427" y="1614942"/>
              <a:ext cx="296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%</a:t>
              </a:r>
              <a:endParaRPr lang="es-419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57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37A81-F429-8A99-3030-4645B0C0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632786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DUETTO: </a:t>
            </a:r>
            <a:r>
              <a:rPr lang="en-US" sz="3200" b="1" dirty="0">
                <a:effectLst/>
                <a:latin typeface="+mn-lt"/>
              </a:rPr>
              <a:t>maintenance ARV dual therapy 4 consecutive days per week vs 7/7 days per week</a:t>
            </a:r>
            <a:br>
              <a:rPr lang="en-US" sz="3200" dirty="0">
                <a:effectLst/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A97BB9-45C3-ABB0-2ACB-2911C148A0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161256"/>
            <a:ext cx="7216009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Randomized, open-label, multicentric trial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Adults with VL &lt; 50c/mL for &gt; 12 months, with no documented resistance to actual therapy, were 1:1 randomly assigned to dual therapy 4d/7 vs 7d/7, with stratification according to the baseline dual-therapy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Primary endpoint % VF at W48 (</a:t>
            </a:r>
            <a:r>
              <a:rPr lang="en-US" sz="1800" dirty="0" err="1"/>
              <a:t>mITT</a:t>
            </a:r>
            <a:r>
              <a:rPr lang="en-US" sz="1800" dirty="0"/>
              <a:t>), 5% non-inferiority margin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B87F66A-675A-36A4-0A6E-A17F139E6993}"/>
              </a:ext>
            </a:extLst>
          </p:cNvPr>
          <p:cNvGrpSpPr/>
          <p:nvPr/>
        </p:nvGrpSpPr>
        <p:grpSpPr>
          <a:xfrm>
            <a:off x="7933741" y="1768922"/>
            <a:ext cx="4103037" cy="4120308"/>
            <a:chOff x="7805349" y="2276872"/>
            <a:chExt cx="4103037" cy="4120308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923912E3-A858-C185-E0B3-8965F4EC4815}"/>
                </a:ext>
              </a:extLst>
            </p:cNvPr>
            <p:cNvGrpSpPr/>
            <p:nvPr/>
          </p:nvGrpSpPr>
          <p:grpSpPr>
            <a:xfrm flipH="1">
              <a:off x="9476619" y="2455689"/>
              <a:ext cx="2232248" cy="3200145"/>
              <a:chOff x="-12436475" y="2343150"/>
              <a:chExt cx="1804987" cy="2587625"/>
            </a:xfrm>
          </p:grpSpPr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B7758958-A4F3-C5AE-26CB-7203B741F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436475" y="4838700"/>
                <a:ext cx="9096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1A378343-B67F-1193-ABA2-EEF8A21B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535436" y="2343150"/>
                <a:ext cx="0" cy="24955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4484BB04-F345-54CD-2525-68FB44BF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526838" y="4838700"/>
                <a:ext cx="8953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50EBF963-8314-A488-1BAF-5066B2247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293600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659C5971-73D9-C2B0-DC4A-846E20B40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166600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69CE2F05-2851-4F2D-8C01-2BCBF829F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039600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4926755E-1525-9282-1539-41B87064E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912600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35F730FA-3835-1F44-E880-2B32B6FFC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787188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7FCB9935-A2C9-75F4-A976-A813C9862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422188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E25474AD-8400-5A5C-54E8-2C7D68376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901363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1E1AD869-05CF-29A7-BA9F-2F36DDAB2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026775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244C7185-EB10-6172-BC8B-4A4B1064D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153775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8CFA73DB-14A9-206F-8C01-8AC6BA11D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647363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EB5584A7-F381-91A1-FFD2-B182A80AC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774363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CBDC6C9B-C548-E2C5-D418-ABE764576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660188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1C4B64CF-40C1-71B7-AC25-07EC7E158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533188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2D859E49-14BC-4706-F4B3-3D08E8357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280775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3B7B4279-332B-34D9-E01D-E887DEC81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406188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6B881041-46C2-CFAF-53EE-3A6CF29E2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166600" y="2465388"/>
                <a:ext cx="0" cy="2373312"/>
              </a:xfrm>
              <a:prstGeom prst="line">
                <a:avLst/>
              </a:prstGeom>
              <a:noFill/>
              <a:ln w="7938">
                <a:solidFill>
                  <a:srgbClr val="99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8DC9FEBE-0C9B-5193-AAF9-274633BBB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415838" y="3897313"/>
                <a:ext cx="765175" cy="0"/>
              </a:xfrm>
              <a:prstGeom prst="line">
                <a:avLst/>
              </a:prstGeom>
              <a:noFill/>
              <a:ln w="22225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7431B69D-7381-74DB-6DC7-1BD5CF0AC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301538" y="3270250"/>
                <a:ext cx="614363" cy="0"/>
              </a:xfrm>
              <a:prstGeom prst="line">
                <a:avLst/>
              </a:prstGeom>
              <a:noFill/>
              <a:ln w="22225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A1DDA15D-FE07-BCD6-7A69-41D119983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314238" y="2646363"/>
                <a:ext cx="627063" cy="0"/>
              </a:xfrm>
              <a:prstGeom prst="line">
                <a:avLst/>
              </a:prstGeom>
              <a:noFill/>
              <a:ln w="22225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Line 42">
                <a:extLst>
                  <a:ext uri="{FF2B5EF4-FFF2-40B4-BE49-F238E27FC236}">
                    <a16:creationId xmlns:a16="http://schemas.microsoft.com/office/drawing/2014/main" id="{55FB4268-6414-7D9C-14BC-C2EB651FE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341225" y="4519613"/>
                <a:ext cx="933450" cy="0"/>
              </a:xfrm>
              <a:prstGeom prst="line">
                <a:avLst/>
              </a:prstGeom>
              <a:noFill/>
              <a:ln w="22225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A9B63B50-877D-5F83-48AA-6A7C08A03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047538" y="2600325"/>
                <a:ext cx="92075" cy="90487"/>
              </a:xfrm>
              <a:custGeom>
                <a:avLst/>
                <a:gdLst>
                  <a:gd name="T0" fmla="*/ 290 w 290"/>
                  <a:gd name="T1" fmla="*/ 158 h 289"/>
                  <a:gd name="T2" fmla="*/ 285 w 290"/>
                  <a:gd name="T3" fmla="*/ 186 h 289"/>
                  <a:gd name="T4" fmla="*/ 275 w 290"/>
                  <a:gd name="T5" fmla="*/ 211 h 289"/>
                  <a:gd name="T6" fmla="*/ 259 w 290"/>
                  <a:gd name="T7" fmla="*/ 234 h 289"/>
                  <a:gd name="T8" fmla="*/ 239 w 290"/>
                  <a:gd name="T9" fmla="*/ 256 h 289"/>
                  <a:gd name="T10" fmla="*/ 202 w 290"/>
                  <a:gd name="T11" fmla="*/ 279 h 289"/>
                  <a:gd name="T12" fmla="*/ 161 w 290"/>
                  <a:gd name="T13" fmla="*/ 288 h 289"/>
                  <a:gd name="T14" fmla="*/ 143 w 290"/>
                  <a:gd name="T15" fmla="*/ 288 h 289"/>
                  <a:gd name="T16" fmla="*/ 132 w 290"/>
                  <a:gd name="T17" fmla="*/ 288 h 289"/>
                  <a:gd name="T18" fmla="*/ 111 w 290"/>
                  <a:gd name="T19" fmla="*/ 283 h 289"/>
                  <a:gd name="T20" fmla="*/ 90 w 290"/>
                  <a:gd name="T21" fmla="*/ 279 h 289"/>
                  <a:gd name="T22" fmla="*/ 67 w 290"/>
                  <a:gd name="T23" fmla="*/ 264 h 289"/>
                  <a:gd name="T24" fmla="*/ 60 w 290"/>
                  <a:gd name="T25" fmla="*/ 257 h 289"/>
                  <a:gd name="T26" fmla="*/ 58 w 290"/>
                  <a:gd name="T27" fmla="*/ 256 h 289"/>
                  <a:gd name="T28" fmla="*/ 44 w 290"/>
                  <a:gd name="T29" fmla="*/ 246 h 289"/>
                  <a:gd name="T30" fmla="*/ 34 w 290"/>
                  <a:gd name="T31" fmla="*/ 232 h 289"/>
                  <a:gd name="T32" fmla="*/ 33 w 290"/>
                  <a:gd name="T33" fmla="*/ 230 h 289"/>
                  <a:gd name="T34" fmla="*/ 26 w 290"/>
                  <a:gd name="T35" fmla="*/ 223 h 289"/>
                  <a:gd name="T36" fmla="*/ 11 w 290"/>
                  <a:gd name="T37" fmla="*/ 200 h 289"/>
                  <a:gd name="T38" fmla="*/ 7 w 290"/>
                  <a:gd name="T39" fmla="*/ 179 h 289"/>
                  <a:gd name="T40" fmla="*/ 2 w 290"/>
                  <a:gd name="T41" fmla="*/ 158 h 289"/>
                  <a:gd name="T42" fmla="*/ 2 w 290"/>
                  <a:gd name="T43" fmla="*/ 147 h 289"/>
                  <a:gd name="T44" fmla="*/ 2 w 290"/>
                  <a:gd name="T45" fmla="*/ 129 h 289"/>
                  <a:gd name="T46" fmla="*/ 11 w 290"/>
                  <a:gd name="T47" fmla="*/ 88 h 289"/>
                  <a:gd name="T48" fmla="*/ 34 w 290"/>
                  <a:gd name="T49" fmla="*/ 51 h 289"/>
                  <a:gd name="T50" fmla="*/ 56 w 290"/>
                  <a:gd name="T51" fmla="*/ 30 h 289"/>
                  <a:gd name="T52" fmla="*/ 79 w 290"/>
                  <a:gd name="T53" fmla="*/ 15 h 289"/>
                  <a:gd name="T54" fmla="*/ 104 w 290"/>
                  <a:gd name="T55" fmla="*/ 5 h 289"/>
                  <a:gd name="T56" fmla="*/ 132 w 290"/>
                  <a:gd name="T57" fmla="*/ 0 h 289"/>
                  <a:gd name="T58" fmla="*/ 175 w 290"/>
                  <a:gd name="T59" fmla="*/ 3 h 289"/>
                  <a:gd name="T60" fmla="*/ 227 w 290"/>
                  <a:gd name="T61" fmla="*/ 22 h 289"/>
                  <a:gd name="T62" fmla="*/ 268 w 290"/>
                  <a:gd name="T63" fmla="*/ 63 h 289"/>
                  <a:gd name="T64" fmla="*/ 287 w 290"/>
                  <a:gd name="T65" fmla="*/ 11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0" h="289">
                    <a:moveTo>
                      <a:pt x="290" y="145"/>
                    </a:moveTo>
                    <a:lnTo>
                      <a:pt x="290" y="158"/>
                    </a:lnTo>
                    <a:lnTo>
                      <a:pt x="287" y="173"/>
                    </a:lnTo>
                    <a:lnTo>
                      <a:pt x="285" y="186"/>
                    </a:lnTo>
                    <a:lnTo>
                      <a:pt x="280" y="200"/>
                    </a:lnTo>
                    <a:lnTo>
                      <a:pt x="275" y="211"/>
                    </a:lnTo>
                    <a:lnTo>
                      <a:pt x="268" y="223"/>
                    </a:lnTo>
                    <a:lnTo>
                      <a:pt x="259" y="234"/>
                    </a:lnTo>
                    <a:lnTo>
                      <a:pt x="249" y="246"/>
                    </a:lnTo>
                    <a:lnTo>
                      <a:pt x="239" y="256"/>
                    </a:lnTo>
                    <a:lnTo>
                      <a:pt x="227" y="264"/>
                    </a:lnTo>
                    <a:lnTo>
                      <a:pt x="202" y="279"/>
                    </a:lnTo>
                    <a:lnTo>
                      <a:pt x="175" y="286"/>
                    </a:lnTo>
                    <a:lnTo>
                      <a:pt x="161" y="288"/>
                    </a:lnTo>
                    <a:lnTo>
                      <a:pt x="145" y="289"/>
                    </a:lnTo>
                    <a:lnTo>
                      <a:pt x="143" y="288"/>
                    </a:lnTo>
                    <a:lnTo>
                      <a:pt x="139" y="288"/>
                    </a:lnTo>
                    <a:lnTo>
                      <a:pt x="132" y="288"/>
                    </a:lnTo>
                    <a:lnTo>
                      <a:pt x="117" y="286"/>
                    </a:lnTo>
                    <a:lnTo>
                      <a:pt x="111" y="283"/>
                    </a:lnTo>
                    <a:lnTo>
                      <a:pt x="104" y="282"/>
                    </a:lnTo>
                    <a:lnTo>
                      <a:pt x="90" y="279"/>
                    </a:lnTo>
                    <a:lnTo>
                      <a:pt x="79" y="271"/>
                    </a:lnTo>
                    <a:lnTo>
                      <a:pt x="67" y="264"/>
                    </a:lnTo>
                    <a:lnTo>
                      <a:pt x="62" y="259"/>
                    </a:lnTo>
                    <a:lnTo>
                      <a:pt x="60" y="257"/>
                    </a:lnTo>
                    <a:lnTo>
                      <a:pt x="60" y="256"/>
                    </a:lnTo>
                    <a:lnTo>
                      <a:pt x="58" y="256"/>
                    </a:lnTo>
                    <a:lnTo>
                      <a:pt x="56" y="256"/>
                    </a:lnTo>
                    <a:lnTo>
                      <a:pt x="44" y="246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4" y="230"/>
                    </a:lnTo>
                    <a:lnTo>
                      <a:pt x="33" y="230"/>
                    </a:lnTo>
                    <a:lnTo>
                      <a:pt x="31" y="228"/>
                    </a:lnTo>
                    <a:lnTo>
                      <a:pt x="26" y="223"/>
                    </a:lnTo>
                    <a:lnTo>
                      <a:pt x="19" y="211"/>
                    </a:lnTo>
                    <a:lnTo>
                      <a:pt x="11" y="200"/>
                    </a:lnTo>
                    <a:lnTo>
                      <a:pt x="8" y="186"/>
                    </a:lnTo>
                    <a:lnTo>
                      <a:pt x="7" y="179"/>
                    </a:lnTo>
                    <a:lnTo>
                      <a:pt x="4" y="173"/>
                    </a:lnTo>
                    <a:lnTo>
                      <a:pt x="2" y="158"/>
                    </a:lnTo>
                    <a:lnTo>
                      <a:pt x="2" y="151"/>
                    </a:lnTo>
                    <a:lnTo>
                      <a:pt x="2" y="147"/>
                    </a:lnTo>
                    <a:lnTo>
                      <a:pt x="0" y="145"/>
                    </a:lnTo>
                    <a:lnTo>
                      <a:pt x="2" y="129"/>
                    </a:lnTo>
                    <a:lnTo>
                      <a:pt x="4" y="115"/>
                    </a:lnTo>
                    <a:lnTo>
                      <a:pt x="11" y="88"/>
                    </a:lnTo>
                    <a:lnTo>
                      <a:pt x="26" y="63"/>
                    </a:lnTo>
                    <a:lnTo>
                      <a:pt x="34" y="51"/>
                    </a:lnTo>
                    <a:lnTo>
                      <a:pt x="44" y="41"/>
                    </a:lnTo>
                    <a:lnTo>
                      <a:pt x="56" y="30"/>
                    </a:lnTo>
                    <a:lnTo>
                      <a:pt x="67" y="22"/>
                    </a:lnTo>
                    <a:lnTo>
                      <a:pt x="79" y="15"/>
                    </a:lnTo>
                    <a:lnTo>
                      <a:pt x="90" y="10"/>
                    </a:lnTo>
                    <a:lnTo>
                      <a:pt x="104" y="5"/>
                    </a:lnTo>
                    <a:lnTo>
                      <a:pt x="117" y="3"/>
                    </a:lnTo>
                    <a:lnTo>
                      <a:pt x="132" y="0"/>
                    </a:lnTo>
                    <a:lnTo>
                      <a:pt x="145" y="0"/>
                    </a:lnTo>
                    <a:lnTo>
                      <a:pt x="175" y="3"/>
                    </a:lnTo>
                    <a:lnTo>
                      <a:pt x="202" y="10"/>
                    </a:lnTo>
                    <a:lnTo>
                      <a:pt x="227" y="22"/>
                    </a:lnTo>
                    <a:lnTo>
                      <a:pt x="249" y="41"/>
                    </a:lnTo>
                    <a:lnTo>
                      <a:pt x="268" y="63"/>
                    </a:lnTo>
                    <a:lnTo>
                      <a:pt x="280" y="88"/>
                    </a:lnTo>
                    <a:lnTo>
                      <a:pt x="287" y="115"/>
                    </a:lnTo>
                    <a:lnTo>
                      <a:pt x="290" y="145"/>
                    </a:lnTo>
                    <a:close/>
                  </a:path>
                </a:pathLst>
              </a:cu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81AD4519-1B65-C4A5-9F1B-E0EA2248F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039600" y="3224213"/>
                <a:ext cx="90488" cy="90487"/>
              </a:xfrm>
              <a:custGeom>
                <a:avLst/>
                <a:gdLst>
                  <a:gd name="T0" fmla="*/ 289 w 289"/>
                  <a:gd name="T1" fmla="*/ 158 h 289"/>
                  <a:gd name="T2" fmla="*/ 284 w 289"/>
                  <a:gd name="T3" fmla="*/ 186 h 289"/>
                  <a:gd name="T4" fmla="*/ 275 w 289"/>
                  <a:gd name="T5" fmla="*/ 211 h 289"/>
                  <a:gd name="T6" fmla="*/ 259 w 289"/>
                  <a:gd name="T7" fmla="*/ 234 h 289"/>
                  <a:gd name="T8" fmla="*/ 239 w 289"/>
                  <a:gd name="T9" fmla="*/ 256 h 289"/>
                  <a:gd name="T10" fmla="*/ 201 w 289"/>
                  <a:gd name="T11" fmla="*/ 279 h 289"/>
                  <a:gd name="T12" fmla="*/ 160 w 289"/>
                  <a:gd name="T13" fmla="*/ 288 h 289"/>
                  <a:gd name="T14" fmla="*/ 142 w 289"/>
                  <a:gd name="T15" fmla="*/ 288 h 289"/>
                  <a:gd name="T16" fmla="*/ 131 w 289"/>
                  <a:gd name="T17" fmla="*/ 288 h 289"/>
                  <a:gd name="T18" fmla="*/ 111 w 289"/>
                  <a:gd name="T19" fmla="*/ 283 h 289"/>
                  <a:gd name="T20" fmla="*/ 89 w 289"/>
                  <a:gd name="T21" fmla="*/ 279 h 289"/>
                  <a:gd name="T22" fmla="*/ 66 w 289"/>
                  <a:gd name="T23" fmla="*/ 264 h 289"/>
                  <a:gd name="T24" fmla="*/ 59 w 289"/>
                  <a:gd name="T25" fmla="*/ 257 h 289"/>
                  <a:gd name="T26" fmla="*/ 58 w 289"/>
                  <a:gd name="T27" fmla="*/ 256 h 289"/>
                  <a:gd name="T28" fmla="*/ 44 w 289"/>
                  <a:gd name="T29" fmla="*/ 246 h 289"/>
                  <a:gd name="T30" fmla="*/ 34 w 289"/>
                  <a:gd name="T31" fmla="*/ 232 h 289"/>
                  <a:gd name="T32" fmla="*/ 33 w 289"/>
                  <a:gd name="T33" fmla="*/ 230 h 289"/>
                  <a:gd name="T34" fmla="*/ 25 w 289"/>
                  <a:gd name="T35" fmla="*/ 223 h 289"/>
                  <a:gd name="T36" fmla="*/ 11 w 289"/>
                  <a:gd name="T37" fmla="*/ 200 h 289"/>
                  <a:gd name="T38" fmla="*/ 6 w 289"/>
                  <a:gd name="T39" fmla="*/ 179 h 289"/>
                  <a:gd name="T40" fmla="*/ 1 w 289"/>
                  <a:gd name="T41" fmla="*/ 158 h 289"/>
                  <a:gd name="T42" fmla="*/ 1 w 289"/>
                  <a:gd name="T43" fmla="*/ 147 h 289"/>
                  <a:gd name="T44" fmla="*/ 1 w 289"/>
                  <a:gd name="T45" fmla="*/ 129 h 289"/>
                  <a:gd name="T46" fmla="*/ 11 w 289"/>
                  <a:gd name="T47" fmla="*/ 88 h 289"/>
                  <a:gd name="T48" fmla="*/ 34 w 289"/>
                  <a:gd name="T49" fmla="*/ 51 h 289"/>
                  <a:gd name="T50" fmla="*/ 56 w 289"/>
                  <a:gd name="T51" fmla="*/ 30 h 289"/>
                  <a:gd name="T52" fmla="*/ 78 w 289"/>
                  <a:gd name="T53" fmla="*/ 15 h 289"/>
                  <a:gd name="T54" fmla="*/ 104 w 289"/>
                  <a:gd name="T55" fmla="*/ 5 h 289"/>
                  <a:gd name="T56" fmla="*/ 131 w 289"/>
                  <a:gd name="T57" fmla="*/ 0 h 289"/>
                  <a:gd name="T58" fmla="*/ 175 w 289"/>
                  <a:gd name="T59" fmla="*/ 3 h 289"/>
                  <a:gd name="T60" fmla="*/ 227 w 289"/>
                  <a:gd name="T61" fmla="*/ 22 h 289"/>
                  <a:gd name="T62" fmla="*/ 268 w 289"/>
                  <a:gd name="T63" fmla="*/ 63 h 289"/>
                  <a:gd name="T64" fmla="*/ 287 w 289"/>
                  <a:gd name="T65" fmla="*/ 11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9" h="289">
                    <a:moveTo>
                      <a:pt x="289" y="145"/>
                    </a:moveTo>
                    <a:lnTo>
                      <a:pt x="289" y="158"/>
                    </a:lnTo>
                    <a:lnTo>
                      <a:pt x="287" y="173"/>
                    </a:lnTo>
                    <a:lnTo>
                      <a:pt x="284" y="186"/>
                    </a:lnTo>
                    <a:lnTo>
                      <a:pt x="280" y="200"/>
                    </a:lnTo>
                    <a:lnTo>
                      <a:pt x="275" y="211"/>
                    </a:lnTo>
                    <a:lnTo>
                      <a:pt x="268" y="223"/>
                    </a:lnTo>
                    <a:lnTo>
                      <a:pt x="259" y="234"/>
                    </a:lnTo>
                    <a:lnTo>
                      <a:pt x="248" y="246"/>
                    </a:lnTo>
                    <a:lnTo>
                      <a:pt x="239" y="256"/>
                    </a:lnTo>
                    <a:lnTo>
                      <a:pt x="227" y="264"/>
                    </a:lnTo>
                    <a:lnTo>
                      <a:pt x="201" y="279"/>
                    </a:lnTo>
                    <a:lnTo>
                      <a:pt x="175" y="286"/>
                    </a:lnTo>
                    <a:lnTo>
                      <a:pt x="160" y="288"/>
                    </a:lnTo>
                    <a:lnTo>
                      <a:pt x="145" y="289"/>
                    </a:lnTo>
                    <a:lnTo>
                      <a:pt x="142" y="288"/>
                    </a:lnTo>
                    <a:lnTo>
                      <a:pt x="139" y="288"/>
                    </a:lnTo>
                    <a:lnTo>
                      <a:pt x="131" y="288"/>
                    </a:lnTo>
                    <a:lnTo>
                      <a:pt x="117" y="286"/>
                    </a:lnTo>
                    <a:lnTo>
                      <a:pt x="111" y="283"/>
                    </a:lnTo>
                    <a:lnTo>
                      <a:pt x="104" y="282"/>
                    </a:lnTo>
                    <a:lnTo>
                      <a:pt x="89" y="279"/>
                    </a:lnTo>
                    <a:lnTo>
                      <a:pt x="78" y="271"/>
                    </a:lnTo>
                    <a:lnTo>
                      <a:pt x="66" y="264"/>
                    </a:lnTo>
                    <a:lnTo>
                      <a:pt x="62" y="259"/>
                    </a:lnTo>
                    <a:lnTo>
                      <a:pt x="59" y="257"/>
                    </a:lnTo>
                    <a:lnTo>
                      <a:pt x="59" y="256"/>
                    </a:lnTo>
                    <a:lnTo>
                      <a:pt x="58" y="256"/>
                    </a:lnTo>
                    <a:lnTo>
                      <a:pt x="56" y="256"/>
                    </a:lnTo>
                    <a:lnTo>
                      <a:pt x="44" y="246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4" y="230"/>
                    </a:lnTo>
                    <a:lnTo>
                      <a:pt x="33" y="230"/>
                    </a:lnTo>
                    <a:lnTo>
                      <a:pt x="30" y="228"/>
                    </a:lnTo>
                    <a:lnTo>
                      <a:pt x="25" y="223"/>
                    </a:lnTo>
                    <a:lnTo>
                      <a:pt x="18" y="211"/>
                    </a:lnTo>
                    <a:lnTo>
                      <a:pt x="11" y="200"/>
                    </a:lnTo>
                    <a:lnTo>
                      <a:pt x="7" y="186"/>
                    </a:lnTo>
                    <a:lnTo>
                      <a:pt x="6" y="179"/>
                    </a:lnTo>
                    <a:lnTo>
                      <a:pt x="4" y="173"/>
                    </a:lnTo>
                    <a:lnTo>
                      <a:pt x="1" y="158"/>
                    </a:lnTo>
                    <a:lnTo>
                      <a:pt x="1" y="151"/>
                    </a:lnTo>
                    <a:lnTo>
                      <a:pt x="1" y="147"/>
                    </a:lnTo>
                    <a:lnTo>
                      <a:pt x="0" y="145"/>
                    </a:lnTo>
                    <a:lnTo>
                      <a:pt x="1" y="129"/>
                    </a:lnTo>
                    <a:lnTo>
                      <a:pt x="4" y="115"/>
                    </a:lnTo>
                    <a:lnTo>
                      <a:pt x="11" y="88"/>
                    </a:lnTo>
                    <a:lnTo>
                      <a:pt x="25" y="63"/>
                    </a:lnTo>
                    <a:lnTo>
                      <a:pt x="34" y="51"/>
                    </a:lnTo>
                    <a:lnTo>
                      <a:pt x="44" y="41"/>
                    </a:lnTo>
                    <a:lnTo>
                      <a:pt x="56" y="30"/>
                    </a:lnTo>
                    <a:lnTo>
                      <a:pt x="66" y="22"/>
                    </a:lnTo>
                    <a:lnTo>
                      <a:pt x="78" y="15"/>
                    </a:lnTo>
                    <a:lnTo>
                      <a:pt x="89" y="10"/>
                    </a:lnTo>
                    <a:lnTo>
                      <a:pt x="104" y="5"/>
                    </a:lnTo>
                    <a:lnTo>
                      <a:pt x="117" y="3"/>
                    </a:lnTo>
                    <a:lnTo>
                      <a:pt x="131" y="0"/>
                    </a:lnTo>
                    <a:lnTo>
                      <a:pt x="145" y="0"/>
                    </a:lnTo>
                    <a:lnTo>
                      <a:pt x="175" y="3"/>
                    </a:lnTo>
                    <a:lnTo>
                      <a:pt x="201" y="10"/>
                    </a:lnTo>
                    <a:lnTo>
                      <a:pt x="227" y="22"/>
                    </a:lnTo>
                    <a:lnTo>
                      <a:pt x="248" y="41"/>
                    </a:lnTo>
                    <a:lnTo>
                      <a:pt x="268" y="63"/>
                    </a:lnTo>
                    <a:lnTo>
                      <a:pt x="280" y="88"/>
                    </a:lnTo>
                    <a:lnTo>
                      <a:pt x="287" y="115"/>
                    </a:lnTo>
                    <a:lnTo>
                      <a:pt x="289" y="145"/>
                    </a:lnTo>
                    <a:close/>
                  </a:path>
                </a:pathLst>
              </a:cu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FF360C3C-0043-D264-B303-4841AD1EE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11038" y="3851275"/>
                <a:ext cx="92075" cy="92075"/>
              </a:xfrm>
              <a:custGeom>
                <a:avLst/>
                <a:gdLst>
                  <a:gd name="T0" fmla="*/ 289 w 289"/>
                  <a:gd name="T1" fmla="*/ 158 h 290"/>
                  <a:gd name="T2" fmla="*/ 285 w 289"/>
                  <a:gd name="T3" fmla="*/ 186 h 290"/>
                  <a:gd name="T4" fmla="*/ 275 w 289"/>
                  <a:gd name="T5" fmla="*/ 211 h 290"/>
                  <a:gd name="T6" fmla="*/ 259 w 289"/>
                  <a:gd name="T7" fmla="*/ 234 h 290"/>
                  <a:gd name="T8" fmla="*/ 239 w 289"/>
                  <a:gd name="T9" fmla="*/ 256 h 290"/>
                  <a:gd name="T10" fmla="*/ 201 w 289"/>
                  <a:gd name="T11" fmla="*/ 279 h 290"/>
                  <a:gd name="T12" fmla="*/ 161 w 289"/>
                  <a:gd name="T13" fmla="*/ 288 h 290"/>
                  <a:gd name="T14" fmla="*/ 142 w 289"/>
                  <a:gd name="T15" fmla="*/ 288 h 290"/>
                  <a:gd name="T16" fmla="*/ 132 w 289"/>
                  <a:gd name="T17" fmla="*/ 288 h 290"/>
                  <a:gd name="T18" fmla="*/ 111 w 289"/>
                  <a:gd name="T19" fmla="*/ 284 h 290"/>
                  <a:gd name="T20" fmla="*/ 89 w 289"/>
                  <a:gd name="T21" fmla="*/ 279 h 290"/>
                  <a:gd name="T22" fmla="*/ 67 w 289"/>
                  <a:gd name="T23" fmla="*/ 264 h 290"/>
                  <a:gd name="T24" fmla="*/ 59 w 289"/>
                  <a:gd name="T25" fmla="*/ 257 h 290"/>
                  <a:gd name="T26" fmla="*/ 58 w 289"/>
                  <a:gd name="T27" fmla="*/ 256 h 290"/>
                  <a:gd name="T28" fmla="*/ 44 w 289"/>
                  <a:gd name="T29" fmla="*/ 246 h 290"/>
                  <a:gd name="T30" fmla="*/ 34 w 289"/>
                  <a:gd name="T31" fmla="*/ 232 h 290"/>
                  <a:gd name="T32" fmla="*/ 33 w 289"/>
                  <a:gd name="T33" fmla="*/ 230 h 290"/>
                  <a:gd name="T34" fmla="*/ 26 w 289"/>
                  <a:gd name="T35" fmla="*/ 223 h 290"/>
                  <a:gd name="T36" fmla="*/ 11 w 289"/>
                  <a:gd name="T37" fmla="*/ 200 h 290"/>
                  <a:gd name="T38" fmla="*/ 6 w 289"/>
                  <a:gd name="T39" fmla="*/ 179 h 290"/>
                  <a:gd name="T40" fmla="*/ 2 w 289"/>
                  <a:gd name="T41" fmla="*/ 158 h 290"/>
                  <a:gd name="T42" fmla="*/ 2 w 289"/>
                  <a:gd name="T43" fmla="*/ 147 h 290"/>
                  <a:gd name="T44" fmla="*/ 2 w 289"/>
                  <a:gd name="T45" fmla="*/ 129 h 290"/>
                  <a:gd name="T46" fmla="*/ 11 w 289"/>
                  <a:gd name="T47" fmla="*/ 88 h 290"/>
                  <a:gd name="T48" fmla="*/ 34 w 289"/>
                  <a:gd name="T49" fmla="*/ 51 h 290"/>
                  <a:gd name="T50" fmla="*/ 56 w 289"/>
                  <a:gd name="T51" fmla="*/ 30 h 290"/>
                  <a:gd name="T52" fmla="*/ 79 w 289"/>
                  <a:gd name="T53" fmla="*/ 15 h 290"/>
                  <a:gd name="T54" fmla="*/ 104 w 289"/>
                  <a:gd name="T55" fmla="*/ 5 h 290"/>
                  <a:gd name="T56" fmla="*/ 132 w 289"/>
                  <a:gd name="T57" fmla="*/ 0 h 290"/>
                  <a:gd name="T58" fmla="*/ 175 w 289"/>
                  <a:gd name="T59" fmla="*/ 3 h 290"/>
                  <a:gd name="T60" fmla="*/ 227 w 289"/>
                  <a:gd name="T61" fmla="*/ 22 h 290"/>
                  <a:gd name="T62" fmla="*/ 268 w 289"/>
                  <a:gd name="T63" fmla="*/ 63 h 290"/>
                  <a:gd name="T64" fmla="*/ 287 w 289"/>
                  <a:gd name="T65" fmla="*/ 11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9" h="290">
                    <a:moveTo>
                      <a:pt x="289" y="145"/>
                    </a:moveTo>
                    <a:lnTo>
                      <a:pt x="289" y="158"/>
                    </a:lnTo>
                    <a:lnTo>
                      <a:pt x="287" y="173"/>
                    </a:lnTo>
                    <a:lnTo>
                      <a:pt x="285" y="186"/>
                    </a:lnTo>
                    <a:lnTo>
                      <a:pt x="280" y="200"/>
                    </a:lnTo>
                    <a:lnTo>
                      <a:pt x="275" y="211"/>
                    </a:lnTo>
                    <a:lnTo>
                      <a:pt x="268" y="223"/>
                    </a:lnTo>
                    <a:lnTo>
                      <a:pt x="259" y="234"/>
                    </a:lnTo>
                    <a:lnTo>
                      <a:pt x="248" y="246"/>
                    </a:lnTo>
                    <a:lnTo>
                      <a:pt x="239" y="256"/>
                    </a:lnTo>
                    <a:lnTo>
                      <a:pt x="227" y="264"/>
                    </a:lnTo>
                    <a:lnTo>
                      <a:pt x="201" y="279"/>
                    </a:lnTo>
                    <a:lnTo>
                      <a:pt x="175" y="286"/>
                    </a:lnTo>
                    <a:lnTo>
                      <a:pt x="161" y="288"/>
                    </a:lnTo>
                    <a:lnTo>
                      <a:pt x="145" y="290"/>
                    </a:lnTo>
                    <a:lnTo>
                      <a:pt x="142" y="288"/>
                    </a:lnTo>
                    <a:lnTo>
                      <a:pt x="139" y="288"/>
                    </a:lnTo>
                    <a:lnTo>
                      <a:pt x="132" y="288"/>
                    </a:lnTo>
                    <a:lnTo>
                      <a:pt x="117" y="286"/>
                    </a:lnTo>
                    <a:lnTo>
                      <a:pt x="111" y="284"/>
                    </a:lnTo>
                    <a:lnTo>
                      <a:pt x="104" y="282"/>
                    </a:lnTo>
                    <a:lnTo>
                      <a:pt x="89" y="279"/>
                    </a:lnTo>
                    <a:lnTo>
                      <a:pt x="79" y="271"/>
                    </a:lnTo>
                    <a:lnTo>
                      <a:pt x="67" y="264"/>
                    </a:lnTo>
                    <a:lnTo>
                      <a:pt x="62" y="259"/>
                    </a:lnTo>
                    <a:lnTo>
                      <a:pt x="59" y="257"/>
                    </a:lnTo>
                    <a:lnTo>
                      <a:pt x="59" y="256"/>
                    </a:lnTo>
                    <a:lnTo>
                      <a:pt x="58" y="256"/>
                    </a:lnTo>
                    <a:lnTo>
                      <a:pt x="56" y="256"/>
                    </a:lnTo>
                    <a:lnTo>
                      <a:pt x="44" y="246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4" y="230"/>
                    </a:lnTo>
                    <a:lnTo>
                      <a:pt x="33" y="230"/>
                    </a:lnTo>
                    <a:lnTo>
                      <a:pt x="30" y="228"/>
                    </a:lnTo>
                    <a:lnTo>
                      <a:pt x="26" y="223"/>
                    </a:lnTo>
                    <a:lnTo>
                      <a:pt x="18" y="211"/>
                    </a:lnTo>
                    <a:lnTo>
                      <a:pt x="11" y="200"/>
                    </a:lnTo>
                    <a:lnTo>
                      <a:pt x="8" y="186"/>
                    </a:lnTo>
                    <a:lnTo>
                      <a:pt x="6" y="179"/>
                    </a:lnTo>
                    <a:lnTo>
                      <a:pt x="4" y="173"/>
                    </a:lnTo>
                    <a:lnTo>
                      <a:pt x="2" y="158"/>
                    </a:lnTo>
                    <a:lnTo>
                      <a:pt x="2" y="151"/>
                    </a:lnTo>
                    <a:lnTo>
                      <a:pt x="2" y="147"/>
                    </a:lnTo>
                    <a:lnTo>
                      <a:pt x="0" y="145"/>
                    </a:lnTo>
                    <a:lnTo>
                      <a:pt x="2" y="129"/>
                    </a:lnTo>
                    <a:lnTo>
                      <a:pt x="4" y="115"/>
                    </a:lnTo>
                    <a:lnTo>
                      <a:pt x="11" y="88"/>
                    </a:lnTo>
                    <a:lnTo>
                      <a:pt x="26" y="63"/>
                    </a:lnTo>
                    <a:lnTo>
                      <a:pt x="34" y="51"/>
                    </a:lnTo>
                    <a:lnTo>
                      <a:pt x="44" y="41"/>
                    </a:lnTo>
                    <a:lnTo>
                      <a:pt x="56" y="30"/>
                    </a:lnTo>
                    <a:lnTo>
                      <a:pt x="67" y="22"/>
                    </a:lnTo>
                    <a:lnTo>
                      <a:pt x="79" y="15"/>
                    </a:lnTo>
                    <a:lnTo>
                      <a:pt x="89" y="10"/>
                    </a:lnTo>
                    <a:lnTo>
                      <a:pt x="104" y="5"/>
                    </a:lnTo>
                    <a:lnTo>
                      <a:pt x="117" y="3"/>
                    </a:lnTo>
                    <a:lnTo>
                      <a:pt x="132" y="0"/>
                    </a:lnTo>
                    <a:lnTo>
                      <a:pt x="145" y="0"/>
                    </a:lnTo>
                    <a:lnTo>
                      <a:pt x="175" y="3"/>
                    </a:lnTo>
                    <a:lnTo>
                      <a:pt x="201" y="10"/>
                    </a:lnTo>
                    <a:lnTo>
                      <a:pt x="227" y="22"/>
                    </a:lnTo>
                    <a:lnTo>
                      <a:pt x="248" y="41"/>
                    </a:lnTo>
                    <a:lnTo>
                      <a:pt x="268" y="63"/>
                    </a:lnTo>
                    <a:lnTo>
                      <a:pt x="280" y="88"/>
                    </a:lnTo>
                    <a:lnTo>
                      <a:pt x="287" y="115"/>
                    </a:lnTo>
                    <a:lnTo>
                      <a:pt x="289" y="145"/>
                    </a:lnTo>
                    <a:close/>
                  </a:path>
                </a:pathLst>
              </a:cu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C6F2D3C6-1329-4D08-5F86-974F28C6F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920538" y="4473575"/>
                <a:ext cx="92075" cy="92075"/>
              </a:xfrm>
              <a:custGeom>
                <a:avLst/>
                <a:gdLst>
                  <a:gd name="T0" fmla="*/ 289 w 289"/>
                  <a:gd name="T1" fmla="*/ 158 h 290"/>
                  <a:gd name="T2" fmla="*/ 284 w 289"/>
                  <a:gd name="T3" fmla="*/ 186 h 290"/>
                  <a:gd name="T4" fmla="*/ 275 w 289"/>
                  <a:gd name="T5" fmla="*/ 211 h 290"/>
                  <a:gd name="T6" fmla="*/ 259 w 289"/>
                  <a:gd name="T7" fmla="*/ 234 h 290"/>
                  <a:gd name="T8" fmla="*/ 238 w 289"/>
                  <a:gd name="T9" fmla="*/ 256 h 290"/>
                  <a:gd name="T10" fmla="*/ 201 w 289"/>
                  <a:gd name="T11" fmla="*/ 279 h 290"/>
                  <a:gd name="T12" fmla="*/ 160 w 289"/>
                  <a:gd name="T13" fmla="*/ 288 h 290"/>
                  <a:gd name="T14" fmla="*/ 142 w 289"/>
                  <a:gd name="T15" fmla="*/ 288 h 290"/>
                  <a:gd name="T16" fmla="*/ 131 w 289"/>
                  <a:gd name="T17" fmla="*/ 288 h 290"/>
                  <a:gd name="T18" fmla="*/ 111 w 289"/>
                  <a:gd name="T19" fmla="*/ 284 h 290"/>
                  <a:gd name="T20" fmla="*/ 89 w 289"/>
                  <a:gd name="T21" fmla="*/ 279 h 290"/>
                  <a:gd name="T22" fmla="*/ 66 w 289"/>
                  <a:gd name="T23" fmla="*/ 264 h 290"/>
                  <a:gd name="T24" fmla="*/ 59 w 289"/>
                  <a:gd name="T25" fmla="*/ 257 h 290"/>
                  <a:gd name="T26" fmla="*/ 58 w 289"/>
                  <a:gd name="T27" fmla="*/ 256 h 290"/>
                  <a:gd name="T28" fmla="*/ 43 w 289"/>
                  <a:gd name="T29" fmla="*/ 246 h 290"/>
                  <a:gd name="T30" fmla="*/ 34 w 289"/>
                  <a:gd name="T31" fmla="*/ 232 h 290"/>
                  <a:gd name="T32" fmla="*/ 32 w 289"/>
                  <a:gd name="T33" fmla="*/ 230 h 290"/>
                  <a:gd name="T34" fmla="*/ 25 w 289"/>
                  <a:gd name="T35" fmla="*/ 223 h 290"/>
                  <a:gd name="T36" fmla="*/ 11 w 289"/>
                  <a:gd name="T37" fmla="*/ 200 h 290"/>
                  <a:gd name="T38" fmla="*/ 6 w 289"/>
                  <a:gd name="T39" fmla="*/ 179 h 290"/>
                  <a:gd name="T40" fmla="*/ 1 w 289"/>
                  <a:gd name="T41" fmla="*/ 158 h 290"/>
                  <a:gd name="T42" fmla="*/ 1 w 289"/>
                  <a:gd name="T43" fmla="*/ 147 h 290"/>
                  <a:gd name="T44" fmla="*/ 1 w 289"/>
                  <a:gd name="T45" fmla="*/ 129 h 290"/>
                  <a:gd name="T46" fmla="*/ 11 w 289"/>
                  <a:gd name="T47" fmla="*/ 88 h 290"/>
                  <a:gd name="T48" fmla="*/ 34 w 289"/>
                  <a:gd name="T49" fmla="*/ 51 h 290"/>
                  <a:gd name="T50" fmla="*/ 55 w 289"/>
                  <a:gd name="T51" fmla="*/ 30 h 290"/>
                  <a:gd name="T52" fmla="*/ 78 w 289"/>
                  <a:gd name="T53" fmla="*/ 15 h 290"/>
                  <a:gd name="T54" fmla="*/ 104 w 289"/>
                  <a:gd name="T55" fmla="*/ 5 h 290"/>
                  <a:gd name="T56" fmla="*/ 131 w 289"/>
                  <a:gd name="T57" fmla="*/ 0 h 290"/>
                  <a:gd name="T58" fmla="*/ 175 w 289"/>
                  <a:gd name="T59" fmla="*/ 3 h 290"/>
                  <a:gd name="T60" fmla="*/ 226 w 289"/>
                  <a:gd name="T61" fmla="*/ 22 h 290"/>
                  <a:gd name="T62" fmla="*/ 267 w 289"/>
                  <a:gd name="T63" fmla="*/ 63 h 290"/>
                  <a:gd name="T64" fmla="*/ 287 w 289"/>
                  <a:gd name="T65" fmla="*/ 11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9" h="290">
                    <a:moveTo>
                      <a:pt x="289" y="145"/>
                    </a:moveTo>
                    <a:lnTo>
                      <a:pt x="289" y="158"/>
                    </a:lnTo>
                    <a:lnTo>
                      <a:pt x="287" y="173"/>
                    </a:lnTo>
                    <a:lnTo>
                      <a:pt x="284" y="186"/>
                    </a:lnTo>
                    <a:lnTo>
                      <a:pt x="279" y="200"/>
                    </a:lnTo>
                    <a:lnTo>
                      <a:pt x="275" y="211"/>
                    </a:lnTo>
                    <a:lnTo>
                      <a:pt x="267" y="223"/>
                    </a:lnTo>
                    <a:lnTo>
                      <a:pt x="259" y="234"/>
                    </a:lnTo>
                    <a:lnTo>
                      <a:pt x="248" y="246"/>
                    </a:lnTo>
                    <a:lnTo>
                      <a:pt x="238" y="256"/>
                    </a:lnTo>
                    <a:lnTo>
                      <a:pt x="226" y="264"/>
                    </a:lnTo>
                    <a:lnTo>
                      <a:pt x="201" y="279"/>
                    </a:lnTo>
                    <a:lnTo>
                      <a:pt x="175" y="286"/>
                    </a:lnTo>
                    <a:lnTo>
                      <a:pt x="160" y="288"/>
                    </a:lnTo>
                    <a:lnTo>
                      <a:pt x="144" y="290"/>
                    </a:lnTo>
                    <a:lnTo>
                      <a:pt x="142" y="288"/>
                    </a:lnTo>
                    <a:lnTo>
                      <a:pt x="138" y="288"/>
                    </a:lnTo>
                    <a:lnTo>
                      <a:pt x="131" y="288"/>
                    </a:lnTo>
                    <a:lnTo>
                      <a:pt x="117" y="286"/>
                    </a:lnTo>
                    <a:lnTo>
                      <a:pt x="111" y="284"/>
                    </a:lnTo>
                    <a:lnTo>
                      <a:pt x="104" y="282"/>
                    </a:lnTo>
                    <a:lnTo>
                      <a:pt x="89" y="279"/>
                    </a:lnTo>
                    <a:lnTo>
                      <a:pt x="78" y="271"/>
                    </a:lnTo>
                    <a:lnTo>
                      <a:pt x="66" y="264"/>
                    </a:lnTo>
                    <a:lnTo>
                      <a:pt x="61" y="259"/>
                    </a:lnTo>
                    <a:lnTo>
                      <a:pt x="59" y="257"/>
                    </a:lnTo>
                    <a:lnTo>
                      <a:pt x="59" y="256"/>
                    </a:lnTo>
                    <a:lnTo>
                      <a:pt x="58" y="256"/>
                    </a:lnTo>
                    <a:lnTo>
                      <a:pt x="55" y="256"/>
                    </a:lnTo>
                    <a:lnTo>
                      <a:pt x="43" y="246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4" y="230"/>
                    </a:lnTo>
                    <a:lnTo>
                      <a:pt x="32" y="230"/>
                    </a:lnTo>
                    <a:lnTo>
                      <a:pt x="30" y="228"/>
                    </a:lnTo>
                    <a:lnTo>
                      <a:pt x="25" y="223"/>
                    </a:lnTo>
                    <a:lnTo>
                      <a:pt x="18" y="211"/>
                    </a:lnTo>
                    <a:lnTo>
                      <a:pt x="11" y="200"/>
                    </a:lnTo>
                    <a:lnTo>
                      <a:pt x="7" y="186"/>
                    </a:lnTo>
                    <a:lnTo>
                      <a:pt x="6" y="179"/>
                    </a:lnTo>
                    <a:lnTo>
                      <a:pt x="4" y="173"/>
                    </a:lnTo>
                    <a:lnTo>
                      <a:pt x="1" y="158"/>
                    </a:lnTo>
                    <a:lnTo>
                      <a:pt x="1" y="151"/>
                    </a:lnTo>
                    <a:lnTo>
                      <a:pt x="1" y="147"/>
                    </a:lnTo>
                    <a:lnTo>
                      <a:pt x="0" y="145"/>
                    </a:lnTo>
                    <a:lnTo>
                      <a:pt x="1" y="129"/>
                    </a:lnTo>
                    <a:lnTo>
                      <a:pt x="4" y="115"/>
                    </a:lnTo>
                    <a:lnTo>
                      <a:pt x="11" y="88"/>
                    </a:lnTo>
                    <a:lnTo>
                      <a:pt x="25" y="63"/>
                    </a:lnTo>
                    <a:lnTo>
                      <a:pt x="34" y="51"/>
                    </a:lnTo>
                    <a:lnTo>
                      <a:pt x="43" y="41"/>
                    </a:lnTo>
                    <a:lnTo>
                      <a:pt x="55" y="30"/>
                    </a:lnTo>
                    <a:lnTo>
                      <a:pt x="66" y="22"/>
                    </a:lnTo>
                    <a:lnTo>
                      <a:pt x="78" y="15"/>
                    </a:lnTo>
                    <a:lnTo>
                      <a:pt x="89" y="10"/>
                    </a:lnTo>
                    <a:lnTo>
                      <a:pt x="104" y="5"/>
                    </a:lnTo>
                    <a:lnTo>
                      <a:pt x="117" y="3"/>
                    </a:lnTo>
                    <a:lnTo>
                      <a:pt x="131" y="0"/>
                    </a:lnTo>
                    <a:lnTo>
                      <a:pt x="144" y="0"/>
                    </a:lnTo>
                    <a:lnTo>
                      <a:pt x="175" y="3"/>
                    </a:lnTo>
                    <a:lnTo>
                      <a:pt x="201" y="10"/>
                    </a:lnTo>
                    <a:lnTo>
                      <a:pt x="226" y="22"/>
                    </a:lnTo>
                    <a:lnTo>
                      <a:pt x="248" y="41"/>
                    </a:lnTo>
                    <a:lnTo>
                      <a:pt x="267" y="63"/>
                    </a:lnTo>
                    <a:lnTo>
                      <a:pt x="279" y="88"/>
                    </a:lnTo>
                    <a:lnTo>
                      <a:pt x="287" y="115"/>
                    </a:lnTo>
                    <a:lnTo>
                      <a:pt x="289" y="145"/>
                    </a:lnTo>
                    <a:close/>
                  </a:path>
                </a:pathLst>
              </a:cu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135" name="ZoneTexte 5134">
              <a:extLst>
                <a:ext uri="{FF2B5EF4-FFF2-40B4-BE49-F238E27FC236}">
                  <a16:creationId xmlns:a16="http://schemas.microsoft.com/office/drawing/2014/main" id="{7EE96F28-66FC-3C59-60A9-00BE5BCA66D6}"/>
                </a:ext>
              </a:extLst>
            </p:cNvPr>
            <p:cNvSpPr txBox="1"/>
            <p:nvPr/>
          </p:nvSpPr>
          <p:spPr>
            <a:xfrm>
              <a:off x="9352035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-7</a:t>
              </a:r>
            </a:p>
          </p:txBody>
        </p:sp>
        <p:sp>
          <p:nvSpPr>
            <p:cNvPr id="5136" name="ZoneTexte 5135">
              <a:extLst>
                <a:ext uri="{FF2B5EF4-FFF2-40B4-BE49-F238E27FC236}">
                  <a16:creationId xmlns:a16="http://schemas.microsoft.com/office/drawing/2014/main" id="{BFE73F4E-C569-6283-6D98-FCD5A11A97AA}"/>
                </a:ext>
              </a:extLst>
            </p:cNvPr>
            <p:cNvSpPr txBox="1"/>
            <p:nvPr/>
          </p:nvSpPr>
          <p:spPr>
            <a:xfrm>
              <a:off x="9508681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-6</a:t>
              </a:r>
            </a:p>
          </p:txBody>
        </p:sp>
        <p:sp>
          <p:nvSpPr>
            <p:cNvPr id="5137" name="ZoneTexte 5136">
              <a:extLst>
                <a:ext uri="{FF2B5EF4-FFF2-40B4-BE49-F238E27FC236}">
                  <a16:creationId xmlns:a16="http://schemas.microsoft.com/office/drawing/2014/main" id="{7FE86B02-1D17-5ADC-7DC8-71EB1A7A4EDA}"/>
                </a:ext>
              </a:extLst>
            </p:cNvPr>
            <p:cNvSpPr txBox="1"/>
            <p:nvPr/>
          </p:nvSpPr>
          <p:spPr>
            <a:xfrm>
              <a:off x="9665327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-5</a:t>
              </a:r>
            </a:p>
          </p:txBody>
        </p:sp>
        <p:sp>
          <p:nvSpPr>
            <p:cNvPr id="5138" name="ZoneTexte 5137">
              <a:extLst>
                <a:ext uri="{FF2B5EF4-FFF2-40B4-BE49-F238E27FC236}">
                  <a16:creationId xmlns:a16="http://schemas.microsoft.com/office/drawing/2014/main" id="{2D6A37F0-80E7-6847-F922-00834955EE4D}"/>
                </a:ext>
              </a:extLst>
            </p:cNvPr>
            <p:cNvSpPr txBox="1"/>
            <p:nvPr/>
          </p:nvSpPr>
          <p:spPr>
            <a:xfrm>
              <a:off x="9821973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-4</a:t>
              </a:r>
            </a:p>
          </p:txBody>
        </p:sp>
        <p:sp>
          <p:nvSpPr>
            <p:cNvPr id="5139" name="ZoneTexte 5138">
              <a:extLst>
                <a:ext uri="{FF2B5EF4-FFF2-40B4-BE49-F238E27FC236}">
                  <a16:creationId xmlns:a16="http://schemas.microsoft.com/office/drawing/2014/main" id="{AA060B84-D11F-D48B-27A3-4A3AEC12A2EA}"/>
                </a:ext>
              </a:extLst>
            </p:cNvPr>
            <p:cNvSpPr txBox="1"/>
            <p:nvPr/>
          </p:nvSpPr>
          <p:spPr>
            <a:xfrm>
              <a:off x="9978619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-3</a:t>
              </a:r>
            </a:p>
          </p:txBody>
        </p:sp>
        <p:sp>
          <p:nvSpPr>
            <p:cNvPr id="5140" name="ZoneTexte 5139">
              <a:extLst>
                <a:ext uri="{FF2B5EF4-FFF2-40B4-BE49-F238E27FC236}">
                  <a16:creationId xmlns:a16="http://schemas.microsoft.com/office/drawing/2014/main" id="{E2FF69BF-5A8D-2EDB-2AEC-4D2B893009F7}"/>
                </a:ext>
              </a:extLst>
            </p:cNvPr>
            <p:cNvSpPr txBox="1"/>
            <p:nvPr/>
          </p:nvSpPr>
          <p:spPr>
            <a:xfrm>
              <a:off x="10135265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-2</a:t>
              </a:r>
            </a:p>
          </p:txBody>
        </p:sp>
        <p:sp>
          <p:nvSpPr>
            <p:cNvPr id="5141" name="ZoneTexte 5140">
              <a:extLst>
                <a:ext uri="{FF2B5EF4-FFF2-40B4-BE49-F238E27FC236}">
                  <a16:creationId xmlns:a16="http://schemas.microsoft.com/office/drawing/2014/main" id="{54F4CA06-6250-3497-34EC-47DB3FD8F493}"/>
                </a:ext>
              </a:extLst>
            </p:cNvPr>
            <p:cNvSpPr txBox="1"/>
            <p:nvPr/>
          </p:nvSpPr>
          <p:spPr>
            <a:xfrm>
              <a:off x="10291911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-1</a:t>
              </a:r>
            </a:p>
          </p:txBody>
        </p:sp>
        <p:sp>
          <p:nvSpPr>
            <p:cNvPr id="5142" name="ZoneTexte 5141">
              <a:extLst>
                <a:ext uri="{FF2B5EF4-FFF2-40B4-BE49-F238E27FC236}">
                  <a16:creationId xmlns:a16="http://schemas.microsoft.com/office/drawing/2014/main" id="{ED9E1650-5963-D465-F0A4-9D868F14272E}"/>
                </a:ext>
              </a:extLst>
            </p:cNvPr>
            <p:cNvSpPr txBox="1"/>
            <p:nvPr/>
          </p:nvSpPr>
          <p:spPr>
            <a:xfrm>
              <a:off x="10471800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5143" name="ZoneTexte 5142">
              <a:extLst>
                <a:ext uri="{FF2B5EF4-FFF2-40B4-BE49-F238E27FC236}">
                  <a16:creationId xmlns:a16="http://schemas.microsoft.com/office/drawing/2014/main" id="{59F2D233-62DB-FCD5-7A7E-63E811BC2161}"/>
                </a:ext>
              </a:extLst>
            </p:cNvPr>
            <p:cNvSpPr txBox="1"/>
            <p:nvPr/>
          </p:nvSpPr>
          <p:spPr>
            <a:xfrm>
              <a:off x="10628446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5144" name="ZoneTexte 5143">
              <a:extLst>
                <a:ext uri="{FF2B5EF4-FFF2-40B4-BE49-F238E27FC236}">
                  <a16:creationId xmlns:a16="http://schemas.microsoft.com/office/drawing/2014/main" id="{ABFEFC20-4220-1607-4012-4A664C46E5F8}"/>
                </a:ext>
              </a:extLst>
            </p:cNvPr>
            <p:cNvSpPr txBox="1"/>
            <p:nvPr/>
          </p:nvSpPr>
          <p:spPr>
            <a:xfrm>
              <a:off x="10785092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5145" name="ZoneTexte 5144">
              <a:extLst>
                <a:ext uri="{FF2B5EF4-FFF2-40B4-BE49-F238E27FC236}">
                  <a16:creationId xmlns:a16="http://schemas.microsoft.com/office/drawing/2014/main" id="{58289429-2551-E388-5353-E5B9EA76A556}"/>
                </a:ext>
              </a:extLst>
            </p:cNvPr>
            <p:cNvSpPr txBox="1"/>
            <p:nvPr/>
          </p:nvSpPr>
          <p:spPr>
            <a:xfrm>
              <a:off x="10941738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5146" name="ZoneTexte 5145">
              <a:extLst>
                <a:ext uri="{FF2B5EF4-FFF2-40B4-BE49-F238E27FC236}">
                  <a16:creationId xmlns:a16="http://schemas.microsoft.com/office/drawing/2014/main" id="{9913E94D-90B3-55F0-3447-EE1946DBF83C}"/>
                </a:ext>
              </a:extLst>
            </p:cNvPr>
            <p:cNvSpPr txBox="1"/>
            <p:nvPr/>
          </p:nvSpPr>
          <p:spPr>
            <a:xfrm>
              <a:off x="11098384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5147" name="ZoneTexte 5146">
              <a:extLst>
                <a:ext uri="{FF2B5EF4-FFF2-40B4-BE49-F238E27FC236}">
                  <a16:creationId xmlns:a16="http://schemas.microsoft.com/office/drawing/2014/main" id="{B79D331F-7D03-B8F7-F211-877A4E070BB1}"/>
                </a:ext>
              </a:extLst>
            </p:cNvPr>
            <p:cNvSpPr txBox="1"/>
            <p:nvPr/>
          </p:nvSpPr>
          <p:spPr>
            <a:xfrm>
              <a:off x="11255030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5148" name="ZoneTexte 5147">
              <a:extLst>
                <a:ext uri="{FF2B5EF4-FFF2-40B4-BE49-F238E27FC236}">
                  <a16:creationId xmlns:a16="http://schemas.microsoft.com/office/drawing/2014/main" id="{7F2D23A1-0B0A-4857-A085-71B382683E3D}"/>
                </a:ext>
              </a:extLst>
            </p:cNvPr>
            <p:cNvSpPr txBox="1"/>
            <p:nvPr/>
          </p:nvSpPr>
          <p:spPr>
            <a:xfrm>
              <a:off x="11411676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5149" name="ZoneTexte 5148">
              <a:extLst>
                <a:ext uri="{FF2B5EF4-FFF2-40B4-BE49-F238E27FC236}">
                  <a16:creationId xmlns:a16="http://schemas.microsoft.com/office/drawing/2014/main" id="{9C18661A-2E14-B00D-DE89-FC4D27A6107A}"/>
                </a:ext>
              </a:extLst>
            </p:cNvPr>
            <p:cNvSpPr txBox="1"/>
            <p:nvPr/>
          </p:nvSpPr>
          <p:spPr>
            <a:xfrm>
              <a:off x="11568328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7</a:t>
              </a:r>
            </a:p>
          </p:txBody>
        </p:sp>
        <p:sp>
          <p:nvSpPr>
            <p:cNvPr id="5150" name="ZoneTexte 5149">
              <a:extLst>
                <a:ext uri="{FF2B5EF4-FFF2-40B4-BE49-F238E27FC236}">
                  <a16:creationId xmlns:a16="http://schemas.microsoft.com/office/drawing/2014/main" id="{0732F6A5-D6C3-AA15-4EB3-F5A7D1C872D3}"/>
                </a:ext>
              </a:extLst>
            </p:cNvPr>
            <p:cNvSpPr txBox="1"/>
            <p:nvPr/>
          </p:nvSpPr>
          <p:spPr>
            <a:xfrm>
              <a:off x="10734562" y="4813411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+2.7%</a:t>
              </a:r>
            </a:p>
          </p:txBody>
        </p:sp>
        <p:sp>
          <p:nvSpPr>
            <p:cNvPr id="5151" name="ZoneTexte 5150">
              <a:extLst>
                <a:ext uri="{FF2B5EF4-FFF2-40B4-BE49-F238E27FC236}">
                  <a16:creationId xmlns:a16="http://schemas.microsoft.com/office/drawing/2014/main" id="{7A142A6D-32AA-995E-79AD-6385913CE852}"/>
                </a:ext>
              </a:extLst>
            </p:cNvPr>
            <p:cNvSpPr txBox="1"/>
            <p:nvPr/>
          </p:nvSpPr>
          <p:spPr>
            <a:xfrm>
              <a:off x="10989911" y="4038854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+4.2%</a:t>
              </a:r>
            </a:p>
          </p:txBody>
        </p:sp>
        <p:sp>
          <p:nvSpPr>
            <p:cNvPr id="5152" name="ZoneTexte 5151">
              <a:extLst>
                <a:ext uri="{FF2B5EF4-FFF2-40B4-BE49-F238E27FC236}">
                  <a16:creationId xmlns:a16="http://schemas.microsoft.com/office/drawing/2014/main" id="{4589DC4E-6031-CC21-EF35-7D80DC0CB10F}"/>
                </a:ext>
              </a:extLst>
            </p:cNvPr>
            <p:cNvSpPr txBox="1"/>
            <p:nvPr/>
          </p:nvSpPr>
          <p:spPr>
            <a:xfrm>
              <a:off x="10891324" y="3308834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+3.6%</a:t>
              </a:r>
            </a:p>
          </p:txBody>
        </p:sp>
        <p:sp>
          <p:nvSpPr>
            <p:cNvPr id="5153" name="ZoneTexte 5152">
              <a:extLst>
                <a:ext uri="{FF2B5EF4-FFF2-40B4-BE49-F238E27FC236}">
                  <a16:creationId xmlns:a16="http://schemas.microsoft.com/office/drawing/2014/main" id="{D18CB612-7416-075C-F20D-A28E2812CBC0}"/>
                </a:ext>
              </a:extLst>
            </p:cNvPr>
            <p:cNvSpPr txBox="1"/>
            <p:nvPr/>
          </p:nvSpPr>
          <p:spPr>
            <a:xfrm>
              <a:off x="10890746" y="2516523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+3.7%</a:t>
              </a:r>
            </a:p>
          </p:txBody>
        </p:sp>
        <p:sp>
          <p:nvSpPr>
            <p:cNvPr id="5156" name="ZoneTexte 5155">
              <a:extLst>
                <a:ext uri="{FF2B5EF4-FFF2-40B4-BE49-F238E27FC236}">
                  <a16:creationId xmlns:a16="http://schemas.microsoft.com/office/drawing/2014/main" id="{FF2F4E3E-1D7F-13F5-E4F8-56004ED417EE}"/>
                </a:ext>
              </a:extLst>
            </p:cNvPr>
            <p:cNvSpPr txBox="1"/>
            <p:nvPr/>
          </p:nvSpPr>
          <p:spPr>
            <a:xfrm>
              <a:off x="9195440" y="6120181"/>
              <a:ext cx="1335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/>
                <a:t>4/7 days </a:t>
              </a:r>
              <a:r>
                <a:rPr lang="en-US" sz="1200" b="1" dirty="0" err="1"/>
                <a:t>favoured</a:t>
              </a:r>
              <a:endParaRPr lang="en-US" sz="1200" b="1" dirty="0"/>
            </a:p>
          </p:txBody>
        </p:sp>
        <p:sp>
          <p:nvSpPr>
            <p:cNvPr id="5157" name="ZoneTexte 5156">
              <a:extLst>
                <a:ext uri="{FF2B5EF4-FFF2-40B4-BE49-F238E27FC236}">
                  <a16:creationId xmlns:a16="http://schemas.microsoft.com/office/drawing/2014/main" id="{DD700499-AF1B-3027-0382-E3867EE07614}"/>
                </a:ext>
              </a:extLst>
            </p:cNvPr>
            <p:cNvSpPr txBox="1"/>
            <p:nvPr/>
          </p:nvSpPr>
          <p:spPr>
            <a:xfrm>
              <a:off x="10573084" y="6120181"/>
              <a:ext cx="1335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7/7 days </a:t>
              </a:r>
              <a:r>
                <a:rPr lang="en-US" sz="1200" b="1" dirty="0" err="1"/>
                <a:t>favoured</a:t>
              </a:r>
              <a:endParaRPr lang="en-US" sz="1200" b="1" dirty="0"/>
            </a:p>
          </p:txBody>
        </p:sp>
        <p:cxnSp>
          <p:nvCxnSpPr>
            <p:cNvPr id="5160" name="Connecteur droit avec flèche 5159">
              <a:extLst>
                <a:ext uri="{FF2B5EF4-FFF2-40B4-BE49-F238E27FC236}">
                  <a16:creationId xmlns:a16="http://schemas.microsoft.com/office/drawing/2014/main" id="{20F175DA-6B84-F36A-5A4D-E60652864970}"/>
                </a:ext>
              </a:extLst>
            </p:cNvPr>
            <p:cNvCxnSpPr/>
            <p:nvPr/>
          </p:nvCxnSpPr>
          <p:spPr>
            <a:xfrm flipH="1">
              <a:off x="9496252" y="6066871"/>
              <a:ext cx="990124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1" name="Connecteur droit avec flèche 5160">
              <a:extLst>
                <a:ext uri="{FF2B5EF4-FFF2-40B4-BE49-F238E27FC236}">
                  <a16:creationId xmlns:a16="http://schemas.microsoft.com/office/drawing/2014/main" id="{9841F018-5F70-2546-2E73-8976F6984EEA}"/>
                </a:ext>
              </a:extLst>
            </p:cNvPr>
            <p:cNvCxnSpPr>
              <a:cxnSpLocks/>
            </p:cNvCxnSpPr>
            <p:nvPr/>
          </p:nvCxnSpPr>
          <p:spPr>
            <a:xfrm>
              <a:off x="10628446" y="6066871"/>
              <a:ext cx="990124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62" name="ZoneTexte 5161">
              <a:extLst>
                <a:ext uri="{FF2B5EF4-FFF2-40B4-BE49-F238E27FC236}">
                  <a16:creationId xmlns:a16="http://schemas.microsoft.com/office/drawing/2014/main" id="{78A2D038-AFB3-C3BA-F2BE-A5F4412ACE49}"/>
                </a:ext>
              </a:extLst>
            </p:cNvPr>
            <p:cNvSpPr txBox="1"/>
            <p:nvPr/>
          </p:nvSpPr>
          <p:spPr>
            <a:xfrm>
              <a:off x="7805349" y="5023811"/>
              <a:ext cx="77540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200" b="1" dirty="0"/>
                <a:t>DTG/RPV</a:t>
              </a:r>
            </a:p>
          </p:txBody>
        </p:sp>
        <p:sp>
          <p:nvSpPr>
            <p:cNvPr id="5163" name="ZoneTexte 5162">
              <a:extLst>
                <a:ext uri="{FF2B5EF4-FFF2-40B4-BE49-F238E27FC236}">
                  <a16:creationId xmlns:a16="http://schemas.microsoft.com/office/drawing/2014/main" id="{C49842D8-22EE-257F-F81B-493DA36EB72D}"/>
                </a:ext>
              </a:extLst>
            </p:cNvPr>
            <p:cNvSpPr txBox="1"/>
            <p:nvPr/>
          </p:nvSpPr>
          <p:spPr>
            <a:xfrm>
              <a:off x="7805349" y="4249254"/>
              <a:ext cx="750334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200" b="1" dirty="0"/>
                <a:t>DTG/3TC</a:t>
              </a:r>
            </a:p>
          </p:txBody>
        </p:sp>
        <p:sp>
          <p:nvSpPr>
            <p:cNvPr id="5164" name="ZoneTexte 5163">
              <a:extLst>
                <a:ext uri="{FF2B5EF4-FFF2-40B4-BE49-F238E27FC236}">
                  <a16:creationId xmlns:a16="http://schemas.microsoft.com/office/drawing/2014/main" id="{D5B4F2B0-F13C-AE64-2377-7FB8565C7772}"/>
                </a:ext>
              </a:extLst>
            </p:cNvPr>
            <p:cNvSpPr txBox="1"/>
            <p:nvPr/>
          </p:nvSpPr>
          <p:spPr>
            <a:xfrm>
              <a:off x="7805349" y="3455436"/>
              <a:ext cx="969946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200" b="1" dirty="0"/>
                <a:t>Per protocol</a:t>
              </a:r>
            </a:p>
          </p:txBody>
        </p:sp>
        <p:sp>
          <p:nvSpPr>
            <p:cNvPr id="5165" name="ZoneTexte 5164">
              <a:extLst>
                <a:ext uri="{FF2B5EF4-FFF2-40B4-BE49-F238E27FC236}">
                  <a16:creationId xmlns:a16="http://schemas.microsoft.com/office/drawing/2014/main" id="{274BB18E-D0DE-918F-3AD4-079BEC9C2558}"/>
                </a:ext>
              </a:extLst>
            </p:cNvPr>
            <p:cNvSpPr txBox="1"/>
            <p:nvPr/>
          </p:nvSpPr>
          <p:spPr>
            <a:xfrm>
              <a:off x="7805349" y="2695024"/>
              <a:ext cx="507127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200" b="1" dirty="0" err="1"/>
                <a:t>mITT</a:t>
              </a:r>
              <a:endParaRPr lang="en-US" sz="1200" b="1" dirty="0"/>
            </a:p>
          </p:txBody>
        </p:sp>
        <p:sp>
          <p:nvSpPr>
            <p:cNvPr id="5166" name="ZoneTexte 5165">
              <a:extLst>
                <a:ext uri="{FF2B5EF4-FFF2-40B4-BE49-F238E27FC236}">
                  <a16:creationId xmlns:a16="http://schemas.microsoft.com/office/drawing/2014/main" id="{69B24A8A-1EB8-45DC-C609-0DC4054C97CC}"/>
                </a:ext>
              </a:extLst>
            </p:cNvPr>
            <p:cNvSpPr txBox="1"/>
            <p:nvPr/>
          </p:nvSpPr>
          <p:spPr>
            <a:xfrm>
              <a:off x="9755936" y="4931478"/>
              <a:ext cx="572594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0.0%</a:t>
              </a:r>
              <a:br>
                <a:rPr lang="en-US" sz="1200" dirty="0"/>
              </a:br>
              <a:r>
                <a:rPr lang="en-US" sz="1200" dirty="0"/>
                <a:t>(0/72)</a:t>
              </a:r>
            </a:p>
          </p:txBody>
        </p:sp>
        <p:sp>
          <p:nvSpPr>
            <p:cNvPr id="5167" name="ZoneTexte 5166">
              <a:extLst>
                <a:ext uri="{FF2B5EF4-FFF2-40B4-BE49-F238E27FC236}">
                  <a16:creationId xmlns:a16="http://schemas.microsoft.com/office/drawing/2014/main" id="{64399626-EA2C-CCB4-2EAA-0A908F399252}"/>
                </a:ext>
              </a:extLst>
            </p:cNvPr>
            <p:cNvSpPr txBox="1"/>
            <p:nvPr/>
          </p:nvSpPr>
          <p:spPr>
            <a:xfrm>
              <a:off x="9716664" y="4156921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0.0%</a:t>
              </a:r>
              <a:br>
                <a:rPr lang="en-US" sz="1200" dirty="0"/>
              </a:br>
              <a:r>
                <a:rPr lang="en-US" sz="1200" dirty="0"/>
                <a:t>(0/141)</a:t>
              </a:r>
            </a:p>
          </p:txBody>
        </p:sp>
        <p:sp>
          <p:nvSpPr>
            <p:cNvPr id="5168" name="ZoneTexte 5167">
              <a:extLst>
                <a:ext uri="{FF2B5EF4-FFF2-40B4-BE49-F238E27FC236}">
                  <a16:creationId xmlns:a16="http://schemas.microsoft.com/office/drawing/2014/main" id="{2F6C0B54-EF24-6A5F-2B3E-7B7250169CD3}"/>
                </a:ext>
              </a:extLst>
            </p:cNvPr>
            <p:cNvSpPr txBox="1"/>
            <p:nvPr/>
          </p:nvSpPr>
          <p:spPr>
            <a:xfrm>
              <a:off x="9716666" y="3363103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0.0%</a:t>
              </a:r>
              <a:br>
                <a:rPr lang="en-US" sz="1200" dirty="0"/>
              </a:br>
              <a:r>
                <a:rPr lang="en-US" sz="1200" dirty="0"/>
                <a:t>(0/208)</a:t>
              </a:r>
            </a:p>
          </p:txBody>
        </p:sp>
        <p:sp>
          <p:nvSpPr>
            <p:cNvPr id="5169" name="ZoneTexte 5168">
              <a:extLst>
                <a:ext uri="{FF2B5EF4-FFF2-40B4-BE49-F238E27FC236}">
                  <a16:creationId xmlns:a16="http://schemas.microsoft.com/office/drawing/2014/main" id="{AFD48023-38A0-74B3-92E5-779B21BA5CB7}"/>
                </a:ext>
              </a:extLst>
            </p:cNvPr>
            <p:cNvSpPr txBox="1"/>
            <p:nvPr/>
          </p:nvSpPr>
          <p:spPr>
            <a:xfrm>
              <a:off x="9716662" y="2602691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0.0%</a:t>
              </a:r>
              <a:br>
                <a:rPr lang="en-US" sz="1200" dirty="0"/>
              </a:br>
              <a:r>
                <a:rPr lang="en-US" sz="1200" dirty="0"/>
                <a:t>(0/214)</a:t>
              </a:r>
            </a:p>
          </p:txBody>
        </p:sp>
        <p:sp>
          <p:nvSpPr>
            <p:cNvPr id="5170" name="ZoneTexte 5169">
              <a:extLst>
                <a:ext uri="{FF2B5EF4-FFF2-40B4-BE49-F238E27FC236}">
                  <a16:creationId xmlns:a16="http://schemas.microsoft.com/office/drawing/2014/main" id="{C5E3AD6C-2C4C-959D-F084-BB51FEB09889}"/>
                </a:ext>
              </a:extLst>
            </p:cNvPr>
            <p:cNvSpPr txBox="1"/>
            <p:nvPr/>
          </p:nvSpPr>
          <p:spPr>
            <a:xfrm>
              <a:off x="8996751" y="4931478"/>
              <a:ext cx="572594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2.7%</a:t>
              </a:r>
              <a:br>
                <a:rPr lang="en-US" sz="1200" dirty="0"/>
              </a:br>
              <a:r>
                <a:rPr lang="en-US" sz="1200" dirty="0"/>
                <a:t>(2/74)</a:t>
              </a:r>
            </a:p>
          </p:txBody>
        </p:sp>
        <p:sp>
          <p:nvSpPr>
            <p:cNvPr id="5171" name="ZoneTexte 5170">
              <a:extLst>
                <a:ext uri="{FF2B5EF4-FFF2-40B4-BE49-F238E27FC236}">
                  <a16:creationId xmlns:a16="http://schemas.microsoft.com/office/drawing/2014/main" id="{A8EC750A-2C9C-270F-AF24-AA3DC3269819}"/>
                </a:ext>
              </a:extLst>
            </p:cNvPr>
            <p:cNvSpPr txBox="1"/>
            <p:nvPr/>
          </p:nvSpPr>
          <p:spPr>
            <a:xfrm>
              <a:off x="8957479" y="4156921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4.2%</a:t>
              </a:r>
              <a:br>
                <a:rPr lang="en-US" sz="1200" dirty="0"/>
              </a:br>
              <a:r>
                <a:rPr lang="en-US" sz="1200" dirty="0"/>
                <a:t>(6/143)</a:t>
              </a:r>
            </a:p>
          </p:txBody>
        </p:sp>
        <p:sp>
          <p:nvSpPr>
            <p:cNvPr id="5172" name="ZoneTexte 5171">
              <a:extLst>
                <a:ext uri="{FF2B5EF4-FFF2-40B4-BE49-F238E27FC236}">
                  <a16:creationId xmlns:a16="http://schemas.microsoft.com/office/drawing/2014/main" id="{0E7E8BE9-A6F9-6E4A-9C64-F57152D4DDC1}"/>
                </a:ext>
              </a:extLst>
            </p:cNvPr>
            <p:cNvSpPr txBox="1"/>
            <p:nvPr/>
          </p:nvSpPr>
          <p:spPr>
            <a:xfrm>
              <a:off x="8957481" y="3363103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3.7%</a:t>
              </a:r>
              <a:br>
                <a:rPr lang="en-US" sz="1200" dirty="0"/>
              </a:br>
              <a:r>
                <a:rPr lang="en-US" sz="1200" dirty="0"/>
                <a:t>(8/215)</a:t>
              </a:r>
            </a:p>
          </p:txBody>
        </p:sp>
        <p:sp>
          <p:nvSpPr>
            <p:cNvPr id="5173" name="ZoneTexte 5172">
              <a:extLst>
                <a:ext uri="{FF2B5EF4-FFF2-40B4-BE49-F238E27FC236}">
                  <a16:creationId xmlns:a16="http://schemas.microsoft.com/office/drawing/2014/main" id="{082D9A69-3933-C0D3-A91C-DFAAD1E7317D}"/>
                </a:ext>
              </a:extLst>
            </p:cNvPr>
            <p:cNvSpPr txBox="1"/>
            <p:nvPr/>
          </p:nvSpPr>
          <p:spPr>
            <a:xfrm>
              <a:off x="8957477" y="2602691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3.7%</a:t>
              </a:r>
              <a:br>
                <a:rPr lang="en-US" sz="1200" dirty="0"/>
              </a:br>
              <a:r>
                <a:rPr lang="en-US" sz="1200" dirty="0"/>
                <a:t>(8/219)</a:t>
              </a:r>
            </a:p>
          </p:txBody>
        </p:sp>
        <p:sp>
          <p:nvSpPr>
            <p:cNvPr id="5174" name="ZoneTexte 5173">
              <a:extLst>
                <a:ext uri="{FF2B5EF4-FFF2-40B4-BE49-F238E27FC236}">
                  <a16:creationId xmlns:a16="http://schemas.microsoft.com/office/drawing/2014/main" id="{7E4ABD2B-156C-A69B-D61C-B47C00A86DBC}"/>
                </a:ext>
              </a:extLst>
            </p:cNvPr>
            <p:cNvSpPr txBox="1"/>
            <p:nvPr/>
          </p:nvSpPr>
          <p:spPr>
            <a:xfrm>
              <a:off x="8892848" y="2276872"/>
              <a:ext cx="730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4/7 days</a:t>
              </a:r>
            </a:p>
          </p:txBody>
        </p:sp>
        <p:sp>
          <p:nvSpPr>
            <p:cNvPr id="5175" name="ZoneTexte 5174">
              <a:extLst>
                <a:ext uri="{FF2B5EF4-FFF2-40B4-BE49-F238E27FC236}">
                  <a16:creationId xmlns:a16="http://schemas.microsoft.com/office/drawing/2014/main" id="{75755C6B-DB06-40ED-DF37-3DF7F2334EFD}"/>
                </a:ext>
              </a:extLst>
            </p:cNvPr>
            <p:cNvSpPr txBox="1"/>
            <p:nvPr/>
          </p:nvSpPr>
          <p:spPr>
            <a:xfrm>
              <a:off x="9652033" y="2276872"/>
              <a:ext cx="730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7/7 days</a:t>
              </a:r>
            </a:p>
          </p:txBody>
        </p:sp>
      </p:grpSp>
      <p:sp>
        <p:nvSpPr>
          <p:cNvPr id="5176" name="Text Box 3">
            <a:extLst>
              <a:ext uri="{FF2B5EF4-FFF2-40B4-BE49-F238E27FC236}">
                <a16:creationId xmlns:a16="http://schemas.microsoft.com/office/drawing/2014/main" id="{CA6ACC1A-8EB9-7BE5-EC93-C012C655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635" y="6468834"/>
            <a:ext cx="22703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rgbClr val="0070C0"/>
                </a:solidFill>
              </a:rPr>
              <a:t>EACS 2023 - Landman R, eP.A.106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1F7ABBB-6F40-538A-4DD8-3B0909D6CCFA}"/>
              </a:ext>
            </a:extLst>
          </p:cNvPr>
          <p:cNvGrpSpPr/>
          <p:nvPr/>
        </p:nvGrpSpPr>
        <p:grpSpPr>
          <a:xfrm>
            <a:off x="784461" y="3152001"/>
            <a:ext cx="6958384" cy="3542744"/>
            <a:chOff x="784461" y="3152001"/>
            <a:chExt cx="6958384" cy="3542744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90914C1-3ACA-314F-B9EE-D1B8E83227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3492" y="3474175"/>
              <a:ext cx="6459353" cy="2666844"/>
            </a:xfrm>
            <a:custGeom>
              <a:avLst/>
              <a:gdLst>
                <a:gd name="T0" fmla="*/ 0 w 17102"/>
                <a:gd name="T1" fmla="*/ 7063 h 7063"/>
                <a:gd name="T2" fmla="*/ 17102 w 17102"/>
                <a:gd name="T3" fmla="*/ 7063 h 7063"/>
                <a:gd name="T4" fmla="*/ 17102 w 17102"/>
                <a:gd name="T5" fmla="*/ 0 h 7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02" h="7063">
                  <a:moveTo>
                    <a:pt x="0" y="7063"/>
                  </a:moveTo>
                  <a:lnTo>
                    <a:pt x="17102" y="7063"/>
                  </a:lnTo>
                  <a:lnTo>
                    <a:pt x="1710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078158E9-FF10-02EA-469E-3999444A2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4021898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5A4696E3-B4B8-F958-18FE-E774AD160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4550734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F37016F7-9350-ABDC-0F22-7B673530A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5081458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3FF2283A-A103-138F-8C0D-8747CC874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5610294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EFAE720A-C0A5-9D94-8997-8C03C6684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6141019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B2869F75-1A7A-09E9-3535-7E97A8880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3491173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342F964F-1E72-FD9C-FA8F-04DA93E3987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65110" y="3646046"/>
              <a:ext cx="564722" cy="24949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57CEC467-7BF3-4E40-35EF-BDC71D812B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050569" y="6069248"/>
              <a:ext cx="564722" cy="7177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F5904842-1CD5-C314-523F-E18A814356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12561" y="6095690"/>
              <a:ext cx="564722" cy="453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FC8862BC-A9A4-40CD-E81F-C753DB3566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22612" y="6086246"/>
              <a:ext cx="562832" cy="547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6E0AD40C-F345-7E59-5AFF-481C507F20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375160" y="3610161"/>
              <a:ext cx="564722" cy="25308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FF226EDF-BE54-5DEC-3B1A-8DD32EF349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71864" y="3590493"/>
              <a:ext cx="186982" cy="1869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A703CDA0-87BF-EE4F-A5A8-F7F9204F2B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37904" y="3590493"/>
              <a:ext cx="186982" cy="18698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FC36B2CF-6F33-789C-B331-D6444662B551}"/>
                </a:ext>
              </a:extLst>
            </p:cNvPr>
            <p:cNvSpPr txBox="1"/>
            <p:nvPr/>
          </p:nvSpPr>
          <p:spPr>
            <a:xfrm>
              <a:off x="1626871" y="6232192"/>
              <a:ext cx="1454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Therapeutic success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80F507E-55F9-AB02-1538-FA2EC274CF5F}"/>
                </a:ext>
              </a:extLst>
            </p:cNvPr>
            <p:cNvSpPr txBox="1"/>
            <p:nvPr/>
          </p:nvSpPr>
          <p:spPr>
            <a:xfrm>
              <a:off x="3864581" y="6232192"/>
              <a:ext cx="1268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No virologic data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A560857-A3B3-0C2D-9247-FB5B882E026A}"/>
                </a:ext>
              </a:extLst>
            </p:cNvPr>
            <p:cNvSpPr txBox="1"/>
            <p:nvPr/>
          </p:nvSpPr>
          <p:spPr>
            <a:xfrm>
              <a:off x="5925256" y="6232192"/>
              <a:ext cx="14013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 RNA &gt; 50 c/mL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6480AA5-5F05-1A84-F268-9C8B40A947D0}"/>
                </a:ext>
              </a:extLst>
            </p:cNvPr>
            <p:cNvSpPr txBox="1"/>
            <p:nvPr/>
          </p:nvSpPr>
          <p:spPr>
            <a:xfrm>
              <a:off x="941555" y="60131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C9CA5CB-BBDF-5756-C9A1-29DC0A668CEE}"/>
                </a:ext>
              </a:extLst>
            </p:cNvPr>
            <p:cNvSpPr txBox="1"/>
            <p:nvPr/>
          </p:nvSpPr>
          <p:spPr>
            <a:xfrm>
              <a:off x="863009" y="548413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20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D1E120B1-A936-9FE5-C96C-FBCDE524BA10}"/>
                </a:ext>
              </a:extLst>
            </p:cNvPr>
            <p:cNvSpPr txBox="1"/>
            <p:nvPr/>
          </p:nvSpPr>
          <p:spPr>
            <a:xfrm>
              <a:off x="863009" y="495512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559B22B7-1E47-0A3F-DF99-52B3C8134DB6}"/>
                </a:ext>
              </a:extLst>
            </p:cNvPr>
            <p:cNvSpPr txBox="1"/>
            <p:nvPr/>
          </p:nvSpPr>
          <p:spPr>
            <a:xfrm>
              <a:off x="863009" y="442611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7A9E65-B2B4-E469-9A55-02632BDC90FD}"/>
                </a:ext>
              </a:extLst>
            </p:cNvPr>
            <p:cNvSpPr txBox="1"/>
            <p:nvPr/>
          </p:nvSpPr>
          <p:spPr>
            <a:xfrm>
              <a:off x="863009" y="389710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80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288379-4A00-7A22-BC0E-9F9FED08EAA4}"/>
                </a:ext>
              </a:extLst>
            </p:cNvPr>
            <p:cNvSpPr txBox="1"/>
            <p:nvPr/>
          </p:nvSpPr>
          <p:spPr>
            <a:xfrm>
              <a:off x="784461" y="3368090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100</a:t>
              </a:r>
            </a:p>
          </p:txBody>
        </p:sp>
        <p:sp>
          <p:nvSpPr>
            <p:cNvPr id="5126" name="ZoneTexte 5125">
              <a:extLst>
                <a:ext uri="{FF2B5EF4-FFF2-40B4-BE49-F238E27FC236}">
                  <a16:creationId xmlns:a16="http://schemas.microsoft.com/office/drawing/2014/main" id="{7EDD5822-0BD4-D5BE-F7FE-E403C1528A89}"/>
                </a:ext>
              </a:extLst>
            </p:cNvPr>
            <p:cNvSpPr txBox="1"/>
            <p:nvPr/>
          </p:nvSpPr>
          <p:spPr>
            <a:xfrm>
              <a:off x="4095701" y="3546641"/>
              <a:ext cx="730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4/7 days</a:t>
              </a:r>
            </a:p>
            <a:p>
              <a:r>
                <a:rPr lang="en-US" sz="1200" dirty="0"/>
                <a:t>(N=219)</a:t>
              </a:r>
            </a:p>
          </p:txBody>
        </p:sp>
        <p:sp>
          <p:nvSpPr>
            <p:cNvPr id="5127" name="ZoneTexte 5126">
              <a:extLst>
                <a:ext uri="{FF2B5EF4-FFF2-40B4-BE49-F238E27FC236}">
                  <a16:creationId xmlns:a16="http://schemas.microsoft.com/office/drawing/2014/main" id="{75978795-3A42-6BF5-EDB5-332EE1DA8BAC}"/>
                </a:ext>
              </a:extLst>
            </p:cNvPr>
            <p:cNvSpPr txBox="1"/>
            <p:nvPr/>
          </p:nvSpPr>
          <p:spPr>
            <a:xfrm>
              <a:off x="5066444" y="3546641"/>
              <a:ext cx="730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7/7 days</a:t>
              </a:r>
            </a:p>
            <a:p>
              <a:r>
                <a:rPr lang="en-US" sz="1200" dirty="0"/>
                <a:t>(N=214)</a:t>
              </a:r>
            </a:p>
          </p:txBody>
        </p:sp>
        <p:sp>
          <p:nvSpPr>
            <p:cNvPr id="5128" name="ZoneTexte 5127">
              <a:extLst>
                <a:ext uri="{FF2B5EF4-FFF2-40B4-BE49-F238E27FC236}">
                  <a16:creationId xmlns:a16="http://schemas.microsoft.com/office/drawing/2014/main" id="{5D100213-A78F-0401-3240-D4CA7024E183}"/>
                </a:ext>
              </a:extLst>
            </p:cNvPr>
            <p:cNvSpPr txBox="1"/>
            <p:nvPr/>
          </p:nvSpPr>
          <p:spPr>
            <a:xfrm>
              <a:off x="1819713" y="335267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94.5</a:t>
              </a:r>
            </a:p>
          </p:txBody>
        </p:sp>
        <p:sp>
          <p:nvSpPr>
            <p:cNvPr id="5129" name="ZoneTexte 5128">
              <a:extLst>
                <a:ext uri="{FF2B5EF4-FFF2-40B4-BE49-F238E27FC236}">
                  <a16:creationId xmlns:a16="http://schemas.microsoft.com/office/drawing/2014/main" id="{01694615-BC46-29B0-4CCC-BC5F4951BA55}"/>
                </a:ext>
              </a:extLst>
            </p:cNvPr>
            <p:cNvSpPr txBox="1"/>
            <p:nvPr/>
          </p:nvSpPr>
          <p:spPr>
            <a:xfrm>
              <a:off x="2429995" y="3331407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96.3</a:t>
              </a:r>
            </a:p>
          </p:txBody>
        </p:sp>
        <p:sp>
          <p:nvSpPr>
            <p:cNvPr id="5130" name="ZoneTexte 5129">
              <a:extLst>
                <a:ext uri="{FF2B5EF4-FFF2-40B4-BE49-F238E27FC236}">
                  <a16:creationId xmlns:a16="http://schemas.microsoft.com/office/drawing/2014/main" id="{8434B9E4-9FE0-7F2D-D473-92224B5F8E4E}"/>
                </a:ext>
              </a:extLst>
            </p:cNvPr>
            <p:cNvSpPr txBox="1"/>
            <p:nvPr/>
          </p:nvSpPr>
          <p:spPr>
            <a:xfrm>
              <a:off x="4011186" y="5792249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1.8</a:t>
              </a:r>
            </a:p>
          </p:txBody>
        </p:sp>
        <p:sp>
          <p:nvSpPr>
            <p:cNvPr id="5131" name="ZoneTexte 5130">
              <a:extLst>
                <a:ext uri="{FF2B5EF4-FFF2-40B4-BE49-F238E27FC236}">
                  <a16:creationId xmlns:a16="http://schemas.microsoft.com/office/drawing/2014/main" id="{EB0240DA-9272-3720-A9BA-946EA408AF31}"/>
                </a:ext>
              </a:extLst>
            </p:cNvPr>
            <p:cNvSpPr txBox="1"/>
            <p:nvPr/>
          </p:nvSpPr>
          <p:spPr>
            <a:xfrm>
              <a:off x="4606137" y="5792249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2.8</a:t>
              </a:r>
            </a:p>
          </p:txBody>
        </p:sp>
        <p:sp>
          <p:nvSpPr>
            <p:cNvPr id="5132" name="ZoneTexte 5131">
              <a:extLst>
                <a:ext uri="{FF2B5EF4-FFF2-40B4-BE49-F238E27FC236}">
                  <a16:creationId xmlns:a16="http://schemas.microsoft.com/office/drawing/2014/main" id="{6200C817-B496-1818-7569-57504533D2E8}"/>
                </a:ext>
              </a:extLst>
            </p:cNvPr>
            <p:cNvSpPr txBox="1"/>
            <p:nvPr/>
          </p:nvSpPr>
          <p:spPr>
            <a:xfrm>
              <a:off x="6156960" y="5783414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3.7</a:t>
              </a:r>
            </a:p>
          </p:txBody>
        </p:sp>
        <p:sp>
          <p:nvSpPr>
            <p:cNvPr id="5133" name="ZoneTexte 5132">
              <a:extLst>
                <a:ext uri="{FF2B5EF4-FFF2-40B4-BE49-F238E27FC236}">
                  <a16:creationId xmlns:a16="http://schemas.microsoft.com/office/drawing/2014/main" id="{F317C765-7016-4A28-6FB0-A9C9F13CE98D}"/>
                </a:ext>
              </a:extLst>
            </p:cNvPr>
            <p:cNvSpPr txBox="1"/>
            <p:nvPr/>
          </p:nvSpPr>
          <p:spPr>
            <a:xfrm>
              <a:off x="6776872" y="58555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0</a:t>
              </a:r>
            </a:p>
          </p:txBody>
        </p:sp>
        <p:sp>
          <p:nvSpPr>
            <p:cNvPr id="5134" name="Rectangle : coins arrondis 5133">
              <a:extLst>
                <a:ext uri="{FF2B5EF4-FFF2-40B4-BE49-F238E27FC236}">
                  <a16:creationId xmlns:a16="http://schemas.microsoft.com/office/drawing/2014/main" id="{645441F1-37CE-2EF4-F572-69DC441016F1}"/>
                </a:ext>
              </a:extLst>
            </p:cNvPr>
            <p:cNvSpPr/>
            <p:nvPr/>
          </p:nvSpPr>
          <p:spPr>
            <a:xfrm>
              <a:off x="5891920" y="4550734"/>
              <a:ext cx="1460115" cy="2144011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F0A9367-E9FC-8F96-C90A-22B4FE028E88}"/>
                </a:ext>
              </a:extLst>
            </p:cNvPr>
            <p:cNvSpPr txBox="1"/>
            <p:nvPr/>
          </p:nvSpPr>
          <p:spPr>
            <a:xfrm>
              <a:off x="855458" y="3152001"/>
              <a:ext cx="349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%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D092A8B4-0F97-F220-C4DD-B95D286882B9}"/>
              </a:ext>
            </a:extLst>
          </p:cNvPr>
          <p:cNvSpPr txBox="1"/>
          <p:nvPr/>
        </p:nvSpPr>
        <p:spPr>
          <a:xfrm>
            <a:off x="2258225" y="2796455"/>
            <a:ext cx="41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Primary endpoint (FDA snapshot) at W48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DAF998-9FF7-7689-7023-65FADF9E70AC}"/>
              </a:ext>
            </a:extLst>
          </p:cNvPr>
          <p:cNvSpPr txBox="1"/>
          <p:nvPr/>
        </p:nvSpPr>
        <p:spPr>
          <a:xfrm>
            <a:off x="8775295" y="1285733"/>
            <a:ext cx="304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Difference between strategies</a:t>
            </a:r>
          </a:p>
        </p:txBody>
      </p:sp>
    </p:spTree>
    <p:extLst>
      <p:ext uri="{BB962C8B-B14F-4D97-AF65-F5344CB8AC3E}">
        <p14:creationId xmlns:p14="http://schemas.microsoft.com/office/powerpoint/2010/main" val="3473684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7591967-DB73-82E4-25BB-0E96AE09B789}"/>
              </a:ext>
            </a:extLst>
          </p:cNvPr>
          <p:cNvSpPr txBox="1"/>
          <p:nvPr/>
        </p:nvSpPr>
        <p:spPr>
          <a:xfrm>
            <a:off x="3719736" y="1140210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Description of patients with VF 	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A3C5252-2430-2D77-07EF-51A951817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094120"/>
              </p:ext>
            </p:extLst>
          </p:nvPr>
        </p:nvGraphicFramePr>
        <p:xfrm>
          <a:off x="828819" y="1658492"/>
          <a:ext cx="10801199" cy="37444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584">
                  <a:extLst>
                    <a:ext uri="{9D8B030D-6E8A-4147-A177-3AD203B41FA5}">
                      <a16:colId xmlns:a16="http://schemas.microsoft.com/office/drawing/2014/main" val="1406514985"/>
                    </a:ext>
                  </a:extLst>
                </a:gridCol>
                <a:gridCol w="1586632">
                  <a:extLst>
                    <a:ext uri="{9D8B030D-6E8A-4147-A177-3AD203B41FA5}">
                      <a16:colId xmlns:a16="http://schemas.microsoft.com/office/drawing/2014/main" val="19697628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860971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293278790"/>
                    </a:ext>
                  </a:extLst>
                </a:gridCol>
                <a:gridCol w="2410995">
                  <a:extLst>
                    <a:ext uri="{9D8B030D-6E8A-4147-A177-3AD203B41FA5}">
                      <a16:colId xmlns:a16="http://schemas.microsoft.com/office/drawing/2014/main" val="1936306079"/>
                    </a:ext>
                  </a:extLst>
                </a:gridCol>
                <a:gridCol w="2125508">
                  <a:extLst>
                    <a:ext uri="{9D8B030D-6E8A-4147-A177-3AD203B41FA5}">
                      <a16:colId xmlns:a16="http://schemas.microsoft.com/office/drawing/2014/main" val="3003465293"/>
                    </a:ext>
                  </a:extLst>
                </a:gridCol>
              </a:tblGrid>
              <a:tr h="65092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Regimen 4 d/7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Time 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HIV RNA at VF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Adequate plasma drug concentrations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Historical RAM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RAM at failure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969113305"/>
                  </a:ext>
                </a:extLst>
              </a:tr>
              <a:tr h="41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DTG/3TC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W4 ( 482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M184V in RNA (2011)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M184V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131707633"/>
                  </a:ext>
                </a:extLst>
              </a:tr>
              <a:tr h="41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DTG/3TC</a:t>
                      </a: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W8 (51-107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yes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M184V at baseline in DNA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Not amplified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5978977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DTG/RPV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W24 (68-111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yes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Y181C in RNA (2001)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 K103N, Y181C, H221Y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875250203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DTG/3TC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W16 (877-739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383977854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DTG/3TC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W36 (101-211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R263K (R DTG)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39110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DTG/3TC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W16 (1247-439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yes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M184V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172221803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DTG/RPV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W16 (62-80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yes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Not amplified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440031620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DTG/3TC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W36 (71-76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yes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Not amplified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405519507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879CE309-8316-3885-EA48-B67A37D6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031016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DUETTO: </a:t>
            </a:r>
            <a:r>
              <a:rPr lang="en-US" sz="3200" b="1" dirty="0">
                <a:effectLst/>
                <a:latin typeface="+mn-lt"/>
              </a:rPr>
              <a:t>maintenance ARV dual therapy 4 consecutive days </a:t>
            </a:r>
            <a:br>
              <a:rPr lang="en-US" sz="3200" b="1" dirty="0">
                <a:effectLst/>
                <a:latin typeface="+mn-lt"/>
              </a:rPr>
            </a:br>
            <a:r>
              <a:rPr lang="en-US" sz="3200" b="1" dirty="0">
                <a:effectLst/>
                <a:latin typeface="+mn-lt"/>
              </a:rPr>
              <a:t>per week vs 7/7 days per week</a:t>
            </a:r>
            <a:br>
              <a:rPr lang="en-US" sz="3200" dirty="0">
                <a:effectLst/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2B77-C469-CDF0-FA7C-2C587762E091}"/>
              </a:ext>
            </a:extLst>
          </p:cNvPr>
          <p:cNvSpPr txBox="1"/>
          <p:nvPr/>
        </p:nvSpPr>
        <p:spPr>
          <a:xfrm>
            <a:off x="609600" y="5612705"/>
            <a:ext cx="112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Conclusion:</a:t>
            </a:r>
            <a:r>
              <a:rPr lang="en-US" sz="2000" b="1" dirty="0">
                <a:effectLst/>
              </a:rPr>
              <a:t> </a:t>
            </a:r>
            <a:r>
              <a:rPr lang="en-US" sz="2000" dirty="0">
                <a:effectLst/>
              </a:rPr>
              <a:t>Despite high virological success (&gt; 94%), commonly used oral dual therapies, taken 4-days-a-week failed to achieve non-inferiority in terms of virological failure compared with daily use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788EEBD-90E2-58AE-94AC-097FE8D28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635" y="6468834"/>
            <a:ext cx="22703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Landman R, eP.A.106</a:t>
            </a:r>
          </a:p>
        </p:txBody>
      </p:sp>
    </p:spTree>
    <p:extLst>
      <p:ext uri="{BB962C8B-B14F-4D97-AF65-F5344CB8AC3E}">
        <p14:creationId xmlns:p14="http://schemas.microsoft.com/office/powerpoint/2010/main" val="130904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4E03068-BDBA-186D-BBB1-A8FBC822E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err="1"/>
              <a:t>Virology</a:t>
            </a:r>
            <a:r>
              <a:rPr lang="fr-FR" sz="4800" dirty="0"/>
              <a:t>: </a:t>
            </a:r>
            <a:r>
              <a:rPr lang="fr-FR" sz="4800" dirty="0" err="1"/>
              <a:t>resistance</a:t>
            </a:r>
            <a:r>
              <a:rPr lang="fr-FR" sz="4800" dirty="0"/>
              <a:t> data</a:t>
            </a:r>
            <a:endParaRPr lang="es-419" sz="4800" dirty="0"/>
          </a:p>
        </p:txBody>
      </p:sp>
    </p:spTree>
    <p:extLst>
      <p:ext uri="{BB962C8B-B14F-4D97-AF65-F5344CB8AC3E}">
        <p14:creationId xmlns:p14="http://schemas.microsoft.com/office/powerpoint/2010/main" val="931899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DD6BA-123E-ED42-C562-3075BD51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95" y="121770"/>
            <a:ext cx="8490167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Dolutegravir + </a:t>
            </a:r>
            <a:r>
              <a:rPr lang="en-US" sz="3200" dirty="0" err="1">
                <a:latin typeface="+mn-lt"/>
              </a:rPr>
              <a:t>Doravirine</a:t>
            </a:r>
            <a:endParaRPr lang="en-US" sz="3200" dirty="0">
              <a:latin typeface="+mn-lt"/>
            </a:endParaRP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C14AB570-FDF6-FB25-35CC-BC514F3FBF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360" y="1350653"/>
            <a:ext cx="8878078" cy="782337"/>
          </a:xfrm>
        </p:spPr>
        <p:txBody>
          <a:bodyPr>
            <a:normAutofit/>
          </a:bodyPr>
          <a:lstStyle/>
          <a:p>
            <a:r>
              <a:rPr lang="en-US" sz="2000"/>
              <a:t>2 retrospective cohorts (France, Germany/Austria) of highly treatment experienced patients virologically suppressed and switch to DTG + DOR 2 DR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0E706FF-5D4A-6583-26C4-D87B1CAA9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17950"/>
              </p:ext>
            </p:extLst>
          </p:nvPr>
        </p:nvGraphicFramePr>
        <p:xfrm>
          <a:off x="532295" y="2574970"/>
          <a:ext cx="6139769" cy="30261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24947">
                  <a:extLst>
                    <a:ext uri="{9D8B030D-6E8A-4147-A177-3AD203B41FA5}">
                      <a16:colId xmlns:a16="http://schemas.microsoft.com/office/drawing/2014/main" val="3257094079"/>
                    </a:ext>
                  </a:extLst>
                </a:gridCol>
                <a:gridCol w="1458037">
                  <a:extLst>
                    <a:ext uri="{9D8B030D-6E8A-4147-A177-3AD203B41FA5}">
                      <a16:colId xmlns:a16="http://schemas.microsoft.com/office/drawing/2014/main" val="3025403422"/>
                    </a:ext>
                  </a:extLst>
                </a:gridCol>
                <a:gridCol w="1856785">
                  <a:extLst>
                    <a:ext uri="{9D8B030D-6E8A-4147-A177-3AD203B41FA5}">
                      <a16:colId xmlns:a16="http://schemas.microsoft.com/office/drawing/2014/main" val="1565519153"/>
                    </a:ext>
                  </a:extLst>
                </a:gridCol>
              </a:tblGrid>
              <a:tr h="38494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noProof="0" dirty="0"/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FRANCE </a:t>
                      </a:r>
                      <a:r>
                        <a:rPr lang="en-US" sz="1400" baseline="30000" noProof="0" dirty="0"/>
                        <a:t>1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N=240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GERMANY/AUSTRIA </a:t>
                      </a:r>
                      <a:r>
                        <a:rPr lang="en-US" sz="1400" baseline="30000" noProof="0" dirty="0"/>
                        <a:t>2</a:t>
                      </a:r>
                      <a:endParaRPr lang="en-US" sz="1400" noProof="0" dirty="0"/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N=90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141580738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Median age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60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57.5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733588231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70%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78%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235497583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Years of ART, median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22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21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043639869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Number of lines of ART, median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10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6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3984319468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Nadir CD4/mm</a:t>
                      </a:r>
                      <a:r>
                        <a:rPr lang="en-US" altLang="fr-FR" sz="1400" b="1" kern="1200" baseline="3000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, median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162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170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876873217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CD4/mm</a:t>
                      </a:r>
                      <a:r>
                        <a:rPr lang="en-US" altLang="fr-FR" sz="1400" b="1" kern="1200" baseline="3000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 at switch, median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647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598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285972686"/>
                  </a:ext>
                </a:extLst>
              </a:tr>
              <a:tr h="882295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>
                          <a:solidFill>
                            <a:schemeClr val="tx1"/>
                          </a:solidFill>
                        </a:rPr>
                        <a:t>Reasons for switch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>
                          <a:solidFill>
                            <a:schemeClr val="tx1"/>
                          </a:solidFill>
                        </a:rPr>
                        <a:t>Simplification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>
                          <a:solidFill>
                            <a:schemeClr val="tx1"/>
                          </a:solidFill>
                        </a:rPr>
                        <a:t>Toxicity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>
                          <a:solidFill>
                            <a:schemeClr val="tx1"/>
                          </a:solidFill>
                        </a:rPr>
                        <a:t>Cardiovascular risk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>
                          <a:solidFill>
                            <a:schemeClr val="tx1"/>
                          </a:solidFill>
                        </a:rPr>
                        <a:t>DDI</a:t>
                      </a:r>
                      <a:endParaRPr lang="en-US" altLang="fr-FR" sz="1400" b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noProof="0"/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43%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20%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?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13%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noProof="0" dirty="0"/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?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24%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20%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31%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2635272366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3FFD42E-AC90-E051-0552-295BFFF33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76700"/>
              </p:ext>
            </p:extLst>
          </p:nvPr>
        </p:nvGraphicFramePr>
        <p:xfrm>
          <a:off x="6960096" y="2593026"/>
          <a:ext cx="5040561" cy="24999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59978">
                  <a:extLst>
                    <a:ext uri="{9D8B030D-6E8A-4147-A177-3AD203B41FA5}">
                      <a16:colId xmlns:a16="http://schemas.microsoft.com/office/drawing/2014/main" val="3257094079"/>
                    </a:ext>
                  </a:extLst>
                </a:gridCol>
                <a:gridCol w="1516386">
                  <a:extLst>
                    <a:ext uri="{9D8B030D-6E8A-4147-A177-3AD203B41FA5}">
                      <a16:colId xmlns:a16="http://schemas.microsoft.com/office/drawing/2014/main" val="3025403422"/>
                    </a:ext>
                  </a:extLst>
                </a:gridCol>
                <a:gridCol w="1764197">
                  <a:extLst>
                    <a:ext uri="{9D8B030D-6E8A-4147-A177-3AD203B41FA5}">
                      <a16:colId xmlns:a16="http://schemas.microsoft.com/office/drawing/2014/main" val="1565519153"/>
                    </a:ext>
                  </a:extLst>
                </a:gridCol>
              </a:tblGrid>
              <a:tr h="625000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FRANCE </a:t>
                      </a:r>
                      <a:r>
                        <a:rPr lang="en-US" sz="1400" baseline="30000" noProof="0" dirty="0"/>
                        <a:t>1</a:t>
                      </a:r>
                      <a:endParaRPr lang="en-US" sz="1400" noProof="0" dirty="0"/>
                    </a:p>
                    <a:p>
                      <a:pPr algn="ctr"/>
                      <a:r>
                        <a:rPr lang="en-US" sz="1400" noProof="0" dirty="0"/>
                        <a:t>N=240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GERMANY/AUSTRIA </a:t>
                      </a:r>
                      <a:r>
                        <a:rPr lang="en-US" sz="1400" baseline="30000" noProof="0" dirty="0"/>
                        <a:t>2</a:t>
                      </a:r>
                      <a:endParaRPr lang="en-US" sz="1400" noProof="0" dirty="0"/>
                    </a:p>
                    <a:p>
                      <a:pPr algn="ctr"/>
                      <a:r>
                        <a:rPr lang="en-US" sz="1400" noProof="0" dirty="0"/>
                        <a:t>N=90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141580738"/>
                  </a:ext>
                </a:extLst>
              </a:tr>
              <a:tr h="355834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Follow-up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Median 403 days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2639 pt-months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733588231"/>
                  </a:ext>
                </a:extLst>
              </a:tr>
              <a:tr h="355834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Deaths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6%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235497583"/>
                  </a:ext>
                </a:extLst>
              </a:tr>
              <a:tr h="116333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Discontinuations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 dirty="0">
                          <a:solidFill>
                            <a:schemeClr val="tx1"/>
                          </a:solidFill>
                        </a:rPr>
                        <a:t> Virologic failure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 dirty="0">
                          <a:solidFill>
                            <a:schemeClr val="tx1"/>
                          </a:solidFill>
                        </a:rPr>
                        <a:t>Low level viremia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 dirty="0">
                          <a:solidFill>
                            <a:schemeClr val="tx1"/>
                          </a:solidFill>
                        </a:rPr>
                        <a:t>Other reasons</a:t>
                      </a:r>
                      <a:endParaRPr lang="en-US" altLang="fr-FR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43 (18%)</a:t>
                      </a:r>
                    </a:p>
                    <a:p>
                      <a:pPr algn="ctr"/>
                      <a:r>
                        <a:rPr lang="en-US" sz="1400" noProof="0"/>
                        <a:t>4 (2%)</a:t>
                      </a:r>
                    </a:p>
                    <a:p>
                      <a:pPr algn="ctr"/>
                      <a:r>
                        <a:rPr lang="en-US" sz="1400" noProof="0"/>
                        <a:t>0</a:t>
                      </a:r>
                    </a:p>
                    <a:p>
                      <a:pPr algn="ctr"/>
                      <a:r>
                        <a:rPr lang="en-US" sz="1400" noProof="0"/>
                        <a:t>39 (AE = 28)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13 (14%)</a:t>
                      </a:r>
                    </a:p>
                    <a:p>
                      <a:pPr algn="ctr"/>
                      <a:r>
                        <a:rPr lang="en-US" sz="1400" noProof="0" dirty="0"/>
                        <a:t>0</a:t>
                      </a:r>
                    </a:p>
                    <a:p>
                      <a:pPr algn="ctr"/>
                      <a:r>
                        <a:rPr lang="en-US" sz="1400" noProof="0" dirty="0"/>
                        <a:t>1</a:t>
                      </a:r>
                    </a:p>
                    <a:p>
                      <a:pPr algn="ctr"/>
                      <a:r>
                        <a:rPr lang="en-US" sz="1400" noProof="0" dirty="0"/>
                        <a:t>12 (AE = 6)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04363986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A3B4F266-5770-B3A8-55D7-2694E6EEF439}"/>
              </a:ext>
            </a:extLst>
          </p:cNvPr>
          <p:cNvSpPr txBox="1"/>
          <p:nvPr/>
        </p:nvSpPr>
        <p:spPr>
          <a:xfrm>
            <a:off x="335360" y="5680756"/>
            <a:ext cx="6039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Conclusion:</a:t>
            </a:r>
            <a:r>
              <a:rPr lang="en-US" dirty="0"/>
              <a:t> </a:t>
            </a:r>
            <a:r>
              <a:rPr lang="en-US" dirty="0">
                <a:effectLst/>
              </a:rPr>
              <a:t>DTG + DOR (</a:t>
            </a:r>
            <a:r>
              <a:rPr lang="en-US" dirty="0" err="1">
                <a:effectLst/>
              </a:rPr>
              <a:t>DoDo</a:t>
            </a:r>
            <a:r>
              <a:rPr lang="en-US" dirty="0">
                <a:effectLst/>
              </a:rPr>
              <a:t>) potentially valuable 2DR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dirty="0">
                <a:effectLst/>
              </a:rPr>
              <a:t>effective also in extensively treated patients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dirty="0">
                <a:effectLst/>
              </a:rPr>
              <a:t>well tolerated</a:t>
            </a:r>
            <a:r>
              <a:rPr lang="en-US" dirty="0"/>
              <a:t>,</a:t>
            </a:r>
            <a:r>
              <a:rPr lang="en-US" dirty="0">
                <a:effectLst/>
              </a:rPr>
              <a:t> easily manageable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FDA1FE-1CAD-1379-6085-E8DF0CE4B735}"/>
              </a:ext>
            </a:extLst>
          </p:cNvPr>
          <p:cNvSpPr txBox="1"/>
          <p:nvPr/>
        </p:nvSpPr>
        <p:spPr>
          <a:xfrm>
            <a:off x="884154" y="2164863"/>
            <a:ext cx="4859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Patients characteristics at DTG + DOR switch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8D7A15-8BCD-7083-EE72-15607A981321}"/>
              </a:ext>
            </a:extLst>
          </p:cNvPr>
          <p:cNvSpPr txBox="1"/>
          <p:nvPr/>
        </p:nvSpPr>
        <p:spPr>
          <a:xfrm>
            <a:off x="7940120" y="2225449"/>
            <a:ext cx="3800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</a:rPr>
              <a:t>Outcomes after DTG + DOR switch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71D074-889D-C360-9F0F-CA9070C0C06E}"/>
              </a:ext>
            </a:extLst>
          </p:cNvPr>
          <p:cNvSpPr txBox="1"/>
          <p:nvPr/>
        </p:nvSpPr>
        <p:spPr>
          <a:xfrm>
            <a:off x="8056077" y="6467252"/>
            <a:ext cx="4138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1. EACS 2023 - Robineau O ; 2. EACS 2023 - </a:t>
            </a:r>
            <a:r>
              <a:rPr lang="fr-FR" sz="1200" i="1" dirty="0" err="1">
                <a:solidFill>
                  <a:srgbClr val="0070C0"/>
                </a:solidFill>
              </a:rPr>
              <a:t>Sammet</a:t>
            </a:r>
            <a:r>
              <a:rPr lang="fr-FR" sz="1200" i="1" dirty="0">
                <a:solidFill>
                  <a:srgbClr val="0070C0"/>
                </a:solidFill>
              </a:rPr>
              <a:t> S, eP.A.022 </a:t>
            </a:r>
          </a:p>
        </p:txBody>
      </p:sp>
    </p:spTree>
    <p:extLst>
      <p:ext uri="{BB962C8B-B14F-4D97-AF65-F5344CB8AC3E}">
        <p14:creationId xmlns:p14="http://schemas.microsoft.com/office/powerpoint/2010/main" val="327973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BCCBF-5D89-8377-F46F-C10523EC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</a:rPr>
              <a:t>CAB-RPV LA: Real life data in a French Cohort</a:t>
            </a:r>
            <a:endParaRPr lang="fr-FR" sz="3200" dirty="0">
              <a:latin typeface="+mn-lt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0715A89-EA2B-BB41-4A9A-C9B8466BE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5721855" cy="5128066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Dat’AIDS</a:t>
            </a:r>
            <a:r>
              <a:rPr lang="en-US" sz="1800" dirty="0"/>
              <a:t> cohort: 1 134 patients started on CAB/RPV LA between 17/12/2021 and 31/12/2022 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Median follow-up: 196 days</a:t>
            </a:r>
          </a:p>
          <a:p>
            <a:endParaRPr lang="en-US" sz="1800" dirty="0"/>
          </a:p>
          <a:p>
            <a:r>
              <a:rPr lang="en-US" sz="1800" dirty="0"/>
              <a:t>Virologic failure: 14 patients (1.1%)</a:t>
            </a:r>
          </a:p>
          <a:p>
            <a:pPr lvl="1"/>
            <a:r>
              <a:rPr lang="en-US" sz="1600" dirty="0"/>
              <a:t>Time to VF: 70 days (IQR: 40-100)</a:t>
            </a:r>
          </a:p>
          <a:p>
            <a:pPr lvl="1"/>
            <a:r>
              <a:rPr lang="en-US" sz="1600" dirty="0"/>
              <a:t>Treatment discontinuation, N=8 (0.7%) </a:t>
            </a:r>
          </a:p>
          <a:p>
            <a:pPr lvl="1"/>
            <a:r>
              <a:rPr lang="en-US" sz="1600" dirty="0"/>
              <a:t>Among the 6 genotypes available at VF, </a:t>
            </a:r>
          </a:p>
          <a:p>
            <a:pPr marL="342900" lvl="1" indent="0">
              <a:buNone/>
            </a:pPr>
            <a:r>
              <a:rPr lang="en-US" sz="1600" dirty="0"/>
              <a:t>     emergence of RAMs: 4/6 (NNRTI = 3, INSTI = 3)</a:t>
            </a:r>
            <a:br>
              <a:rPr lang="en-US" sz="1600" dirty="0"/>
            </a:br>
            <a:endParaRPr lang="en-US" sz="1600" dirty="0"/>
          </a:p>
          <a:p>
            <a:pPr marL="328612" indent="-285750"/>
            <a:r>
              <a:rPr lang="en-US" sz="1800" dirty="0"/>
              <a:t>Total discontinuation rate : 7.1%</a:t>
            </a:r>
          </a:p>
          <a:p>
            <a:pPr marL="628650" lvl="1" indent="-285750"/>
            <a:r>
              <a:rPr lang="en-US" sz="1600" dirty="0"/>
              <a:t>Mainly for adverse events (2.2%): neuropsychiatric </a:t>
            </a:r>
            <a:br>
              <a:rPr lang="en-US" sz="1600" dirty="0"/>
            </a:br>
            <a:r>
              <a:rPr lang="en-US" sz="1600" dirty="0"/>
              <a:t>events : 13/25 ; injection site intolerance: 7/25</a:t>
            </a:r>
          </a:p>
          <a:p>
            <a:pPr marL="628650" lvl="1" indent="-285750"/>
            <a:r>
              <a:rPr lang="en-US" sz="1600" dirty="0"/>
              <a:t>Or patient’s decision (1.8%)</a:t>
            </a:r>
          </a:p>
          <a:p>
            <a:pPr marL="628650" lvl="1" indent="-285750"/>
            <a:endParaRPr lang="en-US" sz="1500" dirty="0"/>
          </a:p>
          <a:p>
            <a:pPr marL="328612" indent="-285750"/>
            <a:r>
              <a:rPr lang="en-US" sz="1800" dirty="0"/>
              <a:t>These real life data confirm results observed </a:t>
            </a:r>
            <a:br>
              <a:rPr lang="en-US" sz="1800" dirty="0"/>
            </a:br>
            <a:r>
              <a:rPr lang="en-US" sz="1800" dirty="0"/>
              <a:t>in Phase 3 studies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EE74CD-89F1-0F57-3A4C-74222CD27785}"/>
              </a:ext>
            </a:extLst>
          </p:cNvPr>
          <p:cNvSpPr txBox="1"/>
          <p:nvPr/>
        </p:nvSpPr>
        <p:spPr>
          <a:xfrm>
            <a:off x="6528668" y="1294602"/>
            <a:ext cx="5256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</a:rPr>
              <a:t>Kaplan-Meier Survival curves of time to treatment discontinuation (all causes and virologic failure)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7243539-8C93-A5DF-8AA6-CAD4BE10DA88}"/>
              </a:ext>
            </a:extLst>
          </p:cNvPr>
          <p:cNvGrpSpPr/>
          <p:nvPr/>
        </p:nvGrpSpPr>
        <p:grpSpPr>
          <a:xfrm>
            <a:off x="5752024" y="2027782"/>
            <a:ext cx="6125651" cy="3225973"/>
            <a:chOff x="5759962" y="3011339"/>
            <a:chExt cx="6125651" cy="3225973"/>
          </a:xfrm>
        </p:grpSpPr>
        <p:grpSp>
          <p:nvGrpSpPr>
            <p:cNvPr id="3212" name="Groupe 3211">
              <a:extLst>
                <a:ext uri="{FF2B5EF4-FFF2-40B4-BE49-F238E27FC236}">
                  <a16:creationId xmlns:a16="http://schemas.microsoft.com/office/drawing/2014/main" id="{8FFD9498-9912-6B03-42B3-0B4FC497267C}"/>
                </a:ext>
              </a:extLst>
            </p:cNvPr>
            <p:cNvGrpSpPr/>
            <p:nvPr/>
          </p:nvGrpSpPr>
          <p:grpSpPr>
            <a:xfrm>
              <a:off x="6313488" y="3043238"/>
              <a:ext cx="5572125" cy="2379663"/>
              <a:chOff x="6313488" y="3043238"/>
              <a:chExt cx="5572125" cy="2379663"/>
            </a:xfrm>
          </p:grpSpPr>
          <p:sp>
            <p:nvSpPr>
              <p:cNvPr id="708" name="Freeform 6">
                <a:extLst>
                  <a:ext uri="{FF2B5EF4-FFF2-40B4-BE49-F238E27FC236}">
                    <a16:creationId xmlns:a16="http://schemas.microsoft.com/office/drawing/2014/main" id="{E52BEFE8-912B-3BB6-2BC4-CB1A8FD39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043238"/>
                <a:ext cx="5499100" cy="2300288"/>
              </a:xfrm>
              <a:custGeom>
                <a:avLst/>
                <a:gdLst>
                  <a:gd name="T0" fmla="*/ 20785 w 20785"/>
                  <a:gd name="T1" fmla="*/ 8691 h 8691"/>
                  <a:gd name="T2" fmla="*/ 0 w 20785"/>
                  <a:gd name="T3" fmla="*/ 8691 h 8691"/>
                  <a:gd name="T4" fmla="*/ 0 w 20785"/>
                  <a:gd name="T5" fmla="*/ 0 h 8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85" h="8691">
                    <a:moveTo>
                      <a:pt x="20785" y="8691"/>
                    </a:moveTo>
                    <a:lnTo>
                      <a:pt x="0" y="869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" name="Line 7">
                <a:extLst>
                  <a:ext uri="{FF2B5EF4-FFF2-40B4-BE49-F238E27FC236}">
                    <a16:creationId xmlns:a16="http://schemas.microsoft.com/office/drawing/2014/main" id="{EEABD0B9-F8D3-9A96-37D1-D0E775C92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56788" y="5343526"/>
                <a:ext cx="0" cy="793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" name="Line 8">
                <a:extLst>
                  <a:ext uri="{FF2B5EF4-FFF2-40B4-BE49-F238E27FC236}">
                    <a16:creationId xmlns:a16="http://schemas.microsoft.com/office/drawing/2014/main" id="{61495FB0-60CA-6C80-B5ED-AA162C338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21650" y="5343526"/>
                <a:ext cx="0" cy="793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" name="Line 9">
                <a:extLst>
                  <a:ext uri="{FF2B5EF4-FFF2-40B4-BE49-F238E27FC236}">
                    <a16:creationId xmlns:a16="http://schemas.microsoft.com/office/drawing/2014/main" id="{C24F6BEB-FEE8-1DB2-6CF6-79D809FDC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86513" y="5343526"/>
                <a:ext cx="0" cy="793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" name="Line 10">
                <a:extLst>
                  <a:ext uri="{FF2B5EF4-FFF2-40B4-BE49-F238E27FC236}">
                    <a16:creationId xmlns:a16="http://schemas.microsoft.com/office/drawing/2014/main" id="{D97E9C28-7FB5-BB08-F149-38388C085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93513" y="5343526"/>
                <a:ext cx="0" cy="793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" name="Line 11">
                <a:extLst>
                  <a:ext uri="{FF2B5EF4-FFF2-40B4-BE49-F238E27FC236}">
                    <a16:creationId xmlns:a16="http://schemas.microsoft.com/office/drawing/2014/main" id="{FE19B14F-2D90-12DB-BDF1-45A47F128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3488" y="3879851"/>
                <a:ext cx="730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" name="Line 12">
                <a:extLst>
                  <a:ext uri="{FF2B5EF4-FFF2-40B4-BE49-F238E27FC236}">
                    <a16:creationId xmlns:a16="http://schemas.microsoft.com/office/drawing/2014/main" id="{9E4C86EA-DAEF-354D-1F25-64602FDFC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3488" y="4611688"/>
                <a:ext cx="730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" name="Line 13">
                <a:extLst>
                  <a:ext uri="{FF2B5EF4-FFF2-40B4-BE49-F238E27FC236}">
                    <a16:creationId xmlns:a16="http://schemas.microsoft.com/office/drawing/2014/main" id="{25ABFA63-A50F-174C-C2BD-4FFBFF7C8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3488" y="5343526"/>
                <a:ext cx="730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" name="Line 14">
                <a:extLst>
                  <a:ext uri="{FF2B5EF4-FFF2-40B4-BE49-F238E27FC236}">
                    <a16:creationId xmlns:a16="http://schemas.microsoft.com/office/drawing/2014/main" id="{869C5CB5-0114-1981-1E83-B79200C1F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3488" y="3148013"/>
                <a:ext cx="730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" name="Freeform 15">
                <a:extLst>
                  <a:ext uri="{FF2B5EF4-FFF2-40B4-BE49-F238E27FC236}">
                    <a16:creationId xmlns:a16="http://schemas.microsoft.com/office/drawing/2014/main" id="{7A293777-12B9-915F-EB47-ECEA40025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484812" cy="352425"/>
              </a:xfrm>
              <a:custGeom>
                <a:avLst/>
                <a:gdLst>
                  <a:gd name="T0" fmla="*/ 20734 w 20734"/>
                  <a:gd name="T1" fmla="*/ 1333 h 1333"/>
                  <a:gd name="T2" fmla="*/ 19935 w 20734"/>
                  <a:gd name="T3" fmla="*/ 1333 h 1333"/>
                  <a:gd name="T4" fmla="*/ 19935 w 20734"/>
                  <a:gd name="T5" fmla="*/ 695 h 1333"/>
                  <a:gd name="T6" fmla="*/ 16013 w 20734"/>
                  <a:gd name="T7" fmla="*/ 695 h 1333"/>
                  <a:gd name="T8" fmla="*/ 16013 w 20734"/>
                  <a:gd name="T9" fmla="*/ 575 h 1333"/>
                  <a:gd name="T10" fmla="*/ 12715 w 20734"/>
                  <a:gd name="T11" fmla="*/ 575 h 1333"/>
                  <a:gd name="T12" fmla="*/ 12715 w 20734"/>
                  <a:gd name="T13" fmla="*/ 483 h 1333"/>
                  <a:gd name="T14" fmla="*/ 9174 w 20734"/>
                  <a:gd name="T15" fmla="*/ 483 h 1333"/>
                  <a:gd name="T16" fmla="*/ 9174 w 20734"/>
                  <a:gd name="T17" fmla="*/ 385 h 1333"/>
                  <a:gd name="T18" fmla="*/ 7542 w 20734"/>
                  <a:gd name="T19" fmla="*/ 385 h 1333"/>
                  <a:gd name="T20" fmla="*/ 7542 w 20734"/>
                  <a:gd name="T21" fmla="*/ 322 h 1333"/>
                  <a:gd name="T22" fmla="*/ 6432 w 20734"/>
                  <a:gd name="T23" fmla="*/ 322 h 1333"/>
                  <a:gd name="T24" fmla="*/ 6432 w 20734"/>
                  <a:gd name="T25" fmla="*/ 247 h 1333"/>
                  <a:gd name="T26" fmla="*/ 6375 w 20734"/>
                  <a:gd name="T27" fmla="*/ 247 h 1333"/>
                  <a:gd name="T28" fmla="*/ 6375 w 20734"/>
                  <a:gd name="T29" fmla="*/ 189 h 1333"/>
                  <a:gd name="T30" fmla="*/ 5260 w 20734"/>
                  <a:gd name="T31" fmla="*/ 189 h 1333"/>
                  <a:gd name="T32" fmla="*/ 5260 w 20734"/>
                  <a:gd name="T33" fmla="*/ 126 h 1333"/>
                  <a:gd name="T34" fmla="*/ 4116 w 20734"/>
                  <a:gd name="T35" fmla="*/ 126 h 1333"/>
                  <a:gd name="T36" fmla="*/ 4116 w 20734"/>
                  <a:gd name="T37" fmla="*/ 63 h 1333"/>
                  <a:gd name="T38" fmla="*/ 1776 w 20734"/>
                  <a:gd name="T39" fmla="*/ 63 h 1333"/>
                  <a:gd name="T40" fmla="*/ 1776 w 20734"/>
                  <a:gd name="T41" fmla="*/ 0 h 1333"/>
                  <a:gd name="T42" fmla="*/ 0 w 20734"/>
                  <a:gd name="T43" fmla="*/ 0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734" h="1333">
                    <a:moveTo>
                      <a:pt x="20734" y="1333"/>
                    </a:moveTo>
                    <a:lnTo>
                      <a:pt x="19935" y="1333"/>
                    </a:lnTo>
                    <a:lnTo>
                      <a:pt x="19935" y="695"/>
                    </a:lnTo>
                    <a:lnTo>
                      <a:pt x="16013" y="695"/>
                    </a:lnTo>
                    <a:lnTo>
                      <a:pt x="16013" y="575"/>
                    </a:lnTo>
                    <a:lnTo>
                      <a:pt x="12715" y="575"/>
                    </a:lnTo>
                    <a:lnTo>
                      <a:pt x="12715" y="483"/>
                    </a:lnTo>
                    <a:lnTo>
                      <a:pt x="9174" y="483"/>
                    </a:lnTo>
                    <a:lnTo>
                      <a:pt x="9174" y="385"/>
                    </a:lnTo>
                    <a:lnTo>
                      <a:pt x="7542" y="385"/>
                    </a:lnTo>
                    <a:lnTo>
                      <a:pt x="7542" y="322"/>
                    </a:lnTo>
                    <a:lnTo>
                      <a:pt x="6432" y="322"/>
                    </a:lnTo>
                    <a:lnTo>
                      <a:pt x="6432" y="247"/>
                    </a:lnTo>
                    <a:lnTo>
                      <a:pt x="6375" y="247"/>
                    </a:lnTo>
                    <a:lnTo>
                      <a:pt x="6375" y="189"/>
                    </a:lnTo>
                    <a:lnTo>
                      <a:pt x="5260" y="189"/>
                    </a:lnTo>
                    <a:lnTo>
                      <a:pt x="5260" y="126"/>
                    </a:lnTo>
                    <a:lnTo>
                      <a:pt x="4116" y="126"/>
                    </a:lnTo>
                    <a:lnTo>
                      <a:pt x="4116" y="63"/>
                    </a:lnTo>
                    <a:lnTo>
                      <a:pt x="1776" y="63"/>
                    </a:lnTo>
                    <a:lnTo>
                      <a:pt x="1776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" name="Line 16">
                <a:extLst>
                  <a:ext uri="{FF2B5EF4-FFF2-40B4-BE49-F238E27FC236}">
                    <a16:creationId xmlns:a16="http://schemas.microsoft.com/office/drawing/2014/main" id="{7FC66922-30AE-7E6C-8A9C-5A5A09769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6513" y="3148013"/>
                <a:ext cx="469900" cy="0"/>
              </a:xfrm>
              <a:prstGeom prst="line">
                <a:avLst/>
              </a:prstGeom>
              <a:noFill/>
              <a:ln w="0">
                <a:solidFill>
                  <a:srgbClr val="4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" name="Rectangle 37">
                <a:extLst>
                  <a:ext uri="{FF2B5EF4-FFF2-40B4-BE49-F238E27FC236}">
                    <a16:creationId xmlns:a16="http://schemas.microsoft.com/office/drawing/2014/main" id="{8DD34BC7-FDDB-95A4-F35C-F6AF79588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4925" y="3146426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6" name="Freeform 79">
                <a:extLst>
                  <a:ext uri="{FF2B5EF4-FFF2-40B4-BE49-F238E27FC236}">
                    <a16:creationId xmlns:a16="http://schemas.microsoft.com/office/drawing/2014/main" id="{2382A036-1B94-579C-7330-C042B4B56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484812" cy="93663"/>
              </a:xfrm>
              <a:custGeom>
                <a:avLst/>
                <a:gdLst>
                  <a:gd name="T0" fmla="*/ 20733 w 20733"/>
                  <a:gd name="T1" fmla="*/ 358 h 358"/>
                  <a:gd name="T2" fmla="*/ 19951 w 20733"/>
                  <a:gd name="T3" fmla="*/ 358 h 358"/>
                  <a:gd name="T4" fmla="*/ 19951 w 20733"/>
                  <a:gd name="T5" fmla="*/ 249 h 358"/>
                  <a:gd name="T6" fmla="*/ 16023 w 20733"/>
                  <a:gd name="T7" fmla="*/ 249 h 358"/>
                  <a:gd name="T8" fmla="*/ 16023 w 20733"/>
                  <a:gd name="T9" fmla="*/ 174 h 358"/>
                  <a:gd name="T10" fmla="*/ 12714 w 20733"/>
                  <a:gd name="T11" fmla="*/ 174 h 358"/>
                  <a:gd name="T12" fmla="*/ 12714 w 20733"/>
                  <a:gd name="T13" fmla="*/ 117 h 358"/>
                  <a:gd name="T14" fmla="*/ 7570 w 20733"/>
                  <a:gd name="T15" fmla="*/ 117 h 358"/>
                  <a:gd name="T16" fmla="*/ 7570 w 20733"/>
                  <a:gd name="T17" fmla="*/ 69 h 358"/>
                  <a:gd name="T18" fmla="*/ 6421 w 20733"/>
                  <a:gd name="T19" fmla="*/ 69 h 358"/>
                  <a:gd name="T20" fmla="*/ 6421 w 20733"/>
                  <a:gd name="T21" fmla="*/ 0 h 358"/>
                  <a:gd name="T22" fmla="*/ 0 w 20733"/>
                  <a:gd name="T2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33" h="358">
                    <a:moveTo>
                      <a:pt x="20733" y="358"/>
                    </a:moveTo>
                    <a:lnTo>
                      <a:pt x="19951" y="358"/>
                    </a:lnTo>
                    <a:lnTo>
                      <a:pt x="19951" y="249"/>
                    </a:lnTo>
                    <a:lnTo>
                      <a:pt x="16023" y="249"/>
                    </a:lnTo>
                    <a:lnTo>
                      <a:pt x="16023" y="174"/>
                    </a:lnTo>
                    <a:lnTo>
                      <a:pt x="12714" y="174"/>
                    </a:lnTo>
                    <a:lnTo>
                      <a:pt x="12714" y="117"/>
                    </a:lnTo>
                    <a:lnTo>
                      <a:pt x="7570" y="117"/>
                    </a:lnTo>
                    <a:lnTo>
                      <a:pt x="7570" y="69"/>
                    </a:lnTo>
                    <a:lnTo>
                      <a:pt x="6421" y="69"/>
                    </a:lnTo>
                    <a:lnTo>
                      <a:pt x="6421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8" name="Rectangle 91">
                <a:extLst>
                  <a:ext uri="{FF2B5EF4-FFF2-40B4-BE49-F238E27FC236}">
                    <a16:creationId xmlns:a16="http://schemas.microsoft.com/office/drawing/2014/main" id="{F88C38E9-DE9F-3C7A-39C3-026D656FD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4925" y="3146426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8" name="Freeform 121">
                <a:extLst>
                  <a:ext uri="{FF2B5EF4-FFF2-40B4-BE49-F238E27FC236}">
                    <a16:creationId xmlns:a16="http://schemas.microsoft.com/office/drawing/2014/main" id="{AC868CA3-8705-941E-E7DC-A53F42863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272087" cy="314325"/>
              </a:xfrm>
              <a:custGeom>
                <a:avLst/>
                <a:gdLst>
                  <a:gd name="T0" fmla="*/ 19928 w 19928"/>
                  <a:gd name="T1" fmla="*/ 1190 h 1190"/>
                  <a:gd name="T2" fmla="*/ 16008 w 19928"/>
                  <a:gd name="T3" fmla="*/ 1190 h 1190"/>
                  <a:gd name="T4" fmla="*/ 16008 w 19928"/>
                  <a:gd name="T5" fmla="*/ 983 h 1190"/>
                  <a:gd name="T6" fmla="*/ 12720 w 19928"/>
                  <a:gd name="T7" fmla="*/ 983 h 1190"/>
                  <a:gd name="T8" fmla="*/ 12720 w 19928"/>
                  <a:gd name="T9" fmla="*/ 836 h 1190"/>
                  <a:gd name="T10" fmla="*/ 9200 w 19928"/>
                  <a:gd name="T11" fmla="*/ 836 h 1190"/>
                  <a:gd name="T12" fmla="*/ 9200 w 19928"/>
                  <a:gd name="T13" fmla="*/ 709 h 1190"/>
                  <a:gd name="T14" fmla="*/ 7547 w 19928"/>
                  <a:gd name="T15" fmla="*/ 709 h 1190"/>
                  <a:gd name="T16" fmla="*/ 7547 w 19928"/>
                  <a:gd name="T17" fmla="*/ 609 h 1190"/>
                  <a:gd name="T18" fmla="*/ 6438 w 19928"/>
                  <a:gd name="T19" fmla="*/ 609 h 1190"/>
                  <a:gd name="T20" fmla="*/ 6438 w 19928"/>
                  <a:gd name="T21" fmla="*/ 525 h 1190"/>
                  <a:gd name="T22" fmla="*/ 6386 w 19928"/>
                  <a:gd name="T23" fmla="*/ 525 h 1190"/>
                  <a:gd name="T24" fmla="*/ 6386 w 19928"/>
                  <a:gd name="T25" fmla="*/ 431 h 1190"/>
                  <a:gd name="T26" fmla="*/ 5246 w 19928"/>
                  <a:gd name="T27" fmla="*/ 431 h 1190"/>
                  <a:gd name="T28" fmla="*/ 5246 w 19928"/>
                  <a:gd name="T29" fmla="*/ 339 h 1190"/>
                  <a:gd name="T30" fmla="*/ 4141 w 19928"/>
                  <a:gd name="T31" fmla="*/ 339 h 1190"/>
                  <a:gd name="T32" fmla="*/ 4141 w 19928"/>
                  <a:gd name="T33" fmla="*/ 232 h 1190"/>
                  <a:gd name="T34" fmla="*/ 3282 w 19928"/>
                  <a:gd name="T35" fmla="*/ 232 h 1190"/>
                  <a:gd name="T36" fmla="*/ 3282 w 19928"/>
                  <a:gd name="T37" fmla="*/ 146 h 1190"/>
                  <a:gd name="T38" fmla="*/ 1779 w 19928"/>
                  <a:gd name="T39" fmla="*/ 146 h 1190"/>
                  <a:gd name="T40" fmla="*/ 1779 w 19928"/>
                  <a:gd name="T41" fmla="*/ 0 h 1190"/>
                  <a:gd name="T42" fmla="*/ 0 w 19928"/>
                  <a:gd name="T43" fmla="*/ 0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928" h="1190">
                    <a:moveTo>
                      <a:pt x="19928" y="1190"/>
                    </a:moveTo>
                    <a:lnTo>
                      <a:pt x="16008" y="1190"/>
                    </a:lnTo>
                    <a:lnTo>
                      <a:pt x="16008" y="983"/>
                    </a:lnTo>
                    <a:lnTo>
                      <a:pt x="12720" y="983"/>
                    </a:lnTo>
                    <a:lnTo>
                      <a:pt x="12720" y="836"/>
                    </a:lnTo>
                    <a:lnTo>
                      <a:pt x="9200" y="836"/>
                    </a:lnTo>
                    <a:lnTo>
                      <a:pt x="9200" y="709"/>
                    </a:lnTo>
                    <a:lnTo>
                      <a:pt x="7547" y="709"/>
                    </a:lnTo>
                    <a:lnTo>
                      <a:pt x="7547" y="609"/>
                    </a:lnTo>
                    <a:lnTo>
                      <a:pt x="6438" y="609"/>
                    </a:lnTo>
                    <a:lnTo>
                      <a:pt x="6438" y="525"/>
                    </a:lnTo>
                    <a:lnTo>
                      <a:pt x="6386" y="525"/>
                    </a:lnTo>
                    <a:lnTo>
                      <a:pt x="6386" y="431"/>
                    </a:lnTo>
                    <a:lnTo>
                      <a:pt x="5246" y="431"/>
                    </a:lnTo>
                    <a:lnTo>
                      <a:pt x="5246" y="339"/>
                    </a:lnTo>
                    <a:lnTo>
                      <a:pt x="4141" y="339"/>
                    </a:lnTo>
                    <a:lnTo>
                      <a:pt x="4141" y="232"/>
                    </a:lnTo>
                    <a:lnTo>
                      <a:pt x="3282" y="232"/>
                    </a:lnTo>
                    <a:lnTo>
                      <a:pt x="3282" y="146"/>
                    </a:lnTo>
                    <a:lnTo>
                      <a:pt x="1779" y="146"/>
                    </a:lnTo>
                    <a:lnTo>
                      <a:pt x="1779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9" name="Line 122">
                <a:extLst>
                  <a:ext uri="{FF2B5EF4-FFF2-40B4-BE49-F238E27FC236}">
                    <a16:creationId xmlns:a16="http://schemas.microsoft.com/office/drawing/2014/main" id="{6D592973-AFFC-242B-21C6-E66D4C918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6513" y="3148013"/>
                <a:ext cx="469900" cy="0"/>
              </a:xfrm>
              <a:prstGeom prst="line">
                <a:avLst/>
              </a:prstGeom>
              <a:noFill/>
              <a:ln w="0">
                <a:solidFill>
                  <a:srgbClr val="4F8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50" name="Rectangle 143">
                <a:extLst>
                  <a:ext uri="{FF2B5EF4-FFF2-40B4-BE49-F238E27FC236}">
                    <a16:creationId xmlns:a16="http://schemas.microsoft.com/office/drawing/2014/main" id="{D73514B2-126B-7439-5092-A8196BEBB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4925" y="3146426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2" name="Freeform 185">
                <a:extLst>
                  <a:ext uri="{FF2B5EF4-FFF2-40B4-BE49-F238E27FC236}">
                    <a16:creationId xmlns:a16="http://schemas.microsoft.com/office/drawing/2014/main" id="{AB4EA379-3E02-765D-8A4D-4A4719E06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487987" cy="1089025"/>
              </a:xfrm>
              <a:custGeom>
                <a:avLst/>
                <a:gdLst>
                  <a:gd name="T0" fmla="*/ 19336 w 20748"/>
                  <a:gd name="T1" fmla="*/ 4116 h 4116"/>
                  <a:gd name="T2" fmla="*/ 17391 w 20748"/>
                  <a:gd name="T3" fmla="*/ 3952 h 4116"/>
                  <a:gd name="T4" fmla="*/ 17201 w 20748"/>
                  <a:gd name="T5" fmla="*/ 3819 h 4116"/>
                  <a:gd name="T6" fmla="*/ 16791 w 20748"/>
                  <a:gd name="T7" fmla="*/ 3725 h 4116"/>
                  <a:gd name="T8" fmla="*/ 14963 w 20748"/>
                  <a:gd name="T9" fmla="*/ 3618 h 4116"/>
                  <a:gd name="T10" fmla="*/ 14491 w 20748"/>
                  <a:gd name="T11" fmla="*/ 3518 h 4116"/>
                  <a:gd name="T12" fmla="*/ 13727 w 20748"/>
                  <a:gd name="T13" fmla="*/ 3434 h 4116"/>
                  <a:gd name="T14" fmla="*/ 13307 w 20748"/>
                  <a:gd name="T15" fmla="*/ 3374 h 4116"/>
                  <a:gd name="T16" fmla="*/ 12916 w 20748"/>
                  <a:gd name="T17" fmla="*/ 3290 h 4116"/>
                  <a:gd name="T18" fmla="*/ 12865 w 20748"/>
                  <a:gd name="T19" fmla="*/ 3227 h 4116"/>
                  <a:gd name="T20" fmla="*/ 12353 w 20748"/>
                  <a:gd name="T21" fmla="*/ 3121 h 4116"/>
                  <a:gd name="T22" fmla="*/ 12212 w 20748"/>
                  <a:gd name="T23" fmla="*/ 2997 h 4116"/>
                  <a:gd name="T24" fmla="*/ 10686 w 20748"/>
                  <a:gd name="T25" fmla="*/ 2911 h 4116"/>
                  <a:gd name="T26" fmla="*/ 9970 w 20748"/>
                  <a:gd name="T27" fmla="*/ 2857 h 4116"/>
                  <a:gd name="T28" fmla="*/ 9662 w 20748"/>
                  <a:gd name="T29" fmla="*/ 2736 h 4116"/>
                  <a:gd name="T30" fmla="*/ 9443 w 20748"/>
                  <a:gd name="T31" fmla="*/ 2664 h 4116"/>
                  <a:gd name="T32" fmla="*/ 9182 w 20748"/>
                  <a:gd name="T33" fmla="*/ 2604 h 4116"/>
                  <a:gd name="T34" fmla="*/ 8794 w 20748"/>
                  <a:gd name="T35" fmla="*/ 2514 h 4116"/>
                  <a:gd name="T36" fmla="*/ 8722 w 20748"/>
                  <a:gd name="T37" fmla="*/ 2474 h 4116"/>
                  <a:gd name="T38" fmla="*/ 7682 w 20748"/>
                  <a:gd name="T39" fmla="*/ 2411 h 4116"/>
                  <a:gd name="T40" fmla="*/ 7565 w 20748"/>
                  <a:gd name="T41" fmla="*/ 2362 h 4116"/>
                  <a:gd name="T42" fmla="*/ 7510 w 20748"/>
                  <a:gd name="T43" fmla="*/ 2317 h 4116"/>
                  <a:gd name="T44" fmla="*/ 7341 w 20748"/>
                  <a:gd name="T45" fmla="*/ 2225 h 4116"/>
                  <a:gd name="T46" fmla="*/ 7157 w 20748"/>
                  <a:gd name="T47" fmla="*/ 2173 h 4116"/>
                  <a:gd name="T48" fmla="*/ 6848 w 20748"/>
                  <a:gd name="T49" fmla="*/ 2138 h 4116"/>
                  <a:gd name="T50" fmla="*/ 6438 w 20748"/>
                  <a:gd name="T51" fmla="*/ 2060 h 4116"/>
                  <a:gd name="T52" fmla="*/ 6101 w 20748"/>
                  <a:gd name="T53" fmla="*/ 1977 h 4116"/>
                  <a:gd name="T54" fmla="*/ 5972 w 20748"/>
                  <a:gd name="T55" fmla="*/ 1928 h 4116"/>
                  <a:gd name="T56" fmla="*/ 5921 w 20748"/>
                  <a:gd name="T57" fmla="*/ 1755 h 4116"/>
                  <a:gd name="T58" fmla="*/ 5863 w 20748"/>
                  <a:gd name="T59" fmla="*/ 1673 h 4116"/>
                  <a:gd name="T60" fmla="*/ 5530 w 20748"/>
                  <a:gd name="T61" fmla="*/ 1621 h 4116"/>
                  <a:gd name="T62" fmla="*/ 5371 w 20748"/>
                  <a:gd name="T63" fmla="*/ 1577 h 4116"/>
                  <a:gd name="T64" fmla="*/ 5250 w 20748"/>
                  <a:gd name="T65" fmla="*/ 1520 h 4116"/>
                  <a:gd name="T66" fmla="*/ 5072 w 20748"/>
                  <a:gd name="T67" fmla="*/ 1466 h 4116"/>
                  <a:gd name="T68" fmla="*/ 4796 w 20748"/>
                  <a:gd name="T69" fmla="*/ 1420 h 4116"/>
                  <a:gd name="T70" fmla="*/ 4331 w 20748"/>
                  <a:gd name="T71" fmla="*/ 1364 h 4116"/>
                  <a:gd name="T72" fmla="*/ 4139 w 20748"/>
                  <a:gd name="T73" fmla="*/ 1313 h 4116"/>
                  <a:gd name="T74" fmla="*/ 3995 w 20748"/>
                  <a:gd name="T75" fmla="*/ 1238 h 4116"/>
                  <a:gd name="T76" fmla="*/ 3952 w 20748"/>
                  <a:gd name="T77" fmla="*/ 1144 h 4116"/>
                  <a:gd name="T78" fmla="*/ 3817 w 20748"/>
                  <a:gd name="T79" fmla="*/ 1089 h 4116"/>
                  <a:gd name="T80" fmla="*/ 3754 w 20748"/>
                  <a:gd name="T81" fmla="*/ 1023 h 4116"/>
                  <a:gd name="T82" fmla="*/ 3616 w 20748"/>
                  <a:gd name="T83" fmla="*/ 974 h 4116"/>
                  <a:gd name="T84" fmla="*/ 3533 w 20748"/>
                  <a:gd name="T85" fmla="*/ 937 h 4116"/>
                  <a:gd name="T86" fmla="*/ 3357 w 20748"/>
                  <a:gd name="T87" fmla="*/ 856 h 4116"/>
                  <a:gd name="T88" fmla="*/ 3282 w 20748"/>
                  <a:gd name="T89" fmla="*/ 813 h 4116"/>
                  <a:gd name="T90" fmla="*/ 2832 w 20748"/>
                  <a:gd name="T91" fmla="*/ 715 h 4116"/>
                  <a:gd name="T92" fmla="*/ 2699 w 20748"/>
                  <a:gd name="T93" fmla="*/ 675 h 4116"/>
                  <a:gd name="T94" fmla="*/ 2297 w 20748"/>
                  <a:gd name="T95" fmla="*/ 626 h 4116"/>
                  <a:gd name="T96" fmla="*/ 2035 w 20748"/>
                  <a:gd name="T97" fmla="*/ 542 h 4116"/>
                  <a:gd name="T98" fmla="*/ 1839 w 20748"/>
                  <a:gd name="T99" fmla="*/ 479 h 4116"/>
                  <a:gd name="T100" fmla="*/ 1633 w 20748"/>
                  <a:gd name="T101" fmla="*/ 241 h 4116"/>
                  <a:gd name="T102" fmla="*/ 1431 w 20748"/>
                  <a:gd name="T103" fmla="*/ 201 h 4116"/>
                  <a:gd name="T104" fmla="*/ 1052 w 20748"/>
                  <a:gd name="T105" fmla="*/ 163 h 4116"/>
                  <a:gd name="T106" fmla="*/ 604 w 20748"/>
                  <a:gd name="T107" fmla="*/ 82 h 4116"/>
                  <a:gd name="T108" fmla="*/ 190 w 20748"/>
                  <a:gd name="T109" fmla="*/ 42 h 4116"/>
                  <a:gd name="T110" fmla="*/ 0 w 20748"/>
                  <a:gd name="T111" fmla="*/ 0 h 4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748" h="4116">
                    <a:moveTo>
                      <a:pt x="20748" y="4116"/>
                    </a:moveTo>
                    <a:lnTo>
                      <a:pt x="19336" y="4116"/>
                    </a:lnTo>
                    <a:lnTo>
                      <a:pt x="19336" y="3952"/>
                    </a:lnTo>
                    <a:lnTo>
                      <a:pt x="17391" y="3952"/>
                    </a:lnTo>
                    <a:lnTo>
                      <a:pt x="17391" y="3819"/>
                    </a:lnTo>
                    <a:lnTo>
                      <a:pt x="17201" y="3819"/>
                    </a:lnTo>
                    <a:lnTo>
                      <a:pt x="17201" y="3725"/>
                    </a:lnTo>
                    <a:lnTo>
                      <a:pt x="16791" y="3725"/>
                    </a:lnTo>
                    <a:lnTo>
                      <a:pt x="16791" y="3618"/>
                    </a:lnTo>
                    <a:lnTo>
                      <a:pt x="14963" y="3618"/>
                    </a:lnTo>
                    <a:lnTo>
                      <a:pt x="14963" y="3518"/>
                    </a:lnTo>
                    <a:lnTo>
                      <a:pt x="14491" y="3518"/>
                    </a:lnTo>
                    <a:lnTo>
                      <a:pt x="14491" y="3434"/>
                    </a:lnTo>
                    <a:lnTo>
                      <a:pt x="13727" y="3434"/>
                    </a:lnTo>
                    <a:lnTo>
                      <a:pt x="13727" y="3374"/>
                    </a:lnTo>
                    <a:lnTo>
                      <a:pt x="13307" y="3374"/>
                    </a:lnTo>
                    <a:lnTo>
                      <a:pt x="13307" y="3290"/>
                    </a:lnTo>
                    <a:lnTo>
                      <a:pt x="12916" y="3290"/>
                    </a:lnTo>
                    <a:lnTo>
                      <a:pt x="12916" y="3227"/>
                    </a:lnTo>
                    <a:lnTo>
                      <a:pt x="12865" y="3227"/>
                    </a:lnTo>
                    <a:lnTo>
                      <a:pt x="12865" y="3121"/>
                    </a:lnTo>
                    <a:lnTo>
                      <a:pt x="12353" y="3121"/>
                    </a:lnTo>
                    <a:lnTo>
                      <a:pt x="12353" y="2997"/>
                    </a:lnTo>
                    <a:lnTo>
                      <a:pt x="12212" y="2997"/>
                    </a:lnTo>
                    <a:lnTo>
                      <a:pt x="12212" y="2911"/>
                    </a:lnTo>
                    <a:lnTo>
                      <a:pt x="10686" y="2911"/>
                    </a:lnTo>
                    <a:lnTo>
                      <a:pt x="10686" y="2857"/>
                    </a:lnTo>
                    <a:lnTo>
                      <a:pt x="9970" y="2857"/>
                    </a:lnTo>
                    <a:lnTo>
                      <a:pt x="9970" y="2736"/>
                    </a:lnTo>
                    <a:lnTo>
                      <a:pt x="9662" y="2736"/>
                    </a:lnTo>
                    <a:lnTo>
                      <a:pt x="9662" y="2664"/>
                    </a:lnTo>
                    <a:lnTo>
                      <a:pt x="9443" y="2664"/>
                    </a:lnTo>
                    <a:lnTo>
                      <a:pt x="9443" y="2604"/>
                    </a:lnTo>
                    <a:lnTo>
                      <a:pt x="9182" y="2604"/>
                    </a:lnTo>
                    <a:lnTo>
                      <a:pt x="9182" y="2514"/>
                    </a:lnTo>
                    <a:lnTo>
                      <a:pt x="8794" y="2514"/>
                    </a:lnTo>
                    <a:lnTo>
                      <a:pt x="8794" y="2474"/>
                    </a:lnTo>
                    <a:lnTo>
                      <a:pt x="8722" y="2474"/>
                    </a:lnTo>
                    <a:lnTo>
                      <a:pt x="8722" y="2411"/>
                    </a:lnTo>
                    <a:lnTo>
                      <a:pt x="7682" y="2411"/>
                    </a:lnTo>
                    <a:lnTo>
                      <a:pt x="7682" y="2362"/>
                    </a:lnTo>
                    <a:lnTo>
                      <a:pt x="7565" y="2362"/>
                    </a:lnTo>
                    <a:lnTo>
                      <a:pt x="7565" y="2317"/>
                    </a:lnTo>
                    <a:lnTo>
                      <a:pt x="7510" y="2317"/>
                    </a:lnTo>
                    <a:lnTo>
                      <a:pt x="7510" y="2225"/>
                    </a:lnTo>
                    <a:lnTo>
                      <a:pt x="7341" y="2225"/>
                    </a:lnTo>
                    <a:lnTo>
                      <a:pt x="7341" y="2173"/>
                    </a:lnTo>
                    <a:lnTo>
                      <a:pt x="7157" y="2173"/>
                    </a:lnTo>
                    <a:lnTo>
                      <a:pt x="7157" y="2138"/>
                    </a:lnTo>
                    <a:lnTo>
                      <a:pt x="6848" y="2138"/>
                    </a:lnTo>
                    <a:lnTo>
                      <a:pt x="6848" y="2060"/>
                    </a:lnTo>
                    <a:lnTo>
                      <a:pt x="6438" y="2060"/>
                    </a:lnTo>
                    <a:lnTo>
                      <a:pt x="6438" y="1977"/>
                    </a:lnTo>
                    <a:lnTo>
                      <a:pt x="6101" y="1977"/>
                    </a:lnTo>
                    <a:lnTo>
                      <a:pt x="6101" y="1928"/>
                    </a:lnTo>
                    <a:lnTo>
                      <a:pt x="5972" y="1928"/>
                    </a:lnTo>
                    <a:lnTo>
                      <a:pt x="5972" y="1755"/>
                    </a:lnTo>
                    <a:lnTo>
                      <a:pt x="5921" y="1755"/>
                    </a:lnTo>
                    <a:lnTo>
                      <a:pt x="5921" y="1673"/>
                    </a:lnTo>
                    <a:lnTo>
                      <a:pt x="5863" y="1673"/>
                    </a:lnTo>
                    <a:lnTo>
                      <a:pt x="5863" y="1621"/>
                    </a:lnTo>
                    <a:lnTo>
                      <a:pt x="5530" y="1621"/>
                    </a:lnTo>
                    <a:lnTo>
                      <a:pt x="5530" y="1577"/>
                    </a:lnTo>
                    <a:lnTo>
                      <a:pt x="5371" y="1577"/>
                    </a:lnTo>
                    <a:lnTo>
                      <a:pt x="5371" y="1520"/>
                    </a:lnTo>
                    <a:lnTo>
                      <a:pt x="5250" y="1520"/>
                    </a:lnTo>
                    <a:lnTo>
                      <a:pt x="5250" y="1466"/>
                    </a:lnTo>
                    <a:lnTo>
                      <a:pt x="5072" y="1466"/>
                    </a:lnTo>
                    <a:lnTo>
                      <a:pt x="5072" y="1420"/>
                    </a:lnTo>
                    <a:lnTo>
                      <a:pt x="4796" y="1420"/>
                    </a:lnTo>
                    <a:lnTo>
                      <a:pt x="4796" y="1364"/>
                    </a:lnTo>
                    <a:lnTo>
                      <a:pt x="4331" y="1364"/>
                    </a:lnTo>
                    <a:lnTo>
                      <a:pt x="4331" y="1313"/>
                    </a:lnTo>
                    <a:lnTo>
                      <a:pt x="4139" y="1313"/>
                    </a:lnTo>
                    <a:lnTo>
                      <a:pt x="4139" y="1238"/>
                    </a:lnTo>
                    <a:lnTo>
                      <a:pt x="3995" y="1238"/>
                    </a:lnTo>
                    <a:lnTo>
                      <a:pt x="3995" y="1144"/>
                    </a:lnTo>
                    <a:lnTo>
                      <a:pt x="3952" y="1144"/>
                    </a:lnTo>
                    <a:lnTo>
                      <a:pt x="3952" y="1089"/>
                    </a:lnTo>
                    <a:lnTo>
                      <a:pt x="3817" y="1089"/>
                    </a:lnTo>
                    <a:lnTo>
                      <a:pt x="3817" y="1023"/>
                    </a:lnTo>
                    <a:lnTo>
                      <a:pt x="3754" y="1023"/>
                    </a:lnTo>
                    <a:lnTo>
                      <a:pt x="3754" y="974"/>
                    </a:lnTo>
                    <a:lnTo>
                      <a:pt x="3616" y="974"/>
                    </a:lnTo>
                    <a:lnTo>
                      <a:pt x="3616" y="937"/>
                    </a:lnTo>
                    <a:lnTo>
                      <a:pt x="3533" y="937"/>
                    </a:lnTo>
                    <a:lnTo>
                      <a:pt x="3533" y="856"/>
                    </a:lnTo>
                    <a:lnTo>
                      <a:pt x="3357" y="856"/>
                    </a:lnTo>
                    <a:lnTo>
                      <a:pt x="3357" y="813"/>
                    </a:lnTo>
                    <a:lnTo>
                      <a:pt x="3282" y="813"/>
                    </a:lnTo>
                    <a:lnTo>
                      <a:pt x="3282" y="715"/>
                    </a:lnTo>
                    <a:lnTo>
                      <a:pt x="2832" y="715"/>
                    </a:lnTo>
                    <a:lnTo>
                      <a:pt x="2832" y="675"/>
                    </a:lnTo>
                    <a:lnTo>
                      <a:pt x="2699" y="675"/>
                    </a:lnTo>
                    <a:lnTo>
                      <a:pt x="2699" y="632"/>
                    </a:lnTo>
                    <a:lnTo>
                      <a:pt x="2297" y="626"/>
                    </a:lnTo>
                    <a:lnTo>
                      <a:pt x="2297" y="542"/>
                    </a:lnTo>
                    <a:lnTo>
                      <a:pt x="2035" y="542"/>
                    </a:lnTo>
                    <a:lnTo>
                      <a:pt x="2035" y="479"/>
                    </a:lnTo>
                    <a:lnTo>
                      <a:pt x="1839" y="479"/>
                    </a:lnTo>
                    <a:lnTo>
                      <a:pt x="1839" y="241"/>
                    </a:lnTo>
                    <a:lnTo>
                      <a:pt x="1633" y="241"/>
                    </a:lnTo>
                    <a:lnTo>
                      <a:pt x="1633" y="201"/>
                    </a:lnTo>
                    <a:lnTo>
                      <a:pt x="1431" y="201"/>
                    </a:lnTo>
                    <a:lnTo>
                      <a:pt x="1431" y="163"/>
                    </a:lnTo>
                    <a:lnTo>
                      <a:pt x="1052" y="163"/>
                    </a:lnTo>
                    <a:lnTo>
                      <a:pt x="1052" y="82"/>
                    </a:lnTo>
                    <a:lnTo>
                      <a:pt x="604" y="82"/>
                    </a:lnTo>
                    <a:lnTo>
                      <a:pt x="604" y="42"/>
                    </a:lnTo>
                    <a:lnTo>
                      <a:pt x="190" y="42"/>
                    </a:lnTo>
                    <a:lnTo>
                      <a:pt x="190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66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3" name="Line 186">
                <a:extLst>
                  <a:ext uri="{FF2B5EF4-FFF2-40B4-BE49-F238E27FC236}">
                    <a16:creationId xmlns:a16="http://schemas.microsoft.com/office/drawing/2014/main" id="{4C67FC01-72D6-4CC1-FCE2-B1F871A6E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6513" y="3148013"/>
                <a:ext cx="49212" cy="0"/>
              </a:xfrm>
              <a:prstGeom prst="line">
                <a:avLst/>
              </a:prstGeom>
              <a:noFill/>
              <a:ln w="0">
                <a:solidFill>
                  <a:srgbClr val="FF4F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0" name="Rectangle 298">
                <a:extLst>
                  <a:ext uri="{FF2B5EF4-FFF2-40B4-BE49-F238E27FC236}">
                    <a16:creationId xmlns:a16="http://schemas.microsoft.com/office/drawing/2014/main" id="{789903F5-506A-4198-8103-1D537AA56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4925" y="3146426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2" name="Freeform 521">
                <a:extLst>
                  <a:ext uri="{FF2B5EF4-FFF2-40B4-BE49-F238E27FC236}">
                    <a16:creationId xmlns:a16="http://schemas.microsoft.com/office/drawing/2014/main" id="{DB064A87-CF60-8279-5D19-FA8E1814C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481638" cy="1416050"/>
              </a:xfrm>
              <a:custGeom>
                <a:avLst/>
                <a:gdLst>
                  <a:gd name="T0" fmla="*/ 19339 w 20721"/>
                  <a:gd name="T1" fmla="*/ 5354 h 5354"/>
                  <a:gd name="T2" fmla="*/ 17385 w 20721"/>
                  <a:gd name="T3" fmla="*/ 5099 h 5354"/>
                  <a:gd name="T4" fmla="*/ 17187 w 20721"/>
                  <a:gd name="T5" fmla="*/ 4950 h 5354"/>
                  <a:gd name="T6" fmla="*/ 16779 w 20721"/>
                  <a:gd name="T7" fmla="*/ 4806 h 5354"/>
                  <a:gd name="T8" fmla="*/ 14954 w 20721"/>
                  <a:gd name="T9" fmla="*/ 4668 h 5354"/>
                  <a:gd name="T10" fmla="*/ 14488 w 20721"/>
                  <a:gd name="T11" fmla="*/ 4538 h 5354"/>
                  <a:gd name="T12" fmla="*/ 13706 w 20721"/>
                  <a:gd name="T13" fmla="*/ 4440 h 5354"/>
                  <a:gd name="T14" fmla="*/ 13298 w 20721"/>
                  <a:gd name="T15" fmla="*/ 4352 h 5354"/>
                  <a:gd name="T16" fmla="*/ 12909 w 20721"/>
                  <a:gd name="T17" fmla="*/ 4254 h 5354"/>
                  <a:gd name="T18" fmla="*/ 12852 w 20721"/>
                  <a:gd name="T19" fmla="*/ 4173 h 5354"/>
                  <a:gd name="T20" fmla="*/ 12390 w 20721"/>
                  <a:gd name="T21" fmla="*/ 4055 h 5354"/>
                  <a:gd name="T22" fmla="*/ 12323 w 20721"/>
                  <a:gd name="T23" fmla="*/ 3969 h 5354"/>
                  <a:gd name="T24" fmla="*/ 12194 w 20721"/>
                  <a:gd name="T25" fmla="*/ 3888 h 5354"/>
                  <a:gd name="T26" fmla="*/ 10677 w 20721"/>
                  <a:gd name="T27" fmla="*/ 3811 h 5354"/>
                  <a:gd name="T28" fmla="*/ 9964 w 20721"/>
                  <a:gd name="T29" fmla="*/ 3725 h 5354"/>
                  <a:gd name="T30" fmla="*/ 9642 w 20721"/>
                  <a:gd name="T31" fmla="*/ 3595 h 5354"/>
                  <a:gd name="T32" fmla="*/ 9439 w 20721"/>
                  <a:gd name="T33" fmla="*/ 3512 h 5354"/>
                  <a:gd name="T34" fmla="*/ 9177 w 20721"/>
                  <a:gd name="T35" fmla="*/ 3428 h 5354"/>
                  <a:gd name="T36" fmla="*/ 8778 w 20721"/>
                  <a:gd name="T37" fmla="*/ 3351 h 5354"/>
                  <a:gd name="T38" fmla="*/ 8711 w 20721"/>
                  <a:gd name="T39" fmla="*/ 3273 h 5354"/>
                  <a:gd name="T40" fmla="*/ 7674 w 20721"/>
                  <a:gd name="T41" fmla="*/ 3193 h 5354"/>
                  <a:gd name="T42" fmla="*/ 7544 w 20721"/>
                  <a:gd name="T43" fmla="*/ 3150 h 5354"/>
                  <a:gd name="T44" fmla="*/ 7475 w 20721"/>
                  <a:gd name="T45" fmla="*/ 3072 h 5354"/>
                  <a:gd name="T46" fmla="*/ 7283 w 20721"/>
                  <a:gd name="T47" fmla="*/ 3006 h 5354"/>
                  <a:gd name="T48" fmla="*/ 7142 w 20721"/>
                  <a:gd name="T49" fmla="*/ 2949 h 5354"/>
                  <a:gd name="T50" fmla="*/ 6825 w 20721"/>
                  <a:gd name="T51" fmla="*/ 2876 h 5354"/>
                  <a:gd name="T52" fmla="*/ 6429 w 20721"/>
                  <a:gd name="T53" fmla="*/ 2822 h 5354"/>
                  <a:gd name="T54" fmla="*/ 6105 w 20721"/>
                  <a:gd name="T55" fmla="*/ 2698 h 5354"/>
                  <a:gd name="T56" fmla="*/ 5967 w 20721"/>
                  <a:gd name="T57" fmla="*/ 2618 h 5354"/>
                  <a:gd name="T58" fmla="*/ 5900 w 20721"/>
                  <a:gd name="T59" fmla="*/ 2443 h 5354"/>
                  <a:gd name="T60" fmla="*/ 5820 w 20721"/>
                  <a:gd name="T61" fmla="*/ 2328 h 5354"/>
                  <a:gd name="T62" fmla="*/ 5513 w 20721"/>
                  <a:gd name="T63" fmla="*/ 2276 h 5354"/>
                  <a:gd name="T64" fmla="*/ 5369 w 20721"/>
                  <a:gd name="T65" fmla="*/ 2213 h 5354"/>
                  <a:gd name="T66" fmla="*/ 5248 w 20721"/>
                  <a:gd name="T67" fmla="*/ 2138 h 5354"/>
                  <a:gd name="T68" fmla="*/ 5053 w 20721"/>
                  <a:gd name="T69" fmla="*/ 2083 h 5354"/>
                  <a:gd name="T70" fmla="*/ 4785 w 20721"/>
                  <a:gd name="T71" fmla="*/ 2023 h 5354"/>
                  <a:gd name="T72" fmla="*/ 4325 w 20721"/>
                  <a:gd name="T73" fmla="*/ 1980 h 5354"/>
                  <a:gd name="T74" fmla="*/ 4130 w 20721"/>
                  <a:gd name="T75" fmla="*/ 1937 h 5354"/>
                  <a:gd name="T76" fmla="*/ 3989 w 20721"/>
                  <a:gd name="T77" fmla="*/ 1816 h 5354"/>
                  <a:gd name="T78" fmla="*/ 3926 w 20721"/>
                  <a:gd name="T79" fmla="*/ 1713 h 5354"/>
                  <a:gd name="T80" fmla="*/ 3813 w 20721"/>
                  <a:gd name="T81" fmla="*/ 1652 h 5354"/>
                  <a:gd name="T82" fmla="*/ 3731 w 20721"/>
                  <a:gd name="T83" fmla="*/ 1558 h 5354"/>
                  <a:gd name="T84" fmla="*/ 3624 w 20721"/>
                  <a:gd name="T85" fmla="*/ 1517 h 5354"/>
                  <a:gd name="T86" fmla="*/ 3537 w 20721"/>
                  <a:gd name="T87" fmla="*/ 1431 h 5354"/>
                  <a:gd name="T88" fmla="*/ 3423 w 20721"/>
                  <a:gd name="T89" fmla="*/ 1385 h 5354"/>
                  <a:gd name="T90" fmla="*/ 3354 w 20721"/>
                  <a:gd name="T91" fmla="*/ 1328 h 5354"/>
                  <a:gd name="T92" fmla="*/ 3273 w 20721"/>
                  <a:gd name="T93" fmla="*/ 1287 h 5354"/>
                  <a:gd name="T94" fmla="*/ 2819 w 20721"/>
                  <a:gd name="T95" fmla="*/ 1178 h 5354"/>
                  <a:gd name="T96" fmla="*/ 2692 w 20721"/>
                  <a:gd name="T97" fmla="*/ 1123 h 5354"/>
                  <a:gd name="T98" fmla="*/ 2305 w 20721"/>
                  <a:gd name="T99" fmla="*/ 1066 h 5354"/>
                  <a:gd name="T100" fmla="*/ 2041 w 20721"/>
                  <a:gd name="T101" fmla="*/ 985 h 5354"/>
                  <a:gd name="T102" fmla="*/ 1968 w 20721"/>
                  <a:gd name="T103" fmla="*/ 919 h 5354"/>
                  <a:gd name="T104" fmla="*/ 1836 w 20721"/>
                  <a:gd name="T105" fmla="*/ 882 h 5354"/>
                  <a:gd name="T106" fmla="*/ 1770 w 20721"/>
                  <a:gd name="T107" fmla="*/ 632 h 5354"/>
                  <a:gd name="T108" fmla="*/ 1629 w 20721"/>
                  <a:gd name="T109" fmla="*/ 580 h 5354"/>
                  <a:gd name="T110" fmla="*/ 1449 w 20721"/>
                  <a:gd name="T111" fmla="*/ 514 h 5354"/>
                  <a:gd name="T112" fmla="*/ 1362 w 20721"/>
                  <a:gd name="T113" fmla="*/ 479 h 5354"/>
                  <a:gd name="T114" fmla="*/ 1054 w 20721"/>
                  <a:gd name="T115" fmla="*/ 402 h 5354"/>
                  <a:gd name="T116" fmla="*/ 974 w 20721"/>
                  <a:gd name="T117" fmla="*/ 358 h 5354"/>
                  <a:gd name="T118" fmla="*/ 600 w 20721"/>
                  <a:gd name="T119" fmla="*/ 307 h 5354"/>
                  <a:gd name="T120" fmla="*/ 192 w 20721"/>
                  <a:gd name="T121" fmla="*/ 264 h 5354"/>
                  <a:gd name="T122" fmla="*/ 54 w 20721"/>
                  <a:gd name="T123" fmla="*/ 212 h 5354"/>
                  <a:gd name="T124" fmla="*/ 0 w 20721"/>
                  <a:gd name="T125" fmla="*/ 0 h 5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721" h="5354">
                    <a:moveTo>
                      <a:pt x="20721" y="5354"/>
                    </a:moveTo>
                    <a:lnTo>
                      <a:pt x="19339" y="5354"/>
                    </a:lnTo>
                    <a:lnTo>
                      <a:pt x="19339" y="5099"/>
                    </a:lnTo>
                    <a:lnTo>
                      <a:pt x="17385" y="5099"/>
                    </a:lnTo>
                    <a:lnTo>
                      <a:pt x="17385" y="4950"/>
                    </a:lnTo>
                    <a:lnTo>
                      <a:pt x="17187" y="4950"/>
                    </a:lnTo>
                    <a:lnTo>
                      <a:pt x="17187" y="4806"/>
                    </a:lnTo>
                    <a:lnTo>
                      <a:pt x="16779" y="4806"/>
                    </a:lnTo>
                    <a:lnTo>
                      <a:pt x="16779" y="4668"/>
                    </a:lnTo>
                    <a:lnTo>
                      <a:pt x="14954" y="4668"/>
                    </a:lnTo>
                    <a:lnTo>
                      <a:pt x="14954" y="4538"/>
                    </a:lnTo>
                    <a:lnTo>
                      <a:pt x="14488" y="4538"/>
                    </a:lnTo>
                    <a:lnTo>
                      <a:pt x="14488" y="4440"/>
                    </a:lnTo>
                    <a:lnTo>
                      <a:pt x="13706" y="4440"/>
                    </a:lnTo>
                    <a:lnTo>
                      <a:pt x="13706" y="4352"/>
                    </a:lnTo>
                    <a:lnTo>
                      <a:pt x="13298" y="4352"/>
                    </a:lnTo>
                    <a:lnTo>
                      <a:pt x="13298" y="4254"/>
                    </a:lnTo>
                    <a:lnTo>
                      <a:pt x="12909" y="4254"/>
                    </a:lnTo>
                    <a:lnTo>
                      <a:pt x="12909" y="4173"/>
                    </a:lnTo>
                    <a:lnTo>
                      <a:pt x="12852" y="4173"/>
                    </a:lnTo>
                    <a:lnTo>
                      <a:pt x="12852" y="4055"/>
                    </a:lnTo>
                    <a:lnTo>
                      <a:pt x="12390" y="4055"/>
                    </a:lnTo>
                    <a:lnTo>
                      <a:pt x="12390" y="3969"/>
                    </a:lnTo>
                    <a:lnTo>
                      <a:pt x="12323" y="3969"/>
                    </a:lnTo>
                    <a:lnTo>
                      <a:pt x="12323" y="3888"/>
                    </a:lnTo>
                    <a:lnTo>
                      <a:pt x="12194" y="3888"/>
                    </a:lnTo>
                    <a:lnTo>
                      <a:pt x="12194" y="3811"/>
                    </a:lnTo>
                    <a:lnTo>
                      <a:pt x="10677" y="3811"/>
                    </a:lnTo>
                    <a:lnTo>
                      <a:pt x="10677" y="3725"/>
                    </a:lnTo>
                    <a:lnTo>
                      <a:pt x="9964" y="3725"/>
                    </a:lnTo>
                    <a:lnTo>
                      <a:pt x="9964" y="3595"/>
                    </a:lnTo>
                    <a:lnTo>
                      <a:pt x="9642" y="3595"/>
                    </a:lnTo>
                    <a:lnTo>
                      <a:pt x="9642" y="3512"/>
                    </a:lnTo>
                    <a:lnTo>
                      <a:pt x="9439" y="3512"/>
                    </a:lnTo>
                    <a:lnTo>
                      <a:pt x="9439" y="3428"/>
                    </a:lnTo>
                    <a:lnTo>
                      <a:pt x="9177" y="3428"/>
                    </a:lnTo>
                    <a:lnTo>
                      <a:pt x="9177" y="3351"/>
                    </a:lnTo>
                    <a:lnTo>
                      <a:pt x="8778" y="3351"/>
                    </a:lnTo>
                    <a:lnTo>
                      <a:pt x="8778" y="3273"/>
                    </a:lnTo>
                    <a:lnTo>
                      <a:pt x="8711" y="3273"/>
                    </a:lnTo>
                    <a:lnTo>
                      <a:pt x="8711" y="3193"/>
                    </a:lnTo>
                    <a:lnTo>
                      <a:pt x="7674" y="3193"/>
                    </a:lnTo>
                    <a:lnTo>
                      <a:pt x="7674" y="3150"/>
                    </a:lnTo>
                    <a:lnTo>
                      <a:pt x="7544" y="3150"/>
                    </a:lnTo>
                    <a:lnTo>
                      <a:pt x="7544" y="3072"/>
                    </a:lnTo>
                    <a:lnTo>
                      <a:pt x="7475" y="3072"/>
                    </a:lnTo>
                    <a:lnTo>
                      <a:pt x="7475" y="3006"/>
                    </a:lnTo>
                    <a:lnTo>
                      <a:pt x="7283" y="3006"/>
                    </a:lnTo>
                    <a:lnTo>
                      <a:pt x="7283" y="2949"/>
                    </a:lnTo>
                    <a:lnTo>
                      <a:pt x="7142" y="2949"/>
                    </a:lnTo>
                    <a:lnTo>
                      <a:pt x="7142" y="2876"/>
                    </a:lnTo>
                    <a:lnTo>
                      <a:pt x="6825" y="2876"/>
                    </a:lnTo>
                    <a:lnTo>
                      <a:pt x="6825" y="2822"/>
                    </a:lnTo>
                    <a:lnTo>
                      <a:pt x="6429" y="2822"/>
                    </a:lnTo>
                    <a:lnTo>
                      <a:pt x="6429" y="2698"/>
                    </a:lnTo>
                    <a:lnTo>
                      <a:pt x="6105" y="2698"/>
                    </a:lnTo>
                    <a:lnTo>
                      <a:pt x="6105" y="2618"/>
                    </a:lnTo>
                    <a:lnTo>
                      <a:pt x="5967" y="2618"/>
                    </a:lnTo>
                    <a:lnTo>
                      <a:pt x="5967" y="2443"/>
                    </a:lnTo>
                    <a:lnTo>
                      <a:pt x="5900" y="2443"/>
                    </a:lnTo>
                    <a:lnTo>
                      <a:pt x="5900" y="2328"/>
                    </a:lnTo>
                    <a:lnTo>
                      <a:pt x="5820" y="2328"/>
                    </a:lnTo>
                    <a:lnTo>
                      <a:pt x="5820" y="2276"/>
                    </a:lnTo>
                    <a:lnTo>
                      <a:pt x="5513" y="2276"/>
                    </a:lnTo>
                    <a:lnTo>
                      <a:pt x="5513" y="2213"/>
                    </a:lnTo>
                    <a:lnTo>
                      <a:pt x="5369" y="2213"/>
                    </a:lnTo>
                    <a:lnTo>
                      <a:pt x="5369" y="2138"/>
                    </a:lnTo>
                    <a:lnTo>
                      <a:pt x="5248" y="2138"/>
                    </a:lnTo>
                    <a:lnTo>
                      <a:pt x="5248" y="2083"/>
                    </a:lnTo>
                    <a:lnTo>
                      <a:pt x="5053" y="2083"/>
                    </a:lnTo>
                    <a:lnTo>
                      <a:pt x="5053" y="2023"/>
                    </a:lnTo>
                    <a:lnTo>
                      <a:pt x="4785" y="2023"/>
                    </a:lnTo>
                    <a:lnTo>
                      <a:pt x="4785" y="1980"/>
                    </a:lnTo>
                    <a:lnTo>
                      <a:pt x="4325" y="1980"/>
                    </a:lnTo>
                    <a:lnTo>
                      <a:pt x="4325" y="1937"/>
                    </a:lnTo>
                    <a:lnTo>
                      <a:pt x="4130" y="1937"/>
                    </a:lnTo>
                    <a:lnTo>
                      <a:pt x="4130" y="1816"/>
                    </a:lnTo>
                    <a:lnTo>
                      <a:pt x="3989" y="1816"/>
                    </a:lnTo>
                    <a:lnTo>
                      <a:pt x="3989" y="1713"/>
                    </a:lnTo>
                    <a:lnTo>
                      <a:pt x="3926" y="1713"/>
                    </a:lnTo>
                    <a:lnTo>
                      <a:pt x="3926" y="1652"/>
                    </a:lnTo>
                    <a:lnTo>
                      <a:pt x="3813" y="1652"/>
                    </a:lnTo>
                    <a:lnTo>
                      <a:pt x="3813" y="1558"/>
                    </a:lnTo>
                    <a:lnTo>
                      <a:pt x="3731" y="1558"/>
                    </a:lnTo>
                    <a:lnTo>
                      <a:pt x="3731" y="1517"/>
                    </a:lnTo>
                    <a:lnTo>
                      <a:pt x="3624" y="1517"/>
                    </a:lnTo>
                    <a:lnTo>
                      <a:pt x="3624" y="1431"/>
                    </a:lnTo>
                    <a:lnTo>
                      <a:pt x="3537" y="1431"/>
                    </a:lnTo>
                    <a:lnTo>
                      <a:pt x="3537" y="1385"/>
                    </a:lnTo>
                    <a:lnTo>
                      <a:pt x="3423" y="1385"/>
                    </a:lnTo>
                    <a:lnTo>
                      <a:pt x="3423" y="1328"/>
                    </a:lnTo>
                    <a:lnTo>
                      <a:pt x="3354" y="1328"/>
                    </a:lnTo>
                    <a:lnTo>
                      <a:pt x="3354" y="1287"/>
                    </a:lnTo>
                    <a:lnTo>
                      <a:pt x="3273" y="1287"/>
                    </a:lnTo>
                    <a:lnTo>
                      <a:pt x="3273" y="1178"/>
                    </a:lnTo>
                    <a:lnTo>
                      <a:pt x="2819" y="1178"/>
                    </a:lnTo>
                    <a:lnTo>
                      <a:pt x="2819" y="1123"/>
                    </a:lnTo>
                    <a:lnTo>
                      <a:pt x="2692" y="1123"/>
                    </a:lnTo>
                    <a:lnTo>
                      <a:pt x="2692" y="1066"/>
                    </a:lnTo>
                    <a:lnTo>
                      <a:pt x="2305" y="1066"/>
                    </a:lnTo>
                    <a:lnTo>
                      <a:pt x="2305" y="985"/>
                    </a:lnTo>
                    <a:lnTo>
                      <a:pt x="2041" y="985"/>
                    </a:lnTo>
                    <a:lnTo>
                      <a:pt x="2041" y="919"/>
                    </a:lnTo>
                    <a:lnTo>
                      <a:pt x="1968" y="919"/>
                    </a:lnTo>
                    <a:lnTo>
                      <a:pt x="1968" y="882"/>
                    </a:lnTo>
                    <a:lnTo>
                      <a:pt x="1836" y="882"/>
                    </a:lnTo>
                    <a:lnTo>
                      <a:pt x="1836" y="632"/>
                    </a:lnTo>
                    <a:lnTo>
                      <a:pt x="1770" y="632"/>
                    </a:lnTo>
                    <a:lnTo>
                      <a:pt x="1770" y="580"/>
                    </a:lnTo>
                    <a:lnTo>
                      <a:pt x="1629" y="580"/>
                    </a:lnTo>
                    <a:lnTo>
                      <a:pt x="1629" y="514"/>
                    </a:lnTo>
                    <a:lnTo>
                      <a:pt x="1449" y="514"/>
                    </a:lnTo>
                    <a:lnTo>
                      <a:pt x="1449" y="479"/>
                    </a:lnTo>
                    <a:lnTo>
                      <a:pt x="1362" y="479"/>
                    </a:lnTo>
                    <a:lnTo>
                      <a:pt x="1362" y="402"/>
                    </a:lnTo>
                    <a:lnTo>
                      <a:pt x="1054" y="402"/>
                    </a:lnTo>
                    <a:lnTo>
                      <a:pt x="1054" y="358"/>
                    </a:lnTo>
                    <a:lnTo>
                      <a:pt x="974" y="358"/>
                    </a:lnTo>
                    <a:lnTo>
                      <a:pt x="974" y="307"/>
                    </a:lnTo>
                    <a:lnTo>
                      <a:pt x="600" y="307"/>
                    </a:lnTo>
                    <a:lnTo>
                      <a:pt x="600" y="264"/>
                    </a:lnTo>
                    <a:lnTo>
                      <a:pt x="192" y="264"/>
                    </a:lnTo>
                    <a:lnTo>
                      <a:pt x="192" y="212"/>
                    </a:lnTo>
                    <a:lnTo>
                      <a:pt x="54" y="212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3" name="Line 522">
                <a:extLst>
                  <a:ext uri="{FF2B5EF4-FFF2-40B4-BE49-F238E27FC236}">
                    <a16:creationId xmlns:a16="http://schemas.microsoft.com/office/drawing/2014/main" id="{F3865CFD-583E-D6EB-9472-4405BD9B7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6513" y="3148013"/>
                <a:ext cx="14288" cy="0"/>
              </a:xfrm>
              <a:prstGeom prst="line">
                <a:avLst/>
              </a:prstGeom>
              <a:noFill/>
              <a:ln w="0">
                <a:solidFill>
                  <a:srgbClr val="4FFF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Rectangle 648">
                <a:extLst>
                  <a:ext uri="{FF2B5EF4-FFF2-40B4-BE49-F238E27FC236}">
                    <a16:creationId xmlns:a16="http://schemas.microsoft.com/office/drawing/2014/main" id="{3F41BE08-A7F3-368C-895B-D3442A8DE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4925" y="3146426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899">
                <a:extLst>
                  <a:ext uri="{FF2B5EF4-FFF2-40B4-BE49-F238E27FC236}">
                    <a16:creationId xmlns:a16="http://schemas.microsoft.com/office/drawing/2014/main" id="{9EC69428-C87C-89F9-0B82-E9B637C0B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0975" y="4832351"/>
                <a:ext cx="207962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900">
                <a:extLst>
                  <a:ext uri="{FF2B5EF4-FFF2-40B4-BE49-F238E27FC236}">
                    <a16:creationId xmlns:a16="http://schemas.microsoft.com/office/drawing/2014/main" id="{1CCE7D66-D606-72CA-F47B-5CE967D3D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491162" cy="1738313"/>
              </a:xfrm>
              <a:custGeom>
                <a:avLst/>
                <a:gdLst>
                  <a:gd name="T0" fmla="*/ 19344 w 20758"/>
                  <a:gd name="T1" fmla="*/ 6571 h 6571"/>
                  <a:gd name="T2" fmla="*/ 17385 w 20758"/>
                  <a:gd name="T3" fmla="*/ 6232 h 6571"/>
                  <a:gd name="T4" fmla="*/ 17198 w 20758"/>
                  <a:gd name="T5" fmla="*/ 6021 h 6571"/>
                  <a:gd name="T6" fmla="*/ 16804 w 20758"/>
                  <a:gd name="T7" fmla="*/ 5877 h 6571"/>
                  <a:gd name="T8" fmla="*/ 14959 w 20758"/>
                  <a:gd name="T9" fmla="*/ 5708 h 6571"/>
                  <a:gd name="T10" fmla="*/ 14491 w 20758"/>
                  <a:gd name="T11" fmla="*/ 5573 h 6571"/>
                  <a:gd name="T12" fmla="*/ 13727 w 20758"/>
                  <a:gd name="T13" fmla="*/ 5446 h 6571"/>
                  <a:gd name="T14" fmla="*/ 13332 w 20758"/>
                  <a:gd name="T15" fmla="*/ 5352 h 6571"/>
                  <a:gd name="T16" fmla="*/ 12928 w 20758"/>
                  <a:gd name="T17" fmla="*/ 5205 h 6571"/>
                  <a:gd name="T18" fmla="*/ 12873 w 20758"/>
                  <a:gd name="T19" fmla="*/ 5107 h 6571"/>
                  <a:gd name="T20" fmla="*/ 12399 w 20758"/>
                  <a:gd name="T21" fmla="*/ 5019 h 6571"/>
                  <a:gd name="T22" fmla="*/ 12341 w 20758"/>
                  <a:gd name="T23" fmla="*/ 4898 h 6571"/>
                  <a:gd name="T24" fmla="*/ 12198 w 20758"/>
                  <a:gd name="T25" fmla="*/ 4814 h 6571"/>
                  <a:gd name="T26" fmla="*/ 10677 w 20758"/>
                  <a:gd name="T27" fmla="*/ 4710 h 6571"/>
                  <a:gd name="T28" fmla="*/ 9970 w 20758"/>
                  <a:gd name="T29" fmla="*/ 4630 h 6571"/>
                  <a:gd name="T30" fmla="*/ 9648 w 20758"/>
                  <a:gd name="T31" fmla="*/ 4457 h 6571"/>
                  <a:gd name="T32" fmla="*/ 9462 w 20758"/>
                  <a:gd name="T33" fmla="*/ 4348 h 6571"/>
                  <a:gd name="T34" fmla="*/ 9209 w 20758"/>
                  <a:gd name="T35" fmla="*/ 4279 h 6571"/>
                  <a:gd name="T36" fmla="*/ 8806 w 20758"/>
                  <a:gd name="T37" fmla="*/ 4196 h 6571"/>
                  <a:gd name="T38" fmla="*/ 8722 w 20758"/>
                  <a:gd name="T39" fmla="*/ 4099 h 6571"/>
                  <a:gd name="T40" fmla="*/ 7670 w 20758"/>
                  <a:gd name="T41" fmla="*/ 4026 h 6571"/>
                  <a:gd name="T42" fmla="*/ 7582 w 20758"/>
                  <a:gd name="T43" fmla="*/ 3940 h 6571"/>
                  <a:gd name="T44" fmla="*/ 7490 w 20758"/>
                  <a:gd name="T45" fmla="*/ 3869 h 6571"/>
                  <a:gd name="T46" fmla="*/ 7297 w 20758"/>
                  <a:gd name="T47" fmla="*/ 3808 h 6571"/>
                  <a:gd name="T48" fmla="*/ 7145 w 20758"/>
                  <a:gd name="T49" fmla="*/ 3716 h 6571"/>
                  <a:gd name="T50" fmla="*/ 6848 w 20758"/>
                  <a:gd name="T51" fmla="*/ 3645 h 6571"/>
                  <a:gd name="T52" fmla="*/ 6446 w 20758"/>
                  <a:gd name="T53" fmla="*/ 3572 h 6571"/>
                  <a:gd name="T54" fmla="*/ 6128 w 20758"/>
                  <a:gd name="T55" fmla="*/ 3420 h 6571"/>
                  <a:gd name="T56" fmla="*/ 5976 w 20758"/>
                  <a:gd name="T57" fmla="*/ 3371 h 6571"/>
                  <a:gd name="T58" fmla="*/ 5909 w 20758"/>
                  <a:gd name="T59" fmla="*/ 3139 h 6571"/>
                  <a:gd name="T60" fmla="*/ 5846 w 20758"/>
                  <a:gd name="T61" fmla="*/ 3014 h 6571"/>
                  <a:gd name="T62" fmla="*/ 5501 w 20758"/>
                  <a:gd name="T63" fmla="*/ 2934 h 6571"/>
                  <a:gd name="T64" fmla="*/ 5403 w 20758"/>
                  <a:gd name="T65" fmla="*/ 2865 h 6571"/>
                  <a:gd name="T66" fmla="*/ 5288 w 20758"/>
                  <a:gd name="T67" fmla="*/ 2813 h 6571"/>
                  <a:gd name="T68" fmla="*/ 5064 w 20758"/>
                  <a:gd name="T69" fmla="*/ 2753 h 6571"/>
                  <a:gd name="T70" fmla="*/ 4800 w 20758"/>
                  <a:gd name="T71" fmla="*/ 2690 h 6571"/>
                  <a:gd name="T72" fmla="*/ 4303 w 20758"/>
                  <a:gd name="T73" fmla="*/ 2604 h 6571"/>
                  <a:gd name="T74" fmla="*/ 4148 w 20758"/>
                  <a:gd name="T75" fmla="*/ 2541 h 6571"/>
                  <a:gd name="T76" fmla="*/ 4012 w 20758"/>
                  <a:gd name="T77" fmla="*/ 2431 h 6571"/>
                  <a:gd name="T78" fmla="*/ 3923 w 20758"/>
                  <a:gd name="T79" fmla="*/ 2307 h 6571"/>
                  <a:gd name="T80" fmla="*/ 3834 w 20758"/>
                  <a:gd name="T81" fmla="*/ 2230 h 6571"/>
                  <a:gd name="T82" fmla="*/ 3765 w 20758"/>
                  <a:gd name="T83" fmla="*/ 2098 h 6571"/>
                  <a:gd name="T84" fmla="*/ 3647 w 20758"/>
                  <a:gd name="T85" fmla="*/ 2049 h 6571"/>
                  <a:gd name="T86" fmla="*/ 3541 w 20758"/>
                  <a:gd name="T87" fmla="*/ 1974 h 6571"/>
                  <a:gd name="T88" fmla="*/ 3426 w 20758"/>
                  <a:gd name="T89" fmla="*/ 1931 h 6571"/>
                  <a:gd name="T90" fmla="*/ 3357 w 20758"/>
                  <a:gd name="T91" fmla="*/ 1851 h 6571"/>
                  <a:gd name="T92" fmla="*/ 3282 w 20758"/>
                  <a:gd name="T93" fmla="*/ 1824 h 6571"/>
                  <a:gd name="T94" fmla="*/ 2825 w 20758"/>
                  <a:gd name="T95" fmla="*/ 1678 h 6571"/>
                  <a:gd name="T96" fmla="*/ 2730 w 20758"/>
                  <a:gd name="T97" fmla="*/ 1594 h 6571"/>
                  <a:gd name="T98" fmla="*/ 2294 w 20758"/>
                  <a:gd name="T99" fmla="*/ 1548 h 6571"/>
                  <a:gd name="T100" fmla="*/ 2075 w 20758"/>
                  <a:gd name="T101" fmla="*/ 1416 h 6571"/>
                  <a:gd name="T102" fmla="*/ 1985 w 20758"/>
                  <a:gd name="T103" fmla="*/ 1376 h 6571"/>
                  <a:gd name="T104" fmla="*/ 1836 w 20758"/>
                  <a:gd name="T105" fmla="*/ 1307 h 6571"/>
                  <a:gd name="T106" fmla="*/ 1761 w 20758"/>
                  <a:gd name="T107" fmla="*/ 991 h 6571"/>
                  <a:gd name="T108" fmla="*/ 1664 w 20758"/>
                  <a:gd name="T109" fmla="*/ 925 h 6571"/>
                  <a:gd name="T110" fmla="*/ 1443 w 20758"/>
                  <a:gd name="T111" fmla="*/ 856 h 6571"/>
                  <a:gd name="T112" fmla="*/ 1393 w 20758"/>
                  <a:gd name="T113" fmla="*/ 784 h 6571"/>
                  <a:gd name="T114" fmla="*/ 1063 w 20758"/>
                  <a:gd name="T115" fmla="*/ 721 h 6571"/>
                  <a:gd name="T116" fmla="*/ 985 w 20758"/>
                  <a:gd name="T117" fmla="*/ 663 h 6571"/>
                  <a:gd name="T118" fmla="*/ 600 w 20758"/>
                  <a:gd name="T119" fmla="*/ 575 h 6571"/>
                  <a:gd name="T120" fmla="*/ 195 w 20758"/>
                  <a:gd name="T121" fmla="*/ 500 h 6571"/>
                  <a:gd name="T122" fmla="*/ 48 w 20758"/>
                  <a:gd name="T123" fmla="*/ 414 h 6571"/>
                  <a:gd name="T124" fmla="*/ 0 w 20758"/>
                  <a:gd name="T125" fmla="*/ 0 h 6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758" h="6571">
                    <a:moveTo>
                      <a:pt x="20758" y="6571"/>
                    </a:moveTo>
                    <a:lnTo>
                      <a:pt x="19344" y="6571"/>
                    </a:lnTo>
                    <a:lnTo>
                      <a:pt x="19344" y="6232"/>
                    </a:lnTo>
                    <a:lnTo>
                      <a:pt x="17385" y="6232"/>
                    </a:lnTo>
                    <a:lnTo>
                      <a:pt x="17385" y="6021"/>
                    </a:lnTo>
                    <a:lnTo>
                      <a:pt x="17198" y="6021"/>
                    </a:lnTo>
                    <a:lnTo>
                      <a:pt x="17198" y="5877"/>
                    </a:lnTo>
                    <a:lnTo>
                      <a:pt x="16804" y="5877"/>
                    </a:lnTo>
                    <a:lnTo>
                      <a:pt x="16804" y="5708"/>
                    </a:lnTo>
                    <a:lnTo>
                      <a:pt x="14959" y="5708"/>
                    </a:lnTo>
                    <a:lnTo>
                      <a:pt x="14959" y="5573"/>
                    </a:lnTo>
                    <a:lnTo>
                      <a:pt x="14491" y="5573"/>
                    </a:lnTo>
                    <a:lnTo>
                      <a:pt x="14491" y="5446"/>
                    </a:lnTo>
                    <a:lnTo>
                      <a:pt x="13727" y="5446"/>
                    </a:lnTo>
                    <a:lnTo>
                      <a:pt x="13727" y="5352"/>
                    </a:lnTo>
                    <a:lnTo>
                      <a:pt x="13332" y="5352"/>
                    </a:lnTo>
                    <a:lnTo>
                      <a:pt x="13332" y="5205"/>
                    </a:lnTo>
                    <a:lnTo>
                      <a:pt x="12928" y="5205"/>
                    </a:lnTo>
                    <a:lnTo>
                      <a:pt x="12928" y="5107"/>
                    </a:lnTo>
                    <a:lnTo>
                      <a:pt x="12873" y="5107"/>
                    </a:lnTo>
                    <a:lnTo>
                      <a:pt x="12873" y="5019"/>
                    </a:lnTo>
                    <a:lnTo>
                      <a:pt x="12399" y="5019"/>
                    </a:lnTo>
                    <a:lnTo>
                      <a:pt x="12399" y="4898"/>
                    </a:lnTo>
                    <a:lnTo>
                      <a:pt x="12341" y="4898"/>
                    </a:lnTo>
                    <a:lnTo>
                      <a:pt x="12341" y="4814"/>
                    </a:lnTo>
                    <a:lnTo>
                      <a:pt x="12198" y="4814"/>
                    </a:lnTo>
                    <a:lnTo>
                      <a:pt x="12198" y="4710"/>
                    </a:lnTo>
                    <a:lnTo>
                      <a:pt x="10677" y="4710"/>
                    </a:lnTo>
                    <a:lnTo>
                      <a:pt x="10677" y="4630"/>
                    </a:lnTo>
                    <a:lnTo>
                      <a:pt x="9970" y="4630"/>
                    </a:lnTo>
                    <a:lnTo>
                      <a:pt x="9970" y="4457"/>
                    </a:lnTo>
                    <a:lnTo>
                      <a:pt x="9648" y="4457"/>
                    </a:lnTo>
                    <a:lnTo>
                      <a:pt x="9648" y="4348"/>
                    </a:lnTo>
                    <a:lnTo>
                      <a:pt x="9462" y="4348"/>
                    </a:lnTo>
                    <a:lnTo>
                      <a:pt x="9462" y="4279"/>
                    </a:lnTo>
                    <a:lnTo>
                      <a:pt x="9209" y="4279"/>
                    </a:lnTo>
                    <a:lnTo>
                      <a:pt x="9209" y="4196"/>
                    </a:lnTo>
                    <a:lnTo>
                      <a:pt x="8806" y="4196"/>
                    </a:lnTo>
                    <a:lnTo>
                      <a:pt x="8806" y="4099"/>
                    </a:lnTo>
                    <a:lnTo>
                      <a:pt x="8722" y="4099"/>
                    </a:lnTo>
                    <a:lnTo>
                      <a:pt x="8722" y="4026"/>
                    </a:lnTo>
                    <a:lnTo>
                      <a:pt x="7670" y="4026"/>
                    </a:lnTo>
                    <a:lnTo>
                      <a:pt x="7670" y="3940"/>
                    </a:lnTo>
                    <a:lnTo>
                      <a:pt x="7582" y="3940"/>
                    </a:lnTo>
                    <a:lnTo>
                      <a:pt x="7582" y="3869"/>
                    </a:lnTo>
                    <a:lnTo>
                      <a:pt x="7490" y="3869"/>
                    </a:lnTo>
                    <a:lnTo>
                      <a:pt x="7490" y="3808"/>
                    </a:lnTo>
                    <a:lnTo>
                      <a:pt x="7297" y="3808"/>
                    </a:lnTo>
                    <a:lnTo>
                      <a:pt x="7297" y="3716"/>
                    </a:lnTo>
                    <a:lnTo>
                      <a:pt x="7145" y="3716"/>
                    </a:lnTo>
                    <a:lnTo>
                      <a:pt x="7145" y="3645"/>
                    </a:lnTo>
                    <a:lnTo>
                      <a:pt x="6848" y="3645"/>
                    </a:lnTo>
                    <a:lnTo>
                      <a:pt x="6848" y="3572"/>
                    </a:lnTo>
                    <a:lnTo>
                      <a:pt x="6446" y="3572"/>
                    </a:lnTo>
                    <a:lnTo>
                      <a:pt x="6446" y="3420"/>
                    </a:lnTo>
                    <a:lnTo>
                      <a:pt x="6128" y="3420"/>
                    </a:lnTo>
                    <a:lnTo>
                      <a:pt x="6128" y="3371"/>
                    </a:lnTo>
                    <a:lnTo>
                      <a:pt x="5976" y="3371"/>
                    </a:lnTo>
                    <a:lnTo>
                      <a:pt x="5976" y="3139"/>
                    </a:lnTo>
                    <a:lnTo>
                      <a:pt x="5909" y="3139"/>
                    </a:lnTo>
                    <a:lnTo>
                      <a:pt x="5909" y="3014"/>
                    </a:lnTo>
                    <a:lnTo>
                      <a:pt x="5846" y="3014"/>
                    </a:lnTo>
                    <a:lnTo>
                      <a:pt x="5846" y="2934"/>
                    </a:lnTo>
                    <a:lnTo>
                      <a:pt x="5501" y="2934"/>
                    </a:lnTo>
                    <a:lnTo>
                      <a:pt x="5501" y="2865"/>
                    </a:lnTo>
                    <a:lnTo>
                      <a:pt x="5403" y="2865"/>
                    </a:lnTo>
                    <a:lnTo>
                      <a:pt x="5403" y="2813"/>
                    </a:lnTo>
                    <a:lnTo>
                      <a:pt x="5288" y="2813"/>
                    </a:lnTo>
                    <a:lnTo>
                      <a:pt x="5288" y="2753"/>
                    </a:lnTo>
                    <a:lnTo>
                      <a:pt x="5064" y="2753"/>
                    </a:lnTo>
                    <a:lnTo>
                      <a:pt x="5064" y="2690"/>
                    </a:lnTo>
                    <a:lnTo>
                      <a:pt x="4800" y="2690"/>
                    </a:lnTo>
                    <a:lnTo>
                      <a:pt x="4800" y="2604"/>
                    </a:lnTo>
                    <a:lnTo>
                      <a:pt x="4303" y="2604"/>
                    </a:lnTo>
                    <a:lnTo>
                      <a:pt x="4303" y="2541"/>
                    </a:lnTo>
                    <a:lnTo>
                      <a:pt x="4148" y="2541"/>
                    </a:lnTo>
                    <a:lnTo>
                      <a:pt x="4148" y="2431"/>
                    </a:lnTo>
                    <a:lnTo>
                      <a:pt x="4012" y="2431"/>
                    </a:lnTo>
                    <a:lnTo>
                      <a:pt x="4012" y="2307"/>
                    </a:lnTo>
                    <a:lnTo>
                      <a:pt x="3923" y="2307"/>
                    </a:lnTo>
                    <a:lnTo>
                      <a:pt x="3923" y="2230"/>
                    </a:lnTo>
                    <a:lnTo>
                      <a:pt x="3834" y="2230"/>
                    </a:lnTo>
                    <a:lnTo>
                      <a:pt x="3834" y="2098"/>
                    </a:lnTo>
                    <a:lnTo>
                      <a:pt x="3765" y="2098"/>
                    </a:lnTo>
                    <a:lnTo>
                      <a:pt x="3765" y="2049"/>
                    </a:lnTo>
                    <a:lnTo>
                      <a:pt x="3647" y="2049"/>
                    </a:lnTo>
                    <a:lnTo>
                      <a:pt x="3647" y="1974"/>
                    </a:lnTo>
                    <a:lnTo>
                      <a:pt x="3541" y="1974"/>
                    </a:lnTo>
                    <a:lnTo>
                      <a:pt x="3541" y="1931"/>
                    </a:lnTo>
                    <a:lnTo>
                      <a:pt x="3426" y="1931"/>
                    </a:lnTo>
                    <a:lnTo>
                      <a:pt x="3426" y="1851"/>
                    </a:lnTo>
                    <a:lnTo>
                      <a:pt x="3357" y="1851"/>
                    </a:lnTo>
                    <a:lnTo>
                      <a:pt x="3357" y="1824"/>
                    </a:lnTo>
                    <a:lnTo>
                      <a:pt x="3282" y="1824"/>
                    </a:lnTo>
                    <a:lnTo>
                      <a:pt x="3282" y="1678"/>
                    </a:lnTo>
                    <a:lnTo>
                      <a:pt x="2825" y="1678"/>
                    </a:lnTo>
                    <a:lnTo>
                      <a:pt x="2825" y="1594"/>
                    </a:lnTo>
                    <a:lnTo>
                      <a:pt x="2730" y="1594"/>
                    </a:lnTo>
                    <a:lnTo>
                      <a:pt x="2730" y="1548"/>
                    </a:lnTo>
                    <a:lnTo>
                      <a:pt x="2294" y="1548"/>
                    </a:lnTo>
                    <a:lnTo>
                      <a:pt x="2294" y="1416"/>
                    </a:lnTo>
                    <a:lnTo>
                      <a:pt x="2075" y="1416"/>
                    </a:lnTo>
                    <a:lnTo>
                      <a:pt x="2075" y="1376"/>
                    </a:lnTo>
                    <a:lnTo>
                      <a:pt x="1985" y="1376"/>
                    </a:lnTo>
                    <a:lnTo>
                      <a:pt x="1985" y="1307"/>
                    </a:lnTo>
                    <a:lnTo>
                      <a:pt x="1836" y="1307"/>
                    </a:lnTo>
                    <a:lnTo>
                      <a:pt x="1836" y="991"/>
                    </a:lnTo>
                    <a:lnTo>
                      <a:pt x="1761" y="991"/>
                    </a:lnTo>
                    <a:lnTo>
                      <a:pt x="1761" y="925"/>
                    </a:lnTo>
                    <a:lnTo>
                      <a:pt x="1664" y="925"/>
                    </a:lnTo>
                    <a:lnTo>
                      <a:pt x="1664" y="856"/>
                    </a:lnTo>
                    <a:lnTo>
                      <a:pt x="1443" y="856"/>
                    </a:lnTo>
                    <a:lnTo>
                      <a:pt x="1443" y="784"/>
                    </a:lnTo>
                    <a:lnTo>
                      <a:pt x="1393" y="784"/>
                    </a:lnTo>
                    <a:lnTo>
                      <a:pt x="1393" y="721"/>
                    </a:lnTo>
                    <a:lnTo>
                      <a:pt x="1063" y="721"/>
                    </a:lnTo>
                    <a:lnTo>
                      <a:pt x="1063" y="663"/>
                    </a:lnTo>
                    <a:lnTo>
                      <a:pt x="985" y="663"/>
                    </a:lnTo>
                    <a:lnTo>
                      <a:pt x="985" y="575"/>
                    </a:lnTo>
                    <a:lnTo>
                      <a:pt x="600" y="575"/>
                    </a:lnTo>
                    <a:lnTo>
                      <a:pt x="600" y="500"/>
                    </a:lnTo>
                    <a:lnTo>
                      <a:pt x="195" y="500"/>
                    </a:lnTo>
                    <a:lnTo>
                      <a:pt x="195" y="414"/>
                    </a:lnTo>
                    <a:lnTo>
                      <a:pt x="48" y="414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66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Line 901">
                <a:extLst>
                  <a:ext uri="{FF2B5EF4-FFF2-40B4-BE49-F238E27FC236}">
                    <a16:creationId xmlns:a16="http://schemas.microsoft.com/office/drawing/2014/main" id="{A72704D8-FF80-CA7E-B370-CCD57B72A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0975" y="5094288"/>
                <a:ext cx="207962" cy="0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213" name="ZoneTexte 3212">
              <a:extLst>
                <a:ext uri="{FF2B5EF4-FFF2-40B4-BE49-F238E27FC236}">
                  <a16:creationId xmlns:a16="http://schemas.microsoft.com/office/drawing/2014/main" id="{FE2A8F40-CEA1-CE63-4DCB-0E1E7D6D3E43}"/>
                </a:ext>
              </a:extLst>
            </p:cNvPr>
            <p:cNvSpPr txBox="1"/>
            <p:nvPr/>
          </p:nvSpPr>
          <p:spPr>
            <a:xfrm>
              <a:off x="6780460" y="4693851"/>
              <a:ext cx="916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All causes</a:t>
              </a:r>
            </a:p>
          </p:txBody>
        </p:sp>
        <p:sp>
          <p:nvSpPr>
            <p:cNvPr id="3214" name="ZoneTexte 3213">
              <a:extLst>
                <a:ext uri="{FF2B5EF4-FFF2-40B4-BE49-F238E27FC236}">
                  <a16:creationId xmlns:a16="http://schemas.microsoft.com/office/drawing/2014/main" id="{951B6A10-8225-1D69-2085-4CABF7BC10CD}"/>
                </a:ext>
              </a:extLst>
            </p:cNvPr>
            <p:cNvSpPr txBox="1"/>
            <p:nvPr/>
          </p:nvSpPr>
          <p:spPr>
            <a:xfrm>
              <a:off x="6261138" y="541226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3215" name="ZoneTexte 3214">
              <a:extLst>
                <a:ext uri="{FF2B5EF4-FFF2-40B4-BE49-F238E27FC236}">
                  <a16:creationId xmlns:a16="http://schemas.microsoft.com/office/drawing/2014/main" id="{233A3D04-7B8B-C135-B2B6-9AACAB9AFE62}"/>
                </a:ext>
              </a:extLst>
            </p:cNvPr>
            <p:cNvSpPr txBox="1"/>
            <p:nvPr/>
          </p:nvSpPr>
          <p:spPr>
            <a:xfrm>
              <a:off x="5909106" y="522076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0,85</a:t>
              </a:r>
            </a:p>
          </p:txBody>
        </p:sp>
        <p:sp>
          <p:nvSpPr>
            <p:cNvPr id="3216" name="ZoneTexte 3215">
              <a:extLst>
                <a:ext uri="{FF2B5EF4-FFF2-40B4-BE49-F238E27FC236}">
                  <a16:creationId xmlns:a16="http://schemas.microsoft.com/office/drawing/2014/main" id="{869DCEA7-D970-EE62-C204-B4731C3A17B2}"/>
                </a:ext>
              </a:extLst>
            </p:cNvPr>
            <p:cNvSpPr txBox="1"/>
            <p:nvPr/>
          </p:nvSpPr>
          <p:spPr>
            <a:xfrm>
              <a:off x="6780460" y="4906682"/>
              <a:ext cx="1359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Virologic failure</a:t>
              </a:r>
            </a:p>
          </p:txBody>
        </p:sp>
        <p:sp>
          <p:nvSpPr>
            <p:cNvPr id="3217" name="ZoneTexte 3216">
              <a:extLst>
                <a:ext uri="{FF2B5EF4-FFF2-40B4-BE49-F238E27FC236}">
                  <a16:creationId xmlns:a16="http://schemas.microsoft.com/office/drawing/2014/main" id="{F5D667E9-1916-2E3F-7450-89C01DB44727}"/>
                </a:ext>
              </a:extLst>
            </p:cNvPr>
            <p:cNvSpPr txBox="1"/>
            <p:nvPr/>
          </p:nvSpPr>
          <p:spPr>
            <a:xfrm>
              <a:off x="5909106" y="448429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0,90</a:t>
              </a:r>
            </a:p>
          </p:txBody>
        </p:sp>
        <p:sp>
          <p:nvSpPr>
            <p:cNvPr id="3218" name="ZoneTexte 3217">
              <a:extLst>
                <a:ext uri="{FF2B5EF4-FFF2-40B4-BE49-F238E27FC236}">
                  <a16:creationId xmlns:a16="http://schemas.microsoft.com/office/drawing/2014/main" id="{903C8F98-B4D3-E36A-52D7-563E3A5EBB11}"/>
                </a:ext>
              </a:extLst>
            </p:cNvPr>
            <p:cNvSpPr txBox="1"/>
            <p:nvPr/>
          </p:nvSpPr>
          <p:spPr>
            <a:xfrm>
              <a:off x="5909106" y="3747815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0,95</a:t>
              </a:r>
            </a:p>
          </p:txBody>
        </p:sp>
        <p:sp>
          <p:nvSpPr>
            <p:cNvPr id="3219" name="ZoneTexte 3218">
              <a:extLst>
                <a:ext uri="{FF2B5EF4-FFF2-40B4-BE49-F238E27FC236}">
                  <a16:creationId xmlns:a16="http://schemas.microsoft.com/office/drawing/2014/main" id="{AD7F448D-CABE-0175-7DD7-87F00B6920F1}"/>
                </a:ext>
              </a:extLst>
            </p:cNvPr>
            <p:cNvSpPr txBox="1"/>
            <p:nvPr/>
          </p:nvSpPr>
          <p:spPr>
            <a:xfrm>
              <a:off x="5987654" y="301133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1,0</a:t>
              </a:r>
            </a:p>
          </p:txBody>
        </p:sp>
        <p:sp>
          <p:nvSpPr>
            <p:cNvPr id="3220" name="ZoneTexte 3219">
              <a:extLst>
                <a:ext uri="{FF2B5EF4-FFF2-40B4-BE49-F238E27FC236}">
                  <a16:creationId xmlns:a16="http://schemas.microsoft.com/office/drawing/2014/main" id="{D8D3DA04-C5F3-8D59-1D3F-A6BCD0558D7B}"/>
                </a:ext>
              </a:extLst>
            </p:cNvPr>
            <p:cNvSpPr txBox="1"/>
            <p:nvPr/>
          </p:nvSpPr>
          <p:spPr>
            <a:xfrm>
              <a:off x="7917956" y="541226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3221" name="ZoneTexte 3220">
              <a:extLst>
                <a:ext uri="{FF2B5EF4-FFF2-40B4-BE49-F238E27FC236}">
                  <a16:creationId xmlns:a16="http://schemas.microsoft.com/office/drawing/2014/main" id="{E004851E-0329-F325-BDF2-BAB024DFB1F9}"/>
                </a:ext>
              </a:extLst>
            </p:cNvPr>
            <p:cNvSpPr txBox="1"/>
            <p:nvPr/>
          </p:nvSpPr>
          <p:spPr>
            <a:xfrm>
              <a:off x="9653321" y="541226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200</a:t>
              </a:r>
            </a:p>
          </p:txBody>
        </p:sp>
        <p:sp>
          <p:nvSpPr>
            <p:cNvPr id="3223" name="ZoneTexte 3222">
              <a:extLst>
                <a:ext uri="{FF2B5EF4-FFF2-40B4-BE49-F238E27FC236}">
                  <a16:creationId xmlns:a16="http://schemas.microsoft.com/office/drawing/2014/main" id="{ACA89593-6FBA-B4CE-82B1-A33F25ECF7AC}"/>
                </a:ext>
              </a:extLst>
            </p:cNvPr>
            <p:cNvSpPr txBox="1"/>
            <p:nvPr/>
          </p:nvSpPr>
          <p:spPr>
            <a:xfrm>
              <a:off x="6125684" y="5960313"/>
              <a:ext cx="534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1 134</a:t>
              </a:r>
            </a:p>
          </p:txBody>
        </p:sp>
        <p:sp>
          <p:nvSpPr>
            <p:cNvPr id="3224" name="ZoneTexte 3223">
              <a:extLst>
                <a:ext uri="{FF2B5EF4-FFF2-40B4-BE49-F238E27FC236}">
                  <a16:creationId xmlns:a16="http://schemas.microsoft.com/office/drawing/2014/main" id="{DEB2C92D-0FEF-2EE4-2521-0B60DA7B4461}"/>
                </a:ext>
              </a:extLst>
            </p:cNvPr>
            <p:cNvSpPr txBox="1"/>
            <p:nvPr/>
          </p:nvSpPr>
          <p:spPr>
            <a:xfrm>
              <a:off x="7917956" y="59603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849</a:t>
              </a:r>
            </a:p>
          </p:txBody>
        </p:sp>
        <p:sp>
          <p:nvSpPr>
            <p:cNvPr id="3225" name="ZoneTexte 3224">
              <a:extLst>
                <a:ext uri="{FF2B5EF4-FFF2-40B4-BE49-F238E27FC236}">
                  <a16:creationId xmlns:a16="http://schemas.microsoft.com/office/drawing/2014/main" id="{5728C8DD-E90C-D2C7-1E9C-6A88D1DE0DC6}"/>
                </a:ext>
              </a:extLst>
            </p:cNvPr>
            <p:cNvSpPr txBox="1"/>
            <p:nvPr/>
          </p:nvSpPr>
          <p:spPr>
            <a:xfrm>
              <a:off x="9653321" y="59603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556</a:t>
              </a:r>
            </a:p>
          </p:txBody>
        </p:sp>
        <p:sp>
          <p:nvSpPr>
            <p:cNvPr id="3226" name="Line 899">
              <a:extLst>
                <a:ext uri="{FF2B5EF4-FFF2-40B4-BE49-F238E27FC236}">
                  <a16:creationId xmlns:a16="http://schemas.microsoft.com/office/drawing/2014/main" id="{583DC807-3BE8-85B1-4D21-D1030A7F9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79976" y="6093696"/>
              <a:ext cx="20796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7" name="ZoneTexte 3226">
              <a:extLst>
                <a:ext uri="{FF2B5EF4-FFF2-40B4-BE49-F238E27FC236}">
                  <a16:creationId xmlns:a16="http://schemas.microsoft.com/office/drawing/2014/main" id="{ECF66831-E90A-6A62-9821-3FA223C1DF93}"/>
                </a:ext>
              </a:extLst>
            </p:cNvPr>
            <p:cNvSpPr txBox="1"/>
            <p:nvPr/>
          </p:nvSpPr>
          <p:spPr>
            <a:xfrm>
              <a:off x="8895240" y="5637156"/>
              <a:ext cx="539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Days</a:t>
              </a:r>
            </a:p>
          </p:txBody>
        </p:sp>
        <p:sp>
          <p:nvSpPr>
            <p:cNvPr id="3228" name="ZoneTexte 3227">
              <a:extLst>
                <a:ext uri="{FF2B5EF4-FFF2-40B4-BE49-F238E27FC236}">
                  <a16:creationId xmlns:a16="http://schemas.microsoft.com/office/drawing/2014/main" id="{1EF5D2EF-09B3-C5C1-39AE-F37433EB41FD}"/>
                </a:ext>
              </a:extLst>
            </p:cNvPr>
            <p:cNvSpPr txBox="1"/>
            <p:nvPr/>
          </p:nvSpPr>
          <p:spPr>
            <a:xfrm>
              <a:off x="5759962" y="5729095"/>
              <a:ext cx="1133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Number at risk</a:t>
              </a:r>
            </a:p>
          </p:txBody>
        </p:sp>
        <p:sp>
          <p:nvSpPr>
            <p:cNvPr id="3230" name="ZoneTexte 3229">
              <a:extLst>
                <a:ext uri="{FF2B5EF4-FFF2-40B4-BE49-F238E27FC236}">
                  <a16:creationId xmlns:a16="http://schemas.microsoft.com/office/drawing/2014/main" id="{7D2DC3D2-D5C1-91AE-32EF-82004A40A5EC}"/>
                </a:ext>
              </a:extLst>
            </p:cNvPr>
            <p:cNvSpPr txBox="1"/>
            <p:nvPr/>
          </p:nvSpPr>
          <p:spPr>
            <a:xfrm>
              <a:off x="11372726" y="541226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300</a:t>
              </a:r>
            </a:p>
          </p:txBody>
        </p:sp>
        <p:sp>
          <p:nvSpPr>
            <p:cNvPr id="3231" name="ZoneTexte 3230">
              <a:extLst>
                <a:ext uri="{FF2B5EF4-FFF2-40B4-BE49-F238E27FC236}">
                  <a16:creationId xmlns:a16="http://schemas.microsoft.com/office/drawing/2014/main" id="{929FD84F-8D9C-A6C1-EDBA-103F9DC4816C}"/>
                </a:ext>
              </a:extLst>
            </p:cNvPr>
            <p:cNvSpPr txBox="1"/>
            <p:nvPr/>
          </p:nvSpPr>
          <p:spPr>
            <a:xfrm>
              <a:off x="11372726" y="59603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183</a:t>
              </a:r>
            </a:p>
          </p:txBody>
        </p:sp>
      </p:grpSp>
      <p:sp>
        <p:nvSpPr>
          <p:cNvPr id="3232" name="Text Box 3">
            <a:extLst>
              <a:ext uri="{FF2B5EF4-FFF2-40B4-BE49-F238E27FC236}">
                <a16:creationId xmlns:a16="http://schemas.microsoft.com/office/drawing/2014/main" id="{4D7A323A-2CBA-0F97-23A7-F4A01BF9A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907" y="6468834"/>
            <a:ext cx="19280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Deschanvres C, </a:t>
            </a:r>
          </a:p>
        </p:txBody>
      </p:sp>
    </p:spTree>
    <p:extLst>
      <p:ext uri="{BB962C8B-B14F-4D97-AF65-F5344CB8AC3E}">
        <p14:creationId xmlns:p14="http://schemas.microsoft.com/office/powerpoint/2010/main" val="3946741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91BF2-4D3E-0D97-2F48-4CB73AA9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 + RPV in Athena Cohort (Netherlands)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D05462-BD62-EBEB-5C3D-B36FAEFC4C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618 patients started on LA CAB+RPV in Netherlands (Athena Cohort) </a:t>
            </a:r>
            <a:br>
              <a:rPr lang="en-US" dirty="0"/>
            </a:br>
            <a:r>
              <a:rPr lang="en-US" dirty="0"/>
              <a:t>between Dec 2018 and June 2023</a:t>
            </a:r>
          </a:p>
          <a:p>
            <a:r>
              <a:rPr lang="en-US" dirty="0"/>
              <a:t>Matched to 1 238 controls on standard oral ART (matching on age, gender, HIV transmission, anchor drug in previous regimen, ART duration, CD4 count, clinical visit ± 3 months LA IM start)</a:t>
            </a:r>
          </a:p>
          <a:p>
            <a:endParaRPr lang="en-US" dirty="0"/>
          </a:p>
          <a:p>
            <a:r>
              <a:rPr lang="en-US" dirty="0"/>
              <a:t>Median follow-up: 0.8 years</a:t>
            </a:r>
          </a:p>
          <a:p>
            <a:pPr lvl="1"/>
            <a:r>
              <a:rPr lang="en-US" dirty="0"/>
              <a:t>Discontinuation of LA CAB + RPV: 9% </a:t>
            </a:r>
          </a:p>
          <a:p>
            <a:pPr lvl="1"/>
            <a:r>
              <a:rPr lang="en-US" dirty="0"/>
              <a:t>Virologic failure (HIV RNA &gt; 200 c/mL): 0.9% of cases vs 1.8% of controls</a:t>
            </a:r>
          </a:p>
          <a:p>
            <a:pPr lvl="1"/>
            <a:r>
              <a:rPr lang="en-US" dirty="0"/>
              <a:t>2/5 failures on CAB + RPV developed INSTI + NNRTI resistance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E42E77-9E3D-B71F-1CF4-26C5A08F8C70}"/>
              </a:ext>
            </a:extLst>
          </p:cNvPr>
          <p:cNvSpPr txBox="1"/>
          <p:nvPr/>
        </p:nvSpPr>
        <p:spPr>
          <a:xfrm>
            <a:off x="10174218" y="6500087"/>
            <a:ext cx="2003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Jongen V, PS8.03</a:t>
            </a:r>
          </a:p>
        </p:txBody>
      </p:sp>
    </p:spTree>
    <p:extLst>
      <p:ext uri="{BB962C8B-B14F-4D97-AF65-F5344CB8AC3E}">
        <p14:creationId xmlns:p14="http://schemas.microsoft.com/office/powerpoint/2010/main" val="216709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31305-082A-FC9B-2282-2025219B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BIC/F/TAF + DRV/c in heavily ARV experienced patients with virologic suppression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900B889-FB38-DA62-E519-7F3413CD1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582" y="1539918"/>
            <a:ext cx="11354066" cy="1314919"/>
          </a:xfrm>
        </p:spPr>
        <p:txBody>
          <a:bodyPr>
            <a:normAutofit/>
          </a:bodyPr>
          <a:lstStyle/>
          <a:p>
            <a:r>
              <a:rPr lang="en-US" sz="1800" dirty="0"/>
              <a:t>Pilot study, 19 centers in Spain</a:t>
            </a:r>
          </a:p>
          <a:p>
            <a:r>
              <a:rPr lang="en-US" sz="1800" dirty="0"/>
              <a:t>63 patients, HIV RNA &lt; 50 c/ml,  with treatment ≥ 3 ARV drug classes and ≥ 3 pills/day, no resistance to INSTI or DRV</a:t>
            </a:r>
          </a:p>
          <a:p>
            <a:r>
              <a:rPr lang="en-US" sz="1800" dirty="0"/>
              <a:t>Simplification to BIC/F/TAF + DRV/c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7A116D-2B1E-ECC1-625D-A80ABC18BE37}"/>
              </a:ext>
            </a:extLst>
          </p:cNvPr>
          <p:cNvSpPr txBox="1"/>
          <p:nvPr/>
        </p:nvSpPr>
        <p:spPr>
          <a:xfrm>
            <a:off x="9668510" y="6493903"/>
            <a:ext cx="2549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fr-FR" sz="1200" i="1" dirty="0" err="1">
                <a:solidFill>
                  <a:srgbClr val="0070C0"/>
                </a:solidFill>
              </a:rPr>
              <a:t>Podzamczer</a:t>
            </a:r>
            <a:r>
              <a:rPr lang="fr-FR" sz="1200" i="1" dirty="0">
                <a:solidFill>
                  <a:srgbClr val="0070C0"/>
                </a:solidFill>
              </a:rPr>
              <a:t> D, eP.B1.001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30A220A-4825-EE77-B89A-C4512EEF8F5F}"/>
              </a:ext>
            </a:extLst>
          </p:cNvPr>
          <p:cNvGrpSpPr/>
          <p:nvPr/>
        </p:nvGrpSpPr>
        <p:grpSpPr>
          <a:xfrm>
            <a:off x="209518" y="2854837"/>
            <a:ext cx="9774805" cy="3608425"/>
            <a:chOff x="335360" y="2992933"/>
            <a:chExt cx="9774805" cy="3608425"/>
          </a:xfrm>
        </p:grpSpPr>
        <p:graphicFrame>
          <p:nvGraphicFramePr>
            <p:cNvPr id="3" name="Graphique 2">
              <a:extLst>
                <a:ext uri="{FF2B5EF4-FFF2-40B4-BE49-F238E27FC236}">
                  <a16:creationId xmlns:a16="http://schemas.microsoft.com/office/drawing/2014/main" id="{317D6215-A800-702A-C35E-D925BC7182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66344012"/>
                </p:ext>
              </p:extLst>
            </p:nvPr>
          </p:nvGraphicFramePr>
          <p:xfrm>
            <a:off x="335360" y="2992933"/>
            <a:ext cx="9118461" cy="34396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A6F3665-F78D-58A7-51CA-B8D6F8727967}"/>
                </a:ext>
              </a:extLst>
            </p:cNvPr>
            <p:cNvSpPr txBox="1"/>
            <p:nvPr/>
          </p:nvSpPr>
          <p:spPr>
            <a:xfrm>
              <a:off x="1153469" y="6293581"/>
              <a:ext cx="811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Baseline</a:t>
              </a:r>
              <a:endParaRPr lang="es-419" sz="1400" b="1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6521EFD-D162-AAE6-A124-954405B0E9A7}"/>
                </a:ext>
              </a:extLst>
            </p:cNvPr>
            <p:cNvSpPr txBox="1"/>
            <p:nvPr/>
          </p:nvSpPr>
          <p:spPr>
            <a:xfrm>
              <a:off x="2749813" y="6293581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W4</a:t>
              </a:r>
              <a:endParaRPr lang="es-419" sz="1400" b="1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826F67C-2686-7509-2CE6-B93D5E15829E}"/>
                </a:ext>
              </a:extLst>
            </p:cNvPr>
            <p:cNvSpPr txBox="1"/>
            <p:nvPr/>
          </p:nvSpPr>
          <p:spPr>
            <a:xfrm>
              <a:off x="4114522" y="6293581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W12</a:t>
              </a:r>
              <a:endParaRPr lang="es-419" sz="1400" b="1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AA7CFB0-88D8-5014-EEB0-DA7AF6205D1E}"/>
                </a:ext>
              </a:extLst>
            </p:cNvPr>
            <p:cNvSpPr txBox="1"/>
            <p:nvPr/>
          </p:nvSpPr>
          <p:spPr>
            <a:xfrm>
              <a:off x="1057708" y="456415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100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394F567-A3C2-FAD1-08C2-B5A90D7AD72B}"/>
                </a:ext>
              </a:extLst>
            </p:cNvPr>
            <p:cNvSpPr txBox="1"/>
            <p:nvPr/>
          </p:nvSpPr>
          <p:spPr>
            <a:xfrm>
              <a:off x="1599771" y="4571296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100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8315B030-D64F-11D5-6E62-82D25BF63F8D}"/>
                </a:ext>
              </a:extLst>
            </p:cNvPr>
            <p:cNvGrpSpPr/>
            <p:nvPr/>
          </p:nvGrpSpPr>
          <p:grpSpPr>
            <a:xfrm>
              <a:off x="9549881" y="3442240"/>
              <a:ext cx="560284" cy="550976"/>
              <a:chOff x="3783607" y="2116366"/>
              <a:chExt cx="560284" cy="55097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CF2C959-CC32-0DB3-559B-198095D1019F}"/>
                  </a:ext>
                </a:extLst>
              </p:cNvPr>
              <p:cNvSpPr/>
              <p:nvPr/>
            </p:nvSpPr>
            <p:spPr>
              <a:xfrm>
                <a:off x="3783607" y="2215864"/>
                <a:ext cx="158734" cy="1587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0E413C8-D557-EB3E-4DAF-682249048AED}"/>
                  </a:ext>
                </a:extLst>
              </p:cNvPr>
              <p:cNvSpPr/>
              <p:nvPr/>
            </p:nvSpPr>
            <p:spPr>
              <a:xfrm>
                <a:off x="3783607" y="2467182"/>
                <a:ext cx="158734" cy="15873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 dirty="0"/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B2FA07C-A130-A40B-E50E-C77D2E341588}"/>
                  </a:ext>
                </a:extLst>
              </p:cNvPr>
              <p:cNvSpPr txBox="1"/>
              <p:nvPr/>
            </p:nvSpPr>
            <p:spPr>
              <a:xfrm>
                <a:off x="3932625" y="2116366"/>
                <a:ext cx="411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/>
                  <a:t>ITT</a:t>
                </a:r>
                <a:endParaRPr lang="es-419" sz="1400" b="1" dirty="0"/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B874EB5-953C-5CAE-AABF-DE152731E9D1}"/>
                  </a:ext>
                </a:extLst>
              </p:cNvPr>
              <p:cNvSpPr txBox="1"/>
              <p:nvPr/>
            </p:nvSpPr>
            <p:spPr>
              <a:xfrm>
                <a:off x="3932625" y="2359565"/>
                <a:ext cx="3770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/>
                  <a:t>PP</a:t>
                </a:r>
                <a:endParaRPr lang="es-419" sz="1400" b="1" dirty="0"/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88AD32E-C6CD-41E8-1938-64382EC720E7}"/>
                </a:ext>
              </a:extLst>
            </p:cNvPr>
            <p:cNvSpPr txBox="1"/>
            <p:nvPr/>
          </p:nvSpPr>
          <p:spPr>
            <a:xfrm>
              <a:off x="5524917" y="6293581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W24</a:t>
              </a:r>
              <a:endParaRPr lang="es-419" sz="1400" b="1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C33F01B-3CCC-AE28-23C3-B32F0B7D4870}"/>
                </a:ext>
              </a:extLst>
            </p:cNvPr>
            <p:cNvSpPr txBox="1"/>
            <p:nvPr/>
          </p:nvSpPr>
          <p:spPr>
            <a:xfrm>
              <a:off x="6935312" y="6293581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W36</a:t>
              </a:r>
              <a:endParaRPr lang="es-419" sz="1400" b="1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711651A-82A8-69E3-0198-82D5928D6231}"/>
                </a:ext>
              </a:extLst>
            </p:cNvPr>
            <p:cNvSpPr txBox="1"/>
            <p:nvPr/>
          </p:nvSpPr>
          <p:spPr>
            <a:xfrm>
              <a:off x="8345706" y="6293581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W48</a:t>
              </a:r>
              <a:endParaRPr lang="es-419" sz="1400" b="1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EAD7A89-18AF-F823-23DD-8D68992743BF}"/>
                </a:ext>
              </a:extLst>
            </p:cNvPr>
            <p:cNvSpPr txBox="1"/>
            <p:nvPr/>
          </p:nvSpPr>
          <p:spPr>
            <a:xfrm>
              <a:off x="2514001" y="524042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86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847875E-5A15-8E5A-7725-A069237E2DAB}"/>
                </a:ext>
              </a:extLst>
            </p:cNvPr>
            <p:cNvSpPr txBox="1"/>
            <p:nvPr/>
          </p:nvSpPr>
          <p:spPr>
            <a:xfrm>
              <a:off x="3056064" y="465702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98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5381582-D2E9-F2AD-6AD3-E6AAF6B94141}"/>
                </a:ext>
              </a:extLst>
            </p:cNvPr>
            <p:cNvSpPr txBox="1"/>
            <p:nvPr/>
          </p:nvSpPr>
          <p:spPr>
            <a:xfrm>
              <a:off x="3924608" y="510707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89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47C5EDA-B11E-BDB9-8ACD-9698CD579E13}"/>
                </a:ext>
              </a:extLst>
            </p:cNvPr>
            <p:cNvSpPr txBox="1"/>
            <p:nvPr/>
          </p:nvSpPr>
          <p:spPr>
            <a:xfrm>
              <a:off x="4466671" y="471417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97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44E35CA-4ECA-B863-1FEB-64424BA0E046}"/>
                </a:ext>
              </a:extLst>
            </p:cNvPr>
            <p:cNvSpPr txBox="1"/>
            <p:nvPr/>
          </p:nvSpPr>
          <p:spPr>
            <a:xfrm>
              <a:off x="5335215" y="495467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92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7E457C8-10BA-9170-CA07-C4597B220A2A}"/>
                </a:ext>
              </a:extLst>
            </p:cNvPr>
            <p:cNvSpPr txBox="1"/>
            <p:nvPr/>
          </p:nvSpPr>
          <p:spPr>
            <a:xfrm>
              <a:off x="5877278" y="471417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97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172BD8D5-B8DA-3E71-8D60-1259EE3D4F1E}"/>
                </a:ext>
              </a:extLst>
            </p:cNvPr>
            <p:cNvSpPr txBox="1"/>
            <p:nvPr/>
          </p:nvSpPr>
          <p:spPr>
            <a:xfrm>
              <a:off x="6745822" y="524042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86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7E0A5D3-90D5-7EA0-129F-DEAA0D2AEE2F}"/>
                </a:ext>
              </a:extLst>
            </p:cNvPr>
            <p:cNvSpPr txBox="1"/>
            <p:nvPr/>
          </p:nvSpPr>
          <p:spPr>
            <a:xfrm>
              <a:off x="7287885" y="490467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93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EBBE560-8B02-80AC-9391-112CEF7FB366}"/>
                </a:ext>
              </a:extLst>
            </p:cNvPr>
            <p:cNvSpPr txBox="1"/>
            <p:nvPr/>
          </p:nvSpPr>
          <p:spPr>
            <a:xfrm>
              <a:off x="8156429" y="480227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95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3591F58B-4346-445E-96B4-9EEFC40AD3A0}"/>
                </a:ext>
              </a:extLst>
            </p:cNvPr>
            <p:cNvSpPr txBox="1"/>
            <p:nvPr/>
          </p:nvSpPr>
          <p:spPr>
            <a:xfrm>
              <a:off x="8652806" y="4571296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100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521AC3CF-8A47-D7F7-AA91-188ABF7C044F}"/>
              </a:ext>
            </a:extLst>
          </p:cNvPr>
          <p:cNvSpPr txBox="1"/>
          <p:nvPr/>
        </p:nvSpPr>
        <p:spPr>
          <a:xfrm>
            <a:off x="9105418" y="4077328"/>
            <a:ext cx="3000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 discontinuations for AE</a:t>
            </a:r>
          </a:p>
          <a:p>
            <a:r>
              <a:rPr lang="en-US" sz="1600" dirty="0"/>
              <a:t>Decrease in eGFR (- 10 mL/min):</a:t>
            </a:r>
          </a:p>
          <a:p>
            <a:r>
              <a:rPr lang="en-US" sz="1600" dirty="0"/>
              <a:t>interaction between BIC and </a:t>
            </a:r>
            <a:r>
              <a:rPr lang="en-US" sz="1600" dirty="0" err="1"/>
              <a:t>cobi</a:t>
            </a:r>
            <a:r>
              <a:rPr lang="en-US" sz="1600" dirty="0"/>
              <a:t> and renal transporters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8BB0C4-DF7B-C05E-E295-0B14A847C5A9}"/>
              </a:ext>
            </a:extLst>
          </p:cNvPr>
          <p:cNvSpPr txBox="1"/>
          <p:nvPr/>
        </p:nvSpPr>
        <p:spPr>
          <a:xfrm>
            <a:off x="4309628" y="2623601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HIV RNA &lt; 50 c/mL</a:t>
            </a:r>
          </a:p>
        </p:txBody>
      </p:sp>
    </p:spTree>
    <p:extLst>
      <p:ext uri="{BB962C8B-B14F-4D97-AF65-F5344CB8AC3E}">
        <p14:creationId xmlns:p14="http://schemas.microsoft.com/office/powerpoint/2010/main" val="3680799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1A9A7-FBD3-504A-00D4-711B24B6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518848" cy="793916"/>
          </a:xfrm>
        </p:spPr>
        <p:txBody>
          <a:bodyPr>
            <a:normAutofit/>
          </a:bodyPr>
          <a:lstStyle/>
          <a:p>
            <a:r>
              <a:rPr lang="en-US" sz="3200" dirty="0"/>
              <a:t>CAPELLA study: LEN resistance emergence at W104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96D7A1-E09D-5F04-D35B-D88E7586A2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785" y="1205366"/>
            <a:ext cx="10972800" cy="109107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CAPELLA: 72 HTE with limited treatment options</a:t>
            </a:r>
          </a:p>
          <a:p>
            <a:r>
              <a:rPr lang="en-US" sz="1800" dirty="0">
                <a:latin typeface="+mj-lt"/>
              </a:rPr>
              <a:t>Virologic suppression with LEN + OBR in 82% of participants at W104</a:t>
            </a:r>
          </a:p>
        </p:txBody>
      </p:sp>
      <p:graphicFrame>
        <p:nvGraphicFramePr>
          <p:cNvPr id="4" name="Group 155">
            <a:extLst>
              <a:ext uri="{FF2B5EF4-FFF2-40B4-BE49-F238E27FC236}">
                <a16:creationId xmlns:a16="http://schemas.microsoft.com/office/drawing/2014/main" id="{D65960D2-4297-AD76-E6C9-53AD9BD16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650918"/>
              </p:ext>
            </p:extLst>
          </p:nvPr>
        </p:nvGraphicFramePr>
        <p:xfrm>
          <a:off x="1768605" y="2340616"/>
          <a:ext cx="6585647" cy="26216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55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33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74" marB="45774" anchor="ctr" horzOverflow="overflow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CAPELLA 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(N=72)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/>
                </a:tc>
                <a:extLst>
                  <a:ext uri="{0D108BD9-81ED-4DB2-BD59-A6C34878D82A}">
                    <a16:rowId xmlns:a16="http://schemas.microsoft.com/office/drawing/2014/main" val="499817185"/>
                  </a:ext>
                </a:extLst>
              </a:tr>
              <a:tr h="49633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Participants meeting criteria for resistance testing (confirmed HIV RNA ≥ 50 c/mL)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881" marR="121881" marT="45774" marB="45774" anchor="ctr" horzOverflow="overflow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 (38%)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881" marR="121881" marT="45774" marB="45774" anchor="ctr" horzOverflow="overflow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34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Emergent LEN resistance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M661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Q67H/K/N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K70H/N/R/S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N74D/H/S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A105S/T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T107A/C/N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881" marR="121881" marT="45774" marB="45774" anchor="ctr" horzOverflow="overflow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(19%)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881" marR="121881" marT="45774" marB="4577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3F8FEE8-DF7C-11D2-C95C-73D383B9734E}"/>
              </a:ext>
            </a:extLst>
          </p:cNvPr>
          <p:cNvSpPr/>
          <p:nvPr/>
        </p:nvSpPr>
        <p:spPr>
          <a:xfrm>
            <a:off x="3431704" y="1968710"/>
            <a:ext cx="3516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Emergent LEN Resistance, N (%)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94A9E74-0F0D-FCCA-3C6E-DB048A5BC6CF}"/>
              </a:ext>
            </a:extLst>
          </p:cNvPr>
          <p:cNvSpPr txBox="1">
            <a:spLocks/>
          </p:cNvSpPr>
          <p:nvPr/>
        </p:nvSpPr>
        <p:spPr>
          <a:xfrm>
            <a:off x="596785" y="5184615"/>
            <a:ext cx="11115839" cy="124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kern="0" dirty="0">
                <a:solidFill>
                  <a:srgbClr val="000000"/>
                </a:solidFill>
                <a:latin typeface="+mj-lt"/>
              </a:rPr>
              <a:t>All 14 participants with emergent LEN resistance were at high risk for resistance </a:t>
            </a:r>
            <a:br>
              <a:rPr lang="en-US" sz="1800" kern="0" dirty="0">
                <a:solidFill>
                  <a:srgbClr val="000000"/>
                </a:solidFill>
                <a:latin typeface="+mj-lt"/>
              </a:rPr>
            </a:br>
            <a:r>
              <a:rPr lang="en-US" sz="1800" kern="0" dirty="0">
                <a:solidFill>
                  <a:srgbClr val="000000"/>
                </a:solidFill>
                <a:latin typeface="+mj-lt"/>
              </a:rPr>
              <a:t>(0 active drugs in OBR, N=4 ; inadequate adherence to OBR, N=10)</a:t>
            </a:r>
          </a:p>
          <a:p>
            <a:r>
              <a:rPr lang="en-US" sz="1800" kern="0" dirty="0">
                <a:solidFill>
                  <a:srgbClr val="000000"/>
                </a:solidFill>
                <a:latin typeface="+mj-lt"/>
              </a:rPr>
              <a:t>5/10 non adherent resuppressed without any treatment change</a:t>
            </a:r>
          </a:p>
          <a:p>
            <a:r>
              <a:rPr lang="en-US" sz="1800" kern="0" dirty="0">
                <a:solidFill>
                  <a:srgbClr val="000000"/>
                </a:solidFill>
                <a:latin typeface="+mj-lt"/>
              </a:rPr>
              <a:t>2/4 with no active drugs in OBR resuppressed with LEN + change in OBR</a:t>
            </a:r>
          </a:p>
          <a:p>
            <a:pPr marL="0" indent="0">
              <a:buFont typeface="Arial"/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FCF04C-EE0E-AF7A-D7D5-46AC8199921C}"/>
              </a:ext>
            </a:extLst>
          </p:cNvPr>
          <p:cNvSpPr txBox="1"/>
          <p:nvPr/>
        </p:nvSpPr>
        <p:spPr>
          <a:xfrm>
            <a:off x="10097179" y="6487742"/>
            <a:ext cx="2098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Margot N, PS8.04 </a:t>
            </a:r>
          </a:p>
        </p:txBody>
      </p:sp>
    </p:spTree>
    <p:extLst>
      <p:ext uri="{BB962C8B-B14F-4D97-AF65-F5344CB8AC3E}">
        <p14:creationId xmlns:p14="http://schemas.microsoft.com/office/powerpoint/2010/main" val="76364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CCB1B4B-6B41-FF8B-FE3B-A8E270A90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/>
              <a:t>New drugs</a:t>
            </a:r>
          </a:p>
        </p:txBody>
      </p:sp>
    </p:spTree>
    <p:extLst>
      <p:ext uri="{BB962C8B-B14F-4D97-AF65-F5344CB8AC3E}">
        <p14:creationId xmlns:p14="http://schemas.microsoft.com/office/powerpoint/2010/main" val="1273938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E8DC9-9C5F-F2DB-3EC4-413612E5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Maturation inhibitors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D2BCA582-247E-492D-06AC-E623D46CD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4519"/>
          <a:stretch>
            <a:fillRect/>
          </a:stretch>
        </p:blipFill>
        <p:spPr bwMode="auto">
          <a:xfrm>
            <a:off x="911424" y="1796761"/>
            <a:ext cx="9001000" cy="48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FF476B1-F5DB-CDE0-CCA4-184D1F7130BB}"/>
              </a:ext>
            </a:extLst>
          </p:cNvPr>
          <p:cNvSpPr txBox="1"/>
          <p:nvPr/>
        </p:nvSpPr>
        <p:spPr>
          <a:xfrm>
            <a:off x="11352331" y="6487742"/>
            <a:ext cx="843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</a:t>
            </a:r>
          </a:p>
        </p:txBody>
      </p:sp>
    </p:spTree>
    <p:extLst>
      <p:ext uri="{BB962C8B-B14F-4D97-AF65-F5344CB8AC3E}">
        <p14:creationId xmlns:p14="http://schemas.microsoft.com/office/powerpoint/2010/main" val="4092775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710A5CD-2988-56A7-58E6-6EDE5919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46306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HIV Maturation Inhibitor GSK3640254: Phase IIb (DOMINO Study)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5B1BA-318B-AB31-FFA6-F51A41346E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700808"/>
            <a:ext cx="10972800" cy="62881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Partially blinded, active-controlled, phase 2b trial</a:t>
            </a:r>
            <a:endParaRPr lang="fr-FR" sz="2000" dirty="0">
              <a:latin typeface="+mj-lt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8092896-2720-832E-4116-CA1C574F8C9D}"/>
              </a:ext>
            </a:extLst>
          </p:cNvPr>
          <p:cNvSpPr txBox="1">
            <a:spLocks/>
          </p:cNvSpPr>
          <p:nvPr/>
        </p:nvSpPr>
        <p:spPr bwMode="auto">
          <a:xfrm>
            <a:off x="481587" y="5806015"/>
            <a:ext cx="11519069" cy="62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marR="0" indent="0" algn="l" defTabSz="12318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+mj-lt"/>
              </a:rPr>
              <a:t>GSK’254 administered </a:t>
            </a:r>
            <a:r>
              <a:rPr lang="en-US" sz="1800" dirty="0" err="1">
                <a:latin typeface="+mj-lt"/>
              </a:rPr>
              <a:t>qd</a:t>
            </a:r>
            <a:r>
              <a:rPr lang="en-US" sz="1800" dirty="0">
                <a:latin typeface="+mj-lt"/>
              </a:rPr>
              <a:t> with low fat meal, </a:t>
            </a: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</a:rPr>
              <a:t>Included but not limited to 400-500 calories, with 25% of calories from fat</a:t>
            </a:r>
            <a:endParaRPr lang="en-US" sz="1800" baseline="30000" dirty="0"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</a:rPr>
              <a:t>Stratified by screening plasma HIV-1 RNA and investigator’s choice of dual NRTI background therapy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74D08117-9A90-6EF7-C66C-0AE00E6BD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800" y="2204864"/>
            <a:ext cx="4265568" cy="614823"/>
          </a:xfrm>
          <a:prstGeom prst="homePlate">
            <a:avLst>
              <a:gd name="adj" fmla="val 37877"/>
            </a:avLst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18288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GSK’254 100 mg +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ABC/3TC or FTC/TAF (N=40)</a:t>
            </a: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24690EFB-B776-B539-696F-7215FDE6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99" y="2924944"/>
            <a:ext cx="4267797" cy="614823"/>
          </a:xfrm>
          <a:prstGeom prst="homePlate">
            <a:avLst>
              <a:gd name="adj" fmla="val 37877"/>
            </a:avLst>
          </a:prstGeom>
          <a:solidFill>
            <a:srgbClr val="0033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18288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GSK’254 150 mg +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ABC/3TC or FTC/TAF (N=43)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9C2559BE-DA49-2137-1F55-55D4BDF42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043" y="5099094"/>
            <a:ext cx="2088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W</a:t>
            </a:r>
            <a:r>
              <a:rPr kumimoji="0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Arial" panose="020B0604020202020204" pitchFamily="34" charset="0"/>
              </a:rPr>
              <a:t>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Arial" panose="020B0604020202020204" pitchFamily="34" charset="0"/>
              </a:rPr>
              <a:t>% HIV-RNA &lt; 50 c/mL</a:t>
            </a: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131BC387-31E1-852A-34E9-648349CD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572" y="3645024"/>
            <a:ext cx="4265568" cy="614823"/>
          </a:xfrm>
          <a:prstGeom prst="homePlate">
            <a:avLst>
              <a:gd name="adj" fmla="val 37877"/>
            </a:avLst>
          </a:prstGeom>
          <a:solidFill>
            <a:srgbClr val="FF00CC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18288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GSK’254 200 mg +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ABC/3TC or FTC/TAF (N=42)</a:t>
            </a: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E79E8C65-9D18-45D9-06A2-70B484C5A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571" y="4326345"/>
            <a:ext cx="4267797" cy="614823"/>
          </a:xfrm>
          <a:prstGeom prst="homePlate">
            <a:avLst>
              <a:gd name="adj" fmla="val 37877"/>
            </a:avLst>
          </a:prstGeom>
          <a:solidFill>
            <a:srgbClr val="0099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18288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DTG 50 mg +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ABC/3TC or FTC/TAF (N=36)</a:t>
            </a: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06AA17D4-5C22-0F67-695E-75EDBF2E7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5085184"/>
            <a:ext cx="13009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2220516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Arial" charset="0"/>
              </a:rPr>
              <a:t>D1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40174FBB-4450-5D26-3B5D-24731CEBADB3}"/>
              </a:ext>
            </a:extLst>
          </p:cNvPr>
          <p:cNvSpPr/>
          <p:nvPr/>
        </p:nvSpPr>
        <p:spPr>
          <a:xfrm>
            <a:off x="695400" y="3140968"/>
            <a:ext cx="3461746" cy="103517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tIns="36576" bIns="36576">
            <a:spAutoFit/>
          </a:bodyPr>
          <a:lstStyle/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Treatment-naive adults ≥ 18 years</a:t>
            </a: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HIV-1 RNA ≥ 1000 c/mL</a:t>
            </a: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CD4+ T cell count ≥ 250 cells/mm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3</a:t>
            </a: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Susceptibility to NRTI backbone</a:t>
            </a:r>
          </a:p>
        </p:txBody>
      </p:sp>
      <p:sp>
        <p:nvSpPr>
          <p:cNvPr id="30" name="AutoShape 2">
            <a:extLst>
              <a:ext uri="{FF2B5EF4-FFF2-40B4-BE49-F238E27FC236}">
                <a16:creationId xmlns:a16="http://schemas.microsoft.com/office/drawing/2014/main" id="{DB33FE2E-9327-22A7-A758-E183F0BD6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477" y="3331530"/>
            <a:ext cx="1358637" cy="796102"/>
          </a:xfrm>
          <a:prstGeom prst="rightArrow">
            <a:avLst>
              <a:gd name="adj1" fmla="val 57009"/>
              <a:gd name="adj2" fmla="val 46123"/>
            </a:avLst>
          </a:prstGeom>
          <a:solidFill>
            <a:srgbClr val="0070C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Randomized 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1:1:1:1</a:t>
            </a:r>
          </a:p>
        </p:txBody>
      </p:sp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id="{C33BB318-6B18-4222-1EC3-D4C64BA2D4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3571" y="5022612"/>
            <a:ext cx="4160403" cy="3742"/>
          </a:xfrm>
          <a:prstGeom prst="line">
            <a:avLst/>
          </a:prstGeom>
          <a:noFill/>
          <a:ln w="19050" algn="ctr">
            <a:solidFill>
              <a:srgbClr val="071D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9">
            <a:extLst>
              <a:ext uri="{FF2B5EF4-FFF2-40B4-BE49-F238E27FC236}">
                <a16:creationId xmlns:a16="http://schemas.microsoft.com/office/drawing/2014/main" id="{E15569BC-912B-7246-F3E8-A0259E8F4003}"/>
              </a:ext>
            </a:extLst>
          </p:cNvPr>
          <p:cNvSpPr/>
          <p:nvPr/>
        </p:nvSpPr>
        <p:spPr>
          <a:xfrm>
            <a:off x="5515107" y="4992479"/>
            <a:ext cx="64008" cy="64008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1348343A-32F7-5DAD-EDC4-5BD45D020A29}"/>
              </a:ext>
            </a:extLst>
          </p:cNvPr>
          <p:cNvSpPr/>
          <p:nvPr/>
        </p:nvSpPr>
        <p:spPr>
          <a:xfrm>
            <a:off x="9691970" y="4992479"/>
            <a:ext cx="64008" cy="64008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7E4340-5C75-46B5-7C64-DA3BC5A07D8A}"/>
              </a:ext>
            </a:extLst>
          </p:cNvPr>
          <p:cNvSpPr txBox="1"/>
          <p:nvPr/>
        </p:nvSpPr>
        <p:spPr>
          <a:xfrm>
            <a:off x="10222044" y="6474990"/>
            <a:ext cx="1977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Joshi SR, RA2.01</a:t>
            </a:r>
          </a:p>
        </p:txBody>
      </p:sp>
    </p:spTree>
    <p:extLst>
      <p:ext uri="{BB962C8B-B14F-4D97-AF65-F5344CB8AC3E}">
        <p14:creationId xmlns:p14="http://schemas.microsoft.com/office/powerpoint/2010/main" val="627920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4">
            <a:extLst>
              <a:ext uri="{FF2B5EF4-FFF2-40B4-BE49-F238E27FC236}">
                <a16:creationId xmlns:a16="http://schemas.microsoft.com/office/drawing/2014/main" id="{05EDDC98-09EE-D031-D5C7-A09F86DE4628}"/>
              </a:ext>
            </a:extLst>
          </p:cNvPr>
          <p:cNvSpPr txBox="1"/>
          <p:nvPr/>
        </p:nvSpPr>
        <p:spPr bwMode="auto">
          <a:xfrm>
            <a:off x="407368" y="1436666"/>
            <a:ext cx="4500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Snapshot HIV-1 RNA &lt; 50 c/mL at W24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9E6B1F1-E914-C803-4FEC-E55B6AB7F261}"/>
              </a:ext>
            </a:extLst>
          </p:cNvPr>
          <p:cNvGrpSpPr/>
          <p:nvPr/>
        </p:nvGrpSpPr>
        <p:grpSpPr>
          <a:xfrm>
            <a:off x="5640573" y="1771768"/>
            <a:ext cx="6130243" cy="3169400"/>
            <a:chOff x="5640573" y="1771768"/>
            <a:chExt cx="6130243" cy="3169400"/>
          </a:xfrm>
        </p:grpSpPr>
        <p:cxnSp>
          <p:nvCxnSpPr>
            <p:cNvPr id="31" name="Straight Connector 10">
              <a:extLst>
                <a:ext uri="{FF2B5EF4-FFF2-40B4-BE49-F238E27FC236}">
                  <a16:creationId xmlns:a16="http://schemas.microsoft.com/office/drawing/2014/main" id="{418BB337-FFBA-6A4F-BA64-A6BE908F1F7E}"/>
                </a:ext>
              </a:extLst>
            </p:cNvPr>
            <p:cNvCxnSpPr>
              <a:cxnSpLocks/>
            </p:cNvCxnSpPr>
            <p:nvPr/>
          </p:nvCxnSpPr>
          <p:spPr>
            <a:xfrm>
              <a:off x="6828904" y="3738240"/>
              <a:ext cx="41215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</a:ln>
            <a:effectLst/>
          </p:spPr>
        </p:cxnSp>
        <p:cxnSp>
          <p:nvCxnSpPr>
            <p:cNvPr id="32" name="Straight Connector 11">
              <a:extLst>
                <a:ext uri="{FF2B5EF4-FFF2-40B4-BE49-F238E27FC236}">
                  <a16:creationId xmlns:a16="http://schemas.microsoft.com/office/drawing/2014/main" id="{A199B95D-7936-EBF5-FBCB-3B29B8877077}"/>
                </a:ext>
              </a:extLst>
            </p:cNvPr>
            <p:cNvCxnSpPr>
              <a:cxnSpLocks/>
            </p:cNvCxnSpPr>
            <p:nvPr/>
          </p:nvCxnSpPr>
          <p:spPr>
            <a:xfrm>
              <a:off x="6828904" y="4081920"/>
              <a:ext cx="41215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</a:ln>
            <a:effectLst/>
          </p:spPr>
        </p:cxnSp>
        <p:graphicFrame>
          <p:nvGraphicFramePr>
            <p:cNvPr id="56" name="Chart 8">
              <a:extLst>
                <a:ext uri="{FF2B5EF4-FFF2-40B4-BE49-F238E27FC236}">
                  <a16:creationId xmlns:a16="http://schemas.microsoft.com/office/drawing/2014/main" id="{7531C22E-079B-5A6E-1EB5-16B5F52BA0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64856527"/>
                </p:ext>
              </p:extLst>
            </p:nvPr>
          </p:nvGraphicFramePr>
          <p:xfrm>
            <a:off x="5640573" y="1771768"/>
            <a:ext cx="5436166" cy="316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36728110-794B-7375-2E53-A29204D6F7EC}"/>
                </a:ext>
              </a:extLst>
            </p:cNvPr>
            <p:cNvSpPr txBox="1"/>
            <p:nvPr/>
          </p:nvSpPr>
          <p:spPr bwMode="auto">
            <a:xfrm>
              <a:off x="10990130" y="3624041"/>
              <a:ext cx="772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&lt;200 c/mL</a:t>
              </a:r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975B908A-D9B3-C695-ADDE-77ADE6709850}"/>
                </a:ext>
              </a:extLst>
            </p:cNvPr>
            <p:cNvSpPr txBox="1"/>
            <p:nvPr/>
          </p:nvSpPr>
          <p:spPr bwMode="auto">
            <a:xfrm>
              <a:off x="10998435" y="3954708"/>
              <a:ext cx="772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&lt;40 c/mL</a:t>
              </a:r>
            </a:p>
          </p:txBody>
        </p: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CF350C70-97A8-0EF4-D7BD-60DBC208A5F5}"/>
                </a:ext>
              </a:extLst>
            </p:cNvPr>
            <p:cNvSpPr txBox="1"/>
            <p:nvPr/>
          </p:nvSpPr>
          <p:spPr bwMode="auto">
            <a:xfrm>
              <a:off x="7144374" y="4432779"/>
              <a:ext cx="13112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12DF1A9D-CDA6-565C-3AFA-93838CD4EF6C}"/>
                </a:ext>
              </a:extLst>
            </p:cNvPr>
            <p:cNvSpPr txBox="1"/>
            <p:nvPr/>
          </p:nvSpPr>
          <p:spPr bwMode="auto">
            <a:xfrm>
              <a:off x="7747333" y="4432779"/>
              <a:ext cx="13112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8B1D0F42-EE70-1BA1-5144-AE2FD0BAC89B}"/>
                </a:ext>
              </a:extLst>
            </p:cNvPr>
            <p:cNvSpPr txBox="1"/>
            <p:nvPr/>
          </p:nvSpPr>
          <p:spPr bwMode="auto">
            <a:xfrm>
              <a:off x="8251677" y="4432778"/>
              <a:ext cx="3478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39" name="TextBox 17">
              <a:extLst>
                <a:ext uri="{FF2B5EF4-FFF2-40B4-BE49-F238E27FC236}">
                  <a16:creationId xmlns:a16="http://schemas.microsoft.com/office/drawing/2014/main" id="{2771B452-9714-2997-314E-FB2928050633}"/>
                </a:ext>
              </a:extLst>
            </p:cNvPr>
            <p:cNvSpPr txBox="1"/>
            <p:nvPr/>
          </p:nvSpPr>
          <p:spPr bwMode="auto">
            <a:xfrm>
              <a:off x="8863601" y="4432778"/>
              <a:ext cx="34015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0" name="TextBox 36">
              <a:extLst>
                <a:ext uri="{FF2B5EF4-FFF2-40B4-BE49-F238E27FC236}">
                  <a16:creationId xmlns:a16="http://schemas.microsoft.com/office/drawing/2014/main" id="{DDF50E5C-249D-462B-4900-E19BD2B7179B}"/>
                </a:ext>
              </a:extLst>
            </p:cNvPr>
            <p:cNvSpPr txBox="1"/>
            <p:nvPr/>
          </p:nvSpPr>
          <p:spPr bwMode="auto">
            <a:xfrm>
              <a:off x="9453846" y="4432778"/>
              <a:ext cx="3822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41" name="TextBox 38">
              <a:extLst>
                <a:ext uri="{FF2B5EF4-FFF2-40B4-BE49-F238E27FC236}">
                  <a16:creationId xmlns:a16="http://schemas.microsoft.com/office/drawing/2014/main" id="{6EB466EA-8B0B-073E-528A-0C9EA0C4AC67}"/>
                </a:ext>
              </a:extLst>
            </p:cNvPr>
            <p:cNvSpPr txBox="1"/>
            <p:nvPr/>
          </p:nvSpPr>
          <p:spPr bwMode="auto">
            <a:xfrm>
              <a:off x="10087737" y="4432778"/>
              <a:ext cx="3225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42" name="TextBox 39">
              <a:extLst>
                <a:ext uri="{FF2B5EF4-FFF2-40B4-BE49-F238E27FC236}">
                  <a16:creationId xmlns:a16="http://schemas.microsoft.com/office/drawing/2014/main" id="{A70F27D0-6A85-6CB5-2823-E30B29AE12FC}"/>
                </a:ext>
              </a:extLst>
            </p:cNvPr>
            <p:cNvSpPr txBox="1"/>
            <p:nvPr/>
          </p:nvSpPr>
          <p:spPr bwMode="auto">
            <a:xfrm>
              <a:off x="10692336" y="4432778"/>
              <a:ext cx="3225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43" name="TextBox 44">
              <a:extLst>
                <a:ext uri="{FF2B5EF4-FFF2-40B4-BE49-F238E27FC236}">
                  <a16:creationId xmlns:a16="http://schemas.microsoft.com/office/drawing/2014/main" id="{E107CFAE-B475-7A0C-37AF-A6E6A7323EB4}"/>
                </a:ext>
              </a:extLst>
            </p:cNvPr>
            <p:cNvSpPr txBox="1"/>
            <p:nvPr/>
          </p:nvSpPr>
          <p:spPr bwMode="auto">
            <a:xfrm>
              <a:off x="8430409" y="4682345"/>
              <a:ext cx="6416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FD768E57-F62C-C9A7-5D48-031D3B78B296}"/>
                </a:ext>
              </a:extLst>
            </p:cNvPr>
            <p:cNvSpPr txBox="1"/>
            <p:nvPr/>
          </p:nvSpPr>
          <p:spPr bwMode="auto">
            <a:xfrm>
              <a:off x="6442224" y="4432778"/>
              <a:ext cx="3478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BL</a:t>
              </a:r>
            </a:p>
          </p:txBody>
        </p:sp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D192498F-3331-256A-B2D1-3734435F019B}"/>
                </a:ext>
              </a:extLst>
            </p:cNvPr>
            <p:cNvCxnSpPr/>
            <p:nvPr/>
          </p:nvCxnSpPr>
          <p:spPr>
            <a:xfrm>
              <a:off x="8882491" y="2062635"/>
              <a:ext cx="258299" cy="0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78BE0E23-D5BE-B664-7113-4E150C483F32}"/>
                </a:ext>
              </a:extLst>
            </p:cNvPr>
            <p:cNvSpPr/>
            <p:nvPr/>
          </p:nvSpPr>
          <p:spPr>
            <a:xfrm>
              <a:off x="8975064" y="2026059"/>
              <a:ext cx="73152" cy="7315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Straight Connector 21">
              <a:extLst>
                <a:ext uri="{FF2B5EF4-FFF2-40B4-BE49-F238E27FC236}">
                  <a16:creationId xmlns:a16="http://schemas.microsoft.com/office/drawing/2014/main" id="{6B5C053A-ACB3-8141-0110-D0C19203F243}"/>
                </a:ext>
              </a:extLst>
            </p:cNvPr>
            <p:cNvCxnSpPr/>
            <p:nvPr/>
          </p:nvCxnSpPr>
          <p:spPr>
            <a:xfrm>
              <a:off x="8882491" y="2305465"/>
              <a:ext cx="258299" cy="0"/>
            </a:xfrm>
            <a:prstGeom prst="line">
              <a:avLst/>
            </a:prstGeom>
            <a:ln w="19050">
              <a:solidFill>
                <a:srgbClr val="00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1A94EC45-CEF4-0B3F-6EAA-1240C632E81F}"/>
                </a:ext>
              </a:extLst>
            </p:cNvPr>
            <p:cNvSpPr/>
            <p:nvPr/>
          </p:nvSpPr>
          <p:spPr>
            <a:xfrm>
              <a:off x="8975064" y="2268889"/>
              <a:ext cx="73152" cy="73152"/>
            </a:xfrm>
            <a:prstGeom prst="ellipse">
              <a:avLst/>
            </a:prstGeom>
            <a:solidFill>
              <a:srgbClr val="0033FF"/>
            </a:solidFill>
            <a:ln>
              <a:solidFill>
                <a:srgbClr val="00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0" name="Straight Connector 24">
              <a:extLst>
                <a:ext uri="{FF2B5EF4-FFF2-40B4-BE49-F238E27FC236}">
                  <a16:creationId xmlns:a16="http://schemas.microsoft.com/office/drawing/2014/main" id="{329B2EF0-63AA-3DF2-AC83-7BF00610735F}"/>
                </a:ext>
              </a:extLst>
            </p:cNvPr>
            <p:cNvCxnSpPr/>
            <p:nvPr/>
          </p:nvCxnSpPr>
          <p:spPr>
            <a:xfrm>
              <a:off x="8882491" y="2544579"/>
              <a:ext cx="258299" cy="0"/>
            </a:xfrm>
            <a:prstGeom prst="line">
              <a:avLst/>
            </a:prstGeom>
            <a:ln w="19050">
              <a:solidFill>
                <a:srgbClr val="FF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495121DC-C98F-D649-F97C-67E452B1CE2A}"/>
                </a:ext>
              </a:extLst>
            </p:cNvPr>
            <p:cNvSpPr/>
            <p:nvPr/>
          </p:nvSpPr>
          <p:spPr>
            <a:xfrm>
              <a:off x="8975064" y="2508003"/>
              <a:ext cx="73152" cy="73152"/>
            </a:xfrm>
            <a:prstGeom prst="ellipse">
              <a:avLst/>
            </a:prstGeom>
            <a:solidFill>
              <a:srgbClr val="FF00CC"/>
            </a:solidFill>
            <a:ln>
              <a:solidFill>
                <a:srgbClr val="FF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26">
              <a:extLst>
                <a:ext uri="{FF2B5EF4-FFF2-40B4-BE49-F238E27FC236}">
                  <a16:creationId xmlns:a16="http://schemas.microsoft.com/office/drawing/2014/main" id="{AD3C629D-1CDD-C057-DAA3-87A1DB92E1E8}"/>
                </a:ext>
              </a:extLst>
            </p:cNvPr>
            <p:cNvSpPr txBox="1"/>
            <p:nvPr/>
          </p:nvSpPr>
          <p:spPr bwMode="auto">
            <a:xfrm>
              <a:off x="9179106" y="1960842"/>
              <a:ext cx="23515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GSK’254 100 mg + 2 NRTIs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(N=3)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27">
              <a:extLst>
                <a:ext uri="{FF2B5EF4-FFF2-40B4-BE49-F238E27FC236}">
                  <a16:creationId xmlns:a16="http://schemas.microsoft.com/office/drawing/2014/main" id="{63E1EE50-6833-7D57-09D7-A8DE772A9AFB}"/>
                </a:ext>
              </a:extLst>
            </p:cNvPr>
            <p:cNvSpPr txBox="1"/>
            <p:nvPr/>
          </p:nvSpPr>
          <p:spPr bwMode="auto">
            <a:xfrm>
              <a:off x="9180911" y="2209536"/>
              <a:ext cx="258990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GSK’254 150 mg + 2 NRTIs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(N=1)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28">
              <a:extLst>
                <a:ext uri="{FF2B5EF4-FFF2-40B4-BE49-F238E27FC236}">
                  <a16:creationId xmlns:a16="http://schemas.microsoft.com/office/drawing/2014/main" id="{7DE0D61E-3342-0E1F-DDBD-845A1C9A15EB}"/>
                </a:ext>
              </a:extLst>
            </p:cNvPr>
            <p:cNvSpPr txBox="1"/>
            <p:nvPr/>
          </p:nvSpPr>
          <p:spPr bwMode="auto">
            <a:xfrm>
              <a:off x="9180910" y="2452246"/>
              <a:ext cx="23515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GSK’254 200 mg + 2 NRTIs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(N=4)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7E18A26-4855-AAA7-A9C3-7130192E47DB}"/>
                </a:ext>
              </a:extLst>
            </p:cNvPr>
            <p:cNvSpPr txBox="1"/>
            <p:nvPr/>
          </p:nvSpPr>
          <p:spPr>
            <a:xfrm>
              <a:off x="5785233" y="1803195"/>
              <a:ext cx="805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1 000 000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1B90C17-1C72-F245-2D07-DED2FD3D9E4E}"/>
                </a:ext>
              </a:extLst>
            </p:cNvPr>
            <p:cNvSpPr txBox="1"/>
            <p:nvPr/>
          </p:nvSpPr>
          <p:spPr>
            <a:xfrm>
              <a:off x="5899047" y="2293285"/>
              <a:ext cx="691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66A78B1-6B12-80A5-0E00-60FE213A4184}"/>
                </a:ext>
              </a:extLst>
            </p:cNvPr>
            <p:cNvSpPr txBox="1"/>
            <p:nvPr/>
          </p:nvSpPr>
          <p:spPr>
            <a:xfrm>
              <a:off x="5977595" y="2783375"/>
              <a:ext cx="612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10 000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171EE46-D91D-E336-0BA7-AF2DACC7B992}"/>
                </a:ext>
              </a:extLst>
            </p:cNvPr>
            <p:cNvSpPr txBox="1"/>
            <p:nvPr/>
          </p:nvSpPr>
          <p:spPr>
            <a:xfrm>
              <a:off x="6056140" y="3273465"/>
              <a:ext cx="534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B408EFFF-88F5-6284-F4EC-0F62FEBA16C3}"/>
                </a:ext>
              </a:extLst>
            </p:cNvPr>
            <p:cNvSpPr txBox="1"/>
            <p:nvPr/>
          </p:nvSpPr>
          <p:spPr>
            <a:xfrm>
              <a:off x="6169954" y="376355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AE39BDC-443F-9382-A8D0-4591C5AEBBD4}"/>
              </a:ext>
            </a:extLst>
          </p:cNvPr>
          <p:cNvGrpSpPr/>
          <p:nvPr/>
        </p:nvGrpSpPr>
        <p:grpSpPr>
          <a:xfrm>
            <a:off x="407368" y="2054258"/>
            <a:ext cx="4378672" cy="2825133"/>
            <a:chOff x="407368" y="2054258"/>
            <a:chExt cx="4378672" cy="2825133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E8F1A5C-A493-9FAB-BA63-18AEEB0042E4}"/>
                </a:ext>
              </a:extLst>
            </p:cNvPr>
            <p:cNvSpPr txBox="1"/>
            <p:nvPr/>
          </p:nvSpPr>
          <p:spPr bwMode="auto">
            <a:xfrm>
              <a:off x="1109358" y="4319249"/>
              <a:ext cx="82161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+ 2 NRTIs</a:t>
              </a: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6A4F9EF-E0B9-0086-EB43-E328ED7273FA}"/>
                </a:ext>
              </a:extLst>
            </p:cNvPr>
            <p:cNvSpPr txBox="1"/>
            <p:nvPr/>
          </p:nvSpPr>
          <p:spPr bwMode="auto">
            <a:xfrm>
              <a:off x="1970535" y="4319935"/>
              <a:ext cx="96023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+ 2 NRTIs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A817F845-FC4D-8D81-6582-6CB7B4EEA3A7}"/>
                </a:ext>
              </a:extLst>
            </p:cNvPr>
            <p:cNvSpPr txBox="1"/>
            <p:nvPr/>
          </p:nvSpPr>
          <p:spPr bwMode="auto">
            <a:xfrm>
              <a:off x="2922062" y="4319248"/>
              <a:ext cx="92787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+ 2 NRTIs</a:t>
              </a: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D1A5B2E0-35ED-25BE-DDC1-BE292269DB66}"/>
                </a:ext>
              </a:extLst>
            </p:cNvPr>
            <p:cNvSpPr txBox="1"/>
            <p:nvPr/>
          </p:nvSpPr>
          <p:spPr bwMode="auto">
            <a:xfrm>
              <a:off x="3932111" y="4325393"/>
              <a:ext cx="7607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 mg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+ 2 NRTIs</a:t>
              </a:r>
            </a:p>
          </p:txBody>
        </p: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7AC3B622-D356-1A69-DFE0-9376FB5D42B7}"/>
                </a:ext>
              </a:extLst>
            </p:cNvPr>
            <p:cNvSpPr txBox="1"/>
            <p:nvPr/>
          </p:nvSpPr>
          <p:spPr bwMode="auto">
            <a:xfrm>
              <a:off x="860378" y="4031216"/>
              <a:ext cx="2721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n/N</a:t>
              </a:r>
            </a:p>
          </p:txBody>
        </p:sp>
        <p:grpSp>
          <p:nvGrpSpPr>
            <p:cNvPr id="1033" name="Groupe 1032">
              <a:extLst>
                <a:ext uri="{FF2B5EF4-FFF2-40B4-BE49-F238E27FC236}">
                  <a16:creationId xmlns:a16="http://schemas.microsoft.com/office/drawing/2014/main" id="{4F6FC728-09BE-25BE-82F7-F2740630093B}"/>
                </a:ext>
              </a:extLst>
            </p:cNvPr>
            <p:cNvGrpSpPr/>
            <p:nvPr/>
          </p:nvGrpSpPr>
          <p:grpSpPr>
            <a:xfrm>
              <a:off x="787127" y="2168905"/>
              <a:ext cx="3998913" cy="2078038"/>
              <a:chOff x="854075" y="2790825"/>
              <a:chExt cx="3998913" cy="2078038"/>
            </a:xfrm>
          </p:grpSpPr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EF3C8348-7F20-6132-0402-25F51A795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00" y="2790825"/>
                <a:ext cx="3913188" cy="2078037"/>
              </a:xfrm>
              <a:custGeom>
                <a:avLst/>
                <a:gdLst>
                  <a:gd name="T0" fmla="*/ 0 w 14787"/>
                  <a:gd name="T1" fmla="*/ 0 h 7856"/>
                  <a:gd name="T2" fmla="*/ 0 w 14787"/>
                  <a:gd name="T3" fmla="*/ 7856 h 7856"/>
                  <a:gd name="T4" fmla="*/ 14787 w 14787"/>
                  <a:gd name="T5" fmla="*/ 7856 h 7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87" h="7856">
                    <a:moveTo>
                      <a:pt x="0" y="0"/>
                    </a:moveTo>
                    <a:lnTo>
                      <a:pt x="0" y="7856"/>
                    </a:lnTo>
                    <a:lnTo>
                      <a:pt x="14787" y="785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Line 7">
                <a:extLst>
                  <a:ext uri="{FF2B5EF4-FFF2-40B4-BE49-F238E27FC236}">
                    <a16:creationId xmlns:a16="http://schemas.microsoft.com/office/drawing/2014/main" id="{32DCB2DE-1036-3344-06F9-7940ABBBF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3221038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Line 8">
                <a:extLst>
                  <a:ext uri="{FF2B5EF4-FFF2-40B4-BE49-F238E27FC236}">
                    <a16:creationId xmlns:a16="http://schemas.microsoft.com/office/drawing/2014/main" id="{E2B7548A-DA7C-4B64-4931-B4554CB5D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3632200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" name="Line 9">
                <a:extLst>
                  <a:ext uri="{FF2B5EF4-FFF2-40B4-BE49-F238E27FC236}">
                    <a16:creationId xmlns:a16="http://schemas.microsoft.com/office/drawing/2014/main" id="{A7ED3B41-4997-B574-E3B0-A1BF0D784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4044950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" name="Line 10">
                <a:extLst>
                  <a:ext uri="{FF2B5EF4-FFF2-40B4-BE49-F238E27FC236}">
                    <a16:creationId xmlns:a16="http://schemas.microsoft.com/office/drawing/2014/main" id="{566E93E8-DC34-7FE2-E89A-A85A97D80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4456113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6" name="Line 11">
                <a:extLst>
                  <a:ext uri="{FF2B5EF4-FFF2-40B4-BE49-F238E27FC236}">
                    <a16:creationId xmlns:a16="http://schemas.microsoft.com/office/drawing/2014/main" id="{F02F7014-BC4D-0889-4230-4A97145E6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4868863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" name="Line 12">
                <a:extLst>
                  <a:ext uri="{FF2B5EF4-FFF2-40B4-BE49-F238E27FC236}">
                    <a16:creationId xmlns:a16="http://schemas.microsoft.com/office/drawing/2014/main" id="{B56E072A-CA5C-577E-790B-B5B226FC0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2808288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" name="Rectangle 13">
                <a:extLst>
                  <a:ext uri="{FF2B5EF4-FFF2-40B4-BE49-F238E27FC236}">
                    <a16:creationId xmlns:a16="http://schemas.microsoft.com/office/drawing/2014/main" id="{10D816EA-BC83-68D1-2FB0-E70EE337F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725" y="3173413"/>
                <a:ext cx="460375" cy="16954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" name="Rectangle 14">
                <a:extLst>
                  <a:ext uri="{FF2B5EF4-FFF2-40B4-BE49-F238E27FC236}">
                    <a16:creationId xmlns:a16="http://schemas.microsoft.com/office/drawing/2014/main" id="{12BAC831-121C-E618-B951-6108EEDD4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413" y="3001963"/>
                <a:ext cx="460375" cy="1866900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" name="Rectangle 15">
                <a:extLst>
                  <a:ext uri="{FF2B5EF4-FFF2-40B4-BE49-F238E27FC236}">
                    <a16:creationId xmlns:a16="http://schemas.microsoft.com/office/drawing/2014/main" id="{2ADCD872-2543-61EE-FFBF-A7FF692F0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3100" y="3297238"/>
                <a:ext cx="460375" cy="1571625"/>
              </a:xfrm>
              <a:prstGeom prst="rect">
                <a:avLst/>
              </a:pr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" name="Rectangle 16">
                <a:extLst>
                  <a:ext uri="{FF2B5EF4-FFF2-40B4-BE49-F238E27FC236}">
                    <a16:creationId xmlns:a16="http://schemas.microsoft.com/office/drawing/2014/main" id="{B0A07610-A6ED-350E-5C25-FCDDE67EB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1788" y="2979738"/>
                <a:ext cx="460375" cy="18891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34" name="ZoneTexte 1033">
              <a:extLst>
                <a:ext uri="{FF2B5EF4-FFF2-40B4-BE49-F238E27FC236}">
                  <a16:creationId xmlns:a16="http://schemas.microsoft.com/office/drawing/2014/main" id="{E3DB91E8-734F-EFE5-CB69-90ADE8A8BBE1}"/>
                </a:ext>
              </a:extLst>
            </p:cNvPr>
            <p:cNvSpPr txBox="1"/>
            <p:nvPr/>
          </p:nvSpPr>
          <p:spPr>
            <a:xfrm>
              <a:off x="564462" y="41111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" name="TextBox 27">
              <a:extLst>
                <a:ext uri="{FF2B5EF4-FFF2-40B4-BE49-F238E27FC236}">
                  <a16:creationId xmlns:a16="http://schemas.microsoft.com/office/drawing/2014/main" id="{BDFB90D0-1BF8-677F-237F-F3EDA4E98FAF}"/>
                </a:ext>
              </a:extLst>
            </p:cNvPr>
            <p:cNvSpPr txBox="1"/>
            <p:nvPr/>
          </p:nvSpPr>
          <p:spPr bwMode="auto">
            <a:xfrm>
              <a:off x="1184037" y="4031216"/>
              <a:ext cx="67225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33/40</a:t>
              </a:r>
            </a:p>
          </p:txBody>
        </p:sp>
        <p:sp>
          <p:nvSpPr>
            <p:cNvPr id="10" name="TextBox 28">
              <a:extLst>
                <a:ext uri="{FF2B5EF4-FFF2-40B4-BE49-F238E27FC236}">
                  <a16:creationId xmlns:a16="http://schemas.microsoft.com/office/drawing/2014/main" id="{CAF59E7B-4EDF-4FCD-C9AA-5C895C666007}"/>
                </a:ext>
              </a:extLst>
            </p:cNvPr>
            <p:cNvSpPr txBox="1"/>
            <p:nvPr/>
          </p:nvSpPr>
          <p:spPr bwMode="auto">
            <a:xfrm>
              <a:off x="2193010" y="4031216"/>
              <a:ext cx="5152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39/43</a:t>
              </a:r>
            </a:p>
          </p:txBody>
        </p:sp>
        <p:sp>
          <p:nvSpPr>
            <p:cNvPr id="11" name="TextBox 29">
              <a:extLst>
                <a:ext uri="{FF2B5EF4-FFF2-40B4-BE49-F238E27FC236}">
                  <a16:creationId xmlns:a16="http://schemas.microsoft.com/office/drawing/2014/main" id="{864A9112-F157-B426-B19C-4B8461527896}"/>
                </a:ext>
              </a:extLst>
            </p:cNvPr>
            <p:cNvSpPr txBox="1"/>
            <p:nvPr/>
          </p:nvSpPr>
          <p:spPr bwMode="auto">
            <a:xfrm>
              <a:off x="3128356" y="4031216"/>
              <a:ext cx="5152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32/42</a:t>
              </a:r>
            </a:p>
          </p:txBody>
        </p:sp>
        <p:sp>
          <p:nvSpPr>
            <p:cNvPr id="12" name="TextBox 30">
              <a:extLst>
                <a:ext uri="{FF2B5EF4-FFF2-40B4-BE49-F238E27FC236}">
                  <a16:creationId xmlns:a16="http://schemas.microsoft.com/office/drawing/2014/main" id="{9EBD0986-5848-EABD-49AF-25DC3EF20D66}"/>
                </a:ext>
              </a:extLst>
            </p:cNvPr>
            <p:cNvSpPr txBox="1"/>
            <p:nvPr/>
          </p:nvSpPr>
          <p:spPr bwMode="auto">
            <a:xfrm>
              <a:off x="3976337" y="4031216"/>
              <a:ext cx="67225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33/36</a:t>
              </a:r>
            </a:p>
          </p:txBody>
        </p:sp>
        <p:sp>
          <p:nvSpPr>
            <p:cNvPr id="1035" name="ZoneTexte 1034">
              <a:extLst>
                <a:ext uri="{FF2B5EF4-FFF2-40B4-BE49-F238E27FC236}">
                  <a16:creationId xmlns:a16="http://schemas.microsoft.com/office/drawing/2014/main" id="{F885DB55-A3F0-1FDE-A2EB-E9A68B89F44D}"/>
                </a:ext>
              </a:extLst>
            </p:cNvPr>
            <p:cNvSpPr txBox="1"/>
            <p:nvPr/>
          </p:nvSpPr>
          <p:spPr>
            <a:xfrm>
              <a:off x="485916" y="369979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036" name="ZoneTexte 1035">
              <a:extLst>
                <a:ext uri="{FF2B5EF4-FFF2-40B4-BE49-F238E27FC236}">
                  <a16:creationId xmlns:a16="http://schemas.microsoft.com/office/drawing/2014/main" id="{CEAD715E-3F12-6EFB-C101-C4B4119EAC58}"/>
                </a:ext>
              </a:extLst>
            </p:cNvPr>
            <p:cNvSpPr txBox="1"/>
            <p:nvPr/>
          </p:nvSpPr>
          <p:spPr>
            <a:xfrm>
              <a:off x="485916" y="328840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037" name="ZoneTexte 1036">
              <a:extLst>
                <a:ext uri="{FF2B5EF4-FFF2-40B4-BE49-F238E27FC236}">
                  <a16:creationId xmlns:a16="http://schemas.microsoft.com/office/drawing/2014/main" id="{A9822402-3EFF-521C-66AB-7A0F2ADEB647}"/>
                </a:ext>
              </a:extLst>
            </p:cNvPr>
            <p:cNvSpPr txBox="1"/>
            <p:nvPr/>
          </p:nvSpPr>
          <p:spPr>
            <a:xfrm>
              <a:off x="485916" y="287702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038" name="ZoneTexte 1037">
              <a:extLst>
                <a:ext uri="{FF2B5EF4-FFF2-40B4-BE49-F238E27FC236}">
                  <a16:creationId xmlns:a16="http://schemas.microsoft.com/office/drawing/2014/main" id="{726AE07D-05FC-591F-BDF2-51240DB8283A}"/>
                </a:ext>
              </a:extLst>
            </p:cNvPr>
            <p:cNvSpPr txBox="1"/>
            <p:nvPr/>
          </p:nvSpPr>
          <p:spPr>
            <a:xfrm>
              <a:off x="485916" y="246564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1039" name="ZoneTexte 1038">
              <a:extLst>
                <a:ext uri="{FF2B5EF4-FFF2-40B4-BE49-F238E27FC236}">
                  <a16:creationId xmlns:a16="http://schemas.microsoft.com/office/drawing/2014/main" id="{53BA4DE4-02F0-57B8-9406-C215FAF85012}"/>
                </a:ext>
              </a:extLst>
            </p:cNvPr>
            <p:cNvSpPr txBox="1"/>
            <p:nvPr/>
          </p:nvSpPr>
          <p:spPr>
            <a:xfrm>
              <a:off x="407368" y="205425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040" name="ZoneTexte 1039">
              <a:extLst>
                <a:ext uri="{FF2B5EF4-FFF2-40B4-BE49-F238E27FC236}">
                  <a16:creationId xmlns:a16="http://schemas.microsoft.com/office/drawing/2014/main" id="{548CAD74-3C16-F7EA-D936-3D5956946C4C}"/>
                </a:ext>
              </a:extLst>
            </p:cNvPr>
            <p:cNvSpPr txBox="1"/>
            <p:nvPr/>
          </p:nvSpPr>
          <p:spPr>
            <a:xfrm>
              <a:off x="1347590" y="227083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83</a:t>
              </a:r>
            </a:p>
          </p:txBody>
        </p:sp>
        <p:sp>
          <p:nvSpPr>
            <p:cNvPr id="1041" name="ZoneTexte 1040">
              <a:extLst>
                <a:ext uri="{FF2B5EF4-FFF2-40B4-BE49-F238E27FC236}">
                  <a16:creationId xmlns:a16="http://schemas.microsoft.com/office/drawing/2014/main" id="{A408932E-16EB-F873-BD00-17B263DF854A}"/>
                </a:ext>
              </a:extLst>
            </p:cNvPr>
            <p:cNvSpPr txBox="1"/>
            <p:nvPr/>
          </p:nvSpPr>
          <p:spPr>
            <a:xfrm>
              <a:off x="2274128" y="21152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91</a:t>
              </a:r>
            </a:p>
          </p:txBody>
        </p:sp>
        <p:sp>
          <p:nvSpPr>
            <p:cNvPr id="1042" name="ZoneTexte 1041">
              <a:extLst>
                <a:ext uri="{FF2B5EF4-FFF2-40B4-BE49-F238E27FC236}">
                  <a16:creationId xmlns:a16="http://schemas.microsoft.com/office/drawing/2014/main" id="{90EEBA1E-DE76-4117-4164-20538057079A}"/>
                </a:ext>
              </a:extLst>
            </p:cNvPr>
            <p:cNvSpPr txBox="1"/>
            <p:nvPr/>
          </p:nvSpPr>
          <p:spPr>
            <a:xfrm>
              <a:off x="3208617" y="240933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76</a:t>
              </a:r>
            </a:p>
          </p:txBody>
        </p:sp>
        <p:sp>
          <p:nvSpPr>
            <p:cNvPr id="1043" name="ZoneTexte 1042">
              <a:extLst>
                <a:ext uri="{FF2B5EF4-FFF2-40B4-BE49-F238E27FC236}">
                  <a16:creationId xmlns:a16="http://schemas.microsoft.com/office/drawing/2014/main" id="{C89637CE-21B6-612B-A686-126BB61908C3}"/>
                </a:ext>
              </a:extLst>
            </p:cNvPr>
            <p:cNvSpPr txBox="1"/>
            <p:nvPr/>
          </p:nvSpPr>
          <p:spPr>
            <a:xfrm>
              <a:off x="4135155" y="207563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92</a:t>
              </a:r>
            </a:p>
          </p:txBody>
        </p:sp>
      </p:grpSp>
      <p:sp>
        <p:nvSpPr>
          <p:cNvPr id="15" name="Titre 2">
            <a:extLst>
              <a:ext uri="{FF2B5EF4-FFF2-40B4-BE49-F238E27FC236}">
                <a16:creationId xmlns:a16="http://schemas.microsoft.com/office/drawing/2014/main" id="{C433EE2A-AC1E-E8AE-B3D0-C1A6A8E1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582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HIV Maturation Inhibitor GSK3640254: Phase IIb (DOMINO Study)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521D1254-B6AE-5336-3512-7B0EA80790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7572" y="5445341"/>
            <a:ext cx="10972800" cy="101563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1600" b="0" dirty="0"/>
              <a:t>Drug-related AEs, </a:t>
            </a:r>
            <a:r>
              <a:rPr lang="en-US" altLang="ja-JP" sz="1600" dirty="0"/>
              <a:t>including</a:t>
            </a:r>
            <a:r>
              <a:rPr lang="en-US" altLang="ja-JP" sz="1600" b="0" dirty="0"/>
              <a:t> those leading to withdrawal, were </a:t>
            </a:r>
            <a:r>
              <a:rPr lang="en-US" altLang="ja-JP" sz="1600" dirty="0"/>
              <a:t>highest in the GSK’254 150 mg + 2 NRTI </a:t>
            </a:r>
            <a:br>
              <a:rPr lang="en-US" altLang="ja-JP" sz="1600" dirty="0"/>
            </a:br>
            <a:r>
              <a:rPr lang="en-US" altLang="ja-JP" sz="1600" dirty="0"/>
              <a:t>and GSK’254 200 mg + 2 NRTI groups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GSK’254 was not advanced into phase 3 ; Focus on investigation of the next maturation inhibitor, GSK3739937 (LA potential)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619E49-EFBB-AF3C-E541-32863E84E4AB}"/>
              </a:ext>
            </a:extLst>
          </p:cNvPr>
          <p:cNvSpPr txBox="1"/>
          <p:nvPr/>
        </p:nvSpPr>
        <p:spPr>
          <a:xfrm>
            <a:off x="5843746" y="1436666"/>
            <a:ext cx="609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HIV RNA in participants with protocol-defined virologic failure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BD1A13-C0F2-ABF0-AA09-91C93FFFD66B}"/>
              </a:ext>
            </a:extLst>
          </p:cNvPr>
          <p:cNvSpPr txBox="1"/>
          <p:nvPr/>
        </p:nvSpPr>
        <p:spPr>
          <a:xfrm>
            <a:off x="7209938" y="4805152"/>
            <a:ext cx="3197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/>
              <a:t>No treatment-emergence resistance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D831D1-9E9F-7B66-C939-68639F473614}"/>
              </a:ext>
            </a:extLst>
          </p:cNvPr>
          <p:cNvSpPr txBox="1"/>
          <p:nvPr/>
        </p:nvSpPr>
        <p:spPr>
          <a:xfrm>
            <a:off x="10222044" y="6474990"/>
            <a:ext cx="1977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Joshi SR, RA2.01</a:t>
            </a:r>
          </a:p>
        </p:txBody>
      </p:sp>
    </p:spTree>
    <p:extLst>
      <p:ext uri="{BB962C8B-B14F-4D97-AF65-F5344CB8AC3E}">
        <p14:creationId xmlns:p14="http://schemas.microsoft.com/office/powerpoint/2010/main" val="3738915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CCFC6-C60A-DDF8-F0D4-45A152A1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HIV Maturation Inhibitor GSK3640254 + DTG: Phase IIb (DYNAMIC Study)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84AC2817-47AA-B7A2-E750-15A01B7C6C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10972800" cy="571942"/>
          </a:xfrm>
        </p:spPr>
        <p:txBody>
          <a:bodyPr>
            <a:normAutofit/>
          </a:bodyPr>
          <a:lstStyle/>
          <a:p>
            <a:r>
              <a:rPr lang="en-US" sz="2000" dirty="0"/>
              <a:t>Double-blinded, active-controlled, phase 2b trial</a:t>
            </a:r>
            <a:endParaRPr lang="fr-FR" sz="20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7EB9DB8-8679-1C19-E8BA-26DC064FC8B1}"/>
              </a:ext>
            </a:extLst>
          </p:cNvPr>
          <p:cNvGrpSpPr/>
          <p:nvPr/>
        </p:nvGrpSpPr>
        <p:grpSpPr>
          <a:xfrm>
            <a:off x="1199456" y="2003003"/>
            <a:ext cx="9427730" cy="3537103"/>
            <a:chOff x="772726" y="2276872"/>
            <a:chExt cx="9427730" cy="3537103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E1DAB4C7-FB63-7FE3-FC08-52961D4EA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283" y="2276872"/>
              <a:ext cx="4265568" cy="618257"/>
            </a:xfrm>
            <a:prstGeom prst="homePlate">
              <a:avLst>
                <a:gd name="adj" fmla="val 37877"/>
              </a:avLst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18288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GSK’254 100 mg + DTG 50 mg (N=22)</a:t>
              </a: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DD7369E4-8EC2-A5A0-B6C5-A3F4ADFA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282" y="2998366"/>
              <a:ext cx="4267797" cy="618257"/>
            </a:xfrm>
            <a:prstGeom prst="homePlate">
              <a:avLst>
                <a:gd name="adj" fmla="val 37877"/>
              </a:avLst>
            </a:prstGeom>
            <a:solidFill>
              <a:srgbClr val="0033F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18288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GSK’254 150 mg + DTG 50 mg (N=20)</a:t>
              </a: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122F774B-CCF1-5A73-714E-0DAC2C28C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3089" y="5229200"/>
              <a:ext cx="18373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W24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600" b="1" dirty="0"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HIV RNA &lt; 50 C/mL</a:t>
              </a:r>
              <a:endParaRPr kumimoji="0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77A1C348-6FCF-F919-054F-D75FABF06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055" y="3713492"/>
              <a:ext cx="4265568" cy="618257"/>
            </a:xfrm>
            <a:prstGeom prst="homePlate">
              <a:avLst>
                <a:gd name="adj" fmla="val 37877"/>
              </a:avLst>
            </a:prstGeom>
            <a:solidFill>
              <a:srgbClr val="FF00CC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18288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GSK’254 200 mg + DTG 50 mg (N=22)</a:t>
              </a: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DE813408-2301-FA20-4CD8-F409B169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054" y="4437112"/>
              <a:ext cx="4267797" cy="618257"/>
            </a:xfrm>
            <a:prstGeom prst="homePlate">
              <a:avLst>
                <a:gd name="adj" fmla="val 37877"/>
              </a:avLst>
            </a:prstGeom>
            <a:solidFill>
              <a:srgbClr val="0099F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18288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DTG 50 mg + 3TC 300 mg (N=21)</a:t>
              </a: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D8F97538-4BA8-DE83-0251-BE5DA0B7E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7634" y="5229200"/>
              <a:ext cx="1109920" cy="261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2220516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charset="0"/>
                </a:rPr>
                <a:t>D1</a:t>
              </a: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AEC57DA0-2BD8-5994-9DD9-63C0121FB85F}"/>
                </a:ext>
              </a:extLst>
            </p:cNvPr>
            <p:cNvSpPr/>
            <p:nvPr/>
          </p:nvSpPr>
          <p:spPr>
            <a:xfrm>
              <a:off x="772726" y="3212976"/>
              <a:ext cx="3595082" cy="89897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txBody>
            <a:bodyPr wrap="square" tIns="36576" bIns="36576">
              <a:spAutoFit/>
            </a:bodyPr>
            <a:lstStyle/>
            <a:p>
              <a:pPr marL="171450" marR="0" lvl="0" indent="-17145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Treatment-naive adults ≥18 years</a:t>
              </a:r>
            </a:p>
            <a:p>
              <a:pPr marL="171450" marR="0" lvl="0" indent="-17145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HIV-1 RNA ≥ 1000 c/mL</a:t>
              </a:r>
            </a:p>
            <a:p>
              <a:pPr marL="171450" marR="0" lvl="0" indent="-17145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CD4+ T cell count ≥250 cells/mm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7" name="AutoShape 2">
              <a:extLst>
                <a:ext uri="{FF2B5EF4-FFF2-40B4-BE49-F238E27FC236}">
                  <a16:creationId xmlns:a16="http://schemas.microsoft.com/office/drawing/2014/main" id="{6A161AE9-7BCD-11A8-E285-D1CE89D6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498" y="3140968"/>
              <a:ext cx="1240100" cy="987730"/>
            </a:xfrm>
            <a:prstGeom prst="rightArrow">
              <a:avLst>
                <a:gd name="adj1" fmla="val 57009"/>
                <a:gd name="adj2" fmla="val 46123"/>
              </a:avLst>
            </a:prstGeom>
            <a:solidFill>
              <a:srgbClr val="0070C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Randomized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1:1:1:1</a:t>
              </a:r>
            </a:p>
          </p:txBody>
        </p:sp>
        <p:cxnSp>
          <p:nvCxnSpPr>
            <p:cNvPr id="28" name="Straight Connector 19">
              <a:extLst>
                <a:ext uri="{FF2B5EF4-FFF2-40B4-BE49-F238E27FC236}">
                  <a16:creationId xmlns:a16="http://schemas.microsoft.com/office/drawing/2014/main" id="{6A375F82-E9BF-D319-C196-29830D8E11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87335" y="5135493"/>
              <a:ext cx="4160403" cy="3742"/>
            </a:xfrm>
            <a:prstGeom prst="line">
              <a:avLst/>
            </a:prstGeom>
            <a:noFill/>
            <a:ln w="19050" algn="ctr">
              <a:solidFill>
                <a:srgbClr val="071D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9">
              <a:extLst>
                <a:ext uri="{FF2B5EF4-FFF2-40B4-BE49-F238E27FC236}">
                  <a16:creationId xmlns:a16="http://schemas.microsoft.com/office/drawing/2014/main" id="{82B148A4-16C8-2157-4EE6-71EF16BC6C7B}"/>
                </a:ext>
              </a:extLst>
            </p:cNvPr>
            <p:cNvSpPr/>
            <p:nvPr/>
          </p:nvSpPr>
          <p:spPr>
            <a:xfrm>
              <a:off x="5610590" y="5105360"/>
              <a:ext cx="64008" cy="64008"/>
            </a:xfrm>
            <a:prstGeom prst="ellipse">
              <a:avLst/>
            </a:prstGeom>
            <a:solidFill>
              <a:srgbClr val="071D49"/>
            </a:solidFill>
            <a:ln w="25400" cap="flat" cmpd="sng" algn="ctr">
              <a:solidFill>
                <a:srgbClr val="071D4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F340C542-C385-82E5-ECC3-850D217AA5CD}"/>
                </a:ext>
              </a:extLst>
            </p:cNvPr>
            <p:cNvSpPr/>
            <p:nvPr/>
          </p:nvSpPr>
          <p:spPr>
            <a:xfrm>
              <a:off x="9787453" y="5105360"/>
              <a:ext cx="64008" cy="64008"/>
            </a:xfrm>
            <a:prstGeom prst="ellipse">
              <a:avLst/>
            </a:prstGeom>
            <a:solidFill>
              <a:srgbClr val="071D49"/>
            </a:solidFill>
            <a:ln w="25400" cap="flat" cmpd="sng" algn="ctr">
              <a:solidFill>
                <a:srgbClr val="071D4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265B6B6-90DC-24E5-6307-765F245ABB3F}"/>
              </a:ext>
            </a:extLst>
          </p:cNvPr>
          <p:cNvSpPr txBox="1">
            <a:spLocks/>
          </p:cNvSpPr>
          <p:nvPr/>
        </p:nvSpPr>
        <p:spPr bwMode="auto">
          <a:xfrm>
            <a:off x="392565" y="5873807"/>
            <a:ext cx="11609977" cy="62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marR="0" indent="0" algn="l" defTabSz="12318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Calibri"/>
              </a:rPr>
              <a:t>Treatment administered </a:t>
            </a:r>
            <a:r>
              <a:rPr lang="en-US" sz="1800" dirty="0" err="1">
                <a:latin typeface="Calibri"/>
              </a:rPr>
              <a:t>qd</a:t>
            </a:r>
            <a:r>
              <a:rPr lang="en-US" sz="1800" dirty="0">
                <a:latin typeface="Calibri"/>
              </a:rPr>
              <a:t> with low fat meal, </a:t>
            </a: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Included but not limited to 400-500 calories, with 25% of calories from fat </a:t>
            </a:r>
            <a:endParaRPr lang="en-US" sz="1800" baseline="30000" dirty="0">
              <a:latin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Stratified by screening plasma HIV-1 RNA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B52A47-941D-07D5-FF56-8D2FB5C2F8D6}"/>
              </a:ext>
            </a:extLst>
          </p:cNvPr>
          <p:cNvSpPr txBox="1"/>
          <p:nvPr/>
        </p:nvSpPr>
        <p:spPr>
          <a:xfrm>
            <a:off x="10222044" y="6474990"/>
            <a:ext cx="1977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Joshi SR, RA2.01</a:t>
            </a:r>
          </a:p>
        </p:txBody>
      </p:sp>
    </p:spTree>
    <p:extLst>
      <p:ext uri="{BB962C8B-B14F-4D97-AF65-F5344CB8AC3E}">
        <p14:creationId xmlns:p14="http://schemas.microsoft.com/office/powerpoint/2010/main" val="373787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A8F43-27B2-F240-04BB-CF88A42D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722274" cy="1143000"/>
          </a:xfrm>
        </p:spPr>
        <p:txBody>
          <a:bodyPr/>
          <a:lstStyle/>
          <a:p>
            <a:r>
              <a:rPr lang="en-US" dirty="0"/>
              <a:t>Transmitted drug resistance in recently acquired infection = UK 2015-2021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F23832-782D-B1C2-AA15-15CFD80327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343" y="1533042"/>
            <a:ext cx="10332602" cy="10098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effectLst/>
              </a:rPr>
              <a:t>Recent (within 4 months) infection: Identified using</a:t>
            </a:r>
            <a:r>
              <a:rPr lang="en-US" sz="1800" dirty="0"/>
              <a:t> </a:t>
            </a:r>
            <a:r>
              <a:rPr lang="en-US" sz="1800" dirty="0">
                <a:effectLst/>
              </a:rPr>
              <a:t>the UK HSA Recent Infection Testing Algorithm (RITA)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1 211 recent HIV infection 2015-2021</a:t>
            </a:r>
            <a:endParaRPr lang="en-US" sz="1800" dirty="0">
              <a:effectLst/>
            </a:endParaRP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CBCB60-19B9-3363-7398-49BF0C6C2DA9}"/>
              </a:ext>
            </a:extLst>
          </p:cNvPr>
          <p:cNvSpPr txBox="1"/>
          <p:nvPr/>
        </p:nvSpPr>
        <p:spPr>
          <a:xfrm>
            <a:off x="9966070" y="6480192"/>
            <a:ext cx="2225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fr-FR" sz="1200" i="1" dirty="0" err="1">
                <a:solidFill>
                  <a:srgbClr val="0070C0"/>
                </a:solidFill>
              </a:rPr>
              <a:t>Geretti</a:t>
            </a:r>
            <a:r>
              <a:rPr lang="fr-FR" sz="1200" i="1" dirty="0">
                <a:solidFill>
                  <a:srgbClr val="0070C0"/>
                </a:solidFill>
              </a:rPr>
              <a:t> AM, PS11.01</a:t>
            </a:r>
          </a:p>
        </p:txBody>
      </p:sp>
      <p:grpSp>
        <p:nvGrpSpPr>
          <p:cNvPr id="4162" name="Groupe 4161">
            <a:extLst>
              <a:ext uri="{FF2B5EF4-FFF2-40B4-BE49-F238E27FC236}">
                <a16:creationId xmlns:a16="http://schemas.microsoft.com/office/drawing/2014/main" id="{999C55E8-99E8-6CF1-3D81-17BAEFFB4428}"/>
              </a:ext>
            </a:extLst>
          </p:cNvPr>
          <p:cNvGrpSpPr/>
          <p:nvPr/>
        </p:nvGrpSpPr>
        <p:grpSpPr>
          <a:xfrm>
            <a:off x="483876" y="2782337"/>
            <a:ext cx="5441799" cy="3462894"/>
            <a:chOff x="483876" y="2782337"/>
            <a:chExt cx="5441799" cy="3462894"/>
          </a:xfrm>
        </p:grpSpPr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D9B5CAF6-155F-70A3-3B86-B9B1E3FB7E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916" y="3335042"/>
              <a:ext cx="211138" cy="0"/>
            </a:xfrm>
            <a:prstGeom prst="line">
              <a:avLst/>
            </a:prstGeom>
            <a:noFill/>
            <a:ln w="222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3B96E46C-5E5F-89DF-1BB6-B3FB2C265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916" y="3525542"/>
              <a:ext cx="211138" cy="0"/>
            </a:xfrm>
            <a:prstGeom prst="line">
              <a:avLst/>
            </a:prstGeom>
            <a:noFill/>
            <a:ln w="22225">
              <a:solidFill>
                <a:srgbClr val="00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A5CDCE42-DA10-493F-7245-BB3A7E0BE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916" y="3904954"/>
              <a:ext cx="211138" cy="0"/>
            </a:xfrm>
            <a:prstGeom prst="line">
              <a:avLst/>
            </a:pr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C513F566-8DD4-1942-A733-44041C2F04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916" y="3146129"/>
              <a:ext cx="211138" cy="0"/>
            </a:xfrm>
            <a:prstGeom prst="line">
              <a:avLst/>
            </a:pr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4B9599C9-67B1-3119-3EB4-8461F6D4D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916" y="3714454"/>
              <a:ext cx="211138" cy="0"/>
            </a:xfrm>
            <a:prstGeom prst="line">
              <a:avLst/>
            </a:prstGeom>
            <a:noFill/>
            <a:ln w="222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4154" name="Groupe 4153">
              <a:extLst>
                <a:ext uri="{FF2B5EF4-FFF2-40B4-BE49-F238E27FC236}">
                  <a16:creationId xmlns:a16="http://schemas.microsoft.com/office/drawing/2014/main" id="{68CE9FA0-1861-6362-7847-6BB010A3F80D}"/>
                </a:ext>
              </a:extLst>
            </p:cNvPr>
            <p:cNvGrpSpPr/>
            <p:nvPr/>
          </p:nvGrpSpPr>
          <p:grpSpPr>
            <a:xfrm>
              <a:off x="756775" y="3122317"/>
              <a:ext cx="5168900" cy="2493963"/>
              <a:chOff x="966788" y="2527301"/>
              <a:chExt cx="5168900" cy="2493963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DF94482D-201B-40CA-8C2A-56085769F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213" y="2527301"/>
                <a:ext cx="5070475" cy="2397125"/>
              </a:xfrm>
              <a:custGeom>
                <a:avLst/>
                <a:gdLst>
                  <a:gd name="T0" fmla="*/ 15972 w 15972"/>
                  <a:gd name="T1" fmla="*/ 7546 h 7546"/>
                  <a:gd name="T2" fmla="*/ 0 w 15972"/>
                  <a:gd name="T3" fmla="*/ 7546 h 7546"/>
                  <a:gd name="T4" fmla="*/ 0 w 15972"/>
                  <a:gd name="T5" fmla="*/ 0 h 7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72" h="7546">
                    <a:moveTo>
                      <a:pt x="15972" y="7546"/>
                    </a:moveTo>
                    <a:lnTo>
                      <a:pt x="0" y="754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1E5FAC11-B09A-59CD-B17B-9FA69DB33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21400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98783417-E0E1-9D7A-CCDB-797C0FFC8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2513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BDA9B7E3-FB1B-8419-60ED-C3E1F0515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5475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1A103911-B453-1CCF-9E60-D53601559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78438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BCD5331F-D281-7E4B-2541-D6B6BC614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5213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F982EE10-1FFB-F2AC-DC8B-0B3700B22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8175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2394FDC3-67D7-A7AA-D2AF-2C2985346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1138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DEAA8509-EA3D-57C1-D249-9E83B00BA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2565401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9F27CCAB-1417-A48E-67DC-7339D8E7D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2827338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04AB7F51-106E-A2E8-DC35-E07FC6675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308927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2081434B-02F7-DD9F-521F-B95072B62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3351213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0B227E8D-004C-B02B-8340-CCC5C6F74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3613151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8E0C489D-2BE1-9F39-60EA-4A3FEF7E0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3875088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2F14B020-5E39-4D10-F581-29ECF3174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413702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E11F6408-E2A4-CBFF-6444-8895FE448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439737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A1CFE260-92C9-E91E-173E-DFB7A4D51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4659313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82B3D9AB-ACD4-F014-B096-99B1DF5DE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492442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5227D104-EF3D-11DD-EC46-7A5B7EA9A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075" y="4784726"/>
                <a:ext cx="4203700" cy="139700"/>
              </a:xfrm>
              <a:custGeom>
                <a:avLst/>
                <a:gdLst>
                  <a:gd name="T0" fmla="*/ 13239 w 13239"/>
                  <a:gd name="T1" fmla="*/ 154 h 436"/>
                  <a:gd name="T2" fmla="*/ 10624 w 13239"/>
                  <a:gd name="T3" fmla="*/ 436 h 436"/>
                  <a:gd name="T4" fmla="*/ 7974 w 13239"/>
                  <a:gd name="T5" fmla="*/ 0 h 436"/>
                  <a:gd name="T6" fmla="*/ 5312 w 13239"/>
                  <a:gd name="T7" fmla="*/ 213 h 436"/>
                  <a:gd name="T8" fmla="*/ 2674 w 13239"/>
                  <a:gd name="T9" fmla="*/ 436 h 436"/>
                  <a:gd name="T10" fmla="*/ 0 w 13239"/>
                  <a:gd name="T11" fmla="*/ 436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39" h="436">
                    <a:moveTo>
                      <a:pt x="13239" y="154"/>
                    </a:moveTo>
                    <a:lnTo>
                      <a:pt x="10624" y="436"/>
                    </a:lnTo>
                    <a:lnTo>
                      <a:pt x="7974" y="0"/>
                    </a:lnTo>
                    <a:lnTo>
                      <a:pt x="5312" y="213"/>
                    </a:lnTo>
                    <a:lnTo>
                      <a:pt x="2674" y="436"/>
                    </a:lnTo>
                    <a:lnTo>
                      <a:pt x="0" y="436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2BB142CB-5C92-BE7F-70F6-5360A076B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625" y="4878388"/>
                <a:ext cx="90488" cy="90488"/>
              </a:xfrm>
              <a:custGeom>
                <a:avLst/>
                <a:gdLst>
                  <a:gd name="T0" fmla="*/ 145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7 w 284"/>
                  <a:gd name="T7" fmla="*/ 274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2 w 284"/>
                  <a:gd name="T15" fmla="*/ 242 h 284"/>
                  <a:gd name="T16" fmla="*/ 251 w 284"/>
                  <a:gd name="T17" fmla="*/ 228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7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3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5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3 w 284"/>
                  <a:gd name="T45" fmla="*/ 3 h 284"/>
                  <a:gd name="T46" fmla="*/ 62 w 284"/>
                  <a:gd name="T47" fmla="*/ 22 h 284"/>
                  <a:gd name="T48" fmla="*/ 21 w 284"/>
                  <a:gd name="T49" fmla="*/ 62 h 284"/>
                  <a:gd name="T50" fmla="*/ 3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3 h 284"/>
                  <a:gd name="T56" fmla="*/ 14 w 284"/>
                  <a:gd name="T57" fmla="*/ 207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7 w 284"/>
                  <a:gd name="T63" fmla="*/ 274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3"/>
                    </a:lnTo>
                    <a:lnTo>
                      <a:pt x="278" y="175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156BEAC8-BD14-75EA-3102-482E37A03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938" y="4878388"/>
                <a:ext cx="90488" cy="90488"/>
              </a:xfrm>
              <a:custGeom>
                <a:avLst/>
                <a:gdLst>
                  <a:gd name="T0" fmla="*/ 145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7 w 284"/>
                  <a:gd name="T7" fmla="*/ 274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2 w 284"/>
                  <a:gd name="T15" fmla="*/ 242 h 284"/>
                  <a:gd name="T16" fmla="*/ 251 w 284"/>
                  <a:gd name="T17" fmla="*/ 228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4 w 284"/>
                  <a:gd name="T23" fmla="*/ 197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4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5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3 w 284"/>
                  <a:gd name="T45" fmla="*/ 3 h 284"/>
                  <a:gd name="T46" fmla="*/ 62 w 284"/>
                  <a:gd name="T47" fmla="*/ 22 h 284"/>
                  <a:gd name="T48" fmla="*/ 21 w 284"/>
                  <a:gd name="T49" fmla="*/ 62 h 284"/>
                  <a:gd name="T50" fmla="*/ 3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3 h 284"/>
                  <a:gd name="T56" fmla="*/ 14 w 284"/>
                  <a:gd name="T57" fmla="*/ 207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7 w 284"/>
                  <a:gd name="T63" fmla="*/ 274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5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6E449C39-9858-C1DA-C30E-E030E24FD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550" y="4808538"/>
                <a:ext cx="90488" cy="88900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3 h 284"/>
                  <a:gd name="T8" fmla="*/ 218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1 h 284"/>
                  <a:gd name="T16" fmla="*/ 250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6 h 284"/>
                  <a:gd name="T24" fmla="*/ 278 w 284"/>
                  <a:gd name="T25" fmla="*/ 175 h 284"/>
                  <a:gd name="T26" fmla="*/ 282 w 284"/>
                  <a:gd name="T27" fmla="*/ 155 h 284"/>
                  <a:gd name="T28" fmla="*/ 282 w 284"/>
                  <a:gd name="T29" fmla="*/ 144 h 284"/>
                  <a:gd name="T30" fmla="*/ 282 w 284"/>
                  <a:gd name="T31" fmla="*/ 126 h 284"/>
                  <a:gd name="T32" fmla="*/ 273 w 284"/>
                  <a:gd name="T33" fmla="*/ 86 h 284"/>
                  <a:gd name="T34" fmla="*/ 250 w 284"/>
                  <a:gd name="T35" fmla="*/ 50 h 284"/>
                  <a:gd name="T36" fmla="*/ 229 w 284"/>
                  <a:gd name="T37" fmla="*/ 29 h 284"/>
                  <a:gd name="T38" fmla="*/ 207 w 284"/>
                  <a:gd name="T39" fmla="*/ 14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2 h 284"/>
                  <a:gd name="T46" fmla="*/ 61 w 284"/>
                  <a:gd name="T47" fmla="*/ 21 h 284"/>
                  <a:gd name="T48" fmla="*/ 21 w 284"/>
                  <a:gd name="T49" fmla="*/ 61 h 284"/>
                  <a:gd name="T50" fmla="*/ 2 w 284"/>
                  <a:gd name="T51" fmla="*/ 112 h 284"/>
                  <a:gd name="T52" fmla="*/ 0 w 284"/>
                  <a:gd name="T53" fmla="*/ 155 h 284"/>
                  <a:gd name="T54" fmla="*/ 4 w 284"/>
                  <a:gd name="T55" fmla="*/ 182 h 284"/>
                  <a:gd name="T56" fmla="*/ 14 w 284"/>
                  <a:gd name="T57" fmla="*/ 207 h 284"/>
                  <a:gd name="T58" fmla="*/ 29 w 284"/>
                  <a:gd name="T59" fmla="*/ 229 h 284"/>
                  <a:gd name="T60" fmla="*/ 49 w 284"/>
                  <a:gd name="T61" fmla="*/ 251 h 284"/>
                  <a:gd name="T62" fmla="*/ 86 w 284"/>
                  <a:gd name="T63" fmla="*/ 273 h 284"/>
                  <a:gd name="T64" fmla="*/ 126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7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0" y="229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8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3B76C64D-E74C-3CCB-86DC-ECB53A7C6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688" y="4740276"/>
                <a:ext cx="90488" cy="90488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3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1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6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4 h 284"/>
                  <a:gd name="T30" fmla="*/ 283 w 284"/>
                  <a:gd name="T31" fmla="*/ 126 h 284"/>
                  <a:gd name="T32" fmla="*/ 273 w 284"/>
                  <a:gd name="T33" fmla="*/ 86 h 284"/>
                  <a:gd name="T34" fmla="*/ 251 w 284"/>
                  <a:gd name="T35" fmla="*/ 50 h 284"/>
                  <a:gd name="T36" fmla="*/ 229 w 284"/>
                  <a:gd name="T37" fmla="*/ 29 h 284"/>
                  <a:gd name="T38" fmla="*/ 207 w 284"/>
                  <a:gd name="T39" fmla="*/ 14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2 h 284"/>
                  <a:gd name="T46" fmla="*/ 61 w 284"/>
                  <a:gd name="T47" fmla="*/ 21 h 284"/>
                  <a:gd name="T48" fmla="*/ 21 w 284"/>
                  <a:gd name="T49" fmla="*/ 61 h 284"/>
                  <a:gd name="T50" fmla="*/ 2 w 284"/>
                  <a:gd name="T51" fmla="*/ 112 h 284"/>
                  <a:gd name="T52" fmla="*/ 0 w 284"/>
                  <a:gd name="T53" fmla="*/ 155 h 284"/>
                  <a:gd name="T54" fmla="*/ 4 w 284"/>
                  <a:gd name="T55" fmla="*/ 182 h 284"/>
                  <a:gd name="T56" fmla="*/ 14 w 284"/>
                  <a:gd name="T57" fmla="*/ 207 h 284"/>
                  <a:gd name="T58" fmla="*/ 29 w 284"/>
                  <a:gd name="T59" fmla="*/ 229 h 284"/>
                  <a:gd name="T60" fmla="*/ 49 w 284"/>
                  <a:gd name="T61" fmla="*/ 251 h 284"/>
                  <a:gd name="T62" fmla="*/ 86 w 284"/>
                  <a:gd name="T63" fmla="*/ 273 h 284"/>
                  <a:gd name="T64" fmla="*/ 126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6" name="Freeform 53">
                <a:extLst>
                  <a:ext uri="{FF2B5EF4-FFF2-40B4-BE49-F238E27FC236}">
                    <a16:creationId xmlns:a16="http://schemas.microsoft.com/office/drawing/2014/main" id="{8B1CC2DB-AC7B-F323-3075-1678E1456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63" y="4878388"/>
                <a:ext cx="90488" cy="90488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7 w 284"/>
                  <a:gd name="T7" fmla="*/ 274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2 w 284"/>
                  <a:gd name="T15" fmla="*/ 242 h 284"/>
                  <a:gd name="T16" fmla="*/ 251 w 284"/>
                  <a:gd name="T17" fmla="*/ 228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7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3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5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3 w 284"/>
                  <a:gd name="T45" fmla="*/ 3 h 284"/>
                  <a:gd name="T46" fmla="*/ 62 w 284"/>
                  <a:gd name="T47" fmla="*/ 22 h 284"/>
                  <a:gd name="T48" fmla="*/ 21 w 284"/>
                  <a:gd name="T49" fmla="*/ 62 h 284"/>
                  <a:gd name="T50" fmla="*/ 3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3 h 284"/>
                  <a:gd name="T56" fmla="*/ 14 w 284"/>
                  <a:gd name="T57" fmla="*/ 207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7 w 284"/>
                  <a:gd name="T63" fmla="*/ 274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3"/>
                    </a:lnTo>
                    <a:lnTo>
                      <a:pt x="278" y="175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7" name="Freeform 54">
                <a:extLst>
                  <a:ext uri="{FF2B5EF4-FFF2-40B4-BE49-F238E27FC236}">
                    <a16:creationId xmlns:a16="http://schemas.microsoft.com/office/drawing/2014/main" id="{1E5BA3E5-C646-DE17-4B15-03E68C1CC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789488"/>
                <a:ext cx="90488" cy="90488"/>
              </a:xfrm>
              <a:custGeom>
                <a:avLst/>
                <a:gdLst>
                  <a:gd name="T0" fmla="*/ 144 w 284"/>
                  <a:gd name="T1" fmla="*/ 282 h 284"/>
                  <a:gd name="T2" fmla="*/ 155 w 284"/>
                  <a:gd name="T3" fmla="*/ 282 h 284"/>
                  <a:gd name="T4" fmla="*/ 175 w 284"/>
                  <a:gd name="T5" fmla="*/ 278 h 284"/>
                  <a:gd name="T6" fmla="*/ 196 w 284"/>
                  <a:gd name="T7" fmla="*/ 273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0 h 284"/>
                  <a:gd name="T14" fmla="*/ 241 w 284"/>
                  <a:gd name="T15" fmla="*/ 241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6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4 h 284"/>
                  <a:gd name="T30" fmla="*/ 283 w 284"/>
                  <a:gd name="T31" fmla="*/ 126 h 284"/>
                  <a:gd name="T32" fmla="*/ 273 w 284"/>
                  <a:gd name="T33" fmla="*/ 86 h 284"/>
                  <a:gd name="T34" fmla="*/ 251 w 284"/>
                  <a:gd name="T35" fmla="*/ 49 h 284"/>
                  <a:gd name="T36" fmla="*/ 230 w 284"/>
                  <a:gd name="T37" fmla="*/ 29 h 284"/>
                  <a:gd name="T38" fmla="*/ 207 w 284"/>
                  <a:gd name="T39" fmla="*/ 14 h 284"/>
                  <a:gd name="T40" fmla="*/ 182 w 284"/>
                  <a:gd name="T41" fmla="*/ 4 h 284"/>
                  <a:gd name="T42" fmla="*/ 155 w 284"/>
                  <a:gd name="T43" fmla="*/ 0 h 284"/>
                  <a:gd name="T44" fmla="*/ 112 w 284"/>
                  <a:gd name="T45" fmla="*/ 2 h 284"/>
                  <a:gd name="T46" fmla="*/ 62 w 284"/>
                  <a:gd name="T47" fmla="*/ 21 h 284"/>
                  <a:gd name="T48" fmla="*/ 21 w 284"/>
                  <a:gd name="T49" fmla="*/ 61 h 284"/>
                  <a:gd name="T50" fmla="*/ 2 w 284"/>
                  <a:gd name="T51" fmla="*/ 112 h 284"/>
                  <a:gd name="T52" fmla="*/ 0 w 284"/>
                  <a:gd name="T53" fmla="*/ 155 h 284"/>
                  <a:gd name="T54" fmla="*/ 5 w 284"/>
                  <a:gd name="T55" fmla="*/ 182 h 284"/>
                  <a:gd name="T56" fmla="*/ 14 w 284"/>
                  <a:gd name="T57" fmla="*/ 207 h 284"/>
                  <a:gd name="T58" fmla="*/ 30 w 284"/>
                  <a:gd name="T59" fmla="*/ 229 h 284"/>
                  <a:gd name="T60" fmla="*/ 50 w 284"/>
                  <a:gd name="T61" fmla="*/ 250 h 284"/>
                  <a:gd name="T62" fmla="*/ 86 w 284"/>
                  <a:gd name="T63" fmla="*/ 273 h 284"/>
                  <a:gd name="T64" fmla="*/ 127 w 284"/>
                  <a:gd name="T65" fmla="*/ 28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29"/>
                    </a:lnTo>
                    <a:lnTo>
                      <a:pt x="40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96" name="Freeform 61">
                <a:extLst>
                  <a:ext uri="{FF2B5EF4-FFF2-40B4-BE49-F238E27FC236}">
                    <a16:creationId xmlns:a16="http://schemas.microsoft.com/office/drawing/2014/main" id="{AD02E662-9A27-237D-0738-E8409F7B4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725" y="3200401"/>
                <a:ext cx="4214813" cy="976313"/>
              </a:xfrm>
              <a:custGeom>
                <a:avLst/>
                <a:gdLst>
                  <a:gd name="T0" fmla="*/ 13275 w 13275"/>
                  <a:gd name="T1" fmla="*/ 0 h 3075"/>
                  <a:gd name="T2" fmla="*/ 10624 w 13275"/>
                  <a:gd name="T3" fmla="*/ 1916 h 3075"/>
                  <a:gd name="T4" fmla="*/ 5336 w 13275"/>
                  <a:gd name="T5" fmla="*/ 1916 h 3075"/>
                  <a:gd name="T6" fmla="*/ 2710 w 13275"/>
                  <a:gd name="T7" fmla="*/ 3075 h 3075"/>
                  <a:gd name="T8" fmla="*/ 0 w 13275"/>
                  <a:gd name="T9" fmla="*/ 3075 h 3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75" h="3075">
                    <a:moveTo>
                      <a:pt x="13275" y="0"/>
                    </a:moveTo>
                    <a:lnTo>
                      <a:pt x="10624" y="1916"/>
                    </a:lnTo>
                    <a:lnTo>
                      <a:pt x="5336" y="1916"/>
                    </a:lnTo>
                    <a:lnTo>
                      <a:pt x="2710" y="3075"/>
                    </a:lnTo>
                    <a:lnTo>
                      <a:pt x="0" y="3075"/>
                    </a:lnTo>
                  </a:path>
                </a:pathLst>
              </a:custGeom>
              <a:noFill/>
              <a:ln w="22225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98" name="Freeform 63">
                <a:extLst>
                  <a:ext uri="{FF2B5EF4-FFF2-40B4-BE49-F238E27FC236}">
                    <a16:creationId xmlns:a16="http://schemas.microsoft.com/office/drawing/2014/main" id="{80FC0FE2-C999-37FC-FFB9-3E90551F0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688" y="4132263"/>
                <a:ext cx="90488" cy="88900"/>
              </a:xfrm>
              <a:custGeom>
                <a:avLst/>
                <a:gdLst>
                  <a:gd name="T0" fmla="*/ 50 w 284"/>
                  <a:gd name="T1" fmla="*/ 250 h 283"/>
                  <a:gd name="T2" fmla="*/ 87 w 284"/>
                  <a:gd name="T3" fmla="*/ 273 h 283"/>
                  <a:gd name="T4" fmla="*/ 127 w 284"/>
                  <a:gd name="T5" fmla="*/ 282 h 283"/>
                  <a:gd name="T6" fmla="*/ 145 w 284"/>
                  <a:gd name="T7" fmla="*/ 282 h 283"/>
                  <a:gd name="T8" fmla="*/ 155 w 284"/>
                  <a:gd name="T9" fmla="*/ 282 h 283"/>
                  <a:gd name="T10" fmla="*/ 176 w 284"/>
                  <a:gd name="T11" fmla="*/ 278 h 283"/>
                  <a:gd name="T12" fmla="*/ 197 w 284"/>
                  <a:gd name="T13" fmla="*/ 273 h 283"/>
                  <a:gd name="T14" fmla="*/ 219 w 284"/>
                  <a:gd name="T15" fmla="*/ 259 h 283"/>
                  <a:gd name="T16" fmla="*/ 226 w 284"/>
                  <a:gd name="T17" fmla="*/ 252 h 283"/>
                  <a:gd name="T18" fmla="*/ 228 w 284"/>
                  <a:gd name="T19" fmla="*/ 250 h 283"/>
                  <a:gd name="T20" fmla="*/ 242 w 284"/>
                  <a:gd name="T21" fmla="*/ 241 h 283"/>
                  <a:gd name="T22" fmla="*/ 251 w 284"/>
                  <a:gd name="T23" fmla="*/ 227 h 283"/>
                  <a:gd name="T24" fmla="*/ 253 w 284"/>
                  <a:gd name="T25" fmla="*/ 225 h 283"/>
                  <a:gd name="T26" fmla="*/ 260 w 284"/>
                  <a:gd name="T27" fmla="*/ 218 h 283"/>
                  <a:gd name="T28" fmla="*/ 274 w 284"/>
                  <a:gd name="T29" fmla="*/ 196 h 283"/>
                  <a:gd name="T30" fmla="*/ 279 w 284"/>
                  <a:gd name="T31" fmla="*/ 175 h 283"/>
                  <a:gd name="T32" fmla="*/ 283 w 284"/>
                  <a:gd name="T33" fmla="*/ 155 h 283"/>
                  <a:gd name="T34" fmla="*/ 283 w 284"/>
                  <a:gd name="T35" fmla="*/ 144 h 283"/>
                  <a:gd name="T36" fmla="*/ 283 w 284"/>
                  <a:gd name="T37" fmla="*/ 126 h 283"/>
                  <a:gd name="T38" fmla="*/ 274 w 284"/>
                  <a:gd name="T39" fmla="*/ 86 h 283"/>
                  <a:gd name="T40" fmla="*/ 251 w 284"/>
                  <a:gd name="T41" fmla="*/ 49 h 283"/>
                  <a:gd name="T42" fmla="*/ 230 w 284"/>
                  <a:gd name="T43" fmla="*/ 29 h 283"/>
                  <a:gd name="T44" fmla="*/ 208 w 284"/>
                  <a:gd name="T45" fmla="*/ 14 h 283"/>
                  <a:gd name="T46" fmla="*/ 183 w 284"/>
                  <a:gd name="T47" fmla="*/ 4 h 283"/>
                  <a:gd name="T48" fmla="*/ 155 w 284"/>
                  <a:gd name="T49" fmla="*/ 0 h 283"/>
                  <a:gd name="T50" fmla="*/ 113 w 284"/>
                  <a:gd name="T51" fmla="*/ 2 h 283"/>
                  <a:gd name="T52" fmla="*/ 62 w 284"/>
                  <a:gd name="T53" fmla="*/ 21 h 283"/>
                  <a:gd name="T54" fmla="*/ 22 w 284"/>
                  <a:gd name="T55" fmla="*/ 61 h 283"/>
                  <a:gd name="T56" fmla="*/ 3 w 284"/>
                  <a:gd name="T57" fmla="*/ 112 h 283"/>
                  <a:gd name="T58" fmla="*/ 0 w 284"/>
                  <a:gd name="T59" fmla="*/ 155 h 283"/>
                  <a:gd name="T60" fmla="*/ 5 w 284"/>
                  <a:gd name="T61" fmla="*/ 182 h 283"/>
                  <a:gd name="T62" fmla="*/ 15 w 284"/>
                  <a:gd name="T63" fmla="*/ 207 h 283"/>
                  <a:gd name="T64" fmla="*/ 30 w 284"/>
                  <a:gd name="T65" fmla="*/ 22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3">
                    <a:moveTo>
                      <a:pt x="41" y="241"/>
                    </a:moveTo>
                    <a:lnTo>
                      <a:pt x="50" y="250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3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6"/>
                    </a:lnTo>
                    <a:lnTo>
                      <a:pt x="197" y="273"/>
                    </a:lnTo>
                    <a:lnTo>
                      <a:pt x="208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8" y="250"/>
                    </a:lnTo>
                    <a:lnTo>
                      <a:pt x="230" y="250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5"/>
                    </a:lnTo>
                    <a:lnTo>
                      <a:pt x="253" y="225"/>
                    </a:lnTo>
                    <a:lnTo>
                      <a:pt x="255" y="223"/>
                    </a:lnTo>
                    <a:lnTo>
                      <a:pt x="260" y="218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9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7"/>
                    </a:lnTo>
                    <a:lnTo>
                      <a:pt x="283" y="144"/>
                    </a:lnTo>
                    <a:lnTo>
                      <a:pt x="284" y="141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8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1"/>
                    </a:ln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8"/>
                    </a:lnTo>
                    <a:lnTo>
                      <a:pt x="30" y="229"/>
                    </a:lnTo>
                    <a:lnTo>
                      <a:pt x="41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99" name="Freeform 64">
                <a:extLst>
                  <a:ext uri="{FF2B5EF4-FFF2-40B4-BE49-F238E27FC236}">
                    <a16:creationId xmlns:a16="http://schemas.microsoft.com/office/drawing/2014/main" id="{2C43A177-5718-E53A-0FD8-53A5F9605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113" y="4132263"/>
                <a:ext cx="90488" cy="88900"/>
              </a:xfrm>
              <a:custGeom>
                <a:avLst/>
                <a:gdLst>
                  <a:gd name="T0" fmla="*/ 50 w 284"/>
                  <a:gd name="T1" fmla="*/ 250 h 283"/>
                  <a:gd name="T2" fmla="*/ 86 w 284"/>
                  <a:gd name="T3" fmla="*/ 273 h 283"/>
                  <a:gd name="T4" fmla="*/ 127 w 284"/>
                  <a:gd name="T5" fmla="*/ 282 h 283"/>
                  <a:gd name="T6" fmla="*/ 144 w 284"/>
                  <a:gd name="T7" fmla="*/ 282 h 283"/>
                  <a:gd name="T8" fmla="*/ 155 w 284"/>
                  <a:gd name="T9" fmla="*/ 282 h 283"/>
                  <a:gd name="T10" fmla="*/ 175 w 284"/>
                  <a:gd name="T11" fmla="*/ 278 h 283"/>
                  <a:gd name="T12" fmla="*/ 196 w 284"/>
                  <a:gd name="T13" fmla="*/ 273 h 283"/>
                  <a:gd name="T14" fmla="*/ 219 w 284"/>
                  <a:gd name="T15" fmla="*/ 259 h 283"/>
                  <a:gd name="T16" fmla="*/ 226 w 284"/>
                  <a:gd name="T17" fmla="*/ 252 h 283"/>
                  <a:gd name="T18" fmla="*/ 227 w 284"/>
                  <a:gd name="T19" fmla="*/ 250 h 283"/>
                  <a:gd name="T20" fmla="*/ 241 w 284"/>
                  <a:gd name="T21" fmla="*/ 241 h 283"/>
                  <a:gd name="T22" fmla="*/ 251 w 284"/>
                  <a:gd name="T23" fmla="*/ 227 h 283"/>
                  <a:gd name="T24" fmla="*/ 252 w 284"/>
                  <a:gd name="T25" fmla="*/ 225 h 283"/>
                  <a:gd name="T26" fmla="*/ 259 w 284"/>
                  <a:gd name="T27" fmla="*/ 218 h 283"/>
                  <a:gd name="T28" fmla="*/ 273 w 284"/>
                  <a:gd name="T29" fmla="*/ 196 h 283"/>
                  <a:gd name="T30" fmla="*/ 278 w 284"/>
                  <a:gd name="T31" fmla="*/ 175 h 283"/>
                  <a:gd name="T32" fmla="*/ 283 w 284"/>
                  <a:gd name="T33" fmla="*/ 155 h 283"/>
                  <a:gd name="T34" fmla="*/ 283 w 284"/>
                  <a:gd name="T35" fmla="*/ 144 h 283"/>
                  <a:gd name="T36" fmla="*/ 283 w 284"/>
                  <a:gd name="T37" fmla="*/ 126 h 283"/>
                  <a:gd name="T38" fmla="*/ 273 w 284"/>
                  <a:gd name="T39" fmla="*/ 86 h 283"/>
                  <a:gd name="T40" fmla="*/ 251 w 284"/>
                  <a:gd name="T41" fmla="*/ 49 h 283"/>
                  <a:gd name="T42" fmla="*/ 230 w 284"/>
                  <a:gd name="T43" fmla="*/ 29 h 283"/>
                  <a:gd name="T44" fmla="*/ 207 w 284"/>
                  <a:gd name="T45" fmla="*/ 14 h 283"/>
                  <a:gd name="T46" fmla="*/ 182 w 284"/>
                  <a:gd name="T47" fmla="*/ 4 h 283"/>
                  <a:gd name="T48" fmla="*/ 155 w 284"/>
                  <a:gd name="T49" fmla="*/ 0 h 283"/>
                  <a:gd name="T50" fmla="*/ 112 w 284"/>
                  <a:gd name="T51" fmla="*/ 2 h 283"/>
                  <a:gd name="T52" fmla="*/ 62 w 284"/>
                  <a:gd name="T53" fmla="*/ 21 h 283"/>
                  <a:gd name="T54" fmla="*/ 21 w 284"/>
                  <a:gd name="T55" fmla="*/ 61 h 283"/>
                  <a:gd name="T56" fmla="*/ 2 w 284"/>
                  <a:gd name="T57" fmla="*/ 112 h 283"/>
                  <a:gd name="T58" fmla="*/ 0 w 284"/>
                  <a:gd name="T59" fmla="*/ 155 h 283"/>
                  <a:gd name="T60" fmla="*/ 5 w 284"/>
                  <a:gd name="T61" fmla="*/ 182 h 283"/>
                  <a:gd name="T62" fmla="*/ 14 w 284"/>
                  <a:gd name="T63" fmla="*/ 207 h 283"/>
                  <a:gd name="T64" fmla="*/ 30 w 284"/>
                  <a:gd name="T65" fmla="*/ 22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3">
                    <a:moveTo>
                      <a:pt x="40" y="241"/>
                    </a:moveTo>
                    <a:lnTo>
                      <a:pt x="50" y="250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3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5"/>
                    </a:lnTo>
                    <a:lnTo>
                      <a:pt x="252" y="225"/>
                    </a:lnTo>
                    <a:lnTo>
                      <a:pt x="254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7"/>
                    </a:lnTo>
                    <a:lnTo>
                      <a:pt x="283" y="144"/>
                    </a:lnTo>
                    <a:lnTo>
                      <a:pt x="284" y="141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1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30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0" name="Freeform 65">
                <a:extLst>
                  <a:ext uri="{FF2B5EF4-FFF2-40B4-BE49-F238E27FC236}">
                    <a16:creationId xmlns:a16="http://schemas.microsoft.com/office/drawing/2014/main" id="{60929FF1-C6C7-BD26-726A-CDEDC9F8C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550" y="3763963"/>
                <a:ext cx="90488" cy="90488"/>
              </a:xfrm>
              <a:custGeom>
                <a:avLst/>
                <a:gdLst>
                  <a:gd name="T0" fmla="*/ 49 w 284"/>
                  <a:gd name="T1" fmla="*/ 251 h 284"/>
                  <a:gd name="T2" fmla="*/ 86 w 284"/>
                  <a:gd name="T3" fmla="*/ 274 h 284"/>
                  <a:gd name="T4" fmla="*/ 126 w 284"/>
                  <a:gd name="T5" fmla="*/ 283 h 284"/>
                  <a:gd name="T6" fmla="*/ 144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6 w 284"/>
                  <a:gd name="T13" fmla="*/ 274 h 284"/>
                  <a:gd name="T14" fmla="*/ 218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2 h 284"/>
                  <a:gd name="T22" fmla="*/ 250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7 h 284"/>
                  <a:gd name="T30" fmla="*/ 278 w 284"/>
                  <a:gd name="T31" fmla="*/ 175 h 284"/>
                  <a:gd name="T32" fmla="*/ 282 w 284"/>
                  <a:gd name="T33" fmla="*/ 155 h 284"/>
                  <a:gd name="T34" fmla="*/ 282 w 284"/>
                  <a:gd name="T35" fmla="*/ 145 h 284"/>
                  <a:gd name="T36" fmla="*/ 282 w 284"/>
                  <a:gd name="T37" fmla="*/ 127 h 284"/>
                  <a:gd name="T38" fmla="*/ 273 w 284"/>
                  <a:gd name="T39" fmla="*/ 87 h 284"/>
                  <a:gd name="T40" fmla="*/ 250 w 284"/>
                  <a:gd name="T41" fmla="*/ 50 h 284"/>
                  <a:gd name="T42" fmla="*/ 229 w 284"/>
                  <a:gd name="T43" fmla="*/ 30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3 h 284"/>
                  <a:gd name="T52" fmla="*/ 61 w 284"/>
                  <a:gd name="T53" fmla="*/ 22 h 284"/>
                  <a:gd name="T54" fmla="*/ 21 w 284"/>
                  <a:gd name="T55" fmla="*/ 62 h 284"/>
                  <a:gd name="T56" fmla="*/ 2 w 284"/>
                  <a:gd name="T57" fmla="*/ 113 h 284"/>
                  <a:gd name="T58" fmla="*/ 0 w 284"/>
                  <a:gd name="T59" fmla="*/ 155 h 284"/>
                  <a:gd name="T60" fmla="*/ 4 w 284"/>
                  <a:gd name="T61" fmla="*/ 182 h 284"/>
                  <a:gd name="T62" fmla="*/ 14 w 284"/>
                  <a:gd name="T63" fmla="*/ 207 h 284"/>
                  <a:gd name="T64" fmla="*/ 29 w 284"/>
                  <a:gd name="T65" fmla="*/ 23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2"/>
                    </a:move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7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2"/>
                    </a:lnTo>
                    <a:lnTo>
                      <a:pt x="250" y="230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5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8" y="22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1" y="22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2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2" name="Freeform 66">
                <a:extLst>
                  <a:ext uri="{FF2B5EF4-FFF2-40B4-BE49-F238E27FC236}">
                    <a16:creationId xmlns:a16="http://schemas.microsoft.com/office/drawing/2014/main" id="{81BD222E-9FCD-16AF-400A-E1DF6E854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338" y="3763963"/>
                <a:ext cx="90488" cy="90488"/>
              </a:xfrm>
              <a:custGeom>
                <a:avLst/>
                <a:gdLst>
                  <a:gd name="T0" fmla="*/ 50 w 284"/>
                  <a:gd name="T1" fmla="*/ 251 h 284"/>
                  <a:gd name="T2" fmla="*/ 86 w 284"/>
                  <a:gd name="T3" fmla="*/ 274 h 284"/>
                  <a:gd name="T4" fmla="*/ 127 w 284"/>
                  <a:gd name="T5" fmla="*/ 283 h 284"/>
                  <a:gd name="T6" fmla="*/ 144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6 w 284"/>
                  <a:gd name="T13" fmla="*/ 274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2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7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5 h 284"/>
                  <a:gd name="T36" fmla="*/ 283 w 284"/>
                  <a:gd name="T37" fmla="*/ 127 h 284"/>
                  <a:gd name="T38" fmla="*/ 273 w 284"/>
                  <a:gd name="T39" fmla="*/ 87 h 284"/>
                  <a:gd name="T40" fmla="*/ 251 w 284"/>
                  <a:gd name="T41" fmla="*/ 50 h 284"/>
                  <a:gd name="T42" fmla="*/ 230 w 284"/>
                  <a:gd name="T43" fmla="*/ 30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3 h 284"/>
                  <a:gd name="T52" fmla="*/ 62 w 284"/>
                  <a:gd name="T53" fmla="*/ 22 h 284"/>
                  <a:gd name="T54" fmla="*/ 21 w 284"/>
                  <a:gd name="T55" fmla="*/ 62 h 284"/>
                  <a:gd name="T56" fmla="*/ 2 w 284"/>
                  <a:gd name="T57" fmla="*/ 113 h 284"/>
                  <a:gd name="T58" fmla="*/ 0 w 284"/>
                  <a:gd name="T59" fmla="*/ 155 h 284"/>
                  <a:gd name="T60" fmla="*/ 5 w 284"/>
                  <a:gd name="T61" fmla="*/ 182 h 284"/>
                  <a:gd name="T62" fmla="*/ 14 w 284"/>
                  <a:gd name="T63" fmla="*/ 207 h 284"/>
                  <a:gd name="T64" fmla="*/ 30 w 284"/>
                  <a:gd name="T65" fmla="*/ 23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2"/>
                    </a:moveTo>
                    <a:lnTo>
                      <a:pt x="50" y="251"/>
                    </a:lnTo>
                    <a:lnTo>
                      <a:pt x="62" y="259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2" y="22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3" name="Freeform 67">
                <a:extLst>
                  <a:ext uri="{FF2B5EF4-FFF2-40B4-BE49-F238E27FC236}">
                    <a16:creationId xmlns:a16="http://schemas.microsoft.com/office/drawing/2014/main" id="{2E9E0D87-8D12-5EDE-ECAC-DBE4170F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5" y="3763963"/>
                <a:ext cx="90488" cy="90488"/>
              </a:xfrm>
              <a:custGeom>
                <a:avLst/>
                <a:gdLst>
                  <a:gd name="T0" fmla="*/ 50 w 284"/>
                  <a:gd name="T1" fmla="*/ 251 h 284"/>
                  <a:gd name="T2" fmla="*/ 87 w 284"/>
                  <a:gd name="T3" fmla="*/ 274 h 284"/>
                  <a:gd name="T4" fmla="*/ 127 w 284"/>
                  <a:gd name="T5" fmla="*/ 283 h 284"/>
                  <a:gd name="T6" fmla="*/ 145 w 284"/>
                  <a:gd name="T7" fmla="*/ 283 h 284"/>
                  <a:gd name="T8" fmla="*/ 155 w 284"/>
                  <a:gd name="T9" fmla="*/ 283 h 284"/>
                  <a:gd name="T10" fmla="*/ 176 w 284"/>
                  <a:gd name="T11" fmla="*/ 278 h 284"/>
                  <a:gd name="T12" fmla="*/ 197 w 284"/>
                  <a:gd name="T13" fmla="*/ 274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8 w 284"/>
                  <a:gd name="T19" fmla="*/ 251 h 284"/>
                  <a:gd name="T20" fmla="*/ 242 w 284"/>
                  <a:gd name="T21" fmla="*/ 242 h 284"/>
                  <a:gd name="T22" fmla="*/ 251 w 284"/>
                  <a:gd name="T23" fmla="*/ 227 h 284"/>
                  <a:gd name="T24" fmla="*/ 253 w 284"/>
                  <a:gd name="T25" fmla="*/ 226 h 284"/>
                  <a:gd name="T26" fmla="*/ 260 w 284"/>
                  <a:gd name="T27" fmla="*/ 219 h 284"/>
                  <a:gd name="T28" fmla="*/ 274 w 284"/>
                  <a:gd name="T29" fmla="*/ 197 h 284"/>
                  <a:gd name="T30" fmla="*/ 279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5 h 284"/>
                  <a:gd name="T36" fmla="*/ 283 w 284"/>
                  <a:gd name="T37" fmla="*/ 127 h 284"/>
                  <a:gd name="T38" fmla="*/ 274 w 284"/>
                  <a:gd name="T39" fmla="*/ 87 h 284"/>
                  <a:gd name="T40" fmla="*/ 251 w 284"/>
                  <a:gd name="T41" fmla="*/ 50 h 284"/>
                  <a:gd name="T42" fmla="*/ 230 w 284"/>
                  <a:gd name="T43" fmla="*/ 30 h 284"/>
                  <a:gd name="T44" fmla="*/ 208 w 284"/>
                  <a:gd name="T45" fmla="*/ 14 h 284"/>
                  <a:gd name="T46" fmla="*/ 183 w 284"/>
                  <a:gd name="T47" fmla="*/ 5 h 284"/>
                  <a:gd name="T48" fmla="*/ 155 w 284"/>
                  <a:gd name="T49" fmla="*/ 0 h 284"/>
                  <a:gd name="T50" fmla="*/ 113 w 284"/>
                  <a:gd name="T51" fmla="*/ 3 h 284"/>
                  <a:gd name="T52" fmla="*/ 62 w 284"/>
                  <a:gd name="T53" fmla="*/ 22 h 284"/>
                  <a:gd name="T54" fmla="*/ 22 w 284"/>
                  <a:gd name="T55" fmla="*/ 62 h 284"/>
                  <a:gd name="T56" fmla="*/ 3 w 284"/>
                  <a:gd name="T57" fmla="*/ 113 h 284"/>
                  <a:gd name="T58" fmla="*/ 0 w 284"/>
                  <a:gd name="T59" fmla="*/ 155 h 284"/>
                  <a:gd name="T60" fmla="*/ 5 w 284"/>
                  <a:gd name="T61" fmla="*/ 182 h 284"/>
                  <a:gd name="T62" fmla="*/ 15 w 284"/>
                  <a:gd name="T63" fmla="*/ 207 h 284"/>
                  <a:gd name="T64" fmla="*/ 30 w 284"/>
                  <a:gd name="T65" fmla="*/ 23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1" y="242"/>
                    </a:move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6" y="278"/>
                    </a:lnTo>
                    <a:lnTo>
                      <a:pt x="183" y="277"/>
                    </a:lnTo>
                    <a:lnTo>
                      <a:pt x="197" y="274"/>
                    </a:lnTo>
                    <a:lnTo>
                      <a:pt x="208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3" y="226"/>
                    </a:lnTo>
                    <a:lnTo>
                      <a:pt x="255" y="224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2"/>
                    </a:lnTo>
                    <a:lnTo>
                      <a:pt x="279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60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8" y="14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1" y="40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2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4" name="Freeform 68">
                <a:extLst>
                  <a:ext uri="{FF2B5EF4-FFF2-40B4-BE49-F238E27FC236}">
                    <a16:creationId xmlns:a16="http://schemas.microsoft.com/office/drawing/2014/main" id="{3FB389B4-671B-58DF-0321-6D555E69F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3155951"/>
                <a:ext cx="90488" cy="88900"/>
              </a:xfrm>
              <a:custGeom>
                <a:avLst/>
                <a:gdLst>
                  <a:gd name="T0" fmla="*/ 50 w 284"/>
                  <a:gd name="T1" fmla="*/ 251 h 284"/>
                  <a:gd name="T2" fmla="*/ 86 w 284"/>
                  <a:gd name="T3" fmla="*/ 273 h 284"/>
                  <a:gd name="T4" fmla="*/ 126 w 284"/>
                  <a:gd name="T5" fmla="*/ 283 h 284"/>
                  <a:gd name="T6" fmla="*/ 144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6 w 284"/>
                  <a:gd name="T13" fmla="*/ 273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1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6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4 h 284"/>
                  <a:gd name="T36" fmla="*/ 283 w 284"/>
                  <a:gd name="T37" fmla="*/ 126 h 284"/>
                  <a:gd name="T38" fmla="*/ 273 w 284"/>
                  <a:gd name="T39" fmla="*/ 86 h 284"/>
                  <a:gd name="T40" fmla="*/ 251 w 284"/>
                  <a:gd name="T41" fmla="*/ 50 h 284"/>
                  <a:gd name="T42" fmla="*/ 229 w 284"/>
                  <a:gd name="T43" fmla="*/ 29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2 h 284"/>
                  <a:gd name="T52" fmla="*/ 61 w 284"/>
                  <a:gd name="T53" fmla="*/ 21 h 284"/>
                  <a:gd name="T54" fmla="*/ 21 w 284"/>
                  <a:gd name="T55" fmla="*/ 61 h 284"/>
                  <a:gd name="T56" fmla="*/ 2 w 284"/>
                  <a:gd name="T57" fmla="*/ 112 h 284"/>
                  <a:gd name="T58" fmla="*/ 0 w 284"/>
                  <a:gd name="T59" fmla="*/ 155 h 284"/>
                  <a:gd name="T60" fmla="*/ 5 w 284"/>
                  <a:gd name="T61" fmla="*/ 182 h 284"/>
                  <a:gd name="T62" fmla="*/ 14 w 284"/>
                  <a:gd name="T63" fmla="*/ 207 h 284"/>
                  <a:gd name="T64" fmla="*/ 29 w 284"/>
                  <a:gd name="T65" fmla="*/ 22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1"/>
                    </a:move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1" name="Freeform 75">
                <a:extLst>
                  <a:ext uri="{FF2B5EF4-FFF2-40B4-BE49-F238E27FC236}">
                    <a16:creationId xmlns:a16="http://schemas.microsoft.com/office/drawing/2014/main" id="{AE3D5674-2AB1-2198-43A2-B9CA3F795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725" y="3868738"/>
                <a:ext cx="4214813" cy="758825"/>
              </a:xfrm>
              <a:custGeom>
                <a:avLst/>
                <a:gdLst>
                  <a:gd name="T0" fmla="*/ 13275 w 13275"/>
                  <a:gd name="T1" fmla="*/ 0 h 2390"/>
                  <a:gd name="T2" fmla="*/ 10636 w 13275"/>
                  <a:gd name="T3" fmla="*/ 1526 h 2390"/>
                  <a:gd name="T4" fmla="*/ 7998 w 13275"/>
                  <a:gd name="T5" fmla="*/ 2390 h 2390"/>
                  <a:gd name="T6" fmla="*/ 5313 w 13275"/>
                  <a:gd name="T7" fmla="*/ 1491 h 2390"/>
                  <a:gd name="T8" fmla="*/ 2686 w 13275"/>
                  <a:gd name="T9" fmla="*/ 2319 h 2390"/>
                  <a:gd name="T10" fmla="*/ 0 w 13275"/>
                  <a:gd name="T11" fmla="*/ 1633 h 2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75" h="2390">
                    <a:moveTo>
                      <a:pt x="13275" y="0"/>
                    </a:moveTo>
                    <a:lnTo>
                      <a:pt x="10636" y="1526"/>
                    </a:lnTo>
                    <a:lnTo>
                      <a:pt x="7998" y="2390"/>
                    </a:lnTo>
                    <a:lnTo>
                      <a:pt x="5313" y="1491"/>
                    </a:lnTo>
                    <a:lnTo>
                      <a:pt x="2686" y="2319"/>
                    </a:lnTo>
                    <a:lnTo>
                      <a:pt x="0" y="1633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3" name="Freeform 77">
                <a:extLst>
                  <a:ext uri="{FF2B5EF4-FFF2-40B4-BE49-F238E27FC236}">
                    <a16:creationId xmlns:a16="http://schemas.microsoft.com/office/drawing/2014/main" id="{6D503943-DA9D-332C-DFFB-BD49004F3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688" y="434181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29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6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3 w 284"/>
                  <a:gd name="T33" fmla="*/ 226 h 284"/>
                  <a:gd name="T34" fmla="*/ 260 w 284"/>
                  <a:gd name="T35" fmla="*/ 219 h 284"/>
                  <a:gd name="T36" fmla="*/ 274 w 284"/>
                  <a:gd name="T37" fmla="*/ 196 h 284"/>
                  <a:gd name="T38" fmla="*/ 279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4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8 w 284"/>
                  <a:gd name="T53" fmla="*/ 14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2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8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3" y="226"/>
                    </a:lnTo>
                    <a:lnTo>
                      <a:pt x="255" y="224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9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8" y="14"/>
                    </a:lnTo>
                    <a:lnTo>
                      <a:pt x="197" y="9"/>
                    </a:lnTo>
                    <a:lnTo>
                      <a:pt x="183" y="5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2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4" name="Freeform 78">
                <a:extLst>
                  <a:ext uri="{FF2B5EF4-FFF2-40B4-BE49-F238E27FC236}">
                    <a16:creationId xmlns:a16="http://schemas.microsoft.com/office/drawing/2014/main" id="{4598558A-58E5-EF2E-095C-7094E1C9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175" y="4559301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4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2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0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10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2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5" name="Freeform 79">
                <a:extLst>
                  <a:ext uri="{FF2B5EF4-FFF2-40B4-BE49-F238E27FC236}">
                    <a16:creationId xmlns:a16="http://schemas.microsoft.com/office/drawing/2014/main" id="{93FE3729-9619-6E89-2285-EF5547435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200" y="429736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4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6 w 284"/>
                  <a:gd name="T11" fmla="*/ 273 h 284"/>
                  <a:gd name="T12" fmla="*/ 127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3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2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10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6" name="Freeform 80">
                <a:extLst>
                  <a:ext uri="{FF2B5EF4-FFF2-40B4-BE49-F238E27FC236}">
                    <a16:creationId xmlns:a16="http://schemas.microsoft.com/office/drawing/2014/main" id="{61227E50-2A4B-1086-DBEF-73C593680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688" y="4583113"/>
                <a:ext cx="90488" cy="88900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30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3 w 284"/>
                  <a:gd name="T47" fmla="*/ 86 h 284"/>
                  <a:gd name="T48" fmla="*/ 251 w 284"/>
                  <a:gd name="T49" fmla="*/ 50 h 284"/>
                  <a:gd name="T50" fmla="*/ 229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10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7" name="Freeform 81">
                <a:extLst>
                  <a:ext uri="{FF2B5EF4-FFF2-40B4-BE49-F238E27FC236}">
                    <a16:creationId xmlns:a16="http://schemas.microsoft.com/office/drawing/2014/main" id="{CF016B52-E81B-07DA-EE62-53F39F5EF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300" y="4308476"/>
                <a:ext cx="90488" cy="90488"/>
              </a:xfrm>
              <a:custGeom>
                <a:avLst/>
                <a:gdLst>
                  <a:gd name="T0" fmla="*/ 0 w 284"/>
                  <a:gd name="T1" fmla="*/ 154 h 283"/>
                  <a:gd name="T2" fmla="*/ 5 w 284"/>
                  <a:gd name="T3" fmla="*/ 182 h 283"/>
                  <a:gd name="T4" fmla="*/ 15 w 284"/>
                  <a:gd name="T5" fmla="*/ 207 h 283"/>
                  <a:gd name="T6" fmla="*/ 30 w 284"/>
                  <a:gd name="T7" fmla="*/ 229 h 283"/>
                  <a:gd name="T8" fmla="*/ 50 w 284"/>
                  <a:gd name="T9" fmla="*/ 250 h 283"/>
                  <a:gd name="T10" fmla="*/ 87 w 284"/>
                  <a:gd name="T11" fmla="*/ 273 h 283"/>
                  <a:gd name="T12" fmla="*/ 127 w 284"/>
                  <a:gd name="T13" fmla="*/ 282 h 283"/>
                  <a:gd name="T14" fmla="*/ 145 w 284"/>
                  <a:gd name="T15" fmla="*/ 282 h 283"/>
                  <a:gd name="T16" fmla="*/ 155 w 284"/>
                  <a:gd name="T17" fmla="*/ 282 h 283"/>
                  <a:gd name="T18" fmla="*/ 175 w 284"/>
                  <a:gd name="T19" fmla="*/ 278 h 283"/>
                  <a:gd name="T20" fmla="*/ 197 w 284"/>
                  <a:gd name="T21" fmla="*/ 273 h 283"/>
                  <a:gd name="T22" fmla="*/ 219 w 284"/>
                  <a:gd name="T23" fmla="*/ 259 h 283"/>
                  <a:gd name="T24" fmla="*/ 226 w 284"/>
                  <a:gd name="T25" fmla="*/ 251 h 283"/>
                  <a:gd name="T26" fmla="*/ 227 w 284"/>
                  <a:gd name="T27" fmla="*/ 250 h 283"/>
                  <a:gd name="T28" fmla="*/ 242 w 284"/>
                  <a:gd name="T29" fmla="*/ 241 h 283"/>
                  <a:gd name="T30" fmla="*/ 251 w 284"/>
                  <a:gd name="T31" fmla="*/ 227 h 283"/>
                  <a:gd name="T32" fmla="*/ 252 w 284"/>
                  <a:gd name="T33" fmla="*/ 225 h 283"/>
                  <a:gd name="T34" fmla="*/ 259 w 284"/>
                  <a:gd name="T35" fmla="*/ 218 h 283"/>
                  <a:gd name="T36" fmla="*/ 274 w 284"/>
                  <a:gd name="T37" fmla="*/ 196 h 283"/>
                  <a:gd name="T38" fmla="*/ 278 w 284"/>
                  <a:gd name="T39" fmla="*/ 175 h 283"/>
                  <a:gd name="T40" fmla="*/ 283 w 284"/>
                  <a:gd name="T41" fmla="*/ 154 h 283"/>
                  <a:gd name="T42" fmla="*/ 283 w 284"/>
                  <a:gd name="T43" fmla="*/ 144 h 283"/>
                  <a:gd name="T44" fmla="*/ 283 w 284"/>
                  <a:gd name="T45" fmla="*/ 126 h 283"/>
                  <a:gd name="T46" fmla="*/ 274 w 284"/>
                  <a:gd name="T47" fmla="*/ 86 h 283"/>
                  <a:gd name="T48" fmla="*/ 251 w 284"/>
                  <a:gd name="T49" fmla="*/ 49 h 283"/>
                  <a:gd name="T50" fmla="*/ 230 w 284"/>
                  <a:gd name="T51" fmla="*/ 29 h 283"/>
                  <a:gd name="T52" fmla="*/ 207 w 284"/>
                  <a:gd name="T53" fmla="*/ 14 h 283"/>
                  <a:gd name="T54" fmla="*/ 183 w 284"/>
                  <a:gd name="T55" fmla="*/ 4 h 283"/>
                  <a:gd name="T56" fmla="*/ 155 w 284"/>
                  <a:gd name="T57" fmla="*/ 0 h 283"/>
                  <a:gd name="T58" fmla="*/ 113 w 284"/>
                  <a:gd name="T59" fmla="*/ 2 h 283"/>
                  <a:gd name="T60" fmla="*/ 62 w 284"/>
                  <a:gd name="T61" fmla="*/ 21 h 283"/>
                  <a:gd name="T62" fmla="*/ 22 w 284"/>
                  <a:gd name="T63" fmla="*/ 61 h 283"/>
                  <a:gd name="T64" fmla="*/ 3 w 284"/>
                  <a:gd name="T65" fmla="*/ 11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3">
                    <a:moveTo>
                      <a:pt x="0" y="141"/>
                    </a:moveTo>
                    <a:lnTo>
                      <a:pt x="0" y="154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8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3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5" y="278"/>
                    </a:lnTo>
                    <a:lnTo>
                      <a:pt x="183" y="276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1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5"/>
                    </a:lnTo>
                    <a:lnTo>
                      <a:pt x="252" y="225"/>
                    </a:lnTo>
                    <a:lnTo>
                      <a:pt x="255" y="223"/>
                    </a:lnTo>
                    <a:lnTo>
                      <a:pt x="259" y="218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4"/>
                    </a:lnTo>
                    <a:lnTo>
                      <a:pt x="283" y="147"/>
                    </a:lnTo>
                    <a:lnTo>
                      <a:pt x="283" y="144"/>
                    </a:lnTo>
                    <a:lnTo>
                      <a:pt x="284" y="141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8" name="Freeform 82">
                <a:extLst>
                  <a:ext uri="{FF2B5EF4-FFF2-40B4-BE49-F238E27FC236}">
                    <a16:creationId xmlns:a16="http://schemas.microsoft.com/office/drawing/2014/main" id="{A8F3C240-976D-BA26-171C-DFAB2C0ED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3824288"/>
                <a:ext cx="90488" cy="88900"/>
              </a:xfrm>
              <a:custGeom>
                <a:avLst/>
                <a:gdLst>
                  <a:gd name="T0" fmla="*/ 0 w 284"/>
                  <a:gd name="T1" fmla="*/ 154 h 283"/>
                  <a:gd name="T2" fmla="*/ 5 w 284"/>
                  <a:gd name="T3" fmla="*/ 182 h 283"/>
                  <a:gd name="T4" fmla="*/ 14 w 284"/>
                  <a:gd name="T5" fmla="*/ 207 h 283"/>
                  <a:gd name="T6" fmla="*/ 29 w 284"/>
                  <a:gd name="T7" fmla="*/ 229 h 283"/>
                  <a:gd name="T8" fmla="*/ 50 w 284"/>
                  <a:gd name="T9" fmla="*/ 250 h 283"/>
                  <a:gd name="T10" fmla="*/ 86 w 284"/>
                  <a:gd name="T11" fmla="*/ 273 h 283"/>
                  <a:gd name="T12" fmla="*/ 126 w 284"/>
                  <a:gd name="T13" fmla="*/ 282 h 283"/>
                  <a:gd name="T14" fmla="*/ 144 w 284"/>
                  <a:gd name="T15" fmla="*/ 282 h 283"/>
                  <a:gd name="T16" fmla="*/ 155 w 284"/>
                  <a:gd name="T17" fmla="*/ 282 h 283"/>
                  <a:gd name="T18" fmla="*/ 175 w 284"/>
                  <a:gd name="T19" fmla="*/ 278 h 283"/>
                  <a:gd name="T20" fmla="*/ 196 w 284"/>
                  <a:gd name="T21" fmla="*/ 273 h 283"/>
                  <a:gd name="T22" fmla="*/ 219 w 284"/>
                  <a:gd name="T23" fmla="*/ 259 h 283"/>
                  <a:gd name="T24" fmla="*/ 226 w 284"/>
                  <a:gd name="T25" fmla="*/ 251 h 283"/>
                  <a:gd name="T26" fmla="*/ 227 w 284"/>
                  <a:gd name="T27" fmla="*/ 250 h 283"/>
                  <a:gd name="T28" fmla="*/ 241 w 284"/>
                  <a:gd name="T29" fmla="*/ 241 h 283"/>
                  <a:gd name="T30" fmla="*/ 251 w 284"/>
                  <a:gd name="T31" fmla="*/ 227 h 283"/>
                  <a:gd name="T32" fmla="*/ 252 w 284"/>
                  <a:gd name="T33" fmla="*/ 225 h 283"/>
                  <a:gd name="T34" fmla="*/ 259 w 284"/>
                  <a:gd name="T35" fmla="*/ 218 h 283"/>
                  <a:gd name="T36" fmla="*/ 273 w 284"/>
                  <a:gd name="T37" fmla="*/ 196 h 283"/>
                  <a:gd name="T38" fmla="*/ 278 w 284"/>
                  <a:gd name="T39" fmla="*/ 175 h 283"/>
                  <a:gd name="T40" fmla="*/ 283 w 284"/>
                  <a:gd name="T41" fmla="*/ 154 h 283"/>
                  <a:gd name="T42" fmla="*/ 283 w 284"/>
                  <a:gd name="T43" fmla="*/ 144 h 283"/>
                  <a:gd name="T44" fmla="*/ 283 w 284"/>
                  <a:gd name="T45" fmla="*/ 126 h 283"/>
                  <a:gd name="T46" fmla="*/ 273 w 284"/>
                  <a:gd name="T47" fmla="*/ 86 h 283"/>
                  <a:gd name="T48" fmla="*/ 251 w 284"/>
                  <a:gd name="T49" fmla="*/ 49 h 283"/>
                  <a:gd name="T50" fmla="*/ 229 w 284"/>
                  <a:gd name="T51" fmla="*/ 29 h 283"/>
                  <a:gd name="T52" fmla="*/ 207 w 284"/>
                  <a:gd name="T53" fmla="*/ 14 h 283"/>
                  <a:gd name="T54" fmla="*/ 182 w 284"/>
                  <a:gd name="T55" fmla="*/ 4 h 283"/>
                  <a:gd name="T56" fmla="*/ 155 w 284"/>
                  <a:gd name="T57" fmla="*/ 0 h 283"/>
                  <a:gd name="T58" fmla="*/ 112 w 284"/>
                  <a:gd name="T59" fmla="*/ 2 h 283"/>
                  <a:gd name="T60" fmla="*/ 61 w 284"/>
                  <a:gd name="T61" fmla="*/ 21 h 283"/>
                  <a:gd name="T62" fmla="*/ 21 w 284"/>
                  <a:gd name="T63" fmla="*/ 61 h 283"/>
                  <a:gd name="T64" fmla="*/ 2 w 284"/>
                  <a:gd name="T65" fmla="*/ 11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3">
                    <a:moveTo>
                      <a:pt x="0" y="141"/>
                    </a:moveTo>
                    <a:lnTo>
                      <a:pt x="0" y="154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50" y="250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2"/>
                    </a:lnTo>
                    <a:lnTo>
                      <a:pt x="142" y="283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1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29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5"/>
                    </a:lnTo>
                    <a:lnTo>
                      <a:pt x="252" y="225"/>
                    </a:lnTo>
                    <a:lnTo>
                      <a:pt x="254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4"/>
                    </a:lnTo>
                    <a:lnTo>
                      <a:pt x="283" y="147"/>
                    </a:lnTo>
                    <a:lnTo>
                      <a:pt x="283" y="144"/>
                    </a:lnTo>
                    <a:lnTo>
                      <a:pt x="284" y="141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5" name="Freeform 89">
                <a:extLst>
                  <a:ext uri="{FF2B5EF4-FFF2-40B4-BE49-F238E27FC236}">
                    <a16:creationId xmlns:a16="http://schemas.microsoft.com/office/drawing/2014/main" id="{2E654DED-E558-0982-2EC3-5048DDA4D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900" y="4225926"/>
                <a:ext cx="4206875" cy="481013"/>
              </a:xfrm>
              <a:custGeom>
                <a:avLst/>
                <a:gdLst>
                  <a:gd name="T0" fmla="*/ 13251 w 13251"/>
                  <a:gd name="T1" fmla="*/ 1089 h 1514"/>
                  <a:gd name="T2" fmla="*/ 10648 w 13251"/>
                  <a:gd name="T3" fmla="*/ 391 h 1514"/>
                  <a:gd name="T4" fmla="*/ 7974 w 13251"/>
                  <a:gd name="T5" fmla="*/ 0 h 1514"/>
                  <a:gd name="T6" fmla="*/ 5312 w 13251"/>
                  <a:gd name="T7" fmla="*/ 651 h 1514"/>
                  <a:gd name="T8" fmla="*/ 2639 w 13251"/>
                  <a:gd name="T9" fmla="*/ 793 h 1514"/>
                  <a:gd name="T10" fmla="*/ 0 w 13251"/>
                  <a:gd name="T11" fmla="*/ 1514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51" h="1514">
                    <a:moveTo>
                      <a:pt x="13251" y="1089"/>
                    </a:moveTo>
                    <a:lnTo>
                      <a:pt x="10648" y="391"/>
                    </a:lnTo>
                    <a:lnTo>
                      <a:pt x="7974" y="0"/>
                    </a:lnTo>
                    <a:lnTo>
                      <a:pt x="5312" y="651"/>
                    </a:lnTo>
                    <a:lnTo>
                      <a:pt x="2639" y="793"/>
                    </a:lnTo>
                    <a:lnTo>
                      <a:pt x="0" y="1514"/>
                    </a:lnTo>
                  </a:path>
                </a:pathLst>
              </a:custGeom>
              <a:noFill/>
              <a:ln w="22225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7" name="Freeform 91">
                <a:extLst>
                  <a:ext uri="{FF2B5EF4-FFF2-40B4-BE49-F238E27FC236}">
                    <a16:creationId xmlns:a16="http://schemas.microsoft.com/office/drawing/2014/main" id="{82DABFF6-0D18-BD41-6F1F-61CF0804B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450" y="4660901"/>
                <a:ext cx="88900" cy="90488"/>
              </a:xfrm>
              <a:custGeom>
                <a:avLst/>
                <a:gdLst>
                  <a:gd name="T0" fmla="*/ 113 w 284"/>
                  <a:gd name="T1" fmla="*/ 3 h 284"/>
                  <a:gd name="T2" fmla="*/ 62 w 284"/>
                  <a:gd name="T3" fmla="*/ 22 h 284"/>
                  <a:gd name="T4" fmla="*/ 22 w 284"/>
                  <a:gd name="T5" fmla="*/ 62 h 284"/>
                  <a:gd name="T6" fmla="*/ 3 w 284"/>
                  <a:gd name="T7" fmla="*/ 113 h 284"/>
                  <a:gd name="T8" fmla="*/ 0 w 284"/>
                  <a:gd name="T9" fmla="*/ 155 h 284"/>
                  <a:gd name="T10" fmla="*/ 5 w 284"/>
                  <a:gd name="T11" fmla="*/ 183 h 284"/>
                  <a:gd name="T12" fmla="*/ 15 w 284"/>
                  <a:gd name="T13" fmla="*/ 208 h 284"/>
                  <a:gd name="T14" fmla="*/ 30 w 284"/>
                  <a:gd name="T15" fmla="*/ 230 h 284"/>
                  <a:gd name="T16" fmla="*/ 50 w 284"/>
                  <a:gd name="T17" fmla="*/ 251 h 284"/>
                  <a:gd name="T18" fmla="*/ 87 w 284"/>
                  <a:gd name="T19" fmla="*/ 274 h 284"/>
                  <a:gd name="T20" fmla="*/ 127 w 284"/>
                  <a:gd name="T21" fmla="*/ 283 h 284"/>
                  <a:gd name="T22" fmla="*/ 145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7 w 284"/>
                  <a:gd name="T29" fmla="*/ 274 h 284"/>
                  <a:gd name="T30" fmla="*/ 219 w 284"/>
                  <a:gd name="T31" fmla="*/ 260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2 w 284"/>
                  <a:gd name="T37" fmla="*/ 242 h 284"/>
                  <a:gd name="T38" fmla="*/ 251 w 284"/>
                  <a:gd name="T39" fmla="*/ 228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4 w 284"/>
                  <a:gd name="T45" fmla="*/ 197 h 284"/>
                  <a:gd name="T46" fmla="*/ 278 w 284"/>
                  <a:gd name="T47" fmla="*/ 176 h 284"/>
                  <a:gd name="T48" fmla="*/ 283 w 284"/>
                  <a:gd name="T49" fmla="*/ 155 h 284"/>
                  <a:gd name="T50" fmla="*/ 283 w 284"/>
                  <a:gd name="T51" fmla="*/ 145 h 284"/>
                  <a:gd name="T52" fmla="*/ 283 w 284"/>
                  <a:gd name="T53" fmla="*/ 127 h 284"/>
                  <a:gd name="T54" fmla="*/ 274 w 284"/>
                  <a:gd name="T55" fmla="*/ 87 h 284"/>
                  <a:gd name="T56" fmla="*/ 251 w 284"/>
                  <a:gd name="T57" fmla="*/ 50 h 284"/>
                  <a:gd name="T58" fmla="*/ 230 w 284"/>
                  <a:gd name="T59" fmla="*/ 30 h 284"/>
                  <a:gd name="T60" fmla="*/ 207 w 284"/>
                  <a:gd name="T61" fmla="*/ 15 h 284"/>
                  <a:gd name="T62" fmla="*/ 183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1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5" y="208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2"/>
                    </a:lnTo>
                    <a:lnTo>
                      <a:pt x="50" y="251"/>
                    </a:lnTo>
                    <a:lnTo>
                      <a:pt x="62" y="260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60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8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6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8" name="Freeform 92">
                <a:extLst>
                  <a:ext uri="{FF2B5EF4-FFF2-40B4-BE49-F238E27FC236}">
                    <a16:creationId xmlns:a16="http://schemas.microsoft.com/office/drawing/2014/main" id="{DF5E95D2-2885-2185-7F87-BBB3FD466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63" y="4432301"/>
                <a:ext cx="90488" cy="90488"/>
              </a:xfrm>
              <a:custGeom>
                <a:avLst/>
                <a:gdLst>
                  <a:gd name="T0" fmla="*/ 112 w 284"/>
                  <a:gd name="T1" fmla="*/ 2 h 284"/>
                  <a:gd name="T2" fmla="*/ 61 w 284"/>
                  <a:gd name="T3" fmla="*/ 21 h 284"/>
                  <a:gd name="T4" fmla="*/ 21 w 284"/>
                  <a:gd name="T5" fmla="*/ 61 h 284"/>
                  <a:gd name="T6" fmla="*/ 2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29 w 284"/>
                  <a:gd name="T15" fmla="*/ 229 h 284"/>
                  <a:gd name="T16" fmla="*/ 50 w 284"/>
                  <a:gd name="T17" fmla="*/ 251 h 284"/>
                  <a:gd name="T18" fmla="*/ 86 w 284"/>
                  <a:gd name="T19" fmla="*/ 273 h 284"/>
                  <a:gd name="T20" fmla="*/ 126 w 284"/>
                  <a:gd name="T21" fmla="*/ 283 h 284"/>
                  <a:gd name="T22" fmla="*/ 144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6 h 284"/>
                  <a:gd name="T54" fmla="*/ 273 w 284"/>
                  <a:gd name="T55" fmla="*/ 86 h 284"/>
                  <a:gd name="T56" fmla="*/ 251 w 284"/>
                  <a:gd name="T57" fmla="*/ 50 h 284"/>
                  <a:gd name="T58" fmla="*/ 229 w 284"/>
                  <a:gd name="T59" fmla="*/ 29 h 284"/>
                  <a:gd name="T60" fmla="*/ 207 w 284"/>
                  <a:gd name="T61" fmla="*/ 14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9" name="Freeform 93">
                <a:extLst>
                  <a:ext uri="{FF2B5EF4-FFF2-40B4-BE49-F238E27FC236}">
                    <a16:creationId xmlns:a16="http://schemas.microsoft.com/office/drawing/2014/main" id="{8075424A-19E8-4EA3-5E62-A2206E7FE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375" y="4387851"/>
                <a:ext cx="90488" cy="88900"/>
              </a:xfrm>
              <a:custGeom>
                <a:avLst/>
                <a:gdLst>
                  <a:gd name="T0" fmla="*/ 112 w 284"/>
                  <a:gd name="T1" fmla="*/ 2 h 284"/>
                  <a:gd name="T2" fmla="*/ 61 w 284"/>
                  <a:gd name="T3" fmla="*/ 21 h 284"/>
                  <a:gd name="T4" fmla="*/ 21 w 284"/>
                  <a:gd name="T5" fmla="*/ 61 h 284"/>
                  <a:gd name="T6" fmla="*/ 2 w 284"/>
                  <a:gd name="T7" fmla="*/ 112 h 284"/>
                  <a:gd name="T8" fmla="*/ 0 w 284"/>
                  <a:gd name="T9" fmla="*/ 155 h 284"/>
                  <a:gd name="T10" fmla="*/ 4 w 284"/>
                  <a:gd name="T11" fmla="*/ 182 h 284"/>
                  <a:gd name="T12" fmla="*/ 14 w 284"/>
                  <a:gd name="T13" fmla="*/ 207 h 284"/>
                  <a:gd name="T14" fmla="*/ 29 w 284"/>
                  <a:gd name="T15" fmla="*/ 229 h 284"/>
                  <a:gd name="T16" fmla="*/ 49 w 284"/>
                  <a:gd name="T17" fmla="*/ 251 h 284"/>
                  <a:gd name="T18" fmla="*/ 86 w 284"/>
                  <a:gd name="T19" fmla="*/ 273 h 284"/>
                  <a:gd name="T20" fmla="*/ 126 w 284"/>
                  <a:gd name="T21" fmla="*/ 283 h 284"/>
                  <a:gd name="T22" fmla="*/ 144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7 h 284"/>
                  <a:gd name="T54" fmla="*/ 273 w 284"/>
                  <a:gd name="T55" fmla="*/ 86 h 284"/>
                  <a:gd name="T56" fmla="*/ 251 w 284"/>
                  <a:gd name="T57" fmla="*/ 50 h 284"/>
                  <a:gd name="T58" fmla="*/ 229 w 284"/>
                  <a:gd name="T59" fmla="*/ 30 h 284"/>
                  <a:gd name="T60" fmla="*/ 207 w 284"/>
                  <a:gd name="T61" fmla="*/ 14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0" name="Freeform 94">
                <a:extLst>
                  <a:ext uri="{FF2B5EF4-FFF2-40B4-BE49-F238E27FC236}">
                    <a16:creationId xmlns:a16="http://schemas.microsoft.com/office/drawing/2014/main" id="{CDDA6B0D-BDE1-F496-22F8-49A25DC06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925" y="4179888"/>
                <a:ext cx="90488" cy="90488"/>
              </a:xfrm>
              <a:custGeom>
                <a:avLst/>
                <a:gdLst>
                  <a:gd name="T0" fmla="*/ 112 w 284"/>
                  <a:gd name="T1" fmla="*/ 3 h 284"/>
                  <a:gd name="T2" fmla="*/ 61 w 284"/>
                  <a:gd name="T3" fmla="*/ 22 h 284"/>
                  <a:gd name="T4" fmla="*/ 21 w 284"/>
                  <a:gd name="T5" fmla="*/ 62 h 284"/>
                  <a:gd name="T6" fmla="*/ 2 w 284"/>
                  <a:gd name="T7" fmla="*/ 113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30 w 284"/>
                  <a:gd name="T15" fmla="*/ 230 h 284"/>
                  <a:gd name="T16" fmla="*/ 50 w 284"/>
                  <a:gd name="T17" fmla="*/ 251 h 284"/>
                  <a:gd name="T18" fmla="*/ 86 w 284"/>
                  <a:gd name="T19" fmla="*/ 274 h 284"/>
                  <a:gd name="T20" fmla="*/ 127 w 284"/>
                  <a:gd name="T21" fmla="*/ 283 h 284"/>
                  <a:gd name="T22" fmla="*/ 144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6 w 284"/>
                  <a:gd name="T29" fmla="*/ 274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2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7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5 h 284"/>
                  <a:gd name="T52" fmla="*/ 283 w 284"/>
                  <a:gd name="T53" fmla="*/ 127 h 284"/>
                  <a:gd name="T54" fmla="*/ 273 w 284"/>
                  <a:gd name="T55" fmla="*/ 87 h 284"/>
                  <a:gd name="T56" fmla="*/ 251 w 284"/>
                  <a:gd name="T57" fmla="*/ 50 h 284"/>
                  <a:gd name="T58" fmla="*/ 229 w 284"/>
                  <a:gd name="T59" fmla="*/ 30 h 284"/>
                  <a:gd name="T60" fmla="*/ 207 w 284"/>
                  <a:gd name="T61" fmla="*/ 15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3"/>
                    </a:lnTo>
                    <a:lnTo>
                      <a:pt x="86" y="10"/>
                    </a:lnTo>
                    <a:lnTo>
                      <a:pt x="61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1"/>
                    </a:lnTo>
                    <a:lnTo>
                      <a:pt x="229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1" name="Freeform 95">
                <a:extLst>
                  <a:ext uri="{FF2B5EF4-FFF2-40B4-BE49-F238E27FC236}">
                    <a16:creationId xmlns:a16="http://schemas.microsoft.com/office/drawing/2014/main" id="{EAE8D73B-F8D7-AC12-4088-7E0E7F89E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238" y="4305301"/>
                <a:ext cx="90488" cy="88900"/>
              </a:xfrm>
              <a:custGeom>
                <a:avLst/>
                <a:gdLst>
                  <a:gd name="T0" fmla="*/ 112 w 284"/>
                  <a:gd name="T1" fmla="*/ 2 h 284"/>
                  <a:gd name="T2" fmla="*/ 62 w 284"/>
                  <a:gd name="T3" fmla="*/ 21 h 284"/>
                  <a:gd name="T4" fmla="*/ 21 w 284"/>
                  <a:gd name="T5" fmla="*/ 61 h 284"/>
                  <a:gd name="T6" fmla="*/ 2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30 w 284"/>
                  <a:gd name="T15" fmla="*/ 229 h 284"/>
                  <a:gd name="T16" fmla="*/ 50 w 284"/>
                  <a:gd name="T17" fmla="*/ 250 h 284"/>
                  <a:gd name="T18" fmla="*/ 86 w 284"/>
                  <a:gd name="T19" fmla="*/ 273 h 284"/>
                  <a:gd name="T20" fmla="*/ 127 w 284"/>
                  <a:gd name="T21" fmla="*/ 282 h 284"/>
                  <a:gd name="T22" fmla="*/ 144 w 284"/>
                  <a:gd name="T23" fmla="*/ 282 h 284"/>
                  <a:gd name="T24" fmla="*/ 155 w 284"/>
                  <a:gd name="T25" fmla="*/ 282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0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6 h 284"/>
                  <a:gd name="T54" fmla="*/ 273 w 284"/>
                  <a:gd name="T55" fmla="*/ 86 h 284"/>
                  <a:gd name="T56" fmla="*/ 251 w 284"/>
                  <a:gd name="T57" fmla="*/ 49 h 284"/>
                  <a:gd name="T58" fmla="*/ 230 w 284"/>
                  <a:gd name="T59" fmla="*/ 29 h 284"/>
                  <a:gd name="T60" fmla="*/ 207 w 284"/>
                  <a:gd name="T61" fmla="*/ 14 h 284"/>
                  <a:gd name="T62" fmla="*/ 182 w 284"/>
                  <a:gd name="T63" fmla="*/ 4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29"/>
                    </a:lnTo>
                    <a:lnTo>
                      <a:pt x="40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2" name="Freeform 96">
                <a:extLst>
                  <a:ext uri="{FF2B5EF4-FFF2-40B4-BE49-F238E27FC236}">
                    <a16:creationId xmlns:a16="http://schemas.microsoft.com/office/drawing/2014/main" id="{4B114759-DE3E-64EC-E120-F955257E2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525963"/>
                <a:ext cx="90488" cy="90488"/>
              </a:xfrm>
              <a:custGeom>
                <a:avLst/>
                <a:gdLst>
                  <a:gd name="T0" fmla="*/ 112 w 284"/>
                  <a:gd name="T1" fmla="*/ 2 h 284"/>
                  <a:gd name="T2" fmla="*/ 62 w 284"/>
                  <a:gd name="T3" fmla="*/ 21 h 284"/>
                  <a:gd name="T4" fmla="*/ 21 w 284"/>
                  <a:gd name="T5" fmla="*/ 61 h 284"/>
                  <a:gd name="T6" fmla="*/ 2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30 w 284"/>
                  <a:gd name="T15" fmla="*/ 229 h 284"/>
                  <a:gd name="T16" fmla="*/ 50 w 284"/>
                  <a:gd name="T17" fmla="*/ 250 h 284"/>
                  <a:gd name="T18" fmla="*/ 86 w 284"/>
                  <a:gd name="T19" fmla="*/ 273 h 284"/>
                  <a:gd name="T20" fmla="*/ 127 w 284"/>
                  <a:gd name="T21" fmla="*/ 282 h 284"/>
                  <a:gd name="T22" fmla="*/ 144 w 284"/>
                  <a:gd name="T23" fmla="*/ 282 h 284"/>
                  <a:gd name="T24" fmla="*/ 155 w 284"/>
                  <a:gd name="T25" fmla="*/ 282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0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8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6 h 284"/>
                  <a:gd name="T54" fmla="*/ 273 w 284"/>
                  <a:gd name="T55" fmla="*/ 86 h 284"/>
                  <a:gd name="T56" fmla="*/ 251 w 284"/>
                  <a:gd name="T57" fmla="*/ 49 h 284"/>
                  <a:gd name="T58" fmla="*/ 230 w 284"/>
                  <a:gd name="T59" fmla="*/ 29 h 284"/>
                  <a:gd name="T60" fmla="*/ 207 w 284"/>
                  <a:gd name="T61" fmla="*/ 14 h 284"/>
                  <a:gd name="T62" fmla="*/ 182 w 284"/>
                  <a:gd name="T63" fmla="*/ 4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30" y="229"/>
                    </a:lnTo>
                    <a:lnTo>
                      <a:pt x="40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9" name="Freeform 103">
                <a:extLst>
                  <a:ext uri="{FF2B5EF4-FFF2-40B4-BE49-F238E27FC236}">
                    <a16:creationId xmlns:a16="http://schemas.microsoft.com/office/drawing/2014/main" id="{2BABA7B0-18AF-8475-1A35-0FEC80B17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138" y="4297363"/>
                <a:ext cx="4214813" cy="393700"/>
              </a:xfrm>
              <a:custGeom>
                <a:avLst/>
                <a:gdLst>
                  <a:gd name="T0" fmla="*/ 13275 w 13275"/>
                  <a:gd name="T1" fmla="*/ 0 h 1242"/>
                  <a:gd name="T2" fmla="*/ 10636 w 13275"/>
                  <a:gd name="T3" fmla="*/ 828 h 1242"/>
                  <a:gd name="T4" fmla="*/ 7986 w 13275"/>
                  <a:gd name="T5" fmla="*/ 1171 h 1242"/>
                  <a:gd name="T6" fmla="*/ 5337 w 13275"/>
                  <a:gd name="T7" fmla="*/ 769 h 1242"/>
                  <a:gd name="T8" fmla="*/ 2674 w 13275"/>
                  <a:gd name="T9" fmla="*/ 1242 h 1242"/>
                  <a:gd name="T10" fmla="*/ 0 w 13275"/>
                  <a:gd name="T11" fmla="*/ 745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75" h="1242">
                    <a:moveTo>
                      <a:pt x="13275" y="0"/>
                    </a:moveTo>
                    <a:lnTo>
                      <a:pt x="10636" y="828"/>
                    </a:lnTo>
                    <a:lnTo>
                      <a:pt x="7986" y="1171"/>
                    </a:lnTo>
                    <a:lnTo>
                      <a:pt x="5337" y="769"/>
                    </a:lnTo>
                    <a:lnTo>
                      <a:pt x="2674" y="1242"/>
                    </a:lnTo>
                    <a:lnTo>
                      <a:pt x="0" y="745"/>
                    </a:lnTo>
                  </a:path>
                </a:pathLst>
              </a:custGeom>
              <a:noFill/>
              <a:ln w="222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1" name="Freeform 105">
                <a:extLst>
                  <a:ext uri="{FF2B5EF4-FFF2-40B4-BE49-F238E27FC236}">
                    <a16:creationId xmlns:a16="http://schemas.microsoft.com/office/drawing/2014/main" id="{1CE43E4E-BCD5-8AFA-C2AE-99CAE271E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688" y="448786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3 h 284"/>
                  <a:gd name="T4" fmla="*/ 15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4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4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2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7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5 h 284"/>
                  <a:gd name="T44" fmla="*/ 283 w 284"/>
                  <a:gd name="T45" fmla="*/ 127 h 284"/>
                  <a:gd name="T46" fmla="*/ 274 w 284"/>
                  <a:gd name="T47" fmla="*/ 87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5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2 h 284"/>
                  <a:gd name="T62" fmla="*/ 22 w 284"/>
                  <a:gd name="T63" fmla="*/ 62 h 284"/>
                  <a:gd name="T64" fmla="*/ 3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1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2" name="Freeform 106">
                <a:extLst>
                  <a:ext uri="{FF2B5EF4-FFF2-40B4-BE49-F238E27FC236}">
                    <a16:creationId xmlns:a16="http://schemas.microsoft.com/office/drawing/2014/main" id="{46B45F14-0952-BF2B-F254-619A3EE3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000" y="464661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7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4 w 284"/>
                  <a:gd name="T47" fmla="*/ 87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1 h 284"/>
                  <a:gd name="T62" fmla="*/ 22 w 284"/>
                  <a:gd name="T63" fmla="*/ 62 h 284"/>
                  <a:gd name="T64" fmla="*/ 3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3" name="Freeform 107">
                <a:extLst>
                  <a:ext uri="{FF2B5EF4-FFF2-40B4-BE49-F238E27FC236}">
                    <a16:creationId xmlns:a16="http://schemas.microsoft.com/office/drawing/2014/main" id="{0E801403-EE53-36E2-F89C-86A502D9A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550" y="4495801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29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8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0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2 w 284"/>
                  <a:gd name="T41" fmla="*/ 155 h 284"/>
                  <a:gd name="T42" fmla="*/ 282 w 284"/>
                  <a:gd name="T43" fmla="*/ 144 h 284"/>
                  <a:gd name="T44" fmla="*/ 282 w 284"/>
                  <a:gd name="T45" fmla="*/ 127 h 284"/>
                  <a:gd name="T46" fmla="*/ 273 w 284"/>
                  <a:gd name="T47" fmla="*/ 86 h 284"/>
                  <a:gd name="T48" fmla="*/ 250 w 284"/>
                  <a:gd name="T49" fmla="*/ 50 h 284"/>
                  <a:gd name="T50" fmla="*/ 229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7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0" y="229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8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4" name="Freeform 108">
                <a:extLst>
                  <a:ext uri="{FF2B5EF4-FFF2-40B4-BE49-F238E27FC236}">
                    <a16:creationId xmlns:a16="http://schemas.microsoft.com/office/drawing/2014/main" id="{38AC8A0A-FC5A-07FE-CFE2-0CB900E06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925" y="4624388"/>
                <a:ext cx="90488" cy="88900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30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2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7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5 h 284"/>
                  <a:gd name="T44" fmla="*/ 283 w 284"/>
                  <a:gd name="T45" fmla="*/ 127 h 284"/>
                  <a:gd name="T46" fmla="*/ 273 w 284"/>
                  <a:gd name="T47" fmla="*/ 87 h 284"/>
                  <a:gd name="T48" fmla="*/ 251 w 284"/>
                  <a:gd name="T49" fmla="*/ 50 h 284"/>
                  <a:gd name="T50" fmla="*/ 229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3 h 284"/>
                  <a:gd name="T60" fmla="*/ 61 w 284"/>
                  <a:gd name="T61" fmla="*/ 21 h 284"/>
                  <a:gd name="T62" fmla="*/ 21 w 284"/>
                  <a:gd name="T63" fmla="*/ 62 h 284"/>
                  <a:gd name="T64" fmla="*/ 2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2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1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5" name="Freeform 109">
                <a:extLst>
                  <a:ext uri="{FF2B5EF4-FFF2-40B4-BE49-F238E27FC236}">
                    <a16:creationId xmlns:a16="http://schemas.microsoft.com/office/drawing/2014/main" id="{70773F92-A174-7299-1610-21B542F52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300" y="4514851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4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7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3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1 h 284"/>
                  <a:gd name="T62" fmla="*/ 21 w 284"/>
                  <a:gd name="T63" fmla="*/ 62 h 284"/>
                  <a:gd name="T64" fmla="*/ 2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10" y="86"/>
                    </a:lnTo>
                    <a:lnTo>
                      <a:pt x="2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6" name="Freeform 110">
                <a:extLst>
                  <a:ext uri="{FF2B5EF4-FFF2-40B4-BE49-F238E27FC236}">
                    <a16:creationId xmlns:a16="http://schemas.microsoft.com/office/drawing/2014/main" id="{521FFDA0-48B8-A349-ABBC-AEDDFF7AA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4251326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30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2 w 284"/>
                  <a:gd name="T41" fmla="*/ 155 h 284"/>
                  <a:gd name="T42" fmla="*/ 282 w 284"/>
                  <a:gd name="T43" fmla="*/ 144 h 284"/>
                  <a:gd name="T44" fmla="*/ 282 w 284"/>
                  <a:gd name="T45" fmla="*/ 127 h 284"/>
                  <a:gd name="T46" fmla="*/ 273 w 284"/>
                  <a:gd name="T47" fmla="*/ 86 h 284"/>
                  <a:gd name="T48" fmla="*/ 251 w 284"/>
                  <a:gd name="T49" fmla="*/ 50 h 284"/>
                  <a:gd name="T50" fmla="*/ 229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10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4155" name="ZoneTexte 4154">
              <a:extLst>
                <a:ext uri="{FF2B5EF4-FFF2-40B4-BE49-F238E27FC236}">
                  <a16:creationId xmlns:a16="http://schemas.microsoft.com/office/drawing/2014/main" id="{DB2ACA21-3160-FABE-20CF-535844E0797F}"/>
                </a:ext>
              </a:extLst>
            </p:cNvPr>
            <p:cNvSpPr txBox="1"/>
            <p:nvPr/>
          </p:nvSpPr>
          <p:spPr>
            <a:xfrm>
              <a:off x="1309000" y="3007629"/>
              <a:ext cx="765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Any</a:t>
              </a:r>
              <a:r>
                <a:rPr lang="fr-FR" sz="1200" b="1" dirty="0"/>
                <a:t> class</a:t>
              </a:r>
            </a:p>
          </p:txBody>
        </p:sp>
        <p:sp>
          <p:nvSpPr>
            <p:cNvPr id="4156" name="ZoneTexte 4155">
              <a:extLst>
                <a:ext uri="{FF2B5EF4-FFF2-40B4-BE49-F238E27FC236}">
                  <a16:creationId xmlns:a16="http://schemas.microsoft.com/office/drawing/2014/main" id="{7119074E-6DCF-2B1D-A165-6DF4FFFCFCE3}"/>
                </a:ext>
              </a:extLst>
            </p:cNvPr>
            <p:cNvSpPr txBox="1"/>
            <p:nvPr/>
          </p:nvSpPr>
          <p:spPr>
            <a:xfrm>
              <a:off x="1028741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2015</a:t>
              </a:r>
            </a:p>
          </p:txBody>
        </p:sp>
        <p:sp>
          <p:nvSpPr>
            <p:cNvPr id="4157" name="ZoneTexte 4156">
              <a:extLst>
                <a:ext uri="{FF2B5EF4-FFF2-40B4-BE49-F238E27FC236}">
                  <a16:creationId xmlns:a16="http://schemas.microsoft.com/office/drawing/2014/main" id="{3AC96004-8B4E-090F-0D4D-17CD9DDFEDD0}"/>
                </a:ext>
              </a:extLst>
            </p:cNvPr>
            <p:cNvSpPr txBox="1"/>
            <p:nvPr/>
          </p:nvSpPr>
          <p:spPr>
            <a:xfrm>
              <a:off x="562422" y="538060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4158" name="ZoneTexte 4157">
              <a:extLst>
                <a:ext uri="{FF2B5EF4-FFF2-40B4-BE49-F238E27FC236}">
                  <a16:creationId xmlns:a16="http://schemas.microsoft.com/office/drawing/2014/main" id="{360C3E62-E982-846C-B705-515EA67A003B}"/>
                </a:ext>
              </a:extLst>
            </p:cNvPr>
            <p:cNvSpPr txBox="1"/>
            <p:nvPr/>
          </p:nvSpPr>
          <p:spPr>
            <a:xfrm>
              <a:off x="1872783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2016</a:t>
              </a:r>
            </a:p>
          </p:txBody>
        </p:sp>
        <p:sp>
          <p:nvSpPr>
            <p:cNvPr id="4159" name="ZoneTexte 4158">
              <a:extLst>
                <a:ext uri="{FF2B5EF4-FFF2-40B4-BE49-F238E27FC236}">
                  <a16:creationId xmlns:a16="http://schemas.microsoft.com/office/drawing/2014/main" id="{9747CF4C-4B7C-7F64-4DC8-BF3A0DB81A0E}"/>
                </a:ext>
              </a:extLst>
            </p:cNvPr>
            <p:cNvSpPr txBox="1"/>
            <p:nvPr/>
          </p:nvSpPr>
          <p:spPr>
            <a:xfrm>
              <a:off x="2716825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2017</a:t>
              </a:r>
            </a:p>
          </p:txBody>
        </p:sp>
        <p:sp>
          <p:nvSpPr>
            <p:cNvPr id="4160" name="ZoneTexte 4159">
              <a:extLst>
                <a:ext uri="{FF2B5EF4-FFF2-40B4-BE49-F238E27FC236}">
                  <a16:creationId xmlns:a16="http://schemas.microsoft.com/office/drawing/2014/main" id="{54F78A41-0FB0-98F3-553D-CA29EC04B2D8}"/>
                </a:ext>
              </a:extLst>
            </p:cNvPr>
            <p:cNvSpPr txBox="1"/>
            <p:nvPr/>
          </p:nvSpPr>
          <p:spPr>
            <a:xfrm>
              <a:off x="3560867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2018</a:t>
              </a:r>
            </a:p>
          </p:txBody>
        </p:sp>
        <p:sp>
          <p:nvSpPr>
            <p:cNvPr id="4161" name="ZoneTexte 4160">
              <a:extLst>
                <a:ext uri="{FF2B5EF4-FFF2-40B4-BE49-F238E27FC236}">
                  <a16:creationId xmlns:a16="http://schemas.microsoft.com/office/drawing/2014/main" id="{19CFBD25-F57E-791C-B1DF-3912315F9A57}"/>
                </a:ext>
              </a:extLst>
            </p:cNvPr>
            <p:cNvSpPr txBox="1"/>
            <p:nvPr/>
          </p:nvSpPr>
          <p:spPr>
            <a:xfrm>
              <a:off x="4404907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2019</a:t>
              </a:r>
            </a:p>
          </p:txBody>
        </p:sp>
        <p:sp>
          <p:nvSpPr>
            <p:cNvPr id="4163" name="ZoneTexte 4162">
              <a:extLst>
                <a:ext uri="{FF2B5EF4-FFF2-40B4-BE49-F238E27FC236}">
                  <a16:creationId xmlns:a16="http://schemas.microsoft.com/office/drawing/2014/main" id="{4FE794AF-6C0C-7084-2423-72D00889F766}"/>
                </a:ext>
              </a:extLst>
            </p:cNvPr>
            <p:cNvSpPr txBox="1"/>
            <p:nvPr/>
          </p:nvSpPr>
          <p:spPr>
            <a:xfrm>
              <a:off x="5047779" y="5582739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2020-2021</a:t>
              </a:r>
            </a:p>
          </p:txBody>
        </p:sp>
        <p:sp>
          <p:nvSpPr>
            <p:cNvPr id="4164" name="ZoneTexte 4163">
              <a:extLst>
                <a:ext uri="{FF2B5EF4-FFF2-40B4-BE49-F238E27FC236}">
                  <a16:creationId xmlns:a16="http://schemas.microsoft.com/office/drawing/2014/main" id="{FD24A89B-065B-2A62-A0BF-6D8A51183571}"/>
                </a:ext>
              </a:extLst>
            </p:cNvPr>
            <p:cNvSpPr txBox="1"/>
            <p:nvPr/>
          </p:nvSpPr>
          <p:spPr>
            <a:xfrm>
              <a:off x="562422" y="511860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</a:t>
              </a:r>
            </a:p>
          </p:txBody>
        </p:sp>
        <p:sp>
          <p:nvSpPr>
            <p:cNvPr id="4165" name="ZoneTexte 4164">
              <a:extLst>
                <a:ext uri="{FF2B5EF4-FFF2-40B4-BE49-F238E27FC236}">
                  <a16:creationId xmlns:a16="http://schemas.microsoft.com/office/drawing/2014/main" id="{C4FB6B75-ACD8-04C0-C766-AD73BCA62CAE}"/>
                </a:ext>
              </a:extLst>
            </p:cNvPr>
            <p:cNvSpPr txBox="1"/>
            <p:nvPr/>
          </p:nvSpPr>
          <p:spPr>
            <a:xfrm>
              <a:off x="562422" y="485661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</a:t>
              </a:r>
            </a:p>
          </p:txBody>
        </p:sp>
        <p:sp>
          <p:nvSpPr>
            <p:cNvPr id="4166" name="ZoneTexte 4165">
              <a:extLst>
                <a:ext uri="{FF2B5EF4-FFF2-40B4-BE49-F238E27FC236}">
                  <a16:creationId xmlns:a16="http://schemas.microsoft.com/office/drawing/2014/main" id="{FF45D2D8-CA4C-0FCF-5524-23DDCFB5F63C}"/>
                </a:ext>
              </a:extLst>
            </p:cNvPr>
            <p:cNvSpPr txBox="1"/>
            <p:nvPr/>
          </p:nvSpPr>
          <p:spPr>
            <a:xfrm>
              <a:off x="562422" y="45946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</a:t>
              </a:r>
            </a:p>
          </p:txBody>
        </p:sp>
        <p:sp>
          <p:nvSpPr>
            <p:cNvPr id="4167" name="ZoneTexte 4166">
              <a:extLst>
                <a:ext uri="{FF2B5EF4-FFF2-40B4-BE49-F238E27FC236}">
                  <a16:creationId xmlns:a16="http://schemas.microsoft.com/office/drawing/2014/main" id="{9196A5C7-64B1-6A97-80C0-B3147EC3CD52}"/>
                </a:ext>
              </a:extLst>
            </p:cNvPr>
            <p:cNvSpPr txBox="1"/>
            <p:nvPr/>
          </p:nvSpPr>
          <p:spPr>
            <a:xfrm>
              <a:off x="562422" y="433263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</a:t>
              </a:r>
            </a:p>
          </p:txBody>
        </p:sp>
        <p:sp>
          <p:nvSpPr>
            <p:cNvPr id="4168" name="ZoneTexte 4167">
              <a:extLst>
                <a:ext uri="{FF2B5EF4-FFF2-40B4-BE49-F238E27FC236}">
                  <a16:creationId xmlns:a16="http://schemas.microsoft.com/office/drawing/2014/main" id="{804E23F1-8FE6-5F67-12C6-EA38195E6808}"/>
                </a:ext>
              </a:extLst>
            </p:cNvPr>
            <p:cNvSpPr txBox="1"/>
            <p:nvPr/>
          </p:nvSpPr>
          <p:spPr>
            <a:xfrm>
              <a:off x="483876" y="407064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</a:p>
          </p:txBody>
        </p:sp>
        <p:sp>
          <p:nvSpPr>
            <p:cNvPr id="4169" name="ZoneTexte 4168">
              <a:extLst>
                <a:ext uri="{FF2B5EF4-FFF2-40B4-BE49-F238E27FC236}">
                  <a16:creationId xmlns:a16="http://schemas.microsoft.com/office/drawing/2014/main" id="{46836F57-8E6D-B081-DD6B-111A1636D2AA}"/>
                </a:ext>
              </a:extLst>
            </p:cNvPr>
            <p:cNvSpPr txBox="1"/>
            <p:nvPr/>
          </p:nvSpPr>
          <p:spPr>
            <a:xfrm>
              <a:off x="483876" y="380864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12</a:t>
              </a:r>
            </a:p>
          </p:txBody>
        </p:sp>
        <p:sp>
          <p:nvSpPr>
            <p:cNvPr id="4170" name="ZoneTexte 4169">
              <a:extLst>
                <a:ext uri="{FF2B5EF4-FFF2-40B4-BE49-F238E27FC236}">
                  <a16:creationId xmlns:a16="http://schemas.microsoft.com/office/drawing/2014/main" id="{18C32FB0-C5DD-87AD-162C-57EA95F2B80B}"/>
                </a:ext>
              </a:extLst>
            </p:cNvPr>
            <p:cNvSpPr txBox="1"/>
            <p:nvPr/>
          </p:nvSpPr>
          <p:spPr>
            <a:xfrm>
              <a:off x="483876" y="354665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14</a:t>
              </a:r>
            </a:p>
          </p:txBody>
        </p:sp>
        <p:sp>
          <p:nvSpPr>
            <p:cNvPr id="4171" name="ZoneTexte 4170">
              <a:extLst>
                <a:ext uri="{FF2B5EF4-FFF2-40B4-BE49-F238E27FC236}">
                  <a16:creationId xmlns:a16="http://schemas.microsoft.com/office/drawing/2014/main" id="{A9F4A789-DCEE-93FC-0C4E-D963CF447985}"/>
                </a:ext>
              </a:extLst>
            </p:cNvPr>
            <p:cNvSpPr txBox="1"/>
            <p:nvPr/>
          </p:nvSpPr>
          <p:spPr>
            <a:xfrm>
              <a:off x="483876" y="328466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16</a:t>
              </a:r>
            </a:p>
          </p:txBody>
        </p:sp>
        <p:sp>
          <p:nvSpPr>
            <p:cNvPr id="4172" name="ZoneTexte 4171">
              <a:extLst>
                <a:ext uri="{FF2B5EF4-FFF2-40B4-BE49-F238E27FC236}">
                  <a16:creationId xmlns:a16="http://schemas.microsoft.com/office/drawing/2014/main" id="{9062AE2F-E657-67B6-3AB5-9D74FD5787E5}"/>
                </a:ext>
              </a:extLst>
            </p:cNvPr>
            <p:cNvSpPr txBox="1"/>
            <p:nvPr/>
          </p:nvSpPr>
          <p:spPr>
            <a:xfrm>
              <a:off x="483876" y="30226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18</a:t>
              </a:r>
            </a:p>
          </p:txBody>
        </p:sp>
        <p:sp>
          <p:nvSpPr>
            <p:cNvPr id="4173" name="ZoneTexte 4172">
              <a:extLst>
                <a:ext uri="{FF2B5EF4-FFF2-40B4-BE49-F238E27FC236}">
                  <a16:creationId xmlns:a16="http://schemas.microsoft.com/office/drawing/2014/main" id="{C1825667-1CE9-17FF-E574-EA30BCC0DB8D}"/>
                </a:ext>
              </a:extLst>
            </p:cNvPr>
            <p:cNvSpPr txBox="1"/>
            <p:nvPr/>
          </p:nvSpPr>
          <p:spPr>
            <a:xfrm>
              <a:off x="1309000" y="3197147"/>
              <a:ext cx="489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NRTI</a:t>
              </a:r>
            </a:p>
          </p:txBody>
        </p:sp>
        <p:sp>
          <p:nvSpPr>
            <p:cNvPr id="4174" name="ZoneTexte 4173">
              <a:extLst>
                <a:ext uri="{FF2B5EF4-FFF2-40B4-BE49-F238E27FC236}">
                  <a16:creationId xmlns:a16="http://schemas.microsoft.com/office/drawing/2014/main" id="{58889427-55DF-A898-CC23-BDBB58E6C7CF}"/>
                </a:ext>
              </a:extLst>
            </p:cNvPr>
            <p:cNvSpPr txBox="1"/>
            <p:nvPr/>
          </p:nvSpPr>
          <p:spPr>
            <a:xfrm>
              <a:off x="1309000" y="3386664"/>
              <a:ext cx="590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NNRTI</a:t>
              </a:r>
            </a:p>
          </p:txBody>
        </p:sp>
        <p:sp>
          <p:nvSpPr>
            <p:cNvPr id="4175" name="ZoneTexte 4174">
              <a:extLst>
                <a:ext uri="{FF2B5EF4-FFF2-40B4-BE49-F238E27FC236}">
                  <a16:creationId xmlns:a16="http://schemas.microsoft.com/office/drawing/2014/main" id="{612A1B44-F715-215D-0B7E-10BCEC903912}"/>
                </a:ext>
              </a:extLst>
            </p:cNvPr>
            <p:cNvSpPr txBox="1"/>
            <p:nvPr/>
          </p:nvSpPr>
          <p:spPr>
            <a:xfrm>
              <a:off x="1309000" y="3576182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PI</a:t>
              </a:r>
            </a:p>
          </p:txBody>
        </p:sp>
        <p:sp>
          <p:nvSpPr>
            <p:cNvPr id="4176" name="ZoneTexte 4175">
              <a:extLst>
                <a:ext uri="{FF2B5EF4-FFF2-40B4-BE49-F238E27FC236}">
                  <a16:creationId xmlns:a16="http://schemas.microsoft.com/office/drawing/2014/main" id="{8CFE34A3-48CA-FEC2-2AE2-4E651676DD63}"/>
                </a:ext>
              </a:extLst>
            </p:cNvPr>
            <p:cNvSpPr txBox="1"/>
            <p:nvPr/>
          </p:nvSpPr>
          <p:spPr>
            <a:xfrm>
              <a:off x="1309000" y="3765699"/>
              <a:ext cx="498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InSTI</a:t>
              </a:r>
              <a:endParaRPr lang="fr-FR" sz="1200" b="1" dirty="0"/>
            </a:p>
          </p:txBody>
        </p:sp>
        <p:sp>
          <p:nvSpPr>
            <p:cNvPr id="4177" name="ZoneTexte 4176">
              <a:extLst>
                <a:ext uri="{FF2B5EF4-FFF2-40B4-BE49-F238E27FC236}">
                  <a16:creationId xmlns:a16="http://schemas.microsoft.com/office/drawing/2014/main" id="{9827E72C-7549-E59D-0EBE-EC47F4271F51}"/>
                </a:ext>
              </a:extLst>
            </p:cNvPr>
            <p:cNvSpPr txBox="1"/>
            <p:nvPr/>
          </p:nvSpPr>
          <p:spPr>
            <a:xfrm>
              <a:off x="1068015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228</a:t>
              </a:r>
            </a:p>
          </p:txBody>
        </p:sp>
        <p:sp>
          <p:nvSpPr>
            <p:cNvPr id="4178" name="ZoneTexte 4177">
              <a:extLst>
                <a:ext uri="{FF2B5EF4-FFF2-40B4-BE49-F238E27FC236}">
                  <a16:creationId xmlns:a16="http://schemas.microsoft.com/office/drawing/2014/main" id="{86EEC45C-5DA5-1091-BF3E-FD822CB7403F}"/>
                </a:ext>
              </a:extLst>
            </p:cNvPr>
            <p:cNvSpPr txBox="1"/>
            <p:nvPr/>
          </p:nvSpPr>
          <p:spPr>
            <a:xfrm>
              <a:off x="1912057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246</a:t>
              </a:r>
            </a:p>
          </p:txBody>
        </p:sp>
        <p:sp>
          <p:nvSpPr>
            <p:cNvPr id="4179" name="ZoneTexte 4178">
              <a:extLst>
                <a:ext uri="{FF2B5EF4-FFF2-40B4-BE49-F238E27FC236}">
                  <a16:creationId xmlns:a16="http://schemas.microsoft.com/office/drawing/2014/main" id="{BA17FA21-637D-717B-BB68-518BF9180506}"/>
                </a:ext>
              </a:extLst>
            </p:cNvPr>
            <p:cNvSpPr txBox="1"/>
            <p:nvPr/>
          </p:nvSpPr>
          <p:spPr>
            <a:xfrm>
              <a:off x="2756099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198</a:t>
              </a:r>
            </a:p>
          </p:txBody>
        </p:sp>
        <p:sp>
          <p:nvSpPr>
            <p:cNvPr id="4180" name="ZoneTexte 4179">
              <a:extLst>
                <a:ext uri="{FF2B5EF4-FFF2-40B4-BE49-F238E27FC236}">
                  <a16:creationId xmlns:a16="http://schemas.microsoft.com/office/drawing/2014/main" id="{7A34CDA3-F31A-1520-F626-614944C759C3}"/>
                </a:ext>
              </a:extLst>
            </p:cNvPr>
            <p:cNvSpPr txBox="1"/>
            <p:nvPr/>
          </p:nvSpPr>
          <p:spPr>
            <a:xfrm>
              <a:off x="3600141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214</a:t>
              </a:r>
            </a:p>
          </p:txBody>
        </p:sp>
        <p:sp>
          <p:nvSpPr>
            <p:cNvPr id="4181" name="ZoneTexte 4180">
              <a:extLst>
                <a:ext uri="{FF2B5EF4-FFF2-40B4-BE49-F238E27FC236}">
                  <a16:creationId xmlns:a16="http://schemas.microsoft.com/office/drawing/2014/main" id="{E6964DDB-424A-48CE-1B75-80842DA31871}"/>
                </a:ext>
              </a:extLst>
            </p:cNvPr>
            <p:cNvSpPr txBox="1"/>
            <p:nvPr/>
          </p:nvSpPr>
          <p:spPr>
            <a:xfrm>
              <a:off x="4444181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203</a:t>
              </a:r>
            </a:p>
          </p:txBody>
        </p:sp>
        <p:sp>
          <p:nvSpPr>
            <p:cNvPr id="4182" name="ZoneTexte 4181">
              <a:extLst>
                <a:ext uri="{FF2B5EF4-FFF2-40B4-BE49-F238E27FC236}">
                  <a16:creationId xmlns:a16="http://schemas.microsoft.com/office/drawing/2014/main" id="{A266D11E-58CF-6B0F-15C8-07A40595F22D}"/>
                </a:ext>
              </a:extLst>
            </p:cNvPr>
            <p:cNvSpPr txBox="1"/>
            <p:nvPr/>
          </p:nvSpPr>
          <p:spPr>
            <a:xfrm>
              <a:off x="5157585" y="5968232"/>
              <a:ext cx="6399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88    82</a:t>
              </a:r>
            </a:p>
          </p:txBody>
        </p:sp>
        <p:sp>
          <p:nvSpPr>
            <p:cNvPr id="4184" name="ZoneTexte 4183">
              <a:extLst>
                <a:ext uri="{FF2B5EF4-FFF2-40B4-BE49-F238E27FC236}">
                  <a16:creationId xmlns:a16="http://schemas.microsoft.com/office/drawing/2014/main" id="{EFFF341B-DFB0-E3B1-191C-49E3D2CE0BA3}"/>
                </a:ext>
              </a:extLst>
            </p:cNvPr>
            <p:cNvSpPr txBox="1"/>
            <p:nvPr/>
          </p:nvSpPr>
          <p:spPr>
            <a:xfrm>
              <a:off x="513533" y="5968232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N=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EA49AEA-41DE-7071-199C-0D83E7A43552}"/>
                </a:ext>
              </a:extLst>
            </p:cNvPr>
            <p:cNvSpPr txBox="1"/>
            <p:nvPr/>
          </p:nvSpPr>
          <p:spPr>
            <a:xfrm>
              <a:off x="495899" y="2782337"/>
              <a:ext cx="289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%</a:t>
              </a:r>
            </a:p>
          </p:txBody>
        </p:sp>
      </p:grpSp>
      <p:grpSp>
        <p:nvGrpSpPr>
          <p:cNvPr id="4183" name="Groupe 4182">
            <a:extLst>
              <a:ext uri="{FF2B5EF4-FFF2-40B4-BE49-F238E27FC236}">
                <a16:creationId xmlns:a16="http://schemas.microsoft.com/office/drawing/2014/main" id="{97FDC1A6-E63D-3FB4-FF5F-E7451AB2A00F}"/>
              </a:ext>
            </a:extLst>
          </p:cNvPr>
          <p:cNvGrpSpPr/>
          <p:nvPr/>
        </p:nvGrpSpPr>
        <p:grpSpPr>
          <a:xfrm>
            <a:off x="6282063" y="2782337"/>
            <a:ext cx="5454623" cy="3462894"/>
            <a:chOff x="6282063" y="2782337"/>
            <a:chExt cx="5454623" cy="3462894"/>
          </a:xfrm>
        </p:grpSpPr>
        <p:grpSp>
          <p:nvGrpSpPr>
            <p:cNvPr id="4153" name="Groupe 4152">
              <a:extLst>
                <a:ext uri="{FF2B5EF4-FFF2-40B4-BE49-F238E27FC236}">
                  <a16:creationId xmlns:a16="http://schemas.microsoft.com/office/drawing/2014/main" id="{97E490B5-92C7-1B40-88FF-1FC1BFED9600}"/>
                </a:ext>
              </a:extLst>
            </p:cNvPr>
            <p:cNvGrpSpPr/>
            <p:nvPr/>
          </p:nvGrpSpPr>
          <p:grpSpPr>
            <a:xfrm>
              <a:off x="6567786" y="3122317"/>
              <a:ext cx="5168900" cy="2493963"/>
              <a:chOff x="6503988" y="2527301"/>
              <a:chExt cx="5168900" cy="2493963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4E21BA16-F577-5764-A8D1-DB9BA78D4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413" y="2527301"/>
                <a:ext cx="5070475" cy="2397125"/>
              </a:xfrm>
              <a:custGeom>
                <a:avLst/>
                <a:gdLst>
                  <a:gd name="T0" fmla="*/ 15972 w 15972"/>
                  <a:gd name="T1" fmla="*/ 7546 h 7546"/>
                  <a:gd name="T2" fmla="*/ 0 w 15972"/>
                  <a:gd name="T3" fmla="*/ 7546 h 7546"/>
                  <a:gd name="T4" fmla="*/ 0 w 15972"/>
                  <a:gd name="T5" fmla="*/ 0 h 7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72" h="7546">
                    <a:moveTo>
                      <a:pt x="15972" y="7546"/>
                    </a:moveTo>
                    <a:lnTo>
                      <a:pt x="0" y="754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711D95A4-C7C2-67CB-C610-1C6180C67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02413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E5DCF7D3-F00E-99EE-E431-99E6C3A57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45375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012C16BB-1E17-32B0-CE3F-037CAA599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86750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DE71FBE9-E707-234F-ED19-D9368C068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15638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46568B81-51EB-BCA2-A2DB-D60B38992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58600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21AD660E-5AA8-FCFF-C17E-56244DD23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9713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50986C09-A0FF-DAA4-9A6D-60B03D94E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72675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7365A52E-3C48-4F7A-8AA5-9EED6ABCA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3613151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7EBA5988-F8E6-37A1-F221-6B5200A3D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3351213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A5D09926-E013-9794-FE9B-26F688B58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308927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3EA11C2B-C2F6-7183-BB08-D20CFA704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2827338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2DB7A73E-CAC9-02BD-F0C5-7E5A6C797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2565401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696ABF62-6B38-4C9A-6533-C084C7D7E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492442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9E2C5A02-D7BD-C01D-E834-A42D16E7C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4659313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598EF654-B470-43C1-A3B6-F155DFD3A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439737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8D784866-D6CF-F5CC-11D4-348F6C795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413702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837714FA-0E87-D74A-861D-A7FEBF102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3875088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E97467EC-C938-E58C-FAC7-1304E15E7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100" y="4375151"/>
                <a:ext cx="4195763" cy="357188"/>
              </a:xfrm>
              <a:custGeom>
                <a:avLst/>
                <a:gdLst>
                  <a:gd name="T0" fmla="*/ 13215 w 13215"/>
                  <a:gd name="T1" fmla="*/ 533 h 1124"/>
                  <a:gd name="T2" fmla="*/ 10588 w 13215"/>
                  <a:gd name="T3" fmla="*/ 0 h 1124"/>
                  <a:gd name="T4" fmla="*/ 7926 w 13215"/>
                  <a:gd name="T5" fmla="*/ 533 h 1124"/>
                  <a:gd name="T6" fmla="*/ 5287 w 13215"/>
                  <a:gd name="T7" fmla="*/ 1124 h 1124"/>
                  <a:gd name="T8" fmla="*/ 2638 w 13215"/>
                  <a:gd name="T9" fmla="*/ 923 h 1124"/>
                  <a:gd name="T10" fmla="*/ 0 w 13215"/>
                  <a:gd name="T11" fmla="*/ 83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15" h="1124">
                    <a:moveTo>
                      <a:pt x="13215" y="533"/>
                    </a:moveTo>
                    <a:lnTo>
                      <a:pt x="10588" y="0"/>
                    </a:lnTo>
                    <a:lnTo>
                      <a:pt x="7926" y="533"/>
                    </a:lnTo>
                    <a:lnTo>
                      <a:pt x="5287" y="1124"/>
                    </a:lnTo>
                    <a:lnTo>
                      <a:pt x="2638" y="923"/>
                    </a:lnTo>
                    <a:lnTo>
                      <a:pt x="0" y="83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F98034B1-C462-3209-0139-95632D2CC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8650" y="4357688"/>
                <a:ext cx="88900" cy="88900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4 h 284"/>
                  <a:gd name="T8" fmla="*/ 218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2 h 284"/>
                  <a:gd name="T16" fmla="*/ 250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7 h 284"/>
                  <a:gd name="T24" fmla="*/ 278 w 284"/>
                  <a:gd name="T25" fmla="*/ 175 h 284"/>
                  <a:gd name="T26" fmla="*/ 282 w 284"/>
                  <a:gd name="T27" fmla="*/ 155 h 284"/>
                  <a:gd name="T28" fmla="*/ 282 w 284"/>
                  <a:gd name="T29" fmla="*/ 145 h 284"/>
                  <a:gd name="T30" fmla="*/ 282 w 284"/>
                  <a:gd name="T31" fmla="*/ 127 h 284"/>
                  <a:gd name="T32" fmla="*/ 273 w 284"/>
                  <a:gd name="T33" fmla="*/ 87 h 284"/>
                  <a:gd name="T34" fmla="*/ 250 w 284"/>
                  <a:gd name="T35" fmla="*/ 50 h 284"/>
                  <a:gd name="T36" fmla="*/ 229 w 284"/>
                  <a:gd name="T37" fmla="*/ 30 h 284"/>
                  <a:gd name="T38" fmla="*/ 207 w 284"/>
                  <a:gd name="T39" fmla="*/ 15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3 h 284"/>
                  <a:gd name="T46" fmla="*/ 61 w 284"/>
                  <a:gd name="T47" fmla="*/ 22 h 284"/>
                  <a:gd name="T48" fmla="*/ 21 w 284"/>
                  <a:gd name="T49" fmla="*/ 62 h 284"/>
                  <a:gd name="T50" fmla="*/ 2 w 284"/>
                  <a:gd name="T51" fmla="*/ 113 h 284"/>
                  <a:gd name="T52" fmla="*/ 0 w 284"/>
                  <a:gd name="T53" fmla="*/ 155 h 284"/>
                  <a:gd name="T54" fmla="*/ 4 w 284"/>
                  <a:gd name="T55" fmla="*/ 182 h 284"/>
                  <a:gd name="T56" fmla="*/ 14 w 284"/>
                  <a:gd name="T57" fmla="*/ 207 h 284"/>
                  <a:gd name="T58" fmla="*/ 29 w 284"/>
                  <a:gd name="T59" fmla="*/ 230 h 284"/>
                  <a:gd name="T60" fmla="*/ 49 w 284"/>
                  <a:gd name="T61" fmla="*/ 251 h 284"/>
                  <a:gd name="T62" fmla="*/ 86 w 284"/>
                  <a:gd name="T63" fmla="*/ 274 h 284"/>
                  <a:gd name="T64" fmla="*/ 126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7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2"/>
                    </a:lnTo>
                    <a:lnTo>
                      <a:pt x="250" y="230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5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0" y="50"/>
                    </a:lnTo>
                    <a:lnTo>
                      <a:pt x="241" y="41"/>
                    </a:lnTo>
                    <a:lnTo>
                      <a:pt x="229" y="30"/>
                    </a:lnTo>
                    <a:lnTo>
                      <a:pt x="218" y="22"/>
                    </a:lnTo>
                    <a:lnTo>
                      <a:pt x="207" y="15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1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2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6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9" name="Freeform 56">
                <a:extLst>
                  <a:ext uri="{FF2B5EF4-FFF2-40B4-BE49-F238E27FC236}">
                    <a16:creationId xmlns:a16="http://schemas.microsoft.com/office/drawing/2014/main" id="{D2E68025-CDEA-12F8-7950-7F9CE878B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263" y="4624388"/>
                <a:ext cx="90488" cy="88900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7 w 284"/>
                  <a:gd name="T7" fmla="*/ 273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2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7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3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4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3 w 284"/>
                  <a:gd name="T45" fmla="*/ 3 h 284"/>
                  <a:gd name="T46" fmla="*/ 62 w 284"/>
                  <a:gd name="T47" fmla="*/ 21 h 284"/>
                  <a:gd name="T48" fmla="*/ 21 w 284"/>
                  <a:gd name="T49" fmla="*/ 62 h 284"/>
                  <a:gd name="T50" fmla="*/ 2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2 h 284"/>
                  <a:gd name="T56" fmla="*/ 14 w 284"/>
                  <a:gd name="T57" fmla="*/ 207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6 w 284"/>
                  <a:gd name="T63" fmla="*/ 273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6" y="10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10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0" name="Freeform 57">
                <a:extLst>
                  <a:ext uri="{FF2B5EF4-FFF2-40B4-BE49-F238E27FC236}">
                    <a16:creationId xmlns:a16="http://schemas.microsoft.com/office/drawing/2014/main" id="{B4D49E1C-482B-72DF-0222-00DE85FD9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638" y="4687888"/>
                <a:ext cx="90488" cy="90488"/>
              </a:xfrm>
              <a:custGeom>
                <a:avLst/>
                <a:gdLst>
                  <a:gd name="T0" fmla="*/ 145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7 w 284"/>
                  <a:gd name="T7" fmla="*/ 274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2 w 284"/>
                  <a:gd name="T15" fmla="*/ 242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4 w 284"/>
                  <a:gd name="T23" fmla="*/ 197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4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4 h 284"/>
                  <a:gd name="T40" fmla="*/ 183 w 284"/>
                  <a:gd name="T41" fmla="*/ 5 h 284"/>
                  <a:gd name="T42" fmla="*/ 155 w 284"/>
                  <a:gd name="T43" fmla="*/ 0 h 284"/>
                  <a:gd name="T44" fmla="*/ 113 w 284"/>
                  <a:gd name="T45" fmla="*/ 3 h 284"/>
                  <a:gd name="T46" fmla="*/ 62 w 284"/>
                  <a:gd name="T47" fmla="*/ 22 h 284"/>
                  <a:gd name="T48" fmla="*/ 22 w 284"/>
                  <a:gd name="T49" fmla="*/ 62 h 284"/>
                  <a:gd name="T50" fmla="*/ 3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2 h 284"/>
                  <a:gd name="T56" fmla="*/ 15 w 284"/>
                  <a:gd name="T57" fmla="*/ 207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7 w 284"/>
                  <a:gd name="T63" fmla="*/ 274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4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1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1" name="Freeform 58">
                <a:extLst>
                  <a:ext uri="{FF2B5EF4-FFF2-40B4-BE49-F238E27FC236}">
                    <a16:creationId xmlns:a16="http://schemas.microsoft.com/office/drawing/2014/main" id="{11C59EFA-7E75-BD74-F5AF-10F3C5250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4838" y="4500563"/>
                <a:ext cx="90488" cy="88900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3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1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6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4 h 284"/>
                  <a:gd name="T30" fmla="*/ 283 w 284"/>
                  <a:gd name="T31" fmla="*/ 126 h 284"/>
                  <a:gd name="T32" fmla="*/ 273 w 284"/>
                  <a:gd name="T33" fmla="*/ 86 h 284"/>
                  <a:gd name="T34" fmla="*/ 251 w 284"/>
                  <a:gd name="T35" fmla="*/ 50 h 284"/>
                  <a:gd name="T36" fmla="*/ 229 w 284"/>
                  <a:gd name="T37" fmla="*/ 29 h 284"/>
                  <a:gd name="T38" fmla="*/ 207 w 284"/>
                  <a:gd name="T39" fmla="*/ 14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2 h 284"/>
                  <a:gd name="T46" fmla="*/ 61 w 284"/>
                  <a:gd name="T47" fmla="*/ 21 h 284"/>
                  <a:gd name="T48" fmla="*/ 21 w 284"/>
                  <a:gd name="T49" fmla="*/ 61 h 284"/>
                  <a:gd name="T50" fmla="*/ 2 w 284"/>
                  <a:gd name="T51" fmla="*/ 112 h 284"/>
                  <a:gd name="T52" fmla="*/ 0 w 284"/>
                  <a:gd name="T53" fmla="*/ 155 h 284"/>
                  <a:gd name="T54" fmla="*/ 5 w 284"/>
                  <a:gd name="T55" fmla="*/ 182 h 284"/>
                  <a:gd name="T56" fmla="*/ 14 w 284"/>
                  <a:gd name="T57" fmla="*/ 207 h 284"/>
                  <a:gd name="T58" fmla="*/ 29 w 284"/>
                  <a:gd name="T59" fmla="*/ 229 h 284"/>
                  <a:gd name="T60" fmla="*/ 50 w 284"/>
                  <a:gd name="T61" fmla="*/ 251 h 284"/>
                  <a:gd name="T62" fmla="*/ 86 w 284"/>
                  <a:gd name="T63" fmla="*/ 273 h 284"/>
                  <a:gd name="T64" fmla="*/ 126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id="{AD071AA1-219C-9BE3-9674-E3D4A0125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9388" y="4330701"/>
                <a:ext cx="90488" cy="90488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4 h 284"/>
                  <a:gd name="T8" fmla="*/ 219 w 284"/>
                  <a:gd name="T9" fmla="*/ 260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2 h 284"/>
                  <a:gd name="T16" fmla="*/ 251 w 284"/>
                  <a:gd name="T17" fmla="*/ 228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7 h 284"/>
                  <a:gd name="T24" fmla="*/ 278 w 284"/>
                  <a:gd name="T25" fmla="*/ 176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3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5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3 h 284"/>
                  <a:gd name="T46" fmla="*/ 62 w 284"/>
                  <a:gd name="T47" fmla="*/ 22 h 284"/>
                  <a:gd name="T48" fmla="*/ 21 w 284"/>
                  <a:gd name="T49" fmla="*/ 62 h 284"/>
                  <a:gd name="T50" fmla="*/ 2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3 h 284"/>
                  <a:gd name="T56" fmla="*/ 14 w 284"/>
                  <a:gd name="T57" fmla="*/ 208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6 w 284"/>
                  <a:gd name="T63" fmla="*/ 274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7"/>
                    </a:lnTo>
                    <a:lnTo>
                      <a:pt x="219" y="260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8"/>
                    </a:lnTo>
                    <a:lnTo>
                      <a:pt x="273" y="197"/>
                    </a:lnTo>
                    <a:lnTo>
                      <a:pt x="277" y="183"/>
                    </a:lnTo>
                    <a:lnTo>
                      <a:pt x="278" y="176"/>
                    </a:lnTo>
                    <a:lnTo>
                      <a:pt x="280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10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8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60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3" name="Freeform 60">
                <a:extLst>
                  <a:ext uri="{FF2B5EF4-FFF2-40B4-BE49-F238E27FC236}">
                    <a16:creationId xmlns:a16="http://schemas.microsoft.com/office/drawing/2014/main" id="{B75A7A32-C416-C25C-48EC-CD36525B8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4413" y="4500563"/>
                <a:ext cx="88900" cy="88900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3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1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6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4 h 284"/>
                  <a:gd name="T30" fmla="*/ 283 w 284"/>
                  <a:gd name="T31" fmla="*/ 126 h 284"/>
                  <a:gd name="T32" fmla="*/ 273 w 284"/>
                  <a:gd name="T33" fmla="*/ 86 h 284"/>
                  <a:gd name="T34" fmla="*/ 251 w 284"/>
                  <a:gd name="T35" fmla="*/ 50 h 284"/>
                  <a:gd name="T36" fmla="*/ 229 w 284"/>
                  <a:gd name="T37" fmla="*/ 29 h 284"/>
                  <a:gd name="T38" fmla="*/ 207 w 284"/>
                  <a:gd name="T39" fmla="*/ 14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2 h 284"/>
                  <a:gd name="T46" fmla="*/ 61 w 284"/>
                  <a:gd name="T47" fmla="*/ 21 h 284"/>
                  <a:gd name="T48" fmla="*/ 21 w 284"/>
                  <a:gd name="T49" fmla="*/ 61 h 284"/>
                  <a:gd name="T50" fmla="*/ 2 w 284"/>
                  <a:gd name="T51" fmla="*/ 112 h 284"/>
                  <a:gd name="T52" fmla="*/ 0 w 284"/>
                  <a:gd name="T53" fmla="*/ 155 h 284"/>
                  <a:gd name="T54" fmla="*/ 5 w 284"/>
                  <a:gd name="T55" fmla="*/ 182 h 284"/>
                  <a:gd name="T56" fmla="*/ 14 w 284"/>
                  <a:gd name="T57" fmla="*/ 207 h 284"/>
                  <a:gd name="T58" fmla="*/ 29 w 284"/>
                  <a:gd name="T59" fmla="*/ 229 h 284"/>
                  <a:gd name="T60" fmla="*/ 49 w 284"/>
                  <a:gd name="T61" fmla="*/ 251 h 284"/>
                  <a:gd name="T62" fmla="*/ 86 w 284"/>
                  <a:gd name="T63" fmla="*/ 273 h 284"/>
                  <a:gd name="T64" fmla="*/ 126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97" name="Freeform 62">
                <a:extLst>
                  <a:ext uri="{FF2B5EF4-FFF2-40B4-BE49-F238E27FC236}">
                    <a16:creationId xmlns:a16="http://schemas.microsoft.com/office/drawing/2014/main" id="{6C4DFE80-BBD0-B86C-B513-E68F134F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100" y="2779713"/>
                <a:ext cx="4195763" cy="1108075"/>
              </a:xfrm>
              <a:custGeom>
                <a:avLst/>
                <a:gdLst>
                  <a:gd name="T0" fmla="*/ 13215 w 13215"/>
                  <a:gd name="T1" fmla="*/ 118 h 3490"/>
                  <a:gd name="T2" fmla="*/ 10576 w 13215"/>
                  <a:gd name="T3" fmla="*/ 662 h 3490"/>
                  <a:gd name="T4" fmla="*/ 7938 w 13215"/>
                  <a:gd name="T5" fmla="*/ 2650 h 3490"/>
                  <a:gd name="T6" fmla="*/ 5299 w 13215"/>
                  <a:gd name="T7" fmla="*/ 3490 h 3490"/>
                  <a:gd name="T8" fmla="*/ 2650 w 13215"/>
                  <a:gd name="T9" fmla="*/ 2307 h 3490"/>
                  <a:gd name="T10" fmla="*/ 0 w 13215"/>
                  <a:gd name="T11" fmla="*/ 0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15" h="3490">
                    <a:moveTo>
                      <a:pt x="13215" y="118"/>
                    </a:moveTo>
                    <a:lnTo>
                      <a:pt x="10576" y="662"/>
                    </a:lnTo>
                    <a:lnTo>
                      <a:pt x="7938" y="2650"/>
                    </a:lnTo>
                    <a:lnTo>
                      <a:pt x="5299" y="3490"/>
                    </a:lnTo>
                    <a:lnTo>
                      <a:pt x="2650" y="2307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99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5" name="Freeform 69">
                <a:extLst>
                  <a:ext uri="{FF2B5EF4-FFF2-40B4-BE49-F238E27FC236}">
                    <a16:creationId xmlns:a16="http://schemas.microsoft.com/office/drawing/2014/main" id="{1C8ACE93-44C6-4507-E316-6CDD7B085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8650" y="2735263"/>
                <a:ext cx="88900" cy="88900"/>
              </a:xfrm>
              <a:custGeom>
                <a:avLst/>
                <a:gdLst>
                  <a:gd name="T0" fmla="*/ 49 w 284"/>
                  <a:gd name="T1" fmla="*/ 251 h 284"/>
                  <a:gd name="T2" fmla="*/ 86 w 284"/>
                  <a:gd name="T3" fmla="*/ 273 h 284"/>
                  <a:gd name="T4" fmla="*/ 126 w 284"/>
                  <a:gd name="T5" fmla="*/ 283 h 284"/>
                  <a:gd name="T6" fmla="*/ 144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6 w 284"/>
                  <a:gd name="T13" fmla="*/ 273 h 284"/>
                  <a:gd name="T14" fmla="*/ 218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1 h 284"/>
                  <a:gd name="T22" fmla="*/ 250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6 h 284"/>
                  <a:gd name="T30" fmla="*/ 278 w 284"/>
                  <a:gd name="T31" fmla="*/ 175 h 284"/>
                  <a:gd name="T32" fmla="*/ 282 w 284"/>
                  <a:gd name="T33" fmla="*/ 155 h 284"/>
                  <a:gd name="T34" fmla="*/ 282 w 284"/>
                  <a:gd name="T35" fmla="*/ 144 h 284"/>
                  <a:gd name="T36" fmla="*/ 282 w 284"/>
                  <a:gd name="T37" fmla="*/ 127 h 284"/>
                  <a:gd name="T38" fmla="*/ 273 w 284"/>
                  <a:gd name="T39" fmla="*/ 86 h 284"/>
                  <a:gd name="T40" fmla="*/ 250 w 284"/>
                  <a:gd name="T41" fmla="*/ 50 h 284"/>
                  <a:gd name="T42" fmla="*/ 229 w 284"/>
                  <a:gd name="T43" fmla="*/ 30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2 h 284"/>
                  <a:gd name="T52" fmla="*/ 61 w 284"/>
                  <a:gd name="T53" fmla="*/ 21 h 284"/>
                  <a:gd name="T54" fmla="*/ 21 w 284"/>
                  <a:gd name="T55" fmla="*/ 61 h 284"/>
                  <a:gd name="T56" fmla="*/ 2 w 284"/>
                  <a:gd name="T57" fmla="*/ 112 h 284"/>
                  <a:gd name="T58" fmla="*/ 0 w 284"/>
                  <a:gd name="T59" fmla="*/ 155 h 284"/>
                  <a:gd name="T60" fmla="*/ 4 w 284"/>
                  <a:gd name="T61" fmla="*/ 182 h 284"/>
                  <a:gd name="T62" fmla="*/ 14 w 284"/>
                  <a:gd name="T63" fmla="*/ 207 h 284"/>
                  <a:gd name="T64" fmla="*/ 29 w 284"/>
                  <a:gd name="T65" fmla="*/ 22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1"/>
                    </a:move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7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0" y="229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8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6" name="Freeform 70">
                <a:extLst>
                  <a:ext uri="{FF2B5EF4-FFF2-40B4-BE49-F238E27FC236}">
                    <a16:creationId xmlns:a16="http://schemas.microsoft.com/office/drawing/2014/main" id="{4053ED84-8FE7-3CA6-F421-5C1BB47A6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0025" y="3467101"/>
                <a:ext cx="88900" cy="90488"/>
              </a:xfrm>
              <a:custGeom>
                <a:avLst/>
                <a:gdLst>
                  <a:gd name="T0" fmla="*/ 50 w 284"/>
                  <a:gd name="T1" fmla="*/ 250 h 284"/>
                  <a:gd name="T2" fmla="*/ 86 w 284"/>
                  <a:gd name="T3" fmla="*/ 273 h 284"/>
                  <a:gd name="T4" fmla="*/ 127 w 284"/>
                  <a:gd name="T5" fmla="*/ 282 h 284"/>
                  <a:gd name="T6" fmla="*/ 144 w 284"/>
                  <a:gd name="T7" fmla="*/ 282 h 284"/>
                  <a:gd name="T8" fmla="*/ 155 w 284"/>
                  <a:gd name="T9" fmla="*/ 282 h 284"/>
                  <a:gd name="T10" fmla="*/ 175 w 284"/>
                  <a:gd name="T11" fmla="*/ 278 h 284"/>
                  <a:gd name="T12" fmla="*/ 196 w 284"/>
                  <a:gd name="T13" fmla="*/ 273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0 h 284"/>
                  <a:gd name="T20" fmla="*/ 241 w 284"/>
                  <a:gd name="T21" fmla="*/ 241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6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4 h 284"/>
                  <a:gd name="T36" fmla="*/ 283 w 284"/>
                  <a:gd name="T37" fmla="*/ 126 h 284"/>
                  <a:gd name="T38" fmla="*/ 273 w 284"/>
                  <a:gd name="T39" fmla="*/ 86 h 284"/>
                  <a:gd name="T40" fmla="*/ 251 w 284"/>
                  <a:gd name="T41" fmla="*/ 49 h 284"/>
                  <a:gd name="T42" fmla="*/ 229 w 284"/>
                  <a:gd name="T43" fmla="*/ 29 h 284"/>
                  <a:gd name="T44" fmla="*/ 207 w 284"/>
                  <a:gd name="T45" fmla="*/ 14 h 284"/>
                  <a:gd name="T46" fmla="*/ 182 w 284"/>
                  <a:gd name="T47" fmla="*/ 4 h 284"/>
                  <a:gd name="T48" fmla="*/ 155 w 284"/>
                  <a:gd name="T49" fmla="*/ 0 h 284"/>
                  <a:gd name="T50" fmla="*/ 112 w 284"/>
                  <a:gd name="T51" fmla="*/ 2 h 284"/>
                  <a:gd name="T52" fmla="*/ 61 w 284"/>
                  <a:gd name="T53" fmla="*/ 21 h 284"/>
                  <a:gd name="T54" fmla="*/ 21 w 284"/>
                  <a:gd name="T55" fmla="*/ 61 h 284"/>
                  <a:gd name="T56" fmla="*/ 2 w 284"/>
                  <a:gd name="T57" fmla="*/ 112 h 284"/>
                  <a:gd name="T58" fmla="*/ 0 w 284"/>
                  <a:gd name="T59" fmla="*/ 155 h 284"/>
                  <a:gd name="T60" fmla="*/ 5 w 284"/>
                  <a:gd name="T61" fmla="*/ 182 h 284"/>
                  <a:gd name="T62" fmla="*/ 14 w 284"/>
                  <a:gd name="T63" fmla="*/ 207 h 284"/>
                  <a:gd name="T64" fmla="*/ 30 w 284"/>
                  <a:gd name="T65" fmla="*/ 22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1"/>
                    </a:moveTo>
                    <a:lnTo>
                      <a:pt x="50" y="250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29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7" name="Freeform 71">
                <a:extLst>
                  <a:ext uri="{FF2B5EF4-FFF2-40B4-BE49-F238E27FC236}">
                    <a16:creationId xmlns:a16="http://schemas.microsoft.com/office/drawing/2014/main" id="{D60749D4-1EA4-DA3A-352F-4D88D7E1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9813" y="3843338"/>
                <a:ext cx="90488" cy="88900"/>
              </a:xfrm>
              <a:custGeom>
                <a:avLst/>
                <a:gdLst>
                  <a:gd name="T0" fmla="*/ 50 w 284"/>
                  <a:gd name="T1" fmla="*/ 250 h 284"/>
                  <a:gd name="T2" fmla="*/ 87 w 284"/>
                  <a:gd name="T3" fmla="*/ 273 h 284"/>
                  <a:gd name="T4" fmla="*/ 127 w 284"/>
                  <a:gd name="T5" fmla="*/ 282 h 284"/>
                  <a:gd name="T6" fmla="*/ 144 w 284"/>
                  <a:gd name="T7" fmla="*/ 282 h 284"/>
                  <a:gd name="T8" fmla="*/ 155 w 284"/>
                  <a:gd name="T9" fmla="*/ 282 h 284"/>
                  <a:gd name="T10" fmla="*/ 175 w 284"/>
                  <a:gd name="T11" fmla="*/ 278 h 284"/>
                  <a:gd name="T12" fmla="*/ 197 w 284"/>
                  <a:gd name="T13" fmla="*/ 273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0 h 284"/>
                  <a:gd name="T20" fmla="*/ 242 w 284"/>
                  <a:gd name="T21" fmla="*/ 241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6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4 h 284"/>
                  <a:gd name="T36" fmla="*/ 283 w 284"/>
                  <a:gd name="T37" fmla="*/ 126 h 284"/>
                  <a:gd name="T38" fmla="*/ 273 w 284"/>
                  <a:gd name="T39" fmla="*/ 86 h 284"/>
                  <a:gd name="T40" fmla="*/ 251 w 284"/>
                  <a:gd name="T41" fmla="*/ 49 h 284"/>
                  <a:gd name="T42" fmla="*/ 230 w 284"/>
                  <a:gd name="T43" fmla="*/ 29 h 284"/>
                  <a:gd name="T44" fmla="*/ 207 w 284"/>
                  <a:gd name="T45" fmla="*/ 14 h 284"/>
                  <a:gd name="T46" fmla="*/ 182 w 284"/>
                  <a:gd name="T47" fmla="*/ 4 h 284"/>
                  <a:gd name="T48" fmla="*/ 155 w 284"/>
                  <a:gd name="T49" fmla="*/ 0 h 284"/>
                  <a:gd name="T50" fmla="*/ 113 w 284"/>
                  <a:gd name="T51" fmla="*/ 2 h 284"/>
                  <a:gd name="T52" fmla="*/ 62 w 284"/>
                  <a:gd name="T53" fmla="*/ 21 h 284"/>
                  <a:gd name="T54" fmla="*/ 21 w 284"/>
                  <a:gd name="T55" fmla="*/ 61 h 284"/>
                  <a:gd name="T56" fmla="*/ 3 w 284"/>
                  <a:gd name="T57" fmla="*/ 112 h 284"/>
                  <a:gd name="T58" fmla="*/ 0 w 284"/>
                  <a:gd name="T59" fmla="*/ 155 h 284"/>
                  <a:gd name="T60" fmla="*/ 5 w 284"/>
                  <a:gd name="T61" fmla="*/ 182 h 284"/>
                  <a:gd name="T62" fmla="*/ 14 w 284"/>
                  <a:gd name="T63" fmla="*/ 207 h 284"/>
                  <a:gd name="T64" fmla="*/ 30 w 284"/>
                  <a:gd name="T65" fmla="*/ 22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1"/>
                    </a:moveTo>
                    <a:lnTo>
                      <a:pt x="50" y="250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8" name="Freeform 72">
                <a:extLst>
                  <a:ext uri="{FF2B5EF4-FFF2-40B4-BE49-F238E27FC236}">
                    <a16:creationId xmlns:a16="http://schemas.microsoft.com/office/drawing/2014/main" id="{ABC8B872-3D33-07A6-F47B-BB44435F4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013" y="3576638"/>
                <a:ext cx="90488" cy="88900"/>
              </a:xfrm>
              <a:custGeom>
                <a:avLst/>
                <a:gdLst>
                  <a:gd name="T0" fmla="*/ 49 w 284"/>
                  <a:gd name="T1" fmla="*/ 251 h 284"/>
                  <a:gd name="T2" fmla="*/ 86 w 284"/>
                  <a:gd name="T3" fmla="*/ 273 h 284"/>
                  <a:gd name="T4" fmla="*/ 126 w 284"/>
                  <a:gd name="T5" fmla="*/ 282 h 284"/>
                  <a:gd name="T6" fmla="*/ 144 w 284"/>
                  <a:gd name="T7" fmla="*/ 282 h 284"/>
                  <a:gd name="T8" fmla="*/ 155 w 284"/>
                  <a:gd name="T9" fmla="*/ 282 h 284"/>
                  <a:gd name="T10" fmla="*/ 175 w 284"/>
                  <a:gd name="T11" fmla="*/ 278 h 284"/>
                  <a:gd name="T12" fmla="*/ 196 w 284"/>
                  <a:gd name="T13" fmla="*/ 273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1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6 h 284"/>
                  <a:gd name="T30" fmla="*/ 278 w 284"/>
                  <a:gd name="T31" fmla="*/ 175 h 284"/>
                  <a:gd name="T32" fmla="*/ 282 w 284"/>
                  <a:gd name="T33" fmla="*/ 155 h 284"/>
                  <a:gd name="T34" fmla="*/ 282 w 284"/>
                  <a:gd name="T35" fmla="*/ 144 h 284"/>
                  <a:gd name="T36" fmla="*/ 282 w 284"/>
                  <a:gd name="T37" fmla="*/ 126 h 284"/>
                  <a:gd name="T38" fmla="*/ 273 w 284"/>
                  <a:gd name="T39" fmla="*/ 86 h 284"/>
                  <a:gd name="T40" fmla="*/ 251 w 284"/>
                  <a:gd name="T41" fmla="*/ 49 h 284"/>
                  <a:gd name="T42" fmla="*/ 229 w 284"/>
                  <a:gd name="T43" fmla="*/ 29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2 h 284"/>
                  <a:gd name="T52" fmla="*/ 61 w 284"/>
                  <a:gd name="T53" fmla="*/ 21 h 284"/>
                  <a:gd name="T54" fmla="*/ 21 w 284"/>
                  <a:gd name="T55" fmla="*/ 61 h 284"/>
                  <a:gd name="T56" fmla="*/ 2 w 284"/>
                  <a:gd name="T57" fmla="*/ 112 h 284"/>
                  <a:gd name="T58" fmla="*/ 0 w 284"/>
                  <a:gd name="T59" fmla="*/ 155 h 284"/>
                  <a:gd name="T60" fmla="*/ 4 w 284"/>
                  <a:gd name="T61" fmla="*/ 182 h 284"/>
                  <a:gd name="T62" fmla="*/ 14 w 284"/>
                  <a:gd name="T63" fmla="*/ 207 h 284"/>
                  <a:gd name="T64" fmla="*/ 29 w 284"/>
                  <a:gd name="T65" fmla="*/ 22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1"/>
                    </a:move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9" name="Freeform 73">
                <a:extLst>
                  <a:ext uri="{FF2B5EF4-FFF2-40B4-BE49-F238E27FC236}">
                    <a16:creationId xmlns:a16="http://schemas.microsoft.com/office/drawing/2014/main" id="{C886E64D-51F0-6558-2F76-9DD458666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6213" y="2944813"/>
                <a:ext cx="90488" cy="90488"/>
              </a:xfrm>
              <a:custGeom>
                <a:avLst/>
                <a:gdLst>
                  <a:gd name="T0" fmla="*/ 50 w 284"/>
                  <a:gd name="T1" fmla="*/ 251 h 284"/>
                  <a:gd name="T2" fmla="*/ 87 w 284"/>
                  <a:gd name="T3" fmla="*/ 274 h 284"/>
                  <a:gd name="T4" fmla="*/ 127 w 284"/>
                  <a:gd name="T5" fmla="*/ 283 h 284"/>
                  <a:gd name="T6" fmla="*/ 145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7 w 284"/>
                  <a:gd name="T13" fmla="*/ 274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2 w 284"/>
                  <a:gd name="T21" fmla="*/ 242 h 284"/>
                  <a:gd name="T22" fmla="*/ 251 w 284"/>
                  <a:gd name="T23" fmla="*/ 228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4 w 284"/>
                  <a:gd name="T29" fmla="*/ 197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5 h 284"/>
                  <a:gd name="T36" fmla="*/ 283 w 284"/>
                  <a:gd name="T37" fmla="*/ 127 h 284"/>
                  <a:gd name="T38" fmla="*/ 274 w 284"/>
                  <a:gd name="T39" fmla="*/ 87 h 284"/>
                  <a:gd name="T40" fmla="*/ 251 w 284"/>
                  <a:gd name="T41" fmla="*/ 50 h 284"/>
                  <a:gd name="T42" fmla="*/ 230 w 284"/>
                  <a:gd name="T43" fmla="*/ 30 h 284"/>
                  <a:gd name="T44" fmla="*/ 207 w 284"/>
                  <a:gd name="T45" fmla="*/ 15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3 w 284"/>
                  <a:gd name="T51" fmla="*/ 3 h 284"/>
                  <a:gd name="T52" fmla="*/ 62 w 284"/>
                  <a:gd name="T53" fmla="*/ 22 h 284"/>
                  <a:gd name="T54" fmla="*/ 22 w 284"/>
                  <a:gd name="T55" fmla="*/ 62 h 284"/>
                  <a:gd name="T56" fmla="*/ 3 w 284"/>
                  <a:gd name="T57" fmla="*/ 113 h 284"/>
                  <a:gd name="T58" fmla="*/ 0 w 284"/>
                  <a:gd name="T59" fmla="*/ 155 h 284"/>
                  <a:gd name="T60" fmla="*/ 5 w 284"/>
                  <a:gd name="T61" fmla="*/ 183 h 284"/>
                  <a:gd name="T62" fmla="*/ 14 w 284"/>
                  <a:gd name="T63" fmla="*/ 207 h 284"/>
                  <a:gd name="T64" fmla="*/ 30 w 284"/>
                  <a:gd name="T65" fmla="*/ 23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2"/>
                    </a:move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5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0" y="242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0" name="Freeform 74">
                <a:extLst>
                  <a:ext uri="{FF2B5EF4-FFF2-40B4-BE49-F238E27FC236}">
                    <a16:creationId xmlns:a16="http://schemas.microsoft.com/office/drawing/2014/main" id="{E87137FD-13D4-4C01-105D-AA9A17AE4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4413" y="2771776"/>
                <a:ext cx="88900" cy="90488"/>
              </a:xfrm>
              <a:custGeom>
                <a:avLst/>
                <a:gdLst>
                  <a:gd name="T0" fmla="*/ 49 w 284"/>
                  <a:gd name="T1" fmla="*/ 251 h 284"/>
                  <a:gd name="T2" fmla="*/ 86 w 284"/>
                  <a:gd name="T3" fmla="*/ 274 h 284"/>
                  <a:gd name="T4" fmla="*/ 126 w 284"/>
                  <a:gd name="T5" fmla="*/ 283 h 284"/>
                  <a:gd name="T6" fmla="*/ 144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6 w 284"/>
                  <a:gd name="T13" fmla="*/ 274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2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7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5 h 284"/>
                  <a:gd name="T36" fmla="*/ 283 w 284"/>
                  <a:gd name="T37" fmla="*/ 127 h 284"/>
                  <a:gd name="T38" fmla="*/ 273 w 284"/>
                  <a:gd name="T39" fmla="*/ 87 h 284"/>
                  <a:gd name="T40" fmla="*/ 251 w 284"/>
                  <a:gd name="T41" fmla="*/ 50 h 284"/>
                  <a:gd name="T42" fmla="*/ 229 w 284"/>
                  <a:gd name="T43" fmla="*/ 30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3 h 284"/>
                  <a:gd name="T52" fmla="*/ 61 w 284"/>
                  <a:gd name="T53" fmla="*/ 22 h 284"/>
                  <a:gd name="T54" fmla="*/ 21 w 284"/>
                  <a:gd name="T55" fmla="*/ 62 h 284"/>
                  <a:gd name="T56" fmla="*/ 2 w 284"/>
                  <a:gd name="T57" fmla="*/ 113 h 284"/>
                  <a:gd name="T58" fmla="*/ 0 w 284"/>
                  <a:gd name="T59" fmla="*/ 155 h 284"/>
                  <a:gd name="T60" fmla="*/ 5 w 284"/>
                  <a:gd name="T61" fmla="*/ 182 h 284"/>
                  <a:gd name="T62" fmla="*/ 14 w 284"/>
                  <a:gd name="T63" fmla="*/ 207 h 284"/>
                  <a:gd name="T64" fmla="*/ 29 w 284"/>
                  <a:gd name="T65" fmla="*/ 23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2"/>
                    </a:move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2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1" y="22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2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2" name="Freeform 76">
                <a:extLst>
                  <a:ext uri="{FF2B5EF4-FFF2-40B4-BE49-F238E27FC236}">
                    <a16:creationId xmlns:a16="http://schemas.microsoft.com/office/drawing/2014/main" id="{BFEAAA98-0E66-3A87-33A9-03578EDF7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6275" y="3819526"/>
                <a:ext cx="4184650" cy="571500"/>
              </a:xfrm>
              <a:custGeom>
                <a:avLst/>
                <a:gdLst>
                  <a:gd name="T0" fmla="*/ 13180 w 13180"/>
                  <a:gd name="T1" fmla="*/ 355 h 1798"/>
                  <a:gd name="T2" fmla="*/ 10553 w 13180"/>
                  <a:gd name="T3" fmla="*/ 1526 h 1798"/>
                  <a:gd name="T4" fmla="*/ 7915 w 13180"/>
                  <a:gd name="T5" fmla="*/ 556 h 1798"/>
                  <a:gd name="T6" fmla="*/ 5276 w 13180"/>
                  <a:gd name="T7" fmla="*/ 1798 h 1798"/>
                  <a:gd name="T8" fmla="*/ 2627 w 13180"/>
                  <a:gd name="T9" fmla="*/ 1715 h 1798"/>
                  <a:gd name="T10" fmla="*/ 0 w 13180"/>
                  <a:gd name="T11" fmla="*/ 0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80" h="1798">
                    <a:moveTo>
                      <a:pt x="13180" y="355"/>
                    </a:moveTo>
                    <a:lnTo>
                      <a:pt x="10553" y="1526"/>
                    </a:lnTo>
                    <a:lnTo>
                      <a:pt x="7915" y="556"/>
                    </a:lnTo>
                    <a:lnTo>
                      <a:pt x="5276" y="1798"/>
                    </a:lnTo>
                    <a:lnTo>
                      <a:pt x="2627" y="1715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9" name="Freeform 83">
                <a:extLst>
                  <a:ext uri="{FF2B5EF4-FFF2-40B4-BE49-F238E27FC236}">
                    <a16:creationId xmlns:a16="http://schemas.microsoft.com/office/drawing/2014/main" id="{360897AB-A528-921A-45C1-7EFDC1155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1825" y="3775076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29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2 h 284"/>
                  <a:gd name="T14" fmla="*/ 145 w 284"/>
                  <a:gd name="T15" fmla="*/ 282 h 284"/>
                  <a:gd name="T16" fmla="*/ 155 w 284"/>
                  <a:gd name="T17" fmla="*/ 282 h 284"/>
                  <a:gd name="T18" fmla="*/ 176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60 w 284"/>
                  <a:gd name="T35" fmla="*/ 219 h 284"/>
                  <a:gd name="T36" fmla="*/ 274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4 w 284"/>
                  <a:gd name="T47" fmla="*/ 86 h 284"/>
                  <a:gd name="T48" fmla="*/ 251 w 284"/>
                  <a:gd name="T49" fmla="*/ 49 h 284"/>
                  <a:gd name="T50" fmla="*/ 230 w 284"/>
                  <a:gd name="T51" fmla="*/ 29 h 284"/>
                  <a:gd name="T52" fmla="*/ 207 w 284"/>
                  <a:gd name="T53" fmla="*/ 14 h 284"/>
                  <a:gd name="T54" fmla="*/ 183 w 284"/>
                  <a:gd name="T55" fmla="*/ 4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1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0" name="Freeform 84">
                <a:extLst>
                  <a:ext uri="{FF2B5EF4-FFF2-40B4-BE49-F238E27FC236}">
                    <a16:creationId xmlns:a16="http://schemas.microsoft.com/office/drawing/2014/main" id="{A4203AB2-A7CD-A04D-284A-4C75ABC6E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263" y="4319588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4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6 w 284"/>
                  <a:gd name="T11" fmla="*/ 273 h 284"/>
                  <a:gd name="T12" fmla="*/ 127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3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3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10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1" name="Freeform 85">
                <a:extLst>
                  <a:ext uri="{FF2B5EF4-FFF2-40B4-BE49-F238E27FC236}">
                    <a16:creationId xmlns:a16="http://schemas.microsoft.com/office/drawing/2014/main" id="{180F4DF6-8797-29B3-A4C7-F71AC1E10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638" y="4346576"/>
                <a:ext cx="90488" cy="88900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29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4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29 h 284"/>
                  <a:gd name="T52" fmla="*/ 207 w 284"/>
                  <a:gd name="T53" fmla="*/ 14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1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0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3" y="5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2" name="Freeform 86">
                <a:extLst>
                  <a:ext uri="{FF2B5EF4-FFF2-40B4-BE49-F238E27FC236}">
                    <a16:creationId xmlns:a16="http://schemas.microsoft.com/office/drawing/2014/main" id="{D2021299-E4A7-0FB6-0B48-8F2986DC2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4838" y="3951288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4 w 284"/>
                  <a:gd name="T5" fmla="*/ 207 h 284"/>
                  <a:gd name="T6" fmla="*/ 29 w 284"/>
                  <a:gd name="T7" fmla="*/ 229 h 284"/>
                  <a:gd name="T8" fmla="*/ 50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2 h 284"/>
                  <a:gd name="T14" fmla="*/ 144 w 284"/>
                  <a:gd name="T15" fmla="*/ 282 h 284"/>
                  <a:gd name="T16" fmla="*/ 155 w 284"/>
                  <a:gd name="T17" fmla="*/ 282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3 w 284"/>
                  <a:gd name="T47" fmla="*/ 86 h 284"/>
                  <a:gd name="T48" fmla="*/ 251 w 284"/>
                  <a:gd name="T49" fmla="*/ 49 h 284"/>
                  <a:gd name="T50" fmla="*/ 229 w 284"/>
                  <a:gd name="T51" fmla="*/ 29 h 284"/>
                  <a:gd name="T52" fmla="*/ 207 w 284"/>
                  <a:gd name="T53" fmla="*/ 14 h 284"/>
                  <a:gd name="T54" fmla="*/ 182 w 284"/>
                  <a:gd name="T55" fmla="*/ 4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1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3" name="Freeform 87">
                <a:extLst>
                  <a:ext uri="{FF2B5EF4-FFF2-40B4-BE49-F238E27FC236}">
                    <a16:creationId xmlns:a16="http://schemas.microsoft.com/office/drawing/2014/main" id="{650B63E4-D71E-6839-B21B-4950246E5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1450" y="425926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29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2 h 284"/>
                  <a:gd name="T14" fmla="*/ 145 w 284"/>
                  <a:gd name="T15" fmla="*/ 282 h 284"/>
                  <a:gd name="T16" fmla="*/ 155 w 284"/>
                  <a:gd name="T17" fmla="*/ 282 h 284"/>
                  <a:gd name="T18" fmla="*/ 176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60 w 284"/>
                  <a:gd name="T35" fmla="*/ 219 h 284"/>
                  <a:gd name="T36" fmla="*/ 274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4 w 284"/>
                  <a:gd name="T47" fmla="*/ 86 h 284"/>
                  <a:gd name="T48" fmla="*/ 251 w 284"/>
                  <a:gd name="T49" fmla="*/ 49 h 284"/>
                  <a:gd name="T50" fmla="*/ 230 w 284"/>
                  <a:gd name="T51" fmla="*/ 29 h 284"/>
                  <a:gd name="T52" fmla="*/ 207 w 284"/>
                  <a:gd name="T53" fmla="*/ 14 h 284"/>
                  <a:gd name="T54" fmla="*/ 183 w 284"/>
                  <a:gd name="T55" fmla="*/ 4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1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4" name="Freeform 88">
                <a:extLst>
                  <a:ext uri="{FF2B5EF4-FFF2-40B4-BE49-F238E27FC236}">
                    <a16:creationId xmlns:a16="http://schemas.microsoft.com/office/drawing/2014/main" id="{B7DB6C90-CDAA-092E-4692-D6CFBE07B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6475" y="3887788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4 w 284"/>
                  <a:gd name="T5" fmla="*/ 207 h 284"/>
                  <a:gd name="T6" fmla="*/ 30 w 284"/>
                  <a:gd name="T7" fmla="*/ 229 h 284"/>
                  <a:gd name="T8" fmla="*/ 50 w 284"/>
                  <a:gd name="T9" fmla="*/ 250 h 284"/>
                  <a:gd name="T10" fmla="*/ 86 w 284"/>
                  <a:gd name="T11" fmla="*/ 273 h 284"/>
                  <a:gd name="T12" fmla="*/ 127 w 284"/>
                  <a:gd name="T13" fmla="*/ 282 h 284"/>
                  <a:gd name="T14" fmla="*/ 144 w 284"/>
                  <a:gd name="T15" fmla="*/ 282 h 284"/>
                  <a:gd name="T16" fmla="*/ 155 w 284"/>
                  <a:gd name="T17" fmla="*/ 282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0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8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3 w 284"/>
                  <a:gd name="T47" fmla="*/ 86 h 284"/>
                  <a:gd name="T48" fmla="*/ 251 w 284"/>
                  <a:gd name="T49" fmla="*/ 49 h 284"/>
                  <a:gd name="T50" fmla="*/ 230 w 284"/>
                  <a:gd name="T51" fmla="*/ 29 h 284"/>
                  <a:gd name="T52" fmla="*/ 207 w 284"/>
                  <a:gd name="T53" fmla="*/ 14 h 284"/>
                  <a:gd name="T54" fmla="*/ 182 w 284"/>
                  <a:gd name="T55" fmla="*/ 4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1 w 284"/>
                  <a:gd name="T63" fmla="*/ 61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30" y="229"/>
                    </a:lnTo>
                    <a:lnTo>
                      <a:pt x="40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7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10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6" name="Freeform 90">
                <a:extLst>
                  <a:ext uri="{FF2B5EF4-FFF2-40B4-BE49-F238E27FC236}">
                    <a16:creationId xmlns:a16="http://schemas.microsoft.com/office/drawing/2014/main" id="{C710FD8B-DE58-1CB7-007F-8729EDF16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100" y="4308476"/>
                <a:ext cx="4198938" cy="528638"/>
              </a:xfrm>
              <a:custGeom>
                <a:avLst/>
                <a:gdLst>
                  <a:gd name="T0" fmla="*/ 13227 w 13227"/>
                  <a:gd name="T1" fmla="*/ 1206 h 1667"/>
                  <a:gd name="T2" fmla="*/ 10588 w 13227"/>
                  <a:gd name="T3" fmla="*/ 402 h 1667"/>
                  <a:gd name="T4" fmla="*/ 7950 w 13227"/>
                  <a:gd name="T5" fmla="*/ 1667 h 1667"/>
                  <a:gd name="T6" fmla="*/ 5275 w 13227"/>
                  <a:gd name="T7" fmla="*/ 1171 h 1667"/>
                  <a:gd name="T8" fmla="*/ 2650 w 13227"/>
                  <a:gd name="T9" fmla="*/ 177 h 1667"/>
                  <a:gd name="T10" fmla="*/ 0 w 13227"/>
                  <a:gd name="T11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27" h="1667">
                    <a:moveTo>
                      <a:pt x="13227" y="1206"/>
                    </a:moveTo>
                    <a:lnTo>
                      <a:pt x="10588" y="402"/>
                    </a:lnTo>
                    <a:lnTo>
                      <a:pt x="7950" y="1667"/>
                    </a:lnTo>
                    <a:lnTo>
                      <a:pt x="5275" y="1171"/>
                    </a:lnTo>
                    <a:lnTo>
                      <a:pt x="2650" y="177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CC99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3" name="Freeform 97">
                <a:extLst>
                  <a:ext uri="{FF2B5EF4-FFF2-40B4-BE49-F238E27FC236}">
                    <a16:creationId xmlns:a16="http://schemas.microsoft.com/office/drawing/2014/main" id="{CC4CB853-DDA5-AA5A-3C10-D6273567A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8650" y="4264026"/>
                <a:ext cx="88900" cy="88900"/>
              </a:xfrm>
              <a:custGeom>
                <a:avLst/>
                <a:gdLst>
                  <a:gd name="T0" fmla="*/ 112 w 284"/>
                  <a:gd name="T1" fmla="*/ 2 h 283"/>
                  <a:gd name="T2" fmla="*/ 61 w 284"/>
                  <a:gd name="T3" fmla="*/ 21 h 283"/>
                  <a:gd name="T4" fmla="*/ 21 w 284"/>
                  <a:gd name="T5" fmla="*/ 61 h 283"/>
                  <a:gd name="T6" fmla="*/ 2 w 284"/>
                  <a:gd name="T7" fmla="*/ 112 h 283"/>
                  <a:gd name="T8" fmla="*/ 0 w 284"/>
                  <a:gd name="T9" fmla="*/ 155 h 283"/>
                  <a:gd name="T10" fmla="*/ 4 w 284"/>
                  <a:gd name="T11" fmla="*/ 182 h 283"/>
                  <a:gd name="T12" fmla="*/ 14 w 284"/>
                  <a:gd name="T13" fmla="*/ 207 h 283"/>
                  <a:gd name="T14" fmla="*/ 29 w 284"/>
                  <a:gd name="T15" fmla="*/ 229 h 283"/>
                  <a:gd name="T16" fmla="*/ 49 w 284"/>
                  <a:gd name="T17" fmla="*/ 250 h 283"/>
                  <a:gd name="T18" fmla="*/ 86 w 284"/>
                  <a:gd name="T19" fmla="*/ 273 h 283"/>
                  <a:gd name="T20" fmla="*/ 126 w 284"/>
                  <a:gd name="T21" fmla="*/ 282 h 283"/>
                  <a:gd name="T22" fmla="*/ 144 w 284"/>
                  <a:gd name="T23" fmla="*/ 282 h 283"/>
                  <a:gd name="T24" fmla="*/ 155 w 284"/>
                  <a:gd name="T25" fmla="*/ 282 h 283"/>
                  <a:gd name="T26" fmla="*/ 175 w 284"/>
                  <a:gd name="T27" fmla="*/ 278 h 283"/>
                  <a:gd name="T28" fmla="*/ 196 w 284"/>
                  <a:gd name="T29" fmla="*/ 273 h 283"/>
                  <a:gd name="T30" fmla="*/ 218 w 284"/>
                  <a:gd name="T31" fmla="*/ 259 h 283"/>
                  <a:gd name="T32" fmla="*/ 226 w 284"/>
                  <a:gd name="T33" fmla="*/ 252 h 283"/>
                  <a:gd name="T34" fmla="*/ 227 w 284"/>
                  <a:gd name="T35" fmla="*/ 250 h 283"/>
                  <a:gd name="T36" fmla="*/ 241 w 284"/>
                  <a:gd name="T37" fmla="*/ 241 h 283"/>
                  <a:gd name="T38" fmla="*/ 250 w 284"/>
                  <a:gd name="T39" fmla="*/ 227 h 283"/>
                  <a:gd name="T40" fmla="*/ 252 w 284"/>
                  <a:gd name="T41" fmla="*/ 226 h 283"/>
                  <a:gd name="T42" fmla="*/ 259 w 284"/>
                  <a:gd name="T43" fmla="*/ 218 h 283"/>
                  <a:gd name="T44" fmla="*/ 273 w 284"/>
                  <a:gd name="T45" fmla="*/ 196 h 283"/>
                  <a:gd name="T46" fmla="*/ 278 w 284"/>
                  <a:gd name="T47" fmla="*/ 175 h 283"/>
                  <a:gd name="T48" fmla="*/ 282 w 284"/>
                  <a:gd name="T49" fmla="*/ 155 h 283"/>
                  <a:gd name="T50" fmla="*/ 282 w 284"/>
                  <a:gd name="T51" fmla="*/ 144 h 283"/>
                  <a:gd name="T52" fmla="*/ 282 w 284"/>
                  <a:gd name="T53" fmla="*/ 126 h 283"/>
                  <a:gd name="T54" fmla="*/ 273 w 284"/>
                  <a:gd name="T55" fmla="*/ 86 h 283"/>
                  <a:gd name="T56" fmla="*/ 250 w 284"/>
                  <a:gd name="T57" fmla="*/ 49 h 283"/>
                  <a:gd name="T58" fmla="*/ 229 w 284"/>
                  <a:gd name="T59" fmla="*/ 29 h 283"/>
                  <a:gd name="T60" fmla="*/ 207 w 284"/>
                  <a:gd name="T61" fmla="*/ 14 h 283"/>
                  <a:gd name="T62" fmla="*/ 182 w 284"/>
                  <a:gd name="T63" fmla="*/ 4 h 283"/>
                  <a:gd name="T64" fmla="*/ 155 w 284"/>
                  <a:gd name="T65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3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0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2"/>
                    </a:lnTo>
                    <a:lnTo>
                      <a:pt x="142" y="283"/>
                    </a:lnTo>
                    <a:lnTo>
                      <a:pt x="144" y="282"/>
                    </a:lnTo>
                    <a:lnTo>
                      <a:pt x="147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29" y="250"/>
                    </a:lnTo>
                    <a:lnTo>
                      <a:pt x="241" y="241"/>
                    </a:lnTo>
                    <a:lnTo>
                      <a:pt x="250" y="229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7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0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8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4" name="Freeform 98">
                <a:extLst>
                  <a:ext uri="{FF2B5EF4-FFF2-40B4-BE49-F238E27FC236}">
                    <a16:creationId xmlns:a16="http://schemas.microsoft.com/office/drawing/2014/main" id="{6A0BCFFD-96F7-AA10-36CD-0CBF12B6A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0025" y="4319588"/>
                <a:ext cx="88900" cy="90488"/>
              </a:xfrm>
              <a:custGeom>
                <a:avLst/>
                <a:gdLst>
                  <a:gd name="T0" fmla="*/ 112 w 284"/>
                  <a:gd name="T1" fmla="*/ 2 h 284"/>
                  <a:gd name="T2" fmla="*/ 61 w 284"/>
                  <a:gd name="T3" fmla="*/ 21 h 284"/>
                  <a:gd name="T4" fmla="*/ 21 w 284"/>
                  <a:gd name="T5" fmla="*/ 62 h 284"/>
                  <a:gd name="T6" fmla="*/ 2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30 w 284"/>
                  <a:gd name="T15" fmla="*/ 230 h 284"/>
                  <a:gd name="T16" fmla="*/ 50 w 284"/>
                  <a:gd name="T17" fmla="*/ 251 h 284"/>
                  <a:gd name="T18" fmla="*/ 86 w 284"/>
                  <a:gd name="T19" fmla="*/ 273 h 284"/>
                  <a:gd name="T20" fmla="*/ 127 w 284"/>
                  <a:gd name="T21" fmla="*/ 283 h 284"/>
                  <a:gd name="T22" fmla="*/ 144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7 h 284"/>
                  <a:gd name="T54" fmla="*/ 273 w 284"/>
                  <a:gd name="T55" fmla="*/ 86 h 284"/>
                  <a:gd name="T56" fmla="*/ 251 w 284"/>
                  <a:gd name="T57" fmla="*/ 50 h 284"/>
                  <a:gd name="T58" fmla="*/ 229 w 284"/>
                  <a:gd name="T59" fmla="*/ 30 h 284"/>
                  <a:gd name="T60" fmla="*/ 207 w 284"/>
                  <a:gd name="T61" fmla="*/ 14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5" name="Freeform 99">
                <a:extLst>
                  <a:ext uri="{FF2B5EF4-FFF2-40B4-BE49-F238E27FC236}">
                    <a16:creationId xmlns:a16="http://schemas.microsoft.com/office/drawing/2014/main" id="{4F98E58F-4865-EA1E-F961-21DDF927C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3463" y="4635501"/>
                <a:ext cx="88900" cy="90488"/>
              </a:xfrm>
              <a:custGeom>
                <a:avLst/>
                <a:gdLst>
                  <a:gd name="T0" fmla="*/ 113 w 284"/>
                  <a:gd name="T1" fmla="*/ 2 h 284"/>
                  <a:gd name="T2" fmla="*/ 62 w 284"/>
                  <a:gd name="T3" fmla="*/ 21 h 284"/>
                  <a:gd name="T4" fmla="*/ 22 w 284"/>
                  <a:gd name="T5" fmla="*/ 61 h 284"/>
                  <a:gd name="T6" fmla="*/ 3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5 w 284"/>
                  <a:gd name="T13" fmla="*/ 207 h 284"/>
                  <a:gd name="T14" fmla="*/ 30 w 284"/>
                  <a:gd name="T15" fmla="*/ 229 h 284"/>
                  <a:gd name="T16" fmla="*/ 50 w 284"/>
                  <a:gd name="T17" fmla="*/ 250 h 284"/>
                  <a:gd name="T18" fmla="*/ 87 w 284"/>
                  <a:gd name="T19" fmla="*/ 273 h 284"/>
                  <a:gd name="T20" fmla="*/ 127 w 284"/>
                  <a:gd name="T21" fmla="*/ 282 h 284"/>
                  <a:gd name="T22" fmla="*/ 145 w 284"/>
                  <a:gd name="T23" fmla="*/ 282 h 284"/>
                  <a:gd name="T24" fmla="*/ 155 w 284"/>
                  <a:gd name="T25" fmla="*/ 282 h 284"/>
                  <a:gd name="T26" fmla="*/ 176 w 284"/>
                  <a:gd name="T27" fmla="*/ 278 h 284"/>
                  <a:gd name="T28" fmla="*/ 197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8 w 284"/>
                  <a:gd name="T35" fmla="*/ 250 h 284"/>
                  <a:gd name="T36" fmla="*/ 242 w 284"/>
                  <a:gd name="T37" fmla="*/ 241 h 284"/>
                  <a:gd name="T38" fmla="*/ 251 w 284"/>
                  <a:gd name="T39" fmla="*/ 227 h 284"/>
                  <a:gd name="T40" fmla="*/ 253 w 284"/>
                  <a:gd name="T41" fmla="*/ 226 h 284"/>
                  <a:gd name="T42" fmla="*/ 260 w 284"/>
                  <a:gd name="T43" fmla="*/ 219 h 284"/>
                  <a:gd name="T44" fmla="*/ 274 w 284"/>
                  <a:gd name="T45" fmla="*/ 196 h 284"/>
                  <a:gd name="T46" fmla="*/ 279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6 h 284"/>
                  <a:gd name="T54" fmla="*/ 274 w 284"/>
                  <a:gd name="T55" fmla="*/ 86 h 284"/>
                  <a:gd name="T56" fmla="*/ 251 w 284"/>
                  <a:gd name="T57" fmla="*/ 49 h 284"/>
                  <a:gd name="T58" fmla="*/ 230 w 284"/>
                  <a:gd name="T59" fmla="*/ 29 h 284"/>
                  <a:gd name="T60" fmla="*/ 208 w 284"/>
                  <a:gd name="T61" fmla="*/ 14 h 284"/>
                  <a:gd name="T62" fmla="*/ 183 w 284"/>
                  <a:gd name="T63" fmla="*/ 4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6"/>
                    </a:lnTo>
                    <a:lnTo>
                      <a:pt x="197" y="273"/>
                    </a:lnTo>
                    <a:lnTo>
                      <a:pt x="208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8" y="250"/>
                    </a:lnTo>
                    <a:lnTo>
                      <a:pt x="230" y="250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3" y="226"/>
                    </a:lnTo>
                    <a:lnTo>
                      <a:pt x="255" y="223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9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8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6" name="Freeform 100">
                <a:extLst>
                  <a:ext uri="{FF2B5EF4-FFF2-40B4-BE49-F238E27FC236}">
                    <a16:creationId xmlns:a16="http://schemas.microsoft.com/office/drawing/2014/main" id="{A7616C28-0A68-1D4B-6E8D-710A063BE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2775" y="4792663"/>
                <a:ext cx="88900" cy="90488"/>
              </a:xfrm>
              <a:custGeom>
                <a:avLst/>
                <a:gdLst>
                  <a:gd name="T0" fmla="*/ 112 w 283"/>
                  <a:gd name="T1" fmla="*/ 2 h 283"/>
                  <a:gd name="T2" fmla="*/ 61 w 283"/>
                  <a:gd name="T3" fmla="*/ 21 h 283"/>
                  <a:gd name="T4" fmla="*/ 21 w 283"/>
                  <a:gd name="T5" fmla="*/ 61 h 283"/>
                  <a:gd name="T6" fmla="*/ 2 w 283"/>
                  <a:gd name="T7" fmla="*/ 112 h 283"/>
                  <a:gd name="T8" fmla="*/ 0 w 283"/>
                  <a:gd name="T9" fmla="*/ 154 h 283"/>
                  <a:gd name="T10" fmla="*/ 4 w 283"/>
                  <a:gd name="T11" fmla="*/ 182 h 283"/>
                  <a:gd name="T12" fmla="*/ 14 w 283"/>
                  <a:gd name="T13" fmla="*/ 207 h 283"/>
                  <a:gd name="T14" fmla="*/ 29 w 283"/>
                  <a:gd name="T15" fmla="*/ 229 h 283"/>
                  <a:gd name="T16" fmla="*/ 49 w 283"/>
                  <a:gd name="T17" fmla="*/ 250 h 283"/>
                  <a:gd name="T18" fmla="*/ 86 w 283"/>
                  <a:gd name="T19" fmla="*/ 273 h 283"/>
                  <a:gd name="T20" fmla="*/ 126 w 283"/>
                  <a:gd name="T21" fmla="*/ 282 h 283"/>
                  <a:gd name="T22" fmla="*/ 144 w 283"/>
                  <a:gd name="T23" fmla="*/ 282 h 283"/>
                  <a:gd name="T24" fmla="*/ 155 w 283"/>
                  <a:gd name="T25" fmla="*/ 282 h 283"/>
                  <a:gd name="T26" fmla="*/ 175 w 283"/>
                  <a:gd name="T27" fmla="*/ 278 h 283"/>
                  <a:gd name="T28" fmla="*/ 196 w 283"/>
                  <a:gd name="T29" fmla="*/ 273 h 283"/>
                  <a:gd name="T30" fmla="*/ 218 w 283"/>
                  <a:gd name="T31" fmla="*/ 259 h 283"/>
                  <a:gd name="T32" fmla="*/ 226 w 283"/>
                  <a:gd name="T33" fmla="*/ 251 h 283"/>
                  <a:gd name="T34" fmla="*/ 227 w 283"/>
                  <a:gd name="T35" fmla="*/ 250 h 283"/>
                  <a:gd name="T36" fmla="*/ 241 w 283"/>
                  <a:gd name="T37" fmla="*/ 241 h 283"/>
                  <a:gd name="T38" fmla="*/ 250 w 283"/>
                  <a:gd name="T39" fmla="*/ 227 h 283"/>
                  <a:gd name="T40" fmla="*/ 252 w 283"/>
                  <a:gd name="T41" fmla="*/ 225 h 283"/>
                  <a:gd name="T42" fmla="*/ 259 w 283"/>
                  <a:gd name="T43" fmla="*/ 218 h 283"/>
                  <a:gd name="T44" fmla="*/ 273 w 283"/>
                  <a:gd name="T45" fmla="*/ 196 h 283"/>
                  <a:gd name="T46" fmla="*/ 278 w 283"/>
                  <a:gd name="T47" fmla="*/ 175 h 283"/>
                  <a:gd name="T48" fmla="*/ 282 w 283"/>
                  <a:gd name="T49" fmla="*/ 154 h 283"/>
                  <a:gd name="T50" fmla="*/ 282 w 283"/>
                  <a:gd name="T51" fmla="*/ 144 h 283"/>
                  <a:gd name="T52" fmla="*/ 282 w 283"/>
                  <a:gd name="T53" fmla="*/ 126 h 283"/>
                  <a:gd name="T54" fmla="*/ 273 w 283"/>
                  <a:gd name="T55" fmla="*/ 86 h 283"/>
                  <a:gd name="T56" fmla="*/ 250 w 283"/>
                  <a:gd name="T57" fmla="*/ 49 h 283"/>
                  <a:gd name="T58" fmla="*/ 229 w 283"/>
                  <a:gd name="T59" fmla="*/ 29 h 283"/>
                  <a:gd name="T60" fmla="*/ 207 w 283"/>
                  <a:gd name="T61" fmla="*/ 14 h 283"/>
                  <a:gd name="T62" fmla="*/ 182 w 283"/>
                  <a:gd name="T63" fmla="*/ 4 h 283"/>
                  <a:gd name="T64" fmla="*/ 155 w 283"/>
                  <a:gd name="T65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3" h="283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1"/>
                    </a:lnTo>
                    <a:lnTo>
                      <a:pt x="0" y="154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0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2"/>
                    </a:lnTo>
                    <a:lnTo>
                      <a:pt x="142" y="283"/>
                    </a:lnTo>
                    <a:lnTo>
                      <a:pt x="144" y="282"/>
                    </a:lnTo>
                    <a:lnTo>
                      <a:pt x="147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4"/>
                    </a:lnTo>
                    <a:lnTo>
                      <a:pt x="226" y="251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29" y="250"/>
                    </a:lnTo>
                    <a:lnTo>
                      <a:pt x="241" y="241"/>
                    </a:lnTo>
                    <a:lnTo>
                      <a:pt x="250" y="229"/>
                    </a:lnTo>
                    <a:lnTo>
                      <a:pt x="250" y="227"/>
                    </a:lnTo>
                    <a:lnTo>
                      <a:pt x="250" y="225"/>
                    </a:lnTo>
                    <a:lnTo>
                      <a:pt x="252" y="225"/>
                    </a:lnTo>
                    <a:lnTo>
                      <a:pt x="254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4"/>
                    </a:lnTo>
                    <a:lnTo>
                      <a:pt x="282" y="147"/>
                    </a:lnTo>
                    <a:lnTo>
                      <a:pt x="282" y="144"/>
                    </a:lnTo>
                    <a:lnTo>
                      <a:pt x="283" y="141"/>
                    </a:lnTo>
                    <a:lnTo>
                      <a:pt x="282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0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8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7" name="Freeform 101">
                <a:extLst>
                  <a:ext uri="{FF2B5EF4-FFF2-40B4-BE49-F238E27FC236}">
                    <a16:creationId xmlns:a16="http://schemas.microsoft.com/office/drawing/2014/main" id="{88D4AE26-08E9-7745-5A06-1F6EBCDCC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9388" y="4391026"/>
                <a:ext cx="90488" cy="90488"/>
              </a:xfrm>
              <a:custGeom>
                <a:avLst/>
                <a:gdLst>
                  <a:gd name="T0" fmla="*/ 112 w 284"/>
                  <a:gd name="T1" fmla="*/ 2 h 284"/>
                  <a:gd name="T2" fmla="*/ 62 w 284"/>
                  <a:gd name="T3" fmla="*/ 21 h 284"/>
                  <a:gd name="T4" fmla="*/ 21 w 284"/>
                  <a:gd name="T5" fmla="*/ 61 h 284"/>
                  <a:gd name="T6" fmla="*/ 2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30 w 284"/>
                  <a:gd name="T15" fmla="*/ 229 h 284"/>
                  <a:gd name="T16" fmla="*/ 50 w 284"/>
                  <a:gd name="T17" fmla="*/ 251 h 284"/>
                  <a:gd name="T18" fmla="*/ 86 w 284"/>
                  <a:gd name="T19" fmla="*/ 273 h 284"/>
                  <a:gd name="T20" fmla="*/ 127 w 284"/>
                  <a:gd name="T21" fmla="*/ 282 h 284"/>
                  <a:gd name="T22" fmla="*/ 144 w 284"/>
                  <a:gd name="T23" fmla="*/ 282 h 284"/>
                  <a:gd name="T24" fmla="*/ 155 w 284"/>
                  <a:gd name="T25" fmla="*/ 282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6 h 284"/>
                  <a:gd name="T54" fmla="*/ 273 w 284"/>
                  <a:gd name="T55" fmla="*/ 86 h 284"/>
                  <a:gd name="T56" fmla="*/ 251 w 284"/>
                  <a:gd name="T57" fmla="*/ 49 h 284"/>
                  <a:gd name="T58" fmla="*/ 230 w 284"/>
                  <a:gd name="T59" fmla="*/ 29 h 284"/>
                  <a:gd name="T60" fmla="*/ 207 w 284"/>
                  <a:gd name="T61" fmla="*/ 14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10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29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8" name="Freeform 102">
                <a:extLst>
                  <a:ext uri="{FF2B5EF4-FFF2-40B4-BE49-F238E27FC236}">
                    <a16:creationId xmlns:a16="http://schemas.microsoft.com/office/drawing/2014/main" id="{B572B9D6-4057-C336-3F7B-07D7EAF5E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7588" y="4646613"/>
                <a:ext cx="90488" cy="90488"/>
              </a:xfrm>
              <a:custGeom>
                <a:avLst/>
                <a:gdLst>
                  <a:gd name="T0" fmla="*/ 112 w 284"/>
                  <a:gd name="T1" fmla="*/ 3 h 284"/>
                  <a:gd name="T2" fmla="*/ 61 w 284"/>
                  <a:gd name="T3" fmla="*/ 21 h 284"/>
                  <a:gd name="T4" fmla="*/ 21 w 284"/>
                  <a:gd name="T5" fmla="*/ 62 h 284"/>
                  <a:gd name="T6" fmla="*/ 2 w 284"/>
                  <a:gd name="T7" fmla="*/ 113 h 284"/>
                  <a:gd name="T8" fmla="*/ 0 w 284"/>
                  <a:gd name="T9" fmla="*/ 155 h 284"/>
                  <a:gd name="T10" fmla="*/ 4 w 284"/>
                  <a:gd name="T11" fmla="*/ 182 h 284"/>
                  <a:gd name="T12" fmla="*/ 14 w 284"/>
                  <a:gd name="T13" fmla="*/ 207 h 284"/>
                  <a:gd name="T14" fmla="*/ 29 w 284"/>
                  <a:gd name="T15" fmla="*/ 230 h 284"/>
                  <a:gd name="T16" fmla="*/ 49 w 284"/>
                  <a:gd name="T17" fmla="*/ 251 h 284"/>
                  <a:gd name="T18" fmla="*/ 86 w 284"/>
                  <a:gd name="T19" fmla="*/ 273 h 284"/>
                  <a:gd name="T20" fmla="*/ 126 w 284"/>
                  <a:gd name="T21" fmla="*/ 283 h 284"/>
                  <a:gd name="T22" fmla="*/ 144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1 h 284"/>
                  <a:gd name="T38" fmla="*/ 250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7 h 284"/>
                  <a:gd name="T46" fmla="*/ 278 w 284"/>
                  <a:gd name="T47" fmla="*/ 175 h 284"/>
                  <a:gd name="T48" fmla="*/ 282 w 284"/>
                  <a:gd name="T49" fmla="*/ 155 h 284"/>
                  <a:gd name="T50" fmla="*/ 282 w 284"/>
                  <a:gd name="T51" fmla="*/ 144 h 284"/>
                  <a:gd name="T52" fmla="*/ 282 w 284"/>
                  <a:gd name="T53" fmla="*/ 127 h 284"/>
                  <a:gd name="T54" fmla="*/ 273 w 284"/>
                  <a:gd name="T55" fmla="*/ 87 h 284"/>
                  <a:gd name="T56" fmla="*/ 250 w 284"/>
                  <a:gd name="T57" fmla="*/ 50 h 284"/>
                  <a:gd name="T58" fmla="*/ 229 w 284"/>
                  <a:gd name="T59" fmla="*/ 30 h 284"/>
                  <a:gd name="T60" fmla="*/ 207 w 284"/>
                  <a:gd name="T61" fmla="*/ 14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3"/>
                    </a:lnTo>
                    <a:lnTo>
                      <a:pt x="86" y="10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1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0" y="230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0" name="Freeform 104">
                <a:extLst>
                  <a:ext uri="{FF2B5EF4-FFF2-40B4-BE49-F238E27FC236}">
                    <a16:creationId xmlns:a16="http://schemas.microsoft.com/office/drawing/2014/main" id="{01EC42B4-AA1D-9547-2360-71D31113B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6275" y="3403601"/>
                <a:ext cx="4195763" cy="1163638"/>
              </a:xfrm>
              <a:custGeom>
                <a:avLst/>
                <a:gdLst>
                  <a:gd name="T0" fmla="*/ 13216 w 13216"/>
                  <a:gd name="T1" fmla="*/ 1431 h 3667"/>
                  <a:gd name="T2" fmla="*/ 10565 w 13216"/>
                  <a:gd name="T3" fmla="*/ 1537 h 3667"/>
                  <a:gd name="T4" fmla="*/ 7927 w 13216"/>
                  <a:gd name="T5" fmla="*/ 3667 h 3667"/>
                  <a:gd name="T6" fmla="*/ 5276 w 13216"/>
                  <a:gd name="T7" fmla="*/ 2531 h 3667"/>
                  <a:gd name="T8" fmla="*/ 2615 w 13216"/>
                  <a:gd name="T9" fmla="*/ 3134 h 3667"/>
                  <a:gd name="T10" fmla="*/ 0 w 13216"/>
                  <a:gd name="T11" fmla="*/ 0 h 3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16" h="3667">
                    <a:moveTo>
                      <a:pt x="13216" y="1431"/>
                    </a:moveTo>
                    <a:lnTo>
                      <a:pt x="10565" y="1537"/>
                    </a:lnTo>
                    <a:lnTo>
                      <a:pt x="7927" y="3667"/>
                    </a:lnTo>
                    <a:lnTo>
                      <a:pt x="5276" y="2531"/>
                    </a:lnTo>
                    <a:lnTo>
                      <a:pt x="2615" y="3134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999999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7" name="Freeform 111">
                <a:extLst>
                  <a:ext uri="{FF2B5EF4-FFF2-40B4-BE49-F238E27FC236}">
                    <a16:creationId xmlns:a16="http://schemas.microsoft.com/office/drawing/2014/main" id="{1FE4B27D-7CF1-6DEF-9932-8486734B3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1825" y="335756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29 h 284"/>
                  <a:gd name="T8" fmla="*/ 50 w 284"/>
                  <a:gd name="T9" fmla="*/ 250 h 284"/>
                  <a:gd name="T10" fmla="*/ 87 w 284"/>
                  <a:gd name="T11" fmla="*/ 273 h 284"/>
                  <a:gd name="T12" fmla="*/ 127 w 284"/>
                  <a:gd name="T13" fmla="*/ 282 h 284"/>
                  <a:gd name="T14" fmla="*/ 145 w 284"/>
                  <a:gd name="T15" fmla="*/ 282 h 284"/>
                  <a:gd name="T16" fmla="*/ 155 w 284"/>
                  <a:gd name="T17" fmla="*/ 282 h 284"/>
                  <a:gd name="T18" fmla="*/ 176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0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60 w 284"/>
                  <a:gd name="T35" fmla="*/ 219 h 284"/>
                  <a:gd name="T36" fmla="*/ 274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4 w 284"/>
                  <a:gd name="T47" fmla="*/ 86 h 284"/>
                  <a:gd name="T48" fmla="*/ 251 w 284"/>
                  <a:gd name="T49" fmla="*/ 49 h 284"/>
                  <a:gd name="T50" fmla="*/ 230 w 284"/>
                  <a:gd name="T51" fmla="*/ 29 h 284"/>
                  <a:gd name="T52" fmla="*/ 207 w 284"/>
                  <a:gd name="T53" fmla="*/ 14 h 284"/>
                  <a:gd name="T54" fmla="*/ 183 w 284"/>
                  <a:gd name="T55" fmla="*/ 4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1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6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8" y="250"/>
                    </a:lnTo>
                    <a:lnTo>
                      <a:pt x="230" y="250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8" name="Freeform 112">
                <a:extLst>
                  <a:ext uri="{FF2B5EF4-FFF2-40B4-BE49-F238E27FC236}">
                    <a16:creationId xmlns:a16="http://schemas.microsoft.com/office/drawing/2014/main" id="{BBDF06B0-D3F9-7AFE-82A1-ABEBD2814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2088" y="4352926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3 h 284"/>
                  <a:gd name="T4" fmla="*/ 14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4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4 h 284"/>
                  <a:gd name="T22" fmla="*/ 219 w 284"/>
                  <a:gd name="T23" fmla="*/ 260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2 h 284"/>
                  <a:gd name="T30" fmla="*/ 251 w 284"/>
                  <a:gd name="T31" fmla="*/ 228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7 h 284"/>
                  <a:gd name="T38" fmla="*/ 278 w 284"/>
                  <a:gd name="T39" fmla="*/ 176 h 284"/>
                  <a:gd name="T40" fmla="*/ 283 w 284"/>
                  <a:gd name="T41" fmla="*/ 155 h 284"/>
                  <a:gd name="T42" fmla="*/ 283 w 284"/>
                  <a:gd name="T43" fmla="*/ 145 h 284"/>
                  <a:gd name="T44" fmla="*/ 283 w 284"/>
                  <a:gd name="T45" fmla="*/ 127 h 284"/>
                  <a:gd name="T46" fmla="*/ 274 w 284"/>
                  <a:gd name="T47" fmla="*/ 87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5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2 h 284"/>
                  <a:gd name="T62" fmla="*/ 22 w 284"/>
                  <a:gd name="T63" fmla="*/ 62 h 284"/>
                  <a:gd name="T64" fmla="*/ 3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2"/>
                    </a:lnTo>
                    <a:lnTo>
                      <a:pt x="50" y="251"/>
                    </a:lnTo>
                    <a:lnTo>
                      <a:pt x="62" y="260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60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6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1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9" name="Freeform 113">
                <a:extLst>
                  <a:ext uri="{FF2B5EF4-FFF2-40B4-BE49-F238E27FC236}">
                    <a16:creationId xmlns:a16="http://schemas.microsoft.com/office/drawing/2014/main" id="{4032C930-1087-D035-892C-2848F13E3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638" y="4162426"/>
                <a:ext cx="90488" cy="88900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7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4 w 284"/>
                  <a:gd name="T47" fmla="*/ 87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1 h 284"/>
                  <a:gd name="T62" fmla="*/ 22 w 284"/>
                  <a:gd name="T63" fmla="*/ 62 h 284"/>
                  <a:gd name="T64" fmla="*/ 3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50" name="Freeform 114">
                <a:extLst>
                  <a:ext uri="{FF2B5EF4-FFF2-40B4-BE49-F238E27FC236}">
                    <a16:creationId xmlns:a16="http://schemas.microsoft.com/office/drawing/2014/main" id="{4C265676-D38E-76DF-0749-1C7E37CD1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013" y="4522788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29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2 w 284"/>
                  <a:gd name="T41" fmla="*/ 155 h 284"/>
                  <a:gd name="T42" fmla="*/ 282 w 284"/>
                  <a:gd name="T43" fmla="*/ 144 h 284"/>
                  <a:gd name="T44" fmla="*/ 282 w 284"/>
                  <a:gd name="T45" fmla="*/ 126 h 284"/>
                  <a:gd name="T46" fmla="*/ 273 w 284"/>
                  <a:gd name="T47" fmla="*/ 86 h 284"/>
                  <a:gd name="T48" fmla="*/ 251 w 284"/>
                  <a:gd name="T49" fmla="*/ 49 h 284"/>
                  <a:gd name="T50" fmla="*/ 229 w 284"/>
                  <a:gd name="T51" fmla="*/ 29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1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51" name="Freeform 115">
                <a:extLst>
                  <a:ext uri="{FF2B5EF4-FFF2-40B4-BE49-F238E27FC236}">
                    <a16:creationId xmlns:a16="http://schemas.microsoft.com/office/drawing/2014/main" id="{FB408C81-7133-50CF-A40A-863513902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6213" y="384651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3 h 284"/>
                  <a:gd name="T4" fmla="*/ 14 w 284"/>
                  <a:gd name="T5" fmla="*/ 208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4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4 h 284"/>
                  <a:gd name="T22" fmla="*/ 219 w 284"/>
                  <a:gd name="T23" fmla="*/ 260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2 h 284"/>
                  <a:gd name="T30" fmla="*/ 251 w 284"/>
                  <a:gd name="T31" fmla="*/ 228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7 h 284"/>
                  <a:gd name="T38" fmla="*/ 278 w 284"/>
                  <a:gd name="T39" fmla="*/ 176 h 284"/>
                  <a:gd name="T40" fmla="*/ 283 w 284"/>
                  <a:gd name="T41" fmla="*/ 155 h 284"/>
                  <a:gd name="T42" fmla="*/ 283 w 284"/>
                  <a:gd name="T43" fmla="*/ 145 h 284"/>
                  <a:gd name="T44" fmla="*/ 283 w 284"/>
                  <a:gd name="T45" fmla="*/ 127 h 284"/>
                  <a:gd name="T46" fmla="*/ 274 w 284"/>
                  <a:gd name="T47" fmla="*/ 87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5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2 h 284"/>
                  <a:gd name="T62" fmla="*/ 22 w 284"/>
                  <a:gd name="T63" fmla="*/ 62 h 284"/>
                  <a:gd name="T64" fmla="*/ 3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8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60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60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8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6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52" name="Freeform 116">
                <a:extLst>
                  <a:ext uri="{FF2B5EF4-FFF2-40B4-BE49-F238E27FC236}">
                    <a16:creationId xmlns:a16="http://schemas.microsoft.com/office/drawing/2014/main" id="{9FFBDA61-1246-4206-6675-A682AAA84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7588" y="3813176"/>
                <a:ext cx="90488" cy="88900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30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0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2 w 284"/>
                  <a:gd name="T41" fmla="*/ 155 h 284"/>
                  <a:gd name="T42" fmla="*/ 282 w 284"/>
                  <a:gd name="T43" fmla="*/ 144 h 284"/>
                  <a:gd name="T44" fmla="*/ 282 w 284"/>
                  <a:gd name="T45" fmla="*/ 127 h 284"/>
                  <a:gd name="T46" fmla="*/ 273 w 284"/>
                  <a:gd name="T47" fmla="*/ 86 h 284"/>
                  <a:gd name="T48" fmla="*/ 250 w 284"/>
                  <a:gd name="T49" fmla="*/ 50 h 284"/>
                  <a:gd name="T50" fmla="*/ 229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0" y="230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4185" name="ZoneTexte 4184">
              <a:extLst>
                <a:ext uri="{FF2B5EF4-FFF2-40B4-BE49-F238E27FC236}">
                  <a16:creationId xmlns:a16="http://schemas.microsoft.com/office/drawing/2014/main" id="{BBE83C03-4E34-086D-2CFC-63B56528EA9B}"/>
                </a:ext>
              </a:extLst>
            </p:cNvPr>
            <p:cNvSpPr txBox="1"/>
            <p:nvPr/>
          </p:nvSpPr>
          <p:spPr>
            <a:xfrm>
              <a:off x="6843829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2015</a:t>
              </a:r>
            </a:p>
          </p:txBody>
        </p:sp>
        <p:sp>
          <p:nvSpPr>
            <p:cNvPr id="4186" name="ZoneTexte 4185">
              <a:extLst>
                <a:ext uri="{FF2B5EF4-FFF2-40B4-BE49-F238E27FC236}">
                  <a16:creationId xmlns:a16="http://schemas.microsoft.com/office/drawing/2014/main" id="{7128985B-E554-0BE5-BFF0-BC0DB29579C4}"/>
                </a:ext>
              </a:extLst>
            </p:cNvPr>
            <p:cNvSpPr txBox="1"/>
            <p:nvPr/>
          </p:nvSpPr>
          <p:spPr>
            <a:xfrm>
              <a:off x="7687871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2016</a:t>
              </a:r>
            </a:p>
          </p:txBody>
        </p:sp>
        <p:sp>
          <p:nvSpPr>
            <p:cNvPr id="4187" name="ZoneTexte 4186">
              <a:extLst>
                <a:ext uri="{FF2B5EF4-FFF2-40B4-BE49-F238E27FC236}">
                  <a16:creationId xmlns:a16="http://schemas.microsoft.com/office/drawing/2014/main" id="{162D03A6-D592-9F8B-39E0-704E43BE939D}"/>
                </a:ext>
              </a:extLst>
            </p:cNvPr>
            <p:cNvSpPr txBox="1"/>
            <p:nvPr/>
          </p:nvSpPr>
          <p:spPr>
            <a:xfrm>
              <a:off x="8531913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2017</a:t>
              </a:r>
            </a:p>
          </p:txBody>
        </p:sp>
        <p:sp>
          <p:nvSpPr>
            <p:cNvPr id="4188" name="ZoneTexte 4187">
              <a:extLst>
                <a:ext uri="{FF2B5EF4-FFF2-40B4-BE49-F238E27FC236}">
                  <a16:creationId xmlns:a16="http://schemas.microsoft.com/office/drawing/2014/main" id="{A8CD7A96-05B7-81C0-3EB1-5FCB7E3AA7E2}"/>
                </a:ext>
              </a:extLst>
            </p:cNvPr>
            <p:cNvSpPr txBox="1"/>
            <p:nvPr/>
          </p:nvSpPr>
          <p:spPr>
            <a:xfrm>
              <a:off x="9375955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2018</a:t>
              </a:r>
            </a:p>
          </p:txBody>
        </p:sp>
        <p:sp>
          <p:nvSpPr>
            <p:cNvPr id="4189" name="ZoneTexte 4188">
              <a:extLst>
                <a:ext uri="{FF2B5EF4-FFF2-40B4-BE49-F238E27FC236}">
                  <a16:creationId xmlns:a16="http://schemas.microsoft.com/office/drawing/2014/main" id="{17167248-D4C9-DDEF-D19A-66E21CDA5BAF}"/>
                </a:ext>
              </a:extLst>
            </p:cNvPr>
            <p:cNvSpPr txBox="1"/>
            <p:nvPr/>
          </p:nvSpPr>
          <p:spPr>
            <a:xfrm>
              <a:off x="10219995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2019</a:t>
              </a:r>
            </a:p>
          </p:txBody>
        </p:sp>
        <p:sp>
          <p:nvSpPr>
            <p:cNvPr id="4190" name="ZoneTexte 4189">
              <a:extLst>
                <a:ext uri="{FF2B5EF4-FFF2-40B4-BE49-F238E27FC236}">
                  <a16:creationId xmlns:a16="http://schemas.microsoft.com/office/drawing/2014/main" id="{B158CCF9-F3FD-BB0F-8CB5-7E63A5084B4A}"/>
                </a:ext>
              </a:extLst>
            </p:cNvPr>
            <p:cNvSpPr txBox="1"/>
            <p:nvPr/>
          </p:nvSpPr>
          <p:spPr>
            <a:xfrm>
              <a:off x="10862867" y="5582739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2020-2021</a:t>
              </a:r>
            </a:p>
          </p:txBody>
        </p:sp>
        <p:sp>
          <p:nvSpPr>
            <p:cNvPr id="4191" name="ZoneTexte 4190">
              <a:extLst>
                <a:ext uri="{FF2B5EF4-FFF2-40B4-BE49-F238E27FC236}">
                  <a16:creationId xmlns:a16="http://schemas.microsoft.com/office/drawing/2014/main" id="{0A5DC63D-0742-BC38-53AE-E586938DD6FB}"/>
                </a:ext>
              </a:extLst>
            </p:cNvPr>
            <p:cNvSpPr txBox="1"/>
            <p:nvPr/>
          </p:nvSpPr>
          <p:spPr>
            <a:xfrm>
              <a:off x="6883103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207</a:t>
              </a:r>
            </a:p>
          </p:txBody>
        </p:sp>
        <p:sp>
          <p:nvSpPr>
            <p:cNvPr id="4192" name="ZoneTexte 4191">
              <a:extLst>
                <a:ext uri="{FF2B5EF4-FFF2-40B4-BE49-F238E27FC236}">
                  <a16:creationId xmlns:a16="http://schemas.microsoft.com/office/drawing/2014/main" id="{D88C2248-448F-34C7-FAB4-DBBAE365DE17}"/>
                </a:ext>
              </a:extLst>
            </p:cNvPr>
            <p:cNvSpPr txBox="1"/>
            <p:nvPr/>
          </p:nvSpPr>
          <p:spPr>
            <a:xfrm>
              <a:off x="7727145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245</a:t>
              </a:r>
            </a:p>
          </p:txBody>
        </p:sp>
        <p:sp>
          <p:nvSpPr>
            <p:cNvPr id="4193" name="ZoneTexte 4192">
              <a:extLst>
                <a:ext uri="{FF2B5EF4-FFF2-40B4-BE49-F238E27FC236}">
                  <a16:creationId xmlns:a16="http://schemas.microsoft.com/office/drawing/2014/main" id="{5B886189-A2FE-E7E5-D388-43826D85E15B}"/>
                </a:ext>
              </a:extLst>
            </p:cNvPr>
            <p:cNvSpPr txBox="1"/>
            <p:nvPr/>
          </p:nvSpPr>
          <p:spPr>
            <a:xfrm>
              <a:off x="8571187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184</a:t>
              </a:r>
            </a:p>
          </p:txBody>
        </p:sp>
        <p:sp>
          <p:nvSpPr>
            <p:cNvPr id="4194" name="ZoneTexte 4193">
              <a:extLst>
                <a:ext uri="{FF2B5EF4-FFF2-40B4-BE49-F238E27FC236}">
                  <a16:creationId xmlns:a16="http://schemas.microsoft.com/office/drawing/2014/main" id="{B9889ACD-9C9E-6676-47F4-E58E967E7390}"/>
                </a:ext>
              </a:extLst>
            </p:cNvPr>
            <p:cNvSpPr txBox="1"/>
            <p:nvPr/>
          </p:nvSpPr>
          <p:spPr>
            <a:xfrm>
              <a:off x="9415229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208</a:t>
              </a:r>
            </a:p>
          </p:txBody>
        </p:sp>
        <p:sp>
          <p:nvSpPr>
            <p:cNvPr id="4195" name="ZoneTexte 4194">
              <a:extLst>
                <a:ext uri="{FF2B5EF4-FFF2-40B4-BE49-F238E27FC236}">
                  <a16:creationId xmlns:a16="http://schemas.microsoft.com/office/drawing/2014/main" id="{5DF7823A-5987-55E8-5CF4-FE9FBCDC2030}"/>
                </a:ext>
              </a:extLst>
            </p:cNvPr>
            <p:cNvSpPr txBox="1"/>
            <p:nvPr/>
          </p:nvSpPr>
          <p:spPr>
            <a:xfrm>
              <a:off x="10259269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166</a:t>
              </a:r>
            </a:p>
          </p:txBody>
        </p:sp>
        <p:sp>
          <p:nvSpPr>
            <p:cNvPr id="4196" name="ZoneTexte 4195">
              <a:extLst>
                <a:ext uri="{FF2B5EF4-FFF2-40B4-BE49-F238E27FC236}">
                  <a16:creationId xmlns:a16="http://schemas.microsoft.com/office/drawing/2014/main" id="{FF4A7D07-FA8F-C2F5-45B2-E3ECAED4A98E}"/>
                </a:ext>
              </a:extLst>
            </p:cNvPr>
            <p:cNvSpPr txBox="1"/>
            <p:nvPr/>
          </p:nvSpPr>
          <p:spPr>
            <a:xfrm>
              <a:off x="10972673" y="5968232"/>
              <a:ext cx="6399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87    77</a:t>
              </a:r>
            </a:p>
          </p:txBody>
        </p:sp>
        <p:sp>
          <p:nvSpPr>
            <p:cNvPr id="4197" name="ZoneTexte 4196">
              <a:extLst>
                <a:ext uri="{FF2B5EF4-FFF2-40B4-BE49-F238E27FC236}">
                  <a16:creationId xmlns:a16="http://schemas.microsoft.com/office/drawing/2014/main" id="{1067EC3A-DE51-F8DA-9851-68B15C9E425D}"/>
                </a:ext>
              </a:extLst>
            </p:cNvPr>
            <p:cNvSpPr txBox="1"/>
            <p:nvPr/>
          </p:nvSpPr>
          <p:spPr>
            <a:xfrm>
              <a:off x="6328621" y="5968232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N=</a:t>
              </a:r>
            </a:p>
          </p:txBody>
        </p:sp>
        <p:sp>
          <p:nvSpPr>
            <p:cNvPr id="4204" name="ZoneTexte 4203">
              <a:extLst>
                <a:ext uri="{FF2B5EF4-FFF2-40B4-BE49-F238E27FC236}">
                  <a16:creationId xmlns:a16="http://schemas.microsoft.com/office/drawing/2014/main" id="{74AF0E8A-5DFD-2E70-26A1-E4694F330577}"/>
                </a:ext>
              </a:extLst>
            </p:cNvPr>
            <p:cNvSpPr txBox="1"/>
            <p:nvPr/>
          </p:nvSpPr>
          <p:spPr>
            <a:xfrm>
              <a:off x="6360609" y="538060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4205" name="ZoneTexte 4204">
              <a:extLst>
                <a:ext uri="{FF2B5EF4-FFF2-40B4-BE49-F238E27FC236}">
                  <a16:creationId xmlns:a16="http://schemas.microsoft.com/office/drawing/2014/main" id="{8489B882-379A-EFD1-3235-D4A8C91E5291}"/>
                </a:ext>
              </a:extLst>
            </p:cNvPr>
            <p:cNvSpPr txBox="1"/>
            <p:nvPr/>
          </p:nvSpPr>
          <p:spPr>
            <a:xfrm>
              <a:off x="6360609" y="511860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</a:t>
              </a:r>
            </a:p>
          </p:txBody>
        </p:sp>
        <p:sp>
          <p:nvSpPr>
            <p:cNvPr id="4206" name="ZoneTexte 4205">
              <a:extLst>
                <a:ext uri="{FF2B5EF4-FFF2-40B4-BE49-F238E27FC236}">
                  <a16:creationId xmlns:a16="http://schemas.microsoft.com/office/drawing/2014/main" id="{4D331C67-8E81-27F1-CA5F-E476A375EFDB}"/>
                </a:ext>
              </a:extLst>
            </p:cNvPr>
            <p:cNvSpPr txBox="1"/>
            <p:nvPr/>
          </p:nvSpPr>
          <p:spPr>
            <a:xfrm>
              <a:off x="6360609" y="485661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</a:t>
              </a:r>
            </a:p>
          </p:txBody>
        </p:sp>
        <p:sp>
          <p:nvSpPr>
            <p:cNvPr id="4207" name="ZoneTexte 4206">
              <a:extLst>
                <a:ext uri="{FF2B5EF4-FFF2-40B4-BE49-F238E27FC236}">
                  <a16:creationId xmlns:a16="http://schemas.microsoft.com/office/drawing/2014/main" id="{48B9BAC9-91BC-F0C0-66D9-DD03C08CDE18}"/>
                </a:ext>
              </a:extLst>
            </p:cNvPr>
            <p:cNvSpPr txBox="1"/>
            <p:nvPr/>
          </p:nvSpPr>
          <p:spPr>
            <a:xfrm>
              <a:off x="6360609" y="45946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</a:t>
              </a:r>
            </a:p>
          </p:txBody>
        </p:sp>
        <p:sp>
          <p:nvSpPr>
            <p:cNvPr id="4208" name="ZoneTexte 4207">
              <a:extLst>
                <a:ext uri="{FF2B5EF4-FFF2-40B4-BE49-F238E27FC236}">
                  <a16:creationId xmlns:a16="http://schemas.microsoft.com/office/drawing/2014/main" id="{F524EE69-0DE5-4C8E-13B3-A6221820E788}"/>
                </a:ext>
              </a:extLst>
            </p:cNvPr>
            <p:cNvSpPr txBox="1"/>
            <p:nvPr/>
          </p:nvSpPr>
          <p:spPr>
            <a:xfrm>
              <a:off x="6360609" y="433263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</a:t>
              </a:r>
            </a:p>
          </p:txBody>
        </p:sp>
        <p:sp>
          <p:nvSpPr>
            <p:cNvPr id="4209" name="ZoneTexte 4208">
              <a:extLst>
                <a:ext uri="{FF2B5EF4-FFF2-40B4-BE49-F238E27FC236}">
                  <a16:creationId xmlns:a16="http://schemas.microsoft.com/office/drawing/2014/main" id="{8C90E632-E1AB-DADC-F181-796F4DDA1AAC}"/>
                </a:ext>
              </a:extLst>
            </p:cNvPr>
            <p:cNvSpPr txBox="1"/>
            <p:nvPr/>
          </p:nvSpPr>
          <p:spPr>
            <a:xfrm>
              <a:off x="6282063" y="407064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</a:p>
          </p:txBody>
        </p:sp>
        <p:sp>
          <p:nvSpPr>
            <p:cNvPr id="4210" name="ZoneTexte 4209">
              <a:extLst>
                <a:ext uri="{FF2B5EF4-FFF2-40B4-BE49-F238E27FC236}">
                  <a16:creationId xmlns:a16="http://schemas.microsoft.com/office/drawing/2014/main" id="{8B56616A-90B7-39AA-A643-E39968620034}"/>
                </a:ext>
              </a:extLst>
            </p:cNvPr>
            <p:cNvSpPr txBox="1"/>
            <p:nvPr/>
          </p:nvSpPr>
          <p:spPr>
            <a:xfrm>
              <a:off x="6282063" y="380864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12</a:t>
              </a:r>
            </a:p>
          </p:txBody>
        </p:sp>
        <p:sp>
          <p:nvSpPr>
            <p:cNvPr id="4211" name="ZoneTexte 4210">
              <a:extLst>
                <a:ext uri="{FF2B5EF4-FFF2-40B4-BE49-F238E27FC236}">
                  <a16:creationId xmlns:a16="http://schemas.microsoft.com/office/drawing/2014/main" id="{98E6536F-AA32-6DB6-E038-C920156864DC}"/>
                </a:ext>
              </a:extLst>
            </p:cNvPr>
            <p:cNvSpPr txBox="1"/>
            <p:nvPr/>
          </p:nvSpPr>
          <p:spPr>
            <a:xfrm>
              <a:off x="6282063" y="354665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14</a:t>
              </a:r>
            </a:p>
          </p:txBody>
        </p:sp>
        <p:sp>
          <p:nvSpPr>
            <p:cNvPr id="4212" name="ZoneTexte 4211">
              <a:extLst>
                <a:ext uri="{FF2B5EF4-FFF2-40B4-BE49-F238E27FC236}">
                  <a16:creationId xmlns:a16="http://schemas.microsoft.com/office/drawing/2014/main" id="{44B08942-02CB-0B1C-6593-9BD5C5ECEA9A}"/>
                </a:ext>
              </a:extLst>
            </p:cNvPr>
            <p:cNvSpPr txBox="1"/>
            <p:nvPr/>
          </p:nvSpPr>
          <p:spPr>
            <a:xfrm>
              <a:off x="6282063" y="328466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16</a:t>
              </a:r>
            </a:p>
          </p:txBody>
        </p:sp>
        <p:sp>
          <p:nvSpPr>
            <p:cNvPr id="4213" name="ZoneTexte 4212">
              <a:extLst>
                <a:ext uri="{FF2B5EF4-FFF2-40B4-BE49-F238E27FC236}">
                  <a16:creationId xmlns:a16="http://schemas.microsoft.com/office/drawing/2014/main" id="{A87C9D0D-6E7F-3178-5E77-D3D89D71194D}"/>
                </a:ext>
              </a:extLst>
            </p:cNvPr>
            <p:cNvSpPr txBox="1"/>
            <p:nvPr/>
          </p:nvSpPr>
          <p:spPr>
            <a:xfrm>
              <a:off x="6282063" y="30226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18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A3204B6-3152-4823-93EE-557C85971D17}"/>
                </a:ext>
              </a:extLst>
            </p:cNvPr>
            <p:cNvSpPr txBox="1"/>
            <p:nvPr/>
          </p:nvSpPr>
          <p:spPr>
            <a:xfrm>
              <a:off x="6318954" y="2782337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%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0D58AAF5-9E65-9177-1383-812DCDB183D7}"/>
              </a:ext>
            </a:extLst>
          </p:cNvPr>
          <p:cNvSpPr txBox="1"/>
          <p:nvPr/>
        </p:nvSpPr>
        <p:spPr>
          <a:xfrm>
            <a:off x="1262055" y="2492896"/>
            <a:ext cx="480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Majority RAMs (&gt; 20% of variants in the sample)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1B6583-D8CA-F152-D1DD-0834F1DC3FDD}"/>
              </a:ext>
            </a:extLst>
          </p:cNvPr>
          <p:cNvSpPr txBox="1"/>
          <p:nvPr/>
        </p:nvSpPr>
        <p:spPr>
          <a:xfrm>
            <a:off x="6675680" y="2492896"/>
            <a:ext cx="483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Minority RAMs (2-20% of variants in the sample)</a:t>
            </a:r>
          </a:p>
        </p:txBody>
      </p:sp>
      <p:sp>
        <p:nvSpPr>
          <p:cNvPr id="4101" name="ZoneTexte 4100">
            <a:extLst>
              <a:ext uri="{FF2B5EF4-FFF2-40B4-BE49-F238E27FC236}">
                <a16:creationId xmlns:a16="http://schemas.microsoft.com/office/drawing/2014/main" id="{6C958502-FA4B-36C0-45C0-09C34E4B360D}"/>
              </a:ext>
            </a:extLst>
          </p:cNvPr>
          <p:cNvSpPr txBox="1"/>
          <p:nvPr/>
        </p:nvSpPr>
        <p:spPr>
          <a:xfrm>
            <a:off x="597343" y="6319851"/>
            <a:ext cx="4807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M184V/I: 2.8% in 2020-2021 vs &lt; 1% previous years </a:t>
            </a:r>
          </a:p>
        </p:txBody>
      </p:sp>
    </p:spTree>
    <p:extLst>
      <p:ext uri="{BB962C8B-B14F-4D97-AF65-F5344CB8AC3E}">
        <p14:creationId xmlns:p14="http://schemas.microsoft.com/office/powerpoint/2010/main" val="2746245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5529C0F-F0A0-882D-FBD4-5EE1077877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1344" y="5288647"/>
            <a:ext cx="12000656" cy="156935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Participants receiving the 150 and 200 mg doses of GSK’254 + DTG had a numerically higher number of AEs with diarrhea compared with DTG + 3TC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Decision not to advance </a:t>
            </a:r>
            <a:r>
              <a:rPr lang="en-US" sz="1800" kern="0" dirty="0"/>
              <a:t>GSK’254 + DTG FDC into phase 3 ; </a:t>
            </a:r>
            <a:r>
              <a:rPr lang="en-US" sz="1800" dirty="0"/>
              <a:t>Focus on investigation of the next maturation inhibitor, GSK3739937 (LA potential)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640ABA2-78B8-211E-7A74-205F64D4B00F}"/>
              </a:ext>
            </a:extLst>
          </p:cNvPr>
          <p:cNvGrpSpPr/>
          <p:nvPr/>
        </p:nvGrpSpPr>
        <p:grpSpPr>
          <a:xfrm>
            <a:off x="839416" y="1732267"/>
            <a:ext cx="7632847" cy="3224067"/>
            <a:chOff x="1199456" y="1948291"/>
            <a:chExt cx="8928991" cy="3224067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CB4B3582-B285-35D7-4159-703770FF599A}"/>
                </a:ext>
              </a:extLst>
            </p:cNvPr>
            <p:cNvGrpSpPr/>
            <p:nvPr/>
          </p:nvGrpSpPr>
          <p:grpSpPr>
            <a:xfrm>
              <a:off x="1592108" y="2433997"/>
              <a:ext cx="8536339" cy="2238921"/>
              <a:chOff x="13539788" y="1816100"/>
              <a:chExt cx="9478091" cy="3444876"/>
            </a:xfrm>
          </p:grpSpPr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58C2F0CA-2125-D04D-6ABF-5C2CD9F8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2662" y="1816100"/>
                <a:ext cx="9335217" cy="3444875"/>
              </a:xfrm>
              <a:custGeom>
                <a:avLst/>
                <a:gdLst>
                  <a:gd name="T0" fmla="*/ 0 w 16359"/>
                  <a:gd name="T1" fmla="*/ 0 h 8680"/>
                  <a:gd name="T2" fmla="*/ 0 w 16359"/>
                  <a:gd name="T3" fmla="*/ 8680 h 8680"/>
                  <a:gd name="T4" fmla="*/ 16359 w 16359"/>
                  <a:gd name="T5" fmla="*/ 8680 h 8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59" h="8680">
                    <a:moveTo>
                      <a:pt x="0" y="0"/>
                    </a:moveTo>
                    <a:lnTo>
                      <a:pt x="0" y="8680"/>
                    </a:lnTo>
                    <a:lnTo>
                      <a:pt x="16359" y="868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Line 7">
                <a:extLst>
                  <a:ext uri="{FF2B5EF4-FFF2-40B4-BE49-F238E27FC236}">
                    <a16:creationId xmlns:a16="http://schemas.microsoft.com/office/drawing/2014/main" id="{D42B27D5-B525-798B-4AAE-1466767D5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2527300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Line 8">
                <a:extLst>
                  <a:ext uri="{FF2B5EF4-FFF2-40B4-BE49-F238E27FC236}">
                    <a16:creationId xmlns:a16="http://schemas.microsoft.com/office/drawing/2014/main" id="{4EAD6B64-6855-1726-5991-17F5933B5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3209925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Line 9">
                <a:extLst>
                  <a:ext uri="{FF2B5EF4-FFF2-40B4-BE49-F238E27FC236}">
                    <a16:creationId xmlns:a16="http://schemas.microsoft.com/office/drawing/2014/main" id="{28F16201-90BA-6C3F-AEF9-05DA84283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3892550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10">
                <a:extLst>
                  <a:ext uri="{FF2B5EF4-FFF2-40B4-BE49-F238E27FC236}">
                    <a16:creationId xmlns:a16="http://schemas.microsoft.com/office/drawing/2014/main" id="{D3EDB1FB-D6BA-DA2D-EC28-7C8AEBD7F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4575175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11">
                <a:extLst>
                  <a:ext uri="{FF2B5EF4-FFF2-40B4-BE49-F238E27FC236}">
                    <a16:creationId xmlns:a16="http://schemas.microsoft.com/office/drawing/2014/main" id="{1F3497DA-6E42-39ED-77D8-F968CEAF6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5260975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Line 12">
                <a:extLst>
                  <a:ext uri="{FF2B5EF4-FFF2-40B4-BE49-F238E27FC236}">
                    <a16:creationId xmlns:a16="http://schemas.microsoft.com/office/drawing/2014/main" id="{26C6D5D1-DB5A-3D44-25E2-4AE02B04A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1843088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13">
                <a:extLst>
                  <a:ext uri="{FF2B5EF4-FFF2-40B4-BE49-F238E27FC236}">
                    <a16:creationId xmlns:a16="http://schemas.microsoft.com/office/drawing/2014/main" id="{6B04EB53-2B9F-8E1B-2DB5-8531ED0E0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8438" y="2325688"/>
                <a:ext cx="944563" cy="2935288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14">
                <a:extLst>
                  <a:ext uri="{FF2B5EF4-FFF2-40B4-BE49-F238E27FC236}">
                    <a16:creationId xmlns:a16="http://schemas.microsoft.com/office/drawing/2014/main" id="{D6F5BABA-0753-2751-23CC-B0ACE8679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72275" y="2636838"/>
                <a:ext cx="944563" cy="2624138"/>
              </a:xfrm>
              <a:prstGeom prst="rect">
                <a:avLst/>
              </a:pr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15">
                <a:extLst>
                  <a:ext uri="{FF2B5EF4-FFF2-40B4-BE49-F238E27FC236}">
                    <a16:creationId xmlns:a16="http://schemas.microsoft.com/office/drawing/2014/main" id="{93A3880A-BE20-69BB-6E22-4E258B088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7700" y="2354263"/>
                <a:ext cx="942975" cy="2906713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16">
                <a:extLst>
                  <a:ext uri="{FF2B5EF4-FFF2-40B4-BE49-F238E27FC236}">
                    <a16:creationId xmlns:a16="http://schemas.microsoft.com/office/drawing/2014/main" id="{08338B9F-5809-F860-5B48-31FB6564E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3125" y="2005013"/>
                <a:ext cx="942975" cy="325596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79308C-EE25-0E61-6FF6-D46DA5EB15E5}"/>
                </a:ext>
              </a:extLst>
            </p:cNvPr>
            <p:cNvSpPr txBox="1"/>
            <p:nvPr/>
          </p:nvSpPr>
          <p:spPr bwMode="auto">
            <a:xfrm>
              <a:off x="3548017" y="1948291"/>
              <a:ext cx="4303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Snapshot HIV-1 RNA &lt; 50 c/mL at W24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9A771D-5833-D944-26A4-94984367E3D2}"/>
                </a:ext>
              </a:extLst>
            </p:cNvPr>
            <p:cNvSpPr txBox="1"/>
            <p:nvPr/>
          </p:nvSpPr>
          <p:spPr bwMode="auto">
            <a:xfrm>
              <a:off x="3033604" y="4410341"/>
              <a:ext cx="3799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21/22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95DFFE-E701-8929-7A4D-82D45E794CC8}"/>
                </a:ext>
              </a:extLst>
            </p:cNvPr>
            <p:cNvSpPr txBox="1"/>
            <p:nvPr/>
          </p:nvSpPr>
          <p:spPr bwMode="auto">
            <a:xfrm>
              <a:off x="5131438" y="4410341"/>
              <a:ext cx="3799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17/20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67B38A-DEB0-8D47-9AC4-23BB417BA1C4}"/>
                </a:ext>
              </a:extLst>
            </p:cNvPr>
            <p:cNvSpPr txBox="1"/>
            <p:nvPr/>
          </p:nvSpPr>
          <p:spPr bwMode="auto">
            <a:xfrm>
              <a:off x="7212007" y="4410341"/>
              <a:ext cx="3799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17/22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93CEC0-9C38-4A6B-BCB2-05D8CD29F958}"/>
                </a:ext>
              </a:extLst>
            </p:cNvPr>
            <p:cNvSpPr txBox="1"/>
            <p:nvPr/>
          </p:nvSpPr>
          <p:spPr bwMode="auto">
            <a:xfrm>
              <a:off x="9319899" y="4410341"/>
              <a:ext cx="3799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18/21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EB2212-D724-8EAE-74D4-89025F331BEE}"/>
                </a:ext>
              </a:extLst>
            </p:cNvPr>
            <p:cNvSpPr txBox="1"/>
            <p:nvPr/>
          </p:nvSpPr>
          <p:spPr bwMode="auto">
            <a:xfrm>
              <a:off x="1859908" y="4410341"/>
              <a:ext cx="2789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n/N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98672A-16AF-2710-4674-F11F7A5E4DD5}"/>
                </a:ext>
              </a:extLst>
            </p:cNvPr>
            <p:cNvSpPr txBox="1"/>
            <p:nvPr/>
          </p:nvSpPr>
          <p:spPr bwMode="auto">
            <a:xfrm>
              <a:off x="2659028" y="4796882"/>
              <a:ext cx="1252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GSK’254 100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DTG 50 mg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396E64-4B15-0D2E-07B0-4C20890CDEC7}"/>
                </a:ext>
              </a:extLst>
            </p:cNvPr>
            <p:cNvSpPr txBox="1"/>
            <p:nvPr/>
          </p:nvSpPr>
          <p:spPr bwMode="auto">
            <a:xfrm>
              <a:off x="4694742" y="4797568"/>
              <a:ext cx="1252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GSK’254 150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DTG 50 mg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AD7743-80A3-272B-8E60-09CB393E3FB1}"/>
                </a:ext>
              </a:extLst>
            </p:cNvPr>
            <p:cNvSpPr txBox="1"/>
            <p:nvPr/>
          </p:nvSpPr>
          <p:spPr bwMode="auto">
            <a:xfrm>
              <a:off x="6797493" y="4796881"/>
              <a:ext cx="1252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GSK’254 200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DTG 50 mg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9720E7-FFAD-198D-A3BF-C832134E915A}"/>
                </a:ext>
              </a:extLst>
            </p:cNvPr>
            <p:cNvSpPr txBox="1"/>
            <p:nvPr/>
          </p:nvSpPr>
          <p:spPr bwMode="auto">
            <a:xfrm>
              <a:off x="9008373" y="4803026"/>
              <a:ext cx="9994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 50 mg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+ 3TC 300 mg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37DFB0B-5CB5-9992-B0D7-FBAA55ED2765}"/>
                </a:ext>
              </a:extLst>
            </p:cNvPr>
            <p:cNvSpPr txBox="1"/>
            <p:nvPr/>
          </p:nvSpPr>
          <p:spPr>
            <a:xfrm>
              <a:off x="1356550" y="453326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7AF59D4-24E5-0667-6C10-79E8F9B2AE77}"/>
                </a:ext>
              </a:extLst>
            </p:cNvPr>
            <p:cNvSpPr txBox="1"/>
            <p:nvPr/>
          </p:nvSpPr>
          <p:spPr>
            <a:xfrm>
              <a:off x="1278004" y="40871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4FC36BE-CD95-73A7-ACCF-BE8BB471B2BE}"/>
                </a:ext>
              </a:extLst>
            </p:cNvPr>
            <p:cNvSpPr txBox="1"/>
            <p:nvPr/>
          </p:nvSpPr>
          <p:spPr>
            <a:xfrm>
              <a:off x="1278004" y="364109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DFC07C0-A6A0-D450-2C25-D94F1CB81298}"/>
                </a:ext>
              </a:extLst>
            </p:cNvPr>
            <p:cNvSpPr txBox="1"/>
            <p:nvPr/>
          </p:nvSpPr>
          <p:spPr>
            <a:xfrm>
              <a:off x="1278004" y="319501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945BDFB-7BAE-ECAC-7FE9-3CC009334F82}"/>
                </a:ext>
              </a:extLst>
            </p:cNvPr>
            <p:cNvSpPr txBox="1"/>
            <p:nvPr/>
          </p:nvSpPr>
          <p:spPr>
            <a:xfrm>
              <a:off x="1278004" y="274893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E2FF608-3262-8522-7E7D-0E1EF926893D}"/>
                </a:ext>
              </a:extLst>
            </p:cNvPr>
            <p:cNvSpPr txBox="1"/>
            <p:nvPr/>
          </p:nvSpPr>
          <p:spPr>
            <a:xfrm>
              <a:off x="1199456" y="230285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048" name="ZoneTexte 2047">
              <a:extLst>
                <a:ext uri="{FF2B5EF4-FFF2-40B4-BE49-F238E27FC236}">
                  <a16:creationId xmlns:a16="http://schemas.microsoft.com/office/drawing/2014/main" id="{99666BAC-9CBF-E63D-7033-5585111BC2A1}"/>
                </a:ext>
              </a:extLst>
            </p:cNvPr>
            <p:cNvSpPr txBox="1"/>
            <p:nvPr/>
          </p:nvSpPr>
          <p:spPr>
            <a:xfrm>
              <a:off x="3030110" y="2279778"/>
              <a:ext cx="399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95</a:t>
              </a:r>
            </a:p>
          </p:txBody>
        </p:sp>
        <p:sp>
          <p:nvSpPr>
            <p:cNvPr id="2049" name="ZoneTexte 2048">
              <a:extLst>
                <a:ext uri="{FF2B5EF4-FFF2-40B4-BE49-F238E27FC236}">
                  <a16:creationId xmlns:a16="http://schemas.microsoft.com/office/drawing/2014/main" id="{1BC9801C-CEE7-B17A-59EA-11494706725E}"/>
                </a:ext>
              </a:extLst>
            </p:cNvPr>
            <p:cNvSpPr txBox="1"/>
            <p:nvPr/>
          </p:nvSpPr>
          <p:spPr>
            <a:xfrm>
              <a:off x="5133714" y="2494207"/>
              <a:ext cx="399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85</a:t>
              </a:r>
            </a:p>
          </p:txBody>
        </p:sp>
        <p:sp>
          <p:nvSpPr>
            <p:cNvPr id="2050" name="ZoneTexte 2049">
              <a:extLst>
                <a:ext uri="{FF2B5EF4-FFF2-40B4-BE49-F238E27FC236}">
                  <a16:creationId xmlns:a16="http://schemas.microsoft.com/office/drawing/2014/main" id="{760B6D31-D1BB-7D51-4065-F67998C3924E}"/>
                </a:ext>
              </a:extLst>
            </p:cNvPr>
            <p:cNvSpPr txBox="1"/>
            <p:nvPr/>
          </p:nvSpPr>
          <p:spPr>
            <a:xfrm>
              <a:off x="7218533" y="2690419"/>
              <a:ext cx="399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77</a:t>
              </a:r>
            </a:p>
          </p:txBody>
        </p:sp>
        <p:sp>
          <p:nvSpPr>
            <p:cNvPr id="2051" name="ZoneTexte 2050">
              <a:extLst>
                <a:ext uri="{FF2B5EF4-FFF2-40B4-BE49-F238E27FC236}">
                  <a16:creationId xmlns:a16="http://schemas.microsoft.com/office/drawing/2014/main" id="{99966C11-2359-74C6-27EB-4FD9E4C82509}"/>
                </a:ext>
              </a:extLst>
            </p:cNvPr>
            <p:cNvSpPr txBox="1"/>
            <p:nvPr/>
          </p:nvSpPr>
          <p:spPr>
            <a:xfrm>
              <a:off x="9272613" y="2494207"/>
              <a:ext cx="399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86</a:t>
              </a:r>
            </a:p>
          </p:txBody>
        </p: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5851B068-01A8-CC6F-99A3-432728C2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HIV Maturation Inhibitor GSK3640254 + DTG: Phase IIb (DYNAMIC Study)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C7679F7-1B23-DC47-148C-775062CA53FC}"/>
              </a:ext>
            </a:extLst>
          </p:cNvPr>
          <p:cNvSpPr txBox="1"/>
          <p:nvPr/>
        </p:nvSpPr>
        <p:spPr>
          <a:xfrm>
            <a:off x="8685089" y="2710450"/>
            <a:ext cx="342089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400" dirty="0"/>
              <a:t>Protocol-defined virologic failure : </a:t>
            </a:r>
          </a:p>
          <a:p>
            <a:pPr marL="285750" indent="-285750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1 participant on GSK’254 200 mg + DTG </a:t>
            </a:r>
          </a:p>
          <a:p>
            <a:pPr marL="285750" indent="-285750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1 on DTG + 3TC</a:t>
            </a:r>
          </a:p>
          <a:p>
            <a:pPr>
              <a:spcBef>
                <a:spcPts val="1000"/>
              </a:spcBef>
              <a:spcAft>
                <a:spcPts val="400"/>
              </a:spcAft>
            </a:pPr>
            <a:r>
              <a:rPr lang="en-US" sz="1400" kern="0" dirty="0"/>
              <a:t>No treatment-emergent resistance</a:t>
            </a: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481A35-05EE-AD4A-2DE2-9EA5801C3064}"/>
              </a:ext>
            </a:extLst>
          </p:cNvPr>
          <p:cNvSpPr txBox="1"/>
          <p:nvPr/>
        </p:nvSpPr>
        <p:spPr>
          <a:xfrm>
            <a:off x="10230058" y="6474990"/>
            <a:ext cx="1969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Joshi SR, RA2.02</a:t>
            </a:r>
          </a:p>
        </p:txBody>
      </p:sp>
    </p:spTree>
    <p:extLst>
      <p:ext uri="{BB962C8B-B14F-4D97-AF65-F5344CB8AC3E}">
        <p14:creationId xmlns:p14="http://schemas.microsoft.com/office/powerpoint/2010/main" val="200409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B06A17-4E76-47D1-A7B6-7ACA468A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74" y="181082"/>
            <a:ext cx="8490167" cy="1143000"/>
          </a:xfrm>
        </p:spPr>
        <p:txBody>
          <a:bodyPr/>
          <a:lstStyle/>
          <a:p>
            <a:r>
              <a:rPr lang="en-US"/>
              <a:t>Budigalimab, PD-1 inhibitor Phase 1 b studies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4CC63C6B-8931-EB2F-5C53-B1705D9A41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066" y="1292033"/>
            <a:ext cx="5295762" cy="53773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PD-1 blockers could be a promising approach to achieve durable HIV control without ART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73 patients suppressed on ART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55: single/multiple iv/</a:t>
            </a:r>
            <a:r>
              <a:rPr lang="en-US" sz="1700" dirty="0" err="1"/>
              <a:t>sc</a:t>
            </a:r>
            <a:r>
              <a:rPr lang="en-US" sz="1700" dirty="0"/>
              <a:t> </a:t>
            </a:r>
            <a:r>
              <a:rPr lang="en-US" sz="1700" dirty="0" err="1"/>
              <a:t>budigalimab</a:t>
            </a:r>
            <a:r>
              <a:rPr lang="en-US" sz="1700" dirty="0"/>
              <a:t> doses (2-20 mg): Safety, PK/PD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18: placebo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Exploratory analysis after 4 iv 10 mg doses every 2 weeks in 11 patients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Time to viral rebound (HIV RNA &gt; 200 c/mL) after ART interruption (ATI)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Off-ART viral control (HIV RNA &lt; 1000 c/mL)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Safety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3/55: reversible, immune-mediated non serious grade ≤ 2 adverse event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No Grade ≥ 3 or SAE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Virologic rebound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In 9/11 patients, 6 with delayed rebound (&gt; 21 days) and 4 not meeting ART restart (HIV RNA &lt; 1000 c/mL)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7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Demonstration of viral control post-ATI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1D6CA7-C4DE-BC7A-8DC9-154B55DC2D01}"/>
              </a:ext>
            </a:extLst>
          </p:cNvPr>
          <p:cNvSpPr txBox="1"/>
          <p:nvPr/>
        </p:nvSpPr>
        <p:spPr>
          <a:xfrm>
            <a:off x="10342868" y="6482870"/>
            <a:ext cx="1833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M,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891C76F-BD91-3EF4-1456-43D9A3C8BD4E}"/>
              </a:ext>
            </a:extLst>
          </p:cNvPr>
          <p:cNvGrpSpPr/>
          <p:nvPr/>
        </p:nvGrpSpPr>
        <p:grpSpPr>
          <a:xfrm>
            <a:off x="6216620" y="1837893"/>
            <a:ext cx="5543135" cy="2228146"/>
            <a:chOff x="2447956" y="1492710"/>
            <a:chExt cx="6439779" cy="2319993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3D392E8-E85E-3AA3-1374-52141A9F5E4A}"/>
                </a:ext>
              </a:extLst>
            </p:cNvPr>
            <p:cNvGrpSpPr/>
            <p:nvPr/>
          </p:nvGrpSpPr>
          <p:grpSpPr>
            <a:xfrm>
              <a:off x="3474620" y="1585734"/>
              <a:ext cx="5259388" cy="1757546"/>
              <a:chOff x="2717800" y="868363"/>
              <a:chExt cx="6931025" cy="231616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7992C9F2-F78F-0E10-542B-BE04D348F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000" y="868363"/>
                <a:ext cx="6854825" cy="2239963"/>
              </a:xfrm>
              <a:custGeom>
                <a:avLst/>
                <a:gdLst>
                  <a:gd name="T0" fmla="*/ 12952 w 12952"/>
                  <a:gd name="T1" fmla="*/ 4233 h 4233"/>
                  <a:gd name="T2" fmla="*/ 0 w 12952"/>
                  <a:gd name="T3" fmla="*/ 4233 h 4233"/>
                  <a:gd name="T4" fmla="*/ 0 w 12952"/>
                  <a:gd name="T5" fmla="*/ 0 h 4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52" h="4233">
                    <a:moveTo>
                      <a:pt x="12952" y="4233"/>
                    </a:moveTo>
                    <a:lnTo>
                      <a:pt x="0" y="4233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6E39A193-7911-1AC4-DCC5-3915089A0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18538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8A0361BA-E190-2BC5-5165-04B0D3D41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9238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F829315C-7327-D290-251B-D2B97F3FD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62788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5F68E5FA-FF55-2EA9-FE79-5A80BF7C3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80313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Line 12">
                <a:extLst>
                  <a:ext uri="{FF2B5EF4-FFF2-40B4-BE49-F238E27FC236}">
                    <a16:creationId xmlns:a16="http://schemas.microsoft.com/office/drawing/2014/main" id="{E730EB62-BD88-4A15-F964-0CE2935CA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99425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Line 13">
                <a:extLst>
                  <a:ext uri="{FF2B5EF4-FFF2-40B4-BE49-F238E27FC236}">
                    <a16:creationId xmlns:a16="http://schemas.microsoft.com/office/drawing/2014/main" id="{B90FCFDA-D3F9-FCB3-CE1E-2A29C91B6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7925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Line 14">
                <a:extLst>
                  <a:ext uri="{FF2B5EF4-FFF2-40B4-BE49-F238E27FC236}">
                    <a16:creationId xmlns:a16="http://schemas.microsoft.com/office/drawing/2014/main" id="{F0023027-60EB-EE5A-7BA3-9548E1A1C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7038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Line 15">
                <a:extLst>
                  <a:ext uri="{FF2B5EF4-FFF2-40B4-BE49-F238E27FC236}">
                    <a16:creationId xmlns:a16="http://schemas.microsoft.com/office/drawing/2014/main" id="{A37A7B4D-AB7F-0610-F094-9B5704315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24563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Line 16">
                <a:extLst>
                  <a:ext uri="{FF2B5EF4-FFF2-40B4-BE49-F238E27FC236}">
                    <a16:creationId xmlns:a16="http://schemas.microsoft.com/office/drawing/2014/main" id="{89BAD5F7-E145-041C-45C1-D114BF8A8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3675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Line 17">
                <a:extLst>
                  <a:ext uri="{FF2B5EF4-FFF2-40B4-BE49-F238E27FC236}">
                    <a16:creationId xmlns:a16="http://schemas.microsoft.com/office/drawing/2014/main" id="{BF8079AF-9E85-D101-C5B5-5926EFBD4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2175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90C8087A-D8A1-6346-95EC-DACC3D8E5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9700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Line 19">
                <a:extLst>
                  <a:ext uri="{FF2B5EF4-FFF2-40B4-BE49-F238E27FC236}">
                    <a16:creationId xmlns:a16="http://schemas.microsoft.com/office/drawing/2014/main" id="{C5F75C51-34DF-2D26-208D-26383BECD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8813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6CB3A44A-CF71-1C30-D513-E41424744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3063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Line 34">
                <a:extLst>
                  <a:ext uri="{FF2B5EF4-FFF2-40B4-BE49-F238E27FC236}">
                    <a16:creationId xmlns:a16="http://schemas.microsoft.com/office/drawing/2014/main" id="{AC77F004-1AEE-54F6-294E-9B4E024C1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966788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Line 35">
                <a:extLst>
                  <a:ext uri="{FF2B5EF4-FFF2-40B4-BE49-F238E27FC236}">
                    <a16:creationId xmlns:a16="http://schemas.microsoft.com/office/drawing/2014/main" id="{8F3019B3-AB95-3CB3-2460-6D6693F58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1393825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Line 36">
                <a:extLst>
                  <a:ext uri="{FF2B5EF4-FFF2-40B4-BE49-F238E27FC236}">
                    <a16:creationId xmlns:a16="http://schemas.microsoft.com/office/drawing/2014/main" id="{AA22F2FF-82FC-8F9B-4D5F-9A1E50E52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1819275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37">
                <a:extLst>
                  <a:ext uri="{FF2B5EF4-FFF2-40B4-BE49-F238E27FC236}">
                    <a16:creationId xmlns:a16="http://schemas.microsoft.com/office/drawing/2014/main" id="{1CB0FBF8-0356-F167-79C0-D5B3384CC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2246313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38">
                <a:extLst>
                  <a:ext uri="{FF2B5EF4-FFF2-40B4-BE49-F238E27FC236}">
                    <a16:creationId xmlns:a16="http://schemas.microsoft.com/office/drawing/2014/main" id="{E337239B-846D-8D24-8394-AF7E8ADB2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2673350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Line 39">
                <a:extLst>
                  <a:ext uri="{FF2B5EF4-FFF2-40B4-BE49-F238E27FC236}">
                    <a16:creationId xmlns:a16="http://schemas.microsoft.com/office/drawing/2014/main" id="{E9AEF6E4-E256-4E08-0462-0F7BE9CE6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2979738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Line 46">
                <a:extLst>
                  <a:ext uri="{FF2B5EF4-FFF2-40B4-BE49-F238E27FC236}">
                    <a16:creationId xmlns:a16="http://schemas.microsoft.com/office/drawing/2014/main" id="{8884C648-5B3F-1E34-D531-B787B5861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94000" y="2979738"/>
                <a:ext cx="6854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48">
                <a:extLst>
                  <a:ext uri="{FF2B5EF4-FFF2-40B4-BE49-F238E27FC236}">
                    <a16:creationId xmlns:a16="http://schemas.microsoft.com/office/drawing/2014/main" id="{F36A2D0E-3F4F-CF7B-24E1-5F81FE4D0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613" y="1184275"/>
                <a:ext cx="350838" cy="236538"/>
              </a:xfrm>
              <a:custGeom>
                <a:avLst/>
                <a:gdLst>
                  <a:gd name="T0" fmla="*/ 664 w 664"/>
                  <a:gd name="T1" fmla="*/ 446 h 446"/>
                  <a:gd name="T2" fmla="*/ 526 w 664"/>
                  <a:gd name="T3" fmla="*/ 270 h 446"/>
                  <a:gd name="T4" fmla="*/ 194 w 664"/>
                  <a:gd name="T5" fmla="*/ 82 h 446"/>
                  <a:gd name="T6" fmla="*/ 74 w 664"/>
                  <a:gd name="T7" fmla="*/ 0 h 446"/>
                  <a:gd name="T8" fmla="*/ 0 w 664"/>
                  <a:gd name="T9" fmla="*/ 40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4" h="446">
                    <a:moveTo>
                      <a:pt x="664" y="446"/>
                    </a:moveTo>
                    <a:lnTo>
                      <a:pt x="526" y="270"/>
                    </a:lnTo>
                    <a:lnTo>
                      <a:pt x="194" y="82"/>
                    </a:lnTo>
                    <a:lnTo>
                      <a:pt x="74" y="0"/>
                    </a:lnTo>
                    <a:lnTo>
                      <a:pt x="0" y="405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Line 49">
                <a:extLst>
                  <a:ext uri="{FF2B5EF4-FFF2-40B4-BE49-F238E27FC236}">
                    <a16:creationId xmlns:a16="http://schemas.microsoft.com/office/drawing/2014/main" id="{62B2BC62-28F6-8477-1176-6B0874409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30525" y="2916238"/>
                <a:ext cx="174625" cy="63500"/>
              </a:xfrm>
              <a:prstGeom prst="line">
                <a:avLst/>
              </a:pr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Line 50">
                <a:extLst>
                  <a:ext uri="{FF2B5EF4-FFF2-40B4-BE49-F238E27FC236}">
                    <a16:creationId xmlns:a16="http://schemas.microsoft.com/office/drawing/2014/main" id="{ABD5CC8B-3E43-7BEA-D212-83681D81F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5150" y="2870200"/>
                <a:ext cx="177800" cy="109538"/>
              </a:xfrm>
              <a:prstGeom prst="line">
                <a:avLst/>
              </a:pr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id="{AE606E22-0240-42E0-B80D-B182987B6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950" y="2870200"/>
                <a:ext cx="179388" cy="42863"/>
              </a:xfrm>
              <a:custGeom>
                <a:avLst/>
                <a:gdLst>
                  <a:gd name="T0" fmla="*/ 339 w 339"/>
                  <a:gd name="T1" fmla="*/ 81 h 81"/>
                  <a:gd name="T2" fmla="*/ 196 w 339"/>
                  <a:gd name="T3" fmla="*/ 47 h 81"/>
                  <a:gd name="T4" fmla="*/ 0 w 339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81">
                    <a:moveTo>
                      <a:pt x="339" y="81"/>
                    </a:moveTo>
                    <a:lnTo>
                      <a:pt x="196" y="47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Line 52">
                <a:extLst>
                  <a:ext uri="{FF2B5EF4-FFF2-40B4-BE49-F238E27FC236}">
                    <a16:creationId xmlns:a16="http://schemas.microsoft.com/office/drawing/2014/main" id="{608C2AA3-709A-7B34-1683-07AEDE6BC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2338" y="2693988"/>
                <a:ext cx="146050" cy="219075"/>
              </a:xfrm>
              <a:prstGeom prst="line">
                <a:avLst/>
              </a:pr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53">
                <a:extLst>
                  <a:ext uri="{FF2B5EF4-FFF2-40B4-BE49-F238E27FC236}">
                    <a16:creationId xmlns:a16="http://schemas.microsoft.com/office/drawing/2014/main" id="{DE00F80A-C15F-C71E-B281-881060591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0" y="1398588"/>
                <a:ext cx="271463" cy="1581150"/>
              </a:xfrm>
              <a:custGeom>
                <a:avLst/>
                <a:gdLst>
                  <a:gd name="T0" fmla="*/ 511 w 511"/>
                  <a:gd name="T1" fmla="*/ 0 h 2986"/>
                  <a:gd name="T2" fmla="*/ 284 w 511"/>
                  <a:gd name="T3" fmla="*/ 1248 h 2986"/>
                  <a:gd name="T4" fmla="*/ 0 w 511"/>
                  <a:gd name="T5" fmla="*/ 2986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" h="2986">
                    <a:moveTo>
                      <a:pt x="511" y="0"/>
                    </a:moveTo>
                    <a:lnTo>
                      <a:pt x="284" y="1248"/>
                    </a:lnTo>
                    <a:lnTo>
                      <a:pt x="0" y="2986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54">
                <a:extLst>
                  <a:ext uri="{FF2B5EF4-FFF2-40B4-BE49-F238E27FC236}">
                    <a16:creationId xmlns:a16="http://schemas.microsoft.com/office/drawing/2014/main" id="{19D69A00-6D2A-24C0-FBED-3C4F3C829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950" y="1657350"/>
                <a:ext cx="492125" cy="1212850"/>
              </a:xfrm>
              <a:custGeom>
                <a:avLst/>
                <a:gdLst>
                  <a:gd name="T0" fmla="*/ 930 w 930"/>
                  <a:gd name="T1" fmla="*/ 0 h 2294"/>
                  <a:gd name="T2" fmla="*/ 665 w 930"/>
                  <a:gd name="T3" fmla="*/ 792 h 2294"/>
                  <a:gd name="T4" fmla="*/ 483 w 930"/>
                  <a:gd name="T5" fmla="*/ 1235 h 2294"/>
                  <a:gd name="T6" fmla="*/ 368 w 930"/>
                  <a:gd name="T7" fmla="*/ 1508 h 2294"/>
                  <a:gd name="T8" fmla="*/ 279 w 930"/>
                  <a:gd name="T9" fmla="*/ 1718 h 2294"/>
                  <a:gd name="T10" fmla="*/ 0 w 930"/>
                  <a:gd name="T11" fmla="*/ 2294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0" h="2294">
                    <a:moveTo>
                      <a:pt x="930" y="0"/>
                    </a:moveTo>
                    <a:lnTo>
                      <a:pt x="665" y="792"/>
                    </a:lnTo>
                    <a:lnTo>
                      <a:pt x="483" y="1235"/>
                    </a:lnTo>
                    <a:lnTo>
                      <a:pt x="368" y="1508"/>
                    </a:lnTo>
                    <a:lnTo>
                      <a:pt x="279" y="1718"/>
                    </a:lnTo>
                    <a:lnTo>
                      <a:pt x="0" y="2294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55">
                <a:extLst>
                  <a:ext uri="{FF2B5EF4-FFF2-40B4-BE49-F238E27FC236}">
                    <a16:creationId xmlns:a16="http://schemas.microsoft.com/office/drawing/2014/main" id="{6A6BA480-BAF6-5C8C-622B-639970DFA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338" y="2232025"/>
                <a:ext cx="158750" cy="681038"/>
              </a:xfrm>
              <a:custGeom>
                <a:avLst/>
                <a:gdLst>
                  <a:gd name="T0" fmla="*/ 301 w 301"/>
                  <a:gd name="T1" fmla="*/ 0 h 1288"/>
                  <a:gd name="T2" fmla="*/ 262 w 301"/>
                  <a:gd name="T3" fmla="*/ 169 h 1288"/>
                  <a:gd name="T4" fmla="*/ 0 w 301"/>
                  <a:gd name="T5" fmla="*/ 1288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1" h="1288">
                    <a:moveTo>
                      <a:pt x="301" y="0"/>
                    </a:moveTo>
                    <a:lnTo>
                      <a:pt x="262" y="169"/>
                    </a:lnTo>
                    <a:lnTo>
                      <a:pt x="0" y="1288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56">
                <a:extLst>
                  <a:ext uri="{FF2B5EF4-FFF2-40B4-BE49-F238E27FC236}">
                    <a16:creationId xmlns:a16="http://schemas.microsoft.com/office/drawing/2014/main" id="{B64A1447-196C-DF98-8E6A-32596F9A3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0" y="1398588"/>
                <a:ext cx="271463" cy="1581150"/>
              </a:xfrm>
              <a:custGeom>
                <a:avLst/>
                <a:gdLst>
                  <a:gd name="T0" fmla="*/ 511 w 511"/>
                  <a:gd name="T1" fmla="*/ 0 h 2986"/>
                  <a:gd name="T2" fmla="*/ 265 w 511"/>
                  <a:gd name="T3" fmla="*/ 336 h 2986"/>
                  <a:gd name="T4" fmla="*/ 0 w 511"/>
                  <a:gd name="T5" fmla="*/ 2986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" h="2986">
                    <a:moveTo>
                      <a:pt x="511" y="0"/>
                    </a:moveTo>
                    <a:lnTo>
                      <a:pt x="265" y="336"/>
                    </a:lnTo>
                    <a:lnTo>
                      <a:pt x="0" y="2986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57">
                <a:extLst>
                  <a:ext uri="{FF2B5EF4-FFF2-40B4-BE49-F238E27FC236}">
                    <a16:creationId xmlns:a16="http://schemas.microsoft.com/office/drawing/2014/main" id="{8F793DE4-12BC-B4B0-AB71-46F074D44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450" y="1414463"/>
                <a:ext cx="230188" cy="49213"/>
              </a:xfrm>
              <a:custGeom>
                <a:avLst/>
                <a:gdLst>
                  <a:gd name="T0" fmla="*/ 434 w 434"/>
                  <a:gd name="T1" fmla="*/ 0 h 95"/>
                  <a:gd name="T2" fmla="*/ 64 w 434"/>
                  <a:gd name="T3" fmla="*/ 95 h 95"/>
                  <a:gd name="T4" fmla="*/ 0 w 434"/>
                  <a:gd name="T5" fmla="*/ 1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4" h="95">
                    <a:moveTo>
                      <a:pt x="434" y="0"/>
                    </a:moveTo>
                    <a:lnTo>
                      <a:pt x="64" y="95"/>
                    </a:lnTo>
                    <a:lnTo>
                      <a:pt x="0" y="13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58">
                <a:extLst>
                  <a:ext uri="{FF2B5EF4-FFF2-40B4-BE49-F238E27FC236}">
                    <a16:creationId xmlns:a16="http://schemas.microsoft.com/office/drawing/2014/main" id="{B8791AA6-4C40-EE55-BDF9-9E8B65251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613" y="1327150"/>
                <a:ext cx="350838" cy="153988"/>
              </a:xfrm>
              <a:custGeom>
                <a:avLst/>
                <a:gdLst>
                  <a:gd name="T0" fmla="*/ 664 w 664"/>
                  <a:gd name="T1" fmla="*/ 176 h 289"/>
                  <a:gd name="T2" fmla="*/ 576 w 664"/>
                  <a:gd name="T3" fmla="*/ 289 h 289"/>
                  <a:gd name="T4" fmla="*/ 213 w 664"/>
                  <a:gd name="T5" fmla="*/ 100 h 289"/>
                  <a:gd name="T6" fmla="*/ 99 w 664"/>
                  <a:gd name="T7" fmla="*/ 0 h 289"/>
                  <a:gd name="T8" fmla="*/ 0 w 664"/>
                  <a:gd name="T9" fmla="*/ 13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4" h="289">
                    <a:moveTo>
                      <a:pt x="664" y="176"/>
                    </a:moveTo>
                    <a:lnTo>
                      <a:pt x="576" y="289"/>
                    </a:lnTo>
                    <a:lnTo>
                      <a:pt x="213" y="100"/>
                    </a:lnTo>
                    <a:lnTo>
                      <a:pt x="99" y="0"/>
                    </a:lnTo>
                    <a:lnTo>
                      <a:pt x="0" y="135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Line 59">
                <a:extLst>
                  <a:ext uri="{FF2B5EF4-FFF2-40B4-BE49-F238E27FC236}">
                    <a16:creationId xmlns:a16="http://schemas.microsoft.com/office/drawing/2014/main" id="{0C1819C8-6C31-8404-A428-8B72A231D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7450" y="1281113"/>
                <a:ext cx="106363" cy="139700"/>
              </a:xfrm>
              <a:prstGeom prst="line">
                <a:avLst/>
              </a:pr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60">
                <a:extLst>
                  <a:ext uri="{FF2B5EF4-FFF2-40B4-BE49-F238E27FC236}">
                    <a16:creationId xmlns:a16="http://schemas.microsoft.com/office/drawing/2014/main" id="{622FD4BF-977B-F818-F062-C4DE2680B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788" y="1985963"/>
                <a:ext cx="1211263" cy="893763"/>
              </a:xfrm>
              <a:custGeom>
                <a:avLst/>
                <a:gdLst>
                  <a:gd name="T0" fmla="*/ 2288 w 2288"/>
                  <a:gd name="T1" fmla="*/ 176 h 1690"/>
                  <a:gd name="T2" fmla="*/ 1654 w 2288"/>
                  <a:gd name="T3" fmla="*/ 308 h 1690"/>
                  <a:gd name="T4" fmla="*/ 1397 w 2288"/>
                  <a:gd name="T5" fmla="*/ 284 h 1690"/>
                  <a:gd name="T6" fmla="*/ 993 w 2288"/>
                  <a:gd name="T7" fmla="*/ 245 h 1690"/>
                  <a:gd name="T8" fmla="*/ 947 w 2288"/>
                  <a:gd name="T9" fmla="*/ 212 h 1690"/>
                  <a:gd name="T10" fmla="*/ 661 w 2288"/>
                  <a:gd name="T11" fmla="*/ 0 h 1690"/>
                  <a:gd name="T12" fmla="*/ 334 w 2288"/>
                  <a:gd name="T13" fmla="*/ 70 h 1690"/>
                  <a:gd name="T14" fmla="*/ 185 w 2288"/>
                  <a:gd name="T15" fmla="*/ 795 h 1690"/>
                  <a:gd name="T16" fmla="*/ 139 w 2288"/>
                  <a:gd name="T17" fmla="*/ 1015 h 1690"/>
                  <a:gd name="T18" fmla="*/ 54 w 2288"/>
                  <a:gd name="T19" fmla="*/ 1433 h 1690"/>
                  <a:gd name="T20" fmla="*/ 0 w 2288"/>
                  <a:gd name="T21" fmla="*/ 1690 h 1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8" h="1690">
                    <a:moveTo>
                      <a:pt x="2288" y="176"/>
                    </a:moveTo>
                    <a:lnTo>
                      <a:pt x="1654" y="308"/>
                    </a:lnTo>
                    <a:lnTo>
                      <a:pt x="1397" y="284"/>
                    </a:lnTo>
                    <a:lnTo>
                      <a:pt x="993" y="245"/>
                    </a:lnTo>
                    <a:lnTo>
                      <a:pt x="947" y="212"/>
                    </a:lnTo>
                    <a:lnTo>
                      <a:pt x="661" y="0"/>
                    </a:lnTo>
                    <a:lnTo>
                      <a:pt x="334" y="70"/>
                    </a:lnTo>
                    <a:lnTo>
                      <a:pt x="185" y="795"/>
                    </a:lnTo>
                    <a:lnTo>
                      <a:pt x="139" y="1015"/>
                    </a:lnTo>
                    <a:lnTo>
                      <a:pt x="54" y="1433"/>
                    </a:lnTo>
                    <a:lnTo>
                      <a:pt x="0" y="1690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61">
                <a:extLst>
                  <a:ext uri="{FF2B5EF4-FFF2-40B4-BE49-F238E27FC236}">
                    <a16:creationId xmlns:a16="http://schemas.microsoft.com/office/drawing/2014/main" id="{51BA2E50-CF4C-789A-6BB2-E99D2F4C7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800" y="1928813"/>
                <a:ext cx="338138" cy="658813"/>
              </a:xfrm>
              <a:custGeom>
                <a:avLst/>
                <a:gdLst>
                  <a:gd name="T0" fmla="*/ 0 w 640"/>
                  <a:gd name="T1" fmla="*/ 1245 h 1245"/>
                  <a:gd name="T2" fmla="*/ 279 w 640"/>
                  <a:gd name="T3" fmla="*/ 319 h 1245"/>
                  <a:gd name="T4" fmla="*/ 325 w 640"/>
                  <a:gd name="T5" fmla="*/ 164 h 1245"/>
                  <a:gd name="T6" fmla="*/ 640 w 640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0" h="1245">
                    <a:moveTo>
                      <a:pt x="0" y="1245"/>
                    </a:moveTo>
                    <a:lnTo>
                      <a:pt x="279" y="319"/>
                    </a:lnTo>
                    <a:lnTo>
                      <a:pt x="325" y="164"/>
                    </a:lnTo>
                    <a:lnTo>
                      <a:pt x="64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Line 62">
                <a:extLst>
                  <a:ext uri="{FF2B5EF4-FFF2-40B4-BE49-F238E27FC236}">
                    <a16:creationId xmlns:a16="http://schemas.microsoft.com/office/drawing/2014/main" id="{2A76BCFD-0E11-8082-CEB4-A0E4DBD26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27525" y="2717800"/>
                <a:ext cx="71438" cy="261938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63">
                <a:extLst>
                  <a:ext uri="{FF2B5EF4-FFF2-40B4-BE49-F238E27FC236}">
                    <a16:creationId xmlns:a16="http://schemas.microsoft.com/office/drawing/2014/main" id="{677A8E5A-E91C-039C-E3DC-BC26A3328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8" y="2605088"/>
                <a:ext cx="201613" cy="334963"/>
              </a:xfrm>
              <a:custGeom>
                <a:avLst/>
                <a:gdLst>
                  <a:gd name="T0" fmla="*/ 0 w 380"/>
                  <a:gd name="T1" fmla="*/ 484 h 633"/>
                  <a:gd name="T2" fmla="*/ 73 w 380"/>
                  <a:gd name="T3" fmla="*/ 633 h 633"/>
                  <a:gd name="T4" fmla="*/ 101 w 380"/>
                  <a:gd name="T5" fmla="*/ 577 h 633"/>
                  <a:gd name="T6" fmla="*/ 380 w 380"/>
                  <a:gd name="T7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633">
                    <a:moveTo>
                      <a:pt x="0" y="484"/>
                    </a:moveTo>
                    <a:lnTo>
                      <a:pt x="73" y="633"/>
                    </a:lnTo>
                    <a:lnTo>
                      <a:pt x="101" y="577"/>
                    </a:lnTo>
                    <a:lnTo>
                      <a:pt x="38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64">
                <a:extLst>
                  <a:ext uri="{FF2B5EF4-FFF2-40B4-BE49-F238E27FC236}">
                    <a16:creationId xmlns:a16="http://schemas.microsoft.com/office/drawing/2014/main" id="{8904A077-1E54-CB74-B5ED-434E66A68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550" y="2605088"/>
                <a:ext cx="180975" cy="131763"/>
              </a:xfrm>
              <a:custGeom>
                <a:avLst/>
                <a:gdLst>
                  <a:gd name="T0" fmla="*/ 341 w 341"/>
                  <a:gd name="T1" fmla="*/ 212 h 250"/>
                  <a:gd name="T2" fmla="*/ 290 w 341"/>
                  <a:gd name="T3" fmla="*/ 250 h 250"/>
                  <a:gd name="T4" fmla="*/ 0 w 341"/>
                  <a:gd name="T5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1" h="250">
                    <a:moveTo>
                      <a:pt x="341" y="212"/>
                    </a:moveTo>
                    <a:lnTo>
                      <a:pt x="290" y="25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65">
                <a:extLst>
                  <a:ext uri="{FF2B5EF4-FFF2-40B4-BE49-F238E27FC236}">
                    <a16:creationId xmlns:a16="http://schemas.microsoft.com/office/drawing/2014/main" id="{80D81B02-7F03-F0A7-448A-95A8F6E18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6838" y="2781300"/>
                <a:ext cx="38100" cy="79375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66">
                <a:extLst>
                  <a:ext uri="{FF2B5EF4-FFF2-40B4-BE49-F238E27FC236}">
                    <a16:creationId xmlns:a16="http://schemas.microsoft.com/office/drawing/2014/main" id="{CC3E8E62-9280-92D3-6F82-CF95F399F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1676400"/>
                <a:ext cx="744538" cy="733425"/>
              </a:xfrm>
              <a:custGeom>
                <a:avLst/>
                <a:gdLst>
                  <a:gd name="T0" fmla="*/ 0 w 1407"/>
                  <a:gd name="T1" fmla="*/ 1385 h 1385"/>
                  <a:gd name="T2" fmla="*/ 250 w 1407"/>
                  <a:gd name="T3" fmla="*/ 869 h 1385"/>
                  <a:gd name="T4" fmla="*/ 493 w 1407"/>
                  <a:gd name="T5" fmla="*/ 365 h 1385"/>
                  <a:gd name="T6" fmla="*/ 1147 w 1407"/>
                  <a:gd name="T7" fmla="*/ 0 h 1385"/>
                  <a:gd name="T8" fmla="*/ 1407 w 1407"/>
                  <a:gd name="T9" fmla="*/ 404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7" h="1385">
                    <a:moveTo>
                      <a:pt x="0" y="1385"/>
                    </a:moveTo>
                    <a:lnTo>
                      <a:pt x="250" y="869"/>
                    </a:lnTo>
                    <a:lnTo>
                      <a:pt x="493" y="365"/>
                    </a:lnTo>
                    <a:lnTo>
                      <a:pt x="1147" y="0"/>
                    </a:lnTo>
                    <a:lnTo>
                      <a:pt x="1407" y="404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67">
                <a:extLst>
                  <a:ext uri="{FF2B5EF4-FFF2-40B4-BE49-F238E27FC236}">
                    <a16:creationId xmlns:a16="http://schemas.microsoft.com/office/drawing/2014/main" id="{38957F8D-485A-FA5D-4494-5B0E2DF5E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525" y="1890713"/>
                <a:ext cx="658813" cy="827088"/>
              </a:xfrm>
              <a:custGeom>
                <a:avLst/>
                <a:gdLst>
                  <a:gd name="T0" fmla="*/ 1245 w 1245"/>
                  <a:gd name="T1" fmla="*/ 0 h 1563"/>
                  <a:gd name="T2" fmla="*/ 916 w 1245"/>
                  <a:gd name="T3" fmla="*/ 476 h 1563"/>
                  <a:gd name="T4" fmla="*/ 683 w 1245"/>
                  <a:gd name="T5" fmla="*/ 1048 h 1563"/>
                  <a:gd name="T6" fmla="*/ 623 w 1245"/>
                  <a:gd name="T7" fmla="*/ 1094 h 1563"/>
                  <a:gd name="T8" fmla="*/ 0 w 1245"/>
                  <a:gd name="T9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5" h="1563">
                    <a:moveTo>
                      <a:pt x="1245" y="0"/>
                    </a:moveTo>
                    <a:lnTo>
                      <a:pt x="916" y="476"/>
                    </a:lnTo>
                    <a:lnTo>
                      <a:pt x="683" y="1048"/>
                    </a:lnTo>
                    <a:lnTo>
                      <a:pt x="623" y="1094"/>
                    </a:lnTo>
                    <a:lnTo>
                      <a:pt x="0" y="1563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68">
                <a:extLst>
                  <a:ext uri="{FF2B5EF4-FFF2-40B4-BE49-F238E27FC236}">
                    <a16:creationId xmlns:a16="http://schemas.microsoft.com/office/drawing/2014/main" id="{87CAF941-96B4-02E3-F344-6AE32C986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375" y="2185988"/>
                <a:ext cx="490538" cy="746125"/>
              </a:xfrm>
              <a:custGeom>
                <a:avLst/>
                <a:gdLst>
                  <a:gd name="T0" fmla="*/ 0 w 926"/>
                  <a:gd name="T1" fmla="*/ 1411 h 1411"/>
                  <a:gd name="T2" fmla="*/ 8 w 926"/>
                  <a:gd name="T3" fmla="*/ 1342 h 1411"/>
                  <a:gd name="T4" fmla="*/ 91 w 926"/>
                  <a:gd name="T5" fmla="*/ 719 h 1411"/>
                  <a:gd name="T6" fmla="*/ 109 w 926"/>
                  <a:gd name="T7" fmla="*/ 585 h 1411"/>
                  <a:gd name="T8" fmla="*/ 126 w 926"/>
                  <a:gd name="T9" fmla="*/ 452 h 1411"/>
                  <a:gd name="T10" fmla="*/ 295 w 926"/>
                  <a:gd name="T11" fmla="*/ 236 h 1411"/>
                  <a:gd name="T12" fmla="*/ 477 w 926"/>
                  <a:gd name="T13" fmla="*/ 0 h 1411"/>
                  <a:gd name="T14" fmla="*/ 662 w 926"/>
                  <a:gd name="T15" fmla="*/ 418 h 1411"/>
                  <a:gd name="T16" fmla="*/ 830 w 926"/>
                  <a:gd name="T17" fmla="*/ 798 h 1411"/>
                  <a:gd name="T18" fmla="*/ 926 w 926"/>
                  <a:gd name="T19" fmla="*/ 994 h 1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6" h="1411">
                    <a:moveTo>
                      <a:pt x="0" y="1411"/>
                    </a:moveTo>
                    <a:lnTo>
                      <a:pt x="8" y="1342"/>
                    </a:lnTo>
                    <a:lnTo>
                      <a:pt x="91" y="719"/>
                    </a:lnTo>
                    <a:lnTo>
                      <a:pt x="109" y="585"/>
                    </a:lnTo>
                    <a:lnTo>
                      <a:pt x="126" y="452"/>
                    </a:lnTo>
                    <a:lnTo>
                      <a:pt x="295" y="236"/>
                    </a:lnTo>
                    <a:lnTo>
                      <a:pt x="477" y="0"/>
                    </a:lnTo>
                    <a:lnTo>
                      <a:pt x="662" y="418"/>
                    </a:lnTo>
                    <a:lnTo>
                      <a:pt x="830" y="798"/>
                    </a:lnTo>
                    <a:lnTo>
                      <a:pt x="926" y="994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69">
                <a:extLst>
                  <a:ext uri="{FF2B5EF4-FFF2-40B4-BE49-F238E27FC236}">
                    <a16:creationId xmlns:a16="http://schemas.microsoft.com/office/drawing/2014/main" id="{081BD0C0-F06B-6F03-35BC-3D4A47CBB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338" y="1833563"/>
                <a:ext cx="357188" cy="85725"/>
              </a:xfrm>
              <a:custGeom>
                <a:avLst/>
                <a:gdLst>
                  <a:gd name="T0" fmla="*/ 676 w 676"/>
                  <a:gd name="T1" fmla="*/ 0 h 163"/>
                  <a:gd name="T2" fmla="*/ 337 w 676"/>
                  <a:gd name="T3" fmla="*/ 163 h 163"/>
                  <a:gd name="T4" fmla="*/ 22 w 676"/>
                  <a:gd name="T5" fmla="*/ 75 h 163"/>
                  <a:gd name="T6" fmla="*/ 0 w 676"/>
                  <a:gd name="T7" fmla="*/ 108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6" h="163">
                    <a:moveTo>
                      <a:pt x="676" y="0"/>
                    </a:moveTo>
                    <a:lnTo>
                      <a:pt x="337" y="163"/>
                    </a:lnTo>
                    <a:lnTo>
                      <a:pt x="22" y="75"/>
                    </a:lnTo>
                    <a:lnTo>
                      <a:pt x="0" y="108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70">
                <a:extLst>
                  <a:ext uri="{FF2B5EF4-FFF2-40B4-BE49-F238E27FC236}">
                    <a16:creationId xmlns:a16="http://schemas.microsoft.com/office/drawing/2014/main" id="{F4B26C08-C186-247A-9137-92587A221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338" y="1890713"/>
                <a:ext cx="1812925" cy="441325"/>
              </a:xfrm>
              <a:custGeom>
                <a:avLst/>
                <a:gdLst>
                  <a:gd name="T0" fmla="*/ 0 w 3428"/>
                  <a:gd name="T1" fmla="*/ 0 h 835"/>
                  <a:gd name="T2" fmla="*/ 387 w 3428"/>
                  <a:gd name="T3" fmla="*/ 602 h 835"/>
                  <a:gd name="T4" fmla="*/ 1046 w 3428"/>
                  <a:gd name="T5" fmla="*/ 747 h 835"/>
                  <a:gd name="T6" fmla="*/ 2737 w 3428"/>
                  <a:gd name="T7" fmla="*/ 835 h 835"/>
                  <a:gd name="T8" fmla="*/ 3428 w 3428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8" h="835">
                    <a:moveTo>
                      <a:pt x="0" y="0"/>
                    </a:moveTo>
                    <a:lnTo>
                      <a:pt x="387" y="602"/>
                    </a:lnTo>
                    <a:lnTo>
                      <a:pt x="1046" y="747"/>
                    </a:lnTo>
                    <a:lnTo>
                      <a:pt x="2737" y="835"/>
                    </a:lnTo>
                    <a:lnTo>
                      <a:pt x="3428" y="835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Line 71">
                <a:extLst>
                  <a:ext uri="{FF2B5EF4-FFF2-40B4-BE49-F238E27FC236}">
                    <a16:creationId xmlns:a16="http://schemas.microsoft.com/office/drawing/2014/main" id="{7C83164D-8253-BE31-9633-E724A2958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1913" y="2711450"/>
                <a:ext cx="34925" cy="69850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2">
                <a:extLst>
                  <a:ext uri="{FF2B5EF4-FFF2-40B4-BE49-F238E27FC236}">
                    <a16:creationId xmlns:a16="http://schemas.microsoft.com/office/drawing/2014/main" id="{42974E64-47CA-5F98-1787-5F85504BA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88" y="2693988"/>
                <a:ext cx="263525" cy="160338"/>
              </a:xfrm>
              <a:custGeom>
                <a:avLst/>
                <a:gdLst>
                  <a:gd name="T0" fmla="*/ 499 w 499"/>
                  <a:gd name="T1" fmla="*/ 33 h 302"/>
                  <a:gd name="T2" fmla="*/ 440 w 499"/>
                  <a:gd name="T3" fmla="*/ 126 h 302"/>
                  <a:gd name="T4" fmla="*/ 327 w 499"/>
                  <a:gd name="T5" fmla="*/ 302 h 302"/>
                  <a:gd name="T6" fmla="*/ 104 w 499"/>
                  <a:gd name="T7" fmla="*/ 95 h 302"/>
                  <a:gd name="T8" fmla="*/ 0 w 499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302">
                    <a:moveTo>
                      <a:pt x="499" y="33"/>
                    </a:moveTo>
                    <a:lnTo>
                      <a:pt x="440" y="126"/>
                    </a:lnTo>
                    <a:lnTo>
                      <a:pt x="327" y="302"/>
                    </a:lnTo>
                    <a:lnTo>
                      <a:pt x="104" y="95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73">
                <a:extLst>
                  <a:ext uri="{FF2B5EF4-FFF2-40B4-BE49-F238E27FC236}">
                    <a16:creationId xmlns:a16="http://schemas.microsoft.com/office/drawing/2014/main" id="{01C54240-0529-B330-4A5D-7B3BFF685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5025" y="2932113"/>
                <a:ext cx="6350" cy="47625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4">
                <a:extLst>
                  <a:ext uri="{FF2B5EF4-FFF2-40B4-BE49-F238E27FC236}">
                    <a16:creationId xmlns:a16="http://schemas.microsoft.com/office/drawing/2014/main" id="{65005E52-B09B-3A20-2E88-BF9DF39DF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375" y="2781300"/>
                <a:ext cx="525463" cy="198438"/>
              </a:xfrm>
              <a:custGeom>
                <a:avLst/>
                <a:gdLst>
                  <a:gd name="T0" fmla="*/ 992 w 992"/>
                  <a:gd name="T1" fmla="*/ 0 h 373"/>
                  <a:gd name="T2" fmla="*/ 951 w 992"/>
                  <a:gd name="T3" fmla="*/ 94 h 373"/>
                  <a:gd name="T4" fmla="*/ 830 w 992"/>
                  <a:gd name="T5" fmla="*/ 373 h 373"/>
                  <a:gd name="T6" fmla="*/ 145 w 992"/>
                  <a:gd name="T7" fmla="*/ 373 h 373"/>
                  <a:gd name="T8" fmla="*/ 0 w 992"/>
                  <a:gd name="T9" fmla="*/ 28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2" h="373">
                    <a:moveTo>
                      <a:pt x="992" y="0"/>
                    </a:moveTo>
                    <a:lnTo>
                      <a:pt x="951" y="94"/>
                    </a:lnTo>
                    <a:lnTo>
                      <a:pt x="830" y="373"/>
                    </a:lnTo>
                    <a:lnTo>
                      <a:pt x="145" y="373"/>
                    </a:lnTo>
                    <a:lnTo>
                      <a:pt x="0" y="284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5">
                <a:extLst>
                  <a:ext uri="{FF2B5EF4-FFF2-40B4-BE49-F238E27FC236}">
                    <a16:creationId xmlns:a16="http://schemas.microsoft.com/office/drawing/2014/main" id="{C9A4C81A-A3F8-0A8F-CCFE-24DA2DE58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8" y="2587625"/>
                <a:ext cx="84138" cy="273050"/>
              </a:xfrm>
              <a:custGeom>
                <a:avLst/>
                <a:gdLst>
                  <a:gd name="T0" fmla="*/ 159 w 159"/>
                  <a:gd name="T1" fmla="*/ 0 h 516"/>
                  <a:gd name="T2" fmla="*/ 104 w 159"/>
                  <a:gd name="T3" fmla="*/ 194 h 516"/>
                  <a:gd name="T4" fmla="*/ 0 w 159"/>
                  <a:gd name="T5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" h="516">
                    <a:moveTo>
                      <a:pt x="159" y="0"/>
                    </a:moveTo>
                    <a:lnTo>
                      <a:pt x="104" y="194"/>
                    </a:lnTo>
                    <a:lnTo>
                      <a:pt x="0" y="516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Line 76">
                <a:extLst>
                  <a:ext uri="{FF2B5EF4-FFF2-40B4-BE49-F238E27FC236}">
                    <a16:creationId xmlns:a16="http://schemas.microsoft.com/office/drawing/2014/main" id="{26BD4925-0E9A-7B68-30A6-5A167B4B5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82950" y="2870200"/>
                <a:ext cx="98425" cy="61913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77">
                <a:extLst>
                  <a:ext uri="{FF2B5EF4-FFF2-40B4-BE49-F238E27FC236}">
                    <a16:creationId xmlns:a16="http://schemas.microsoft.com/office/drawing/2014/main" id="{D94AFBF6-4466-90E7-FBCA-8639D5A79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913" y="2587625"/>
                <a:ext cx="115888" cy="123825"/>
              </a:xfrm>
              <a:custGeom>
                <a:avLst/>
                <a:gdLst>
                  <a:gd name="T0" fmla="*/ 219 w 219"/>
                  <a:gd name="T1" fmla="*/ 0 h 233"/>
                  <a:gd name="T2" fmla="*/ 148 w 219"/>
                  <a:gd name="T3" fmla="*/ 0 h 233"/>
                  <a:gd name="T4" fmla="*/ 0 w 219"/>
                  <a:gd name="T5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" h="233">
                    <a:moveTo>
                      <a:pt x="219" y="0"/>
                    </a:moveTo>
                    <a:lnTo>
                      <a:pt x="148" y="0"/>
                    </a:lnTo>
                    <a:lnTo>
                      <a:pt x="0" y="233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78">
                <a:extLst>
                  <a:ext uri="{FF2B5EF4-FFF2-40B4-BE49-F238E27FC236}">
                    <a16:creationId xmlns:a16="http://schemas.microsoft.com/office/drawing/2014/main" id="{2A5C522D-18DF-6027-6FC0-E27EC1B9A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838" y="2587625"/>
                <a:ext cx="80963" cy="193675"/>
              </a:xfrm>
              <a:custGeom>
                <a:avLst/>
                <a:gdLst>
                  <a:gd name="T0" fmla="*/ 0 w 153"/>
                  <a:gd name="T1" fmla="*/ 366 h 366"/>
                  <a:gd name="T2" fmla="*/ 146 w 153"/>
                  <a:gd name="T3" fmla="*/ 25 h 366"/>
                  <a:gd name="T4" fmla="*/ 153 w 153"/>
                  <a:gd name="T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366">
                    <a:moveTo>
                      <a:pt x="0" y="366"/>
                    </a:moveTo>
                    <a:lnTo>
                      <a:pt x="146" y="25"/>
                    </a:lnTo>
                    <a:lnTo>
                      <a:pt x="153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79">
                <a:extLst>
                  <a:ext uri="{FF2B5EF4-FFF2-40B4-BE49-F238E27FC236}">
                    <a16:creationId xmlns:a16="http://schemas.microsoft.com/office/drawing/2014/main" id="{8B49A4AA-5738-59C0-F960-3BA33F6F1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2409825"/>
                <a:ext cx="85725" cy="307975"/>
              </a:xfrm>
              <a:custGeom>
                <a:avLst/>
                <a:gdLst>
                  <a:gd name="T0" fmla="*/ 162 w 162"/>
                  <a:gd name="T1" fmla="*/ 582 h 582"/>
                  <a:gd name="T2" fmla="*/ 24 w 162"/>
                  <a:gd name="T3" fmla="*/ 87 h 582"/>
                  <a:gd name="T4" fmla="*/ 0 w 162"/>
                  <a:gd name="T5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" h="582">
                    <a:moveTo>
                      <a:pt x="162" y="582"/>
                    </a:moveTo>
                    <a:lnTo>
                      <a:pt x="24" y="87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0">
                <a:extLst>
                  <a:ext uri="{FF2B5EF4-FFF2-40B4-BE49-F238E27FC236}">
                    <a16:creationId xmlns:a16="http://schemas.microsoft.com/office/drawing/2014/main" id="{88A744A9-FCDE-5A2B-BC66-5EDDAD720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550" y="2409825"/>
                <a:ext cx="95250" cy="195263"/>
              </a:xfrm>
              <a:custGeom>
                <a:avLst/>
                <a:gdLst>
                  <a:gd name="T0" fmla="*/ 0 w 179"/>
                  <a:gd name="T1" fmla="*/ 370 h 370"/>
                  <a:gd name="T2" fmla="*/ 127 w 179"/>
                  <a:gd name="T3" fmla="*/ 109 h 370"/>
                  <a:gd name="T4" fmla="*/ 179 w 179"/>
                  <a:gd name="T5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" h="370">
                    <a:moveTo>
                      <a:pt x="0" y="370"/>
                    </a:moveTo>
                    <a:lnTo>
                      <a:pt x="127" y="109"/>
                    </a:lnTo>
                    <a:lnTo>
                      <a:pt x="179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1">
                <a:extLst>
                  <a:ext uri="{FF2B5EF4-FFF2-40B4-BE49-F238E27FC236}">
                    <a16:creationId xmlns:a16="http://schemas.microsoft.com/office/drawing/2014/main" id="{81603EDC-8DD3-5C61-67B2-1D758C68F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075" y="2587625"/>
                <a:ext cx="117475" cy="17463"/>
              </a:xfrm>
              <a:custGeom>
                <a:avLst/>
                <a:gdLst>
                  <a:gd name="T0" fmla="*/ 221 w 221"/>
                  <a:gd name="T1" fmla="*/ 32 h 32"/>
                  <a:gd name="T2" fmla="*/ 183 w 221"/>
                  <a:gd name="T3" fmla="*/ 0 h 32"/>
                  <a:gd name="T4" fmla="*/ 128 w 221"/>
                  <a:gd name="T5" fmla="*/ 0 h 32"/>
                  <a:gd name="T6" fmla="*/ 0 w 22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32">
                    <a:moveTo>
                      <a:pt x="221" y="32"/>
                    </a:moveTo>
                    <a:lnTo>
                      <a:pt x="183" y="0"/>
                    </a:lnTo>
                    <a:lnTo>
                      <a:pt x="128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Line 82">
                <a:extLst>
                  <a:ext uri="{FF2B5EF4-FFF2-40B4-BE49-F238E27FC236}">
                    <a16:creationId xmlns:a16="http://schemas.microsoft.com/office/drawing/2014/main" id="{9B99754E-7405-A86A-EA77-A419AC881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7800" y="2587625"/>
                <a:ext cx="41275" cy="0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3">
                <a:extLst>
                  <a:ext uri="{FF2B5EF4-FFF2-40B4-BE49-F238E27FC236}">
                    <a16:creationId xmlns:a16="http://schemas.microsoft.com/office/drawing/2014/main" id="{B470D0E2-7407-3D7E-7CB6-27B085562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075" y="2116138"/>
                <a:ext cx="212725" cy="471488"/>
              </a:xfrm>
              <a:custGeom>
                <a:avLst/>
                <a:gdLst>
                  <a:gd name="T0" fmla="*/ 400 w 400"/>
                  <a:gd name="T1" fmla="*/ 555 h 893"/>
                  <a:gd name="T2" fmla="*/ 246 w 400"/>
                  <a:gd name="T3" fmla="*/ 0 h 893"/>
                  <a:gd name="T4" fmla="*/ 0 w 400"/>
                  <a:gd name="T5" fmla="*/ 893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0" h="893">
                    <a:moveTo>
                      <a:pt x="400" y="555"/>
                    </a:moveTo>
                    <a:lnTo>
                      <a:pt x="246" y="0"/>
                    </a:lnTo>
                    <a:lnTo>
                      <a:pt x="0" y="893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4">
                <a:extLst>
                  <a:ext uri="{FF2B5EF4-FFF2-40B4-BE49-F238E27FC236}">
                    <a16:creationId xmlns:a16="http://schemas.microsoft.com/office/drawing/2014/main" id="{4F9FF9C8-5D9A-0CB3-1107-1513B2E24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5" y="2747963"/>
                <a:ext cx="1690688" cy="155575"/>
              </a:xfrm>
              <a:custGeom>
                <a:avLst/>
                <a:gdLst>
                  <a:gd name="T0" fmla="*/ 3194 w 3194"/>
                  <a:gd name="T1" fmla="*/ 295 h 295"/>
                  <a:gd name="T2" fmla="*/ 2081 w 3194"/>
                  <a:gd name="T3" fmla="*/ 87 h 295"/>
                  <a:gd name="T4" fmla="*/ 830 w 3194"/>
                  <a:gd name="T5" fmla="*/ 0 h 295"/>
                  <a:gd name="T6" fmla="*/ 0 w 3194"/>
                  <a:gd name="T7" fmla="*/ 7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4" h="295">
                    <a:moveTo>
                      <a:pt x="3194" y="295"/>
                    </a:moveTo>
                    <a:lnTo>
                      <a:pt x="2081" y="87"/>
                    </a:lnTo>
                    <a:lnTo>
                      <a:pt x="830" y="0"/>
                    </a:lnTo>
                    <a:lnTo>
                      <a:pt x="0" y="72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Line 85">
                <a:extLst>
                  <a:ext uri="{FF2B5EF4-FFF2-40B4-BE49-F238E27FC236}">
                    <a16:creationId xmlns:a16="http://schemas.microsoft.com/office/drawing/2014/main" id="{7A15D037-EF16-63A9-5C82-DC6E5E42A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26313" y="2760663"/>
                <a:ext cx="608013" cy="14287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6">
                <a:extLst>
                  <a:ext uri="{FF2B5EF4-FFF2-40B4-BE49-F238E27FC236}">
                    <a16:creationId xmlns:a16="http://schemas.microsoft.com/office/drawing/2014/main" id="{3DB24101-2D18-7409-8E0F-CA51BCFF0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2320925"/>
                <a:ext cx="1216025" cy="658813"/>
              </a:xfrm>
              <a:custGeom>
                <a:avLst/>
                <a:gdLst>
                  <a:gd name="T0" fmla="*/ 2300 w 2300"/>
                  <a:gd name="T1" fmla="*/ 279 h 1243"/>
                  <a:gd name="T2" fmla="*/ 1651 w 2300"/>
                  <a:gd name="T3" fmla="*/ 220 h 1243"/>
                  <a:gd name="T4" fmla="*/ 1539 w 2300"/>
                  <a:gd name="T5" fmla="*/ 253 h 1243"/>
                  <a:gd name="T6" fmla="*/ 1463 w 2300"/>
                  <a:gd name="T7" fmla="*/ 275 h 1243"/>
                  <a:gd name="T8" fmla="*/ 1298 w 2300"/>
                  <a:gd name="T9" fmla="*/ 321 h 1243"/>
                  <a:gd name="T10" fmla="*/ 1243 w 2300"/>
                  <a:gd name="T11" fmla="*/ 504 h 1243"/>
                  <a:gd name="T12" fmla="*/ 1057 w 2300"/>
                  <a:gd name="T13" fmla="*/ 1113 h 1243"/>
                  <a:gd name="T14" fmla="*/ 1016 w 2300"/>
                  <a:gd name="T15" fmla="*/ 1243 h 1243"/>
                  <a:gd name="T16" fmla="*/ 842 w 2300"/>
                  <a:gd name="T17" fmla="*/ 964 h 1243"/>
                  <a:gd name="T18" fmla="*/ 758 w 2300"/>
                  <a:gd name="T19" fmla="*/ 830 h 1243"/>
                  <a:gd name="T20" fmla="*/ 683 w 2300"/>
                  <a:gd name="T21" fmla="*/ 710 h 1243"/>
                  <a:gd name="T22" fmla="*/ 507 w 2300"/>
                  <a:gd name="T23" fmla="*/ 381 h 1243"/>
                  <a:gd name="T24" fmla="*/ 304 w 2300"/>
                  <a:gd name="T25" fmla="*/ 0 h 1243"/>
                  <a:gd name="T26" fmla="*/ 71 w 2300"/>
                  <a:gd name="T27" fmla="*/ 252 h 1243"/>
                  <a:gd name="T28" fmla="*/ 0 w 2300"/>
                  <a:gd name="T29" fmla="*/ 328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00" h="1243">
                    <a:moveTo>
                      <a:pt x="2300" y="279"/>
                    </a:moveTo>
                    <a:lnTo>
                      <a:pt x="1651" y="220"/>
                    </a:lnTo>
                    <a:lnTo>
                      <a:pt x="1539" y="253"/>
                    </a:lnTo>
                    <a:lnTo>
                      <a:pt x="1463" y="275"/>
                    </a:lnTo>
                    <a:lnTo>
                      <a:pt x="1298" y="321"/>
                    </a:lnTo>
                    <a:lnTo>
                      <a:pt x="1243" y="504"/>
                    </a:lnTo>
                    <a:lnTo>
                      <a:pt x="1057" y="1113"/>
                    </a:lnTo>
                    <a:lnTo>
                      <a:pt x="1016" y="1243"/>
                    </a:lnTo>
                    <a:lnTo>
                      <a:pt x="842" y="964"/>
                    </a:lnTo>
                    <a:lnTo>
                      <a:pt x="758" y="830"/>
                    </a:lnTo>
                    <a:lnTo>
                      <a:pt x="683" y="710"/>
                    </a:lnTo>
                    <a:lnTo>
                      <a:pt x="507" y="381"/>
                    </a:lnTo>
                    <a:lnTo>
                      <a:pt x="304" y="0"/>
                    </a:lnTo>
                    <a:lnTo>
                      <a:pt x="71" y="252"/>
                    </a:lnTo>
                    <a:lnTo>
                      <a:pt x="0" y="328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87">
                <a:extLst>
                  <a:ext uri="{FF2B5EF4-FFF2-40B4-BE49-F238E27FC236}">
                    <a16:creationId xmlns:a16="http://schemas.microsoft.com/office/drawing/2014/main" id="{10BB9B13-3439-1961-04E4-713ED4E28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263" y="2703513"/>
                <a:ext cx="487363" cy="82550"/>
              </a:xfrm>
              <a:custGeom>
                <a:avLst/>
                <a:gdLst>
                  <a:gd name="T0" fmla="*/ 0 w 922"/>
                  <a:gd name="T1" fmla="*/ 0 h 154"/>
                  <a:gd name="T2" fmla="*/ 710 w 922"/>
                  <a:gd name="T3" fmla="*/ 38 h 154"/>
                  <a:gd name="T4" fmla="*/ 922 w 922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2" h="154">
                    <a:moveTo>
                      <a:pt x="0" y="0"/>
                    </a:moveTo>
                    <a:lnTo>
                      <a:pt x="710" y="38"/>
                    </a:lnTo>
                    <a:lnTo>
                      <a:pt x="922" y="154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88">
                <a:extLst>
                  <a:ext uri="{FF2B5EF4-FFF2-40B4-BE49-F238E27FC236}">
                    <a16:creationId xmlns:a16="http://schemas.microsoft.com/office/drawing/2014/main" id="{E7FFA49B-709E-D9C7-3B89-2399108BC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263" y="2703513"/>
                <a:ext cx="487363" cy="90488"/>
              </a:xfrm>
              <a:custGeom>
                <a:avLst/>
                <a:gdLst>
                  <a:gd name="T0" fmla="*/ 922 w 922"/>
                  <a:gd name="T1" fmla="*/ 154 h 169"/>
                  <a:gd name="T2" fmla="*/ 734 w 922"/>
                  <a:gd name="T3" fmla="*/ 169 h 169"/>
                  <a:gd name="T4" fmla="*/ 0 w 922"/>
                  <a:gd name="T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2" h="169">
                    <a:moveTo>
                      <a:pt x="922" y="154"/>
                    </a:moveTo>
                    <a:lnTo>
                      <a:pt x="734" y="169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89">
                <a:extLst>
                  <a:ext uri="{FF2B5EF4-FFF2-40B4-BE49-F238E27FC236}">
                    <a16:creationId xmlns:a16="http://schemas.microsoft.com/office/drawing/2014/main" id="{81828606-6EE6-9E26-E8A2-4CE2B632E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138" y="2468563"/>
                <a:ext cx="492125" cy="234950"/>
              </a:xfrm>
              <a:custGeom>
                <a:avLst/>
                <a:gdLst>
                  <a:gd name="T0" fmla="*/ 928 w 928"/>
                  <a:gd name="T1" fmla="*/ 444 h 444"/>
                  <a:gd name="T2" fmla="*/ 337 w 928"/>
                  <a:gd name="T3" fmla="*/ 444 h 444"/>
                  <a:gd name="T4" fmla="*/ 0 w 928"/>
                  <a:gd name="T5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8" h="444">
                    <a:moveTo>
                      <a:pt x="928" y="444"/>
                    </a:moveTo>
                    <a:lnTo>
                      <a:pt x="337" y="444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0">
                <a:extLst>
                  <a:ext uri="{FF2B5EF4-FFF2-40B4-BE49-F238E27FC236}">
                    <a16:creationId xmlns:a16="http://schemas.microsoft.com/office/drawing/2014/main" id="{D3994812-A66D-8E25-7B8A-7A33C8367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313" y="2703513"/>
                <a:ext cx="488950" cy="276225"/>
              </a:xfrm>
              <a:custGeom>
                <a:avLst/>
                <a:gdLst>
                  <a:gd name="T0" fmla="*/ 0 w 923"/>
                  <a:gd name="T1" fmla="*/ 520 h 520"/>
                  <a:gd name="T2" fmla="*/ 338 w 923"/>
                  <a:gd name="T3" fmla="*/ 520 h 520"/>
                  <a:gd name="T4" fmla="*/ 923 w 923"/>
                  <a:gd name="T5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3" h="520">
                    <a:moveTo>
                      <a:pt x="0" y="520"/>
                    </a:moveTo>
                    <a:lnTo>
                      <a:pt x="338" y="520"/>
                    </a:lnTo>
                    <a:lnTo>
                      <a:pt x="923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1">
                <a:extLst>
                  <a:ext uri="{FF2B5EF4-FFF2-40B4-BE49-F238E27FC236}">
                    <a16:creationId xmlns:a16="http://schemas.microsoft.com/office/drawing/2014/main" id="{BEA45410-FA4A-DC78-23F5-2B1E23D40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5" y="2786063"/>
                <a:ext cx="1690688" cy="193675"/>
              </a:xfrm>
              <a:custGeom>
                <a:avLst/>
                <a:gdLst>
                  <a:gd name="T0" fmla="*/ 0 w 3194"/>
                  <a:gd name="T1" fmla="*/ 0 h 366"/>
                  <a:gd name="T2" fmla="*/ 435 w 3194"/>
                  <a:gd name="T3" fmla="*/ 236 h 366"/>
                  <a:gd name="T4" fmla="*/ 1742 w 3194"/>
                  <a:gd name="T5" fmla="*/ 366 h 366"/>
                  <a:gd name="T6" fmla="*/ 3194 w 3194"/>
                  <a:gd name="T7" fmla="*/ 223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4" h="366">
                    <a:moveTo>
                      <a:pt x="0" y="0"/>
                    </a:moveTo>
                    <a:lnTo>
                      <a:pt x="435" y="236"/>
                    </a:lnTo>
                    <a:lnTo>
                      <a:pt x="1742" y="366"/>
                    </a:lnTo>
                    <a:lnTo>
                      <a:pt x="3194" y="223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98798C57-5C15-E15C-F631-12A5D34EA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313" y="2800350"/>
                <a:ext cx="1827213" cy="179388"/>
              </a:xfrm>
              <a:custGeom>
                <a:avLst/>
                <a:gdLst>
                  <a:gd name="T0" fmla="*/ 3454 w 3454"/>
                  <a:gd name="T1" fmla="*/ 338 h 338"/>
                  <a:gd name="T2" fmla="*/ 3103 w 3454"/>
                  <a:gd name="T3" fmla="*/ 0 h 338"/>
                  <a:gd name="T4" fmla="*/ 1859 w 3454"/>
                  <a:gd name="T5" fmla="*/ 189 h 338"/>
                  <a:gd name="T6" fmla="*/ 476 w 3454"/>
                  <a:gd name="T7" fmla="*/ 338 h 338"/>
                  <a:gd name="T8" fmla="*/ 0 w 3454"/>
                  <a:gd name="T9" fmla="*/ 195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4" h="338">
                    <a:moveTo>
                      <a:pt x="3454" y="338"/>
                    </a:moveTo>
                    <a:lnTo>
                      <a:pt x="3103" y="0"/>
                    </a:lnTo>
                    <a:lnTo>
                      <a:pt x="1859" y="189"/>
                    </a:lnTo>
                    <a:lnTo>
                      <a:pt x="476" y="338"/>
                    </a:lnTo>
                    <a:lnTo>
                      <a:pt x="0" y="195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85">
                <a:extLst>
                  <a:ext uri="{FF2B5EF4-FFF2-40B4-BE49-F238E27FC236}">
                    <a16:creationId xmlns:a16="http://schemas.microsoft.com/office/drawing/2014/main" id="{51FF39D3-819E-D76E-0AFE-990EEF5C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2403475"/>
                <a:ext cx="68263" cy="68263"/>
              </a:xfrm>
              <a:custGeom>
                <a:avLst/>
                <a:gdLst>
                  <a:gd name="T0" fmla="*/ 65 w 129"/>
                  <a:gd name="T1" fmla="*/ 0 h 129"/>
                  <a:gd name="T2" fmla="*/ 51 w 129"/>
                  <a:gd name="T3" fmla="*/ 1 h 129"/>
                  <a:gd name="T4" fmla="*/ 40 w 129"/>
                  <a:gd name="T5" fmla="*/ 4 h 129"/>
                  <a:gd name="T6" fmla="*/ 28 w 129"/>
                  <a:gd name="T7" fmla="*/ 9 h 129"/>
                  <a:gd name="T8" fmla="*/ 19 w 129"/>
                  <a:gd name="T9" fmla="*/ 18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89 h 129"/>
                  <a:gd name="T22" fmla="*/ 9 w 129"/>
                  <a:gd name="T23" fmla="*/ 100 h 129"/>
                  <a:gd name="T24" fmla="*/ 19 w 129"/>
                  <a:gd name="T25" fmla="*/ 110 h 129"/>
                  <a:gd name="T26" fmla="*/ 28 w 129"/>
                  <a:gd name="T27" fmla="*/ 118 h 129"/>
                  <a:gd name="T28" fmla="*/ 40 w 129"/>
                  <a:gd name="T29" fmla="*/ 124 h 129"/>
                  <a:gd name="T30" fmla="*/ 51 w 129"/>
                  <a:gd name="T31" fmla="*/ 127 h 129"/>
                  <a:gd name="T32" fmla="*/ 65 w 129"/>
                  <a:gd name="T33" fmla="*/ 129 h 129"/>
                  <a:gd name="T34" fmla="*/ 77 w 129"/>
                  <a:gd name="T35" fmla="*/ 127 h 129"/>
                  <a:gd name="T36" fmla="*/ 90 w 129"/>
                  <a:gd name="T37" fmla="*/ 124 h 129"/>
                  <a:gd name="T38" fmla="*/ 100 w 129"/>
                  <a:gd name="T39" fmla="*/ 118 h 129"/>
                  <a:gd name="T40" fmla="*/ 111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89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1 w 129"/>
                  <a:gd name="T57" fmla="*/ 18 h 129"/>
                  <a:gd name="T58" fmla="*/ 100 w 129"/>
                  <a:gd name="T59" fmla="*/ 9 h 129"/>
                  <a:gd name="T60" fmla="*/ 90 w 129"/>
                  <a:gd name="T61" fmla="*/ 4 h 129"/>
                  <a:gd name="T62" fmla="*/ 77 w 129"/>
                  <a:gd name="T63" fmla="*/ 1 h 129"/>
                  <a:gd name="T64" fmla="*/ 65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86">
                <a:extLst>
                  <a:ext uri="{FF2B5EF4-FFF2-40B4-BE49-F238E27FC236}">
                    <a16:creationId xmlns:a16="http://schemas.microsoft.com/office/drawing/2014/main" id="{70480AFA-3BB1-C670-602F-C085B7783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800" y="2435225"/>
                <a:ext cx="68263" cy="68263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1 h 130"/>
                  <a:gd name="T4" fmla="*/ 40 w 129"/>
                  <a:gd name="T5" fmla="*/ 4 h 130"/>
                  <a:gd name="T6" fmla="*/ 28 w 129"/>
                  <a:gd name="T7" fmla="*/ 10 h 130"/>
                  <a:gd name="T8" fmla="*/ 19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9 w 129"/>
                  <a:gd name="T25" fmla="*/ 111 h 130"/>
                  <a:gd name="T26" fmla="*/ 28 w 129"/>
                  <a:gd name="T27" fmla="*/ 118 h 130"/>
                  <a:gd name="T28" fmla="*/ 40 w 129"/>
                  <a:gd name="T29" fmla="*/ 124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4 h 130"/>
                  <a:gd name="T38" fmla="*/ 100 w 129"/>
                  <a:gd name="T39" fmla="*/ 118 h 130"/>
                  <a:gd name="T40" fmla="*/ 111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1 w 129"/>
                  <a:gd name="T57" fmla="*/ 19 h 130"/>
                  <a:gd name="T58" fmla="*/ 100 w 129"/>
                  <a:gd name="T59" fmla="*/ 10 h 130"/>
                  <a:gd name="T60" fmla="*/ 90 w 129"/>
                  <a:gd name="T61" fmla="*/ 4 h 130"/>
                  <a:gd name="T62" fmla="*/ 77 w 129"/>
                  <a:gd name="T63" fmla="*/ 1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87">
                <a:extLst>
                  <a:ext uri="{FF2B5EF4-FFF2-40B4-BE49-F238E27FC236}">
                    <a16:creationId xmlns:a16="http://schemas.microsoft.com/office/drawing/2014/main" id="{740D9CC0-9C45-9DA3-93AC-BE1987584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575" y="2457450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9 w 129"/>
                  <a:gd name="T9" fmla="*/ 19 h 129"/>
                  <a:gd name="T10" fmla="*/ 9 w 129"/>
                  <a:gd name="T11" fmla="*/ 28 h 129"/>
                  <a:gd name="T12" fmla="*/ 4 w 129"/>
                  <a:gd name="T13" fmla="*/ 40 h 129"/>
                  <a:gd name="T14" fmla="*/ 1 w 129"/>
                  <a:gd name="T15" fmla="*/ 51 h 129"/>
                  <a:gd name="T16" fmla="*/ 0 w 129"/>
                  <a:gd name="T17" fmla="*/ 65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9 w 129"/>
                  <a:gd name="T25" fmla="*/ 111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90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1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5 h 129"/>
                  <a:gd name="T50" fmla="*/ 127 w 129"/>
                  <a:gd name="T51" fmla="*/ 51 h 129"/>
                  <a:gd name="T52" fmla="*/ 124 w 129"/>
                  <a:gd name="T53" fmla="*/ 40 h 129"/>
                  <a:gd name="T54" fmla="*/ 118 w 129"/>
                  <a:gd name="T55" fmla="*/ 28 h 129"/>
                  <a:gd name="T56" fmla="*/ 110 w 129"/>
                  <a:gd name="T57" fmla="*/ 19 h 129"/>
                  <a:gd name="T58" fmla="*/ 100 w 129"/>
                  <a:gd name="T59" fmla="*/ 9 h 129"/>
                  <a:gd name="T60" fmla="*/ 90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88">
                <a:extLst>
                  <a:ext uri="{FF2B5EF4-FFF2-40B4-BE49-F238E27FC236}">
                    <a16:creationId xmlns:a16="http://schemas.microsoft.com/office/drawing/2014/main" id="{F4F0B5A5-2FDD-43B2-2FC7-00F57377D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600" y="2670175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5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5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89">
                <a:extLst>
                  <a:ext uri="{FF2B5EF4-FFF2-40B4-BE49-F238E27FC236}">
                    <a16:creationId xmlns:a16="http://schemas.microsoft.com/office/drawing/2014/main" id="{B9C9092E-3174-3393-F83C-7E950AE0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388" y="2944813"/>
                <a:ext cx="69850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9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90 h 129"/>
                  <a:gd name="T22" fmla="*/ 9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7 w 130"/>
                  <a:gd name="T35" fmla="*/ 127 h 129"/>
                  <a:gd name="T36" fmla="*/ 90 w 130"/>
                  <a:gd name="T37" fmla="*/ 124 h 129"/>
                  <a:gd name="T38" fmla="*/ 100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4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4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0 w 130"/>
                  <a:gd name="T59" fmla="*/ 9 h 129"/>
                  <a:gd name="T60" fmla="*/ 90 w 130"/>
                  <a:gd name="T61" fmla="*/ 4 h 129"/>
                  <a:gd name="T62" fmla="*/ 77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90">
                <a:extLst>
                  <a:ext uri="{FF2B5EF4-FFF2-40B4-BE49-F238E27FC236}">
                    <a16:creationId xmlns:a16="http://schemas.microsoft.com/office/drawing/2014/main" id="{F2358B45-43C1-98D0-F765-1A52E9222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75" y="2944813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8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0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89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8 h 129"/>
                  <a:gd name="T58" fmla="*/ 100 w 129"/>
                  <a:gd name="T59" fmla="*/ 9 h 129"/>
                  <a:gd name="T60" fmla="*/ 89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91">
                <a:extLst>
                  <a:ext uri="{FF2B5EF4-FFF2-40B4-BE49-F238E27FC236}">
                    <a16:creationId xmlns:a16="http://schemas.microsoft.com/office/drawing/2014/main" id="{844BF9C4-4DD4-A70B-71BA-7EE5B5284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150" y="2668588"/>
                <a:ext cx="68263" cy="69850"/>
              </a:xfrm>
              <a:custGeom>
                <a:avLst/>
                <a:gdLst>
                  <a:gd name="T0" fmla="*/ 64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10 h 130"/>
                  <a:gd name="T8" fmla="*/ 18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8 h 130"/>
                  <a:gd name="T20" fmla="*/ 4 w 129"/>
                  <a:gd name="T21" fmla="*/ 90 h 130"/>
                  <a:gd name="T22" fmla="*/ 9 w 129"/>
                  <a:gd name="T23" fmla="*/ 100 h 130"/>
                  <a:gd name="T24" fmla="*/ 18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5 h 130"/>
                  <a:gd name="T30" fmla="*/ 51 w 129"/>
                  <a:gd name="T31" fmla="*/ 128 h 130"/>
                  <a:gd name="T32" fmla="*/ 64 w 129"/>
                  <a:gd name="T33" fmla="*/ 130 h 130"/>
                  <a:gd name="T34" fmla="*/ 77 w 129"/>
                  <a:gd name="T35" fmla="*/ 128 h 130"/>
                  <a:gd name="T36" fmla="*/ 89 w 129"/>
                  <a:gd name="T37" fmla="*/ 125 h 130"/>
                  <a:gd name="T38" fmla="*/ 100 w 129"/>
                  <a:gd name="T39" fmla="*/ 118 h 130"/>
                  <a:gd name="T40" fmla="*/ 110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8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0 w 129"/>
                  <a:gd name="T57" fmla="*/ 19 h 130"/>
                  <a:gd name="T58" fmla="*/ 100 w 129"/>
                  <a:gd name="T59" fmla="*/ 10 h 130"/>
                  <a:gd name="T60" fmla="*/ 89 w 129"/>
                  <a:gd name="T61" fmla="*/ 4 h 130"/>
                  <a:gd name="T62" fmla="*/ 77 w 129"/>
                  <a:gd name="T63" fmla="*/ 1 h 130"/>
                  <a:gd name="T64" fmla="*/ 64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89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92">
                <a:extLst>
                  <a:ext uri="{FF2B5EF4-FFF2-40B4-BE49-F238E27FC236}">
                    <a16:creationId xmlns:a16="http://schemas.microsoft.com/office/drawing/2014/main" id="{CDD7D0E7-97B0-F47B-C958-5150D1050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275" y="27590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5 w 130"/>
                  <a:gd name="T21" fmla="*/ 89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89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93">
                <a:extLst>
                  <a:ext uri="{FF2B5EF4-FFF2-40B4-BE49-F238E27FC236}">
                    <a16:creationId xmlns:a16="http://schemas.microsoft.com/office/drawing/2014/main" id="{1099F28E-2900-37AF-3D3A-7B4EBBCFB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9575" y="268922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5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94">
                <a:extLst>
                  <a:ext uri="{FF2B5EF4-FFF2-40B4-BE49-F238E27FC236}">
                    <a16:creationId xmlns:a16="http://schemas.microsoft.com/office/drawing/2014/main" id="{54FE0C9D-5BF5-897D-58E9-23805CD49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438" y="2713038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0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0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95">
                <a:extLst>
                  <a:ext uri="{FF2B5EF4-FFF2-40B4-BE49-F238E27FC236}">
                    <a16:creationId xmlns:a16="http://schemas.microsoft.com/office/drawing/2014/main" id="{CCD3A6C7-4EB0-FAA2-80BC-5C2365B95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27590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9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89 h 129"/>
                  <a:gd name="T22" fmla="*/ 9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7 w 130"/>
                  <a:gd name="T35" fmla="*/ 127 h 129"/>
                  <a:gd name="T36" fmla="*/ 90 w 130"/>
                  <a:gd name="T37" fmla="*/ 124 h 129"/>
                  <a:gd name="T38" fmla="*/ 100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4 w 130"/>
                  <a:gd name="T45" fmla="*/ 89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4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0 w 130"/>
                  <a:gd name="T59" fmla="*/ 9 h 129"/>
                  <a:gd name="T60" fmla="*/ 90 w 130"/>
                  <a:gd name="T61" fmla="*/ 4 h 129"/>
                  <a:gd name="T62" fmla="*/ 77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96">
                <a:extLst>
                  <a:ext uri="{FF2B5EF4-FFF2-40B4-BE49-F238E27FC236}">
                    <a16:creationId xmlns:a16="http://schemas.microsoft.com/office/drawing/2014/main" id="{572A4A35-1318-DD0B-932C-5079A98DA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88" y="2876550"/>
                <a:ext cx="69850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9 h 130"/>
                  <a:gd name="T8" fmla="*/ 19 w 130"/>
                  <a:gd name="T9" fmla="*/ 19 h 130"/>
                  <a:gd name="T10" fmla="*/ 10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7 h 130"/>
                  <a:gd name="T20" fmla="*/ 4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4 h 130"/>
                  <a:gd name="T30" fmla="*/ 51 w 130"/>
                  <a:gd name="T31" fmla="*/ 127 h 130"/>
                  <a:gd name="T32" fmla="*/ 65 w 130"/>
                  <a:gd name="T33" fmla="*/ 130 h 130"/>
                  <a:gd name="T34" fmla="*/ 77 w 130"/>
                  <a:gd name="T35" fmla="*/ 127 h 130"/>
                  <a:gd name="T36" fmla="*/ 90 w 130"/>
                  <a:gd name="T37" fmla="*/ 124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0 w 130"/>
                  <a:gd name="T59" fmla="*/ 9 h 130"/>
                  <a:gd name="T60" fmla="*/ 90 w 130"/>
                  <a:gd name="T61" fmla="*/ 4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30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97">
                <a:extLst>
                  <a:ext uri="{FF2B5EF4-FFF2-40B4-BE49-F238E27FC236}">
                    <a16:creationId xmlns:a16="http://schemas.microsoft.com/office/drawing/2014/main" id="{63158766-8F33-36B6-8A3B-4F7D8BBD5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038" y="294481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9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9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198">
                <a:extLst>
                  <a:ext uri="{FF2B5EF4-FFF2-40B4-BE49-F238E27FC236}">
                    <a16:creationId xmlns:a16="http://schemas.microsoft.com/office/drawing/2014/main" id="{C055324A-B074-9486-1F77-3B0E0C6A7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1388" y="2868613"/>
                <a:ext cx="68263" cy="69850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2 h 130"/>
                  <a:gd name="T4" fmla="*/ 40 w 129"/>
                  <a:gd name="T5" fmla="*/ 5 h 130"/>
                  <a:gd name="T6" fmla="*/ 28 w 129"/>
                  <a:gd name="T7" fmla="*/ 10 h 130"/>
                  <a:gd name="T8" fmla="*/ 19 w 129"/>
                  <a:gd name="T9" fmla="*/ 19 h 130"/>
                  <a:gd name="T10" fmla="*/ 9 w 129"/>
                  <a:gd name="T11" fmla="*/ 29 h 130"/>
                  <a:gd name="T12" fmla="*/ 4 w 129"/>
                  <a:gd name="T13" fmla="*/ 40 h 130"/>
                  <a:gd name="T14" fmla="*/ 1 w 129"/>
                  <a:gd name="T15" fmla="*/ 52 h 130"/>
                  <a:gd name="T16" fmla="*/ 0 w 129"/>
                  <a:gd name="T17" fmla="*/ 65 h 130"/>
                  <a:gd name="T18" fmla="*/ 1 w 129"/>
                  <a:gd name="T19" fmla="*/ 78 h 130"/>
                  <a:gd name="T20" fmla="*/ 4 w 129"/>
                  <a:gd name="T21" fmla="*/ 90 h 130"/>
                  <a:gd name="T22" fmla="*/ 9 w 129"/>
                  <a:gd name="T23" fmla="*/ 101 h 130"/>
                  <a:gd name="T24" fmla="*/ 19 w 129"/>
                  <a:gd name="T25" fmla="*/ 111 h 130"/>
                  <a:gd name="T26" fmla="*/ 28 w 129"/>
                  <a:gd name="T27" fmla="*/ 119 h 130"/>
                  <a:gd name="T28" fmla="*/ 40 w 129"/>
                  <a:gd name="T29" fmla="*/ 125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5 h 130"/>
                  <a:gd name="T38" fmla="*/ 100 w 129"/>
                  <a:gd name="T39" fmla="*/ 119 h 130"/>
                  <a:gd name="T40" fmla="*/ 111 w 129"/>
                  <a:gd name="T41" fmla="*/ 111 h 130"/>
                  <a:gd name="T42" fmla="*/ 118 w 129"/>
                  <a:gd name="T43" fmla="*/ 101 h 130"/>
                  <a:gd name="T44" fmla="*/ 124 w 129"/>
                  <a:gd name="T45" fmla="*/ 90 h 130"/>
                  <a:gd name="T46" fmla="*/ 127 w 129"/>
                  <a:gd name="T47" fmla="*/ 78 h 130"/>
                  <a:gd name="T48" fmla="*/ 129 w 129"/>
                  <a:gd name="T49" fmla="*/ 65 h 130"/>
                  <a:gd name="T50" fmla="*/ 127 w 129"/>
                  <a:gd name="T51" fmla="*/ 52 h 130"/>
                  <a:gd name="T52" fmla="*/ 124 w 129"/>
                  <a:gd name="T53" fmla="*/ 40 h 130"/>
                  <a:gd name="T54" fmla="*/ 118 w 129"/>
                  <a:gd name="T55" fmla="*/ 29 h 130"/>
                  <a:gd name="T56" fmla="*/ 111 w 129"/>
                  <a:gd name="T57" fmla="*/ 19 h 130"/>
                  <a:gd name="T58" fmla="*/ 100 w 129"/>
                  <a:gd name="T59" fmla="*/ 10 h 130"/>
                  <a:gd name="T60" fmla="*/ 90 w 129"/>
                  <a:gd name="T61" fmla="*/ 5 h 130"/>
                  <a:gd name="T62" fmla="*/ 77 w 129"/>
                  <a:gd name="T63" fmla="*/ 2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2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9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199">
                <a:extLst>
                  <a:ext uri="{FF2B5EF4-FFF2-40B4-BE49-F238E27FC236}">
                    <a16:creationId xmlns:a16="http://schemas.microsoft.com/office/drawing/2014/main" id="{AAAC8C0E-7B57-A78C-B350-F392173FC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800" y="294481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9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9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200">
                <a:extLst>
                  <a:ext uri="{FF2B5EF4-FFF2-40B4-BE49-F238E27FC236}">
                    <a16:creationId xmlns:a16="http://schemas.microsoft.com/office/drawing/2014/main" id="{4D112CEF-D5A0-0EC4-016C-ED50599D7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9400" y="2725738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5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201">
                <a:extLst>
                  <a:ext uri="{FF2B5EF4-FFF2-40B4-BE49-F238E27FC236}">
                    <a16:creationId xmlns:a16="http://schemas.microsoft.com/office/drawing/2014/main" id="{B9CE7904-925B-E3C3-2767-57897E8AB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5638" y="2865438"/>
                <a:ext cx="68263" cy="69850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9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9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5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4 w 130"/>
                  <a:gd name="T45" fmla="*/ 90 h 130"/>
                  <a:gd name="T46" fmla="*/ 127 w 130"/>
                  <a:gd name="T47" fmla="*/ 78 h 130"/>
                  <a:gd name="T48" fmla="*/ 130 w 130"/>
                  <a:gd name="T49" fmla="*/ 65 h 130"/>
                  <a:gd name="T50" fmla="*/ 127 w 130"/>
                  <a:gd name="T51" fmla="*/ 51 h 130"/>
                  <a:gd name="T52" fmla="*/ 124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0 w 130"/>
                  <a:gd name="T59" fmla="*/ 10 h 130"/>
                  <a:gd name="T60" fmla="*/ 90 w 130"/>
                  <a:gd name="T61" fmla="*/ 4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202">
                <a:extLst>
                  <a:ext uri="{FF2B5EF4-FFF2-40B4-BE49-F238E27FC236}">
                    <a16:creationId xmlns:a16="http://schemas.microsoft.com/office/drawing/2014/main" id="{9B88EA0F-25EC-477E-CF64-FECEB50CF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4450" y="2765425"/>
                <a:ext cx="68263" cy="69850"/>
              </a:xfrm>
              <a:custGeom>
                <a:avLst/>
                <a:gdLst>
                  <a:gd name="T0" fmla="*/ 64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9 h 130"/>
                  <a:gd name="T8" fmla="*/ 18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8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4 h 130"/>
                  <a:gd name="T30" fmla="*/ 51 w 129"/>
                  <a:gd name="T31" fmla="*/ 128 h 130"/>
                  <a:gd name="T32" fmla="*/ 64 w 129"/>
                  <a:gd name="T33" fmla="*/ 130 h 130"/>
                  <a:gd name="T34" fmla="*/ 77 w 129"/>
                  <a:gd name="T35" fmla="*/ 128 h 130"/>
                  <a:gd name="T36" fmla="*/ 89 w 129"/>
                  <a:gd name="T37" fmla="*/ 124 h 130"/>
                  <a:gd name="T38" fmla="*/ 100 w 129"/>
                  <a:gd name="T39" fmla="*/ 118 h 130"/>
                  <a:gd name="T40" fmla="*/ 110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0 w 129"/>
                  <a:gd name="T57" fmla="*/ 19 h 130"/>
                  <a:gd name="T58" fmla="*/ 100 w 129"/>
                  <a:gd name="T59" fmla="*/ 9 h 130"/>
                  <a:gd name="T60" fmla="*/ 89 w 129"/>
                  <a:gd name="T61" fmla="*/ 4 h 130"/>
                  <a:gd name="T62" fmla="*/ 77 w 129"/>
                  <a:gd name="T63" fmla="*/ 1 h 130"/>
                  <a:gd name="T64" fmla="*/ 64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203">
                <a:extLst>
                  <a:ext uri="{FF2B5EF4-FFF2-40B4-BE49-F238E27FC236}">
                    <a16:creationId xmlns:a16="http://schemas.microsoft.com/office/drawing/2014/main" id="{8E2427C2-9AB4-90FD-5776-DEDCCAC92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0188" y="2944813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8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0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89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8 h 129"/>
                  <a:gd name="T58" fmla="*/ 100 w 129"/>
                  <a:gd name="T59" fmla="*/ 9 h 129"/>
                  <a:gd name="T60" fmla="*/ 89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204">
                <a:extLst>
                  <a:ext uri="{FF2B5EF4-FFF2-40B4-BE49-F238E27FC236}">
                    <a16:creationId xmlns:a16="http://schemas.microsoft.com/office/drawing/2014/main" id="{A094C1C7-3937-870E-DFC0-B996293C5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2944813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8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0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89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8 h 129"/>
                  <a:gd name="T58" fmla="*/ 100 w 129"/>
                  <a:gd name="T59" fmla="*/ 9 h 129"/>
                  <a:gd name="T60" fmla="*/ 89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206">
                <a:extLst>
                  <a:ext uri="{FF2B5EF4-FFF2-40B4-BE49-F238E27FC236}">
                    <a16:creationId xmlns:a16="http://schemas.microsoft.com/office/drawing/2014/main" id="{8EF0E036-8955-49FE-CEFB-2112F6816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600" y="2882900"/>
                <a:ext cx="68263" cy="68263"/>
              </a:xfrm>
              <a:custGeom>
                <a:avLst/>
                <a:gdLst>
                  <a:gd name="T0" fmla="*/ 130 w 130"/>
                  <a:gd name="T1" fmla="*/ 64 h 129"/>
                  <a:gd name="T2" fmla="*/ 128 w 130"/>
                  <a:gd name="T3" fmla="*/ 51 h 129"/>
                  <a:gd name="T4" fmla="*/ 125 w 130"/>
                  <a:gd name="T5" fmla="*/ 39 h 129"/>
                  <a:gd name="T6" fmla="*/ 118 w 130"/>
                  <a:gd name="T7" fmla="*/ 28 h 129"/>
                  <a:gd name="T8" fmla="*/ 111 w 130"/>
                  <a:gd name="T9" fmla="*/ 18 h 129"/>
                  <a:gd name="T10" fmla="*/ 101 w 130"/>
                  <a:gd name="T11" fmla="*/ 9 h 129"/>
                  <a:gd name="T12" fmla="*/ 90 w 130"/>
                  <a:gd name="T13" fmla="*/ 4 h 129"/>
                  <a:gd name="T14" fmla="*/ 78 w 130"/>
                  <a:gd name="T15" fmla="*/ 1 h 129"/>
                  <a:gd name="T16" fmla="*/ 65 w 130"/>
                  <a:gd name="T17" fmla="*/ 0 h 129"/>
                  <a:gd name="T18" fmla="*/ 52 w 130"/>
                  <a:gd name="T19" fmla="*/ 1 h 129"/>
                  <a:gd name="T20" fmla="*/ 40 w 130"/>
                  <a:gd name="T21" fmla="*/ 4 h 129"/>
                  <a:gd name="T22" fmla="*/ 29 w 130"/>
                  <a:gd name="T23" fmla="*/ 9 h 129"/>
                  <a:gd name="T24" fmla="*/ 19 w 130"/>
                  <a:gd name="T25" fmla="*/ 18 h 129"/>
                  <a:gd name="T26" fmla="*/ 10 w 130"/>
                  <a:gd name="T27" fmla="*/ 28 h 129"/>
                  <a:gd name="T28" fmla="*/ 5 w 130"/>
                  <a:gd name="T29" fmla="*/ 39 h 129"/>
                  <a:gd name="T30" fmla="*/ 1 w 130"/>
                  <a:gd name="T31" fmla="*/ 51 h 129"/>
                  <a:gd name="T32" fmla="*/ 0 w 130"/>
                  <a:gd name="T33" fmla="*/ 64 h 129"/>
                  <a:gd name="T34" fmla="*/ 1 w 130"/>
                  <a:gd name="T35" fmla="*/ 77 h 129"/>
                  <a:gd name="T36" fmla="*/ 5 w 130"/>
                  <a:gd name="T37" fmla="*/ 89 h 129"/>
                  <a:gd name="T38" fmla="*/ 10 w 130"/>
                  <a:gd name="T39" fmla="*/ 100 h 129"/>
                  <a:gd name="T40" fmla="*/ 19 w 130"/>
                  <a:gd name="T41" fmla="*/ 110 h 129"/>
                  <a:gd name="T42" fmla="*/ 29 w 130"/>
                  <a:gd name="T43" fmla="*/ 118 h 129"/>
                  <a:gd name="T44" fmla="*/ 40 w 130"/>
                  <a:gd name="T45" fmla="*/ 124 h 129"/>
                  <a:gd name="T46" fmla="*/ 52 w 130"/>
                  <a:gd name="T47" fmla="*/ 127 h 129"/>
                  <a:gd name="T48" fmla="*/ 65 w 130"/>
                  <a:gd name="T49" fmla="*/ 129 h 129"/>
                  <a:gd name="T50" fmla="*/ 78 w 130"/>
                  <a:gd name="T51" fmla="*/ 127 h 129"/>
                  <a:gd name="T52" fmla="*/ 90 w 130"/>
                  <a:gd name="T53" fmla="*/ 124 h 129"/>
                  <a:gd name="T54" fmla="*/ 101 w 130"/>
                  <a:gd name="T55" fmla="*/ 118 h 129"/>
                  <a:gd name="T56" fmla="*/ 111 w 130"/>
                  <a:gd name="T57" fmla="*/ 110 h 129"/>
                  <a:gd name="T58" fmla="*/ 118 w 130"/>
                  <a:gd name="T59" fmla="*/ 100 h 129"/>
                  <a:gd name="T60" fmla="*/ 125 w 130"/>
                  <a:gd name="T61" fmla="*/ 89 h 129"/>
                  <a:gd name="T62" fmla="*/ 128 w 130"/>
                  <a:gd name="T63" fmla="*/ 77 h 129"/>
                  <a:gd name="T64" fmla="*/ 130 w 130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4"/>
                    </a:move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207">
                <a:extLst>
                  <a:ext uri="{FF2B5EF4-FFF2-40B4-BE49-F238E27FC236}">
                    <a16:creationId xmlns:a16="http://schemas.microsoft.com/office/drawing/2014/main" id="{BFA86478-A627-B89D-5203-482CA3D0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188" y="2944813"/>
                <a:ext cx="68263" cy="68263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0 w 129"/>
                  <a:gd name="T9" fmla="*/ 18 h 129"/>
                  <a:gd name="T10" fmla="*/ 100 w 129"/>
                  <a:gd name="T11" fmla="*/ 9 h 129"/>
                  <a:gd name="T12" fmla="*/ 89 w 129"/>
                  <a:gd name="T13" fmla="*/ 4 h 129"/>
                  <a:gd name="T14" fmla="*/ 77 w 129"/>
                  <a:gd name="T15" fmla="*/ 1 h 129"/>
                  <a:gd name="T16" fmla="*/ 64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18 w 129"/>
                  <a:gd name="T25" fmla="*/ 18 h 129"/>
                  <a:gd name="T26" fmla="*/ 9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7 h 129"/>
                  <a:gd name="T36" fmla="*/ 4 w 129"/>
                  <a:gd name="T37" fmla="*/ 90 h 129"/>
                  <a:gd name="T38" fmla="*/ 9 w 129"/>
                  <a:gd name="T39" fmla="*/ 100 h 129"/>
                  <a:gd name="T40" fmla="*/ 18 w 129"/>
                  <a:gd name="T41" fmla="*/ 110 h 129"/>
                  <a:gd name="T42" fmla="*/ 28 w 129"/>
                  <a:gd name="T43" fmla="*/ 118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4 w 129"/>
                  <a:gd name="T49" fmla="*/ 129 h 129"/>
                  <a:gd name="T50" fmla="*/ 77 w 129"/>
                  <a:gd name="T51" fmla="*/ 127 h 129"/>
                  <a:gd name="T52" fmla="*/ 89 w 129"/>
                  <a:gd name="T53" fmla="*/ 124 h 129"/>
                  <a:gd name="T54" fmla="*/ 100 w 129"/>
                  <a:gd name="T55" fmla="*/ 118 h 129"/>
                  <a:gd name="T56" fmla="*/ 110 w 129"/>
                  <a:gd name="T57" fmla="*/ 110 h 129"/>
                  <a:gd name="T58" fmla="*/ 118 w 129"/>
                  <a:gd name="T59" fmla="*/ 100 h 129"/>
                  <a:gd name="T60" fmla="*/ 124 w 129"/>
                  <a:gd name="T61" fmla="*/ 90 h 129"/>
                  <a:gd name="T62" fmla="*/ 127 w 129"/>
                  <a:gd name="T63" fmla="*/ 77 h 129"/>
                  <a:gd name="T64" fmla="*/ 129 w 129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208">
                <a:extLst>
                  <a:ext uri="{FF2B5EF4-FFF2-40B4-BE49-F238E27FC236}">
                    <a16:creationId xmlns:a16="http://schemas.microsoft.com/office/drawing/2014/main" id="{033A66A7-D670-9131-219F-46A61937B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813" y="2944813"/>
                <a:ext cx="68263" cy="68263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0 w 129"/>
                  <a:gd name="T9" fmla="*/ 18 h 129"/>
                  <a:gd name="T10" fmla="*/ 100 w 129"/>
                  <a:gd name="T11" fmla="*/ 9 h 129"/>
                  <a:gd name="T12" fmla="*/ 90 w 129"/>
                  <a:gd name="T13" fmla="*/ 4 h 129"/>
                  <a:gd name="T14" fmla="*/ 77 w 129"/>
                  <a:gd name="T15" fmla="*/ 1 h 129"/>
                  <a:gd name="T16" fmla="*/ 64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18 w 129"/>
                  <a:gd name="T25" fmla="*/ 18 h 129"/>
                  <a:gd name="T26" fmla="*/ 9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7 h 129"/>
                  <a:gd name="T36" fmla="*/ 4 w 129"/>
                  <a:gd name="T37" fmla="*/ 90 h 129"/>
                  <a:gd name="T38" fmla="*/ 9 w 129"/>
                  <a:gd name="T39" fmla="*/ 100 h 129"/>
                  <a:gd name="T40" fmla="*/ 18 w 129"/>
                  <a:gd name="T41" fmla="*/ 110 h 129"/>
                  <a:gd name="T42" fmla="*/ 28 w 129"/>
                  <a:gd name="T43" fmla="*/ 118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4 w 129"/>
                  <a:gd name="T49" fmla="*/ 129 h 129"/>
                  <a:gd name="T50" fmla="*/ 77 w 129"/>
                  <a:gd name="T51" fmla="*/ 127 h 129"/>
                  <a:gd name="T52" fmla="*/ 90 w 129"/>
                  <a:gd name="T53" fmla="*/ 124 h 129"/>
                  <a:gd name="T54" fmla="*/ 100 w 129"/>
                  <a:gd name="T55" fmla="*/ 118 h 129"/>
                  <a:gd name="T56" fmla="*/ 110 w 129"/>
                  <a:gd name="T57" fmla="*/ 110 h 129"/>
                  <a:gd name="T58" fmla="*/ 118 w 129"/>
                  <a:gd name="T59" fmla="*/ 100 h 129"/>
                  <a:gd name="T60" fmla="*/ 124 w 129"/>
                  <a:gd name="T61" fmla="*/ 90 h 129"/>
                  <a:gd name="T62" fmla="*/ 127 w 129"/>
                  <a:gd name="T63" fmla="*/ 77 h 129"/>
                  <a:gd name="T64" fmla="*/ 129 w 129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209">
                <a:extLst>
                  <a:ext uri="{FF2B5EF4-FFF2-40B4-BE49-F238E27FC236}">
                    <a16:creationId xmlns:a16="http://schemas.microsoft.com/office/drawing/2014/main" id="{A87FCCE6-E471-7598-FBAD-74A1D57EB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450" y="2041525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0 w 129"/>
                  <a:gd name="T9" fmla="*/ 19 h 130"/>
                  <a:gd name="T10" fmla="*/ 100 w 129"/>
                  <a:gd name="T11" fmla="*/ 10 h 130"/>
                  <a:gd name="T12" fmla="*/ 90 w 129"/>
                  <a:gd name="T13" fmla="*/ 4 h 130"/>
                  <a:gd name="T14" fmla="*/ 77 w 129"/>
                  <a:gd name="T15" fmla="*/ 1 h 130"/>
                  <a:gd name="T16" fmla="*/ 64 w 129"/>
                  <a:gd name="T17" fmla="*/ 0 h 130"/>
                  <a:gd name="T18" fmla="*/ 51 w 129"/>
                  <a:gd name="T19" fmla="*/ 1 h 130"/>
                  <a:gd name="T20" fmla="*/ 39 w 129"/>
                  <a:gd name="T21" fmla="*/ 4 h 130"/>
                  <a:gd name="T22" fmla="*/ 28 w 129"/>
                  <a:gd name="T23" fmla="*/ 10 h 130"/>
                  <a:gd name="T24" fmla="*/ 18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7 h 130"/>
                  <a:gd name="T36" fmla="*/ 4 w 129"/>
                  <a:gd name="T37" fmla="*/ 90 h 130"/>
                  <a:gd name="T38" fmla="*/ 9 w 129"/>
                  <a:gd name="T39" fmla="*/ 100 h 130"/>
                  <a:gd name="T40" fmla="*/ 18 w 129"/>
                  <a:gd name="T41" fmla="*/ 111 h 130"/>
                  <a:gd name="T42" fmla="*/ 28 w 129"/>
                  <a:gd name="T43" fmla="*/ 118 h 130"/>
                  <a:gd name="T44" fmla="*/ 39 w 129"/>
                  <a:gd name="T45" fmla="*/ 124 h 130"/>
                  <a:gd name="T46" fmla="*/ 51 w 129"/>
                  <a:gd name="T47" fmla="*/ 128 h 130"/>
                  <a:gd name="T48" fmla="*/ 64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4 h 130"/>
                  <a:gd name="T54" fmla="*/ 100 w 129"/>
                  <a:gd name="T55" fmla="*/ 118 h 130"/>
                  <a:gd name="T56" fmla="*/ 110 w 129"/>
                  <a:gd name="T57" fmla="*/ 111 h 130"/>
                  <a:gd name="T58" fmla="*/ 118 w 129"/>
                  <a:gd name="T59" fmla="*/ 100 h 130"/>
                  <a:gd name="T60" fmla="*/ 124 w 129"/>
                  <a:gd name="T61" fmla="*/ 90 h 130"/>
                  <a:gd name="T62" fmla="*/ 127 w 129"/>
                  <a:gd name="T63" fmla="*/ 77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210">
                <a:extLst>
                  <a:ext uri="{FF2B5EF4-FFF2-40B4-BE49-F238E27FC236}">
                    <a16:creationId xmlns:a16="http://schemas.microsoft.com/office/drawing/2014/main" id="{2763D83B-0589-B7D0-CB82-032DBFF5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0" y="2041525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0 w 129"/>
                  <a:gd name="T9" fmla="*/ 19 h 130"/>
                  <a:gd name="T10" fmla="*/ 100 w 129"/>
                  <a:gd name="T11" fmla="*/ 10 h 130"/>
                  <a:gd name="T12" fmla="*/ 90 w 129"/>
                  <a:gd name="T13" fmla="*/ 4 h 130"/>
                  <a:gd name="T14" fmla="*/ 77 w 129"/>
                  <a:gd name="T15" fmla="*/ 1 h 130"/>
                  <a:gd name="T16" fmla="*/ 64 w 129"/>
                  <a:gd name="T17" fmla="*/ 0 h 130"/>
                  <a:gd name="T18" fmla="*/ 51 w 129"/>
                  <a:gd name="T19" fmla="*/ 1 h 130"/>
                  <a:gd name="T20" fmla="*/ 39 w 129"/>
                  <a:gd name="T21" fmla="*/ 4 h 130"/>
                  <a:gd name="T22" fmla="*/ 28 w 129"/>
                  <a:gd name="T23" fmla="*/ 10 h 130"/>
                  <a:gd name="T24" fmla="*/ 18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7 h 130"/>
                  <a:gd name="T36" fmla="*/ 4 w 129"/>
                  <a:gd name="T37" fmla="*/ 90 h 130"/>
                  <a:gd name="T38" fmla="*/ 9 w 129"/>
                  <a:gd name="T39" fmla="*/ 100 h 130"/>
                  <a:gd name="T40" fmla="*/ 18 w 129"/>
                  <a:gd name="T41" fmla="*/ 111 h 130"/>
                  <a:gd name="T42" fmla="*/ 28 w 129"/>
                  <a:gd name="T43" fmla="*/ 118 h 130"/>
                  <a:gd name="T44" fmla="*/ 39 w 129"/>
                  <a:gd name="T45" fmla="*/ 124 h 130"/>
                  <a:gd name="T46" fmla="*/ 51 w 129"/>
                  <a:gd name="T47" fmla="*/ 128 h 130"/>
                  <a:gd name="T48" fmla="*/ 64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4 h 130"/>
                  <a:gd name="T54" fmla="*/ 100 w 129"/>
                  <a:gd name="T55" fmla="*/ 118 h 130"/>
                  <a:gd name="T56" fmla="*/ 110 w 129"/>
                  <a:gd name="T57" fmla="*/ 111 h 130"/>
                  <a:gd name="T58" fmla="*/ 118 w 129"/>
                  <a:gd name="T59" fmla="*/ 100 h 130"/>
                  <a:gd name="T60" fmla="*/ 124 w 129"/>
                  <a:gd name="T61" fmla="*/ 90 h 130"/>
                  <a:gd name="T62" fmla="*/ 127 w 129"/>
                  <a:gd name="T63" fmla="*/ 77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211">
                <a:extLst>
                  <a:ext uri="{FF2B5EF4-FFF2-40B4-BE49-F238E27FC236}">
                    <a16:creationId xmlns:a16="http://schemas.microsoft.com/office/drawing/2014/main" id="{BA7736CE-EB82-F1EE-7496-97F9EABF5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663" y="1989138"/>
                <a:ext cx="68263" cy="68263"/>
              </a:xfrm>
              <a:custGeom>
                <a:avLst/>
                <a:gdLst>
                  <a:gd name="T0" fmla="*/ 130 w 130"/>
                  <a:gd name="T1" fmla="*/ 65 h 129"/>
                  <a:gd name="T2" fmla="*/ 128 w 130"/>
                  <a:gd name="T3" fmla="*/ 51 h 129"/>
                  <a:gd name="T4" fmla="*/ 124 w 130"/>
                  <a:gd name="T5" fmla="*/ 40 h 129"/>
                  <a:gd name="T6" fmla="*/ 118 w 130"/>
                  <a:gd name="T7" fmla="*/ 28 h 129"/>
                  <a:gd name="T8" fmla="*/ 111 w 130"/>
                  <a:gd name="T9" fmla="*/ 19 h 129"/>
                  <a:gd name="T10" fmla="*/ 100 w 130"/>
                  <a:gd name="T11" fmla="*/ 9 h 129"/>
                  <a:gd name="T12" fmla="*/ 90 w 130"/>
                  <a:gd name="T13" fmla="*/ 4 h 129"/>
                  <a:gd name="T14" fmla="*/ 77 w 130"/>
                  <a:gd name="T15" fmla="*/ 1 h 129"/>
                  <a:gd name="T16" fmla="*/ 65 w 130"/>
                  <a:gd name="T17" fmla="*/ 0 h 129"/>
                  <a:gd name="T18" fmla="*/ 51 w 130"/>
                  <a:gd name="T19" fmla="*/ 1 h 129"/>
                  <a:gd name="T20" fmla="*/ 40 w 130"/>
                  <a:gd name="T21" fmla="*/ 4 h 129"/>
                  <a:gd name="T22" fmla="*/ 28 w 130"/>
                  <a:gd name="T23" fmla="*/ 9 h 129"/>
                  <a:gd name="T24" fmla="*/ 19 w 130"/>
                  <a:gd name="T25" fmla="*/ 19 h 129"/>
                  <a:gd name="T26" fmla="*/ 9 w 130"/>
                  <a:gd name="T27" fmla="*/ 28 h 129"/>
                  <a:gd name="T28" fmla="*/ 4 w 130"/>
                  <a:gd name="T29" fmla="*/ 40 h 129"/>
                  <a:gd name="T30" fmla="*/ 1 w 130"/>
                  <a:gd name="T31" fmla="*/ 51 h 129"/>
                  <a:gd name="T32" fmla="*/ 0 w 130"/>
                  <a:gd name="T33" fmla="*/ 65 h 129"/>
                  <a:gd name="T34" fmla="*/ 1 w 130"/>
                  <a:gd name="T35" fmla="*/ 77 h 129"/>
                  <a:gd name="T36" fmla="*/ 4 w 130"/>
                  <a:gd name="T37" fmla="*/ 90 h 129"/>
                  <a:gd name="T38" fmla="*/ 9 w 130"/>
                  <a:gd name="T39" fmla="*/ 100 h 129"/>
                  <a:gd name="T40" fmla="*/ 19 w 130"/>
                  <a:gd name="T41" fmla="*/ 111 h 129"/>
                  <a:gd name="T42" fmla="*/ 28 w 130"/>
                  <a:gd name="T43" fmla="*/ 118 h 129"/>
                  <a:gd name="T44" fmla="*/ 40 w 130"/>
                  <a:gd name="T45" fmla="*/ 124 h 129"/>
                  <a:gd name="T46" fmla="*/ 51 w 130"/>
                  <a:gd name="T47" fmla="*/ 127 h 129"/>
                  <a:gd name="T48" fmla="*/ 65 w 130"/>
                  <a:gd name="T49" fmla="*/ 129 h 129"/>
                  <a:gd name="T50" fmla="*/ 77 w 130"/>
                  <a:gd name="T51" fmla="*/ 127 h 129"/>
                  <a:gd name="T52" fmla="*/ 90 w 130"/>
                  <a:gd name="T53" fmla="*/ 124 h 129"/>
                  <a:gd name="T54" fmla="*/ 100 w 130"/>
                  <a:gd name="T55" fmla="*/ 118 h 129"/>
                  <a:gd name="T56" fmla="*/ 111 w 130"/>
                  <a:gd name="T57" fmla="*/ 111 h 129"/>
                  <a:gd name="T58" fmla="*/ 118 w 130"/>
                  <a:gd name="T59" fmla="*/ 100 h 129"/>
                  <a:gd name="T60" fmla="*/ 124 w 130"/>
                  <a:gd name="T61" fmla="*/ 90 h 129"/>
                  <a:gd name="T62" fmla="*/ 128 w 130"/>
                  <a:gd name="T63" fmla="*/ 77 h 129"/>
                  <a:gd name="T64" fmla="*/ 130 w 130"/>
                  <a:gd name="T6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5"/>
                    </a:moveTo>
                    <a:lnTo>
                      <a:pt x="128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212">
                <a:extLst>
                  <a:ext uri="{FF2B5EF4-FFF2-40B4-BE49-F238E27FC236}">
                    <a16:creationId xmlns:a16="http://schemas.microsoft.com/office/drawing/2014/main" id="{F071ECA1-6081-F5FB-1C9C-677CF946E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700" y="1951038"/>
                <a:ext cx="68263" cy="68263"/>
              </a:xfrm>
              <a:custGeom>
                <a:avLst/>
                <a:gdLst>
                  <a:gd name="T0" fmla="*/ 130 w 130"/>
                  <a:gd name="T1" fmla="*/ 65 h 129"/>
                  <a:gd name="T2" fmla="*/ 128 w 130"/>
                  <a:gd name="T3" fmla="*/ 51 h 129"/>
                  <a:gd name="T4" fmla="*/ 124 w 130"/>
                  <a:gd name="T5" fmla="*/ 39 h 129"/>
                  <a:gd name="T6" fmla="*/ 118 w 130"/>
                  <a:gd name="T7" fmla="*/ 28 h 129"/>
                  <a:gd name="T8" fmla="*/ 111 w 130"/>
                  <a:gd name="T9" fmla="*/ 19 h 129"/>
                  <a:gd name="T10" fmla="*/ 100 w 130"/>
                  <a:gd name="T11" fmla="*/ 9 h 129"/>
                  <a:gd name="T12" fmla="*/ 90 w 130"/>
                  <a:gd name="T13" fmla="*/ 4 h 129"/>
                  <a:gd name="T14" fmla="*/ 77 w 130"/>
                  <a:gd name="T15" fmla="*/ 1 h 129"/>
                  <a:gd name="T16" fmla="*/ 65 w 130"/>
                  <a:gd name="T17" fmla="*/ 0 h 129"/>
                  <a:gd name="T18" fmla="*/ 51 w 130"/>
                  <a:gd name="T19" fmla="*/ 1 h 129"/>
                  <a:gd name="T20" fmla="*/ 40 w 130"/>
                  <a:gd name="T21" fmla="*/ 4 h 129"/>
                  <a:gd name="T22" fmla="*/ 28 w 130"/>
                  <a:gd name="T23" fmla="*/ 9 h 129"/>
                  <a:gd name="T24" fmla="*/ 19 w 130"/>
                  <a:gd name="T25" fmla="*/ 19 h 129"/>
                  <a:gd name="T26" fmla="*/ 10 w 130"/>
                  <a:gd name="T27" fmla="*/ 28 h 129"/>
                  <a:gd name="T28" fmla="*/ 4 w 130"/>
                  <a:gd name="T29" fmla="*/ 39 h 129"/>
                  <a:gd name="T30" fmla="*/ 1 w 130"/>
                  <a:gd name="T31" fmla="*/ 51 h 129"/>
                  <a:gd name="T32" fmla="*/ 0 w 130"/>
                  <a:gd name="T33" fmla="*/ 65 h 129"/>
                  <a:gd name="T34" fmla="*/ 1 w 130"/>
                  <a:gd name="T35" fmla="*/ 77 h 129"/>
                  <a:gd name="T36" fmla="*/ 4 w 130"/>
                  <a:gd name="T37" fmla="*/ 90 h 129"/>
                  <a:gd name="T38" fmla="*/ 10 w 130"/>
                  <a:gd name="T39" fmla="*/ 100 h 129"/>
                  <a:gd name="T40" fmla="*/ 19 w 130"/>
                  <a:gd name="T41" fmla="*/ 111 h 129"/>
                  <a:gd name="T42" fmla="*/ 28 w 130"/>
                  <a:gd name="T43" fmla="*/ 118 h 129"/>
                  <a:gd name="T44" fmla="*/ 40 w 130"/>
                  <a:gd name="T45" fmla="*/ 124 h 129"/>
                  <a:gd name="T46" fmla="*/ 51 w 130"/>
                  <a:gd name="T47" fmla="*/ 127 h 129"/>
                  <a:gd name="T48" fmla="*/ 65 w 130"/>
                  <a:gd name="T49" fmla="*/ 129 h 129"/>
                  <a:gd name="T50" fmla="*/ 77 w 130"/>
                  <a:gd name="T51" fmla="*/ 127 h 129"/>
                  <a:gd name="T52" fmla="*/ 90 w 130"/>
                  <a:gd name="T53" fmla="*/ 124 h 129"/>
                  <a:gd name="T54" fmla="*/ 100 w 130"/>
                  <a:gd name="T55" fmla="*/ 118 h 129"/>
                  <a:gd name="T56" fmla="*/ 111 w 130"/>
                  <a:gd name="T57" fmla="*/ 111 h 129"/>
                  <a:gd name="T58" fmla="*/ 118 w 130"/>
                  <a:gd name="T59" fmla="*/ 100 h 129"/>
                  <a:gd name="T60" fmla="*/ 124 w 130"/>
                  <a:gd name="T61" fmla="*/ 90 h 129"/>
                  <a:gd name="T62" fmla="*/ 128 w 130"/>
                  <a:gd name="T63" fmla="*/ 77 h 129"/>
                  <a:gd name="T64" fmla="*/ 130 w 130"/>
                  <a:gd name="T6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5"/>
                    </a:move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213">
                <a:extLst>
                  <a:ext uri="{FF2B5EF4-FFF2-40B4-BE49-F238E27FC236}">
                    <a16:creationId xmlns:a16="http://schemas.microsoft.com/office/drawing/2014/main" id="{D523998D-6127-E45B-6841-01AAE8881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150" y="1622425"/>
                <a:ext cx="68263" cy="68263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1 h 130"/>
                  <a:gd name="T4" fmla="*/ 124 w 130"/>
                  <a:gd name="T5" fmla="*/ 40 h 130"/>
                  <a:gd name="T6" fmla="*/ 118 w 130"/>
                  <a:gd name="T7" fmla="*/ 28 h 130"/>
                  <a:gd name="T8" fmla="*/ 111 w 130"/>
                  <a:gd name="T9" fmla="*/ 19 h 130"/>
                  <a:gd name="T10" fmla="*/ 100 w 130"/>
                  <a:gd name="T11" fmla="*/ 9 h 130"/>
                  <a:gd name="T12" fmla="*/ 90 w 130"/>
                  <a:gd name="T13" fmla="*/ 4 h 130"/>
                  <a:gd name="T14" fmla="*/ 77 w 130"/>
                  <a:gd name="T15" fmla="*/ 1 h 130"/>
                  <a:gd name="T16" fmla="*/ 65 w 130"/>
                  <a:gd name="T17" fmla="*/ 0 h 130"/>
                  <a:gd name="T18" fmla="*/ 51 w 130"/>
                  <a:gd name="T19" fmla="*/ 1 h 130"/>
                  <a:gd name="T20" fmla="*/ 40 w 130"/>
                  <a:gd name="T21" fmla="*/ 4 h 130"/>
                  <a:gd name="T22" fmla="*/ 28 w 130"/>
                  <a:gd name="T23" fmla="*/ 9 h 130"/>
                  <a:gd name="T24" fmla="*/ 19 w 130"/>
                  <a:gd name="T25" fmla="*/ 19 h 130"/>
                  <a:gd name="T26" fmla="*/ 9 w 130"/>
                  <a:gd name="T27" fmla="*/ 28 h 130"/>
                  <a:gd name="T28" fmla="*/ 4 w 130"/>
                  <a:gd name="T29" fmla="*/ 40 h 130"/>
                  <a:gd name="T30" fmla="*/ 1 w 130"/>
                  <a:gd name="T31" fmla="*/ 51 h 130"/>
                  <a:gd name="T32" fmla="*/ 0 w 130"/>
                  <a:gd name="T33" fmla="*/ 65 h 130"/>
                  <a:gd name="T34" fmla="*/ 1 w 130"/>
                  <a:gd name="T35" fmla="*/ 77 h 130"/>
                  <a:gd name="T36" fmla="*/ 4 w 130"/>
                  <a:gd name="T37" fmla="*/ 90 h 130"/>
                  <a:gd name="T38" fmla="*/ 9 w 130"/>
                  <a:gd name="T39" fmla="*/ 100 h 130"/>
                  <a:gd name="T40" fmla="*/ 19 w 130"/>
                  <a:gd name="T41" fmla="*/ 111 h 130"/>
                  <a:gd name="T42" fmla="*/ 28 w 130"/>
                  <a:gd name="T43" fmla="*/ 118 h 130"/>
                  <a:gd name="T44" fmla="*/ 40 w 130"/>
                  <a:gd name="T45" fmla="*/ 124 h 130"/>
                  <a:gd name="T46" fmla="*/ 51 w 130"/>
                  <a:gd name="T47" fmla="*/ 127 h 130"/>
                  <a:gd name="T48" fmla="*/ 65 w 130"/>
                  <a:gd name="T49" fmla="*/ 130 h 130"/>
                  <a:gd name="T50" fmla="*/ 77 w 130"/>
                  <a:gd name="T51" fmla="*/ 127 h 130"/>
                  <a:gd name="T52" fmla="*/ 90 w 130"/>
                  <a:gd name="T53" fmla="*/ 124 h 130"/>
                  <a:gd name="T54" fmla="*/ 100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0 h 130"/>
                  <a:gd name="T60" fmla="*/ 124 w 130"/>
                  <a:gd name="T61" fmla="*/ 90 h 130"/>
                  <a:gd name="T62" fmla="*/ 128 w 130"/>
                  <a:gd name="T63" fmla="*/ 77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30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214">
                <a:extLst>
                  <a:ext uri="{FF2B5EF4-FFF2-40B4-BE49-F238E27FC236}">
                    <a16:creationId xmlns:a16="http://schemas.microsoft.com/office/drawing/2014/main" id="{FF7DCC61-D9A9-1B5F-A881-D2E4D0967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513" y="1543050"/>
                <a:ext cx="68263" cy="68263"/>
              </a:xfrm>
              <a:custGeom>
                <a:avLst/>
                <a:gdLst>
                  <a:gd name="T0" fmla="*/ 130 w 130"/>
                  <a:gd name="T1" fmla="*/ 64 h 129"/>
                  <a:gd name="T2" fmla="*/ 128 w 130"/>
                  <a:gd name="T3" fmla="*/ 51 h 129"/>
                  <a:gd name="T4" fmla="*/ 124 w 130"/>
                  <a:gd name="T5" fmla="*/ 39 h 129"/>
                  <a:gd name="T6" fmla="*/ 118 w 130"/>
                  <a:gd name="T7" fmla="*/ 28 h 129"/>
                  <a:gd name="T8" fmla="*/ 111 w 130"/>
                  <a:gd name="T9" fmla="*/ 18 h 129"/>
                  <a:gd name="T10" fmla="*/ 100 w 130"/>
                  <a:gd name="T11" fmla="*/ 9 h 129"/>
                  <a:gd name="T12" fmla="*/ 90 w 130"/>
                  <a:gd name="T13" fmla="*/ 4 h 129"/>
                  <a:gd name="T14" fmla="*/ 77 w 130"/>
                  <a:gd name="T15" fmla="*/ 1 h 129"/>
                  <a:gd name="T16" fmla="*/ 65 w 130"/>
                  <a:gd name="T17" fmla="*/ 0 h 129"/>
                  <a:gd name="T18" fmla="*/ 51 w 130"/>
                  <a:gd name="T19" fmla="*/ 1 h 129"/>
                  <a:gd name="T20" fmla="*/ 40 w 130"/>
                  <a:gd name="T21" fmla="*/ 4 h 129"/>
                  <a:gd name="T22" fmla="*/ 28 w 130"/>
                  <a:gd name="T23" fmla="*/ 9 h 129"/>
                  <a:gd name="T24" fmla="*/ 19 w 130"/>
                  <a:gd name="T25" fmla="*/ 18 h 129"/>
                  <a:gd name="T26" fmla="*/ 9 w 130"/>
                  <a:gd name="T27" fmla="*/ 28 h 129"/>
                  <a:gd name="T28" fmla="*/ 4 w 130"/>
                  <a:gd name="T29" fmla="*/ 39 h 129"/>
                  <a:gd name="T30" fmla="*/ 1 w 130"/>
                  <a:gd name="T31" fmla="*/ 51 h 129"/>
                  <a:gd name="T32" fmla="*/ 0 w 130"/>
                  <a:gd name="T33" fmla="*/ 64 h 129"/>
                  <a:gd name="T34" fmla="*/ 1 w 130"/>
                  <a:gd name="T35" fmla="*/ 77 h 129"/>
                  <a:gd name="T36" fmla="*/ 4 w 130"/>
                  <a:gd name="T37" fmla="*/ 89 h 129"/>
                  <a:gd name="T38" fmla="*/ 9 w 130"/>
                  <a:gd name="T39" fmla="*/ 100 h 129"/>
                  <a:gd name="T40" fmla="*/ 19 w 130"/>
                  <a:gd name="T41" fmla="*/ 110 h 129"/>
                  <a:gd name="T42" fmla="*/ 28 w 130"/>
                  <a:gd name="T43" fmla="*/ 118 h 129"/>
                  <a:gd name="T44" fmla="*/ 40 w 130"/>
                  <a:gd name="T45" fmla="*/ 124 h 129"/>
                  <a:gd name="T46" fmla="*/ 51 w 130"/>
                  <a:gd name="T47" fmla="*/ 127 h 129"/>
                  <a:gd name="T48" fmla="*/ 65 w 130"/>
                  <a:gd name="T49" fmla="*/ 129 h 129"/>
                  <a:gd name="T50" fmla="*/ 77 w 130"/>
                  <a:gd name="T51" fmla="*/ 127 h 129"/>
                  <a:gd name="T52" fmla="*/ 90 w 130"/>
                  <a:gd name="T53" fmla="*/ 124 h 129"/>
                  <a:gd name="T54" fmla="*/ 100 w 130"/>
                  <a:gd name="T55" fmla="*/ 118 h 129"/>
                  <a:gd name="T56" fmla="*/ 111 w 130"/>
                  <a:gd name="T57" fmla="*/ 110 h 129"/>
                  <a:gd name="T58" fmla="*/ 118 w 130"/>
                  <a:gd name="T59" fmla="*/ 100 h 129"/>
                  <a:gd name="T60" fmla="*/ 124 w 130"/>
                  <a:gd name="T61" fmla="*/ 89 h 129"/>
                  <a:gd name="T62" fmla="*/ 128 w 130"/>
                  <a:gd name="T63" fmla="*/ 77 h 129"/>
                  <a:gd name="T64" fmla="*/ 130 w 130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4"/>
                    </a:move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8" y="77"/>
                    </a:lnTo>
                    <a:lnTo>
                      <a:pt x="130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215">
                <a:extLst>
                  <a:ext uri="{FF2B5EF4-FFF2-40B4-BE49-F238E27FC236}">
                    <a16:creationId xmlns:a16="http://schemas.microsoft.com/office/drawing/2014/main" id="{0F421C96-C1B5-CD50-CA6D-9ECC39E44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075" y="1293813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1 w 129"/>
                  <a:gd name="T9" fmla="*/ 19 h 130"/>
                  <a:gd name="T10" fmla="*/ 100 w 129"/>
                  <a:gd name="T11" fmla="*/ 10 h 130"/>
                  <a:gd name="T12" fmla="*/ 90 w 129"/>
                  <a:gd name="T13" fmla="*/ 4 h 130"/>
                  <a:gd name="T14" fmla="*/ 77 w 129"/>
                  <a:gd name="T15" fmla="*/ 1 h 130"/>
                  <a:gd name="T16" fmla="*/ 65 w 129"/>
                  <a:gd name="T17" fmla="*/ 0 h 130"/>
                  <a:gd name="T18" fmla="*/ 51 w 129"/>
                  <a:gd name="T19" fmla="*/ 1 h 130"/>
                  <a:gd name="T20" fmla="*/ 40 w 129"/>
                  <a:gd name="T21" fmla="*/ 4 h 130"/>
                  <a:gd name="T22" fmla="*/ 28 w 129"/>
                  <a:gd name="T23" fmla="*/ 10 h 130"/>
                  <a:gd name="T24" fmla="*/ 19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8 h 130"/>
                  <a:gd name="T36" fmla="*/ 4 w 129"/>
                  <a:gd name="T37" fmla="*/ 90 h 130"/>
                  <a:gd name="T38" fmla="*/ 9 w 129"/>
                  <a:gd name="T39" fmla="*/ 101 h 130"/>
                  <a:gd name="T40" fmla="*/ 19 w 129"/>
                  <a:gd name="T41" fmla="*/ 111 h 130"/>
                  <a:gd name="T42" fmla="*/ 28 w 129"/>
                  <a:gd name="T43" fmla="*/ 118 h 130"/>
                  <a:gd name="T44" fmla="*/ 40 w 129"/>
                  <a:gd name="T45" fmla="*/ 125 h 130"/>
                  <a:gd name="T46" fmla="*/ 51 w 129"/>
                  <a:gd name="T47" fmla="*/ 128 h 130"/>
                  <a:gd name="T48" fmla="*/ 65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5 h 130"/>
                  <a:gd name="T54" fmla="*/ 100 w 129"/>
                  <a:gd name="T55" fmla="*/ 118 h 130"/>
                  <a:gd name="T56" fmla="*/ 111 w 129"/>
                  <a:gd name="T57" fmla="*/ 111 h 130"/>
                  <a:gd name="T58" fmla="*/ 118 w 129"/>
                  <a:gd name="T59" fmla="*/ 101 h 130"/>
                  <a:gd name="T60" fmla="*/ 124 w 129"/>
                  <a:gd name="T61" fmla="*/ 90 h 130"/>
                  <a:gd name="T62" fmla="*/ 127 w 129"/>
                  <a:gd name="T63" fmla="*/ 78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216">
                <a:extLst>
                  <a:ext uri="{FF2B5EF4-FFF2-40B4-BE49-F238E27FC236}">
                    <a16:creationId xmlns:a16="http://schemas.microsoft.com/office/drawing/2014/main" id="{F6467A78-9BD0-D1A3-CCA1-2BB119732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400" y="1346200"/>
                <a:ext cx="68263" cy="68263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8 h 129"/>
                  <a:gd name="T10" fmla="*/ 100 w 129"/>
                  <a:gd name="T11" fmla="*/ 9 h 129"/>
                  <a:gd name="T12" fmla="*/ 90 w 129"/>
                  <a:gd name="T13" fmla="*/ 4 h 129"/>
                  <a:gd name="T14" fmla="*/ 77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40 w 129"/>
                  <a:gd name="T21" fmla="*/ 4 h 129"/>
                  <a:gd name="T22" fmla="*/ 28 w 129"/>
                  <a:gd name="T23" fmla="*/ 9 h 129"/>
                  <a:gd name="T24" fmla="*/ 19 w 129"/>
                  <a:gd name="T25" fmla="*/ 18 h 129"/>
                  <a:gd name="T26" fmla="*/ 9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7 h 129"/>
                  <a:gd name="T36" fmla="*/ 4 w 129"/>
                  <a:gd name="T37" fmla="*/ 89 h 129"/>
                  <a:gd name="T38" fmla="*/ 9 w 129"/>
                  <a:gd name="T39" fmla="*/ 100 h 129"/>
                  <a:gd name="T40" fmla="*/ 19 w 129"/>
                  <a:gd name="T41" fmla="*/ 110 h 129"/>
                  <a:gd name="T42" fmla="*/ 28 w 129"/>
                  <a:gd name="T43" fmla="*/ 118 h 129"/>
                  <a:gd name="T44" fmla="*/ 40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77 w 129"/>
                  <a:gd name="T51" fmla="*/ 127 h 129"/>
                  <a:gd name="T52" fmla="*/ 90 w 129"/>
                  <a:gd name="T53" fmla="*/ 124 h 129"/>
                  <a:gd name="T54" fmla="*/ 100 w 129"/>
                  <a:gd name="T55" fmla="*/ 118 h 129"/>
                  <a:gd name="T56" fmla="*/ 111 w 129"/>
                  <a:gd name="T57" fmla="*/ 110 h 129"/>
                  <a:gd name="T58" fmla="*/ 118 w 129"/>
                  <a:gd name="T59" fmla="*/ 100 h 129"/>
                  <a:gd name="T60" fmla="*/ 124 w 129"/>
                  <a:gd name="T61" fmla="*/ 89 h 129"/>
                  <a:gd name="T62" fmla="*/ 127 w 129"/>
                  <a:gd name="T63" fmla="*/ 77 h 129"/>
                  <a:gd name="T64" fmla="*/ 129 w 129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217">
                <a:extLst>
                  <a:ext uri="{FF2B5EF4-FFF2-40B4-BE49-F238E27FC236}">
                    <a16:creationId xmlns:a16="http://schemas.microsoft.com/office/drawing/2014/main" id="{BBC24E76-07EE-CCC7-4CF9-834FE130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875" y="1193800"/>
                <a:ext cx="68263" cy="68263"/>
              </a:xfrm>
              <a:custGeom>
                <a:avLst/>
                <a:gdLst>
                  <a:gd name="T0" fmla="*/ 130 w 130"/>
                  <a:gd name="T1" fmla="*/ 65 h 130"/>
                  <a:gd name="T2" fmla="*/ 127 w 130"/>
                  <a:gd name="T3" fmla="*/ 51 h 130"/>
                  <a:gd name="T4" fmla="*/ 124 w 130"/>
                  <a:gd name="T5" fmla="*/ 40 h 130"/>
                  <a:gd name="T6" fmla="*/ 118 w 130"/>
                  <a:gd name="T7" fmla="*/ 28 h 130"/>
                  <a:gd name="T8" fmla="*/ 111 w 130"/>
                  <a:gd name="T9" fmla="*/ 19 h 130"/>
                  <a:gd name="T10" fmla="*/ 100 w 130"/>
                  <a:gd name="T11" fmla="*/ 10 h 130"/>
                  <a:gd name="T12" fmla="*/ 90 w 130"/>
                  <a:gd name="T13" fmla="*/ 4 h 130"/>
                  <a:gd name="T14" fmla="*/ 77 w 130"/>
                  <a:gd name="T15" fmla="*/ 1 h 130"/>
                  <a:gd name="T16" fmla="*/ 65 w 130"/>
                  <a:gd name="T17" fmla="*/ 0 h 130"/>
                  <a:gd name="T18" fmla="*/ 51 w 130"/>
                  <a:gd name="T19" fmla="*/ 1 h 130"/>
                  <a:gd name="T20" fmla="*/ 40 w 130"/>
                  <a:gd name="T21" fmla="*/ 4 h 130"/>
                  <a:gd name="T22" fmla="*/ 28 w 130"/>
                  <a:gd name="T23" fmla="*/ 10 h 130"/>
                  <a:gd name="T24" fmla="*/ 19 w 130"/>
                  <a:gd name="T25" fmla="*/ 19 h 130"/>
                  <a:gd name="T26" fmla="*/ 9 w 130"/>
                  <a:gd name="T27" fmla="*/ 28 h 130"/>
                  <a:gd name="T28" fmla="*/ 4 w 130"/>
                  <a:gd name="T29" fmla="*/ 40 h 130"/>
                  <a:gd name="T30" fmla="*/ 1 w 130"/>
                  <a:gd name="T31" fmla="*/ 51 h 130"/>
                  <a:gd name="T32" fmla="*/ 0 w 130"/>
                  <a:gd name="T33" fmla="*/ 65 h 130"/>
                  <a:gd name="T34" fmla="*/ 1 w 130"/>
                  <a:gd name="T35" fmla="*/ 77 h 130"/>
                  <a:gd name="T36" fmla="*/ 4 w 130"/>
                  <a:gd name="T37" fmla="*/ 90 h 130"/>
                  <a:gd name="T38" fmla="*/ 9 w 130"/>
                  <a:gd name="T39" fmla="*/ 100 h 130"/>
                  <a:gd name="T40" fmla="*/ 19 w 130"/>
                  <a:gd name="T41" fmla="*/ 111 h 130"/>
                  <a:gd name="T42" fmla="*/ 28 w 130"/>
                  <a:gd name="T43" fmla="*/ 118 h 130"/>
                  <a:gd name="T44" fmla="*/ 40 w 130"/>
                  <a:gd name="T45" fmla="*/ 124 h 130"/>
                  <a:gd name="T46" fmla="*/ 51 w 130"/>
                  <a:gd name="T47" fmla="*/ 128 h 130"/>
                  <a:gd name="T48" fmla="*/ 65 w 130"/>
                  <a:gd name="T49" fmla="*/ 130 h 130"/>
                  <a:gd name="T50" fmla="*/ 77 w 130"/>
                  <a:gd name="T51" fmla="*/ 128 h 130"/>
                  <a:gd name="T52" fmla="*/ 90 w 130"/>
                  <a:gd name="T53" fmla="*/ 124 h 130"/>
                  <a:gd name="T54" fmla="*/ 100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0 h 130"/>
                  <a:gd name="T60" fmla="*/ 124 w 130"/>
                  <a:gd name="T61" fmla="*/ 90 h 130"/>
                  <a:gd name="T62" fmla="*/ 127 w 130"/>
                  <a:gd name="T63" fmla="*/ 77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218">
                <a:extLst>
                  <a:ext uri="{FF2B5EF4-FFF2-40B4-BE49-F238E27FC236}">
                    <a16:creationId xmlns:a16="http://schemas.microsoft.com/office/drawing/2014/main" id="{C2DBC3FA-0E4E-BC64-1774-D6B0F8071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375" y="1150938"/>
                <a:ext cx="68263" cy="68263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8 h 129"/>
                  <a:gd name="T10" fmla="*/ 100 w 129"/>
                  <a:gd name="T11" fmla="*/ 9 h 129"/>
                  <a:gd name="T12" fmla="*/ 90 w 129"/>
                  <a:gd name="T13" fmla="*/ 4 h 129"/>
                  <a:gd name="T14" fmla="*/ 77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40 w 129"/>
                  <a:gd name="T21" fmla="*/ 4 h 129"/>
                  <a:gd name="T22" fmla="*/ 28 w 129"/>
                  <a:gd name="T23" fmla="*/ 9 h 129"/>
                  <a:gd name="T24" fmla="*/ 19 w 129"/>
                  <a:gd name="T25" fmla="*/ 18 h 129"/>
                  <a:gd name="T26" fmla="*/ 9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7 h 129"/>
                  <a:gd name="T36" fmla="*/ 4 w 129"/>
                  <a:gd name="T37" fmla="*/ 89 h 129"/>
                  <a:gd name="T38" fmla="*/ 9 w 129"/>
                  <a:gd name="T39" fmla="*/ 100 h 129"/>
                  <a:gd name="T40" fmla="*/ 19 w 129"/>
                  <a:gd name="T41" fmla="*/ 110 h 129"/>
                  <a:gd name="T42" fmla="*/ 28 w 129"/>
                  <a:gd name="T43" fmla="*/ 118 h 129"/>
                  <a:gd name="T44" fmla="*/ 40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77 w 129"/>
                  <a:gd name="T51" fmla="*/ 127 h 129"/>
                  <a:gd name="T52" fmla="*/ 90 w 129"/>
                  <a:gd name="T53" fmla="*/ 124 h 129"/>
                  <a:gd name="T54" fmla="*/ 100 w 129"/>
                  <a:gd name="T55" fmla="*/ 118 h 129"/>
                  <a:gd name="T56" fmla="*/ 111 w 129"/>
                  <a:gd name="T57" fmla="*/ 110 h 129"/>
                  <a:gd name="T58" fmla="*/ 118 w 129"/>
                  <a:gd name="T59" fmla="*/ 100 h 129"/>
                  <a:gd name="T60" fmla="*/ 124 w 129"/>
                  <a:gd name="T61" fmla="*/ 89 h 129"/>
                  <a:gd name="T62" fmla="*/ 127 w 129"/>
                  <a:gd name="T63" fmla="*/ 77 h 129"/>
                  <a:gd name="T64" fmla="*/ 129 w 129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219">
                <a:extLst>
                  <a:ext uri="{FF2B5EF4-FFF2-40B4-BE49-F238E27FC236}">
                    <a16:creationId xmlns:a16="http://schemas.microsoft.com/office/drawing/2014/main" id="{23F50905-B63E-64A2-C5BF-BC35BC903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500" y="1293813"/>
                <a:ext cx="69850" cy="68263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1 h 130"/>
                  <a:gd name="T4" fmla="*/ 125 w 130"/>
                  <a:gd name="T5" fmla="*/ 40 h 130"/>
                  <a:gd name="T6" fmla="*/ 118 w 130"/>
                  <a:gd name="T7" fmla="*/ 28 h 130"/>
                  <a:gd name="T8" fmla="*/ 111 w 130"/>
                  <a:gd name="T9" fmla="*/ 19 h 130"/>
                  <a:gd name="T10" fmla="*/ 101 w 130"/>
                  <a:gd name="T11" fmla="*/ 10 h 130"/>
                  <a:gd name="T12" fmla="*/ 90 w 130"/>
                  <a:gd name="T13" fmla="*/ 4 h 130"/>
                  <a:gd name="T14" fmla="*/ 78 w 130"/>
                  <a:gd name="T15" fmla="*/ 1 h 130"/>
                  <a:gd name="T16" fmla="*/ 65 w 130"/>
                  <a:gd name="T17" fmla="*/ 0 h 130"/>
                  <a:gd name="T18" fmla="*/ 51 w 130"/>
                  <a:gd name="T19" fmla="*/ 1 h 130"/>
                  <a:gd name="T20" fmla="*/ 40 w 130"/>
                  <a:gd name="T21" fmla="*/ 4 h 130"/>
                  <a:gd name="T22" fmla="*/ 29 w 130"/>
                  <a:gd name="T23" fmla="*/ 10 h 130"/>
                  <a:gd name="T24" fmla="*/ 19 w 130"/>
                  <a:gd name="T25" fmla="*/ 19 h 130"/>
                  <a:gd name="T26" fmla="*/ 10 w 130"/>
                  <a:gd name="T27" fmla="*/ 28 h 130"/>
                  <a:gd name="T28" fmla="*/ 4 w 130"/>
                  <a:gd name="T29" fmla="*/ 40 h 130"/>
                  <a:gd name="T30" fmla="*/ 1 w 130"/>
                  <a:gd name="T31" fmla="*/ 51 h 130"/>
                  <a:gd name="T32" fmla="*/ 0 w 130"/>
                  <a:gd name="T33" fmla="*/ 65 h 130"/>
                  <a:gd name="T34" fmla="*/ 1 w 130"/>
                  <a:gd name="T35" fmla="*/ 78 h 130"/>
                  <a:gd name="T36" fmla="*/ 4 w 130"/>
                  <a:gd name="T37" fmla="*/ 90 h 130"/>
                  <a:gd name="T38" fmla="*/ 10 w 130"/>
                  <a:gd name="T39" fmla="*/ 101 h 130"/>
                  <a:gd name="T40" fmla="*/ 19 w 130"/>
                  <a:gd name="T41" fmla="*/ 111 h 130"/>
                  <a:gd name="T42" fmla="*/ 29 w 130"/>
                  <a:gd name="T43" fmla="*/ 118 h 130"/>
                  <a:gd name="T44" fmla="*/ 40 w 130"/>
                  <a:gd name="T45" fmla="*/ 125 h 130"/>
                  <a:gd name="T46" fmla="*/ 51 w 130"/>
                  <a:gd name="T47" fmla="*/ 128 h 130"/>
                  <a:gd name="T48" fmla="*/ 65 w 130"/>
                  <a:gd name="T49" fmla="*/ 130 h 130"/>
                  <a:gd name="T50" fmla="*/ 78 w 130"/>
                  <a:gd name="T51" fmla="*/ 128 h 130"/>
                  <a:gd name="T52" fmla="*/ 90 w 130"/>
                  <a:gd name="T53" fmla="*/ 125 h 130"/>
                  <a:gd name="T54" fmla="*/ 101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1 h 130"/>
                  <a:gd name="T60" fmla="*/ 125 w 130"/>
                  <a:gd name="T61" fmla="*/ 90 h 130"/>
                  <a:gd name="T62" fmla="*/ 128 w 130"/>
                  <a:gd name="T63" fmla="*/ 78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220">
                <a:extLst>
                  <a:ext uri="{FF2B5EF4-FFF2-40B4-BE49-F238E27FC236}">
                    <a16:creationId xmlns:a16="http://schemas.microsoft.com/office/drawing/2014/main" id="{16380226-048D-D34F-A60C-8AAC9D437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488" y="1446213"/>
                <a:ext cx="68263" cy="68263"/>
              </a:xfrm>
              <a:custGeom>
                <a:avLst/>
                <a:gdLst>
                  <a:gd name="T0" fmla="*/ 130 w 130"/>
                  <a:gd name="T1" fmla="*/ 64 h 129"/>
                  <a:gd name="T2" fmla="*/ 128 w 130"/>
                  <a:gd name="T3" fmla="*/ 51 h 129"/>
                  <a:gd name="T4" fmla="*/ 125 w 130"/>
                  <a:gd name="T5" fmla="*/ 39 h 129"/>
                  <a:gd name="T6" fmla="*/ 119 w 130"/>
                  <a:gd name="T7" fmla="*/ 28 h 129"/>
                  <a:gd name="T8" fmla="*/ 111 w 130"/>
                  <a:gd name="T9" fmla="*/ 19 h 129"/>
                  <a:gd name="T10" fmla="*/ 101 w 130"/>
                  <a:gd name="T11" fmla="*/ 9 h 129"/>
                  <a:gd name="T12" fmla="*/ 90 w 130"/>
                  <a:gd name="T13" fmla="*/ 4 h 129"/>
                  <a:gd name="T14" fmla="*/ 78 w 130"/>
                  <a:gd name="T15" fmla="*/ 1 h 129"/>
                  <a:gd name="T16" fmla="*/ 65 w 130"/>
                  <a:gd name="T17" fmla="*/ 0 h 129"/>
                  <a:gd name="T18" fmla="*/ 52 w 130"/>
                  <a:gd name="T19" fmla="*/ 1 h 129"/>
                  <a:gd name="T20" fmla="*/ 40 w 130"/>
                  <a:gd name="T21" fmla="*/ 4 h 129"/>
                  <a:gd name="T22" fmla="*/ 29 w 130"/>
                  <a:gd name="T23" fmla="*/ 9 h 129"/>
                  <a:gd name="T24" fmla="*/ 19 w 130"/>
                  <a:gd name="T25" fmla="*/ 19 h 129"/>
                  <a:gd name="T26" fmla="*/ 10 w 130"/>
                  <a:gd name="T27" fmla="*/ 28 h 129"/>
                  <a:gd name="T28" fmla="*/ 5 w 130"/>
                  <a:gd name="T29" fmla="*/ 39 h 129"/>
                  <a:gd name="T30" fmla="*/ 1 w 130"/>
                  <a:gd name="T31" fmla="*/ 51 h 129"/>
                  <a:gd name="T32" fmla="*/ 0 w 130"/>
                  <a:gd name="T33" fmla="*/ 64 h 129"/>
                  <a:gd name="T34" fmla="*/ 1 w 130"/>
                  <a:gd name="T35" fmla="*/ 77 h 129"/>
                  <a:gd name="T36" fmla="*/ 5 w 130"/>
                  <a:gd name="T37" fmla="*/ 90 h 129"/>
                  <a:gd name="T38" fmla="*/ 10 w 130"/>
                  <a:gd name="T39" fmla="*/ 100 h 129"/>
                  <a:gd name="T40" fmla="*/ 19 w 130"/>
                  <a:gd name="T41" fmla="*/ 110 h 129"/>
                  <a:gd name="T42" fmla="*/ 29 w 130"/>
                  <a:gd name="T43" fmla="*/ 118 h 129"/>
                  <a:gd name="T44" fmla="*/ 40 w 130"/>
                  <a:gd name="T45" fmla="*/ 124 h 129"/>
                  <a:gd name="T46" fmla="*/ 52 w 130"/>
                  <a:gd name="T47" fmla="*/ 127 h 129"/>
                  <a:gd name="T48" fmla="*/ 65 w 130"/>
                  <a:gd name="T49" fmla="*/ 129 h 129"/>
                  <a:gd name="T50" fmla="*/ 78 w 130"/>
                  <a:gd name="T51" fmla="*/ 127 h 129"/>
                  <a:gd name="T52" fmla="*/ 90 w 130"/>
                  <a:gd name="T53" fmla="*/ 124 h 129"/>
                  <a:gd name="T54" fmla="*/ 101 w 130"/>
                  <a:gd name="T55" fmla="*/ 118 h 129"/>
                  <a:gd name="T56" fmla="*/ 111 w 130"/>
                  <a:gd name="T57" fmla="*/ 110 h 129"/>
                  <a:gd name="T58" fmla="*/ 119 w 130"/>
                  <a:gd name="T59" fmla="*/ 100 h 129"/>
                  <a:gd name="T60" fmla="*/ 125 w 130"/>
                  <a:gd name="T61" fmla="*/ 90 h 129"/>
                  <a:gd name="T62" fmla="*/ 128 w 130"/>
                  <a:gd name="T63" fmla="*/ 77 h 129"/>
                  <a:gd name="T64" fmla="*/ 130 w 130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4"/>
                    </a:move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221">
                <a:extLst>
                  <a:ext uri="{FF2B5EF4-FFF2-40B4-BE49-F238E27FC236}">
                    <a16:creationId xmlns:a16="http://schemas.microsoft.com/office/drawing/2014/main" id="{78C45F67-7750-5730-C07A-CBE615AFA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450" y="1430338"/>
                <a:ext cx="68263" cy="68263"/>
              </a:xfrm>
              <a:custGeom>
                <a:avLst/>
                <a:gdLst>
                  <a:gd name="T0" fmla="*/ 130 w 130"/>
                  <a:gd name="T1" fmla="*/ 65 h 130"/>
                  <a:gd name="T2" fmla="*/ 127 w 130"/>
                  <a:gd name="T3" fmla="*/ 52 h 130"/>
                  <a:gd name="T4" fmla="*/ 124 w 130"/>
                  <a:gd name="T5" fmla="*/ 40 h 130"/>
                  <a:gd name="T6" fmla="*/ 118 w 130"/>
                  <a:gd name="T7" fmla="*/ 29 h 130"/>
                  <a:gd name="T8" fmla="*/ 111 w 130"/>
                  <a:gd name="T9" fmla="*/ 19 h 130"/>
                  <a:gd name="T10" fmla="*/ 100 w 130"/>
                  <a:gd name="T11" fmla="*/ 10 h 130"/>
                  <a:gd name="T12" fmla="*/ 90 w 130"/>
                  <a:gd name="T13" fmla="*/ 5 h 130"/>
                  <a:gd name="T14" fmla="*/ 77 w 130"/>
                  <a:gd name="T15" fmla="*/ 1 h 130"/>
                  <a:gd name="T16" fmla="*/ 65 w 130"/>
                  <a:gd name="T17" fmla="*/ 0 h 130"/>
                  <a:gd name="T18" fmla="*/ 51 w 130"/>
                  <a:gd name="T19" fmla="*/ 1 h 130"/>
                  <a:gd name="T20" fmla="*/ 40 w 130"/>
                  <a:gd name="T21" fmla="*/ 5 h 130"/>
                  <a:gd name="T22" fmla="*/ 28 w 130"/>
                  <a:gd name="T23" fmla="*/ 10 h 130"/>
                  <a:gd name="T24" fmla="*/ 19 w 130"/>
                  <a:gd name="T25" fmla="*/ 19 h 130"/>
                  <a:gd name="T26" fmla="*/ 9 w 130"/>
                  <a:gd name="T27" fmla="*/ 29 h 130"/>
                  <a:gd name="T28" fmla="*/ 4 w 130"/>
                  <a:gd name="T29" fmla="*/ 40 h 130"/>
                  <a:gd name="T30" fmla="*/ 1 w 130"/>
                  <a:gd name="T31" fmla="*/ 52 h 130"/>
                  <a:gd name="T32" fmla="*/ 0 w 130"/>
                  <a:gd name="T33" fmla="*/ 65 h 130"/>
                  <a:gd name="T34" fmla="*/ 1 w 130"/>
                  <a:gd name="T35" fmla="*/ 78 h 130"/>
                  <a:gd name="T36" fmla="*/ 4 w 130"/>
                  <a:gd name="T37" fmla="*/ 90 h 130"/>
                  <a:gd name="T38" fmla="*/ 9 w 130"/>
                  <a:gd name="T39" fmla="*/ 101 h 130"/>
                  <a:gd name="T40" fmla="*/ 19 w 130"/>
                  <a:gd name="T41" fmla="*/ 111 h 130"/>
                  <a:gd name="T42" fmla="*/ 28 w 130"/>
                  <a:gd name="T43" fmla="*/ 118 h 130"/>
                  <a:gd name="T44" fmla="*/ 40 w 130"/>
                  <a:gd name="T45" fmla="*/ 125 h 130"/>
                  <a:gd name="T46" fmla="*/ 51 w 130"/>
                  <a:gd name="T47" fmla="*/ 128 h 130"/>
                  <a:gd name="T48" fmla="*/ 65 w 130"/>
                  <a:gd name="T49" fmla="*/ 130 h 130"/>
                  <a:gd name="T50" fmla="*/ 77 w 130"/>
                  <a:gd name="T51" fmla="*/ 128 h 130"/>
                  <a:gd name="T52" fmla="*/ 90 w 130"/>
                  <a:gd name="T53" fmla="*/ 125 h 130"/>
                  <a:gd name="T54" fmla="*/ 100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1 h 130"/>
                  <a:gd name="T60" fmla="*/ 124 w 130"/>
                  <a:gd name="T61" fmla="*/ 90 h 130"/>
                  <a:gd name="T62" fmla="*/ 127 w 130"/>
                  <a:gd name="T63" fmla="*/ 78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222">
                <a:extLst>
                  <a:ext uri="{FF2B5EF4-FFF2-40B4-BE49-F238E27FC236}">
                    <a16:creationId xmlns:a16="http://schemas.microsoft.com/office/drawing/2014/main" id="{B875155B-668E-FF61-0D3D-2C8F02E6F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475" y="1246188"/>
                <a:ext cx="68263" cy="69850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2 h 130"/>
                  <a:gd name="T4" fmla="*/ 124 w 129"/>
                  <a:gd name="T5" fmla="*/ 40 h 130"/>
                  <a:gd name="T6" fmla="*/ 118 w 129"/>
                  <a:gd name="T7" fmla="*/ 29 h 130"/>
                  <a:gd name="T8" fmla="*/ 111 w 129"/>
                  <a:gd name="T9" fmla="*/ 19 h 130"/>
                  <a:gd name="T10" fmla="*/ 100 w 129"/>
                  <a:gd name="T11" fmla="*/ 10 h 130"/>
                  <a:gd name="T12" fmla="*/ 90 w 129"/>
                  <a:gd name="T13" fmla="*/ 5 h 130"/>
                  <a:gd name="T14" fmla="*/ 77 w 129"/>
                  <a:gd name="T15" fmla="*/ 2 h 130"/>
                  <a:gd name="T16" fmla="*/ 65 w 129"/>
                  <a:gd name="T17" fmla="*/ 0 h 130"/>
                  <a:gd name="T18" fmla="*/ 51 w 129"/>
                  <a:gd name="T19" fmla="*/ 2 h 130"/>
                  <a:gd name="T20" fmla="*/ 40 w 129"/>
                  <a:gd name="T21" fmla="*/ 5 h 130"/>
                  <a:gd name="T22" fmla="*/ 28 w 129"/>
                  <a:gd name="T23" fmla="*/ 10 h 130"/>
                  <a:gd name="T24" fmla="*/ 19 w 129"/>
                  <a:gd name="T25" fmla="*/ 19 h 130"/>
                  <a:gd name="T26" fmla="*/ 9 w 129"/>
                  <a:gd name="T27" fmla="*/ 29 h 130"/>
                  <a:gd name="T28" fmla="*/ 4 w 129"/>
                  <a:gd name="T29" fmla="*/ 40 h 130"/>
                  <a:gd name="T30" fmla="*/ 1 w 129"/>
                  <a:gd name="T31" fmla="*/ 52 h 130"/>
                  <a:gd name="T32" fmla="*/ 0 w 129"/>
                  <a:gd name="T33" fmla="*/ 65 h 130"/>
                  <a:gd name="T34" fmla="*/ 1 w 129"/>
                  <a:gd name="T35" fmla="*/ 78 h 130"/>
                  <a:gd name="T36" fmla="*/ 4 w 129"/>
                  <a:gd name="T37" fmla="*/ 90 h 130"/>
                  <a:gd name="T38" fmla="*/ 9 w 129"/>
                  <a:gd name="T39" fmla="*/ 101 h 130"/>
                  <a:gd name="T40" fmla="*/ 19 w 129"/>
                  <a:gd name="T41" fmla="*/ 111 h 130"/>
                  <a:gd name="T42" fmla="*/ 28 w 129"/>
                  <a:gd name="T43" fmla="*/ 119 h 130"/>
                  <a:gd name="T44" fmla="*/ 40 w 129"/>
                  <a:gd name="T45" fmla="*/ 125 h 130"/>
                  <a:gd name="T46" fmla="*/ 51 w 129"/>
                  <a:gd name="T47" fmla="*/ 128 h 130"/>
                  <a:gd name="T48" fmla="*/ 65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5 h 130"/>
                  <a:gd name="T54" fmla="*/ 100 w 129"/>
                  <a:gd name="T55" fmla="*/ 119 h 130"/>
                  <a:gd name="T56" fmla="*/ 111 w 129"/>
                  <a:gd name="T57" fmla="*/ 111 h 130"/>
                  <a:gd name="T58" fmla="*/ 118 w 129"/>
                  <a:gd name="T59" fmla="*/ 101 h 130"/>
                  <a:gd name="T60" fmla="*/ 124 w 129"/>
                  <a:gd name="T61" fmla="*/ 90 h 130"/>
                  <a:gd name="T62" fmla="*/ 127 w 129"/>
                  <a:gd name="T63" fmla="*/ 78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2"/>
                    </a:lnTo>
                    <a:lnTo>
                      <a:pt x="65" y="0"/>
                    </a:lnTo>
                    <a:lnTo>
                      <a:pt x="51" y="2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9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223">
                <a:extLst>
                  <a:ext uri="{FF2B5EF4-FFF2-40B4-BE49-F238E27FC236}">
                    <a16:creationId xmlns:a16="http://schemas.microsoft.com/office/drawing/2014/main" id="{981150A9-4311-925C-F272-96869F92C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713" y="1379538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1 w 129"/>
                  <a:gd name="T9" fmla="*/ 19 h 130"/>
                  <a:gd name="T10" fmla="*/ 100 w 129"/>
                  <a:gd name="T11" fmla="*/ 10 h 130"/>
                  <a:gd name="T12" fmla="*/ 90 w 129"/>
                  <a:gd name="T13" fmla="*/ 4 h 130"/>
                  <a:gd name="T14" fmla="*/ 77 w 129"/>
                  <a:gd name="T15" fmla="*/ 1 h 130"/>
                  <a:gd name="T16" fmla="*/ 65 w 129"/>
                  <a:gd name="T17" fmla="*/ 0 h 130"/>
                  <a:gd name="T18" fmla="*/ 51 w 129"/>
                  <a:gd name="T19" fmla="*/ 1 h 130"/>
                  <a:gd name="T20" fmla="*/ 40 w 129"/>
                  <a:gd name="T21" fmla="*/ 4 h 130"/>
                  <a:gd name="T22" fmla="*/ 28 w 129"/>
                  <a:gd name="T23" fmla="*/ 10 h 130"/>
                  <a:gd name="T24" fmla="*/ 19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8 h 130"/>
                  <a:gd name="T36" fmla="*/ 4 w 129"/>
                  <a:gd name="T37" fmla="*/ 90 h 130"/>
                  <a:gd name="T38" fmla="*/ 9 w 129"/>
                  <a:gd name="T39" fmla="*/ 101 h 130"/>
                  <a:gd name="T40" fmla="*/ 19 w 129"/>
                  <a:gd name="T41" fmla="*/ 111 h 130"/>
                  <a:gd name="T42" fmla="*/ 28 w 129"/>
                  <a:gd name="T43" fmla="*/ 118 h 130"/>
                  <a:gd name="T44" fmla="*/ 40 w 129"/>
                  <a:gd name="T45" fmla="*/ 125 h 130"/>
                  <a:gd name="T46" fmla="*/ 51 w 129"/>
                  <a:gd name="T47" fmla="*/ 128 h 130"/>
                  <a:gd name="T48" fmla="*/ 65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5 h 130"/>
                  <a:gd name="T54" fmla="*/ 100 w 129"/>
                  <a:gd name="T55" fmla="*/ 118 h 130"/>
                  <a:gd name="T56" fmla="*/ 111 w 129"/>
                  <a:gd name="T57" fmla="*/ 111 h 130"/>
                  <a:gd name="T58" fmla="*/ 118 w 129"/>
                  <a:gd name="T59" fmla="*/ 101 h 130"/>
                  <a:gd name="T60" fmla="*/ 124 w 129"/>
                  <a:gd name="T61" fmla="*/ 90 h 130"/>
                  <a:gd name="T62" fmla="*/ 127 w 129"/>
                  <a:gd name="T63" fmla="*/ 78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224">
                <a:extLst>
                  <a:ext uri="{FF2B5EF4-FFF2-40B4-BE49-F238E27FC236}">
                    <a16:creationId xmlns:a16="http://schemas.microsoft.com/office/drawing/2014/main" id="{20211E99-8EFF-C6ED-D257-53002C747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163" y="2114550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1 w 129"/>
                  <a:gd name="T9" fmla="*/ 19 h 130"/>
                  <a:gd name="T10" fmla="*/ 100 w 129"/>
                  <a:gd name="T11" fmla="*/ 9 h 130"/>
                  <a:gd name="T12" fmla="*/ 90 w 129"/>
                  <a:gd name="T13" fmla="*/ 4 h 130"/>
                  <a:gd name="T14" fmla="*/ 77 w 129"/>
                  <a:gd name="T15" fmla="*/ 1 h 130"/>
                  <a:gd name="T16" fmla="*/ 65 w 129"/>
                  <a:gd name="T17" fmla="*/ 0 h 130"/>
                  <a:gd name="T18" fmla="*/ 51 w 129"/>
                  <a:gd name="T19" fmla="*/ 1 h 130"/>
                  <a:gd name="T20" fmla="*/ 40 w 129"/>
                  <a:gd name="T21" fmla="*/ 4 h 130"/>
                  <a:gd name="T22" fmla="*/ 28 w 129"/>
                  <a:gd name="T23" fmla="*/ 9 h 130"/>
                  <a:gd name="T24" fmla="*/ 19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7 h 130"/>
                  <a:gd name="T36" fmla="*/ 4 w 129"/>
                  <a:gd name="T37" fmla="*/ 90 h 130"/>
                  <a:gd name="T38" fmla="*/ 9 w 129"/>
                  <a:gd name="T39" fmla="*/ 100 h 130"/>
                  <a:gd name="T40" fmla="*/ 19 w 129"/>
                  <a:gd name="T41" fmla="*/ 111 h 130"/>
                  <a:gd name="T42" fmla="*/ 28 w 129"/>
                  <a:gd name="T43" fmla="*/ 118 h 130"/>
                  <a:gd name="T44" fmla="*/ 40 w 129"/>
                  <a:gd name="T45" fmla="*/ 124 h 130"/>
                  <a:gd name="T46" fmla="*/ 51 w 129"/>
                  <a:gd name="T47" fmla="*/ 128 h 130"/>
                  <a:gd name="T48" fmla="*/ 65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4 h 130"/>
                  <a:gd name="T54" fmla="*/ 100 w 129"/>
                  <a:gd name="T55" fmla="*/ 118 h 130"/>
                  <a:gd name="T56" fmla="*/ 111 w 129"/>
                  <a:gd name="T57" fmla="*/ 111 h 130"/>
                  <a:gd name="T58" fmla="*/ 118 w 129"/>
                  <a:gd name="T59" fmla="*/ 100 h 130"/>
                  <a:gd name="T60" fmla="*/ 124 w 129"/>
                  <a:gd name="T61" fmla="*/ 90 h 130"/>
                  <a:gd name="T62" fmla="*/ 127 w 129"/>
                  <a:gd name="T63" fmla="*/ 77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225">
                <a:extLst>
                  <a:ext uri="{FF2B5EF4-FFF2-40B4-BE49-F238E27FC236}">
                    <a16:creationId xmlns:a16="http://schemas.microsoft.com/office/drawing/2014/main" id="{B0AF0BB1-B21C-7E7C-9947-F584E68BF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913" y="2081213"/>
                <a:ext cx="68263" cy="68263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2 h 130"/>
                  <a:gd name="T4" fmla="*/ 125 w 130"/>
                  <a:gd name="T5" fmla="*/ 40 h 130"/>
                  <a:gd name="T6" fmla="*/ 118 w 130"/>
                  <a:gd name="T7" fmla="*/ 29 h 130"/>
                  <a:gd name="T8" fmla="*/ 111 w 130"/>
                  <a:gd name="T9" fmla="*/ 19 h 130"/>
                  <a:gd name="T10" fmla="*/ 101 w 130"/>
                  <a:gd name="T11" fmla="*/ 10 h 130"/>
                  <a:gd name="T12" fmla="*/ 90 w 130"/>
                  <a:gd name="T13" fmla="*/ 5 h 130"/>
                  <a:gd name="T14" fmla="*/ 78 w 130"/>
                  <a:gd name="T15" fmla="*/ 1 h 130"/>
                  <a:gd name="T16" fmla="*/ 65 w 130"/>
                  <a:gd name="T17" fmla="*/ 0 h 130"/>
                  <a:gd name="T18" fmla="*/ 52 w 130"/>
                  <a:gd name="T19" fmla="*/ 1 h 130"/>
                  <a:gd name="T20" fmla="*/ 40 w 130"/>
                  <a:gd name="T21" fmla="*/ 5 h 130"/>
                  <a:gd name="T22" fmla="*/ 29 w 130"/>
                  <a:gd name="T23" fmla="*/ 10 h 130"/>
                  <a:gd name="T24" fmla="*/ 19 w 130"/>
                  <a:gd name="T25" fmla="*/ 19 h 130"/>
                  <a:gd name="T26" fmla="*/ 10 w 130"/>
                  <a:gd name="T27" fmla="*/ 29 h 130"/>
                  <a:gd name="T28" fmla="*/ 5 w 130"/>
                  <a:gd name="T29" fmla="*/ 40 h 130"/>
                  <a:gd name="T30" fmla="*/ 1 w 130"/>
                  <a:gd name="T31" fmla="*/ 52 h 130"/>
                  <a:gd name="T32" fmla="*/ 0 w 130"/>
                  <a:gd name="T33" fmla="*/ 65 h 130"/>
                  <a:gd name="T34" fmla="*/ 1 w 130"/>
                  <a:gd name="T35" fmla="*/ 78 h 130"/>
                  <a:gd name="T36" fmla="*/ 5 w 130"/>
                  <a:gd name="T37" fmla="*/ 90 h 130"/>
                  <a:gd name="T38" fmla="*/ 10 w 130"/>
                  <a:gd name="T39" fmla="*/ 101 h 130"/>
                  <a:gd name="T40" fmla="*/ 19 w 130"/>
                  <a:gd name="T41" fmla="*/ 111 h 130"/>
                  <a:gd name="T42" fmla="*/ 29 w 130"/>
                  <a:gd name="T43" fmla="*/ 118 h 130"/>
                  <a:gd name="T44" fmla="*/ 40 w 130"/>
                  <a:gd name="T45" fmla="*/ 125 h 130"/>
                  <a:gd name="T46" fmla="*/ 52 w 130"/>
                  <a:gd name="T47" fmla="*/ 128 h 130"/>
                  <a:gd name="T48" fmla="*/ 65 w 130"/>
                  <a:gd name="T49" fmla="*/ 130 h 130"/>
                  <a:gd name="T50" fmla="*/ 78 w 130"/>
                  <a:gd name="T51" fmla="*/ 128 h 130"/>
                  <a:gd name="T52" fmla="*/ 90 w 130"/>
                  <a:gd name="T53" fmla="*/ 125 h 130"/>
                  <a:gd name="T54" fmla="*/ 101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1 h 130"/>
                  <a:gd name="T60" fmla="*/ 125 w 130"/>
                  <a:gd name="T61" fmla="*/ 90 h 130"/>
                  <a:gd name="T62" fmla="*/ 128 w 130"/>
                  <a:gd name="T63" fmla="*/ 78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5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5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5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226">
                <a:extLst>
                  <a:ext uri="{FF2B5EF4-FFF2-40B4-BE49-F238E27FC236}">
                    <a16:creationId xmlns:a16="http://schemas.microsoft.com/office/drawing/2014/main" id="{FD6E7225-FA6A-919B-3162-5F2049A84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0" y="2846388"/>
                <a:ext cx="68263" cy="68263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0 w 129"/>
                  <a:gd name="T9" fmla="*/ 18 h 129"/>
                  <a:gd name="T10" fmla="*/ 100 w 129"/>
                  <a:gd name="T11" fmla="*/ 9 h 129"/>
                  <a:gd name="T12" fmla="*/ 90 w 129"/>
                  <a:gd name="T13" fmla="*/ 4 h 129"/>
                  <a:gd name="T14" fmla="*/ 77 w 129"/>
                  <a:gd name="T15" fmla="*/ 1 h 129"/>
                  <a:gd name="T16" fmla="*/ 64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18 w 129"/>
                  <a:gd name="T25" fmla="*/ 18 h 129"/>
                  <a:gd name="T26" fmla="*/ 9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7 h 129"/>
                  <a:gd name="T36" fmla="*/ 4 w 129"/>
                  <a:gd name="T37" fmla="*/ 89 h 129"/>
                  <a:gd name="T38" fmla="*/ 9 w 129"/>
                  <a:gd name="T39" fmla="*/ 100 h 129"/>
                  <a:gd name="T40" fmla="*/ 18 w 129"/>
                  <a:gd name="T41" fmla="*/ 110 h 129"/>
                  <a:gd name="T42" fmla="*/ 28 w 129"/>
                  <a:gd name="T43" fmla="*/ 118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4 w 129"/>
                  <a:gd name="T49" fmla="*/ 129 h 129"/>
                  <a:gd name="T50" fmla="*/ 77 w 129"/>
                  <a:gd name="T51" fmla="*/ 127 h 129"/>
                  <a:gd name="T52" fmla="*/ 90 w 129"/>
                  <a:gd name="T53" fmla="*/ 124 h 129"/>
                  <a:gd name="T54" fmla="*/ 100 w 129"/>
                  <a:gd name="T55" fmla="*/ 118 h 129"/>
                  <a:gd name="T56" fmla="*/ 110 w 129"/>
                  <a:gd name="T57" fmla="*/ 110 h 129"/>
                  <a:gd name="T58" fmla="*/ 118 w 129"/>
                  <a:gd name="T59" fmla="*/ 100 h 129"/>
                  <a:gd name="T60" fmla="*/ 124 w 129"/>
                  <a:gd name="T61" fmla="*/ 89 h 129"/>
                  <a:gd name="T62" fmla="*/ 127 w 129"/>
                  <a:gd name="T63" fmla="*/ 77 h 129"/>
                  <a:gd name="T64" fmla="*/ 129 w 129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227">
                <a:extLst>
                  <a:ext uri="{FF2B5EF4-FFF2-40B4-BE49-F238E27FC236}">
                    <a16:creationId xmlns:a16="http://schemas.microsoft.com/office/drawing/2014/main" id="{B8E838D1-611B-D2B4-498D-5F2006E51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413" y="2879725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0 w 129"/>
                  <a:gd name="T9" fmla="*/ 19 h 130"/>
                  <a:gd name="T10" fmla="*/ 100 w 129"/>
                  <a:gd name="T11" fmla="*/ 10 h 130"/>
                  <a:gd name="T12" fmla="*/ 90 w 129"/>
                  <a:gd name="T13" fmla="*/ 4 h 130"/>
                  <a:gd name="T14" fmla="*/ 77 w 129"/>
                  <a:gd name="T15" fmla="*/ 1 h 130"/>
                  <a:gd name="T16" fmla="*/ 64 w 129"/>
                  <a:gd name="T17" fmla="*/ 0 h 130"/>
                  <a:gd name="T18" fmla="*/ 51 w 129"/>
                  <a:gd name="T19" fmla="*/ 1 h 130"/>
                  <a:gd name="T20" fmla="*/ 39 w 129"/>
                  <a:gd name="T21" fmla="*/ 4 h 130"/>
                  <a:gd name="T22" fmla="*/ 28 w 129"/>
                  <a:gd name="T23" fmla="*/ 10 h 130"/>
                  <a:gd name="T24" fmla="*/ 18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8 h 130"/>
                  <a:gd name="T36" fmla="*/ 4 w 129"/>
                  <a:gd name="T37" fmla="*/ 90 h 130"/>
                  <a:gd name="T38" fmla="*/ 9 w 129"/>
                  <a:gd name="T39" fmla="*/ 101 h 130"/>
                  <a:gd name="T40" fmla="*/ 18 w 129"/>
                  <a:gd name="T41" fmla="*/ 111 h 130"/>
                  <a:gd name="T42" fmla="*/ 28 w 129"/>
                  <a:gd name="T43" fmla="*/ 118 h 130"/>
                  <a:gd name="T44" fmla="*/ 39 w 129"/>
                  <a:gd name="T45" fmla="*/ 125 h 130"/>
                  <a:gd name="T46" fmla="*/ 51 w 129"/>
                  <a:gd name="T47" fmla="*/ 128 h 130"/>
                  <a:gd name="T48" fmla="*/ 64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5 h 130"/>
                  <a:gd name="T54" fmla="*/ 100 w 129"/>
                  <a:gd name="T55" fmla="*/ 118 h 130"/>
                  <a:gd name="T56" fmla="*/ 110 w 129"/>
                  <a:gd name="T57" fmla="*/ 111 h 130"/>
                  <a:gd name="T58" fmla="*/ 118 w 129"/>
                  <a:gd name="T59" fmla="*/ 101 h 130"/>
                  <a:gd name="T60" fmla="*/ 124 w 129"/>
                  <a:gd name="T61" fmla="*/ 90 h 130"/>
                  <a:gd name="T62" fmla="*/ 127 w 129"/>
                  <a:gd name="T63" fmla="*/ 78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228">
                <a:extLst>
                  <a:ext uri="{FF2B5EF4-FFF2-40B4-BE49-F238E27FC236}">
                    <a16:creationId xmlns:a16="http://schemas.microsoft.com/office/drawing/2014/main" id="{75BB8280-FF70-9782-482E-9430DA8F3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2836863"/>
                <a:ext cx="68263" cy="68263"/>
              </a:xfrm>
              <a:custGeom>
                <a:avLst/>
                <a:gdLst>
                  <a:gd name="T0" fmla="*/ 130 w 130"/>
                  <a:gd name="T1" fmla="*/ 65 h 129"/>
                  <a:gd name="T2" fmla="*/ 128 w 130"/>
                  <a:gd name="T3" fmla="*/ 51 h 129"/>
                  <a:gd name="T4" fmla="*/ 124 w 130"/>
                  <a:gd name="T5" fmla="*/ 39 h 129"/>
                  <a:gd name="T6" fmla="*/ 118 w 130"/>
                  <a:gd name="T7" fmla="*/ 28 h 129"/>
                  <a:gd name="T8" fmla="*/ 111 w 130"/>
                  <a:gd name="T9" fmla="*/ 19 h 129"/>
                  <a:gd name="T10" fmla="*/ 100 w 130"/>
                  <a:gd name="T11" fmla="*/ 9 h 129"/>
                  <a:gd name="T12" fmla="*/ 90 w 130"/>
                  <a:gd name="T13" fmla="*/ 4 h 129"/>
                  <a:gd name="T14" fmla="*/ 77 w 130"/>
                  <a:gd name="T15" fmla="*/ 1 h 129"/>
                  <a:gd name="T16" fmla="*/ 65 w 130"/>
                  <a:gd name="T17" fmla="*/ 0 h 129"/>
                  <a:gd name="T18" fmla="*/ 51 w 130"/>
                  <a:gd name="T19" fmla="*/ 1 h 129"/>
                  <a:gd name="T20" fmla="*/ 40 w 130"/>
                  <a:gd name="T21" fmla="*/ 4 h 129"/>
                  <a:gd name="T22" fmla="*/ 28 w 130"/>
                  <a:gd name="T23" fmla="*/ 9 h 129"/>
                  <a:gd name="T24" fmla="*/ 19 w 130"/>
                  <a:gd name="T25" fmla="*/ 19 h 129"/>
                  <a:gd name="T26" fmla="*/ 9 w 130"/>
                  <a:gd name="T27" fmla="*/ 28 h 129"/>
                  <a:gd name="T28" fmla="*/ 4 w 130"/>
                  <a:gd name="T29" fmla="*/ 39 h 129"/>
                  <a:gd name="T30" fmla="*/ 1 w 130"/>
                  <a:gd name="T31" fmla="*/ 51 h 129"/>
                  <a:gd name="T32" fmla="*/ 0 w 130"/>
                  <a:gd name="T33" fmla="*/ 65 h 129"/>
                  <a:gd name="T34" fmla="*/ 1 w 130"/>
                  <a:gd name="T35" fmla="*/ 77 h 129"/>
                  <a:gd name="T36" fmla="*/ 4 w 130"/>
                  <a:gd name="T37" fmla="*/ 90 h 129"/>
                  <a:gd name="T38" fmla="*/ 9 w 130"/>
                  <a:gd name="T39" fmla="*/ 100 h 129"/>
                  <a:gd name="T40" fmla="*/ 19 w 130"/>
                  <a:gd name="T41" fmla="*/ 111 h 129"/>
                  <a:gd name="T42" fmla="*/ 28 w 130"/>
                  <a:gd name="T43" fmla="*/ 118 h 129"/>
                  <a:gd name="T44" fmla="*/ 40 w 130"/>
                  <a:gd name="T45" fmla="*/ 124 h 129"/>
                  <a:gd name="T46" fmla="*/ 51 w 130"/>
                  <a:gd name="T47" fmla="*/ 127 h 129"/>
                  <a:gd name="T48" fmla="*/ 65 w 130"/>
                  <a:gd name="T49" fmla="*/ 129 h 129"/>
                  <a:gd name="T50" fmla="*/ 77 w 130"/>
                  <a:gd name="T51" fmla="*/ 127 h 129"/>
                  <a:gd name="T52" fmla="*/ 90 w 130"/>
                  <a:gd name="T53" fmla="*/ 124 h 129"/>
                  <a:gd name="T54" fmla="*/ 100 w 130"/>
                  <a:gd name="T55" fmla="*/ 118 h 129"/>
                  <a:gd name="T56" fmla="*/ 111 w 130"/>
                  <a:gd name="T57" fmla="*/ 111 h 129"/>
                  <a:gd name="T58" fmla="*/ 118 w 130"/>
                  <a:gd name="T59" fmla="*/ 100 h 129"/>
                  <a:gd name="T60" fmla="*/ 124 w 130"/>
                  <a:gd name="T61" fmla="*/ 90 h 129"/>
                  <a:gd name="T62" fmla="*/ 128 w 130"/>
                  <a:gd name="T63" fmla="*/ 77 h 129"/>
                  <a:gd name="T64" fmla="*/ 130 w 130"/>
                  <a:gd name="T6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5"/>
                    </a:move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229">
                <a:extLst>
                  <a:ext uri="{FF2B5EF4-FFF2-40B4-BE49-F238E27FC236}">
                    <a16:creationId xmlns:a16="http://schemas.microsoft.com/office/drawing/2014/main" id="{9577E8C1-F5A9-568E-CDA5-313894D13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0" y="2151063"/>
                <a:ext cx="68263" cy="68263"/>
              </a:xfrm>
              <a:custGeom>
                <a:avLst/>
                <a:gdLst>
                  <a:gd name="T0" fmla="*/ 64 w 129"/>
                  <a:gd name="T1" fmla="*/ 130 h 130"/>
                  <a:gd name="T2" fmla="*/ 77 w 129"/>
                  <a:gd name="T3" fmla="*/ 128 h 130"/>
                  <a:gd name="T4" fmla="*/ 90 w 129"/>
                  <a:gd name="T5" fmla="*/ 124 h 130"/>
                  <a:gd name="T6" fmla="*/ 100 w 129"/>
                  <a:gd name="T7" fmla="*/ 118 h 130"/>
                  <a:gd name="T8" fmla="*/ 110 w 129"/>
                  <a:gd name="T9" fmla="*/ 111 h 130"/>
                  <a:gd name="T10" fmla="*/ 118 w 129"/>
                  <a:gd name="T11" fmla="*/ 100 h 130"/>
                  <a:gd name="T12" fmla="*/ 124 w 129"/>
                  <a:gd name="T13" fmla="*/ 90 h 130"/>
                  <a:gd name="T14" fmla="*/ 127 w 129"/>
                  <a:gd name="T15" fmla="*/ 77 h 130"/>
                  <a:gd name="T16" fmla="*/ 129 w 129"/>
                  <a:gd name="T17" fmla="*/ 65 h 130"/>
                  <a:gd name="T18" fmla="*/ 127 w 129"/>
                  <a:gd name="T19" fmla="*/ 51 h 130"/>
                  <a:gd name="T20" fmla="*/ 124 w 129"/>
                  <a:gd name="T21" fmla="*/ 40 h 130"/>
                  <a:gd name="T22" fmla="*/ 118 w 129"/>
                  <a:gd name="T23" fmla="*/ 28 h 130"/>
                  <a:gd name="T24" fmla="*/ 110 w 129"/>
                  <a:gd name="T25" fmla="*/ 19 h 130"/>
                  <a:gd name="T26" fmla="*/ 100 w 129"/>
                  <a:gd name="T27" fmla="*/ 9 h 130"/>
                  <a:gd name="T28" fmla="*/ 90 w 129"/>
                  <a:gd name="T29" fmla="*/ 4 h 130"/>
                  <a:gd name="T30" fmla="*/ 77 w 129"/>
                  <a:gd name="T31" fmla="*/ 1 h 130"/>
                  <a:gd name="T32" fmla="*/ 64 w 129"/>
                  <a:gd name="T33" fmla="*/ 0 h 130"/>
                  <a:gd name="T34" fmla="*/ 51 w 129"/>
                  <a:gd name="T35" fmla="*/ 1 h 130"/>
                  <a:gd name="T36" fmla="*/ 39 w 129"/>
                  <a:gd name="T37" fmla="*/ 4 h 130"/>
                  <a:gd name="T38" fmla="*/ 28 w 129"/>
                  <a:gd name="T39" fmla="*/ 9 h 130"/>
                  <a:gd name="T40" fmla="*/ 18 w 129"/>
                  <a:gd name="T41" fmla="*/ 19 h 130"/>
                  <a:gd name="T42" fmla="*/ 9 w 129"/>
                  <a:gd name="T43" fmla="*/ 28 h 130"/>
                  <a:gd name="T44" fmla="*/ 4 w 129"/>
                  <a:gd name="T45" fmla="*/ 40 h 130"/>
                  <a:gd name="T46" fmla="*/ 1 w 129"/>
                  <a:gd name="T47" fmla="*/ 51 h 130"/>
                  <a:gd name="T48" fmla="*/ 0 w 129"/>
                  <a:gd name="T49" fmla="*/ 65 h 130"/>
                  <a:gd name="T50" fmla="*/ 1 w 129"/>
                  <a:gd name="T51" fmla="*/ 77 h 130"/>
                  <a:gd name="T52" fmla="*/ 4 w 129"/>
                  <a:gd name="T53" fmla="*/ 90 h 130"/>
                  <a:gd name="T54" fmla="*/ 9 w 129"/>
                  <a:gd name="T55" fmla="*/ 100 h 130"/>
                  <a:gd name="T56" fmla="*/ 18 w 129"/>
                  <a:gd name="T57" fmla="*/ 111 h 130"/>
                  <a:gd name="T58" fmla="*/ 28 w 129"/>
                  <a:gd name="T59" fmla="*/ 118 h 130"/>
                  <a:gd name="T60" fmla="*/ 39 w 129"/>
                  <a:gd name="T61" fmla="*/ 124 h 130"/>
                  <a:gd name="T62" fmla="*/ 51 w 129"/>
                  <a:gd name="T63" fmla="*/ 128 h 130"/>
                  <a:gd name="T64" fmla="*/ 64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130"/>
                    </a:move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4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230">
                <a:extLst>
                  <a:ext uri="{FF2B5EF4-FFF2-40B4-BE49-F238E27FC236}">
                    <a16:creationId xmlns:a16="http://schemas.microsoft.com/office/drawing/2014/main" id="{2C000F6B-BB09-A71F-84AE-9CEB60AA6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750" y="2197100"/>
                <a:ext cx="68263" cy="68263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40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9 h 129"/>
                  <a:gd name="T12" fmla="*/ 89 w 129"/>
                  <a:gd name="T13" fmla="*/ 4 h 129"/>
                  <a:gd name="T14" fmla="*/ 77 w 129"/>
                  <a:gd name="T15" fmla="*/ 1 h 129"/>
                  <a:gd name="T16" fmla="*/ 64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18 w 129"/>
                  <a:gd name="T25" fmla="*/ 19 h 129"/>
                  <a:gd name="T26" fmla="*/ 9 w 129"/>
                  <a:gd name="T27" fmla="*/ 28 h 129"/>
                  <a:gd name="T28" fmla="*/ 4 w 129"/>
                  <a:gd name="T29" fmla="*/ 40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4 w 129"/>
                  <a:gd name="T37" fmla="*/ 90 h 129"/>
                  <a:gd name="T38" fmla="*/ 9 w 129"/>
                  <a:gd name="T39" fmla="*/ 100 h 129"/>
                  <a:gd name="T40" fmla="*/ 18 w 129"/>
                  <a:gd name="T41" fmla="*/ 111 h 129"/>
                  <a:gd name="T42" fmla="*/ 28 w 129"/>
                  <a:gd name="T43" fmla="*/ 118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4 w 129"/>
                  <a:gd name="T49" fmla="*/ 129 h 129"/>
                  <a:gd name="T50" fmla="*/ 77 w 129"/>
                  <a:gd name="T51" fmla="*/ 127 h 129"/>
                  <a:gd name="T52" fmla="*/ 89 w 129"/>
                  <a:gd name="T53" fmla="*/ 124 h 129"/>
                  <a:gd name="T54" fmla="*/ 100 w 129"/>
                  <a:gd name="T55" fmla="*/ 118 h 129"/>
                  <a:gd name="T56" fmla="*/ 110 w 129"/>
                  <a:gd name="T57" fmla="*/ 111 h 129"/>
                  <a:gd name="T58" fmla="*/ 118 w 129"/>
                  <a:gd name="T59" fmla="*/ 100 h 129"/>
                  <a:gd name="T60" fmla="*/ 124 w 129"/>
                  <a:gd name="T61" fmla="*/ 90 h 129"/>
                  <a:gd name="T62" fmla="*/ 127 w 129"/>
                  <a:gd name="T63" fmla="*/ 77 h 129"/>
                  <a:gd name="T64" fmla="*/ 129 w 129"/>
                  <a:gd name="T6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231">
                <a:extLst>
                  <a:ext uri="{FF2B5EF4-FFF2-40B4-BE49-F238E27FC236}">
                    <a16:creationId xmlns:a16="http://schemas.microsoft.com/office/drawing/2014/main" id="{F51EB87D-D1C7-F384-7AEA-9E1F4605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363" y="2554288"/>
                <a:ext cx="68263" cy="68263"/>
              </a:xfrm>
              <a:custGeom>
                <a:avLst/>
                <a:gdLst>
                  <a:gd name="T0" fmla="*/ 65 w 130"/>
                  <a:gd name="T1" fmla="*/ 129 h 129"/>
                  <a:gd name="T2" fmla="*/ 78 w 130"/>
                  <a:gd name="T3" fmla="*/ 127 h 129"/>
                  <a:gd name="T4" fmla="*/ 90 w 130"/>
                  <a:gd name="T5" fmla="*/ 124 h 129"/>
                  <a:gd name="T6" fmla="*/ 101 w 130"/>
                  <a:gd name="T7" fmla="*/ 118 h 129"/>
                  <a:gd name="T8" fmla="*/ 111 w 130"/>
                  <a:gd name="T9" fmla="*/ 111 h 129"/>
                  <a:gd name="T10" fmla="*/ 118 w 130"/>
                  <a:gd name="T11" fmla="*/ 100 h 129"/>
                  <a:gd name="T12" fmla="*/ 125 w 130"/>
                  <a:gd name="T13" fmla="*/ 90 h 129"/>
                  <a:gd name="T14" fmla="*/ 128 w 130"/>
                  <a:gd name="T15" fmla="*/ 77 h 129"/>
                  <a:gd name="T16" fmla="*/ 130 w 130"/>
                  <a:gd name="T17" fmla="*/ 65 h 129"/>
                  <a:gd name="T18" fmla="*/ 128 w 130"/>
                  <a:gd name="T19" fmla="*/ 51 h 129"/>
                  <a:gd name="T20" fmla="*/ 125 w 130"/>
                  <a:gd name="T21" fmla="*/ 39 h 129"/>
                  <a:gd name="T22" fmla="*/ 118 w 130"/>
                  <a:gd name="T23" fmla="*/ 28 h 129"/>
                  <a:gd name="T24" fmla="*/ 111 w 130"/>
                  <a:gd name="T25" fmla="*/ 19 h 129"/>
                  <a:gd name="T26" fmla="*/ 101 w 130"/>
                  <a:gd name="T27" fmla="*/ 9 h 129"/>
                  <a:gd name="T28" fmla="*/ 90 w 130"/>
                  <a:gd name="T29" fmla="*/ 4 h 129"/>
                  <a:gd name="T30" fmla="*/ 78 w 130"/>
                  <a:gd name="T31" fmla="*/ 1 h 129"/>
                  <a:gd name="T32" fmla="*/ 65 w 130"/>
                  <a:gd name="T33" fmla="*/ 0 h 129"/>
                  <a:gd name="T34" fmla="*/ 52 w 130"/>
                  <a:gd name="T35" fmla="*/ 1 h 129"/>
                  <a:gd name="T36" fmla="*/ 40 w 130"/>
                  <a:gd name="T37" fmla="*/ 4 h 129"/>
                  <a:gd name="T38" fmla="*/ 29 w 130"/>
                  <a:gd name="T39" fmla="*/ 9 h 129"/>
                  <a:gd name="T40" fmla="*/ 19 w 130"/>
                  <a:gd name="T41" fmla="*/ 19 h 129"/>
                  <a:gd name="T42" fmla="*/ 10 w 130"/>
                  <a:gd name="T43" fmla="*/ 28 h 129"/>
                  <a:gd name="T44" fmla="*/ 5 w 130"/>
                  <a:gd name="T45" fmla="*/ 39 h 129"/>
                  <a:gd name="T46" fmla="*/ 1 w 130"/>
                  <a:gd name="T47" fmla="*/ 51 h 129"/>
                  <a:gd name="T48" fmla="*/ 0 w 130"/>
                  <a:gd name="T49" fmla="*/ 65 h 129"/>
                  <a:gd name="T50" fmla="*/ 1 w 130"/>
                  <a:gd name="T51" fmla="*/ 77 h 129"/>
                  <a:gd name="T52" fmla="*/ 5 w 130"/>
                  <a:gd name="T53" fmla="*/ 90 h 129"/>
                  <a:gd name="T54" fmla="*/ 10 w 130"/>
                  <a:gd name="T55" fmla="*/ 100 h 129"/>
                  <a:gd name="T56" fmla="*/ 19 w 130"/>
                  <a:gd name="T57" fmla="*/ 111 h 129"/>
                  <a:gd name="T58" fmla="*/ 29 w 130"/>
                  <a:gd name="T59" fmla="*/ 118 h 129"/>
                  <a:gd name="T60" fmla="*/ 40 w 130"/>
                  <a:gd name="T61" fmla="*/ 124 h 129"/>
                  <a:gd name="T62" fmla="*/ 52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232">
                <a:extLst>
                  <a:ext uri="{FF2B5EF4-FFF2-40B4-BE49-F238E27FC236}">
                    <a16:creationId xmlns:a16="http://schemas.microsoft.com/office/drawing/2014/main" id="{F7D9E784-F20F-6F5F-7FBA-F0C194603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875" y="2554288"/>
                <a:ext cx="69850" cy="68263"/>
              </a:xfrm>
              <a:custGeom>
                <a:avLst/>
                <a:gdLst>
                  <a:gd name="T0" fmla="*/ 65 w 130"/>
                  <a:gd name="T1" fmla="*/ 129 h 129"/>
                  <a:gd name="T2" fmla="*/ 78 w 130"/>
                  <a:gd name="T3" fmla="*/ 127 h 129"/>
                  <a:gd name="T4" fmla="*/ 90 w 130"/>
                  <a:gd name="T5" fmla="*/ 124 h 129"/>
                  <a:gd name="T6" fmla="*/ 101 w 130"/>
                  <a:gd name="T7" fmla="*/ 118 h 129"/>
                  <a:gd name="T8" fmla="*/ 111 w 130"/>
                  <a:gd name="T9" fmla="*/ 111 h 129"/>
                  <a:gd name="T10" fmla="*/ 118 w 130"/>
                  <a:gd name="T11" fmla="*/ 100 h 129"/>
                  <a:gd name="T12" fmla="*/ 125 w 130"/>
                  <a:gd name="T13" fmla="*/ 90 h 129"/>
                  <a:gd name="T14" fmla="*/ 128 w 130"/>
                  <a:gd name="T15" fmla="*/ 77 h 129"/>
                  <a:gd name="T16" fmla="*/ 130 w 130"/>
                  <a:gd name="T17" fmla="*/ 65 h 129"/>
                  <a:gd name="T18" fmla="*/ 128 w 130"/>
                  <a:gd name="T19" fmla="*/ 51 h 129"/>
                  <a:gd name="T20" fmla="*/ 125 w 130"/>
                  <a:gd name="T21" fmla="*/ 39 h 129"/>
                  <a:gd name="T22" fmla="*/ 118 w 130"/>
                  <a:gd name="T23" fmla="*/ 28 h 129"/>
                  <a:gd name="T24" fmla="*/ 111 w 130"/>
                  <a:gd name="T25" fmla="*/ 19 h 129"/>
                  <a:gd name="T26" fmla="*/ 101 w 130"/>
                  <a:gd name="T27" fmla="*/ 9 h 129"/>
                  <a:gd name="T28" fmla="*/ 90 w 130"/>
                  <a:gd name="T29" fmla="*/ 4 h 129"/>
                  <a:gd name="T30" fmla="*/ 78 w 130"/>
                  <a:gd name="T31" fmla="*/ 1 h 129"/>
                  <a:gd name="T32" fmla="*/ 65 w 130"/>
                  <a:gd name="T33" fmla="*/ 0 h 129"/>
                  <a:gd name="T34" fmla="*/ 52 w 130"/>
                  <a:gd name="T35" fmla="*/ 1 h 129"/>
                  <a:gd name="T36" fmla="*/ 40 w 130"/>
                  <a:gd name="T37" fmla="*/ 4 h 129"/>
                  <a:gd name="T38" fmla="*/ 29 w 130"/>
                  <a:gd name="T39" fmla="*/ 9 h 129"/>
                  <a:gd name="T40" fmla="*/ 19 w 130"/>
                  <a:gd name="T41" fmla="*/ 19 h 129"/>
                  <a:gd name="T42" fmla="*/ 10 w 130"/>
                  <a:gd name="T43" fmla="*/ 28 h 129"/>
                  <a:gd name="T44" fmla="*/ 5 w 130"/>
                  <a:gd name="T45" fmla="*/ 39 h 129"/>
                  <a:gd name="T46" fmla="*/ 1 w 130"/>
                  <a:gd name="T47" fmla="*/ 51 h 129"/>
                  <a:gd name="T48" fmla="*/ 0 w 130"/>
                  <a:gd name="T49" fmla="*/ 65 h 129"/>
                  <a:gd name="T50" fmla="*/ 1 w 130"/>
                  <a:gd name="T51" fmla="*/ 77 h 129"/>
                  <a:gd name="T52" fmla="*/ 5 w 130"/>
                  <a:gd name="T53" fmla="*/ 90 h 129"/>
                  <a:gd name="T54" fmla="*/ 10 w 130"/>
                  <a:gd name="T55" fmla="*/ 100 h 129"/>
                  <a:gd name="T56" fmla="*/ 19 w 130"/>
                  <a:gd name="T57" fmla="*/ 111 h 129"/>
                  <a:gd name="T58" fmla="*/ 29 w 130"/>
                  <a:gd name="T59" fmla="*/ 118 h 129"/>
                  <a:gd name="T60" fmla="*/ 40 w 130"/>
                  <a:gd name="T61" fmla="*/ 124 h 129"/>
                  <a:gd name="T62" fmla="*/ 52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233">
                <a:extLst>
                  <a:ext uri="{FF2B5EF4-FFF2-40B4-BE49-F238E27FC236}">
                    <a16:creationId xmlns:a16="http://schemas.microsoft.com/office/drawing/2014/main" id="{8B6E6F1A-1BCC-1F78-DD75-6FD4714AB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575" y="2655888"/>
                <a:ext cx="69850" cy="69850"/>
              </a:xfrm>
              <a:custGeom>
                <a:avLst/>
                <a:gdLst>
                  <a:gd name="T0" fmla="*/ 65 w 130"/>
                  <a:gd name="T1" fmla="*/ 130 h 130"/>
                  <a:gd name="T2" fmla="*/ 78 w 130"/>
                  <a:gd name="T3" fmla="*/ 128 h 130"/>
                  <a:gd name="T4" fmla="*/ 90 w 130"/>
                  <a:gd name="T5" fmla="*/ 124 h 130"/>
                  <a:gd name="T6" fmla="*/ 101 w 130"/>
                  <a:gd name="T7" fmla="*/ 118 h 130"/>
                  <a:gd name="T8" fmla="*/ 111 w 130"/>
                  <a:gd name="T9" fmla="*/ 111 h 130"/>
                  <a:gd name="T10" fmla="*/ 119 w 130"/>
                  <a:gd name="T11" fmla="*/ 100 h 130"/>
                  <a:gd name="T12" fmla="*/ 125 w 130"/>
                  <a:gd name="T13" fmla="*/ 90 h 130"/>
                  <a:gd name="T14" fmla="*/ 128 w 130"/>
                  <a:gd name="T15" fmla="*/ 77 h 130"/>
                  <a:gd name="T16" fmla="*/ 130 w 130"/>
                  <a:gd name="T17" fmla="*/ 65 h 130"/>
                  <a:gd name="T18" fmla="*/ 128 w 130"/>
                  <a:gd name="T19" fmla="*/ 51 h 130"/>
                  <a:gd name="T20" fmla="*/ 125 w 130"/>
                  <a:gd name="T21" fmla="*/ 40 h 130"/>
                  <a:gd name="T22" fmla="*/ 119 w 130"/>
                  <a:gd name="T23" fmla="*/ 28 h 130"/>
                  <a:gd name="T24" fmla="*/ 111 w 130"/>
                  <a:gd name="T25" fmla="*/ 19 h 130"/>
                  <a:gd name="T26" fmla="*/ 101 w 130"/>
                  <a:gd name="T27" fmla="*/ 10 h 130"/>
                  <a:gd name="T28" fmla="*/ 90 w 130"/>
                  <a:gd name="T29" fmla="*/ 4 h 130"/>
                  <a:gd name="T30" fmla="*/ 78 w 130"/>
                  <a:gd name="T31" fmla="*/ 1 h 130"/>
                  <a:gd name="T32" fmla="*/ 65 w 130"/>
                  <a:gd name="T33" fmla="*/ 0 h 130"/>
                  <a:gd name="T34" fmla="*/ 52 w 130"/>
                  <a:gd name="T35" fmla="*/ 1 h 130"/>
                  <a:gd name="T36" fmla="*/ 40 w 130"/>
                  <a:gd name="T37" fmla="*/ 4 h 130"/>
                  <a:gd name="T38" fmla="*/ 29 w 130"/>
                  <a:gd name="T39" fmla="*/ 10 h 130"/>
                  <a:gd name="T40" fmla="*/ 19 w 130"/>
                  <a:gd name="T41" fmla="*/ 19 h 130"/>
                  <a:gd name="T42" fmla="*/ 10 w 130"/>
                  <a:gd name="T43" fmla="*/ 28 h 130"/>
                  <a:gd name="T44" fmla="*/ 5 w 130"/>
                  <a:gd name="T45" fmla="*/ 40 h 130"/>
                  <a:gd name="T46" fmla="*/ 1 w 130"/>
                  <a:gd name="T47" fmla="*/ 51 h 130"/>
                  <a:gd name="T48" fmla="*/ 0 w 130"/>
                  <a:gd name="T49" fmla="*/ 65 h 130"/>
                  <a:gd name="T50" fmla="*/ 1 w 130"/>
                  <a:gd name="T51" fmla="*/ 77 h 130"/>
                  <a:gd name="T52" fmla="*/ 5 w 130"/>
                  <a:gd name="T53" fmla="*/ 90 h 130"/>
                  <a:gd name="T54" fmla="*/ 10 w 130"/>
                  <a:gd name="T55" fmla="*/ 100 h 130"/>
                  <a:gd name="T56" fmla="*/ 19 w 130"/>
                  <a:gd name="T57" fmla="*/ 111 h 130"/>
                  <a:gd name="T58" fmla="*/ 29 w 130"/>
                  <a:gd name="T59" fmla="*/ 118 h 130"/>
                  <a:gd name="T60" fmla="*/ 40 w 130"/>
                  <a:gd name="T61" fmla="*/ 124 h 130"/>
                  <a:gd name="T62" fmla="*/ 52 w 130"/>
                  <a:gd name="T63" fmla="*/ 128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8" y="128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234">
                <a:extLst>
                  <a:ext uri="{FF2B5EF4-FFF2-40B4-BE49-F238E27FC236}">
                    <a16:creationId xmlns:a16="http://schemas.microsoft.com/office/drawing/2014/main" id="{CDEE66FE-39C5-CDA8-E005-AA21A15D3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575" y="2554288"/>
                <a:ext cx="68263" cy="68263"/>
              </a:xfrm>
              <a:custGeom>
                <a:avLst/>
                <a:gdLst>
                  <a:gd name="T0" fmla="*/ 64 w 129"/>
                  <a:gd name="T1" fmla="*/ 129 h 129"/>
                  <a:gd name="T2" fmla="*/ 77 w 129"/>
                  <a:gd name="T3" fmla="*/ 127 h 129"/>
                  <a:gd name="T4" fmla="*/ 90 w 129"/>
                  <a:gd name="T5" fmla="*/ 124 h 129"/>
                  <a:gd name="T6" fmla="*/ 100 w 129"/>
                  <a:gd name="T7" fmla="*/ 118 h 129"/>
                  <a:gd name="T8" fmla="*/ 110 w 129"/>
                  <a:gd name="T9" fmla="*/ 111 h 129"/>
                  <a:gd name="T10" fmla="*/ 118 w 129"/>
                  <a:gd name="T11" fmla="*/ 100 h 129"/>
                  <a:gd name="T12" fmla="*/ 124 w 129"/>
                  <a:gd name="T13" fmla="*/ 90 h 129"/>
                  <a:gd name="T14" fmla="*/ 127 w 129"/>
                  <a:gd name="T15" fmla="*/ 77 h 129"/>
                  <a:gd name="T16" fmla="*/ 129 w 129"/>
                  <a:gd name="T17" fmla="*/ 65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0 w 129"/>
                  <a:gd name="T25" fmla="*/ 19 h 129"/>
                  <a:gd name="T26" fmla="*/ 100 w 129"/>
                  <a:gd name="T27" fmla="*/ 9 h 129"/>
                  <a:gd name="T28" fmla="*/ 90 w 129"/>
                  <a:gd name="T29" fmla="*/ 4 h 129"/>
                  <a:gd name="T30" fmla="*/ 77 w 129"/>
                  <a:gd name="T31" fmla="*/ 1 h 129"/>
                  <a:gd name="T32" fmla="*/ 64 w 129"/>
                  <a:gd name="T33" fmla="*/ 0 h 129"/>
                  <a:gd name="T34" fmla="*/ 51 w 129"/>
                  <a:gd name="T35" fmla="*/ 1 h 129"/>
                  <a:gd name="T36" fmla="*/ 39 w 129"/>
                  <a:gd name="T37" fmla="*/ 4 h 129"/>
                  <a:gd name="T38" fmla="*/ 28 w 129"/>
                  <a:gd name="T39" fmla="*/ 9 h 129"/>
                  <a:gd name="T40" fmla="*/ 19 w 129"/>
                  <a:gd name="T41" fmla="*/ 19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5 h 129"/>
                  <a:gd name="T50" fmla="*/ 1 w 129"/>
                  <a:gd name="T51" fmla="*/ 77 h 129"/>
                  <a:gd name="T52" fmla="*/ 4 w 129"/>
                  <a:gd name="T53" fmla="*/ 90 h 129"/>
                  <a:gd name="T54" fmla="*/ 9 w 129"/>
                  <a:gd name="T55" fmla="*/ 100 h 129"/>
                  <a:gd name="T56" fmla="*/ 19 w 129"/>
                  <a:gd name="T57" fmla="*/ 111 h 129"/>
                  <a:gd name="T58" fmla="*/ 28 w 129"/>
                  <a:gd name="T59" fmla="*/ 118 h 129"/>
                  <a:gd name="T60" fmla="*/ 39 w 129"/>
                  <a:gd name="T61" fmla="*/ 124 h 129"/>
                  <a:gd name="T62" fmla="*/ 51 w 129"/>
                  <a:gd name="T63" fmla="*/ 127 h 129"/>
                  <a:gd name="T64" fmla="*/ 64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235">
                <a:extLst>
                  <a:ext uri="{FF2B5EF4-FFF2-40B4-BE49-F238E27FC236}">
                    <a16:creationId xmlns:a16="http://schemas.microsoft.com/office/drawing/2014/main" id="{979D0C5F-CD9A-EA7E-4D36-07469C55C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613" y="2703513"/>
                <a:ext cx="68263" cy="68263"/>
              </a:xfrm>
              <a:custGeom>
                <a:avLst/>
                <a:gdLst>
                  <a:gd name="T0" fmla="*/ 65 w 129"/>
                  <a:gd name="T1" fmla="*/ 130 h 130"/>
                  <a:gd name="T2" fmla="*/ 77 w 129"/>
                  <a:gd name="T3" fmla="*/ 127 h 130"/>
                  <a:gd name="T4" fmla="*/ 90 w 129"/>
                  <a:gd name="T5" fmla="*/ 124 h 130"/>
                  <a:gd name="T6" fmla="*/ 100 w 129"/>
                  <a:gd name="T7" fmla="*/ 118 h 130"/>
                  <a:gd name="T8" fmla="*/ 111 w 129"/>
                  <a:gd name="T9" fmla="*/ 111 h 130"/>
                  <a:gd name="T10" fmla="*/ 118 w 129"/>
                  <a:gd name="T11" fmla="*/ 100 h 130"/>
                  <a:gd name="T12" fmla="*/ 124 w 129"/>
                  <a:gd name="T13" fmla="*/ 90 h 130"/>
                  <a:gd name="T14" fmla="*/ 127 w 129"/>
                  <a:gd name="T15" fmla="*/ 77 h 130"/>
                  <a:gd name="T16" fmla="*/ 129 w 129"/>
                  <a:gd name="T17" fmla="*/ 65 h 130"/>
                  <a:gd name="T18" fmla="*/ 127 w 129"/>
                  <a:gd name="T19" fmla="*/ 51 h 130"/>
                  <a:gd name="T20" fmla="*/ 124 w 129"/>
                  <a:gd name="T21" fmla="*/ 40 h 130"/>
                  <a:gd name="T22" fmla="*/ 118 w 129"/>
                  <a:gd name="T23" fmla="*/ 28 h 130"/>
                  <a:gd name="T24" fmla="*/ 111 w 129"/>
                  <a:gd name="T25" fmla="*/ 19 h 130"/>
                  <a:gd name="T26" fmla="*/ 100 w 129"/>
                  <a:gd name="T27" fmla="*/ 9 h 130"/>
                  <a:gd name="T28" fmla="*/ 90 w 129"/>
                  <a:gd name="T29" fmla="*/ 4 h 130"/>
                  <a:gd name="T30" fmla="*/ 77 w 129"/>
                  <a:gd name="T31" fmla="*/ 1 h 130"/>
                  <a:gd name="T32" fmla="*/ 65 w 129"/>
                  <a:gd name="T33" fmla="*/ 0 h 130"/>
                  <a:gd name="T34" fmla="*/ 51 w 129"/>
                  <a:gd name="T35" fmla="*/ 1 h 130"/>
                  <a:gd name="T36" fmla="*/ 39 w 129"/>
                  <a:gd name="T37" fmla="*/ 4 h 130"/>
                  <a:gd name="T38" fmla="*/ 28 w 129"/>
                  <a:gd name="T39" fmla="*/ 9 h 130"/>
                  <a:gd name="T40" fmla="*/ 19 w 129"/>
                  <a:gd name="T41" fmla="*/ 19 h 130"/>
                  <a:gd name="T42" fmla="*/ 9 w 129"/>
                  <a:gd name="T43" fmla="*/ 28 h 130"/>
                  <a:gd name="T44" fmla="*/ 4 w 129"/>
                  <a:gd name="T45" fmla="*/ 40 h 130"/>
                  <a:gd name="T46" fmla="*/ 1 w 129"/>
                  <a:gd name="T47" fmla="*/ 51 h 130"/>
                  <a:gd name="T48" fmla="*/ 0 w 129"/>
                  <a:gd name="T49" fmla="*/ 65 h 130"/>
                  <a:gd name="T50" fmla="*/ 1 w 129"/>
                  <a:gd name="T51" fmla="*/ 77 h 130"/>
                  <a:gd name="T52" fmla="*/ 4 w 129"/>
                  <a:gd name="T53" fmla="*/ 90 h 130"/>
                  <a:gd name="T54" fmla="*/ 9 w 129"/>
                  <a:gd name="T55" fmla="*/ 100 h 130"/>
                  <a:gd name="T56" fmla="*/ 19 w 129"/>
                  <a:gd name="T57" fmla="*/ 111 h 130"/>
                  <a:gd name="T58" fmla="*/ 28 w 129"/>
                  <a:gd name="T59" fmla="*/ 118 h 130"/>
                  <a:gd name="T60" fmla="*/ 39 w 129"/>
                  <a:gd name="T61" fmla="*/ 124 h 130"/>
                  <a:gd name="T62" fmla="*/ 51 w 129"/>
                  <a:gd name="T63" fmla="*/ 127 h 130"/>
                  <a:gd name="T64" fmla="*/ 65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130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236">
                <a:extLst>
                  <a:ext uri="{FF2B5EF4-FFF2-40B4-BE49-F238E27FC236}">
                    <a16:creationId xmlns:a16="http://schemas.microsoft.com/office/drawing/2014/main" id="{4BEFCE05-B218-8782-A97F-0C60A89D6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25" y="2944813"/>
                <a:ext cx="68263" cy="68263"/>
              </a:xfrm>
              <a:custGeom>
                <a:avLst/>
                <a:gdLst>
                  <a:gd name="T0" fmla="*/ 65 w 129"/>
                  <a:gd name="T1" fmla="*/ 129 h 129"/>
                  <a:gd name="T2" fmla="*/ 77 w 129"/>
                  <a:gd name="T3" fmla="*/ 127 h 129"/>
                  <a:gd name="T4" fmla="*/ 90 w 129"/>
                  <a:gd name="T5" fmla="*/ 124 h 129"/>
                  <a:gd name="T6" fmla="*/ 100 w 129"/>
                  <a:gd name="T7" fmla="*/ 118 h 129"/>
                  <a:gd name="T8" fmla="*/ 111 w 129"/>
                  <a:gd name="T9" fmla="*/ 110 h 129"/>
                  <a:gd name="T10" fmla="*/ 118 w 129"/>
                  <a:gd name="T11" fmla="*/ 100 h 129"/>
                  <a:gd name="T12" fmla="*/ 124 w 129"/>
                  <a:gd name="T13" fmla="*/ 90 h 129"/>
                  <a:gd name="T14" fmla="*/ 127 w 129"/>
                  <a:gd name="T15" fmla="*/ 77 h 129"/>
                  <a:gd name="T16" fmla="*/ 129 w 129"/>
                  <a:gd name="T17" fmla="*/ 64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1 w 129"/>
                  <a:gd name="T25" fmla="*/ 18 h 129"/>
                  <a:gd name="T26" fmla="*/ 100 w 129"/>
                  <a:gd name="T27" fmla="*/ 9 h 129"/>
                  <a:gd name="T28" fmla="*/ 90 w 129"/>
                  <a:gd name="T29" fmla="*/ 4 h 129"/>
                  <a:gd name="T30" fmla="*/ 77 w 129"/>
                  <a:gd name="T31" fmla="*/ 1 h 129"/>
                  <a:gd name="T32" fmla="*/ 65 w 129"/>
                  <a:gd name="T33" fmla="*/ 0 h 129"/>
                  <a:gd name="T34" fmla="*/ 51 w 129"/>
                  <a:gd name="T35" fmla="*/ 1 h 129"/>
                  <a:gd name="T36" fmla="*/ 40 w 129"/>
                  <a:gd name="T37" fmla="*/ 4 h 129"/>
                  <a:gd name="T38" fmla="*/ 28 w 129"/>
                  <a:gd name="T39" fmla="*/ 9 h 129"/>
                  <a:gd name="T40" fmla="*/ 19 w 129"/>
                  <a:gd name="T41" fmla="*/ 18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4 h 129"/>
                  <a:gd name="T50" fmla="*/ 1 w 129"/>
                  <a:gd name="T51" fmla="*/ 77 h 129"/>
                  <a:gd name="T52" fmla="*/ 4 w 129"/>
                  <a:gd name="T53" fmla="*/ 90 h 129"/>
                  <a:gd name="T54" fmla="*/ 9 w 129"/>
                  <a:gd name="T55" fmla="*/ 100 h 129"/>
                  <a:gd name="T56" fmla="*/ 19 w 129"/>
                  <a:gd name="T57" fmla="*/ 110 h 129"/>
                  <a:gd name="T58" fmla="*/ 28 w 129"/>
                  <a:gd name="T59" fmla="*/ 118 h 129"/>
                  <a:gd name="T60" fmla="*/ 40 w 129"/>
                  <a:gd name="T61" fmla="*/ 124 h 129"/>
                  <a:gd name="T62" fmla="*/ 51 w 129"/>
                  <a:gd name="T63" fmla="*/ 127 h 129"/>
                  <a:gd name="T64" fmla="*/ 65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5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237">
                <a:extLst>
                  <a:ext uri="{FF2B5EF4-FFF2-40B4-BE49-F238E27FC236}">
                    <a16:creationId xmlns:a16="http://schemas.microsoft.com/office/drawing/2014/main" id="{14D88B7A-5999-01AF-B77F-990F73BE0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788" y="2108200"/>
                <a:ext cx="69850" cy="68263"/>
              </a:xfrm>
              <a:custGeom>
                <a:avLst/>
                <a:gdLst>
                  <a:gd name="T0" fmla="*/ 65 w 130"/>
                  <a:gd name="T1" fmla="*/ 129 h 129"/>
                  <a:gd name="T2" fmla="*/ 78 w 130"/>
                  <a:gd name="T3" fmla="*/ 127 h 129"/>
                  <a:gd name="T4" fmla="*/ 90 w 130"/>
                  <a:gd name="T5" fmla="*/ 124 h 129"/>
                  <a:gd name="T6" fmla="*/ 101 w 130"/>
                  <a:gd name="T7" fmla="*/ 118 h 129"/>
                  <a:gd name="T8" fmla="*/ 111 w 130"/>
                  <a:gd name="T9" fmla="*/ 110 h 129"/>
                  <a:gd name="T10" fmla="*/ 119 w 130"/>
                  <a:gd name="T11" fmla="*/ 100 h 129"/>
                  <a:gd name="T12" fmla="*/ 125 w 130"/>
                  <a:gd name="T13" fmla="*/ 89 h 129"/>
                  <a:gd name="T14" fmla="*/ 128 w 130"/>
                  <a:gd name="T15" fmla="*/ 77 h 129"/>
                  <a:gd name="T16" fmla="*/ 130 w 130"/>
                  <a:gd name="T17" fmla="*/ 64 h 129"/>
                  <a:gd name="T18" fmla="*/ 128 w 130"/>
                  <a:gd name="T19" fmla="*/ 51 h 129"/>
                  <a:gd name="T20" fmla="*/ 125 w 130"/>
                  <a:gd name="T21" fmla="*/ 39 h 129"/>
                  <a:gd name="T22" fmla="*/ 119 w 130"/>
                  <a:gd name="T23" fmla="*/ 28 h 129"/>
                  <a:gd name="T24" fmla="*/ 111 w 130"/>
                  <a:gd name="T25" fmla="*/ 18 h 129"/>
                  <a:gd name="T26" fmla="*/ 101 w 130"/>
                  <a:gd name="T27" fmla="*/ 9 h 129"/>
                  <a:gd name="T28" fmla="*/ 90 w 130"/>
                  <a:gd name="T29" fmla="*/ 4 h 129"/>
                  <a:gd name="T30" fmla="*/ 78 w 130"/>
                  <a:gd name="T31" fmla="*/ 1 h 129"/>
                  <a:gd name="T32" fmla="*/ 65 w 130"/>
                  <a:gd name="T33" fmla="*/ 0 h 129"/>
                  <a:gd name="T34" fmla="*/ 52 w 130"/>
                  <a:gd name="T35" fmla="*/ 1 h 129"/>
                  <a:gd name="T36" fmla="*/ 40 w 130"/>
                  <a:gd name="T37" fmla="*/ 4 h 129"/>
                  <a:gd name="T38" fmla="*/ 29 w 130"/>
                  <a:gd name="T39" fmla="*/ 9 h 129"/>
                  <a:gd name="T40" fmla="*/ 19 w 130"/>
                  <a:gd name="T41" fmla="*/ 18 h 129"/>
                  <a:gd name="T42" fmla="*/ 10 w 130"/>
                  <a:gd name="T43" fmla="*/ 28 h 129"/>
                  <a:gd name="T44" fmla="*/ 5 w 130"/>
                  <a:gd name="T45" fmla="*/ 39 h 129"/>
                  <a:gd name="T46" fmla="*/ 1 w 130"/>
                  <a:gd name="T47" fmla="*/ 51 h 129"/>
                  <a:gd name="T48" fmla="*/ 0 w 130"/>
                  <a:gd name="T49" fmla="*/ 64 h 129"/>
                  <a:gd name="T50" fmla="*/ 1 w 130"/>
                  <a:gd name="T51" fmla="*/ 77 h 129"/>
                  <a:gd name="T52" fmla="*/ 5 w 130"/>
                  <a:gd name="T53" fmla="*/ 89 h 129"/>
                  <a:gd name="T54" fmla="*/ 10 w 130"/>
                  <a:gd name="T55" fmla="*/ 100 h 129"/>
                  <a:gd name="T56" fmla="*/ 19 w 130"/>
                  <a:gd name="T57" fmla="*/ 110 h 129"/>
                  <a:gd name="T58" fmla="*/ 29 w 130"/>
                  <a:gd name="T59" fmla="*/ 118 h 129"/>
                  <a:gd name="T60" fmla="*/ 40 w 130"/>
                  <a:gd name="T61" fmla="*/ 124 h 129"/>
                  <a:gd name="T62" fmla="*/ 52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238">
                <a:extLst>
                  <a:ext uri="{FF2B5EF4-FFF2-40B4-BE49-F238E27FC236}">
                    <a16:creationId xmlns:a16="http://schemas.microsoft.com/office/drawing/2014/main" id="{0E924672-9C20-BAD0-ACF9-011235636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200" y="2174875"/>
                <a:ext cx="68263" cy="68263"/>
              </a:xfrm>
              <a:custGeom>
                <a:avLst/>
                <a:gdLst>
                  <a:gd name="T0" fmla="*/ 65 w 130"/>
                  <a:gd name="T1" fmla="*/ 129 h 129"/>
                  <a:gd name="T2" fmla="*/ 78 w 130"/>
                  <a:gd name="T3" fmla="*/ 127 h 129"/>
                  <a:gd name="T4" fmla="*/ 90 w 130"/>
                  <a:gd name="T5" fmla="*/ 124 h 129"/>
                  <a:gd name="T6" fmla="*/ 101 w 130"/>
                  <a:gd name="T7" fmla="*/ 118 h 129"/>
                  <a:gd name="T8" fmla="*/ 111 w 130"/>
                  <a:gd name="T9" fmla="*/ 111 h 129"/>
                  <a:gd name="T10" fmla="*/ 118 w 130"/>
                  <a:gd name="T11" fmla="*/ 100 h 129"/>
                  <a:gd name="T12" fmla="*/ 125 w 130"/>
                  <a:gd name="T13" fmla="*/ 90 h 129"/>
                  <a:gd name="T14" fmla="*/ 128 w 130"/>
                  <a:gd name="T15" fmla="*/ 77 h 129"/>
                  <a:gd name="T16" fmla="*/ 130 w 130"/>
                  <a:gd name="T17" fmla="*/ 65 h 129"/>
                  <a:gd name="T18" fmla="*/ 128 w 130"/>
                  <a:gd name="T19" fmla="*/ 51 h 129"/>
                  <a:gd name="T20" fmla="*/ 125 w 130"/>
                  <a:gd name="T21" fmla="*/ 40 h 129"/>
                  <a:gd name="T22" fmla="*/ 118 w 130"/>
                  <a:gd name="T23" fmla="*/ 28 h 129"/>
                  <a:gd name="T24" fmla="*/ 111 w 130"/>
                  <a:gd name="T25" fmla="*/ 19 h 129"/>
                  <a:gd name="T26" fmla="*/ 101 w 130"/>
                  <a:gd name="T27" fmla="*/ 9 h 129"/>
                  <a:gd name="T28" fmla="*/ 90 w 130"/>
                  <a:gd name="T29" fmla="*/ 4 h 129"/>
                  <a:gd name="T30" fmla="*/ 78 w 130"/>
                  <a:gd name="T31" fmla="*/ 1 h 129"/>
                  <a:gd name="T32" fmla="*/ 65 w 130"/>
                  <a:gd name="T33" fmla="*/ 0 h 129"/>
                  <a:gd name="T34" fmla="*/ 51 w 130"/>
                  <a:gd name="T35" fmla="*/ 1 h 129"/>
                  <a:gd name="T36" fmla="*/ 40 w 130"/>
                  <a:gd name="T37" fmla="*/ 4 h 129"/>
                  <a:gd name="T38" fmla="*/ 28 w 130"/>
                  <a:gd name="T39" fmla="*/ 9 h 129"/>
                  <a:gd name="T40" fmla="*/ 19 w 130"/>
                  <a:gd name="T41" fmla="*/ 19 h 129"/>
                  <a:gd name="T42" fmla="*/ 10 w 130"/>
                  <a:gd name="T43" fmla="*/ 28 h 129"/>
                  <a:gd name="T44" fmla="*/ 4 w 130"/>
                  <a:gd name="T45" fmla="*/ 40 h 129"/>
                  <a:gd name="T46" fmla="*/ 1 w 130"/>
                  <a:gd name="T47" fmla="*/ 51 h 129"/>
                  <a:gd name="T48" fmla="*/ 0 w 130"/>
                  <a:gd name="T49" fmla="*/ 65 h 129"/>
                  <a:gd name="T50" fmla="*/ 1 w 130"/>
                  <a:gd name="T51" fmla="*/ 77 h 129"/>
                  <a:gd name="T52" fmla="*/ 4 w 130"/>
                  <a:gd name="T53" fmla="*/ 90 h 129"/>
                  <a:gd name="T54" fmla="*/ 10 w 130"/>
                  <a:gd name="T55" fmla="*/ 100 h 129"/>
                  <a:gd name="T56" fmla="*/ 19 w 130"/>
                  <a:gd name="T57" fmla="*/ 111 h 129"/>
                  <a:gd name="T58" fmla="*/ 28 w 130"/>
                  <a:gd name="T59" fmla="*/ 118 h 129"/>
                  <a:gd name="T60" fmla="*/ 40 w 130"/>
                  <a:gd name="T61" fmla="*/ 124 h 129"/>
                  <a:gd name="T62" fmla="*/ 51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239">
                <a:extLst>
                  <a:ext uri="{FF2B5EF4-FFF2-40B4-BE49-F238E27FC236}">
                    <a16:creationId xmlns:a16="http://schemas.microsoft.com/office/drawing/2014/main" id="{F123C0F4-1810-64CF-E5E5-442ADB54C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4113" y="1838325"/>
                <a:ext cx="68263" cy="68263"/>
              </a:xfrm>
              <a:custGeom>
                <a:avLst/>
                <a:gdLst>
                  <a:gd name="T0" fmla="*/ 64 w 129"/>
                  <a:gd name="T1" fmla="*/ 129 h 129"/>
                  <a:gd name="T2" fmla="*/ 77 w 129"/>
                  <a:gd name="T3" fmla="*/ 127 h 129"/>
                  <a:gd name="T4" fmla="*/ 89 w 129"/>
                  <a:gd name="T5" fmla="*/ 124 h 129"/>
                  <a:gd name="T6" fmla="*/ 100 w 129"/>
                  <a:gd name="T7" fmla="*/ 118 h 129"/>
                  <a:gd name="T8" fmla="*/ 110 w 129"/>
                  <a:gd name="T9" fmla="*/ 110 h 129"/>
                  <a:gd name="T10" fmla="*/ 118 w 129"/>
                  <a:gd name="T11" fmla="*/ 100 h 129"/>
                  <a:gd name="T12" fmla="*/ 124 w 129"/>
                  <a:gd name="T13" fmla="*/ 89 h 129"/>
                  <a:gd name="T14" fmla="*/ 127 w 129"/>
                  <a:gd name="T15" fmla="*/ 77 h 129"/>
                  <a:gd name="T16" fmla="*/ 129 w 129"/>
                  <a:gd name="T17" fmla="*/ 64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0 w 129"/>
                  <a:gd name="T25" fmla="*/ 18 h 129"/>
                  <a:gd name="T26" fmla="*/ 100 w 129"/>
                  <a:gd name="T27" fmla="*/ 9 h 129"/>
                  <a:gd name="T28" fmla="*/ 89 w 129"/>
                  <a:gd name="T29" fmla="*/ 4 h 129"/>
                  <a:gd name="T30" fmla="*/ 77 w 129"/>
                  <a:gd name="T31" fmla="*/ 1 h 129"/>
                  <a:gd name="T32" fmla="*/ 64 w 129"/>
                  <a:gd name="T33" fmla="*/ 0 h 129"/>
                  <a:gd name="T34" fmla="*/ 51 w 129"/>
                  <a:gd name="T35" fmla="*/ 1 h 129"/>
                  <a:gd name="T36" fmla="*/ 39 w 129"/>
                  <a:gd name="T37" fmla="*/ 4 h 129"/>
                  <a:gd name="T38" fmla="*/ 28 w 129"/>
                  <a:gd name="T39" fmla="*/ 9 h 129"/>
                  <a:gd name="T40" fmla="*/ 18 w 129"/>
                  <a:gd name="T41" fmla="*/ 18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4 h 129"/>
                  <a:gd name="T50" fmla="*/ 1 w 129"/>
                  <a:gd name="T51" fmla="*/ 77 h 129"/>
                  <a:gd name="T52" fmla="*/ 4 w 129"/>
                  <a:gd name="T53" fmla="*/ 89 h 129"/>
                  <a:gd name="T54" fmla="*/ 9 w 129"/>
                  <a:gd name="T55" fmla="*/ 100 h 129"/>
                  <a:gd name="T56" fmla="*/ 18 w 129"/>
                  <a:gd name="T57" fmla="*/ 110 h 129"/>
                  <a:gd name="T58" fmla="*/ 28 w 129"/>
                  <a:gd name="T59" fmla="*/ 118 h 129"/>
                  <a:gd name="T60" fmla="*/ 39 w 129"/>
                  <a:gd name="T61" fmla="*/ 124 h 129"/>
                  <a:gd name="T62" fmla="*/ 51 w 129"/>
                  <a:gd name="T63" fmla="*/ 127 h 129"/>
                  <a:gd name="T64" fmla="*/ 64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129"/>
                    </a:move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240">
                <a:extLst>
                  <a:ext uri="{FF2B5EF4-FFF2-40B4-BE49-F238E27FC236}">
                    <a16:creationId xmlns:a16="http://schemas.microsoft.com/office/drawing/2014/main" id="{33CA3627-FE25-B0DC-A814-207785D9B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213" y="1884363"/>
                <a:ext cx="69850" cy="69850"/>
              </a:xfrm>
              <a:custGeom>
                <a:avLst/>
                <a:gdLst>
                  <a:gd name="T0" fmla="*/ 65 w 130"/>
                  <a:gd name="T1" fmla="*/ 130 h 130"/>
                  <a:gd name="T2" fmla="*/ 77 w 130"/>
                  <a:gd name="T3" fmla="*/ 128 h 130"/>
                  <a:gd name="T4" fmla="*/ 90 w 130"/>
                  <a:gd name="T5" fmla="*/ 125 h 130"/>
                  <a:gd name="T6" fmla="*/ 100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1 h 130"/>
                  <a:gd name="T12" fmla="*/ 124 w 130"/>
                  <a:gd name="T13" fmla="*/ 90 h 130"/>
                  <a:gd name="T14" fmla="*/ 128 w 130"/>
                  <a:gd name="T15" fmla="*/ 78 h 130"/>
                  <a:gd name="T16" fmla="*/ 130 w 130"/>
                  <a:gd name="T17" fmla="*/ 65 h 130"/>
                  <a:gd name="T18" fmla="*/ 128 w 130"/>
                  <a:gd name="T19" fmla="*/ 52 h 130"/>
                  <a:gd name="T20" fmla="*/ 124 w 130"/>
                  <a:gd name="T21" fmla="*/ 40 h 130"/>
                  <a:gd name="T22" fmla="*/ 118 w 130"/>
                  <a:gd name="T23" fmla="*/ 29 h 130"/>
                  <a:gd name="T24" fmla="*/ 111 w 130"/>
                  <a:gd name="T25" fmla="*/ 19 h 130"/>
                  <a:gd name="T26" fmla="*/ 100 w 130"/>
                  <a:gd name="T27" fmla="*/ 10 h 130"/>
                  <a:gd name="T28" fmla="*/ 90 w 130"/>
                  <a:gd name="T29" fmla="*/ 5 h 130"/>
                  <a:gd name="T30" fmla="*/ 77 w 130"/>
                  <a:gd name="T31" fmla="*/ 1 h 130"/>
                  <a:gd name="T32" fmla="*/ 65 w 130"/>
                  <a:gd name="T33" fmla="*/ 0 h 130"/>
                  <a:gd name="T34" fmla="*/ 51 w 130"/>
                  <a:gd name="T35" fmla="*/ 1 h 130"/>
                  <a:gd name="T36" fmla="*/ 40 w 130"/>
                  <a:gd name="T37" fmla="*/ 5 h 130"/>
                  <a:gd name="T38" fmla="*/ 28 w 130"/>
                  <a:gd name="T39" fmla="*/ 10 h 130"/>
                  <a:gd name="T40" fmla="*/ 19 w 130"/>
                  <a:gd name="T41" fmla="*/ 19 h 130"/>
                  <a:gd name="T42" fmla="*/ 9 w 130"/>
                  <a:gd name="T43" fmla="*/ 29 h 130"/>
                  <a:gd name="T44" fmla="*/ 4 w 130"/>
                  <a:gd name="T45" fmla="*/ 40 h 130"/>
                  <a:gd name="T46" fmla="*/ 1 w 130"/>
                  <a:gd name="T47" fmla="*/ 52 h 130"/>
                  <a:gd name="T48" fmla="*/ 0 w 130"/>
                  <a:gd name="T49" fmla="*/ 65 h 130"/>
                  <a:gd name="T50" fmla="*/ 1 w 130"/>
                  <a:gd name="T51" fmla="*/ 78 h 130"/>
                  <a:gd name="T52" fmla="*/ 4 w 130"/>
                  <a:gd name="T53" fmla="*/ 90 h 130"/>
                  <a:gd name="T54" fmla="*/ 9 w 130"/>
                  <a:gd name="T55" fmla="*/ 101 h 130"/>
                  <a:gd name="T56" fmla="*/ 19 w 130"/>
                  <a:gd name="T57" fmla="*/ 111 h 130"/>
                  <a:gd name="T58" fmla="*/ 28 w 130"/>
                  <a:gd name="T59" fmla="*/ 118 h 130"/>
                  <a:gd name="T60" fmla="*/ 40 w 130"/>
                  <a:gd name="T61" fmla="*/ 125 h 130"/>
                  <a:gd name="T62" fmla="*/ 51 w 130"/>
                  <a:gd name="T63" fmla="*/ 128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241">
                <a:extLst>
                  <a:ext uri="{FF2B5EF4-FFF2-40B4-BE49-F238E27FC236}">
                    <a16:creationId xmlns:a16="http://schemas.microsoft.com/office/drawing/2014/main" id="{438CAFF8-42B0-D121-ADF8-7D5F8BA21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88" y="1798638"/>
                <a:ext cx="68263" cy="68263"/>
              </a:xfrm>
              <a:custGeom>
                <a:avLst/>
                <a:gdLst>
                  <a:gd name="T0" fmla="*/ 64 w 129"/>
                  <a:gd name="T1" fmla="*/ 130 h 130"/>
                  <a:gd name="T2" fmla="*/ 77 w 129"/>
                  <a:gd name="T3" fmla="*/ 128 h 130"/>
                  <a:gd name="T4" fmla="*/ 90 w 129"/>
                  <a:gd name="T5" fmla="*/ 125 h 130"/>
                  <a:gd name="T6" fmla="*/ 100 w 129"/>
                  <a:gd name="T7" fmla="*/ 118 h 130"/>
                  <a:gd name="T8" fmla="*/ 110 w 129"/>
                  <a:gd name="T9" fmla="*/ 111 h 130"/>
                  <a:gd name="T10" fmla="*/ 118 w 129"/>
                  <a:gd name="T11" fmla="*/ 101 h 130"/>
                  <a:gd name="T12" fmla="*/ 124 w 129"/>
                  <a:gd name="T13" fmla="*/ 90 h 130"/>
                  <a:gd name="T14" fmla="*/ 127 w 129"/>
                  <a:gd name="T15" fmla="*/ 78 h 130"/>
                  <a:gd name="T16" fmla="*/ 129 w 129"/>
                  <a:gd name="T17" fmla="*/ 65 h 130"/>
                  <a:gd name="T18" fmla="*/ 127 w 129"/>
                  <a:gd name="T19" fmla="*/ 52 h 130"/>
                  <a:gd name="T20" fmla="*/ 124 w 129"/>
                  <a:gd name="T21" fmla="*/ 40 h 130"/>
                  <a:gd name="T22" fmla="*/ 118 w 129"/>
                  <a:gd name="T23" fmla="*/ 29 h 130"/>
                  <a:gd name="T24" fmla="*/ 110 w 129"/>
                  <a:gd name="T25" fmla="*/ 19 h 130"/>
                  <a:gd name="T26" fmla="*/ 100 w 129"/>
                  <a:gd name="T27" fmla="*/ 10 h 130"/>
                  <a:gd name="T28" fmla="*/ 90 w 129"/>
                  <a:gd name="T29" fmla="*/ 5 h 130"/>
                  <a:gd name="T30" fmla="*/ 77 w 129"/>
                  <a:gd name="T31" fmla="*/ 1 h 130"/>
                  <a:gd name="T32" fmla="*/ 64 w 129"/>
                  <a:gd name="T33" fmla="*/ 0 h 130"/>
                  <a:gd name="T34" fmla="*/ 51 w 129"/>
                  <a:gd name="T35" fmla="*/ 1 h 130"/>
                  <a:gd name="T36" fmla="*/ 39 w 129"/>
                  <a:gd name="T37" fmla="*/ 5 h 130"/>
                  <a:gd name="T38" fmla="*/ 28 w 129"/>
                  <a:gd name="T39" fmla="*/ 10 h 130"/>
                  <a:gd name="T40" fmla="*/ 19 w 129"/>
                  <a:gd name="T41" fmla="*/ 19 h 130"/>
                  <a:gd name="T42" fmla="*/ 9 w 129"/>
                  <a:gd name="T43" fmla="*/ 29 h 130"/>
                  <a:gd name="T44" fmla="*/ 4 w 129"/>
                  <a:gd name="T45" fmla="*/ 40 h 130"/>
                  <a:gd name="T46" fmla="*/ 1 w 129"/>
                  <a:gd name="T47" fmla="*/ 52 h 130"/>
                  <a:gd name="T48" fmla="*/ 0 w 129"/>
                  <a:gd name="T49" fmla="*/ 65 h 130"/>
                  <a:gd name="T50" fmla="*/ 1 w 129"/>
                  <a:gd name="T51" fmla="*/ 78 h 130"/>
                  <a:gd name="T52" fmla="*/ 4 w 129"/>
                  <a:gd name="T53" fmla="*/ 90 h 130"/>
                  <a:gd name="T54" fmla="*/ 9 w 129"/>
                  <a:gd name="T55" fmla="*/ 101 h 130"/>
                  <a:gd name="T56" fmla="*/ 19 w 129"/>
                  <a:gd name="T57" fmla="*/ 111 h 130"/>
                  <a:gd name="T58" fmla="*/ 28 w 129"/>
                  <a:gd name="T59" fmla="*/ 118 h 130"/>
                  <a:gd name="T60" fmla="*/ 39 w 129"/>
                  <a:gd name="T61" fmla="*/ 125 h 130"/>
                  <a:gd name="T62" fmla="*/ 51 w 129"/>
                  <a:gd name="T63" fmla="*/ 128 h 130"/>
                  <a:gd name="T64" fmla="*/ 64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130"/>
                    </a:move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242">
                <a:extLst>
                  <a:ext uri="{FF2B5EF4-FFF2-40B4-BE49-F238E27FC236}">
                    <a16:creationId xmlns:a16="http://schemas.microsoft.com/office/drawing/2014/main" id="{9566D6AF-867C-E5BE-B495-5BDC8285D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300" y="1643063"/>
                <a:ext cx="69850" cy="68263"/>
              </a:xfrm>
              <a:custGeom>
                <a:avLst/>
                <a:gdLst>
                  <a:gd name="T0" fmla="*/ 65 w 130"/>
                  <a:gd name="T1" fmla="*/ 129 h 129"/>
                  <a:gd name="T2" fmla="*/ 78 w 130"/>
                  <a:gd name="T3" fmla="*/ 127 h 129"/>
                  <a:gd name="T4" fmla="*/ 90 w 130"/>
                  <a:gd name="T5" fmla="*/ 124 h 129"/>
                  <a:gd name="T6" fmla="*/ 101 w 130"/>
                  <a:gd name="T7" fmla="*/ 118 h 129"/>
                  <a:gd name="T8" fmla="*/ 111 w 130"/>
                  <a:gd name="T9" fmla="*/ 110 h 129"/>
                  <a:gd name="T10" fmla="*/ 118 w 130"/>
                  <a:gd name="T11" fmla="*/ 100 h 129"/>
                  <a:gd name="T12" fmla="*/ 125 w 130"/>
                  <a:gd name="T13" fmla="*/ 89 h 129"/>
                  <a:gd name="T14" fmla="*/ 128 w 130"/>
                  <a:gd name="T15" fmla="*/ 77 h 129"/>
                  <a:gd name="T16" fmla="*/ 130 w 130"/>
                  <a:gd name="T17" fmla="*/ 64 h 129"/>
                  <a:gd name="T18" fmla="*/ 128 w 130"/>
                  <a:gd name="T19" fmla="*/ 51 h 129"/>
                  <a:gd name="T20" fmla="*/ 125 w 130"/>
                  <a:gd name="T21" fmla="*/ 39 h 129"/>
                  <a:gd name="T22" fmla="*/ 118 w 130"/>
                  <a:gd name="T23" fmla="*/ 28 h 129"/>
                  <a:gd name="T24" fmla="*/ 111 w 130"/>
                  <a:gd name="T25" fmla="*/ 18 h 129"/>
                  <a:gd name="T26" fmla="*/ 101 w 130"/>
                  <a:gd name="T27" fmla="*/ 9 h 129"/>
                  <a:gd name="T28" fmla="*/ 90 w 130"/>
                  <a:gd name="T29" fmla="*/ 4 h 129"/>
                  <a:gd name="T30" fmla="*/ 78 w 130"/>
                  <a:gd name="T31" fmla="*/ 1 h 129"/>
                  <a:gd name="T32" fmla="*/ 65 w 130"/>
                  <a:gd name="T33" fmla="*/ 0 h 129"/>
                  <a:gd name="T34" fmla="*/ 52 w 130"/>
                  <a:gd name="T35" fmla="*/ 1 h 129"/>
                  <a:gd name="T36" fmla="*/ 40 w 130"/>
                  <a:gd name="T37" fmla="*/ 4 h 129"/>
                  <a:gd name="T38" fmla="*/ 29 w 130"/>
                  <a:gd name="T39" fmla="*/ 9 h 129"/>
                  <a:gd name="T40" fmla="*/ 19 w 130"/>
                  <a:gd name="T41" fmla="*/ 18 h 129"/>
                  <a:gd name="T42" fmla="*/ 10 w 130"/>
                  <a:gd name="T43" fmla="*/ 28 h 129"/>
                  <a:gd name="T44" fmla="*/ 5 w 130"/>
                  <a:gd name="T45" fmla="*/ 39 h 129"/>
                  <a:gd name="T46" fmla="*/ 1 w 130"/>
                  <a:gd name="T47" fmla="*/ 51 h 129"/>
                  <a:gd name="T48" fmla="*/ 0 w 130"/>
                  <a:gd name="T49" fmla="*/ 64 h 129"/>
                  <a:gd name="T50" fmla="*/ 1 w 130"/>
                  <a:gd name="T51" fmla="*/ 77 h 129"/>
                  <a:gd name="T52" fmla="*/ 5 w 130"/>
                  <a:gd name="T53" fmla="*/ 89 h 129"/>
                  <a:gd name="T54" fmla="*/ 10 w 130"/>
                  <a:gd name="T55" fmla="*/ 100 h 129"/>
                  <a:gd name="T56" fmla="*/ 19 w 130"/>
                  <a:gd name="T57" fmla="*/ 110 h 129"/>
                  <a:gd name="T58" fmla="*/ 29 w 130"/>
                  <a:gd name="T59" fmla="*/ 118 h 129"/>
                  <a:gd name="T60" fmla="*/ 40 w 130"/>
                  <a:gd name="T61" fmla="*/ 124 h 129"/>
                  <a:gd name="T62" fmla="*/ 52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243">
                <a:extLst>
                  <a:ext uri="{FF2B5EF4-FFF2-40B4-BE49-F238E27FC236}">
                    <a16:creationId xmlns:a16="http://schemas.microsoft.com/office/drawing/2014/main" id="{0D154891-2E90-0415-4CD8-475E54F39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225" y="1835150"/>
                <a:ext cx="69850" cy="68263"/>
              </a:xfrm>
              <a:custGeom>
                <a:avLst/>
                <a:gdLst>
                  <a:gd name="T0" fmla="*/ 65 w 130"/>
                  <a:gd name="T1" fmla="*/ 130 h 130"/>
                  <a:gd name="T2" fmla="*/ 78 w 130"/>
                  <a:gd name="T3" fmla="*/ 128 h 130"/>
                  <a:gd name="T4" fmla="*/ 90 w 130"/>
                  <a:gd name="T5" fmla="*/ 125 h 130"/>
                  <a:gd name="T6" fmla="*/ 101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1 h 130"/>
                  <a:gd name="T12" fmla="*/ 125 w 130"/>
                  <a:gd name="T13" fmla="*/ 90 h 130"/>
                  <a:gd name="T14" fmla="*/ 128 w 130"/>
                  <a:gd name="T15" fmla="*/ 78 h 130"/>
                  <a:gd name="T16" fmla="*/ 130 w 130"/>
                  <a:gd name="T17" fmla="*/ 65 h 130"/>
                  <a:gd name="T18" fmla="*/ 128 w 130"/>
                  <a:gd name="T19" fmla="*/ 52 h 130"/>
                  <a:gd name="T20" fmla="*/ 125 w 130"/>
                  <a:gd name="T21" fmla="*/ 40 h 130"/>
                  <a:gd name="T22" fmla="*/ 118 w 130"/>
                  <a:gd name="T23" fmla="*/ 29 h 130"/>
                  <a:gd name="T24" fmla="*/ 111 w 130"/>
                  <a:gd name="T25" fmla="*/ 19 h 130"/>
                  <a:gd name="T26" fmla="*/ 101 w 130"/>
                  <a:gd name="T27" fmla="*/ 10 h 130"/>
                  <a:gd name="T28" fmla="*/ 90 w 130"/>
                  <a:gd name="T29" fmla="*/ 5 h 130"/>
                  <a:gd name="T30" fmla="*/ 78 w 130"/>
                  <a:gd name="T31" fmla="*/ 1 h 130"/>
                  <a:gd name="T32" fmla="*/ 65 w 130"/>
                  <a:gd name="T33" fmla="*/ 0 h 130"/>
                  <a:gd name="T34" fmla="*/ 51 w 130"/>
                  <a:gd name="T35" fmla="*/ 1 h 130"/>
                  <a:gd name="T36" fmla="*/ 40 w 130"/>
                  <a:gd name="T37" fmla="*/ 5 h 130"/>
                  <a:gd name="T38" fmla="*/ 28 w 130"/>
                  <a:gd name="T39" fmla="*/ 10 h 130"/>
                  <a:gd name="T40" fmla="*/ 19 w 130"/>
                  <a:gd name="T41" fmla="*/ 19 h 130"/>
                  <a:gd name="T42" fmla="*/ 10 w 130"/>
                  <a:gd name="T43" fmla="*/ 29 h 130"/>
                  <a:gd name="T44" fmla="*/ 4 w 130"/>
                  <a:gd name="T45" fmla="*/ 40 h 130"/>
                  <a:gd name="T46" fmla="*/ 1 w 130"/>
                  <a:gd name="T47" fmla="*/ 52 h 130"/>
                  <a:gd name="T48" fmla="*/ 0 w 130"/>
                  <a:gd name="T49" fmla="*/ 65 h 130"/>
                  <a:gd name="T50" fmla="*/ 1 w 130"/>
                  <a:gd name="T51" fmla="*/ 78 h 130"/>
                  <a:gd name="T52" fmla="*/ 4 w 130"/>
                  <a:gd name="T53" fmla="*/ 90 h 130"/>
                  <a:gd name="T54" fmla="*/ 10 w 130"/>
                  <a:gd name="T55" fmla="*/ 101 h 130"/>
                  <a:gd name="T56" fmla="*/ 19 w 130"/>
                  <a:gd name="T57" fmla="*/ 111 h 130"/>
                  <a:gd name="T58" fmla="*/ 28 w 130"/>
                  <a:gd name="T59" fmla="*/ 118 h 130"/>
                  <a:gd name="T60" fmla="*/ 40 w 130"/>
                  <a:gd name="T61" fmla="*/ 125 h 130"/>
                  <a:gd name="T62" fmla="*/ 51 w 130"/>
                  <a:gd name="T63" fmla="*/ 128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5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244">
                <a:extLst>
                  <a:ext uri="{FF2B5EF4-FFF2-40B4-BE49-F238E27FC236}">
                    <a16:creationId xmlns:a16="http://schemas.microsoft.com/office/drawing/2014/main" id="{745B9AAB-B258-DBB3-95A4-6F99DBF01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600" y="1895475"/>
                <a:ext cx="68263" cy="68263"/>
              </a:xfrm>
              <a:custGeom>
                <a:avLst/>
                <a:gdLst>
                  <a:gd name="T0" fmla="*/ 65 w 130"/>
                  <a:gd name="T1" fmla="*/ 130 h 130"/>
                  <a:gd name="T2" fmla="*/ 77 w 130"/>
                  <a:gd name="T3" fmla="*/ 128 h 130"/>
                  <a:gd name="T4" fmla="*/ 90 w 130"/>
                  <a:gd name="T5" fmla="*/ 125 h 130"/>
                  <a:gd name="T6" fmla="*/ 100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1 h 130"/>
                  <a:gd name="T12" fmla="*/ 124 w 130"/>
                  <a:gd name="T13" fmla="*/ 90 h 130"/>
                  <a:gd name="T14" fmla="*/ 127 w 130"/>
                  <a:gd name="T15" fmla="*/ 78 h 130"/>
                  <a:gd name="T16" fmla="*/ 130 w 130"/>
                  <a:gd name="T17" fmla="*/ 65 h 130"/>
                  <a:gd name="T18" fmla="*/ 127 w 130"/>
                  <a:gd name="T19" fmla="*/ 51 h 130"/>
                  <a:gd name="T20" fmla="*/ 124 w 130"/>
                  <a:gd name="T21" fmla="*/ 40 h 130"/>
                  <a:gd name="T22" fmla="*/ 118 w 130"/>
                  <a:gd name="T23" fmla="*/ 28 h 130"/>
                  <a:gd name="T24" fmla="*/ 111 w 130"/>
                  <a:gd name="T25" fmla="*/ 19 h 130"/>
                  <a:gd name="T26" fmla="*/ 100 w 130"/>
                  <a:gd name="T27" fmla="*/ 10 h 130"/>
                  <a:gd name="T28" fmla="*/ 90 w 130"/>
                  <a:gd name="T29" fmla="*/ 4 h 130"/>
                  <a:gd name="T30" fmla="*/ 77 w 130"/>
                  <a:gd name="T31" fmla="*/ 1 h 130"/>
                  <a:gd name="T32" fmla="*/ 65 w 130"/>
                  <a:gd name="T33" fmla="*/ 0 h 130"/>
                  <a:gd name="T34" fmla="*/ 51 w 130"/>
                  <a:gd name="T35" fmla="*/ 1 h 130"/>
                  <a:gd name="T36" fmla="*/ 40 w 130"/>
                  <a:gd name="T37" fmla="*/ 4 h 130"/>
                  <a:gd name="T38" fmla="*/ 28 w 130"/>
                  <a:gd name="T39" fmla="*/ 10 h 130"/>
                  <a:gd name="T40" fmla="*/ 19 w 130"/>
                  <a:gd name="T41" fmla="*/ 19 h 130"/>
                  <a:gd name="T42" fmla="*/ 9 w 130"/>
                  <a:gd name="T43" fmla="*/ 28 h 130"/>
                  <a:gd name="T44" fmla="*/ 4 w 130"/>
                  <a:gd name="T45" fmla="*/ 40 h 130"/>
                  <a:gd name="T46" fmla="*/ 1 w 130"/>
                  <a:gd name="T47" fmla="*/ 51 h 130"/>
                  <a:gd name="T48" fmla="*/ 0 w 130"/>
                  <a:gd name="T49" fmla="*/ 65 h 130"/>
                  <a:gd name="T50" fmla="*/ 1 w 130"/>
                  <a:gd name="T51" fmla="*/ 78 h 130"/>
                  <a:gd name="T52" fmla="*/ 4 w 130"/>
                  <a:gd name="T53" fmla="*/ 90 h 130"/>
                  <a:gd name="T54" fmla="*/ 9 w 130"/>
                  <a:gd name="T55" fmla="*/ 101 h 130"/>
                  <a:gd name="T56" fmla="*/ 19 w 130"/>
                  <a:gd name="T57" fmla="*/ 111 h 130"/>
                  <a:gd name="T58" fmla="*/ 28 w 130"/>
                  <a:gd name="T59" fmla="*/ 118 h 130"/>
                  <a:gd name="T60" fmla="*/ 40 w 130"/>
                  <a:gd name="T61" fmla="*/ 125 h 130"/>
                  <a:gd name="T62" fmla="*/ 51 w 130"/>
                  <a:gd name="T63" fmla="*/ 128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245">
                <a:extLst>
                  <a:ext uri="{FF2B5EF4-FFF2-40B4-BE49-F238E27FC236}">
                    <a16:creationId xmlns:a16="http://schemas.microsoft.com/office/drawing/2014/main" id="{B3A3A48A-AF01-CF8E-F85A-D88D123B3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913" y="1981200"/>
                <a:ext cx="68263" cy="69850"/>
              </a:xfrm>
              <a:custGeom>
                <a:avLst/>
                <a:gdLst>
                  <a:gd name="T0" fmla="*/ 65 w 130"/>
                  <a:gd name="T1" fmla="*/ 130 h 130"/>
                  <a:gd name="T2" fmla="*/ 78 w 130"/>
                  <a:gd name="T3" fmla="*/ 128 h 130"/>
                  <a:gd name="T4" fmla="*/ 90 w 130"/>
                  <a:gd name="T5" fmla="*/ 125 h 130"/>
                  <a:gd name="T6" fmla="*/ 101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1 h 130"/>
                  <a:gd name="T12" fmla="*/ 125 w 130"/>
                  <a:gd name="T13" fmla="*/ 90 h 130"/>
                  <a:gd name="T14" fmla="*/ 128 w 130"/>
                  <a:gd name="T15" fmla="*/ 78 h 130"/>
                  <a:gd name="T16" fmla="*/ 130 w 130"/>
                  <a:gd name="T17" fmla="*/ 65 h 130"/>
                  <a:gd name="T18" fmla="*/ 128 w 130"/>
                  <a:gd name="T19" fmla="*/ 51 h 130"/>
                  <a:gd name="T20" fmla="*/ 125 w 130"/>
                  <a:gd name="T21" fmla="*/ 40 h 130"/>
                  <a:gd name="T22" fmla="*/ 118 w 130"/>
                  <a:gd name="T23" fmla="*/ 28 h 130"/>
                  <a:gd name="T24" fmla="*/ 111 w 130"/>
                  <a:gd name="T25" fmla="*/ 19 h 130"/>
                  <a:gd name="T26" fmla="*/ 101 w 130"/>
                  <a:gd name="T27" fmla="*/ 10 h 130"/>
                  <a:gd name="T28" fmla="*/ 90 w 130"/>
                  <a:gd name="T29" fmla="*/ 4 h 130"/>
                  <a:gd name="T30" fmla="*/ 78 w 130"/>
                  <a:gd name="T31" fmla="*/ 1 h 130"/>
                  <a:gd name="T32" fmla="*/ 65 w 130"/>
                  <a:gd name="T33" fmla="*/ 0 h 130"/>
                  <a:gd name="T34" fmla="*/ 52 w 130"/>
                  <a:gd name="T35" fmla="*/ 1 h 130"/>
                  <a:gd name="T36" fmla="*/ 40 w 130"/>
                  <a:gd name="T37" fmla="*/ 4 h 130"/>
                  <a:gd name="T38" fmla="*/ 29 w 130"/>
                  <a:gd name="T39" fmla="*/ 10 h 130"/>
                  <a:gd name="T40" fmla="*/ 19 w 130"/>
                  <a:gd name="T41" fmla="*/ 19 h 130"/>
                  <a:gd name="T42" fmla="*/ 10 w 130"/>
                  <a:gd name="T43" fmla="*/ 28 h 130"/>
                  <a:gd name="T44" fmla="*/ 5 w 130"/>
                  <a:gd name="T45" fmla="*/ 40 h 130"/>
                  <a:gd name="T46" fmla="*/ 1 w 130"/>
                  <a:gd name="T47" fmla="*/ 51 h 130"/>
                  <a:gd name="T48" fmla="*/ 0 w 130"/>
                  <a:gd name="T49" fmla="*/ 65 h 130"/>
                  <a:gd name="T50" fmla="*/ 1 w 130"/>
                  <a:gd name="T51" fmla="*/ 78 h 130"/>
                  <a:gd name="T52" fmla="*/ 5 w 130"/>
                  <a:gd name="T53" fmla="*/ 90 h 130"/>
                  <a:gd name="T54" fmla="*/ 10 w 130"/>
                  <a:gd name="T55" fmla="*/ 101 h 130"/>
                  <a:gd name="T56" fmla="*/ 19 w 130"/>
                  <a:gd name="T57" fmla="*/ 111 h 130"/>
                  <a:gd name="T58" fmla="*/ 29 w 130"/>
                  <a:gd name="T59" fmla="*/ 118 h 130"/>
                  <a:gd name="T60" fmla="*/ 40 w 130"/>
                  <a:gd name="T61" fmla="*/ 125 h 130"/>
                  <a:gd name="T62" fmla="*/ 52 w 130"/>
                  <a:gd name="T63" fmla="*/ 128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246">
                <a:extLst>
                  <a:ext uri="{FF2B5EF4-FFF2-40B4-BE49-F238E27FC236}">
                    <a16:creationId xmlns:a16="http://schemas.microsoft.com/office/drawing/2014/main" id="{121758A5-E64B-C402-65D3-D9A4FD8BB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5" y="2044700"/>
                <a:ext cx="69850" cy="68263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2 h 130"/>
                  <a:gd name="T4" fmla="*/ 124 w 130"/>
                  <a:gd name="T5" fmla="*/ 40 h 130"/>
                  <a:gd name="T6" fmla="*/ 118 w 130"/>
                  <a:gd name="T7" fmla="*/ 29 h 130"/>
                  <a:gd name="T8" fmla="*/ 111 w 130"/>
                  <a:gd name="T9" fmla="*/ 19 h 130"/>
                  <a:gd name="T10" fmla="*/ 100 w 130"/>
                  <a:gd name="T11" fmla="*/ 10 h 130"/>
                  <a:gd name="T12" fmla="*/ 90 w 130"/>
                  <a:gd name="T13" fmla="*/ 5 h 130"/>
                  <a:gd name="T14" fmla="*/ 77 w 130"/>
                  <a:gd name="T15" fmla="*/ 1 h 130"/>
                  <a:gd name="T16" fmla="*/ 65 w 130"/>
                  <a:gd name="T17" fmla="*/ 0 h 130"/>
                  <a:gd name="T18" fmla="*/ 51 w 130"/>
                  <a:gd name="T19" fmla="*/ 1 h 130"/>
                  <a:gd name="T20" fmla="*/ 40 w 130"/>
                  <a:gd name="T21" fmla="*/ 5 h 130"/>
                  <a:gd name="T22" fmla="*/ 28 w 130"/>
                  <a:gd name="T23" fmla="*/ 10 h 130"/>
                  <a:gd name="T24" fmla="*/ 19 w 130"/>
                  <a:gd name="T25" fmla="*/ 19 h 130"/>
                  <a:gd name="T26" fmla="*/ 10 w 130"/>
                  <a:gd name="T27" fmla="*/ 29 h 130"/>
                  <a:gd name="T28" fmla="*/ 4 w 130"/>
                  <a:gd name="T29" fmla="*/ 40 h 130"/>
                  <a:gd name="T30" fmla="*/ 1 w 130"/>
                  <a:gd name="T31" fmla="*/ 52 h 130"/>
                  <a:gd name="T32" fmla="*/ 0 w 130"/>
                  <a:gd name="T33" fmla="*/ 65 h 130"/>
                  <a:gd name="T34" fmla="*/ 1 w 130"/>
                  <a:gd name="T35" fmla="*/ 78 h 130"/>
                  <a:gd name="T36" fmla="*/ 4 w 130"/>
                  <a:gd name="T37" fmla="*/ 90 h 130"/>
                  <a:gd name="T38" fmla="*/ 10 w 130"/>
                  <a:gd name="T39" fmla="*/ 101 h 130"/>
                  <a:gd name="T40" fmla="*/ 19 w 130"/>
                  <a:gd name="T41" fmla="*/ 111 h 130"/>
                  <a:gd name="T42" fmla="*/ 28 w 130"/>
                  <a:gd name="T43" fmla="*/ 118 h 130"/>
                  <a:gd name="T44" fmla="*/ 40 w 130"/>
                  <a:gd name="T45" fmla="*/ 125 h 130"/>
                  <a:gd name="T46" fmla="*/ 51 w 130"/>
                  <a:gd name="T47" fmla="*/ 128 h 130"/>
                  <a:gd name="T48" fmla="*/ 65 w 130"/>
                  <a:gd name="T49" fmla="*/ 130 h 130"/>
                  <a:gd name="T50" fmla="*/ 77 w 130"/>
                  <a:gd name="T51" fmla="*/ 128 h 130"/>
                  <a:gd name="T52" fmla="*/ 90 w 130"/>
                  <a:gd name="T53" fmla="*/ 125 h 130"/>
                  <a:gd name="T54" fmla="*/ 100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1 h 130"/>
                  <a:gd name="T60" fmla="*/ 124 w 130"/>
                  <a:gd name="T61" fmla="*/ 90 h 130"/>
                  <a:gd name="T62" fmla="*/ 128 w 130"/>
                  <a:gd name="T63" fmla="*/ 78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8" y="78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247">
                <a:extLst>
                  <a:ext uri="{FF2B5EF4-FFF2-40B4-BE49-F238E27FC236}">
                    <a16:creationId xmlns:a16="http://schemas.microsoft.com/office/drawing/2014/main" id="{F8FEAA99-2E3E-46FA-7134-204F74AB8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525" y="2287588"/>
                <a:ext cx="68263" cy="68263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1 h 130"/>
                  <a:gd name="T4" fmla="*/ 40 w 129"/>
                  <a:gd name="T5" fmla="*/ 4 h 130"/>
                  <a:gd name="T6" fmla="*/ 28 w 129"/>
                  <a:gd name="T7" fmla="*/ 9 h 130"/>
                  <a:gd name="T8" fmla="*/ 19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9 w 129"/>
                  <a:gd name="T25" fmla="*/ 111 h 130"/>
                  <a:gd name="T26" fmla="*/ 28 w 129"/>
                  <a:gd name="T27" fmla="*/ 118 h 130"/>
                  <a:gd name="T28" fmla="*/ 40 w 129"/>
                  <a:gd name="T29" fmla="*/ 124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4 h 130"/>
                  <a:gd name="T38" fmla="*/ 100 w 129"/>
                  <a:gd name="T39" fmla="*/ 118 h 130"/>
                  <a:gd name="T40" fmla="*/ 111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1 w 129"/>
                  <a:gd name="T57" fmla="*/ 19 h 130"/>
                  <a:gd name="T58" fmla="*/ 100 w 129"/>
                  <a:gd name="T59" fmla="*/ 9 h 130"/>
                  <a:gd name="T60" fmla="*/ 90 w 129"/>
                  <a:gd name="T61" fmla="*/ 4 h 130"/>
                  <a:gd name="T62" fmla="*/ 77 w 129"/>
                  <a:gd name="T63" fmla="*/ 1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248">
                <a:extLst>
                  <a:ext uri="{FF2B5EF4-FFF2-40B4-BE49-F238E27FC236}">
                    <a16:creationId xmlns:a16="http://schemas.microsoft.com/office/drawing/2014/main" id="{4EF77BD1-77B4-8389-E1D1-1B5B0752E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2573338"/>
                <a:ext cx="68263" cy="68263"/>
              </a:xfrm>
              <a:custGeom>
                <a:avLst/>
                <a:gdLst>
                  <a:gd name="T0" fmla="*/ 65 w 129"/>
                  <a:gd name="T1" fmla="*/ 130 h 130"/>
                  <a:gd name="T2" fmla="*/ 77 w 129"/>
                  <a:gd name="T3" fmla="*/ 128 h 130"/>
                  <a:gd name="T4" fmla="*/ 90 w 129"/>
                  <a:gd name="T5" fmla="*/ 125 h 130"/>
                  <a:gd name="T6" fmla="*/ 100 w 129"/>
                  <a:gd name="T7" fmla="*/ 118 h 130"/>
                  <a:gd name="T8" fmla="*/ 111 w 129"/>
                  <a:gd name="T9" fmla="*/ 111 h 130"/>
                  <a:gd name="T10" fmla="*/ 118 w 129"/>
                  <a:gd name="T11" fmla="*/ 101 h 130"/>
                  <a:gd name="T12" fmla="*/ 124 w 129"/>
                  <a:gd name="T13" fmla="*/ 90 h 130"/>
                  <a:gd name="T14" fmla="*/ 127 w 129"/>
                  <a:gd name="T15" fmla="*/ 78 h 130"/>
                  <a:gd name="T16" fmla="*/ 129 w 129"/>
                  <a:gd name="T17" fmla="*/ 65 h 130"/>
                  <a:gd name="T18" fmla="*/ 127 w 129"/>
                  <a:gd name="T19" fmla="*/ 52 h 130"/>
                  <a:gd name="T20" fmla="*/ 124 w 129"/>
                  <a:gd name="T21" fmla="*/ 40 h 130"/>
                  <a:gd name="T22" fmla="*/ 118 w 129"/>
                  <a:gd name="T23" fmla="*/ 29 h 130"/>
                  <a:gd name="T24" fmla="*/ 111 w 129"/>
                  <a:gd name="T25" fmla="*/ 19 h 130"/>
                  <a:gd name="T26" fmla="*/ 100 w 129"/>
                  <a:gd name="T27" fmla="*/ 10 h 130"/>
                  <a:gd name="T28" fmla="*/ 90 w 129"/>
                  <a:gd name="T29" fmla="*/ 5 h 130"/>
                  <a:gd name="T30" fmla="*/ 77 w 129"/>
                  <a:gd name="T31" fmla="*/ 1 h 130"/>
                  <a:gd name="T32" fmla="*/ 65 w 129"/>
                  <a:gd name="T33" fmla="*/ 0 h 130"/>
                  <a:gd name="T34" fmla="*/ 51 w 129"/>
                  <a:gd name="T35" fmla="*/ 1 h 130"/>
                  <a:gd name="T36" fmla="*/ 40 w 129"/>
                  <a:gd name="T37" fmla="*/ 5 h 130"/>
                  <a:gd name="T38" fmla="*/ 28 w 129"/>
                  <a:gd name="T39" fmla="*/ 10 h 130"/>
                  <a:gd name="T40" fmla="*/ 19 w 129"/>
                  <a:gd name="T41" fmla="*/ 19 h 130"/>
                  <a:gd name="T42" fmla="*/ 9 w 129"/>
                  <a:gd name="T43" fmla="*/ 29 h 130"/>
                  <a:gd name="T44" fmla="*/ 4 w 129"/>
                  <a:gd name="T45" fmla="*/ 40 h 130"/>
                  <a:gd name="T46" fmla="*/ 1 w 129"/>
                  <a:gd name="T47" fmla="*/ 52 h 130"/>
                  <a:gd name="T48" fmla="*/ 0 w 129"/>
                  <a:gd name="T49" fmla="*/ 65 h 130"/>
                  <a:gd name="T50" fmla="*/ 1 w 129"/>
                  <a:gd name="T51" fmla="*/ 78 h 130"/>
                  <a:gd name="T52" fmla="*/ 4 w 129"/>
                  <a:gd name="T53" fmla="*/ 90 h 130"/>
                  <a:gd name="T54" fmla="*/ 9 w 129"/>
                  <a:gd name="T55" fmla="*/ 101 h 130"/>
                  <a:gd name="T56" fmla="*/ 19 w 129"/>
                  <a:gd name="T57" fmla="*/ 111 h 130"/>
                  <a:gd name="T58" fmla="*/ 28 w 129"/>
                  <a:gd name="T59" fmla="*/ 118 h 130"/>
                  <a:gd name="T60" fmla="*/ 40 w 129"/>
                  <a:gd name="T61" fmla="*/ 125 h 130"/>
                  <a:gd name="T62" fmla="*/ 51 w 129"/>
                  <a:gd name="T63" fmla="*/ 128 h 130"/>
                  <a:gd name="T64" fmla="*/ 65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130"/>
                    </a:move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249">
                <a:extLst>
                  <a:ext uri="{FF2B5EF4-FFF2-40B4-BE49-F238E27FC236}">
                    <a16:creationId xmlns:a16="http://schemas.microsoft.com/office/drawing/2014/main" id="{3926E950-DF99-5D62-4C3D-B36837CF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463" y="2659063"/>
                <a:ext cx="68263" cy="69850"/>
              </a:xfrm>
              <a:custGeom>
                <a:avLst/>
                <a:gdLst>
                  <a:gd name="T0" fmla="*/ 64 w 129"/>
                  <a:gd name="T1" fmla="*/ 130 h 130"/>
                  <a:gd name="T2" fmla="*/ 77 w 129"/>
                  <a:gd name="T3" fmla="*/ 128 h 130"/>
                  <a:gd name="T4" fmla="*/ 89 w 129"/>
                  <a:gd name="T5" fmla="*/ 125 h 130"/>
                  <a:gd name="T6" fmla="*/ 100 w 129"/>
                  <a:gd name="T7" fmla="*/ 118 h 130"/>
                  <a:gd name="T8" fmla="*/ 110 w 129"/>
                  <a:gd name="T9" fmla="*/ 111 h 130"/>
                  <a:gd name="T10" fmla="*/ 118 w 129"/>
                  <a:gd name="T11" fmla="*/ 101 h 130"/>
                  <a:gd name="T12" fmla="*/ 124 w 129"/>
                  <a:gd name="T13" fmla="*/ 90 h 130"/>
                  <a:gd name="T14" fmla="*/ 127 w 129"/>
                  <a:gd name="T15" fmla="*/ 78 h 130"/>
                  <a:gd name="T16" fmla="*/ 129 w 129"/>
                  <a:gd name="T17" fmla="*/ 65 h 130"/>
                  <a:gd name="T18" fmla="*/ 127 w 129"/>
                  <a:gd name="T19" fmla="*/ 52 h 130"/>
                  <a:gd name="T20" fmla="*/ 124 w 129"/>
                  <a:gd name="T21" fmla="*/ 40 h 130"/>
                  <a:gd name="T22" fmla="*/ 118 w 129"/>
                  <a:gd name="T23" fmla="*/ 29 h 130"/>
                  <a:gd name="T24" fmla="*/ 110 w 129"/>
                  <a:gd name="T25" fmla="*/ 19 h 130"/>
                  <a:gd name="T26" fmla="*/ 100 w 129"/>
                  <a:gd name="T27" fmla="*/ 10 h 130"/>
                  <a:gd name="T28" fmla="*/ 89 w 129"/>
                  <a:gd name="T29" fmla="*/ 5 h 130"/>
                  <a:gd name="T30" fmla="*/ 77 w 129"/>
                  <a:gd name="T31" fmla="*/ 1 h 130"/>
                  <a:gd name="T32" fmla="*/ 64 w 129"/>
                  <a:gd name="T33" fmla="*/ 0 h 130"/>
                  <a:gd name="T34" fmla="*/ 51 w 129"/>
                  <a:gd name="T35" fmla="*/ 1 h 130"/>
                  <a:gd name="T36" fmla="*/ 39 w 129"/>
                  <a:gd name="T37" fmla="*/ 5 h 130"/>
                  <a:gd name="T38" fmla="*/ 28 w 129"/>
                  <a:gd name="T39" fmla="*/ 10 h 130"/>
                  <a:gd name="T40" fmla="*/ 18 w 129"/>
                  <a:gd name="T41" fmla="*/ 19 h 130"/>
                  <a:gd name="T42" fmla="*/ 9 w 129"/>
                  <a:gd name="T43" fmla="*/ 29 h 130"/>
                  <a:gd name="T44" fmla="*/ 4 w 129"/>
                  <a:gd name="T45" fmla="*/ 40 h 130"/>
                  <a:gd name="T46" fmla="*/ 1 w 129"/>
                  <a:gd name="T47" fmla="*/ 52 h 130"/>
                  <a:gd name="T48" fmla="*/ 0 w 129"/>
                  <a:gd name="T49" fmla="*/ 65 h 130"/>
                  <a:gd name="T50" fmla="*/ 1 w 129"/>
                  <a:gd name="T51" fmla="*/ 78 h 130"/>
                  <a:gd name="T52" fmla="*/ 4 w 129"/>
                  <a:gd name="T53" fmla="*/ 90 h 130"/>
                  <a:gd name="T54" fmla="*/ 9 w 129"/>
                  <a:gd name="T55" fmla="*/ 101 h 130"/>
                  <a:gd name="T56" fmla="*/ 18 w 129"/>
                  <a:gd name="T57" fmla="*/ 111 h 130"/>
                  <a:gd name="T58" fmla="*/ 28 w 129"/>
                  <a:gd name="T59" fmla="*/ 118 h 130"/>
                  <a:gd name="T60" fmla="*/ 39 w 129"/>
                  <a:gd name="T61" fmla="*/ 125 h 130"/>
                  <a:gd name="T62" fmla="*/ 51 w 129"/>
                  <a:gd name="T63" fmla="*/ 128 h 130"/>
                  <a:gd name="T64" fmla="*/ 64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130"/>
                    </a:moveTo>
                    <a:lnTo>
                      <a:pt x="77" y="128"/>
                    </a:lnTo>
                    <a:lnTo>
                      <a:pt x="89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250">
                <a:extLst>
                  <a:ext uri="{FF2B5EF4-FFF2-40B4-BE49-F238E27FC236}">
                    <a16:creationId xmlns:a16="http://schemas.microsoft.com/office/drawing/2014/main" id="{E293CA92-FC34-E885-E036-5F25F50E0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138" y="266382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251">
                <a:extLst>
                  <a:ext uri="{FF2B5EF4-FFF2-40B4-BE49-F238E27FC236}">
                    <a16:creationId xmlns:a16="http://schemas.microsoft.com/office/drawing/2014/main" id="{5ED98CDB-008A-5CD3-4F19-6B0377D48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938" y="2425700"/>
                <a:ext cx="68263" cy="69850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5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9 h 130"/>
                  <a:gd name="T12" fmla="*/ 5 w 130"/>
                  <a:gd name="T13" fmla="*/ 40 h 130"/>
                  <a:gd name="T14" fmla="*/ 1 w 130"/>
                  <a:gd name="T15" fmla="*/ 52 h 130"/>
                  <a:gd name="T16" fmla="*/ 0 w 130"/>
                  <a:gd name="T17" fmla="*/ 65 h 130"/>
                  <a:gd name="T18" fmla="*/ 1 w 130"/>
                  <a:gd name="T19" fmla="*/ 78 h 130"/>
                  <a:gd name="T20" fmla="*/ 5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9 w 130"/>
                  <a:gd name="T27" fmla="*/ 119 h 130"/>
                  <a:gd name="T28" fmla="*/ 40 w 130"/>
                  <a:gd name="T29" fmla="*/ 125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9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2 h 130"/>
                  <a:gd name="T52" fmla="*/ 125 w 130"/>
                  <a:gd name="T53" fmla="*/ 40 h 130"/>
                  <a:gd name="T54" fmla="*/ 118 w 130"/>
                  <a:gd name="T55" fmla="*/ 29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5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5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5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9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5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252">
                <a:extLst>
                  <a:ext uri="{FF2B5EF4-FFF2-40B4-BE49-F238E27FC236}">
                    <a16:creationId xmlns:a16="http://schemas.microsoft.com/office/drawing/2014/main" id="{805BCC28-69C5-D746-D0FF-FB268AB4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0" y="2819400"/>
                <a:ext cx="68263" cy="68263"/>
              </a:xfrm>
              <a:custGeom>
                <a:avLst/>
                <a:gdLst>
                  <a:gd name="T0" fmla="*/ 64 w 129"/>
                  <a:gd name="T1" fmla="*/ 130 h 130"/>
                  <a:gd name="T2" fmla="*/ 77 w 129"/>
                  <a:gd name="T3" fmla="*/ 128 h 130"/>
                  <a:gd name="T4" fmla="*/ 89 w 129"/>
                  <a:gd name="T5" fmla="*/ 125 h 130"/>
                  <a:gd name="T6" fmla="*/ 100 w 129"/>
                  <a:gd name="T7" fmla="*/ 119 h 130"/>
                  <a:gd name="T8" fmla="*/ 110 w 129"/>
                  <a:gd name="T9" fmla="*/ 111 h 130"/>
                  <a:gd name="T10" fmla="*/ 118 w 129"/>
                  <a:gd name="T11" fmla="*/ 101 h 130"/>
                  <a:gd name="T12" fmla="*/ 124 w 129"/>
                  <a:gd name="T13" fmla="*/ 90 h 130"/>
                  <a:gd name="T14" fmla="*/ 127 w 129"/>
                  <a:gd name="T15" fmla="*/ 78 h 130"/>
                  <a:gd name="T16" fmla="*/ 129 w 129"/>
                  <a:gd name="T17" fmla="*/ 65 h 130"/>
                  <a:gd name="T18" fmla="*/ 127 w 129"/>
                  <a:gd name="T19" fmla="*/ 52 h 130"/>
                  <a:gd name="T20" fmla="*/ 124 w 129"/>
                  <a:gd name="T21" fmla="*/ 40 h 130"/>
                  <a:gd name="T22" fmla="*/ 118 w 129"/>
                  <a:gd name="T23" fmla="*/ 29 h 130"/>
                  <a:gd name="T24" fmla="*/ 110 w 129"/>
                  <a:gd name="T25" fmla="*/ 19 h 130"/>
                  <a:gd name="T26" fmla="*/ 100 w 129"/>
                  <a:gd name="T27" fmla="*/ 10 h 130"/>
                  <a:gd name="T28" fmla="*/ 89 w 129"/>
                  <a:gd name="T29" fmla="*/ 5 h 130"/>
                  <a:gd name="T30" fmla="*/ 77 w 129"/>
                  <a:gd name="T31" fmla="*/ 1 h 130"/>
                  <a:gd name="T32" fmla="*/ 64 w 129"/>
                  <a:gd name="T33" fmla="*/ 0 h 130"/>
                  <a:gd name="T34" fmla="*/ 51 w 129"/>
                  <a:gd name="T35" fmla="*/ 1 h 130"/>
                  <a:gd name="T36" fmla="*/ 39 w 129"/>
                  <a:gd name="T37" fmla="*/ 5 h 130"/>
                  <a:gd name="T38" fmla="*/ 28 w 129"/>
                  <a:gd name="T39" fmla="*/ 10 h 130"/>
                  <a:gd name="T40" fmla="*/ 18 w 129"/>
                  <a:gd name="T41" fmla="*/ 19 h 130"/>
                  <a:gd name="T42" fmla="*/ 9 w 129"/>
                  <a:gd name="T43" fmla="*/ 29 h 130"/>
                  <a:gd name="T44" fmla="*/ 4 w 129"/>
                  <a:gd name="T45" fmla="*/ 40 h 130"/>
                  <a:gd name="T46" fmla="*/ 1 w 129"/>
                  <a:gd name="T47" fmla="*/ 52 h 130"/>
                  <a:gd name="T48" fmla="*/ 0 w 129"/>
                  <a:gd name="T49" fmla="*/ 65 h 130"/>
                  <a:gd name="T50" fmla="*/ 1 w 129"/>
                  <a:gd name="T51" fmla="*/ 78 h 130"/>
                  <a:gd name="T52" fmla="*/ 4 w 129"/>
                  <a:gd name="T53" fmla="*/ 90 h 130"/>
                  <a:gd name="T54" fmla="*/ 9 w 129"/>
                  <a:gd name="T55" fmla="*/ 101 h 130"/>
                  <a:gd name="T56" fmla="*/ 18 w 129"/>
                  <a:gd name="T57" fmla="*/ 111 h 130"/>
                  <a:gd name="T58" fmla="*/ 28 w 129"/>
                  <a:gd name="T59" fmla="*/ 119 h 130"/>
                  <a:gd name="T60" fmla="*/ 39 w 129"/>
                  <a:gd name="T61" fmla="*/ 125 h 130"/>
                  <a:gd name="T62" fmla="*/ 51 w 129"/>
                  <a:gd name="T63" fmla="*/ 128 h 130"/>
                  <a:gd name="T64" fmla="*/ 64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130"/>
                    </a:moveTo>
                    <a:lnTo>
                      <a:pt x="77" y="128"/>
                    </a:lnTo>
                    <a:lnTo>
                      <a:pt x="89" y="125"/>
                    </a:lnTo>
                    <a:lnTo>
                      <a:pt x="100" y="119"/>
                    </a:lnTo>
                    <a:lnTo>
                      <a:pt x="110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8" y="111"/>
                    </a:lnTo>
                    <a:lnTo>
                      <a:pt x="28" y="119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253">
                <a:extLst>
                  <a:ext uri="{FF2B5EF4-FFF2-40B4-BE49-F238E27FC236}">
                    <a16:creationId xmlns:a16="http://schemas.microsoft.com/office/drawing/2014/main" id="{E78F5484-1311-C1AD-5010-516F2863D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2944813"/>
                <a:ext cx="68263" cy="68263"/>
              </a:xfrm>
              <a:custGeom>
                <a:avLst/>
                <a:gdLst>
                  <a:gd name="T0" fmla="*/ 65 w 129"/>
                  <a:gd name="T1" fmla="*/ 129 h 129"/>
                  <a:gd name="T2" fmla="*/ 77 w 129"/>
                  <a:gd name="T3" fmla="*/ 127 h 129"/>
                  <a:gd name="T4" fmla="*/ 90 w 129"/>
                  <a:gd name="T5" fmla="*/ 124 h 129"/>
                  <a:gd name="T6" fmla="*/ 100 w 129"/>
                  <a:gd name="T7" fmla="*/ 118 h 129"/>
                  <a:gd name="T8" fmla="*/ 111 w 129"/>
                  <a:gd name="T9" fmla="*/ 110 h 129"/>
                  <a:gd name="T10" fmla="*/ 118 w 129"/>
                  <a:gd name="T11" fmla="*/ 100 h 129"/>
                  <a:gd name="T12" fmla="*/ 124 w 129"/>
                  <a:gd name="T13" fmla="*/ 90 h 129"/>
                  <a:gd name="T14" fmla="*/ 127 w 129"/>
                  <a:gd name="T15" fmla="*/ 77 h 129"/>
                  <a:gd name="T16" fmla="*/ 129 w 129"/>
                  <a:gd name="T17" fmla="*/ 64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1 w 129"/>
                  <a:gd name="T25" fmla="*/ 18 h 129"/>
                  <a:gd name="T26" fmla="*/ 100 w 129"/>
                  <a:gd name="T27" fmla="*/ 9 h 129"/>
                  <a:gd name="T28" fmla="*/ 90 w 129"/>
                  <a:gd name="T29" fmla="*/ 4 h 129"/>
                  <a:gd name="T30" fmla="*/ 77 w 129"/>
                  <a:gd name="T31" fmla="*/ 1 h 129"/>
                  <a:gd name="T32" fmla="*/ 65 w 129"/>
                  <a:gd name="T33" fmla="*/ 0 h 129"/>
                  <a:gd name="T34" fmla="*/ 51 w 129"/>
                  <a:gd name="T35" fmla="*/ 1 h 129"/>
                  <a:gd name="T36" fmla="*/ 40 w 129"/>
                  <a:gd name="T37" fmla="*/ 4 h 129"/>
                  <a:gd name="T38" fmla="*/ 28 w 129"/>
                  <a:gd name="T39" fmla="*/ 9 h 129"/>
                  <a:gd name="T40" fmla="*/ 19 w 129"/>
                  <a:gd name="T41" fmla="*/ 18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4 h 129"/>
                  <a:gd name="T50" fmla="*/ 1 w 129"/>
                  <a:gd name="T51" fmla="*/ 77 h 129"/>
                  <a:gd name="T52" fmla="*/ 4 w 129"/>
                  <a:gd name="T53" fmla="*/ 90 h 129"/>
                  <a:gd name="T54" fmla="*/ 9 w 129"/>
                  <a:gd name="T55" fmla="*/ 100 h 129"/>
                  <a:gd name="T56" fmla="*/ 19 w 129"/>
                  <a:gd name="T57" fmla="*/ 110 h 129"/>
                  <a:gd name="T58" fmla="*/ 28 w 129"/>
                  <a:gd name="T59" fmla="*/ 118 h 129"/>
                  <a:gd name="T60" fmla="*/ 40 w 129"/>
                  <a:gd name="T61" fmla="*/ 124 h 129"/>
                  <a:gd name="T62" fmla="*/ 51 w 129"/>
                  <a:gd name="T63" fmla="*/ 127 h 129"/>
                  <a:gd name="T64" fmla="*/ 65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5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254">
                <a:extLst>
                  <a:ext uri="{FF2B5EF4-FFF2-40B4-BE49-F238E27FC236}">
                    <a16:creationId xmlns:a16="http://schemas.microsoft.com/office/drawing/2014/main" id="{E51DA5C3-6FBF-BC5C-E45F-507852A00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3" y="2944813"/>
                <a:ext cx="68263" cy="68263"/>
              </a:xfrm>
              <a:custGeom>
                <a:avLst/>
                <a:gdLst>
                  <a:gd name="T0" fmla="*/ 65 w 130"/>
                  <a:gd name="T1" fmla="*/ 129 h 129"/>
                  <a:gd name="T2" fmla="*/ 77 w 130"/>
                  <a:gd name="T3" fmla="*/ 127 h 129"/>
                  <a:gd name="T4" fmla="*/ 90 w 130"/>
                  <a:gd name="T5" fmla="*/ 124 h 129"/>
                  <a:gd name="T6" fmla="*/ 100 w 130"/>
                  <a:gd name="T7" fmla="*/ 118 h 129"/>
                  <a:gd name="T8" fmla="*/ 111 w 130"/>
                  <a:gd name="T9" fmla="*/ 110 h 129"/>
                  <a:gd name="T10" fmla="*/ 118 w 130"/>
                  <a:gd name="T11" fmla="*/ 100 h 129"/>
                  <a:gd name="T12" fmla="*/ 124 w 130"/>
                  <a:gd name="T13" fmla="*/ 90 h 129"/>
                  <a:gd name="T14" fmla="*/ 128 w 130"/>
                  <a:gd name="T15" fmla="*/ 77 h 129"/>
                  <a:gd name="T16" fmla="*/ 130 w 130"/>
                  <a:gd name="T17" fmla="*/ 64 h 129"/>
                  <a:gd name="T18" fmla="*/ 128 w 130"/>
                  <a:gd name="T19" fmla="*/ 51 h 129"/>
                  <a:gd name="T20" fmla="*/ 124 w 130"/>
                  <a:gd name="T21" fmla="*/ 39 h 129"/>
                  <a:gd name="T22" fmla="*/ 118 w 130"/>
                  <a:gd name="T23" fmla="*/ 28 h 129"/>
                  <a:gd name="T24" fmla="*/ 111 w 130"/>
                  <a:gd name="T25" fmla="*/ 18 h 129"/>
                  <a:gd name="T26" fmla="*/ 100 w 130"/>
                  <a:gd name="T27" fmla="*/ 9 h 129"/>
                  <a:gd name="T28" fmla="*/ 90 w 130"/>
                  <a:gd name="T29" fmla="*/ 4 h 129"/>
                  <a:gd name="T30" fmla="*/ 77 w 130"/>
                  <a:gd name="T31" fmla="*/ 1 h 129"/>
                  <a:gd name="T32" fmla="*/ 65 w 130"/>
                  <a:gd name="T33" fmla="*/ 0 h 129"/>
                  <a:gd name="T34" fmla="*/ 51 w 130"/>
                  <a:gd name="T35" fmla="*/ 1 h 129"/>
                  <a:gd name="T36" fmla="*/ 40 w 130"/>
                  <a:gd name="T37" fmla="*/ 4 h 129"/>
                  <a:gd name="T38" fmla="*/ 28 w 130"/>
                  <a:gd name="T39" fmla="*/ 9 h 129"/>
                  <a:gd name="T40" fmla="*/ 19 w 130"/>
                  <a:gd name="T41" fmla="*/ 18 h 129"/>
                  <a:gd name="T42" fmla="*/ 9 w 130"/>
                  <a:gd name="T43" fmla="*/ 28 h 129"/>
                  <a:gd name="T44" fmla="*/ 4 w 130"/>
                  <a:gd name="T45" fmla="*/ 39 h 129"/>
                  <a:gd name="T46" fmla="*/ 1 w 130"/>
                  <a:gd name="T47" fmla="*/ 51 h 129"/>
                  <a:gd name="T48" fmla="*/ 0 w 130"/>
                  <a:gd name="T49" fmla="*/ 64 h 129"/>
                  <a:gd name="T50" fmla="*/ 1 w 130"/>
                  <a:gd name="T51" fmla="*/ 77 h 129"/>
                  <a:gd name="T52" fmla="*/ 4 w 130"/>
                  <a:gd name="T53" fmla="*/ 90 h 129"/>
                  <a:gd name="T54" fmla="*/ 9 w 130"/>
                  <a:gd name="T55" fmla="*/ 100 h 129"/>
                  <a:gd name="T56" fmla="*/ 19 w 130"/>
                  <a:gd name="T57" fmla="*/ 110 h 129"/>
                  <a:gd name="T58" fmla="*/ 28 w 130"/>
                  <a:gd name="T59" fmla="*/ 118 h 129"/>
                  <a:gd name="T60" fmla="*/ 40 w 130"/>
                  <a:gd name="T61" fmla="*/ 124 h 129"/>
                  <a:gd name="T62" fmla="*/ 51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255">
                <a:extLst>
                  <a:ext uri="{FF2B5EF4-FFF2-40B4-BE49-F238E27FC236}">
                    <a16:creationId xmlns:a16="http://schemas.microsoft.com/office/drawing/2014/main" id="{E8258739-2398-0943-9978-0AA44FEF0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875" y="2944813"/>
                <a:ext cx="69850" cy="68263"/>
              </a:xfrm>
              <a:custGeom>
                <a:avLst/>
                <a:gdLst>
                  <a:gd name="T0" fmla="*/ 65 w 130"/>
                  <a:gd name="T1" fmla="*/ 129 h 129"/>
                  <a:gd name="T2" fmla="*/ 77 w 130"/>
                  <a:gd name="T3" fmla="*/ 127 h 129"/>
                  <a:gd name="T4" fmla="*/ 90 w 130"/>
                  <a:gd name="T5" fmla="*/ 124 h 129"/>
                  <a:gd name="T6" fmla="*/ 100 w 130"/>
                  <a:gd name="T7" fmla="*/ 118 h 129"/>
                  <a:gd name="T8" fmla="*/ 111 w 130"/>
                  <a:gd name="T9" fmla="*/ 110 h 129"/>
                  <a:gd name="T10" fmla="*/ 118 w 130"/>
                  <a:gd name="T11" fmla="*/ 100 h 129"/>
                  <a:gd name="T12" fmla="*/ 124 w 130"/>
                  <a:gd name="T13" fmla="*/ 90 h 129"/>
                  <a:gd name="T14" fmla="*/ 128 w 130"/>
                  <a:gd name="T15" fmla="*/ 77 h 129"/>
                  <a:gd name="T16" fmla="*/ 130 w 130"/>
                  <a:gd name="T17" fmla="*/ 64 h 129"/>
                  <a:gd name="T18" fmla="*/ 128 w 130"/>
                  <a:gd name="T19" fmla="*/ 51 h 129"/>
                  <a:gd name="T20" fmla="*/ 124 w 130"/>
                  <a:gd name="T21" fmla="*/ 39 h 129"/>
                  <a:gd name="T22" fmla="*/ 118 w 130"/>
                  <a:gd name="T23" fmla="*/ 28 h 129"/>
                  <a:gd name="T24" fmla="*/ 111 w 130"/>
                  <a:gd name="T25" fmla="*/ 18 h 129"/>
                  <a:gd name="T26" fmla="*/ 100 w 130"/>
                  <a:gd name="T27" fmla="*/ 9 h 129"/>
                  <a:gd name="T28" fmla="*/ 90 w 130"/>
                  <a:gd name="T29" fmla="*/ 4 h 129"/>
                  <a:gd name="T30" fmla="*/ 77 w 130"/>
                  <a:gd name="T31" fmla="*/ 1 h 129"/>
                  <a:gd name="T32" fmla="*/ 65 w 130"/>
                  <a:gd name="T33" fmla="*/ 0 h 129"/>
                  <a:gd name="T34" fmla="*/ 51 w 130"/>
                  <a:gd name="T35" fmla="*/ 1 h 129"/>
                  <a:gd name="T36" fmla="*/ 40 w 130"/>
                  <a:gd name="T37" fmla="*/ 4 h 129"/>
                  <a:gd name="T38" fmla="*/ 28 w 130"/>
                  <a:gd name="T39" fmla="*/ 9 h 129"/>
                  <a:gd name="T40" fmla="*/ 19 w 130"/>
                  <a:gd name="T41" fmla="*/ 18 h 129"/>
                  <a:gd name="T42" fmla="*/ 9 w 130"/>
                  <a:gd name="T43" fmla="*/ 28 h 129"/>
                  <a:gd name="T44" fmla="*/ 4 w 130"/>
                  <a:gd name="T45" fmla="*/ 39 h 129"/>
                  <a:gd name="T46" fmla="*/ 1 w 130"/>
                  <a:gd name="T47" fmla="*/ 51 h 129"/>
                  <a:gd name="T48" fmla="*/ 0 w 130"/>
                  <a:gd name="T49" fmla="*/ 64 h 129"/>
                  <a:gd name="T50" fmla="*/ 1 w 130"/>
                  <a:gd name="T51" fmla="*/ 77 h 129"/>
                  <a:gd name="T52" fmla="*/ 4 w 130"/>
                  <a:gd name="T53" fmla="*/ 90 h 129"/>
                  <a:gd name="T54" fmla="*/ 9 w 130"/>
                  <a:gd name="T55" fmla="*/ 100 h 129"/>
                  <a:gd name="T56" fmla="*/ 19 w 130"/>
                  <a:gd name="T57" fmla="*/ 110 h 129"/>
                  <a:gd name="T58" fmla="*/ 28 w 130"/>
                  <a:gd name="T59" fmla="*/ 118 h 129"/>
                  <a:gd name="T60" fmla="*/ 40 w 130"/>
                  <a:gd name="T61" fmla="*/ 124 h 129"/>
                  <a:gd name="T62" fmla="*/ 51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256">
                <a:extLst>
                  <a:ext uri="{FF2B5EF4-FFF2-40B4-BE49-F238E27FC236}">
                    <a16:creationId xmlns:a16="http://schemas.microsoft.com/office/drawing/2014/main" id="{696DDD80-3721-FAF0-85E8-DE42209C6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600" y="2944813"/>
                <a:ext cx="68263" cy="68263"/>
              </a:xfrm>
              <a:custGeom>
                <a:avLst/>
                <a:gdLst>
                  <a:gd name="T0" fmla="*/ 64 w 129"/>
                  <a:gd name="T1" fmla="*/ 129 h 129"/>
                  <a:gd name="T2" fmla="*/ 77 w 129"/>
                  <a:gd name="T3" fmla="*/ 127 h 129"/>
                  <a:gd name="T4" fmla="*/ 90 w 129"/>
                  <a:gd name="T5" fmla="*/ 124 h 129"/>
                  <a:gd name="T6" fmla="*/ 100 w 129"/>
                  <a:gd name="T7" fmla="*/ 118 h 129"/>
                  <a:gd name="T8" fmla="*/ 110 w 129"/>
                  <a:gd name="T9" fmla="*/ 110 h 129"/>
                  <a:gd name="T10" fmla="*/ 118 w 129"/>
                  <a:gd name="T11" fmla="*/ 100 h 129"/>
                  <a:gd name="T12" fmla="*/ 124 w 129"/>
                  <a:gd name="T13" fmla="*/ 90 h 129"/>
                  <a:gd name="T14" fmla="*/ 127 w 129"/>
                  <a:gd name="T15" fmla="*/ 77 h 129"/>
                  <a:gd name="T16" fmla="*/ 129 w 129"/>
                  <a:gd name="T17" fmla="*/ 64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0 w 129"/>
                  <a:gd name="T25" fmla="*/ 18 h 129"/>
                  <a:gd name="T26" fmla="*/ 100 w 129"/>
                  <a:gd name="T27" fmla="*/ 9 h 129"/>
                  <a:gd name="T28" fmla="*/ 90 w 129"/>
                  <a:gd name="T29" fmla="*/ 4 h 129"/>
                  <a:gd name="T30" fmla="*/ 77 w 129"/>
                  <a:gd name="T31" fmla="*/ 1 h 129"/>
                  <a:gd name="T32" fmla="*/ 64 w 129"/>
                  <a:gd name="T33" fmla="*/ 0 h 129"/>
                  <a:gd name="T34" fmla="*/ 51 w 129"/>
                  <a:gd name="T35" fmla="*/ 1 h 129"/>
                  <a:gd name="T36" fmla="*/ 39 w 129"/>
                  <a:gd name="T37" fmla="*/ 4 h 129"/>
                  <a:gd name="T38" fmla="*/ 28 w 129"/>
                  <a:gd name="T39" fmla="*/ 9 h 129"/>
                  <a:gd name="T40" fmla="*/ 19 w 129"/>
                  <a:gd name="T41" fmla="*/ 18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4 h 129"/>
                  <a:gd name="T50" fmla="*/ 1 w 129"/>
                  <a:gd name="T51" fmla="*/ 77 h 129"/>
                  <a:gd name="T52" fmla="*/ 4 w 129"/>
                  <a:gd name="T53" fmla="*/ 90 h 129"/>
                  <a:gd name="T54" fmla="*/ 9 w 129"/>
                  <a:gd name="T55" fmla="*/ 100 h 129"/>
                  <a:gd name="T56" fmla="*/ 19 w 129"/>
                  <a:gd name="T57" fmla="*/ 110 h 129"/>
                  <a:gd name="T58" fmla="*/ 28 w 129"/>
                  <a:gd name="T59" fmla="*/ 118 h 129"/>
                  <a:gd name="T60" fmla="*/ 39 w 129"/>
                  <a:gd name="T61" fmla="*/ 124 h 129"/>
                  <a:gd name="T62" fmla="*/ 51 w 129"/>
                  <a:gd name="T63" fmla="*/ 127 h 129"/>
                  <a:gd name="T64" fmla="*/ 64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257">
                <a:extLst>
                  <a:ext uri="{FF2B5EF4-FFF2-40B4-BE49-F238E27FC236}">
                    <a16:creationId xmlns:a16="http://schemas.microsoft.com/office/drawing/2014/main" id="{7FA94943-59EE-2E9B-F64B-29832C428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3" y="2944813"/>
                <a:ext cx="68263" cy="68263"/>
              </a:xfrm>
              <a:custGeom>
                <a:avLst/>
                <a:gdLst>
                  <a:gd name="T0" fmla="*/ 64 w 129"/>
                  <a:gd name="T1" fmla="*/ 129 h 129"/>
                  <a:gd name="T2" fmla="*/ 77 w 129"/>
                  <a:gd name="T3" fmla="*/ 127 h 129"/>
                  <a:gd name="T4" fmla="*/ 89 w 129"/>
                  <a:gd name="T5" fmla="*/ 124 h 129"/>
                  <a:gd name="T6" fmla="*/ 100 w 129"/>
                  <a:gd name="T7" fmla="*/ 118 h 129"/>
                  <a:gd name="T8" fmla="*/ 110 w 129"/>
                  <a:gd name="T9" fmla="*/ 110 h 129"/>
                  <a:gd name="T10" fmla="*/ 118 w 129"/>
                  <a:gd name="T11" fmla="*/ 100 h 129"/>
                  <a:gd name="T12" fmla="*/ 124 w 129"/>
                  <a:gd name="T13" fmla="*/ 90 h 129"/>
                  <a:gd name="T14" fmla="*/ 127 w 129"/>
                  <a:gd name="T15" fmla="*/ 77 h 129"/>
                  <a:gd name="T16" fmla="*/ 129 w 129"/>
                  <a:gd name="T17" fmla="*/ 64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0 w 129"/>
                  <a:gd name="T25" fmla="*/ 18 h 129"/>
                  <a:gd name="T26" fmla="*/ 100 w 129"/>
                  <a:gd name="T27" fmla="*/ 9 h 129"/>
                  <a:gd name="T28" fmla="*/ 89 w 129"/>
                  <a:gd name="T29" fmla="*/ 4 h 129"/>
                  <a:gd name="T30" fmla="*/ 77 w 129"/>
                  <a:gd name="T31" fmla="*/ 1 h 129"/>
                  <a:gd name="T32" fmla="*/ 64 w 129"/>
                  <a:gd name="T33" fmla="*/ 0 h 129"/>
                  <a:gd name="T34" fmla="*/ 51 w 129"/>
                  <a:gd name="T35" fmla="*/ 1 h 129"/>
                  <a:gd name="T36" fmla="*/ 39 w 129"/>
                  <a:gd name="T37" fmla="*/ 4 h 129"/>
                  <a:gd name="T38" fmla="*/ 28 w 129"/>
                  <a:gd name="T39" fmla="*/ 9 h 129"/>
                  <a:gd name="T40" fmla="*/ 18 w 129"/>
                  <a:gd name="T41" fmla="*/ 18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4 h 129"/>
                  <a:gd name="T50" fmla="*/ 1 w 129"/>
                  <a:gd name="T51" fmla="*/ 77 h 129"/>
                  <a:gd name="T52" fmla="*/ 4 w 129"/>
                  <a:gd name="T53" fmla="*/ 90 h 129"/>
                  <a:gd name="T54" fmla="*/ 9 w 129"/>
                  <a:gd name="T55" fmla="*/ 100 h 129"/>
                  <a:gd name="T56" fmla="*/ 18 w 129"/>
                  <a:gd name="T57" fmla="*/ 110 h 129"/>
                  <a:gd name="T58" fmla="*/ 28 w 129"/>
                  <a:gd name="T59" fmla="*/ 118 h 129"/>
                  <a:gd name="T60" fmla="*/ 39 w 129"/>
                  <a:gd name="T61" fmla="*/ 124 h 129"/>
                  <a:gd name="T62" fmla="*/ 51 w 129"/>
                  <a:gd name="T63" fmla="*/ 127 h 129"/>
                  <a:gd name="T64" fmla="*/ 64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129"/>
                    </a:move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258">
                <a:extLst>
                  <a:ext uri="{FF2B5EF4-FFF2-40B4-BE49-F238E27FC236}">
                    <a16:creationId xmlns:a16="http://schemas.microsoft.com/office/drawing/2014/main" id="{7D70C0D2-D7B4-EEB7-743B-18FA0A9B2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500" y="2868613"/>
                <a:ext cx="68263" cy="69850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2 h 130"/>
                  <a:gd name="T4" fmla="*/ 125 w 130"/>
                  <a:gd name="T5" fmla="*/ 40 h 130"/>
                  <a:gd name="T6" fmla="*/ 118 w 130"/>
                  <a:gd name="T7" fmla="*/ 29 h 130"/>
                  <a:gd name="T8" fmla="*/ 111 w 130"/>
                  <a:gd name="T9" fmla="*/ 19 h 130"/>
                  <a:gd name="T10" fmla="*/ 101 w 130"/>
                  <a:gd name="T11" fmla="*/ 10 h 130"/>
                  <a:gd name="T12" fmla="*/ 90 w 130"/>
                  <a:gd name="T13" fmla="*/ 5 h 130"/>
                  <a:gd name="T14" fmla="*/ 78 w 130"/>
                  <a:gd name="T15" fmla="*/ 2 h 130"/>
                  <a:gd name="T16" fmla="*/ 65 w 130"/>
                  <a:gd name="T17" fmla="*/ 0 h 130"/>
                  <a:gd name="T18" fmla="*/ 51 w 130"/>
                  <a:gd name="T19" fmla="*/ 2 h 130"/>
                  <a:gd name="T20" fmla="*/ 40 w 130"/>
                  <a:gd name="T21" fmla="*/ 5 h 130"/>
                  <a:gd name="T22" fmla="*/ 28 w 130"/>
                  <a:gd name="T23" fmla="*/ 10 h 130"/>
                  <a:gd name="T24" fmla="*/ 19 w 130"/>
                  <a:gd name="T25" fmla="*/ 19 h 130"/>
                  <a:gd name="T26" fmla="*/ 10 w 130"/>
                  <a:gd name="T27" fmla="*/ 29 h 130"/>
                  <a:gd name="T28" fmla="*/ 4 w 130"/>
                  <a:gd name="T29" fmla="*/ 40 h 130"/>
                  <a:gd name="T30" fmla="*/ 1 w 130"/>
                  <a:gd name="T31" fmla="*/ 52 h 130"/>
                  <a:gd name="T32" fmla="*/ 0 w 130"/>
                  <a:gd name="T33" fmla="*/ 65 h 130"/>
                  <a:gd name="T34" fmla="*/ 1 w 130"/>
                  <a:gd name="T35" fmla="*/ 78 h 130"/>
                  <a:gd name="T36" fmla="*/ 4 w 130"/>
                  <a:gd name="T37" fmla="*/ 90 h 130"/>
                  <a:gd name="T38" fmla="*/ 10 w 130"/>
                  <a:gd name="T39" fmla="*/ 101 h 130"/>
                  <a:gd name="T40" fmla="*/ 19 w 130"/>
                  <a:gd name="T41" fmla="*/ 111 h 130"/>
                  <a:gd name="T42" fmla="*/ 28 w 130"/>
                  <a:gd name="T43" fmla="*/ 119 h 130"/>
                  <a:gd name="T44" fmla="*/ 40 w 130"/>
                  <a:gd name="T45" fmla="*/ 125 h 130"/>
                  <a:gd name="T46" fmla="*/ 51 w 130"/>
                  <a:gd name="T47" fmla="*/ 128 h 130"/>
                  <a:gd name="T48" fmla="*/ 65 w 130"/>
                  <a:gd name="T49" fmla="*/ 130 h 130"/>
                  <a:gd name="T50" fmla="*/ 78 w 130"/>
                  <a:gd name="T51" fmla="*/ 128 h 130"/>
                  <a:gd name="T52" fmla="*/ 90 w 130"/>
                  <a:gd name="T53" fmla="*/ 125 h 130"/>
                  <a:gd name="T54" fmla="*/ 101 w 130"/>
                  <a:gd name="T55" fmla="*/ 119 h 130"/>
                  <a:gd name="T56" fmla="*/ 111 w 130"/>
                  <a:gd name="T57" fmla="*/ 111 h 130"/>
                  <a:gd name="T58" fmla="*/ 118 w 130"/>
                  <a:gd name="T59" fmla="*/ 101 h 130"/>
                  <a:gd name="T60" fmla="*/ 125 w 130"/>
                  <a:gd name="T61" fmla="*/ 90 h 130"/>
                  <a:gd name="T62" fmla="*/ 128 w 130"/>
                  <a:gd name="T63" fmla="*/ 78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5"/>
                    </a:lnTo>
                    <a:lnTo>
                      <a:pt x="78" y="2"/>
                    </a:lnTo>
                    <a:lnTo>
                      <a:pt x="65" y="0"/>
                    </a:lnTo>
                    <a:lnTo>
                      <a:pt x="51" y="2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8" y="119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259">
                <a:extLst>
                  <a:ext uri="{FF2B5EF4-FFF2-40B4-BE49-F238E27FC236}">
                    <a16:creationId xmlns:a16="http://schemas.microsoft.com/office/drawing/2014/main" id="{4336808C-409E-2A03-9BFB-708496EBD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425" y="2520950"/>
                <a:ext cx="68263" cy="69850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1 h 130"/>
                  <a:gd name="T4" fmla="*/ 125 w 130"/>
                  <a:gd name="T5" fmla="*/ 40 h 130"/>
                  <a:gd name="T6" fmla="*/ 118 w 130"/>
                  <a:gd name="T7" fmla="*/ 28 h 130"/>
                  <a:gd name="T8" fmla="*/ 111 w 130"/>
                  <a:gd name="T9" fmla="*/ 19 h 130"/>
                  <a:gd name="T10" fmla="*/ 101 w 130"/>
                  <a:gd name="T11" fmla="*/ 10 h 130"/>
                  <a:gd name="T12" fmla="*/ 90 w 130"/>
                  <a:gd name="T13" fmla="*/ 4 h 130"/>
                  <a:gd name="T14" fmla="*/ 78 w 130"/>
                  <a:gd name="T15" fmla="*/ 1 h 130"/>
                  <a:gd name="T16" fmla="*/ 65 w 130"/>
                  <a:gd name="T17" fmla="*/ 0 h 130"/>
                  <a:gd name="T18" fmla="*/ 52 w 130"/>
                  <a:gd name="T19" fmla="*/ 1 h 130"/>
                  <a:gd name="T20" fmla="*/ 40 w 130"/>
                  <a:gd name="T21" fmla="*/ 4 h 130"/>
                  <a:gd name="T22" fmla="*/ 29 w 130"/>
                  <a:gd name="T23" fmla="*/ 10 h 130"/>
                  <a:gd name="T24" fmla="*/ 19 w 130"/>
                  <a:gd name="T25" fmla="*/ 19 h 130"/>
                  <a:gd name="T26" fmla="*/ 10 w 130"/>
                  <a:gd name="T27" fmla="*/ 28 h 130"/>
                  <a:gd name="T28" fmla="*/ 5 w 130"/>
                  <a:gd name="T29" fmla="*/ 40 h 130"/>
                  <a:gd name="T30" fmla="*/ 1 w 130"/>
                  <a:gd name="T31" fmla="*/ 51 h 130"/>
                  <a:gd name="T32" fmla="*/ 0 w 130"/>
                  <a:gd name="T33" fmla="*/ 65 h 130"/>
                  <a:gd name="T34" fmla="*/ 1 w 130"/>
                  <a:gd name="T35" fmla="*/ 77 h 130"/>
                  <a:gd name="T36" fmla="*/ 5 w 130"/>
                  <a:gd name="T37" fmla="*/ 90 h 130"/>
                  <a:gd name="T38" fmla="*/ 10 w 130"/>
                  <a:gd name="T39" fmla="*/ 100 h 130"/>
                  <a:gd name="T40" fmla="*/ 19 w 130"/>
                  <a:gd name="T41" fmla="*/ 111 h 130"/>
                  <a:gd name="T42" fmla="*/ 29 w 130"/>
                  <a:gd name="T43" fmla="*/ 118 h 130"/>
                  <a:gd name="T44" fmla="*/ 40 w 130"/>
                  <a:gd name="T45" fmla="*/ 125 h 130"/>
                  <a:gd name="T46" fmla="*/ 52 w 130"/>
                  <a:gd name="T47" fmla="*/ 128 h 130"/>
                  <a:gd name="T48" fmla="*/ 65 w 130"/>
                  <a:gd name="T49" fmla="*/ 130 h 130"/>
                  <a:gd name="T50" fmla="*/ 78 w 130"/>
                  <a:gd name="T51" fmla="*/ 128 h 130"/>
                  <a:gd name="T52" fmla="*/ 90 w 130"/>
                  <a:gd name="T53" fmla="*/ 125 h 130"/>
                  <a:gd name="T54" fmla="*/ 101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0 h 130"/>
                  <a:gd name="T60" fmla="*/ 125 w 130"/>
                  <a:gd name="T61" fmla="*/ 90 h 130"/>
                  <a:gd name="T62" fmla="*/ 128 w 130"/>
                  <a:gd name="T63" fmla="*/ 77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260">
                <a:extLst>
                  <a:ext uri="{FF2B5EF4-FFF2-40B4-BE49-F238E27FC236}">
                    <a16:creationId xmlns:a16="http://schemas.microsoft.com/office/drawing/2014/main" id="{485088E6-0F1B-05F9-6C08-BB5D3BA4E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50" y="2251075"/>
                <a:ext cx="68263" cy="68263"/>
              </a:xfrm>
              <a:custGeom>
                <a:avLst/>
                <a:gdLst>
                  <a:gd name="T0" fmla="*/ 64 w 129"/>
                  <a:gd name="T1" fmla="*/ 130 h 130"/>
                  <a:gd name="T2" fmla="*/ 77 w 129"/>
                  <a:gd name="T3" fmla="*/ 128 h 130"/>
                  <a:gd name="T4" fmla="*/ 90 w 129"/>
                  <a:gd name="T5" fmla="*/ 125 h 130"/>
                  <a:gd name="T6" fmla="*/ 100 w 129"/>
                  <a:gd name="T7" fmla="*/ 118 h 130"/>
                  <a:gd name="T8" fmla="*/ 110 w 129"/>
                  <a:gd name="T9" fmla="*/ 111 h 130"/>
                  <a:gd name="T10" fmla="*/ 118 w 129"/>
                  <a:gd name="T11" fmla="*/ 100 h 130"/>
                  <a:gd name="T12" fmla="*/ 124 w 129"/>
                  <a:gd name="T13" fmla="*/ 90 h 130"/>
                  <a:gd name="T14" fmla="*/ 127 w 129"/>
                  <a:gd name="T15" fmla="*/ 77 h 130"/>
                  <a:gd name="T16" fmla="*/ 129 w 129"/>
                  <a:gd name="T17" fmla="*/ 65 h 130"/>
                  <a:gd name="T18" fmla="*/ 127 w 129"/>
                  <a:gd name="T19" fmla="*/ 51 h 130"/>
                  <a:gd name="T20" fmla="*/ 124 w 129"/>
                  <a:gd name="T21" fmla="*/ 40 h 130"/>
                  <a:gd name="T22" fmla="*/ 118 w 129"/>
                  <a:gd name="T23" fmla="*/ 28 h 130"/>
                  <a:gd name="T24" fmla="*/ 110 w 129"/>
                  <a:gd name="T25" fmla="*/ 19 h 130"/>
                  <a:gd name="T26" fmla="*/ 100 w 129"/>
                  <a:gd name="T27" fmla="*/ 10 h 130"/>
                  <a:gd name="T28" fmla="*/ 90 w 129"/>
                  <a:gd name="T29" fmla="*/ 4 h 130"/>
                  <a:gd name="T30" fmla="*/ 77 w 129"/>
                  <a:gd name="T31" fmla="*/ 1 h 130"/>
                  <a:gd name="T32" fmla="*/ 64 w 129"/>
                  <a:gd name="T33" fmla="*/ 0 h 130"/>
                  <a:gd name="T34" fmla="*/ 51 w 129"/>
                  <a:gd name="T35" fmla="*/ 1 h 130"/>
                  <a:gd name="T36" fmla="*/ 39 w 129"/>
                  <a:gd name="T37" fmla="*/ 4 h 130"/>
                  <a:gd name="T38" fmla="*/ 28 w 129"/>
                  <a:gd name="T39" fmla="*/ 10 h 130"/>
                  <a:gd name="T40" fmla="*/ 18 w 129"/>
                  <a:gd name="T41" fmla="*/ 19 h 130"/>
                  <a:gd name="T42" fmla="*/ 9 w 129"/>
                  <a:gd name="T43" fmla="*/ 28 h 130"/>
                  <a:gd name="T44" fmla="*/ 4 w 129"/>
                  <a:gd name="T45" fmla="*/ 40 h 130"/>
                  <a:gd name="T46" fmla="*/ 1 w 129"/>
                  <a:gd name="T47" fmla="*/ 51 h 130"/>
                  <a:gd name="T48" fmla="*/ 0 w 129"/>
                  <a:gd name="T49" fmla="*/ 65 h 130"/>
                  <a:gd name="T50" fmla="*/ 1 w 129"/>
                  <a:gd name="T51" fmla="*/ 77 h 130"/>
                  <a:gd name="T52" fmla="*/ 4 w 129"/>
                  <a:gd name="T53" fmla="*/ 90 h 130"/>
                  <a:gd name="T54" fmla="*/ 9 w 129"/>
                  <a:gd name="T55" fmla="*/ 100 h 130"/>
                  <a:gd name="T56" fmla="*/ 18 w 129"/>
                  <a:gd name="T57" fmla="*/ 111 h 130"/>
                  <a:gd name="T58" fmla="*/ 28 w 129"/>
                  <a:gd name="T59" fmla="*/ 118 h 130"/>
                  <a:gd name="T60" fmla="*/ 39 w 129"/>
                  <a:gd name="T61" fmla="*/ 125 h 130"/>
                  <a:gd name="T62" fmla="*/ 51 w 129"/>
                  <a:gd name="T63" fmla="*/ 128 h 130"/>
                  <a:gd name="T64" fmla="*/ 64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130"/>
                    </a:move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261">
                <a:extLst>
                  <a:ext uri="{FF2B5EF4-FFF2-40B4-BE49-F238E27FC236}">
                    <a16:creationId xmlns:a16="http://schemas.microsoft.com/office/drawing/2014/main" id="{37BBC75C-CC04-B16D-CB01-4BA75C4DE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9213" y="2297113"/>
                <a:ext cx="69850" cy="69850"/>
              </a:xfrm>
              <a:custGeom>
                <a:avLst/>
                <a:gdLst>
                  <a:gd name="T0" fmla="*/ 65 w 130"/>
                  <a:gd name="T1" fmla="*/ 130 h 130"/>
                  <a:gd name="T2" fmla="*/ 78 w 130"/>
                  <a:gd name="T3" fmla="*/ 127 h 130"/>
                  <a:gd name="T4" fmla="*/ 90 w 130"/>
                  <a:gd name="T5" fmla="*/ 124 h 130"/>
                  <a:gd name="T6" fmla="*/ 101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0 h 130"/>
                  <a:gd name="T12" fmla="*/ 125 w 130"/>
                  <a:gd name="T13" fmla="*/ 90 h 130"/>
                  <a:gd name="T14" fmla="*/ 128 w 130"/>
                  <a:gd name="T15" fmla="*/ 77 h 130"/>
                  <a:gd name="T16" fmla="*/ 130 w 130"/>
                  <a:gd name="T17" fmla="*/ 65 h 130"/>
                  <a:gd name="T18" fmla="*/ 128 w 130"/>
                  <a:gd name="T19" fmla="*/ 51 h 130"/>
                  <a:gd name="T20" fmla="*/ 125 w 130"/>
                  <a:gd name="T21" fmla="*/ 40 h 130"/>
                  <a:gd name="T22" fmla="*/ 118 w 130"/>
                  <a:gd name="T23" fmla="*/ 28 h 130"/>
                  <a:gd name="T24" fmla="*/ 111 w 130"/>
                  <a:gd name="T25" fmla="*/ 19 h 130"/>
                  <a:gd name="T26" fmla="*/ 101 w 130"/>
                  <a:gd name="T27" fmla="*/ 9 h 130"/>
                  <a:gd name="T28" fmla="*/ 90 w 130"/>
                  <a:gd name="T29" fmla="*/ 4 h 130"/>
                  <a:gd name="T30" fmla="*/ 78 w 130"/>
                  <a:gd name="T31" fmla="*/ 1 h 130"/>
                  <a:gd name="T32" fmla="*/ 65 w 130"/>
                  <a:gd name="T33" fmla="*/ 0 h 130"/>
                  <a:gd name="T34" fmla="*/ 52 w 130"/>
                  <a:gd name="T35" fmla="*/ 1 h 130"/>
                  <a:gd name="T36" fmla="*/ 40 w 130"/>
                  <a:gd name="T37" fmla="*/ 4 h 130"/>
                  <a:gd name="T38" fmla="*/ 29 w 130"/>
                  <a:gd name="T39" fmla="*/ 9 h 130"/>
                  <a:gd name="T40" fmla="*/ 19 w 130"/>
                  <a:gd name="T41" fmla="*/ 19 h 130"/>
                  <a:gd name="T42" fmla="*/ 10 w 130"/>
                  <a:gd name="T43" fmla="*/ 28 h 130"/>
                  <a:gd name="T44" fmla="*/ 5 w 130"/>
                  <a:gd name="T45" fmla="*/ 40 h 130"/>
                  <a:gd name="T46" fmla="*/ 1 w 130"/>
                  <a:gd name="T47" fmla="*/ 51 h 130"/>
                  <a:gd name="T48" fmla="*/ 0 w 130"/>
                  <a:gd name="T49" fmla="*/ 65 h 130"/>
                  <a:gd name="T50" fmla="*/ 1 w 130"/>
                  <a:gd name="T51" fmla="*/ 77 h 130"/>
                  <a:gd name="T52" fmla="*/ 5 w 130"/>
                  <a:gd name="T53" fmla="*/ 90 h 130"/>
                  <a:gd name="T54" fmla="*/ 10 w 130"/>
                  <a:gd name="T55" fmla="*/ 100 h 130"/>
                  <a:gd name="T56" fmla="*/ 19 w 130"/>
                  <a:gd name="T57" fmla="*/ 111 h 130"/>
                  <a:gd name="T58" fmla="*/ 29 w 130"/>
                  <a:gd name="T59" fmla="*/ 118 h 130"/>
                  <a:gd name="T60" fmla="*/ 40 w 130"/>
                  <a:gd name="T61" fmla="*/ 124 h 130"/>
                  <a:gd name="T62" fmla="*/ 52 w 130"/>
                  <a:gd name="T63" fmla="*/ 127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 262">
                <a:extLst>
                  <a:ext uri="{FF2B5EF4-FFF2-40B4-BE49-F238E27FC236}">
                    <a16:creationId xmlns:a16="http://schemas.microsoft.com/office/drawing/2014/main" id="{816CC65E-D104-3C3F-C7CB-A1F29A080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925" y="2297113"/>
                <a:ext cx="68263" cy="69850"/>
              </a:xfrm>
              <a:custGeom>
                <a:avLst/>
                <a:gdLst>
                  <a:gd name="T0" fmla="*/ 65 w 130"/>
                  <a:gd name="T1" fmla="*/ 130 h 130"/>
                  <a:gd name="T2" fmla="*/ 77 w 130"/>
                  <a:gd name="T3" fmla="*/ 127 h 130"/>
                  <a:gd name="T4" fmla="*/ 90 w 130"/>
                  <a:gd name="T5" fmla="*/ 124 h 130"/>
                  <a:gd name="T6" fmla="*/ 100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0 h 130"/>
                  <a:gd name="T12" fmla="*/ 124 w 130"/>
                  <a:gd name="T13" fmla="*/ 90 h 130"/>
                  <a:gd name="T14" fmla="*/ 128 w 130"/>
                  <a:gd name="T15" fmla="*/ 77 h 130"/>
                  <a:gd name="T16" fmla="*/ 130 w 130"/>
                  <a:gd name="T17" fmla="*/ 65 h 130"/>
                  <a:gd name="T18" fmla="*/ 128 w 130"/>
                  <a:gd name="T19" fmla="*/ 51 h 130"/>
                  <a:gd name="T20" fmla="*/ 124 w 130"/>
                  <a:gd name="T21" fmla="*/ 40 h 130"/>
                  <a:gd name="T22" fmla="*/ 118 w 130"/>
                  <a:gd name="T23" fmla="*/ 28 h 130"/>
                  <a:gd name="T24" fmla="*/ 111 w 130"/>
                  <a:gd name="T25" fmla="*/ 19 h 130"/>
                  <a:gd name="T26" fmla="*/ 100 w 130"/>
                  <a:gd name="T27" fmla="*/ 9 h 130"/>
                  <a:gd name="T28" fmla="*/ 90 w 130"/>
                  <a:gd name="T29" fmla="*/ 4 h 130"/>
                  <a:gd name="T30" fmla="*/ 77 w 130"/>
                  <a:gd name="T31" fmla="*/ 1 h 130"/>
                  <a:gd name="T32" fmla="*/ 65 w 130"/>
                  <a:gd name="T33" fmla="*/ 0 h 130"/>
                  <a:gd name="T34" fmla="*/ 51 w 130"/>
                  <a:gd name="T35" fmla="*/ 1 h 130"/>
                  <a:gd name="T36" fmla="*/ 40 w 130"/>
                  <a:gd name="T37" fmla="*/ 4 h 130"/>
                  <a:gd name="T38" fmla="*/ 28 w 130"/>
                  <a:gd name="T39" fmla="*/ 9 h 130"/>
                  <a:gd name="T40" fmla="*/ 19 w 130"/>
                  <a:gd name="T41" fmla="*/ 19 h 130"/>
                  <a:gd name="T42" fmla="*/ 10 w 130"/>
                  <a:gd name="T43" fmla="*/ 28 h 130"/>
                  <a:gd name="T44" fmla="*/ 4 w 130"/>
                  <a:gd name="T45" fmla="*/ 40 h 130"/>
                  <a:gd name="T46" fmla="*/ 1 w 130"/>
                  <a:gd name="T47" fmla="*/ 51 h 130"/>
                  <a:gd name="T48" fmla="*/ 0 w 130"/>
                  <a:gd name="T49" fmla="*/ 65 h 130"/>
                  <a:gd name="T50" fmla="*/ 1 w 130"/>
                  <a:gd name="T51" fmla="*/ 77 h 130"/>
                  <a:gd name="T52" fmla="*/ 4 w 130"/>
                  <a:gd name="T53" fmla="*/ 90 h 130"/>
                  <a:gd name="T54" fmla="*/ 10 w 130"/>
                  <a:gd name="T55" fmla="*/ 100 h 130"/>
                  <a:gd name="T56" fmla="*/ 19 w 130"/>
                  <a:gd name="T57" fmla="*/ 111 h 130"/>
                  <a:gd name="T58" fmla="*/ 28 w 130"/>
                  <a:gd name="T59" fmla="*/ 118 h 130"/>
                  <a:gd name="T60" fmla="*/ 40 w 130"/>
                  <a:gd name="T61" fmla="*/ 124 h 130"/>
                  <a:gd name="T62" fmla="*/ 51 w 130"/>
                  <a:gd name="T63" fmla="*/ 127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Line 264">
                <a:extLst>
                  <a:ext uri="{FF2B5EF4-FFF2-40B4-BE49-F238E27FC236}">
                    <a16:creationId xmlns:a16="http://schemas.microsoft.com/office/drawing/2014/main" id="{60D6E054-A512-17BA-9C1D-0685E5C3D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9813" y="2035175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Line 265">
                <a:extLst>
                  <a:ext uri="{FF2B5EF4-FFF2-40B4-BE49-F238E27FC236}">
                    <a16:creationId xmlns:a16="http://schemas.microsoft.com/office/drawing/2014/main" id="{57B48397-C0F2-32EC-1128-9C2E5B097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5363" y="2079625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Line 266">
                <a:extLst>
                  <a:ext uri="{FF2B5EF4-FFF2-40B4-BE49-F238E27FC236}">
                    <a16:creationId xmlns:a16="http://schemas.microsoft.com/office/drawing/2014/main" id="{5F838C15-C8CE-374A-C5CF-D914330A2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49813" y="2079625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Line 267">
                <a:extLst>
                  <a:ext uri="{FF2B5EF4-FFF2-40B4-BE49-F238E27FC236}">
                    <a16:creationId xmlns:a16="http://schemas.microsoft.com/office/drawing/2014/main" id="{0733E0BA-76D9-8575-FB67-731D7E52F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06950" y="2035175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Line 268">
                <a:extLst>
                  <a:ext uri="{FF2B5EF4-FFF2-40B4-BE49-F238E27FC236}">
                    <a16:creationId xmlns:a16="http://schemas.microsoft.com/office/drawing/2014/main" id="{98B0E140-B6EB-DC9D-6327-06587F84B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33800" y="16113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Line 269">
                <a:extLst>
                  <a:ext uri="{FF2B5EF4-FFF2-40B4-BE49-F238E27FC236}">
                    <a16:creationId xmlns:a16="http://schemas.microsoft.com/office/drawing/2014/main" id="{69D8F457-AC08-0289-BFBC-236524DD8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2213" y="16557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Line 270">
                <a:extLst>
                  <a:ext uri="{FF2B5EF4-FFF2-40B4-BE49-F238E27FC236}">
                    <a16:creationId xmlns:a16="http://schemas.microsoft.com/office/drawing/2014/main" id="{9A2E306A-CEBA-4BF8-2301-77F95DE90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663" y="16557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Line 271">
                <a:extLst>
                  <a:ext uri="{FF2B5EF4-FFF2-40B4-BE49-F238E27FC236}">
                    <a16:creationId xmlns:a16="http://schemas.microsoft.com/office/drawing/2014/main" id="{B6B4D439-DC37-0B3C-556E-B25FD399C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6663" y="16113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Line 272">
                <a:extLst>
                  <a:ext uri="{FF2B5EF4-FFF2-40B4-BE49-F238E27FC236}">
                    <a16:creationId xmlns:a16="http://schemas.microsoft.com/office/drawing/2014/main" id="{B014068E-2FD9-5CD9-FA62-900DCE96A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05250" y="1371600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Line 273">
                <a:extLst>
                  <a:ext uri="{FF2B5EF4-FFF2-40B4-BE49-F238E27FC236}">
                    <a16:creationId xmlns:a16="http://schemas.microsoft.com/office/drawing/2014/main" id="{818A0373-3C30-3AD4-9F99-A9BEF1387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3663" y="1416050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Line 274">
                <a:extLst>
                  <a:ext uri="{FF2B5EF4-FFF2-40B4-BE49-F238E27FC236}">
                    <a16:creationId xmlns:a16="http://schemas.microsoft.com/office/drawing/2014/main" id="{339B978B-BB04-CF2D-21D2-96CCEB1F8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8113" y="1416050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Line 275">
                <a:extLst>
                  <a:ext uri="{FF2B5EF4-FFF2-40B4-BE49-F238E27FC236}">
                    <a16:creationId xmlns:a16="http://schemas.microsoft.com/office/drawing/2014/main" id="{8CDC551D-9BF5-FCF9-5A7C-273242566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8113" y="1371600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Line 276">
                <a:extLst>
                  <a:ext uri="{FF2B5EF4-FFF2-40B4-BE49-F238E27FC236}">
                    <a16:creationId xmlns:a16="http://schemas.microsoft.com/office/drawing/2014/main" id="{F79A3EBA-C680-7A61-7CC5-C8860AE8D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7775" y="12366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Line 277">
                <a:extLst>
                  <a:ext uri="{FF2B5EF4-FFF2-40B4-BE49-F238E27FC236}">
                    <a16:creationId xmlns:a16="http://schemas.microsoft.com/office/drawing/2014/main" id="{3EC60658-0FB3-B5A4-ADEC-B46BB9084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188" y="128111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Line 278">
                <a:extLst>
                  <a:ext uri="{FF2B5EF4-FFF2-40B4-BE49-F238E27FC236}">
                    <a16:creationId xmlns:a16="http://schemas.microsoft.com/office/drawing/2014/main" id="{3A50AE12-CD02-3819-6419-428B9FA5A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0638" y="128111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Line 279">
                <a:extLst>
                  <a:ext uri="{FF2B5EF4-FFF2-40B4-BE49-F238E27FC236}">
                    <a16:creationId xmlns:a16="http://schemas.microsoft.com/office/drawing/2014/main" id="{DBE2F7B1-7EF2-BC1D-5E5F-689FF3F06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0638" y="12366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Line 280">
                <a:extLst>
                  <a:ext uri="{FF2B5EF4-FFF2-40B4-BE49-F238E27FC236}">
                    <a16:creationId xmlns:a16="http://schemas.microsoft.com/office/drawing/2014/main" id="{14115E91-E2B3-688F-49B6-AE407E5CA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5938" y="18843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Line 281">
                <a:extLst>
                  <a:ext uri="{FF2B5EF4-FFF2-40B4-BE49-F238E27FC236}">
                    <a16:creationId xmlns:a16="http://schemas.microsoft.com/office/drawing/2014/main" id="{44652131-7B0B-DBDE-0D58-139BE7F8A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1488" y="192881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Line 282">
                <a:extLst>
                  <a:ext uri="{FF2B5EF4-FFF2-40B4-BE49-F238E27FC236}">
                    <a16:creationId xmlns:a16="http://schemas.microsoft.com/office/drawing/2014/main" id="{B7FEF032-3CD4-5432-58DB-594892816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83075" y="18843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Line 283">
                <a:extLst>
                  <a:ext uri="{FF2B5EF4-FFF2-40B4-BE49-F238E27FC236}">
                    <a16:creationId xmlns:a16="http://schemas.microsoft.com/office/drawing/2014/main" id="{5ED3D153-53DB-A42C-8B77-1EF8D1FC4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5938" y="192881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Line 284">
                <a:extLst>
                  <a:ext uri="{FF2B5EF4-FFF2-40B4-BE49-F238E27FC236}">
                    <a16:creationId xmlns:a16="http://schemas.microsoft.com/office/drawing/2014/main" id="{837C1CD6-3A8C-BE39-DBAD-CE71D5B10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3525" y="18335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Line 285">
                <a:extLst>
                  <a:ext uri="{FF2B5EF4-FFF2-40B4-BE49-F238E27FC236}">
                    <a16:creationId xmlns:a16="http://schemas.microsoft.com/office/drawing/2014/main" id="{7F618CF0-1EE5-F3A8-5941-F3B22A60A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300663" y="17891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Line 286">
                <a:extLst>
                  <a:ext uri="{FF2B5EF4-FFF2-40B4-BE49-F238E27FC236}">
                    <a16:creationId xmlns:a16="http://schemas.microsoft.com/office/drawing/2014/main" id="{16A9DA6F-3FDB-7164-C032-63DD96AF1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99075" y="18335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Line 287">
                <a:extLst>
                  <a:ext uri="{FF2B5EF4-FFF2-40B4-BE49-F238E27FC236}">
                    <a16:creationId xmlns:a16="http://schemas.microsoft.com/office/drawing/2014/main" id="{078B8E39-DE36-5996-0D37-C39E4AF99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3525" y="17891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Line 288">
                <a:extLst>
                  <a:ext uri="{FF2B5EF4-FFF2-40B4-BE49-F238E27FC236}">
                    <a16:creationId xmlns:a16="http://schemas.microsoft.com/office/drawing/2014/main" id="{95E6A3DD-6052-43B4-D469-299CDFD74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99263" y="22875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Line 289">
                <a:extLst>
                  <a:ext uri="{FF2B5EF4-FFF2-40B4-BE49-F238E27FC236}">
                    <a16:creationId xmlns:a16="http://schemas.microsoft.com/office/drawing/2014/main" id="{8C20E137-AC95-3DB0-4FA2-BDB060116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4813" y="23320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Line 290">
                <a:extLst>
                  <a:ext uri="{FF2B5EF4-FFF2-40B4-BE49-F238E27FC236}">
                    <a16:creationId xmlns:a16="http://schemas.microsoft.com/office/drawing/2014/main" id="{EBE1101A-9C04-0B1D-5A92-5BD470E7A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56400" y="22875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Line 291">
                <a:extLst>
                  <a:ext uri="{FF2B5EF4-FFF2-40B4-BE49-F238E27FC236}">
                    <a16:creationId xmlns:a16="http://schemas.microsoft.com/office/drawing/2014/main" id="{348A40CB-AF0C-1C5F-8207-432E69B29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9263" y="23320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Line 292">
                <a:extLst>
                  <a:ext uri="{FF2B5EF4-FFF2-40B4-BE49-F238E27FC236}">
                    <a16:creationId xmlns:a16="http://schemas.microsoft.com/office/drawing/2014/main" id="{22A4AF7E-91F3-C52F-CE89-685819923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91463" y="27162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Line 293">
                <a:extLst>
                  <a:ext uri="{FF2B5EF4-FFF2-40B4-BE49-F238E27FC236}">
                    <a16:creationId xmlns:a16="http://schemas.microsoft.com/office/drawing/2014/main" id="{1593CDC6-5288-DE02-EC45-2FC6A4CA8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4325" y="27606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Line 294">
                <a:extLst>
                  <a:ext uri="{FF2B5EF4-FFF2-40B4-BE49-F238E27FC236}">
                    <a16:creationId xmlns:a16="http://schemas.microsoft.com/office/drawing/2014/main" id="{64D5037D-9CC5-0318-0C78-C924AE09C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34325" y="27162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Line 295">
                <a:extLst>
                  <a:ext uri="{FF2B5EF4-FFF2-40B4-BE49-F238E27FC236}">
                    <a16:creationId xmlns:a16="http://schemas.microsoft.com/office/drawing/2014/main" id="{A7BFB1FF-F749-930D-80D5-C7FCDD88D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9875" y="27606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Line 296">
                <a:extLst>
                  <a:ext uri="{FF2B5EF4-FFF2-40B4-BE49-F238E27FC236}">
                    <a16:creationId xmlns:a16="http://schemas.microsoft.com/office/drawing/2014/main" id="{9236133A-41FF-FA59-50E1-D172BE091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10663" y="29352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Line 297">
                <a:extLst>
                  <a:ext uri="{FF2B5EF4-FFF2-40B4-BE49-F238E27FC236}">
                    <a16:creationId xmlns:a16="http://schemas.microsoft.com/office/drawing/2014/main" id="{F678E69F-952F-9241-9D71-F2FEE9D6F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09075" y="29797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Line 298">
                <a:extLst>
                  <a:ext uri="{FF2B5EF4-FFF2-40B4-BE49-F238E27FC236}">
                    <a16:creationId xmlns:a16="http://schemas.microsoft.com/office/drawing/2014/main" id="{85D7036D-7879-876E-A222-C3CD543FA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3525" y="29797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Line 299">
                <a:extLst>
                  <a:ext uri="{FF2B5EF4-FFF2-40B4-BE49-F238E27FC236}">
                    <a16:creationId xmlns:a16="http://schemas.microsoft.com/office/drawing/2014/main" id="{7EF9FD1C-9845-80F6-7E46-3212420E4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53525" y="29352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Line 300">
                <a:extLst>
                  <a:ext uri="{FF2B5EF4-FFF2-40B4-BE49-F238E27FC236}">
                    <a16:creationId xmlns:a16="http://schemas.microsoft.com/office/drawing/2014/main" id="{DB9C2E2A-E655-0237-6244-2322852D6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963" y="29797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Line 301">
                <a:extLst>
                  <a:ext uri="{FF2B5EF4-FFF2-40B4-BE49-F238E27FC236}">
                    <a16:creationId xmlns:a16="http://schemas.microsoft.com/office/drawing/2014/main" id="{1CEC5654-17A5-64DC-8E55-7E0CFB85F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56100" y="29352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Line 302">
                <a:extLst>
                  <a:ext uri="{FF2B5EF4-FFF2-40B4-BE49-F238E27FC236}">
                    <a16:creationId xmlns:a16="http://schemas.microsoft.com/office/drawing/2014/main" id="{A7890859-B071-235B-F858-B77267A8B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4513" y="29797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Line 303">
                <a:extLst>
                  <a:ext uri="{FF2B5EF4-FFF2-40B4-BE49-F238E27FC236}">
                    <a16:creationId xmlns:a16="http://schemas.microsoft.com/office/drawing/2014/main" id="{3E2D4D1A-4A80-6C29-9EA3-8AFB602C7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98963" y="29352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66F3B51-8D65-50FB-96CE-2D3EC3B8B2C0}"/>
                </a:ext>
              </a:extLst>
            </p:cNvPr>
            <p:cNvSpPr txBox="1"/>
            <p:nvPr/>
          </p:nvSpPr>
          <p:spPr>
            <a:xfrm>
              <a:off x="3476135" y="3309971"/>
              <a:ext cx="305791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9C381AE-A666-5149-984B-00C558050420}"/>
                </a:ext>
              </a:extLst>
            </p:cNvPr>
            <p:cNvSpPr txBox="1"/>
            <p:nvPr/>
          </p:nvSpPr>
          <p:spPr>
            <a:xfrm>
              <a:off x="3824181" y="3309971"/>
              <a:ext cx="397042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156E13-7DF2-F16F-6CBC-2D33C466F67F}"/>
                </a:ext>
              </a:extLst>
            </p:cNvPr>
            <p:cNvSpPr txBox="1"/>
            <p:nvPr/>
          </p:nvSpPr>
          <p:spPr>
            <a:xfrm>
              <a:off x="4217850" y="3309971"/>
              <a:ext cx="397042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90392B3-1017-09A1-0DE1-935EFCB1C2F4}"/>
                </a:ext>
              </a:extLst>
            </p:cNvPr>
            <p:cNvSpPr txBox="1"/>
            <p:nvPr/>
          </p:nvSpPr>
          <p:spPr>
            <a:xfrm>
              <a:off x="4611520" y="3309971"/>
              <a:ext cx="397042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63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4823E4E-9451-6F08-8490-B4668442F8BE}"/>
                </a:ext>
              </a:extLst>
            </p:cNvPr>
            <p:cNvSpPr txBox="1"/>
            <p:nvPr/>
          </p:nvSpPr>
          <p:spPr>
            <a:xfrm>
              <a:off x="5005191" y="3309971"/>
              <a:ext cx="397042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1E0D44A-EA40-427A-D8B7-AABF82A5B0F6}"/>
                </a:ext>
              </a:extLst>
            </p:cNvPr>
            <p:cNvSpPr txBox="1"/>
            <p:nvPr/>
          </p:nvSpPr>
          <p:spPr>
            <a:xfrm>
              <a:off x="5353233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105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B2B1097-511D-CD14-D61E-C611042F4C25}"/>
                </a:ext>
              </a:extLst>
            </p:cNvPr>
            <p:cNvSpPr txBox="1"/>
            <p:nvPr/>
          </p:nvSpPr>
          <p:spPr>
            <a:xfrm>
              <a:off x="5746902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126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F367F0A-493D-0952-A1EC-B5EE714A17A6}"/>
                </a:ext>
              </a:extLst>
            </p:cNvPr>
            <p:cNvSpPr txBox="1"/>
            <p:nvPr/>
          </p:nvSpPr>
          <p:spPr>
            <a:xfrm>
              <a:off x="6140573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147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51124C6-0D27-F9BB-EFB9-685A5B81BF5D}"/>
                </a:ext>
              </a:extLst>
            </p:cNvPr>
            <p:cNvSpPr txBox="1"/>
            <p:nvPr/>
          </p:nvSpPr>
          <p:spPr>
            <a:xfrm>
              <a:off x="6534243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168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35EFA77-A17D-9626-3E2C-3F7EA460F834}"/>
                </a:ext>
              </a:extLst>
            </p:cNvPr>
            <p:cNvSpPr txBox="1"/>
            <p:nvPr/>
          </p:nvSpPr>
          <p:spPr>
            <a:xfrm>
              <a:off x="6927912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189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BDE07F4-F447-33DA-D8CD-BAB7E9109859}"/>
                </a:ext>
              </a:extLst>
            </p:cNvPr>
            <p:cNvSpPr txBox="1"/>
            <p:nvPr/>
          </p:nvSpPr>
          <p:spPr>
            <a:xfrm>
              <a:off x="7321583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AF58B43-4222-3F8F-EF69-4521C3231D47}"/>
                </a:ext>
              </a:extLst>
            </p:cNvPr>
            <p:cNvSpPr txBox="1"/>
            <p:nvPr/>
          </p:nvSpPr>
          <p:spPr>
            <a:xfrm>
              <a:off x="7715252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231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7DAB27A-98A6-13E5-D2F2-78C32CC8615E}"/>
                </a:ext>
              </a:extLst>
            </p:cNvPr>
            <p:cNvSpPr txBox="1"/>
            <p:nvPr/>
          </p:nvSpPr>
          <p:spPr>
            <a:xfrm>
              <a:off x="8108924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252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3FF6C31-48E9-3D93-E270-2A9219CA9DCA}"/>
                </a:ext>
              </a:extLst>
            </p:cNvPr>
            <p:cNvSpPr txBox="1"/>
            <p:nvPr/>
          </p:nvSpPr>
          <p:spPr>
            <a:xfrm>
              <a:off x="3021212" y="3056087"/>
              <a:ext cx="514144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LOD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83292EE-F701-F72F-6C8C-9FE4A63DB9F8}"/>
                </a:ext>
              </a:extLst>
            </p:cNvPr>
            <p:cNvSpPr txBox="1"/>
            <p:nvPr/>
          </p:nvSpPr>
          <p:spPr>
            <a:xfrm>
              <a:off x="3047060" y="2819115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521F5B9-A803-FCFE-7145-6418A9C36F45}"/>
                </a:ext>
              </a:extLst>
            </p:cNvPr>
            <p:cNvSpPr txBox="1"/>
            <p:nvPr/>
          </p:nvSpPr>
          <p:spPr>
            <a:xfrm>
              <a:off x="2914837" y="2497101"/>
              <a:ext cx="620519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EB5C451-7E80-F1CF-9C35-521452277C2A}"/>
                </a:ext>
              </a:extLst>
            </p:cNvPr>
            <p:cNvSpPr txBox="1"/>
            <p:nvPr/>
          </p:nvSpPr>
          <p:spPr>
            <a:xfrm>
              <a:off x="2823584" y="2175089"/>
              <a:ext cx="711772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10 000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2F4A4475-D3FE-48E6-1494-500F0BE4CF6C}"/>
                </a:ext>
              </a:extLst>
            </p:cNvPr>
            <p:cNvSpPr txBox="1"/>
            <p:nvPr/>
          </p:nvSpPr>
          <p:spPr>
            <a:xfrm>
              <a:off x="2732329" y="1853077"/>
              <a:ext cx="80302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7063C35-853E-14A8-9446-DE91E179ACB7}"/>
                </a:ext>
              </a:extLst>
            </p:cNvPr>
            <p:cNvSpPr txBox="1"/>
            <p:nvPr/>
          </p:nvSpPr>
          <p:spPr>
            <a:xfrm>
              <a:off x="2600107" y="1531065"/>
              <a:ext cx="935249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1 000 000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1C18E5C-CBA0-C78F-4546-92ACE84CFFDD}"/>
                </a:ext>
              </a:extLst>
            </p:cNvPr>
            <p:cNvSpPr txBox="1"/>
            <p:nvPr/>
          </p:nvSpPr>
          <p:spPr>
            <a:xfrm>
              <a:off x="8198311" y="2889201"/>
              <a:ext cx="689424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Case 1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D5BFD47-373A-4AA6-F2EC-8BAC955F2A68}"/>
                </a:ext>
              </a:extLst>
            </p:cNvPr>
            <p:cNvSpPr txBox="1"/>
            <p:nvPr/>
          </p:nvSpPr>
          <p:spPr>
            <a:xfrm>
              <a:off x="7366320" y="2751884"/>
              <a:ext cx="689424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Case 2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12CAA0C-8577-0BC9-ED96-5CDC00B8D746}"/>
                </a:ext>
              </a:extLst>
            </p:cNvPr>
            <p:cNvSpPr txBox="1"/>
            <p:nvPr/>
          </p:nvSpPr>
          <p:spPr>
            <a:xfrm>
              <a:off x="5142964" y="3524286"/>
              <a:ext cx="2017989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Days relative to ATI start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CA2BE65-C57F-2641-8327-EC503DF1BC5B}"/>
                </a:ext>
              </a:extLst>
            </p:cNvPr>
            <p:cNvSpPr txBox="1"/>
            <p:nvPr/>
          </p:nvSpPr>
          <p:spPr>
            <a:xfrm rot="16200000">
              <a:off x="1963592" y="2239817"/>
              <a:ext cx="1290533" cy="321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 RNA (cp/ml)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070EE822-AD0F-606B-798B-BD3A2C10205B}"/>
                </a:ext>
              </a:extLst>
            </p:cNvPr>
            <p:cNvSpPr txBox="1"/>
            <p:nvPr/>
          </p:nvSpPr>
          <p:spPr>
            <a:xfrm>
              <a:off x="4210431" y="1492710"/>
              <a:ext cx="3791646" cy="352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mg Q2W x 4 </a:t>
              </a:r>
              <a:r>
                <a:rPr kumimoji="0" lang="en-US" sz="1600" b="1" i="0" u="none" strike="noStrike" kern="1200" cap="none" spc="0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budigalimab</a:t>
              </a: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(N=11)</a:t>
              </a:r>
            </a:p>
          </p:txBody>
        </p:sp>
      </p:grpSp>
      <p:grpSp>
        <p:nvGrpSpPr>
          <p:cNvPr id="223" name="Groupe 222">
            <a:extLst>
              <a:ext uri="{FF2B5EF4-FFF2-40B4-BE49-F238E27FC236}">
                <a16:creationId xmlns:a16="http://schemas.microsoft.com/office/drawing/2014/main" id="{79BA0D81-7558-2CC1-F61E-9E02C100134F}"/>
              </a:ext>
            </a:extLst>
          </p:cNvPr>
          <p:cNvGrpSpPr/>
          <p:nvPr/>
        </p:nvGrpSpPr>
        <p:grpSpPr>
          <a:xfrm>
            <a:off x="6271443" y="4221088"/>
            <a:ext cx="5585197" cy="2256426"/>
            <a:chOff x="2453108" y="4227448"/>
            <a:chExt cx="6280900" cy="2387329"/>
          </a:xfrm>
        </p:grpSpPr>
        <p:grpSp>
          <p:nvGrpSpPr>
            <p:cNvPr id="224" name="Groupe 223">
              <a:extLst>
                <a:ext uri="{FF2B5EF4-FFF2-40B4-BE49-F238E27FC236}">
                  <a16:creationId xmlns:a16="http://schemas.microsoft.com/office/drawing/2014/main" id="{C7EA3F91-7B79-1792-F231-8414598EBC50}"/>
                </a:ext>
              </a:extLst>
            </p:cNvPr>
            <p:cNvGrpSpPr/>
            <p:nvPr/>
          </p:nvGrpSpPr>
          <p:grpSpPr>
            <a:xfrm>
              <a:off x="3474620" y="4322038"/>
              <a:ext cx="5259388" cy="1757546"/>
              <a:chOff x="2717800" y="4173538"/>
              <a:chExt cx="6931025" cy="2316162"/>
            </a:xfrm>
          </p:grpSpPr>
          <p:sp>
            <p:nvSpPr>
              <p:cNvPr id="247" name="Freeform 7">
                <a:extLst>
                  <a:ext uri="{FF2B5EF4-FFF2-40B4-BE49-F238E27FC236}">
                    <a16:creationId xmlns:a16="http://schemas.microsoft.com/office/drawing/2014/main" id="{81BE74A7-D03B-C595-BF6E-824888D3F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000" y="4173538"/>
                <a:ext cx="6854825" cy="2239963"/>
              </a:xfrm>
              <a:custGeom>
                <a:avLst/>
                <a:gdLst>
                  <a:gd name="T0" fmla="*/ 0 w 12952"/>
                  <a:gd name="T1" fmla="*/ 0 h 4233"/>
                  <a:gd name="T2" fmla="*/ 0 w 12952"/>
                  <a:gd name="T3" fmla="*/ 4233 h 4233"/>
                  <a:gd name="T4" fmla="*/ 12952 w 12952"/>
                  <a:gd name="T5" fmla="*/ 4233 h 4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52" h="4233">
                    <a:moveTo>
                      <a:pt x="0" y="0"/>
                    </a:moveTo>
                    <a:lnTo>
                      <a:pt x="0" y="4233"/>
                    </a:lnTo>
                    <a:lnTo>
                      <a:pt x="12952" y="423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Line 20">
                <a:extLst>
                  <a:ext uri="{FF2B5EF4-FFF2-40B4-BE49-F238E27FC236}">
                    <a16:creationId xmlns:a16="http://schemas.microsoft.com/office/drawing/2014/main" id="{F78666BD-D4FA-8D0C-C3D4-82731551E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24563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Line 21">
                <a:extLst>
                  <a:ext uri="{FF2B5EF4-FFF2-40B4-BE49-F238E27FC236}">
                    <a16:creationId xmlns:a16="http://schemas.microsoft.com/office/drawing/2014/main" id="{C838943B-64B6-AB65-2712-075526E76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3675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Line 22">
                <a:extLst>
                  <a:ext uri="{FF2B5EF4-FFF2-40B4-BE49-F238E27FC236}">
                    <a16:creationId xmlns:a16="http://schemas.microsoft.com/office/drawing/2014/main" id="{B48F4C67-294E-B79C-D6A5-FC07AA910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7925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Line 23">
                <a:extLst>
                  <a:ext uri="{FF2B5EF4-FFF2-40B4-BE49-F238E27FC236}">
                    <a16:creationId xmlns:a16="http://schemas.microsoft.com/office/drawing/2014/main" id="{85F2268E-4A3E-DC0C-4431-6C1DEC33D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7038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Line 24">
                <a:extLst>
                  <a:ext uri="{FF2B5EF4-FFF2-40B4-BE49-F238E27FC236}">
                    <a16:creationId xmlns:a16="http://schemas.microsoft.com/office/drawing/2014/main" id="{231AA98A-425F-9C16-72F4-75D522F68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9700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Line 25">
                <a:extLst>
                  <a:ext uri="{FF2B5EF4-FFF2-40B4-BE49-F238E27FC236}">
                    <a16:creationId xmlns:a16="http://schemas.microsoft.com/office/drawing/2014/main" id="{3AC6083B-BC33-520F-A97F-3B80DB309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8813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Line 26">
                <a:extLst>
                  <a:ext uri="{FF2B5EF4-FFF2-40B4-BE49-F238E27FC236}">
                    <a16:creationId xmlns:a16="http://schemas.microsoft.com/office/drawing/2014/main" id="{BCB1937C-93E0-F99A-0B33-EA07DD729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2175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Line 27">
                <a:extLst>
                  <a:ext uri="{FF2B5EF4-FFF2-40B4-BE49-F238E27FC236}">
                    <a16:creationId xmlns:a16="http://schemas.microsoft.com/office/drawing/2014/main" id="{51911547-6FF4-6DB1-E6D5-316AA130F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18538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Line 28">
                <a:extLst>
                  <a:ext uri="{FF2B5EF4-FFF2-40B4-BE49-F238E27FC236}">
                    <a16:creationId xmlns:a16="http://schemas.microsoft.com/office/drawing/2014/main" id="{8DD83A27-A5E9-93EC-0D9F-B4904174B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9238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Line 29">
                <a:extLst>
                  <a:ext uri="{FF2B5EF4-FFF2-40B4-BE49-F238E27FC236}">
                    <a16:creationId xmlns:a16="http://schemas.microsoft.com/office/drawing/2014/main" id="{38801173-38D3-3FDB-0FF6-3E4BF2D52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80313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Line 30">
                <a:extLst>
                  <a:ext uri="{FF2B5EF4-FFF2-40B4-BE49-F238E27FC236}">
                    <a16:creationId xmlns:a16="http://schemas.microsoft.com/office/drawing/2014/main" id="{1F248F09-0F7C-30F9-F747-F649E8E65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99425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Line 31">
                <a:extLst>
                  <a:ext uri="{FF2B5EF4-FFF2-40B4-BE49-F238E27FC236}">
                    <a16:creationId xmlns:a16="http://schemas.microsoft.com/office/drawing/2014/main" id="{C65B3B96-814D-E3DD-5784-08892C52F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62788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Line 33">
                <a:extLst>
                  <a:ext uri="{FF2B5EF4-FFF2-40B4-BE49-F238E27FC236}">
                    <a16:creationId xmlns:a16="http://schemas.microsoft.com/office/drawing/2014/main" id="{71092B42-A58B-1FAE-D04A-E489F7684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3063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Line 40">
                <a:extLst>
                  <a:ext uri="{FF2B5EF4-FFF2-40B4-BE49-F238E27FC236}">
                    <a16:creationId xmlns:a16="http://schemas.microsoft.com/office/drawing/2014/main" id="{34D116B0-0318-1004-1A13-689AB99A4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4271963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Line 41">
                <a:extLst>
                  <a:ext uri="{FF2B5EF4-FFF2-40B4-BE49-F238E27FC236}">
                    <a16:creationId xmlns:a16="http://schemas.microsoft.com/office/drawing/2014/main" id="{D3E77908-CD5E-DD07-B7D5-91524CA48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4699000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Line 42">
                <a:extLst>
                  <a:ext uri="{FF2B5EF4-FFF2-40B4-BE49-F238E27FC236}">
                    <a16:creationId xmlns:a16="http://schemas.microsoft.com/office/drawing/2014/main" id="{1E36E912-64EC-6A0D-DAF2-191ED1C66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5551488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Line 43">
                <a:extLst>
                  <a:ext uri="{FF2B5EF4-FFF2-40B4-BE49-F238E27FC236}">
                    <a16:creationId xmlns:a16="http://schemas.microsoft.com/office/drawing/2014/main" id="{59993543-08B6-7185-A5C6-71E505ED2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5124450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Line 44">
                <a:extLst>
                  <a:ext uri="{FF2B5EF4-FFF2-40B4-BE49-F238E27FC236}">
                    <a16:creationId xmlns:a16="http://schemas.microsoft.com/office/drawing/2014/main" id="{42466D2B-A404-97EF-8D5D-45172463C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5978525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Line 45">
                <a:extLst>
                  <a:ext uri="{FF2B5EF4-FFF2-40B4-BE49-F238E27FC236}">
                    <a16:creationId xmlns:a16="http://schemas.microsoft.com/office/drawing/2014/main" id="{5DBBCE45-4BE0-6220-EB9E-4AF3FC8C1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6284913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Line 47">
                <a:extLst>
                  <a:ext uri="{FF2B5EF4-FFF2-40B4-BE49-F238E27FC236}">
                    <a16:creationId xmlns:a16="http://schemas.microsoft.com/office/drawing/2014/main" id="{CB946DD2-8500-441F-387E-4FC94A3DD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94000" y="6284913"/>
                <a:ext cx="6854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Line 92">
                <a:extLst>
                  <a:ext uri="{FF2B5EF4-FFF2-40B4-BE49-F238E27FC236}">
                    <a16:creationId xmlns:a16="http://schemas.microsoft.com/office/drawing/2014/main" id="{0A7A9E96-8884-BDA2-00CD-19F7D74A8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92525" y="4935538"/>
                <a:ext cx="60325" cy="12700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Line 93">
                <a:extLst>
                  <a:ext uri="{FF2B5EF4-FFF2-40B4-BE49-F238E27FC236}">
                    <a16:creationId xmlns:a16="http://schemas.microsoft.com/office/drawing/2014/main" id="{2CDE75ED-7EB3-EEDE-0548-E794822B2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2525" y="4800600"/>
                <a:ext cx="33338" cy="13493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Line 94">
                <a:extLst>
                  <a:ext uri="{FF2B5EF4-FFF2-40B4-BE49-F238E27FC236}">
                    <a16:creationId xmlns:a16="http://schemas.microsoft.com/office/drawing/2014/main" id="{C95819D2-934C-473C-21A6-65095F027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60775" y="4870450"/>
                <a:ext cx="31750" cy="6508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Line 96">
                <a:extLst>
                  <a:ext uri="{FF2B5EF4-FFF2-40B4-BE49-F238E27FC236}">
                    <a16:creationId xmlns:a16="http://schemas.microsoft.com/office/drawing/2014/main" id="{70080064-CB5D-4C26-FBAB-D895F16B6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5538" y="4935538"/>
                <a:ext cx="26988" cy="1079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Line 97">
                <a:extLst>
                  <a:ext uri="{FF2B5EF4-FFF2-40B4-BE49-F238E27FC236}">
                    <a16:creationId xmlns:a16="http://schemas.microsoft.com/office/drawing/2014/main" id="{8B012412-0894-39B0-D9E6-ED84A52C7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19500" y="4913313"/>
                <a:ext cx="46038" cy="13017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Freeform 98">
                <a:extLst>
                  <a:ext uri="{FF2B5EF4-FFF2-40B4-BE49-F238E27FC236}">
                    <a16:creationId xmlns:a16="http://schemas.microsoft.com/office/drawing/2014/main" id="{26475113-5192-C237-B8DE-656A86FFE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4595813"/>
                <a:ext cx="166688" cy="204788"/>
              </a:xfrm>
              <a:custGeom>
                <a:avLst/>
                <a:gdLst>
                  <a:gd name="T0" fmla="*/ 0 w 315"/>
                  <a:gd name="T1" fmla="*/ 385 h 385"/>
                  <a:gd name="T2" fmla="*/ 95 w 315"/>
                  <a:gd name="T3" fmla="*/ 0 h 385"/>
                  <a:gd name="T4" fmla="*/ 315 w 315"/>
                  <a:gd name="T5" fmla="*/ 30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5" h="385">
                    <a:moveTo>
                      <a:pt x="0" y="385"/>
                    </a:moveTo>
                    <a:lnTo>
                      <a:pt x="95" y="0"/>
                    </a:lnTo>
                    <a:lnTo>
                      <a:pt x="315" y="304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Freeform 99">
                <a:extLst>
                  <a:ext uri="{FF2B5EF4-FFF2-40B4-BE49-F238E27FC236}">
                    <a16:creationId xmlns:a16="http://schemas.microsoft.com/office/drawing/2014/main" id="{58313461-8226-BB6B-4218-FCC868FB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513" y="4781550"/>
                <a:ext cx="195263" cy="363538"/>
              </a:xfrm>
              <a:custGeom>
                <a:avLst/>
                <a:gdLst>
                  <a:gd name="T0" fmla="*/ 367 w 367"/>
                  <a:gd name="T1" fmla="*/ 166 h 687"/>
                  <a:gd name="T2" fmla="*/ 287 w 367"/>
                  <a:gd name="T3" fmla="*/ 0 h 687"/>
                  <a:gd name="T4" fmla="*/ 0 w 367"/>
                  <a:gd name="T5" fmla="*/ 68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" h="687">
                    <a:moveTo>
                      <a:pt x="367" y="166"/>
                    </a:moveTo>
                    <a:lnTo>
                      <a:pt x="287" y="0"/>
                    </a:lnTo>
                    <a:lnTo>
                      <a:pt x="0" y="687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Line 100">
                <a:extLst>
                  <a:ext uri="{FF2B5EF4-FFF2-40B4-BE49-F238E27FC236}">
                    <a16:creationId xmlns:a16="http://schemas.microsoft.com/office/drawing/2014/main" id="{F77A04C6-5F4B-6724-55B9-4C243A246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19500" y="4870450"/>
                <a:ext cx="41275" cy="42863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reeform 101">
                <a:extLst>
                  <a:ext uri="{FF2B5EF4-FFF2-40B4-BE49-F238E27FC236}">
                    <a16:creationId xmlns:a16="http://schemas.microsoft.com/office/drawing/2014/main" id="{A8E4FCA1-24E8-6740-64F2-C66E0D57E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4719638"/>
                <a:ext cx="166688" cy="80963"/>
              </a:xfrm>
              <a:custGeom>
                <a:avLst/>
                <a:gdLst>
                  <a:gd name="T0" fmla="*/ 315 w 315"/>
                  <a:gd name="T1" fmla="*/ 72 h 153"/>
                  <a:gd name="T2" fmla="*/ 142 w 315"/>
                  <a:gd name="T3" fmla="*/ 0 h 153"/>
                  <a:gd name="T4" fmla="*/ 0 w 315"/>
                  <a:gd name="T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5" h="153">
                    <a:moveTo>
                      <a:pt x="315" y="72"/>
                    </a:moveTo>
                    <a:lnTo>
                      <a:pt x="142" y="0"/>
                    </a:lnTo>
                    <a:lnTo>
                      <a:pt x="0" y="153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Freeform 102">
                <a:extLst>
                  <a:ext uri="{FF2B5EF4-FFF2-40B4-BE49-F238E27FC236}">
                    <a16:creationId xmlns:a16="http://schemas.microsoft.com/office/drawing/2014/main" id="{BF5FB8C0-2E48-CB32-85FF-5028D1947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013" y="5111750"/>
                <a:ext cx="190500" cy="731838"/>
              </a:xfrm>
              <a:custGeom>
                <a:avLst/>
                <a:gdLst>
                  <a:gd name="T0" fmla="*/ 0 w 360"/>
                  <a:gd name="T1" fmla="*/ 1382 h 1382"/>
                  <a:gd name="T2" fmla="*/ 302 w 360"/>
                  <a:gd name="T3" fmla="*/ 0 h 1382"/>
                  <a:gd name="T4" fmla="*/ 360 w 360"/>
                  <a:gd name="T5" fmla="*/ 64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0" h="1382">
                    <a:moveTo>
                      <a:pt x="0" y="1382"/>
                    </a:moveTo>
                    <a:lnTo>
                      <a:pt x="302" y="0"/>
                    </a:lnTo>
                    <a:lnTo>
                      <a:pt x="360" y="64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Freeform 103">
                <a:extLst>
                  <a:ext uri="{FF2B5EF4-FFF2-40B4-BE49-F238E27FC236}">
                    <a16:creationId xmlns:a16="http://schemas.microsoft.com/office/drawing/2014/main" id="{31ED0500-69FC-F95C-1CAC-0FD01238E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438" y="5145088"/>
                <a:ext cx="92075" cy="381000"/>
              </a:xfrm>
              <a:custGeom>
                <a:avLst/>
                <a:gdLst>
                  <a:gd name="T0" fmla="*/ 176 w 176"/>
                  <a:gd name="T1" fmla="*/ 0 h 718"/>
                  <a:gd name="T2" fmla="*/ 112 w 176"/>
                  <a:gd name="T3" fmla="*/ 152 h 718"/>
                  <a:gd name="T4" fmla="*/ 112 w 176"/>
                  <a:gd name="T5" fmla="*/ 351 h 718"/>
                  <a:gd name="T6" fmla="*/ 0 w 176"/>
                  <a:gd name="T7" fmla="*/ 71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718">
                    <a:moveTo>
                      <a:pt x="176" y="0"/>
                    </a:moveTo>
                    <a:lnTo>
                      <a:pt x="112" y="152"/>
                    </a:lnTo>
                    <a:lnTo>
                      <a:pt x="112" y="351"/>
                    </a:lnTo>
                    <a:lnTo>
                      <a:pt x="0" y="718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Line 104">
                <a:extLst>
                  <a:ext uri="{FF2B5EF4-FFF2-40B4-BE49-F238E27FC236}">
                    <a16:creationId xmlns:a16="http://schemas.microsoft.com/office/drawing/2014/main" id="{F379B77C-1EE8-86DC-4CFE-EC5193646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3150" y="5153025"/>
                <a:ext cx="25400" cy="15557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Line 105">
                <a:extLst>
                  <a:ext uri="{FF2B5EF4-FFF2-40B4-BE49-F238E27FC236}">
                    <a16:creationId xmlns:a16="http://schemas.microsoft.com/office/drawing/2014/main" id="{E94E4AD2-70CB-7D8F-3C5F-3BCE5CD69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7900" y="5203825"/>
                <a:ext cx="95250" cy="10477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Line 106">
                <a:extLst>
                  <a:ext uri="{FF2B5EF4-FFF2-40B4-BE49-F238E27FC236}">
                    <a16:creationId xmlns:a16="http://schemas.microsoft.com/office/drawing/2014/main" id="{35854FDB-5F5C-50BA-FDA9-FF07DC17B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5145088"/>
                <a:ext cx="52388" cy="5873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Freeform 107">
                <a:extLst>
                  <a:ext uri="{FF2B5EF4-FFF2-40B4-BE49-F238E27FC236}">
                    <a16:creationId xmlns:a16="http://schemas.microsoft.com/office/drawing/2014/main" id="{CE03F298-60CC-BF90-3E11-F449F9723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638" y="5192713"/>
                <a:ext cx="144463" cy="376238"/>
              </a:xfrm>
              <a:custGeom>
                <a:avLst/>
                <a:gdLst>
                  <a:gd name="T0" fmla="*/ 0 w 273"/>
                  <a:gd name="T1" fmla="*/ 0 h 711"/>
                  <a:gd name="T2" fmla="*/ 147 w 273"/>
                  <a:gd name="T3" fmla="*/ 471 h 711"/>
                  <a:gd name="T4" fmla="*/ 273 w 273"/>
                  <a:gd name="T5" fmla="*/ 711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3" h="711">
                    <a:moveTo>
                      <a:pt x="0" y="0"/>
                    </a:moveTo>
                    <a:lnTo>
                      <a:pt x="147" y="471"/>
                    </a:lnTo>
                    <a:lnTo>
                      <a:pt x="273" y="711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Freeform 108">
                <a:extLst>
                  <a:ext uri="{FF2B5EF4-FFF2-40B4-BE49-F238E27FC236}">
                    <a16:creationId xmlns:a16="http://schemas.microsoft.com/office/drawing/2014/main" id="{F3D06606-62AB-E7F5-DDA5-230A0A60A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5043488"/>
                <a:ext cx="77788" cy="109538"/>
              </a:xfrm>
              <a:custGeom>
                <a:avLst/>
                <a:gdLst>
                  <a:gd name="T0" fmla="*/ 51 w 148"/>
                  <a:gd name="T1" fmla="*/ 0 h 206"/>
                  <a:gd name="T2" fmla="*/ 148 w 148"/>
                  <a:gd name="T3" fmla="*/ 77 h 206"/>
                  <a:gd name="T4" fmla="*/ 0 w 148"/>
                  <a:gd name="T5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8" h="206">
                    <a:moveTo>
                      <a:pt x="51" y="0"/>
                    </a:moveTo>
                    <a:lnTo>
                      <a:pt x="148" y="77"/>
                    </a:lnTo>
                    <a:lnTo>
                      <a:pt x="0" y="206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reeform 109">
                <a:extLst>
                  <a:ext uri="{FF2B5EF4-FFF2-40B4-BE49-F238E27FC236}">
                    <a16:creationId xmlns:a16="http://schemas.microsoft.com/office/drawing/2014/main" id="{11871036-FF4A-D22B-2635-9B6A5E942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5825" y="5308600"/>
                <a:ext cx="187325" cy="952500"/>
              </a:xfrm>
              <a:custGeom>
                <a:avLst/>
                <a:gdLst>
                  <a:gd name="T0" fmla="*/ 0 w 354"/>
                  <a:gd name="T1" fmla="*/ 1802 h 1802"/>
                  <a:gd name="T2" fmla="*/ 163 w 354"/>
                  <a:gd name="T3" fmla="*/ 728 h 1802"/>
                  <a:gd name="T4" fmla="*/ 339 w 354"/>
                  <a:gd name="T5" fmla="*/ 83 h 1802"/>
                  <a:gd name="T6" fmla="*/ 354 w 354"/>
                  <a:gd name="T7" fmla="*/ 0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4" h="1802">
                    <a:moveTo>
                      <a:pt x="0" y="1802"/>
                    </a:moveTo>
                    <a:lnTo>
                      <a:pt x="163" y="728"/>
                    </a:lnTo>
                    <a:lnTo>
                      <a:pt x="339" y="83"/>
                    </a:lnTo>
                    <a:lnTo>
                      <a:pt x="354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Line 110">
                <a:extLst>
                  <a:ext uri="{FF2B5EF4-FFF2-40B4-BE49-F238E27FC236}">
                    <a16:creationId xmlns:a16="http://schemas.microsoft.com/office/drawing/2014/main" id="{1DC34D10-EA80-B46E-A48D-572EC4775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6463" y="5203825"/>
                <a:ext cx="71438" cy="31432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Line 111">
                <a:extLst>
                  <a:ext uri="{FF2B5EF4-FFF2-40B4-BE49-F238E27FC236}">
                    <a16:creationId xmlns:a16="http://schemas.microsoft.com/office/drawing/2014/main" id="{9B8F7C35-FAA2-8E2C-3A27-33449EE5C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150" y="5308600"/>
                <a:ext cx="234950" cy="2603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Line 112">
                <a:extLst>
                  <a:ext uri="{FF2B5EF4-FFF2-40B4-BE49-F238E27FC236}">
                    <a16:creationId xmlns:a16="http://schemas.microsoft.com/office/drawing/2014/main" id="{CE6256B8-2AB5-241D-86DC-1A536EBF5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8550" y="5043488"/>
                <a:ext cx="26988" cy="10953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Line 113">
                <a:extLst>
                  <a:ext uri="{FF2B5EF4-FFF2-40B4-BE49-F238E27FC236}">
                    <a16:creationId xmlns:a16="http://schemas.microsoft.com/office/drawing/2014/main" id="{832982A6-262B-8AEC-69CB-26725DFE8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7900" y="4913313"/>
                <a:ext cx="101600" cy="290513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Freeform 114">
                <a:extLst>
                  <a:ext uri="{FF2B5EF4-FFF2-40B4-BE49-F238E27FC236}">
                    <a16:creationId xmlns:a16="http://schemas.microsoft.com/office/drawing/2014/main" id="{573F02A1-75D9-95F3-62F7-5F0EAE3F6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075" y="4668838"/>
                <a:ext cx="298450" cy="1616075"/>
              </a:xfrm>
              <a:custGeom>
                <a:avLst/>
                <a:gdLst>
                  <a:gd name="T0" fmla="*/ 566 w 566"/>
                  <a:gd name="T1" fmla="*/ 0 h 3052"/>
                  <a:gd name="T2" fmla="*/ 245 w 566"/>
                  <a:gd name="T3" fmla="*/ 1797 h 3052"/>
                  <a:gd name="T4" fmla="*/ 0 w 566"/>
                  <a:gd name="T5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6" h="3052">
                    <a:moveTo>
                      <a:pt x="566" y="0"/>
                    </a:moveTo>
                    <a:lnTo>
                      <a:pt x="245" y="1797"/>
                    </a:lnTo>
                    <a:lnTo>
                      <a:pt x="0" y="3052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Freeform 115">
                <a:extLst>
                  <a:ext uri="{FF2B5EF4-FFF2-40B4-BE49-F238E27FC236}">
                    <a16:creationId xmlns:a16="http://schemas.microsoft.com/office/drawing/2014/main" id="{A607687A-70AC-531D-9FF5-C4F9C3791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550" y="4757738"/>
                <a:ext cx="176213" cy="173038"/>
              </a:xfrm>
              <a:custGeom>
                <a:avLst/>
                <a:gdLst>
                  <a:gd name="T0" fmla="*/ 0 w 334"/>
                  <a:gd name="T1" fmla="*/ 0 h 329"/>
                  <a:gd name="T2" fmla="*/ 110 w 334"/>
                  <a:gd name="T3" fmla="*/ 152 h 329"/>
                  <a:gd name="T4" fmla="*/ 334 w 334"/>
                  <a:gd name="T5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4" h="329">
                    <a:moveTo>
                      <a:pt x="0" y="0"/>
                    </a:moveTo>
                    <a:lnTo>
                      <a:pt x="110" y="152"/>
                    </a:lnTo>
                    <a:lnTo>
                      <a:pt x="334" y="329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Line 116">
                <a:extLst>
                  <a:ext uri="{FF2B5EF4-FFF2-40B4-BE49-F238E27FC236}">
                    <a16:creationId xmlns:a16="http://schemas.microsoft.com/office/drawing/2014/main" id="{3CAA471E-83E4-3C82-4393-8526E0200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02100" y="4848225"/>
                <a:ext cx="39688" cy="17463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117">
                <a:extLst>
                  <a:ext uri="{FF2B5EF4-FFF2-40B4-BE49-F238E27FC236}">
                    <a16:creationId xmlns:a16="http://schemas.microsoft.com/office/drawing/2014/main" id="{E56D63DF-692F-E063-D079-E9BF334C3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797425"/>
                <a:ext cx="188913" cy="184150"/>
              </a:xfrm>
              <a:custGeom>
                <a:avLst/>
                <a:gdLst>
                  <a:gd name="T0" fmla="*/ 0 w 358"/>
                  <a:gd name="T1" fmla="*/ 335 h 349"/>
                  <a:gd name="T2" fmla="*/ 18 w 358"/>
                  <a:gd name="T3" fmla="*/ 349 h 349"/>
                  <a:gd name="T4" fmla="*/ 358 w 358"/>
                  <a:gd name="T5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8" h="349">
                    <a:moveTo>
                      <a:pt x="0" y="335"/>
                    </a:moveTo>
                    <a:lnTo>
                      <a:pt x="18" y="349"/>
                    </a:lnTo>
                    <a:lnTo>
                      <a:pt x="358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Line 118">
                <a:extLst>
                  <a:ext uri="{FF2B5EF4-FFF2-40B4-BE49-F238E27FC236}">
                    <a16:creationId xmlns:a16="http://schemas.microsoft.com/office/drawing/2014/main" id="{8067DB5C-F277-4313-9982-87D16C12B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4325" y="4865688"/>
                <a:ext cx="17463" cy="1079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Line 119">
                <a:extLst>
                  <a:ext uri="{FF2B5EF4-FFF2-40B4-BE49-F238E27FC236}">
                    <a16:creationId xmlns:a16="http://schemas.microsoft.com/office/drawing/2014/main" id="{DA44A183-6D96-9529-CE78-BFF681E7E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92550" y="4757738"/>
                <a:ext cx="209550" cy="9048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Line 120">
                <a:extLst>
                  <a:ext uri="{FF2B5EF4-FFF2-40B4-BE49-F238E27FC236}">
                    <a16:creationId xmlns:a16="http://schemas.microsoft.com/office/drawing/2014/main" id="{F0F36F9C-146E-A9A5-4633-B71584C10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763" y="4930775"/>
                <a:ext cx="55563" cy="42863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Line 121">
                <a:extLst>
                  <a:ext uri="{FF2B5EF4-FFF2-40B4-BE49-F238E27FC236}">
                    <a16:creationId xmlns:a16="http://schemas.microsoft.com/office/drawing/2014/main" id="{754CC347-D05C-C3E4-19AB-A38F48187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1788" y="4705350"/>
                <a:ext cx="28575" cy="16033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Line 122">
                <a:extLst>
                  <a:ext uri="{FF2B5EF4-FFF2-40B4-BE49-F238E27FC236}">
                    <a16:creationId xmlns:a16="http://schemas.microsoft.com/office/drawing/2014/main" id="{752F0F2D-B606-D2EC-88C7-993DDAD07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68763" y="4848225"/>
                <a:ext cx="33338" cy="825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Line 123">
                <a:extLst>
                  <a:ext uri="{FF2B5EF4-FFF2-40B4-BE49-F238E27FC236}">
                    <a16:creationId xmlns:a16="http://schemas.microsoft.com/office/drawing/2014/main" id="{604C0CC1-2ED5-907C-4EF1-CD90C735B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2100" y="4778375"/>
                <a:ext cx="28575" cy="698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Line 124">
                <a:extLst>
                  <a:ext uri="{FF2B5EF4-FFF2-40B4-BE49-F238E27FC236}">
                    <a16:creationId xmlns:a16="http://schemas.microsoft.com/office/drawing/2014/main" id="{989166C5-09F3-4EFC-39FC-92795E460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250" y="5483225"/>
                <a:ext cx="9525" cy="5238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Line 125">
                <a:extLst>
                  <a:ext uri="{FF2B5EF4-FFF2-40B4-BE49-F238E27FC236}">
                    <a16:creationId xmlns:a16="http://schemas.microsoft.com/office/drawing/2014/main" id="{5308859B-1281-5D3F-0087-3F778334C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3838" y="5483225"/>
                <a:ext cx="7938" cy="4762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Line 126">
                <a:extLst>
                  <a:ext uri="{FF2B5EF4-FFF2-40B4-BE49-F238E27FC236}">
                    <a16:creationId xmlns:a16="http://schemas.microsoft.com/office/drawing/2014/main" id="{304F4D7B-D455-D04F-0652-BB0009517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250" y="5530850"/>
                <a:ext cx="1588" cy="4763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Freeform 127">
                <a:extLst>
                  <a:ext uri="{FF2B5EF4-FFF2-40B4-BE49-F238E27FC236}">
                    <a16:creationId xmlns:a16="http://schemas.microsoft.com/office/drawing/2014/main" id="{7CDD0BCC-886B-836A-FD99-A1AA5147B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838" y="5218113"/>
                <a:ext cx="257175" cy="312738"/>
              </a:xfrm>
              <a:custGeom>
                <a:avLst/>
                <a:gdLst>
                  <a:gd name="T0" fmla="*/ 0 w 485"/>
                  <a:gd name="T1" fmla="*/ 591 h 591"/>
                  <a:gd name="T2" fmla="*/ 200 w 485"/>
                  <a:gd name="T3" fmla="*/ 0 h 591"/>
                  <a:gd name="T4" fmla="*/ 485 w 485"/>
                  <a:gd name="T5" fmla="*/ 337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5" h="591">
                    <a:moveTo>
                      <a:pt x="0" y="591"/>
                    </a:moveTo>
                    <a:lnTo>
                      <a:pt x="200" y="0"/>
                    </a:lnTo>
                    <a:lnTo>
                      <a:pt x="485" y="337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Freeform 128">
                <a:extLst>
                  <a:ext uri="{FF2B5EF4-FFF2-40B4-BE49-F238E27FC236}">
                    <a16:creationId xmlns:a16="http://schemas.microsoft.com/office/drawing/2014/main" id="{76BD0B6D-7ED2-D56F-3146-3FAB1BD33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50" y="5395913"/>
                <a:ext cx="296863" cy="371475"/>
              </a:xfrm>
              <a:custGeom>
                <a:avLst/>
                <a:gdLst>
                  <a:gd name="T0" fmla="*/ 561 w 561"/>
                  <a:gd name="T1" fmla="*/ 0 h 702"/>
                  <a:gd name="T2" fmla="*/ 263 w 561"/>
                  <a:gd name="T3" fmla="*/ 247 h 702"/>
                  <a:gd name="T4" fmla="*/ 0 w 561"/>
                  <a:gd name="T5" fmla="*/ 702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1" h="702">
                    <a:moveTo>
                      <a:pt x="561" y="0"/>
                    </a:moveTo>
                    <a:lnTo>
                      <a:pt x="263" y="247"/>
                    </a:lnTo>
                    <a:lnTo>
                      <a:pt x="0" y="702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Freeform 129">
                <a:extLst>
                  <a:ext uri="{FF2B5EF4-FFF2-40B4-BE49-F238E27FC236}">
                    <a16:creationId xmlns:a16="http://schemas.microsoft.com/office/drawing/2014/main" id="{49B18FB8-3BC7-C999-2606-49E1B13FA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5160963"/>
                <a:ext cx="769938" cy="312738"/>
              </a:xfrm>
              <a:custGeom>
                <a:avLst/>
                <a:gdLst>
                  <a:gd name="T0" fmla="*/ 0 w 1456"/>
                  <a:gd name="T1" fmla="*/ 444 h 590"/>
                  <a:gd name="T2" fmla="*/ 123 w 1456"/>
                  <a:gd name="T3" fmla="*/ 590 h 590"/>
                  <a:gd name="T4" fmla="*/ 463 w 1456"/>
                  <a:gd name="T5" fmla="*/ 377 h 590"/>
                  <a:gd name="T6" fmla="*/ 1456 w 1456"/>
                  <a:gd name="T7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6" h="590">
                    <a:moveTo>
                      <a:pt x="0" y="444"/>
                    </a:moveTo>
                    <a:lnTo>
                      <a:pt x="123" y="590"/>
                    </a:lnTo>
                    <a:lnTo>
                      <a:pt x="463" y="377"/>
                    </a:lnTo>
                    <a:lnTo>
                      <a:pt x="1456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Line 130">
                <a:extLst>
                  <a:ext uri="{FF2B5EF4-FFF2-40B4-BE49-F238E27FC236}">
                    <a16:creationId xmlns:a16="http://schemas.microsoft.com/office/drawing/2014/main" id="{23E35E81-4BA7-25CF-3C87-0C2272C58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1775" y="4973638"/>
                <a:ext cx="82550" cy="50958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Freeform 131">
                <a:extLst>
                  <a:ext uri="{FF2B5EF4-FFF2-40B4-BE49-F238E27FC236}">
                    <a16:creationId xmlns:a16="http://schemas.microsoft.com/office/drawing/2014/main" id="{35E97F67-4650-40AB-3768-D5CF0895F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838" y="4930775"/>
                <a:ext cx="288925" cy="280988"/>
              </a:xfrm>
              <a:custGeom>
                <a:avLst/>
                <a:gdLst>
                  <a:gd name="T0" fmla="*/ 548 w 548"/>
                  <a:gd name="T1" fmla="*/ 0 h 529"/>
                  <a:gd name="T2" fmla="*/ 337 w 548"/>
                  <a:gd name="T3" fmla="*/ 529 h 529"/>
                  <a:gd name="T4" fmla="*/ 0 w 548"/>
                  <a:gd name="T5" fmla="*/ 3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8" h="529">
                    <a:moveTo>
                      <a:pt x="548" y="0"/>
                    </a:moveTo>
                    <a:lnTo>
                      <a:pt x="337" y="529"/>
                    </a:lnTo>
                    <a:lnTo>
                      <a:pt x="0" y="366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Freeform 132">
                <a:extLst>
                  <a:ext uri="{FF2B5EF4-FFF2-40B4-BE49-F238E27FC236}">
                    <a16:creationId xmlns:a16="http://schemas.microsoft.com/office/drawing/2014/main" id="{7B523B91-0EEF-6D9D-305A-DDB0CB662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5008563"/>
                <a:ext cx="547688" cy="387350"/>
              </a:xfrm>
              <a:custGeom>
                <a:avLst/>
                <a:gdLst>
                  <a:gd name="T0" fmla="*/ 1034 w 1034"/>
                  <a:gd name="T1" fmla="*/ 0 h 732"/>
                  <a:gd name="T2" fmla="*/ 375 w 1034"/>
                  <a:gd name="T3" fmla="*/ 420 h 732"/>
                  <a:gd name="T4" fmla="*/ 0 w 1034"/>
                  <a:gd name="T5" fmla="*/ 732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4" h="732">
                    <a:moveTo>
                      <a:pt x="1034" y="0"/>
                    </a:moveTo>
                    <a:lnTo>
                      <a:pt x="375" y="420"/>
                    </a:lnTo>
                    <a:lnTo>
                      <a:pt x="0" y="732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Freeform 133">
                <a:extLst>
                  <a:ext uri="{FF2B5EF4-FFF2-40B4-BE49-F238E27FC236}">
                    <a16:creationId xmlns:a16="http://schemas.microsoft.com/office/drawing/2014/main" id="{2A160DFA-04CA-B4BB-DD5E-5E54608B2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688" y="5767388"/>
                <a:ext cx="17463" cy="50800"/>
              </a:xfrm>
              <a:custGeom>
                <a:avLst/>
                <a:gdLst>
                  <a:gd name="T0" fmla="*/ 32 w 32"/>
                  <a:gd name="T1" fmla="*/ 0 h 94"/>
                  <a:gd name="T2" fmla="*/ 0 w 32"/>
                  <a:gd name="T3" fmla="*/ 54 h 94"/>
                  <a:gd name="T4" fmla="*/ 0 w 32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94">
                    <a:moveTo>
                      <a:pt x="32" y="0"/>
                    </a:moveTo>
                    <a:lnTo>
                      <a:pt x="0" y="54"/>
                    </a:lnTo>
                    <a:lnTo>
                      <a:pt x="0" y="94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 134">
                <a:extLst>
                  <a:ext uri="{FF2B5EF4-FFF2-40B4-BE49-F238E27FC236}">
                    <a16:creationId xmlns:a16="http://schemas.microsoft.com/office/drawing/2014/main" id="{6CF9F46F-566A-78C1-4923-92B72C28F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50" y="5818188"/>
                <a:ext cx="198438" cy="417513"/>
              </a:xfrm>
              <a:custGeom>
                <a:avLst/>
                <a:gdLst>
                  <a:gd name="T0" fmla="*/ 377 w 377"/>
                  <a:gd name="T1" fmla="*/ 0 h 789"/>
                  <a:gd name="T2" fmla="*/ 377 w 377"/>
                  <a:gd name="T3" fmla="*/ 237 h 789"/>
                  <a:gd name="T4" fmla="*/ 0 w 377"/>
                  <a:gd name="T5" fmla="*/ 789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" h="789">
                    <a:moveTo>
                      <a:pt x="377" y="0"/>
                    </a:moveTo>
                    <a:lnTo>
                      <a:pt x="377" y="237"/>
                    </a:lnTo>
                    <a:lnTo>
                      <a:pt x="0" y="789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Line 135">
                <a:extLst>
                  <a:ext uri="{FF2B5EF4-FFF2-40B4-BE49-F238E27FC236}">
                    <a16:creationId xmlns:a16="http://schemas.microsoft.com/office/drawing/2014/main" id="{A427021F-AD9E-01D2-EC1F-D0255234C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8813" y="5843588"/>
                <a:ext cx="76200" cy="44132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Line 136">
                <a:extLst>
                  <a:ext uri="{FF2B5EF4-FFF2-40B4-BE49-F238E27FC236}">
                    <a16:creationId xmlns:a16="http://schemas.microsoft.com/office/drawing/2014/main" id="{9DB6B5C8-A43A-E177-D1A1-27E248EF2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4150" y="5535613"/>
                <a:ext cx="38100" cy="23177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 137">
                <a:extLst>
                  <a:ext uri="{FF2B5EF4-FFF2-40B4-BE49-F238E27FC236}">
                    <a16:creationId xmlns:a16="http://schemas.microsoft.com/office/drawing/2014/main" id="{4792ADF8-05A3-B091-00A4-0A7BABB0E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00" y="5535613"/>
                <a:ext cx="184150" cy="174625"/>
              </a:xfrm>
              <a:custGeom>
                <a:avLst/>
                <a:gdLst>
                  <a:gd name="T0" fmla="*/ 0 w 350"/>
                  <a:gd name="T1" fmla="*/ 63 h 329"/>
                  <a:gd name="T2" fmla="*/ 239 w 350"/>
                  <a:gd name="T3" fmla="*/ 329 h 329"/>
                  <a:gd name="T4" fmla="*/ 350 w 350"/>
                  <a:gd name="T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0" h="329">
                    <a:moveTo>
                      <a:pt x="0" y="63"/>
                    </a:moveTo>
                    <a:lnTo>
                      <a:pt x="239" y="329"/>
                    </a:lnTo>
                    <a:lnTo>
                      <a:pt x="350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Line 138">
                <a:extLst>
                  <a:ext uri="{FF2B5EF4-FFF2-40B4-BE49-F238E27FC236}">
                    <a16:creationId xmlns:a16="http://schemas.microsoft.com/office/drawing/2014/main" id="{419DDBDF-7E87-10A9-04CA-DAA00BDB4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8100" y="5568950"/>
                <a:ext cx="128588" cy="24923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Freeform 139">
                <a:extLst>
                  <a:ext uri="{FF2B5EF4-FFF2-40B4-BE49-F238E27FC236}">
                    <a16:creationId xmlns:a16="http://schemas.microsoft.com/office/drawing/2014/main" id="{EB7A084B-E5C5-C0E4-1904-5261BC18F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138" y="5518150"/>
                <a:ext cx="187325" cy="766763"/>
              </a:xfrm>
              <a:custGeom>
                <a:avLst/>
                <a:gdLst>
                  <a:gd name="T0" fmla="*/ 215 w 355"/>
                  <a:gd name="T1" fmla="*/ 13 h 1447"/>
                  <a:gd name="T2" fmla="*/ 0 w 355"/>
                  <a:gd name="T3" fmla="*/ 1447 h 1447"/>
                  <a:gd name="T4" fmla="*/ 355 w 355"/>
                  <a:gd name="T5" fmla="*/ 0 h 1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5" h="1447">
                    <a:moveTo>
                      <a:pt x="215" y="13"/>
                    </a:moveTo>
                    <a:lnTo>
                      <a:pt x="0" y="1447"/>
                    </a:lnTo>
                    <a:lnTo>
                      <a:pt x="355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Line 140">
                <a:extLst>
                  <a:ext uri="{FF2B5EF4-FFF2-40B4-BE49-F238E27FC236}">
                    <a16:creationId xmlns:a16="http://schemas.microsoft.com/office/drawing/2014/main" id="{E5A149C9-FA7F-2772-E05E-358FA36C0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5013" y="5526088"/>
                <a:ext cx="98425" cy="31750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Line 141">
                <a:extLst>
                  <a:ext uri="{FF2B5EF4-FFF2-40B4-BE49-F238E27FC236}">
                    <a16:creationId xmlns:a16="http://schemas.microsoft.com/office/drawing/2014/main" id="{D7D30262-A6C1-46A5-15F7-83D40B2D1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0100" y="5518150"/>
                <a:ext cx="106363" cy="71120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Line 142">
                <a:extLst>
                  <a:ext uri="{FF2B5EF4-FFF2-40B4-BE49-F238E27FC236}">
                    <a16:creationId xmlns:a16="http://schemas.microsoft.com/office/drawing/2014/main" id="{8913DEA7-F2CD-A9BA-B1A5-D4A9ECB0C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0775" y="4800600"/>
                <a:ext cx="65088" cy="698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Freeform 143">
                <a:extLst>
                  <a:ext uri="{FF2B5EF4-FFF2-40B4-BE49-F238E27FC236}">
                    <a16:creationId xmlns:a16="http://schemas.microsoft.com/office/drawing/2014/main" id="{9E099B29-D65B-F190-F407-6FB9B4941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188" y="4635500"/>
                <a:ext cx="68263" cy="68263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10 h 130"/>
                  <a:gd name="T8" fmla="*/ 19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9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4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4 h 130"/>
                  <a:gd name="T38" fmla="*/ 100 w 129"/>
                  <a:gd name="T39" fmla="*/ 118 h 130"/>
                  <a:gd name="T40" fmla="*/ 111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1 w 129"/>
                  <a:gd name="T57" fmla="*/ 19 h 130"/>
                  <a:gd name="T58" fmla="*/ 100 w 129"/>
                  <a:gd name="T59" fmla="*/ 10 h 130"/>
                  <a:gd name="T60" fmla="*/ 90 w 129"/>
                  <a:gd name="T61" fmla="*/ 4 h 130"/>
                  <a:gd name="T62" fmla="*/ 77 w 129"/>
                  <a:gd name="T63" fmla="*/ 1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9" name="Freeform 144">
                <a:extLst>
                  <a:ext uri="{FF2B5EF4-FFF2-40B4-BE49-F238E27FC236}">
                    <a16:creationId xmlns:a16="http://schemas.microsoft.com/office/drawing/2014/main" id="{91C9BA27-9893-666E-28DA-AB7785BAC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4748213"/>
                <a:ext cx="69850" cy="68263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9 h 130"/>
                  <a:gd name="T12" fmla="*/ 5 w 130"/>
                  <a:gd name="T13" fmla="*/ 40 h 130"/>
                  <a:gd name="T14" fmla="*/ 1 w 130"/>
                  <a:gd name="T15" fmla="*/ 52 h 130"/>
                  <a:gd name="T16" fmla="*/ 0 w 130"/>
                  <a:gd name="T17" fmla="*/ 65 h 130"/>
                  <a:gd name="T18" fmla="*/ 1 w 130"/>
                  <a:gd name="T19" fmla="*/ 78 h 130"/>
                  <a:gd name="T20" fmla="*/ 5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5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2 h 130"/>
                  <a:gd name="T52" fmla="*/ 125 w 130"/>
                  <a:gd name="T53" fmla="*/ 40 h 130"/>
                  <a:gd name="T54" fmla="*/ 118 w 130"/>
                  <a:gd name="T55" fmla="*/ 29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5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Freeform 145">
                <a:extLst>
                  <a:ext uri="{FF2B5EF4-FFF2-40B4-BE49-F238E27FC236}">
                    <a16:creationId xmlns:a16="http://schemas.microsoft.com/office/drawing/2014/main" id="{228098FB-78AB-7CAE-536C-AD71ABF7D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738" y="4562475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Freeform 146">
                <a:extLst>
                  <a:ext uri="{FF2B5EF4-FFF2-40B4-BE49-F238E27FC236}">
                    <a16:creationId xmlns:a16="http://schemas.microsoft.com/office/drawing/2014/main" id="{75ED7AA6-A729-B984-7B3C-DA71E01FE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138" y="4684713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Freeform 147">
                <a:extLst>
                  <a:ext uri="{FF2B5EF4-FFF2-40B4-BE49-F238E27FC236}">
                    <a16:creationId xmlns:a16="http://schemas.microsoft.com/office/drawing/2014/main" id="{30CD8182-E61C-45CB-A925-D15088CCB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838" y="4743450"/>
                <a:ext cx="68263" cy="68263"/>
              </a:xfrm>
              <a:custGeom>
                <a:avLst/>
                <a:gdLst>
                  <a:gd name="T0" fmla="*/ 64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9 h 130"/>
                  <a:gd name="T8" fmla="*/ 18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8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4 h 130"/>
                  <a:gd name="T30" fmla="*/ 51 w 129"/>
                  <a:gd name="T31" fmla="*/ 127 h 130"/>
                  <a:gd name="T32" fmla="*/ 64 w 129"/>
                  <a:gd name="T33" fmla="*/ 130 h 130"/>
                  <a:gd name="T34" fmla="*/ 77 w 129"/>
                  <a:gd name="T35" fmla="*/ 127 h 130"/>
                  <a:gd name="T36" fmla="*/ 89 w 129"/>
                  <a:gd name="T37" fmla="*/ 124 h 130"/>
                  <a:gd name="T38" fmla="*/ 100 w 129"/>
                  <a:gd name="T39" fmla="*/ 118 h 130"/>
                  <a:gd name="T40" fmla="*/ 110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0 w 129"/>
                  <a:gd name="T57" fmla="*/ 19 h 130"/>
                  <a:gd name="T58" fmla="*/ 100 w 129"/>
                  <a:gd name="T59" fmla="*/ 9 h 130"/>
                  <a:gd name="T60" fmla="*/ 89 w 129"/>
                  <a:gd name="T61" fmla="*/ 4 h 130"/>
                  <a:gd name="T62" fmla="*/ 77 w 129"/>
                  <a:gd name="T63" fmla="*/ 1 h 130"/>
                  <a:gd name="T64" fmla="*/ 64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30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Freeform 148">
                <a:extLst>
                  <a:ext uri="{FF2B5EF4-FFF2-40B4-BE49-F238E27FC236}">
                    <a16:creationId xmlns:a16="http://schemas.microsoft.com/office/drawing/2014/main" id="{C99E6A4D-3F83-2184-34C3-9627594A0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363" y="48037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5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Freeform 149">
                <a:extLst>
                  <a:ext uri="{FF2B5EF4-FFF2-40B4-BE49-F238E27FC236}">
                    <a16:creationId xmlns:a16="http://schemas.microsoft.com/office/drawing/2014/main" id="{6D0AC3EB-676B-2011-3BA7-782E06347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438" y="4672013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7 h 130"/>
                  <a:gd name="T20" fmla="*/ 4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4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4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Freeform 150">
                <a:extLst>
                  <a:ext uri="{FF2B5EF4-FFF2-40B4-BE49-F238E27FC236}">
                    <a16:creationId xmlns:a16="http://schemas.microsoft.com/office/drawing/2014/main" id="{47508B1E-88BE-ECC8-4632-C864748F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4762500"/>
                <a:ext cx="68263" cy="68263"/>
              </a:xfrm>
              <a:custGeom>
                <a:avLst/>
                <a:gdLst>
                  <a:gd name="T0" fmla="*/ 65 w 129"/>
                  <a:gd name="T1" fmla="*/ 0 h 129"/>
                  <a:gd name="T2" fmla="*/ 51 w 129"/>
                  <a:gd name="T3" fmla="*/ 1 h 129"/>
                  <a:gd name="T4" fmla="*/ 40 w 129"/>
                  <a:gd name="T5" fmla="*/ 4 h 129"/>
                  <a:gd name="T6" fmla="*/ 28 w 129"/>
                  <a:gd name="T7" fmla="*/ 9 h 129"/>
                  <a:gd name="T8" fmla="*/ 19 w 129"/>
                  <a:gd name="T9" fmla="*/ 18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89 h 129"/>
                  <a:gd name="T22" fmla="*/ 9 w 129"/>
                  <a:gd name="T23" fmla="*/ 100 h 129"/>
                  <a:gd name="T24" fmla="*/ 19 w 129"/>
                  <a:gd name="T25" fmla="*/ 110 h 129"/>
                  <a:gd name="T26" fmla="*/ 28 w 129"/>
                  <a:gd name="T27" fmla="*/ 118 h 129"/>
                  <a:gd name="T28" fmla="*/ 40 w 129"/>
                  <a:gd name="T29" fmla="*/ 124 h 129"/>
                  <a:gd name="T30" fmla="*/ 51 w 129"/>
                  <a:gd name="T31" fmla="*/ 127 h 129"/>
                  <a:gd name="T32" fmla="*/ 65 w 129"/>
                  <a:gd name="T33" fmla="*/ 129 h 129"/>
                  <a:gd name="T34" fmla="*/ 77 w 129"/>
                  <a:gd name="T35" fmla="*/ 127 h 129"/>
                  <a:gd name="T36" fmla="*/ 90 w 129"/>
                  <a:gd name="T37" fmla="*/ 124 h 129"/>
                  <a:gd name="T38" fmla="*/ 100 w 129"/>
                  <a:gd name="T39" fmla="*/ 118 h 129"/>
                  <a:gd name="T40" fmla="*/ 111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89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1 w 129"/>
                  <a:gd name="T57" fmla="*/ 18 h 129"/>
                  <a:gd name="T58" fmla="*/ 100 w 129"/>
                  <a:gd name="T59" fmla="*/ 9 h 129"/>
                  <a:gd name="T60" fmla="*/ 90 w 129"/>
                  <a:gd name="T61" fmla="*/ 4 h 129"/>
                  <a:gd name="T62" fmla="*/ 77 w 129"/>
                  <a:gd name="T63" fmla="*/ 1 h 129"/>
                  <a:gd name="T64" fmla="*/ 65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Freeform 151">
                <a:extLst>
                  <a:ext uri="{FF2B5EF4-FFF2-40B4-BE49-F238E27FC236}">
                    <a16:creationId xmlns:a16="http://schemas.microsoft.com/office/drawing/2014/main" id="{986ABD9C-0D7D-7687-F282-108DF2037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750" y="4745038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9 h 130"/>
                  <a:gd name="T8" fmla="*/ 19 w 130"/>
                  <a:gd name="T9" fmla="*/ 19 h 130"/>
                  <a:gd name="T10" fmla="*/ 9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7 h 130"/>
                  <a:gd name="T20" fmla="*/ 4 w 130"/>
                  <a:gd name="T21" fmla="*/ 90 h 130"/>
                  <a:gd name="T22" fmla="*/ 9 w 130"/>
                  <a:gd name="T23" fmla="*/ 100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4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4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4 w 130"/>
                  <a:gd name="T45" fmla="*/ 90 h 130"/>
                  <a:gd name="T46" fmla="*/ 127 w 130"/>
                  <a:gd name="T47" fmla="*/ 77 h 130"/>
                  <a:gd name="T48" fmla="*/ 130 w 130"/>
                  <a:gd name="T49" fmla="*/ 65 h 130"/>
                  <a:gd name="T50" fmla="*/ 127 w 130"/>
                  <a:gd name="T51" fmla="*/ 51 h 130"/>
                  <a:gd name="T52" fmla="*/ 124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0 w 130"/>
                  <a:gd name="T59" fmla="*/ 9 h 130"/>
                  <a:gd name="T60" fmla="*/ 90 w 130"/>
                  <a:gd name="T61" fmla="*/ 4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30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Freeform 152">
                <a:extLst>
                  <a:ext uri="{FF2B5EF4-FFF2-40B4-BE49-F238E27FC236}">
                    <a16:creationId xmlns:a16="http://schemas.microsoft.com/office/drawing/2014/main" id="{D65EE8BB-4A66-47B8-F511-E65A0A279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450" y="4832350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9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7 h 130"/>
                  <a:gd name="T20" fmla="*/ 4 w 130"/>
                  <a:gd name="T21" fmla="*/ 90 h 130"/>
                  <a:gd name="T22" fmla="*/ 9 w 130"/>
                  <a:gd name="T23" fmla="*/ 100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5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4 w 130"/>
                  <a:gd name="T45" fmla="*/ 90 h 130"/>
                  <a:gd name="T46" fmla="*/ 127 w 130"/>
                  <a:gd name="T47" fmla="*/ 77 h 130"/>
                  <a:gd name="T48" fmla="*/ 130 w 130"/>
                  <a:gd name="T49" fmla="*/ 65 h 130"/>
                  <a:gd name="T50" fmla="*/ 127 w 130"/>
                  <a:gd name="T51" fmla="*/ 51 h 130"/>
                  <a:gd name="T52" fmla="*/ 124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0 w 130"/>
                  <a:gd name="T59" fmla="*/ 10 h 130"/>
                  <a:gd name="T60" fmla="*/ 90 w 130"/>
                  <a:gd name="T61" fmla="*/ 4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30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Freeform 153">
                <a:extLst>
                  <a:ext uri="{FF2B5EF4-FFF2-40B4-BE49-F238E27FC236}">
                    <a16:creationId xmlns:a16="http://schemas.microsoft.com/office/drawing/2014/main" id="{A546EB2F-BEE1-6464-A535-C443AE5AE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75" y="4975225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9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5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1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89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1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5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9 h 129"/>
                  <a:gd name="T58" fmla="*/ 100 w 129"/>
                  <a:gd name="T59" fmla="*/ 9 h 129"/>
                  <a:gd name="T60" fmla="*/ 89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Freeform 154">
                <a:extLst>
                  <a:ext uri="{FF2B5EF4-FFF2-40B4-BE49-F238E27FC236}">
                    <a16:creationId xmlns:a16="http://schemas.microsoft.com/office/drawing/2014/main" id="{8577F88E-563F-0C79-1D01-483C149BF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613" y="5127625"/>
                <a:ext cx="68263" cy="68263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10 h 130"/>
                  <a:gd name="T8" fmla="*/ 19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8 h 130"/>
                  <a:gd name="T20" fmla="*/ 4 w 129"/>
                  <a:gd name="T21" fmla="*/ 90 h 130"/>
                  <a:gd name="T22" fmla="*/ 9 w 129"/>
                  <a:gd name="T23" fmla="*/ 100 h 130"/>
                  <a:gd name="T24" fmla="*/ 19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5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5 h 130"/>
                  <a:gd name="T38" fmla="*/ 100 w 129"/>
                  <a:gd name="T39" fmla="*/ 118 h 130"/>
                  <a:gd name="T40" fmla="*/ 110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8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0 w 129"/>
                  <a:gd name="T57" fmla="*/ 19 h 130"/>
                  <a:gd name="T58" fmla="*/ 100 w 129"/>
                  <a:gd name="T59" fmla="*/ 10 h 130"/>
                  <a:gd name="T60" fmla="*/ 90 w 129"/>
                  <a:gd name="T61" fmla="*/ 4 h 130"/>
                  <a:gd name="T62" fmla="*/ 77 w 129"/>
                  <a:gd name="T63" fmla="*/ 1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Freeform 155">
                <a:extLst>
                  <a:ext uri="{FF2B5EF4-FFF2-40B4-BE49-F238E27FC236}">
                    <a16:creationId xmlns:a16="http://schemas.microsoft.com/office/drawing/2014/main" id="{9C2E43AC-3531-66D1-A356-EF67E4484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5" y="5197475"/>
                <a:ext cx="69850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Freeform 156">
                <a:extLst>
                  <a:ext uri="{FF2B5EF4-FFF2-40B4-BE49-F238E27FC236}">
                    <a16:creationId xmlns:a16="http://schemas.microsoft.com/office/drawing/2014/main" id="{AD163D4A-D4F0-A285-68A3-A9150E615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150" y="5326063"/>
                <a:ext cx="68263" cy="69850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5 h 130"/>
                  <a:gd name="T6" fmla="*/ 28 w 130"/>
                  <a:gd name="T7" fmla="*/ 10 h 130"/>
                  <a:gd name="T8" fmla="*/ 19 w 130"/>
                  <a:gd name="T9" fmla="*/ 19 h 130"/>
                  <a:gd name="T10" fmla="*/ 9 w 130"/>
                  <a:gd name="T11" fmla="*/ 29 h 130"/>
                  <a:gd name="T12" fmla="*/ 4 w 130"/>
                  <a:gd name="T13" fmla="*/ 40 h 130"/>
                  <a:gd name="T14" fmla="*/ 1 w 130"/>
                  <a:gd name="T15" fmla="*/ 52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9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5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4 w 130"/>
                  <a:gd name="T45" fmla="*/ 90 h 130"/>
                  <a:gd name="T46" fmla="*/ 127 w 130"/>
                  <a:gd name="T47" fmla="*/ 78 h 130"/>
                  <a:gd name="T48" fmla="*/ 130 w 130"/>
                  <a:gd name="T49" fmla="*/ 65 h 130"/>
                  <a:gd name="T50" fmla="*/ 127 w 130"/>
                  <a:gd name="T51" fmla="*/ 52 h 130"/>
                  <a:gd name="T52" fmla="*/ 124 w 130"/>
                  <a:gd name="T53" fmla="*/ 40 h 130"/>
                  <a:gd name="T54" fmla="*/ 118 w 130"/>
                  <a:gd name="T55" fmla="*/ 29 h 130"/>
                  <a:gd name="T56" fmla="*/ 111 w 130"/>
                  <a:gd name="T57" fmla="*/ 19 h 130"/>
                  <a:gd name="T58" fmla="*/ 100 w 130"/>
                  <a:gd name="T59" fmla="*/ 10 h 130"/>
                  <a:gd name="T60" fmla="*/ 90 w 130"/>
                  <a:gd name="T61" fmla="*/ 5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Freeform 157">
                <a:extLst>
                  <a:ext uri="{FF2B5EF4-FFF2-40B4-BE49-F238E27FC236}">
                    <a16:creationId xmlns:a16="http://schemas.microsoft.com/office/drawing/2014/main" id="{E7FF1830-AE56-6604-531F-CCAAE485B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175" y="5440363"/>
                <a:ext cx="69850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5 w 130"/>
                  <a:gd name="T21" fmla="*/ 89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89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Freeform 158">
                <a:extLst>
                  <a:ext uri="{FF2B5EF4-FFF2-40B4-BE49-F238E27FC236}">
                    <a16:creationId xmlns:a16="http://schemas.microsoft.com/office/drawing/2014/main" id="{6A0652CF-A12A-B5D5-066C-6CADED41C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513" y="5197475"/>
                <a:ext cx="68263" cy="69850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9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7 h 130"/>
                  <a:gd name="T20" fmla="*/ 5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4 h 130"/>
                  <a:gd name="T30" fmla="*/ 52 w 130"/>
                  <a:gd name="T31" fmla="*/ 127 h 130"/>
                  <a:gd name="T32" fmla="*/ 65 w 130"/>
                  <a:gd name="T33" fmla="*/ 130 h 130"/>
                  <a:gd name="T34" fmla="*/ 78 w 130"/>
                  <a:gd name="T35" fmla="*/ 127 h 130"/>
                  <a:gd name="T36" fmla="*/ 90 w 130"/>
                  <a:gd name="T37" fmla="*/ 124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9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30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Freeform 159">
                <a:extLst>
                  <a:ext uri="{FF2B5EF4-FFF2-40B4-BE49-F238E27FC236}">
                    <a16:creationId xmlns:a16="http://schemas.microsoft.com/office/drawing/2014/main" id="{8EC62514-B857-E0FD-115E-3A6ED1E31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925" y="4948238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89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89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Freeform 160">
                <a:extLst>
                  <a:ext uri="{FF2B5EF4-FFF2-40B4-BE49-F238E27FC236}">
                    <a16:creationId xmlns:a16="http://schemas.microsoft.com/office/drawing/2014/main" id="{1032DE94-8F89-FF52-5DF9-8DFC23622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713" y="5176838"/>
                <a:ext cx="69850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9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9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5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4 w 130"/>
                  <a:gd name="T45" fmla="*/ 90 h 130"/>
                  <a:gd name="T46" fmla="*/ 127 w 130"/>
                  <a:gd name="T47" fmla="*/ 78 h 130"/>
                  <a:gd name="T48" fmla="*/ 130 w 130"/>
                  <a:gd name="T49" fmla="*/ 65 h 130"/>
                  <a:gd name="T50" fmla="*/ 127 w 130"/>
                  <a:gd name="T51" fmla="*/ 51 h 130"/>
                  <a:gd name="T52" fmla="*/ 124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0 w 130"/>
                  <a:gd name="T59" fmla="*/ 10 h 130"/>
                  <a:gd name="T60" fmla="*/ 90 w 130"/>
                  <a:gd name="T61" fmla="*/ 4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Freeform 161">
                <a:extLst>
                  <a:ext uri="{FF2B5EF4-FFF2-40B4-BE49-F238E27FC236}">
                    <a16:creationId xmlns:a16="http://schemas.microsoft.com/office/drawing/2014/main" id="{2A1138FB-1C73-6D2B-9611-A50E099A3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5091113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2 w 130"/>
                  <a:gd name="T15" fmla="*/ 51 h 130"/>
                  <a:gd name="T16" fmla="*/ 0 w 130"/>
                  <a:gd name="T17" fmla="*/ 65 h 130"/>
                  <a:gd name="T18" fmla="*/ 2 w 130"/>
                  <a:gd name="T19" fmla="*/ 78 h 130"/>
                  <a:gd name="T20" fmla="*/ 5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5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9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9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2" y="51"/>
                    </a:lnTo>
                    <a:lnTo>
                      <a:pt x="0" y="65"/>
                    </a:lnTo>
                    <a:lnTo>
                      <a:pt x="2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Freeform 162">
                <a:extLst>
                  <a:ext uri="{FF2B5EF4-FFF2-40B4-BE49-F238E27FC236}">
                    <a16:creationId xmlns:a16="http://schemas.microsoft.com/office/drawing/2014/main" id="{CBA67D21-79ED-D144-CA05-C837078D9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413" y="5049838"/>
                <a:ext cx="69850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5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Freeform 163">
                <a:extLst>
                  <a:ext uri="{FF2B5EF4-FFF2-40B4-BE49-F238E27FC236}">
                    <a16:creationId xmlns:a16="http://schemas.microsoft.com/office/drawing/2014/main" id="{AC5B6D78-6235-BEB2-B095-22A791959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4878388"/>
                <a:ext cx="69850" cy="69850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9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2 w 130"/>
                  <a:gd name="T15" fmla="*/ 51 h 130"/>
                  <a:gd name="T16" fmla="*/ 0 w 130"/>
                  <a:gd name="T17" fmla="*/ 65 h 130"/>
                  <a:gd name="T18" fmla="*/ 2 w 130"/>
                  <a:gd name="T19" fmla="*/ 77 h 130"/>
                  <a:gd name="T20" fmla="*/ 5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4 h 130"/>
                  <a:gd name="T30" fmla="*/ 52 w 130"/>
                  <a:gd name="T31" fmla="*/ 127 h 130"/>
                  <a:gd name="T32" fmla="*/ 65 w 130"/>
                  <a:gd name="T33" fmla="*/ 130 h 130"/>
                  <a:gd name="T34" fmla="*/ 78 w 130"/>
                  <a:gd name="T35" fmla="*/ 127 h 130"/>
                  <a:gd name="T36" fmla="*/ 90 w 130"/>
                  <a:gd name="T37" fmla="*/ 124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9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9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9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2" y="51"/>
                    </a:lnTo>
                    <a:lnTo>
                      <a:pt x="0" y="65"/>
                    </a:lnTo>
                    <a:lnTo>
                      <a:pt x="2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30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Freeform 164">
                <a:extLst>
                  <a:ext uri="{FF2B5EF4-FFF2-40B4-BE49-F238E27FC236}">
                    <a16:creationId xmlns:a16="http://schemas.microsoft.com/office/drawing/2014/main" id="{3183545D-D856-1350-47BC-3BA0538E8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25" y="5118100"/>
                <a:ext cx="68263" cy="69850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2 h 130"/>
                  <a:gd name="T4" fmla="*/ 40 w 130"/>
                  <a:gd name="T5" fmla="*/ 5 h 130"/>
                  <a:gd name="T6" fmla="*/ 28 w 130"/>
                  <a:gd name="T7" fmla="*/ 10 h 130"/>
                  <a:gd name="T8" fmla="*/ 19 w 130"/>
                  <a:gd name="T9" fmla="*/ 19 h 130"/>
                  <a:gd name="T10" fmla="*/ 9 w 130"/>
                  <a:gd name="T11" fmla="*/ 29 h 130"/>
                  <a:gd name="T12" fmla="*/ 4 w 130"/>
                  <a:gd name="T13" fmla="*/ 40 h 130"/>
                  <a:gd name="T14" fmla="*/ 1 w 130"/>
                  <a:gd name="T15" fmla="*/ 52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9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9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5 h 130"/>
                  <a:gd name="T38" fmla="*/ 100 w 130"/>
                  <a:gd name="T39" fmla="*/ 119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4 w 130"/>
                  <a:gd name="T45" fmla="*/ 90 h 130"/>
                  <a:gd name="T46" fmla="*/ 127 w 130"/>
                  <a:gd name="T47" fmla="*/ 78 h 130"/>
                  <a:gd name="T48" fmla="*/ 130 w 130"/>
                  <a:gd name="T49" fmla="*/ 65 h 130"/>
                  <a:gd name="T50" fmla="*/ 127 w 130"/>
                  <a:gd name="T51" fmla="*/ 52 h 130"/>
                  <a:gd name="T52" fmla="*/ 124 w 130"/>
                  <a:gd name="T53" fmla="*/ 40 h 130"/>
                  <a:gd name="T54" fmla="*/ 118 w 130"/>
                  <a:gd name="T55" fmla="*/ 29 h 130"/>
                  <a:gd name="T56" fmla="*/ 111 w 130"/>
                  <a:gd name="T57" fmla="*/ 19 h 130"/>
                  <a:gd name="T58" fmla="*/ 100 w 130"/>
                  <a:gd name="T59" fmla="*/ 10 h 130"/>
                  <a:gd name="T60" fmla="*/ 90 w 130"/>
                  <a:gd name="T61" fmla="*/ 5 h 130"/>
                  <a:gd name="T62" fmla="*/ 77 w 130"/>
                  <a:gd name="T63" fmla="*/ 2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2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9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Freeform 165">
                <a:extLst>
                  <a:ext uri="{FF2B5EF4-FFF2-40B4-BE49-F238E27FC236}">
                    <a16:creationId xmlns:a16="http://schemas.microsoft.com/office/drawing/2014/main" id="{153D43CF-7777-DDDA-240F-7131824A2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713" y="51593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Freeform 166">
                <a:extLst>
                  <a:ext uri="{FF2B5EF4-FFF2-40B4-BE49-F238E27FC236}">
                    <a16:creationId xmlns:a16="http://schemas.microsoft.com/office/drawing/2014/main" id="{2858A893-1260-D30E-C0A1-70C7EB43D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0" y="5408613"/>
                <a:ext cx="68263" cy="68263"/>
              </a:xfrm>
              <a:custGeom>
                <a:avLst/>
                <a:gdLst>
                  <a:gd name="T0" fmla="*/ 64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9 h 130"/>
                  <a:gd name="T8" fmla="*/ 18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8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4 h 130"/>
                  <a:gd name="T30" fmla="*/ 51 w 129"/>
                  <a:gd name="T31" fmla="*/ 128 h 130"/>
                  <a:gd name="T32" fmla="*/ 64 w 129"/>
                  <a:gd name="T33" fmla="*/ 130 h 130"/>
                  <a:gd name="T34" fmla="*/ 77 w 129"/>
                  <a:gd name="T35" fmla="*/ 128 h 130"/>
                  <a:gd name="T36" fmla="*/ 89 w 129"/>
                  <a:gd name="T37" fmla="*/ 124 h 130"/>
                  <a:gd name="T38" fmla="*/ 100 w 129"/>
                  <a:gd name="T39" fmla="*/ 118 h 130"/>
                  <a:gd name="T40" fmla="*/ 110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0 w 129"/>
                  <a:gd name="T57" fmla="*/ 19 h 130"/>
                  <a:gd name="T58" fmla="*/ 100 w 129"/>
                  <a:gd name="T59" fmla="*/ 9 h 130"/>
                  <a:gd name="T60" fmla="*/ 89 w 129"/>
                  <a:gd name="T61" fmla="*/ 4 h 130"/>
                  <a:gd name="T62" fmla="*/ 77 w 129"/>
                  <a:gd name="T63" fmla="*/ 1 h 130"/>
                  <a:gd name="T64" fmla="*/ 64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Freeform 167">
                <a:extLst>
                  <a:ext uri="{FF2B5EF4-FFF2-40B4-BE49-F238E27FC236}">
                    <a16:creationId xmlns:a16="http://schemas.microsoft.com/office/drawing/2014/main" id="{9B1FC560-3721-8FBD-3D67-36DE799A9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925" y="5492750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Freeform 168">
                <a:extLst>
                  <a:ext uri="{FF2B5EF4-FFF2-40B4-BE49-F238E27FC236}">
                    <a16:creationId xmlns:a16="http://schemas.microsoft.com/office/drawing/2014/main" id="{8AB44C46-BE68-AB4F-78C9-E7ADA8BA8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288" y="531812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Freeform 169">
                <a:extLst>
                  <a:ext uri="{FF2B5EF4-FFF2-40B4-BE49-F238E27FC236}">
                    <a16:creationId xmlns:a16="http://schemas.microsoft.com/office/drawing/2014/main" id="{3BA704AA-762B-42B5-1E11-98F9A4639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563" y="5170488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Freeform 170">
                <a:extLst>
                  <a:ext uri="{FF2B5EF4-FFF2-40B4-BE49-F238E27FC236}">
                    <a16:creationId xmlns:a16="http://schemas.microsoft.com/office/drawing/2014/main" id="{33B50FBD-641E-AF38-3012-1ED69C283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0" y="5191125"/>
                <a:ext cx="69850" cy="69850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5 h 130"/>
                  <a:gd name="T6" fmla="*/ 28 w 130"/>
                  <a:gd name="T7" fmla="*/ 10 h 130"/>
                  <a:gd name="T8" fmla="*/ 19 w 130"/>
                  <a:gd name="T9" fmla="*/ 19 h 130"/>
                  <a:gd name="T10" fmla="*/ 10 w 130"/>
                  <a:gd name="T11" fmla="*/ 29 h 130"/>
                  <a:gd name="T12" fmla="*/ 4 w 130"/>
                  <a:gd name="T13" fmla="*/ 40 h 130"/>
                  <a:gd name="T14" fmla="*/ 1 w 130"/>
                  <a:gd name="T15" fmla="*/ 52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9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9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2 h 130"/>
                  <a:gd name="T52" fmla="*/ 125 w 130"/>
                  <a:gd name="T53" fmla="*/ 40 h 130"/>
                  <a:gd name="T54" fmla="*/ 118 w 130"/>
                  <a:gd name="T55" fmla="*/ 29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5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8" y="119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5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Freeform 171">
                <a:extLst>
                  <a:ext uri="{FF2B5EF4-FFF2-40B4-BE49-F238E27FC236}">
                    <a16:creationId xmlns:a16="http://schemas.microsoft.com/office/drawing/2014/main" id="{B7C1508D-2A9D-A62C-8B64-8FA391CD9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650" y="529431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Freeform 172">
                <a:extLst>
                  <a:ext uri="{FF2B5EF4-FFF2-40B4-BE49-F238E27FC236}">
                    <a16:creationId xmlns:a16="http://schemas.microsoft.com/office/drawing/2014/main" id="{4DBF2D33-1080-FF0D-CB9D-A6C4AD72B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425" y="5076825"/>
                <a:ext cx="69850" cy="69850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2 w 130"/>
                  <a:gd name="T15" fmla="*/ 51 h 130"/>
                  <a:gd name="T16" fmla="*/ 0 w 130"/>
                  <a:gd name="T17" fmla="*/ 65 h 130"/>
                  <a:gd name="T18" fmla="*/ 2 w 130"/>
                  <a:gd name="T19" fmla="*/ 77 h 130"/>
                  <a:gd name="T20" fmla="*/ 5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4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4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9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9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2" y="51"/>
                    </a:lnTo>
                    <a:lnTo>
                      <a:pt x="0" y="65"/>
                    </a:lnTo>
                    <a:lnTo>
                      <a:pt x="2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Freeform 173">
                <a:extLst>
                  <a:ext uri="{FF2B5EF4-FFF2-40B4-BE49-F238E27FC236}">
                    <a16:creationId xmlns:a16="http://schemas.microsoft.com/office/drawing/2014/main" id="{0CD846C5-39AE-7D29-DBB4-CF9E56C68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325" y="558641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9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89 h 129"/>
                  <a:gd name="T22" fmla="*/ 9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7 w 130"/>
                  <a:gd name="T35" fmla="*/ 127 h 129"/>
                  <a:gd name="T36" fmla="*/ 90 w 130"/>
                  <a:gd name="T37" fmla="*/ 124 h 129"/>
                  <a:gd name="T38" fmla="*/ 100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4 w 130"/>
                  <a:gd name="T45" fmla="*/ 89 h 129"/>
                  <a:gd name="T46" fmla="*/ 127 w 130"/>
                  <a:gd name="T47" fmla="*/ 77 h 129"/>
                  <a:gd name="T48" fmla="*/ 130 w 130"/>
                  <a:gd name="T49" fmla="*/ 64 h 129"/>
                  <a:gd name="T50" fmla="*/ 127 w 130"/>
                  <a:gd name="T51" fmla="*/ 51 h 129"/>
                  <a:gd name="T52" fmla="*/ 124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0 w 130"/>
                  <a:gd name="T59" fmla="*/ 9 h 129"/>
                  <a:gd name="T60" fmla="*/ 90 w 130"/>
                  <a:gd name="T61" fmla="*/ 4 h 129"/>
                  <a:gd name="T62" fmla="*/ 77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30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Freeform 174">
                <a:extLst>
                  <a:ext uri="{FF2B5EF4-FFF2-40B4-BE49-F238E27FC236}">
                    <a16:creationId xmlns:a16="http://schemas.microsoft.com/office/drawing/2014/main" id="{A8DD178F-C594-D21C-861E-B7A93B433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0" y="54768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89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7 w 130"/>
                  <a:gd name="T35" fmla="*/ 127 h 129"/>
                  <a:gd name="T36" fmla="*/ 90 w 130"/>
                  <a:gd name="T37" fmla="*/ 124 h 129"/>
                  <a:gd name="T38" fmla="*/ 100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89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0 w 130"/>
                  <a:gd name="T59" fmla="*/ 9 h 129"/>
                  <a:gd name="T60" fmla="*/ 90 w 130"/>
                  <a:gd name="T61" fmla="*/ 4 h 129"/>
                  <a:gd name="T62" fmla="*/ 77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Freeform 175">
                <a:extLst>
                  <a:ext uri="{FF2B5EF4-FFF2-40B4-BE49-F238E27FC236}">
                    <a16:creationId xmlns:a16="http://schemas.microsoft.com/office/drawing/2014/main" id="{BC962865-25D5-12B4-56F8-7A8A4CC9D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213" y="5659438"/>
                <a:ext cx="68263" cy="68263"/>
              </a:xfrm>
              <a:custGeom>
                <a:avLst/>
                <a:gdLst>
                  <a:gd name="T0" fmla="*/ 64 w 129"/>
                  <a:gd name="T1" fmla="*/ 0 h 130"/>
                  <a:gd name="T2" fmla="*/ 51 w 129"/>
                  <a:gd name="T3" fmla="*/ 2 h 130"/>
                  <a:gd name="T4" fmla="*/ 39 w 129"/>
                  <a:gd name="T5" fmla="*/ 5 h 130"/>
                  <a:gd name="T6" fmla="*/ 28 w 129"/>
                  <a:gd name="T7" fmla="*/ 10 h 130"/>
                  <a:gd name="T8" fmla="*/ 18 w 129"/>
                  <a:gd name="T9" fmla="*/ 19 h 130"/>
                  <a:gd name="T10" fmla="*/ 9 w 129"/>
                  <a:gd name="T11" fmla="*/ 29 h 130"/>
                  <a:gd name="T12" fmla="*/ 4 w 129"/>
                  <a:gd name="T13" fmla="*/ 40 h 130"/>
                  <a:gd name="T14" fmla="*/ 1 w 129"/>
                  <a:gd name="T15" fmla="*/ 52 h 130"/>
                  <a:gd name="T16" fmla="*/ 0 w 129"/>
                  <a:gd name="T17" fmla="*/ 65 h 130"/>
                  <a:gd name="T18" fmla="*/ 1 w 129"/>
                  <a:gd name="T19" fmla="*/ 78 h 130"/>
                  <a:gd name="T20" fmla="*/ 4 w 129"/>
                  <a:gd name="T21" fmla="*/ 90 h 130"/>
                  <a:gd name="T22" fmla="*/ 9 w 129"/>
                  <a:gd name="T23" fmla="*/ 101 h 130"/>
                  <a:gd name="T24" fmla="*/ 18 w 129"/>
                  <a:gd name="T25" fmla="*/ 111 h 130"/>
                  <a:gd name="T26" fmla="*/ 28 w 129"/>
                  <a:gd name="T27" fmla="*/ 119 h 130"/>
                  <a:gd name="T28" fmla="*/ 39 w 129"/>
                  <a:gd name="T29" fmla="*/ 125 h 130"/>
                  <a:gd name="T30" fmla="*/ 51 w 129"/>
                  <a:gd name="T31" fmla="*/ 128 h 130"/>
                  <a:gd name="T32" fmla="*/ 64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5 h 130"/>
                  <a:gd name="T38" fmla="*/ 100 w 129"/>
                  <a:gd name="T39" fmla="*/ 119 h 130"/>
                  <a:gd name="T40" fmla="*/ 110 w 129"/>
                  <a:gd name="T41" fmla="*/ 111 h 130"/>
                  <a:gd name="T42" fmla="*/ 118 w 129"/>
                  <a:gd name="T43" fmla="*/ 101 h 130"/>
                  <a:gd name="T44" fmla="*/ 124 w 129"/>
                  <a:gd name="T45" fmla="*/ 90 h 130"/>
                  <a:gd name="T46" fmla="*/ 127 w 129"/>
                  <a:gd name="T47" fmla="*/ 78 h 130"/>
                  <a:gd name="T48" fmla="*/ 129 w 129"/>
                  <a:gd name="T49" fmla="*/ 65 h 130"/>
                  <a:gd name="T50" fmla="*/ 127 w 129"/>
                  <a:gd name="T51" fmla="*/ 52 h 130"/>
                  <a:gd name="T52" fmla="*/ 124 w 129"/>
                  <a:gd name="T53" fmla="*/ 40 h 130"/>
                  <a:gd name="T54" fmla="*/ 118 w 129"/>
                  <a:gd name="T55" fmla="*/ 29 h 130"/>
                  <a:gd name="T56" fmla="*/ 110 w 129"/>
                  <a:gd name="T57" fmla="*/ 19 h 130"/>
                  <a:gd name="T58" fmla="*/ 100 w 129"/>
                  <a:gd name="T59" fmla="*/ 10 h 130"/>
                  <a:gd name="T60" fmla="*/ 90 w 129"/>
                  <a:gd name="T61" fmla="*/ 5 h 130"/>
                  <a:gd name="T62" fmla="*/ 77 w 129"/>
                  <a:gd name="T63" fmla="*/ 2 h 130"/>
                  <a:gd name="T64" fmla="*/ 64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0"/>
                    </a:moveTo>
                    <a:lnTo>
                      <a:pt x="51" y="2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8" y="111"/>
                    </a:lnTo>
                    <a:lnTo>
                      <a:pt x="28" y="119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9"/>
                    </a:lnTo>
                    <a:lnTo>
                      <a:pt x="110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1" name="Freeform 176">
                <a:extLst>
                  <a:ext uri="{FF2B5EF4-FFF2-40B4-BE49-F238E27FC236}">
                    <a16:creationId xmlns:a16="http://schemas.microsoft.com/office/drawing/2014/main" id="{4D5C83E4-BA36-E4AB-484D-C04625E1D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175" y="567531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Freeform 177">
                <a:extLst>
                  <a:ext uri="{FF2B5EF4-FFF2-40B4-BE49-F238E27FC236}">
                    <a16:creationId xmlns:a16="http://schemas.microsoft.com/office/drawing/2014/main" id="{2068DDC2-4376-6828-0643-F1C973AF6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363" y="577532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5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Freeform 178">
                <a:extLst>
                  <a:ext uri="{FF2B5EF4-FFF2-40B4-BE49-F238E27FC236}">
                    <a16:creationId xmlns:a16="http://schemas.microsoft.com/office/drawing/2014/main" id="{4BB0F62B-83CB-D6F6-C22B-91BC134D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5908675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9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5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1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89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1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5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9 h 129"/>
                  <a:gd name="T58" fmla="*/ 100 w 129"/>
                  <a:gd name="T59" fmla="*/ 9 h 129"/>
                  <a:gd name="T60" fmla="*/ 89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Freeform 179">
                <a:extLst>
                  <a:ext uri="{FF2B5EF4-FFF2-40B4-BE49-F238E27FC236}">
                    <a16:creationId xmlns:a16="http://schemas.microsoft.com/office/drawing/2014/main" id="{5DBA690A-6A65-0C59-7FA0-DEEE26B7D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675" y="580866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2 w 130"/>
                  <a:gd name="T15" fmla="*/ 51 h 129"/>
                  <a:gd name="T16" fmla="*/ 0 w 130"/>
                  <a:gd name="T17" fmla="*/ 64 h 129"/>
                  <a:gd name="T18" fmla="*/ 2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9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9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5" name="Freeform 180">
                <a:extLst>
                  <a:ext uri="{FF2B5EF4-FFF2-40B4-BE49-F238E27FC236}">
                    <a16:creationId xmlns:a16="http://schemas.microsoft.com/office/drawing/2014/main" id="{0CB9F04E-F5D6-B907-6AE5-965B3A444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5" y="58832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9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9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6" name="Freeform 181">
                <a:extLst>
                  <a:ext uri="{FF2B5EF4-FFF2-40B4-BE49-F238E27FC236}">
                    <a16:creationId xmlns:a16="http://schemas.microsoft.com/office/drawing/2014/main" id="{40B7CB82-6D0B-51F0-E2C5-15C0ADA15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5" y="6234113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5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5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9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9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Freeform 182">
                <a:extLst>
                  <a:ext uri="{FF2B5EF4-FFF2-40B4-BE49-F238E27FC236}">
                    <a16:creationId xmlns:a16="http://schemas.microsoft.com/office/drawing/2014/main" id="{7D68E405-C741-F90F-0817-0FB846D5E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763" y="6196013"/>
                <a:ext cx="68263" cy="68263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10 h 130"/>
                  <a:gd name="T8" fmla="*/ 19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9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4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4 h 130"/>
                  <a:gd name="T38" fmla="*/ 100 w 129"/>
                  <a:gd name="T39" fmla="*/ 118 h 130"/>
                  <a:gd name="T40" fmla="*/ 111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1 w 129"/>
                  <a:gd name="T57" fmla="*/ 19 h 130"/>
                  <a:gd name="T58" fmla="*/ 100 w 129"/>
                  <a:gd name="T59" fmla="*/ 10 h 130"/>
                  <a:gd name="T60" fmla="*/ 90 w 129"/>
                  <a:gd name="T61" fmla="*/ 4 h 130"/>
                  <a:gd name="T62" fmla="*/ 77 w 129"/>
                  <a:gd name="T63" fmla="*/ 1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8" name="Freeform 183">
                <a:extLst>
                  <a:ext uri="{FF2B5EF4-FFF2-40B4-BE49-F238E27FC236}">
                    <a16:creationId xmlns:a16="http://schemas.microsoft.com/office/drawing/2014/main" id="{E4FBD9E0-BC51-3E0F-FB27-168429418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0" y="6227763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9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0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90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9 h 129"/>
                  <a:gd name="T58" fmla="*/ 100 w 129"/>
                  <a:gd name="T59" fmla="*/ 9 h 129"/>
                  <a:gd name="T60" fmla="*/ 90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9" name="Freeform 184">
                <a:extLst>
                  <a:ext uri="{FF2B5EF4-FFF2-40B4-BE49-F238E27FC236}">
                    <a16:creationId xmlns:a16="http://schemas.microsoft.com/office/drawing/2014/main" id="{DCF81B83-BE5D-E569-D643-95C4DE935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6196013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2 w 130"/>
                  <a:gd name="T15" fmla="*/ 51 h 130"/>
                  <a:gd name="T16" fmla="*/ 0 w 130"/>
                  <a:gd name="T17" fmla="*/ 65 h 130"/>
                  <a:gd name="T18" fmla="*/ 2 w 130"/>
                  <a:gd name="T19" fmla="*/ 77 h 130"/>
                  <a:gd name="T20" fmla="*/ 5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4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4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9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9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2" y="51"/>
                    </a:lnTo>
                    <a:lnTo>
                      <a:pt x="0" y="65"/>
                    </a:lnTo>
                    <a:lnTo>
                      <a:pt x="2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0" name="Line 263">
                <a:extLst>
                  <a:ext uri="{FF2B5EF4-FFF2-40B4-BE49-F238E27FC236}">
                    <a16:creationId xmlns:a16="http://schemas.microsoft.com/office/drawing/2014/main" id="{C193BBA8-56A0-6A9C-78D1-1A733105E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86175" y="5111750"/>
                <a:ext cx="20638" cy="4762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Line 304">
                <a:extLst>
                  <a:ext uri="{FF2B5EF4-FFF2-40B4-BE49-F238E27FC236}">
                    <a16:creationId xmlns:a16="http://schemas.microsoft.com/office/drawing/2014/main" id="{BC01CBE4-90F3-1AAC-3188-B84CD4800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3238" y="4797425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Line 305">
                <a:extLst>
                  <a:ext uri="{FF2B5EF4-FFF2-40B4-BE49-F238E27FC236}">
                    <a16:creationId xmlns:a16="http://schemas.microsoft.com/office/drawing/2014/main" id="{1FCEB90E-D61C-B885-C7B9-13A9ED181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3238" y="4752975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3" name="Line 306">
                <a:extLst>
                  <a:ext uri="{FF2B5EF4-FFF2-40B4-BE49-F238E27FC236}">
                    <a16:creationId xmlns:a16="http://schemas.microsoft.com/office/drawing/2014/main" id="{23C74C32-F2AB-D23F-2017-323AB62EB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70375" y="4752975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4" name="Line 307">
                <a:extLst>
                  <a:ext uri="{FF2B5EF4-FFF2-40B4-BE49-F238E27FC236}">
                    <a16:creationId xmlns:a16="http://schemas.microsoft.com/office/drawing/2014/main" id="{FA22E493-4B20-8CBE-C611-61F3C0C10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8788" y="4797425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Line 308">
                <a:extLst>
                  <a:ext uri="{FF2B5EF4-FFF2-40B4-BE49-F238E27FC236}">
                    <a16:creationId xmlns:a16="http://schemas.microsoft.com/office/drawing/2014/main" id="{A5024BD7-DCEB-A999-1DE3-5DB1DAF90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25913" y="4660900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6" name="Line 309">
                <a:extLst>
                  <a:ext uri="{FF2B5EF4-FFF2-40B4-BE49-F238E27FC236}">
                    <a16:creationId xmlns:a16="http://schemas.microsoft.com/office/drawing/2014/main" id="{8D02DA32-B4E3-DC12-BFAC-85AD21014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4325" y="4705350"/>
                <a:ext cx="46038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Line 310">
                <a:extLst>
                  <a:ext uri="{FF2B5EF4-FFF2-40B4-BE49-F238E27FC236}">
                    <a16:creationId xmlns:a16="http://schemas.microsoft.com/office/drawing/2014/main" id="{A855FC7F-FA5D-4604-C955-438CF0912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0363" y="4705350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Line 311">
                <a:extLst>
                  <a:ext uri="{FF2B5EF4-FFF2-40B4-BE49-F238E27FC236}">
                    <a16:creationId xmlns:a16="http://schemas.microsoft.com/office/drawing/2014/main" id="{AC470F44-B4D9-0AA0-9AA4-8A82FA47F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0363" y="4660900"/>
                <a:ext cx="41275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Line 312">
                <a:extLst>
                  <a:ext uri="{FF2B5EF4-FFF2-40B4-BE49-F238E27FC236}">
                    <a16:creationId xmlns:a16="http://schemas.microsoft.com/office/drawing/2014/main" id="{6983B726-4566-B81D-993B-D48508152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1788" y="486568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Line 313">
                <a:extLst>
                  <a:ext uri="{FF2B5EF4-FFF2-40B4-BE49-F238E27FC236}">
                    <a16:creationId xmlns:a16="http://schemas.microsoft.com/office/drawing/2014/main" id="{AA634EF2-97B5-03C1-8B27-B15CC9475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41788" y="482123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Line 314">
                <a:extLst>
                  <a:ext uri="{FF2B5EF4-FFF2-40B4-BE49-F238E27FC236}">
                    <a16:creationId xmlns:a16="http://schemas.microsoft.com/office/drawing/2014/main" id="{12DCF7FE-B8B7-556B-5F37-54CBA98D4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98925" y="482123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2" name="Line 315">
                <a:extLst>
                  <a:ext uri="{FF2B5EF4-FFF2-40B4-BE49-F238E27FC236}">
                    <a16:creationId xmlns:a16="http://schemas.microsoft.com/office/drawing/2014/main" id="{6B2EB150-A566-B726-6E12-67CE9AD1B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7338" y="486568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Line 316">
                <a:extLst>
                  <a:ext uri="{FF2B5EF4-FFF2-40B4-BE49-F238E27FC236}">
                    <a16:creationId xmlns:a16="http://schemas.microsoft.com/office/drawing/2014/main" id="{39293145-F973-E22C-50A1-54A02B10A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95838" y="49641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Line 317">
                <a:extLst>
                  <a:ext uri="{FF2B5EF4-FFF2-40B4-BE49-F238E27FC236}">
                    <a16:creationId xmlns:a16="http://schemas.microsoft.com/office/drawing/2014/main" id="{53A5090A-BD2B-5B56-82AB-189B9BC42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4250" y="50085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Line 318">
                <a:extLst>
                  <a:ext uri="{FF2B5EF4-FFF2-40B4-BE49-F238E27FC236}">
                    <a16:creationId xmlns:a16="http://schemas.microsoft.com/office/drawing/2014/main" id="{939817F1-E5D3-6741-19F9-FA15B0061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8700" y="50085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6" name="Line 319">
                <a:extLst>
                  <a:ext uri="{FF2B5EF4-FFF2-40B4-BE49-F238E27FC236}">
                    <a16:creationId xmlns:a16="http://schemas.microsoft.com/office/drawing/2014/main" id="{688E91A3-FA0B-0653-AC62-7B5DFC6C5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38700" y="49641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Line 320">
                <a:extLst>
                  <a:ext uri="{FF2B5EF4-FFF2-40B4-BE49-F238E27FC236}">
                    <a16:creationId xmlns:a16="http://schemas.microsoft.com/office/drawing/2014/main" id="{703E4FBB-9C73-9566-0E3F-4B3EAB070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2538" y="51609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Line 321">
                <a:extLst>
                  <a:ext uri="{FF2B5EF4-FFF2-40B4-BE49-F238E27FC236}">
                    <a16:creationId xmlns:a16="http://schemas.microsoft.com/office/drawing/2014/main" id="{63C28A1B-CB97-CBA2-1EAB-62B59F673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62538" y="5116513"/>
                <a:ext cx="41275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Line 322">
                <a:extLst>
                  <a:ext uri="{FF2B5EF4-FFF2-40B4-BE49-F238E27FC236}">
                    <a16:creationId xmlns:a16="http://schemas.microsoft.com/office/drawing/2014/main" id="{4E432E9B-1466-D069-550F-1D13C5C18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18088" y="511651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Line 323">
                <a:extLst>
                  <a:ext uri="{FF2B5EF4-FFF2-40B4-BE49-F238E27FC236}">
                    <a16:creationId xmlns:a16="http://schemas.microsoft.com/office/drawing/2014/main" id="{813D4A6C-21D9-7ACA-841A-5D547315D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6500" y="5160963"/>
                <a:ext cx="46038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Line 324">
                <a:extLst>
                  <a:ext uri="{FF2B5EF4-FFF2-40B4-BE49-F238E27FC236}">
                    <a16:creationId xmlns:a16="http://schemas.microsoft.com/office/drawing/2014/main" id="{6E1E6A17-0A64-C85B-DBCC-16773D45F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95663" y="46243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Line 325">
                <a:extLst>
                  <a:ext uri="{FF2B5EF4-FFF2-40B4-BE49-F238E27FC236}">
                    <a16:creationId xmlns:a16="http://schemas.microsoft.com/office/drawing/2014/main" id="{486CE36C-144B-35E2-81CC-8B509E9D7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4075" y="46688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3" name="Line 326">
                <a:extLst>
                  <a:ext uri="{FF2B5EF4-FFF2-40B4-BE49-F238E27FC236}">
                    <a16:creationId xmlns:a16="http://schemas.microsoft.com/office/drawing/2014/main" id="{0A757DA2-3EB2-40B8-2AC8-49A440744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8525" y="46688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Line 327">
                <a:extLst>
                  <a:ext uri="{FF2B5EF4-FFF2-40B4-BE49-F238E27FC236}">
                    <a16:creationId xmlns:a16="http://schemas.microsoft.com/office/drawing/2014/main" id="{E941CA33-BC12-6A96-6FB5-84A2CFA75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8525" y="46243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5" name="ZoneTexte 224">
              <a:extLst>
                <a:ext uri="{FF2B5EF4-FFF2-40B4-BE49-F238E27FC236}">
                  <a16:creationId xmlns:a16="http://schemas.microsoft.com/office/drawing/2014/main" id="{8ECEF2A8-0972-281D-79DA-7F1D5FBE999C}"/>
                </a:ext>
              </a:extLst>
            </p:cNvPr>
            <p:cNvSpPr txBox="1"/>
            <p:nvPr/>
          </p:nvSpPr>
          <p:spPr>
            <a:xfrm>
              <a:off x="3481031" y="6044709"/>
              <a:ext cx="296000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26" name="ZoneTexte 225">
              <a:extLst>
                <a:ext uri="{FF2B5EF4-FFF2-40B4-BE49-F238E27FC236}">
                  <a16:creationId xmlns:a16="http://schemas.microsoft.com/office/drawing/2014/main" id="{6703CEA6-FC8A-AD01-729A-F24413BCF271}"/>
                </a:ext>
              </a:extLst>
            </p:cNvPr>
            <p:cNvSpPr txBox="1"/>
            <p:nvPr/>
          </p:nvSpPr>
          <p:spPr>
            <a:xfrm>
              <a:off x="3830536" y="6044709"/>
              <a:ext cx="384331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638FACD2-464F-4AB8-6311-CF627918672A}"/>
                </a:ext>
              </a:extLst>
            </p:cNvPr>
            <p:cNvSpPr txBox="1"/>
            <p:nvPr/>
          </p:nvSpPr>
          <p:spPr>
            <a:xfrm>
              <a:off x="4224205" y="6044709"/>
              <a:ext cx="384331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78DA4923-F176-DA66-1C2C-5B015BEFD615}"/>
                </a:ext>
              </a:extLst>
            </p:cNvPr>
            <p:cNvSpPr txBox="1"/>
            <p:nvPr/>
          </p:nvSpPr>
          <p:spPr>
            <a:xfrm>
              <a:off x="4617875" y="6044709"/>
              <a:ext cx="384331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63</a:t>
              </a:r>
            </a:p>
          </p:txBody>
        </p:sp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9DA296D7-D6C3-5096-19B6-E7464CF05B83}"/>
                </a:ext>
              </a:extLst>
            </p:cNvPr>
            <p:cNvSpPr txBox="1"/>
            <p:nvPr/>
          </p:nvSpPr>
          <p:spPr>
            <a:xfrm>
              <a:off x="5011545" y="6044709"/>
              <a:ext cx="384331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230" name="ZoneTexte 229">
              <a:extLst>
                <a:ext uri="{FF2B5EF4-FFF2-40B4-BE49-F238E27FC236}">
                  <a16:creationId xmlns:a16="http://schemas.microsoft.com/office/drawing/2014/main" id="{7704BBF0-6626-78CF-F7A2-66EB3D3E52D4}"/>
                </a:ext>
              </a:extLst>
            </p:cNvPr>
            <p:cNvSpPr txBox="1"/>
            <p:nvPr/>
          </p:nvSpPr>
          <p:spPr>
            <a:xfrm>
              <a:off x="5361051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105</a:t>
              </a:r>
            </a:p>
          </p:txBody>
        </p:sp>
        <p:sp>
          <p:nvSpPr>
            <p:cNvPr id="231" name="ZoneTexte 230">
              <a:extLst>
                <a:ext uri="{FF2B5EF4-FFF2-40B4-BE49-F238E27FC236}">
                  <a16:creationId xmlns:a16="http://schemas.microsoft.com/office/drawing/2014/main" id="{E3B0138F-C5C5-48B9-53E6-5A156C21B51D}"/>
                </a:ext>
              </a:extLst>
            </p:cNvPr>
            <p:cNvSpPr txBox="1"/>
            <p:nvPr/>
          </p:nvSpPr>
          <p:spPr>
            <a:xfrm>
              <a:off x="5754721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126</a:t>
              </a:r>
            </a:p>
          </p:txBody>
        </p:sp>
        <p:sp>
          <p:nvSpPr>
            <p:cNvPr id="232" name="ZoneTexte 231">
              <a:extLst>
                <a:ext uri="{FF2B5EF4-FFF2-40B4-BE49-F238E27FC236}">
                  <a16:creationId xmlns:a16="http://schemas.microsoft.com/office/drawing/2014/main" id="{D517600E-8402-2582-574E-6C5AD9D6AE1C}"/>
                </a:ext>
              </a:extLst>
            </p:cNvPr>
            <p:cNvSpPr txBox="1"/>
            <p:nvPr/>
          </p:nvSpPr>
          <p:spPr>
            <a:xfrm>
              <a:off x="6148390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147</a:t>
              </a:r>
            </a:p>
          </p:txBody>
        </p:sp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E5529CC5-0729-D3E6-826D-9DE4C483C9E0}"/>
                </a:ext>
              </a:extLst>
            </p:cNvPr>
            <p:cNvSpPr txBox="1"/>
            <p:nvPr/>
          </p:nvSpPr>
          <p:spPr>
            <a:xfrm>
              <a:off x="6542060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168</a:t>
              </a:r>
            </a:p>
          </p:txBody>
        </p:sp>
        <p:sp>
          <p:nvSpPr>
            <p:cNvPr id="234" name="ZoneTexte 233">
              <a:extLst>
                <a:ext uri="{FF2B5EF4-FFF2-40B4-BE49-F238E27FC236}">
                  <a16:creationId xmlns:a16="http://schemas.microsoft.com/office/drawing/2014/main" id="{7C57FA43-4FFB-E2B6-4D6B-6013F4497441}"/>
                </a:ext>
              </a:extLst>
            </p:cNvPr>
            <p:cNvSpPr txBox="1"/>
            <p:nvPr/>
          </p:nvSpPr>
          <p:spPr>
            <a:xfrm>
              <a:off x="6935730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189</a:t>
              </a:r>
            </a:p>
          </p:txBody>
        </p:sp>
        <p:sp>
          <p:nvSpPr>
            <p:cNvPr id="235" name="ZoneTexte 234">
              <a:extLst>
                <a:ext uri="{FF2B5EF4-FFF2-40B4-BE49-F238E27FC236}">
                  <a16:creationId xmlns:a16="http://schemas.microsoft.com/office/drawing/2014/main" id="{8EBA7C5A-AEFE-416D-D885-7CD8A6678FB2}"/>
                </a:ext>
              </a:extLst>
            </p:cNvPr>
            <p:cNvSpPr txBox="1"/>
            <p:nvPr/>
          </p:nvSpPr>
          <p:spPr>
            <a:xfrm>
              <a:off x="7329401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210</a:t>
              </a:r>
            </a:p>
          </p:txBody>
        </p:sp>
        <p:sp>
          <p:nvSpPr>
            <p:cNvPr id="236" name="ZoneTexte 235">
              <a:extLst>
                <a:ext uri="{FF2B5EF4-FFF2-40B4-BE49-F238E27FC236}">
                  <a16:creationId xmlns:a16="http://schemas.microsoft.com/office/drawing/2014/main" id="{9F7F9E57-B486-1A31-877C-99088D7979D2}"/>
                </a:ext>
              </a:extLst>
            </p:cNvPr>
            <p:cNvSpPr txBox="1"/>
            <p:nvPr/>
          </p:nvSpPr>
          <p:spPr>
            <a:xfrm>
              <a:off x="7723071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231</a:t>
              </a:r>
            </a:p>
          </p:txBody>
        </p:sp>
        <p:sp>
          <p:nvSpPr>
            <p:cNvPr id="237" name="ZoneTexte 236">
              <a:extLst>
                <a:ext uri="{FF2B5EF4-FFF2-40B4-BE49-F238E27FC236}">
                  <a16:creationId xmlns:a16="http://schemas.microsoft.com/office/drawing/2014/main" id="{DB17C277-BD00-746D-E980-B266976E0881}"/>
                </a:ext>
              </a:extLst>
            </p:cNvPr>
            <p:cNvSpPr txBox="1"/>
            <p:nvPr/>
          </p:nvSpPr>
          <p:spPr>
            <a:xfrm>
              <a:off x="8116743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252</a:t>
              </a:r>
            </a:p>
          </p:txBody>
        </p:sp>
        <p:sp>
          <p:nvSpPr>
            <p:cNvPr id="238" name="ZoneTexte 237">
              <a:extLst>
                <a:ext uri="{FF2B5EF4-FFF2-40B4-BE49-F238E27FC236}">
                  <a16:creationId xmlns:a16="http://schemas.microsoft.com/office/drawing/2014/main" id="{6EDFC93F-B9A9-A43B-A83D-3937AC273CD5}"/>
                </a:ext>
              </a:extLst>
            </p:cNvPr>
            <p:cNvSpPr txBox="1"/>
            <p:nvPr/>
          </p:nvSpPr>
          <p:spPr>
            <a:xfrm>
              <a:off x="3037673" y="5790825"/>
              <a:ext cx="497683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LOD</a:t>
              </a:r>
            </a:p>
          </p:txBody>
        </p:sp>
        <p:sp>
          <p:nvSpPr>
            <p:cNvPr id="239" name="ZoneTexte 238">
              <a:extLst>
                <a:ext uri="{FF2B5EF4-FFF2-40B4-BE49-F238E27FC236}">
                  <a16:creationId xmlns:a16="http://schemas.microsoft.com/office/drawing/2014/main" id="{559A0066-6ED0-D1F4-4438-83DA6E23A8E0}"/>
                </a:ext>
              </a:extLst>
            </p:cNvPr>
            <p:cNvSpPr txBox="1"/>
            <p:nvPr/>
          </p:nvSpPr>
          <p:spPr>
            <a:xfrm>
              <a:off x="3062694" y="5553852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40" name="ZoneTexte 239">
              <a:extLst>
                <a:ext uri="{FF2B5EF4-FFF2-40B4-BE49-F238E27FC236}">
                  <a16:creationId xmlns:a16="http://schemas.microsoft.com/office/drawing/2014/main" id="{A865DEDD-AADA-09BD-0C7F-C234F2D8E284}"/>
                </a:ext>
              </a:extLst>
            </p:cNvPr>
            <p:cNvSpPr txBox="1"/>
            <p:nvPr/>
          </p:nvSpPr>
          <p:spPr>
            <a:xfrm>
              <a:off x="2934703" y="5231839"/>
              <a:ext cx="600653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</a:t>
              </a:r>
            </a:p>
          </p:txBody>
        </p:sp>
        <p:sp>
          <p:nvSpPr>
            <p:cNvPr id="241" name="ZoneTexte 240">
              <a:extLst>
                <a:ext uri="{FF2B5EF4-FFF2-40B4-BE49-F238E27FC236}">
                  <a16:creationId xmlns:a16="http://schemas.microsoft.com/office/drawing/2014/main" id="{45E36533-1BF3-B3E0-FA31-9230B1B1D01B}"/>
                </a:ext>
              </a:extLst>
            </p:cNvPr>
            <p:cNvSpPr txBox="1"/>
            <p:nvPr/>
          </p:nvSpPr>
          <p:spPr>
            <a:xfrm>
              <a:off x="2846373" y="4909827"/>
              <a:ext cx="688983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10 000</a:t>
              </a:r>
            </a:p>
          </p:txBody>
        </p:sp>
        <p:sp>
          <p:nvSpPr>
            <p:cNvPr id="242" name="ZoneTexte 241">
              <a:extLst>
                <a:ext uri="{FF2B5EF4-FFF2-40B4-BE49-F238E27FC236}">
                  <a16:creationId xmlns:a16="http://schemas.microsoft.com/office/drawing/2014/main" id="{F772C17A-E68A-208A-8A57-1EB6B619E0F8}"/>
                </a:ext>
              </a:extLst>
            </p:cNvPr>
            <p:cNvSpPr txBox="1"/>
            <p:nvPr/>
          </p:nvSpPr>
          <p:spPr>
            <a:xfrm>
              <a:off x="2758041" y="4587815"/>
              <a:ext cx="777315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243" name="ZoneTexte 242">
              <a:extLst>
                <a:ext uri="{FF2B5EF4-FFF2-40B4-BE49-F238E27FC236}">
                  <a16:creationId xmlns:a16="http://schemas.microsoft.com/office/drawing/2014/main" id="{D602AEA5-A56E-72A2-C6F8-6690C1C4E85D}"/>
                </a:ext>
              </a:extLst>
            </p:cNvPr>
            <p:cNvSpPr txBox="1"/>
            <p:nvPr/>
          </p:nvSpPr>
          <p:spPr>
            <a:xfrm>
              <a:off x="2630051" y="4265803"/>
              <a:ext cx="905305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1 000 000</a:t>
              </a:r>
            </a:p>
          </p:txBody>
        </p:sp>
        <p:sp>
          <p:nvSpPr>
            <p:cNvPr id="244" name="ZoneTexte 243">
              <a:extLst>
                <a:ext uri="{FF2B5EF4-FFF2-40B4-BE49-F238E27FC236}">
                  <a16:creationId xmlns:a16="http://schemas.microsoft.com/office/drawing/2014/main" id="{0BABCC1F-260D-32F3-9718-3EBC3CC7BC32}"/>
                </a:ext>
              </a:extLst>
            </p:cNvPr>
            <p:cNvSpPr txBox="1"/>
            <p:nvPr/>
          </p:nvSpPr>
          <p:spPr>
            <a:xfrm>
              <a:off x="5175269" y="6321708"/>
              <a:ext cx="1953380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Days relative to ATI start</a:t>
              </a:r>
            </a:p>
          </p:txBody>
        </p:sp>
        <p:sp>
          <p:nvSpPr>
            <p:cNvPr id="245" name="ZoneTexte 244">
              <a:extLst>
                <a:ext uri="{FF2B5EF4-FFF2-40B4-BE49-F238E27FC236}">
                  <a16:creationId xmlns:a16="http://schemas.microsoft.com/office/drawing/2014/main" id="{E30E5C63-7E09-CBB5-124E-A6CD1BF2C9DC}"/>
                </a:ext>
              </a:extLst>
            </p:cNvPr>
            <p:cNvSpPr txBox="1"/>
            <p:nvPr/>
          </p:nvSpPr>
          <p:spPr>
            <a:xfrm rot="16200000">
              <a:off x="1953187" y="4979707"/>
              <a:ext cx="1311346" cy="311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 RNA (cp/ml)</a:t>
              </a:r>
            </a:p>
          </p:txBody>
        </p:sp>
        <p:sp>
          <p:nvSpPr>
            <p:cNvPr id="246" name="ZoneTexte 245">
              <a:extLst>
                <a:ext uri="{FF2B5EF4-FFF2-40B4-BE49-F238E27FC236}">
                  <a16:creationId xmlns:a16="http://schemas.microsoft.com/office/drawing/2014/main" id="{5B746766-43D2-10B3-A2EC-9653931F7B68}"/>
                </a:ext>
              </a:extLst>
            </p:cNvPr>
            <p:cNvSpPr txBox="1"/>
            <p:nvPr/>
          </p:nvSpPr>
          <p:spPr>
            <a:xfrm>
              <a:off x="4976770" y="4227448"/>
              <a:ext cx="2258969" cy="358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Pooled placebo (N=9)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184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5E6223A-2C4F-E6B0-FE8E-F080EC3AB4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Toxicity - Comorbidity</a:t>
            </a:r>
          </a:p>
        </p:txBody>
      </p:sp>
    </p:spTree>
    <p:extLst>
      <p:ext uri="{BB962C8B-B14F-4D97-AF65-F5344CB8AC3E}">
        <p14:creationId xmlns:p14="http://schemas.microsoft.com/office/powerpoint/2010/main" val="2310812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15285-58F0-BFFB-FDB6-26A7E5FC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54" y="258820"/>
            <a:ext cx="8871313" cy="616508"/>
          </a:xfrm>
        </p:spPr>
        <p:txBody>
          <a:bodyPr/>
          <a:lstStyle/>
          <a:p>
            <a:r>
              <a:rPr lang="en-US"/>
              <a:t>Mechanism of decreases in lymphocytes with ISL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257A437-26B4-D7F1-3968-95E3CCC6FE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502" y="1010313"/>
            <a:ext cx="11157081" cy="1604493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Effect of ISL and NRTIs on TK6 cell (lymphoblast cell line) population doubling and mitochondrial DNA content </a:t>
            </a:r>
          </a:p>
          <a:p>
            <a:r>
              <a:rPr lang="en-US" sz="2000" dirty="0"/>
              <a:t>Effect of ISL-TP on inhibition of human polymerase alpha, beta and gamma</a:t>
            </a:r>
          </a:p>
          <a:p>
            <a:r>
              <a:rPr lang="en-US" sz="2000" dirty="0"/>
              <a:t>Results: ISL &amp; NRTIs cause concentration-dependent cell growth inhibition in TK6 cells</a:t>
            </a:r>
          </a:p>
          <a:p>
            <a:pPr lvl="1"/>
            <a:r>
              <a:rPr lang="en-US" sz="1800" dirty="0"/>
              <a:t>Mechanism for ISL is not through mitochondrial toxicity but through DNA polymerase alpha inhibition</a:t>
            </a:r>
          </a:p>
          <a:p>
            <a:endParaRPr lang="en-US" dirty="0"/>
          </a:p>
        </p:txBody>
      </p:sp>
      <p:graphicFrame>
        <p:nvGraphicFramePr>
          <p:cNvPr id="6" name="Espace réservé du contenu 8">
            <a:extLst>
              <a:ext uri="{FF2B5EF4-FFF2-40B4-BE49-F238E27FC236}">
                <a16:creationId xmlns:a16="http://schemas.microsoft.com/office/drawing/2014/main" id="{97A01C4B-AA42-8DBC-5291-8B5CD7321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977607"/>
              </p:ext>
            </p:extLst>
          </p:nvPr>
        </p:nvGraphicFramePr>
        <p:xfrm>
          <a:off x="6480681" y="3310513"/>
          <a:ext cx="4900453" cy="189487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20215">
                  <a:extLst>
                    <a:ext uri="{9D8B030D-6E8A-4147-A177-3AD203B41FA5}">
                      <a16:colId xmlns:a16="http://schemas.microsoft.com/office/drawing/2014/main" val="4057129233"/>
                    </a:ext>
                  </a:extLst>
                </a:gridCol>
                <a:gridCol w="3080238">
                  <a:extLst>
                    <a:ext uri="{9D8B030D-6E8A-4147-A177-3AD203B41FA5}">
                      <a16:colId xmlns:a16="http://schemas.microsoft.com/office/drawing/2014/main" val="1193637594"/>
                    </a:ext>
                  </a:extLst>
                </a:gridCol>
              </a:tblGrid>
              <a:tr h="243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effectLst/>
                        </a:rPr>
                        <a:t>Compound</a:t>
                      </a:r>
                      <a:endParaRPr lang="en-US" sz="1400" b="1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effectLst/>
                        </a:rPr>
                        <a:t>Polymerase a IC50 or Ki (mM)</a:t>
                      </a:r>
                      <a:endParaRPr lang="en-US" sz="1400" b="1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1820805667"/>
                  </a:ext>
                </a:extLst>
              </a:tr>
              <a:tr h="254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ISL-TP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30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3634135438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TFV-DP (TAF)</a:t>
                      </a:r>
                      <a:endParaRPr lang="en-US" sz="14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5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1311547126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FTC-TP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6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583878072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Carbovir (ABC)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22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398437517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3TC-TP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175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1892135771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ddA-TP  (ddI)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&gt; 500</a:t>
                      </a:r>
                      <a:endParaRPr lang="en-US" sz="14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390937595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E232202-D85F-D061-BE43-79CE9668A919}"/>
              </a:ext>
            </a:extLst>
          </p:cNvPr>
          <p:cNvSpPr txBox="1"/>
          <p:nvPr/>
        </p:nvSpPr>
        <p:spPr>
          <a:xfrm>
            <a:off x="6888088" y="2837041"/>
            <a:ext cx="4181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Human Polymerase 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a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inhibition by NRTI/NRTTI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747262-A11D-C47E-9A6D-4DCCFA7F90F7}"/>
              </a:ext>
            </a:extLst>
          </p:cNvPr>
          <p:cNvSpPr txBox="1"/>
          <p:nvPr/>
        </p:nvSpPr>
        <p:spPr>
          <a:xfrm>
            <a:off x="10633496" y="6467777"/>
            <a:ext cx="1558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Lebron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EDD5B4-5400-3A19-9A83-B67C00C91CE4}"/>
              </a:ext>
            </a:extLst>
          </p:cNvPr>
          <p:cNvSpPr txBox="1"/>
          <p:nvPr/>
        </p:nvSpPr>
        <p:spPr>
          <a:xfrm>
            <a:off x="47328" y="2837041"/>
            <a:ext cx="677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Mitochondrial DNA inhibition (</a:t>
            </a:r>
            <a:r>
              <a:rPr kumimoji="0" lang="en-US" sz="1600" b="1" i="0" u="none" strike="noStrike" kern="1200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mtDNA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(Cox1)/</a:t>
            </a:r>
            <a:r>
              <a:rPr kumimoji="0" lang="en-US" sz="1600" b="1" i="0" u="none" strike="noStrike" kern="1200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nDNA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RNsaeP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Ratio)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5A3A3CA-CD4E-6554-C403-1C833C21248B}"/>
              </a:ext>
            </a:extLst>
          </p:cNvPr>
          <p:cNvGrpSpPr/>
          <p:nvPr/>
        </p:nvGrpSpPr>
        <p:grpSpPr>
          <a:xfrm>
            <a:off x="813282" y="3288005"/>
            <a:ext cx="5168418" cy="3350577"/>
            <a:chOff x="813282" y="3288005"/>
            <a:chExt cx="5168418" cy="335057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2017099-A76A-6DBA-6089-650F7CE7CAE3}"/>
                </a:ext>
              </a:extLst>
            </p:cNvPr>
            <p:cNvSpPr txBox="1"/>
            <p:nvPr/>
          </p:nvSpPr>
          <p:spPr>
            <a:xfrm>
              <a:off x="2433451" y="6330806"/>
              <a:ext cx="18323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Mitochondrial Toxicity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A61A68B-5431-33B4-2C0C-05DE5F78BB7B}"/>
                </a:ext>
              </a:extLst>
            </p:cNvPr>
            <p:cNvSpPr txBox="1"/>
            <p:nvPr/>
          </p:nvSpPr>
          <p:spPr>
            <a:xfrm>
              <a:off x="3002989" y="3368025"/>
              <a:ext cx="412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TAF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0BCC9F7-95F2-C937-53F0-2283B4B0FD1F}"/>
                </a:ext>
              </a:extLst>
            </p:cNvPr>
            <p:cNvSpPr txBox="1"/>
            <p:nvPr/>
          </p:nvSpPr>
          <p:spPr>
            <a:xfrm>
              <a:off x="1515219" y="3368025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ISL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E73A0FB-5011-0C47-D08E-0F427C41F9F1}"/>
                </a:ext>
              </a:extLst>
            </p:cNvPr>
            <p:cNvSpPr txBox="1"/>
            <p:nvPr/>
          </p:nvSpPr>
          <p:spPr>
            <a:xfrm>
              <a:off x="4459719" y="3368025"/>
              <a:ext cx="39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ddI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80F6967-6A52-9E02-6DCB-F3C33F307F69}"/>
                </a:ext>
              </a:extLst>
            </p:cNvPr>
            <p:cNvSpPr txBox="1"/>
            <p:nvPr/>
          </p:nvSpPr>
          <p:spPr>
            <a:xfrm>
              <a:off x="5457875" y="3368025"/>
              <a:ext cx="433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ddC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7BAB808-F88C-14C1-48B7-17BB872EA0A5}"/>
                </a:ext>
              </a:extLst>
            </p:cNvPr>
            <p:cNvSpPr txBox="1"/>
            <p:nvPr/>
          </p:nvSpPr>
          <p:spPr>
            <a:xfrm>
              <a:off x="2443019" y="5961042"/>
              <a:ext cx="2045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Concentration in Media (µM)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218FBCD-F53B-FD86-3456-EF61A4BF42DF}"/>
                </a:ext>
              </a:extLst>
            </p:cNvPr>
            <p:cNvSpPr txBox="1"/>
            <p:nvPr/>
          </p:nvSpPr>
          <p:spPr>
            <a:xfrm>
              <a:off x="3974849" y="6361583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05B98B89-7685-DBC1-AB65-625E4FF95887}"/>
                </a:ext>
              </a:extLst>
            </p:cNvPr>
            <p:cNvGrpSpPr/>
            <p:nvPr/>
          </p:nvGrpSpPr>
          <p:grpSpPr>
            <a:xfrm>
              <a:off x="813282" y="3310513"/>
              <a:ext cx="392828" cy="288147"/>
              <a:chOff x="1710542" y="1546878"/>
              <a:chExt cx="392828" cy="288147"/>
            </a:xfrm>
          </p:grpSpPr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3F0B2743-CFCA-5992-F80B-B33A04364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48">
                <a:extLst>
                  <a:ext uri="{FF2B5EF4-FFF2-40B4-BE49-F238E27FC236}">
                    <a16:creationId xmlns:a16="http://schemas.microsoft.com/office/drawing/2014/main" id="{4B1BEBAA-48E2-3CC4-BFA6-D24E449C0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10 000</a:t>
                </a:r>
              </a:p>
            </p:txBody>
          </p:sp>
        </p:grp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39FE6B-2D41-72F1-AD88-B4FCD072DDCA}"/>
                </a:ext>
              </a:extLst>
            </p:cNvPr>
            <p:cNvSpPr/>
            <p:nvPr/>
          </p:nvSpPr>
          <p:spPr bwMode="auto">
            <a:xfrm>
              <a:off x="1205860" y="3288005"/>
              <a:ext cx="4775840" cy="2098558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12B4ECA3-D23D-2D5F-9B9C-9F93DBCFADAD}"/>
                </a:ext>
              </a:extLst>
            </p:cNvPr>
            <p:cNvGrpSpPr/>
            <p:nvPr/>
          </p:nvGrpSpPr>
          <p:grpSpPr>
            <a:xfrm>
              <a:off x="813282" y="3780339"/>
              <a:ext cx="392828" cy="288147"/>
              <a:chOff x="1710542" y="1546878"/>
              <a:chExt cx="392828" cy="288147"/>
            </a:xfrm>
          </p:grpSpPr>
          <p:sp>
            <p:nvSpPr>
              <p:cNvPr id="32" name="Line 17">
                <a:extLst>
                  <a:ext uri="{FF2B5EF4-FFF2-40B4-BE49-F238E27FC236}">
                    <a16:creationId xmlns:a16="http://schemas.microsoft.com/office/drawing/2014/main" id="{372FEBB7-803B-DC6D-D5A0-CA41CEFF4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48">
                <a:extLst>
                  <a:ext uri="{FF2B5EF4-FFF2-40B4-BE49-F238E27FC236}">
                    <a16:creationId xmlns:a16="http://schemas.microsoft.com/office/drawing/2014/main" id="{98682EDC-F003-B3A9-6203-9FBBD2527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1 000</a:t>
                </a: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74CFBFD7-4A24-2E0B-8CF0-6A4CA828F3F3}"/>
                </a:ext>
              </a:extLst>
            </p:cNvPr>
            <p:cNvGrpSpPr/>
            <p:nvPr/>
          </p:nvGrpSpPr>
          <p:grpSpPr>
            <a:xfrm>
              <a:off x="813282" y="4270221"/>
              <a:ext cx="392828" cy="288147"/>
              <a:chOff x="1710542" y="1546878"/>
              <a:chExt cx="392828" cy="288147"/>
            </a:xfrm>
          </p:grpSpPr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C139668A-5F96-C825-CF95-5FC928583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48">
                <a:extLst>
                  <a:ext uri="{FF2B5EF4-FFF2-40B4-BE49-F238E27FC236}">
                    <a16:creationId xmlns:a16="http://schemas.microsoft.com/office/drawing/2014/main" id="{027154AF-E192-CA92-1991-3244518F0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3486B79D-0756-A46B-A077-EE92246C8651}"/>
                </a:ext>
              </a:extLst>
            </p:cNvPr>
            <p:cNvGrpSpPr/>
            <p:nvPr/>
          </p:nvGrpSpPr>
          <p:grpSpPr>
            <a:xfrm>
              <a:off x="813282" y="4759037"/>
              <a:ext cx="392828" cy="288147"/>
              <a:chOff x="1710542" y="1546878"/>
              <a:chExt cx="392828" cy="288147"/>
            </a:xfrm>
          </p:grpSpPr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4145B4B0-0305-0AEA-2A25-04F548835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48">
                <a:extLst>
                  <a:ext uri="{FF2B5EF4-FFF2-40B4-BE49-F238E27FC236}">
                    <a16:creationId xmlns:a16="http://schemas.microsoft.com/office/drawing/2014/main" id="{F49FBBA4-1B3B-4C60-8E0D-01068B232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  <a:endPara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9632B055-AD5A-192F-C06C-8CC1ADB42EC0}"/>
                </a:ext>
              </a:extLst>
            </p:cNvPr>
            <p:cNvGrpSpPr/>
            <p:nvPr/>
          </p:nvGrpSpPr>
          <p:grpSpPr>
            <a:xfrm>
              <a:off x="813282" y="5237165"/>
              <a:ext cx="392828" cy="288147"/>
              <a:chOff x="1710542" y="1546878"/>
              <a:chExt cx="392828" cy="288147"/>
            </a:xfrm>
          </p:grpSpPr>
          <p:sp>
            <p:nvSpPr>
              <p:cNvPr id="41" name="Line 17">
                <a:extLst>
                  <a:ext uri="{FF2B5EF4-FFF2-40B4-BE49-F238E27FC236}">
                    <a16:creationId xmlns:a16="http://schemas.microsoft.com/office/drawing/2014/main" id="{423B14B2-0F05-0A94-B876-7B57B4462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8">
                <a:extLst>
                  <a:ext uri="{FF2B5EF4-FFF2-40B4-BE49-F238E27FC236}">
                    <a16:creationId xmlns:a16="http://schemas.microsoft.com/office/drawing/2014/main" id="{1969B9C1-113A-C2AB-1E89-18A68445A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45" name="Line 21">
              <a:extLst>
                <a:ext uri="{FF2B5EF4-FFF2-40B4-BE49-F238E27FC236}">
                  <a16:creationId xmlns:a16="http://schemas.microsoft.com/office/drawing/2014/main" id="{6D88B839-56AF-0C6F-E228-055383C89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1583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51">
              <a:extLst>
                <a:ext uri="{FF2B5EF4-FFF2-40B4-BE49-F238E27FC236}">
                  <a16:creationId xmlns:a16="http://schemas.microsoft.com/office/drawing/2014/main" id="{C706CBD0-CA6A-8B58-D9B8-01F4B17A79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23604" y="5581525"/>
              <a:ext cx="47024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Media</a:t>
              </a:r>
            </a:p>
          </p:txBody>
        </p:sp>
        <p:sp>
          <p:nvSpPr>
            <p:cNvPr id="48" name="Line 21">
              <a:extLst>
                <a:ext uri="{FF2B5EF4-FFF2-40B4-BE49-F238E27FC236}">
                  <a16:creationId xmlns:a16="http://schemas.microsoft.com/office/drawing/2014/main" id="{5AB42805-E0AC-E2F4-17FC-9543518B3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2240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51">
              <a:extLst>
                <a:ext uri="{FF2B5EF4-FFF2-40B4-BE49-F238E27FC236}">
                  <a16:creationId xmlns:a16="http://schemas.microsoft.com/office/drawing/2014/main" id="{3380282E-ABF9-9510-8F05-3506AC6A62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81080" y="5582326"/>
              <a:ext cx="4718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DMSO</a:t>
              </a:r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9ED0F1AF-3DEC-3A91-F51F-45BAC9781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779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D5650F7-7686-B885-62A2-B16988043D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75136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0.01</a:t>
              </a:r>
            </a:p>
          </p:txBody>
        </p:sp>
        <p:sp>
          <p:nvSpPr>
            <p:cNvPr id="54" name="Line 21">
              <a:extLst>
                <a:ext uri="{FF2B5EF4-FFF2-40B4-BE49-F238E27FC236}">
                  <a16:creationId xmlns:a16="http://schemas.microsoft.com/office/drawing/2014/main" id="{A78CB449-89C0-4DA4-D691-4B2F053E6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578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1">
              <a:extLst>
                <a:ext uri="{FF2B5EF4-FFF2-40B4-BE49-F238E27FC236}">
                  <a16:creationId xmlns:a16="http://schemas.microsoft.com/office/drawing/2014/main" id="{80034E8E-C992-D634-167E-135A2A0AB1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27139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0.02</a:t>
              </a:r>
              <a:endPara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B9D800C8-006B-5168-3165-F9AC4E0BE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276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16A74021-D8F0-331C-8FC3-5501E0CDA5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74119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0.03</a:t>
              </a:r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404C6771-09B3-6BC1-89A2-5B750AF5C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6686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51">
              <a:extLst>
                <a:ext uri="{FF2B5EF4-FFF2-40B4-BE49-F238E27FC236}">
                  <a16:creationId xmlns:a16="http://schemas.microsoft.com/office/drawing/2014/main" id="{0524BF47-4B07-12BD-6688-C7601C5535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18043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0.06</a:t>
              </a:r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AF39435E-3166-8951-CDCF-00F075878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023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51">
              <a:extLst>
                <a:ext uri="{FF2B5EF4-FFF2-40B4-BE49-F238E27FC236}">
                  <a16:creationId xmlns:a16="http://schemas.microsoft.com/office/drawing/2014/main" id="{E90FB1B8-A202-9EFF-5866-3D4E1B4189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71589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0.13</a:t>
              </a:r>
            </a:p>
          </p:txBody>
        </p:sp>
        <p:sp>
          <p:nvSpPr>
            <p:cNvPr id="66" name="Line 21">
              <a:extLst>
                <a:ext uri="{FF2B5EF4-FFF2-40B4-BE49-F238E27FC236}">
                  <a16:creationId xmlns:a16="http://schemas.microsoft.com/office/drawing/2014/main" id="{B3073FE2-A0A1-5F61-93D3-D05980A75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4156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51">
              <a:extLst>
                <a:ext uri="{FF2B5EF4-FFF2-40B4-BE49-F238E27FC236}">
                  <a16:creationId xmlns:a16="http://schemas.microsoft.com/office/drawing/2014/main" id="{97A10CE7-B02E-2FEE-0ABD-DDD0B05186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15513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28643404-6D13-44B9-4B3E-0760609C9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4559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51">
              <a:extLst>
                <a:ext uri="{FF2B5EF4-FFF2-40B4-BE49-F238E27FC236}">
                  <a16:creationId xmlns:a16="http://schemas.microsoft.com/office/drawing/2014/main" id="{B28405B1-9590-CFF8-F7CF-B24B8A3087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36580" y="5581525"/>
              <a:ext cx="47024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Media</a:t>
              </a:r>
            </a:p>
          </p:txBody>
        </p:sp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1FAE70AB-A130-816F-FB1E-2D8A62C86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5216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51">
              <a:extLst>
                <a:ext uri="{FF2B5EF4-FFF2-40B4-BE49-F238E27FC236}">
                  <a16:creationId xmlns:a16="http://schemas.microsoft.com/office/drawing/2014/main" id="{99AC228D-0481-751D-B1B9-9F4C6A5CEF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94056" y="5582326"/>
              <a:ext cx="4718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DMSO</a:t>
              </a:r>
            </a:p>
          </p:txBody>
        </p:sp>
        <p:sp>
          <p:nvSpPr>
            <p:cNvPr id="75" name="Line 21">
              <a:extLst>
                <a:ext uri="{FF2B5EF4-FFF2-40B4-BE49-F238E27FC236}">
                  <a16:creationId xmlns:a16="http://schemas.microsoft.com/office/drawing/2014/main" id="{597A5415-1180-8339-8CFD-12CDCF68A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755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7733BB0-A5D7-6875-FF6C-252192E1F0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88112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1.78</a:t>
              </a:r>
            </a:p>
          </p:txBody>
        </p:sp>
        <p:sp>
          <p:nvSpPr>
            <p:cNvPr id="78" name="Line 21">
              <a:extLst>
                <a:ext uri="{FF2B5EF4-FFF2-40B4-BE49-F238E27FC236}">
                  <a16:creationId xmlns:a16="http://schemas.microsoft.com/office/drawing/2014/main" id="{E5C71D3C-A094-079A-692D-1E70B138F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875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51">
              <a:extLst>
                <a:ext uri="{FF2B5EF4-FFF2-40B4-BE49-F238E27FC236}">
                  <a16:creationId xmlns:a16="http://schemas.microsoft.com/office/drawing/2014/main" id="{C2E6E16C-DB9C-99EA-E304-8B12EBA6F4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40115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3.56</a:t>
              </a:r>
            </a:p>
          </p:txBody>
        </p:sp>
        <p:sp>
          <p:nvSpPr>
            <p:cNvPr id="81" name="Line 21">
              <a:extLst>
                <a:ext uri="{FF2B5EF4-FFF2-40B4-BE49-F238E27FC236}">
                  <a16:creationId xmlns:a16="http://schemas.microsoft.com/office/drawing/2014/main" id="{AC0766B9-FA02-F83E-2426-DA5B10E19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573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51">
              <a:extLst>
                <a:ext uri="{FF2B5EF4-FFF2-40B4-BE49-F238E27FC236}">
                  <a16:creationId xmlns:a16="http://schemas.microsoft.com/office/drawing/2014/main" id="{6505C6D0-1B28-A45F-C44C-A53BB04391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87095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7.13</a:t>
              </a:r>
            </a:p>
          </p:txBody>
        </p:sp>
        <p:sp>
          <p:nvSpPr>
            <p:cNvPr id="84" name="Line 21">
              <a:extLst>
                <a:ext uri="{FF2B5EF4-FFF2-40B4-BE49-F238E27FC236}">
                  <a16:creationId xmlns:a16="http://schemas.microsoft.com/office/drawing/2014/main" id="{7C6A34DA-A619-A328-1443-8596E43F5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966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51">
              <a:extLst>
                <a:ext uri="{FF2B5EF4-FFF2-40B4-BE49-F238E27FC236}">
                  <a16:creationId xmlns:a16="http://schemas.microsoft.com/office/drawing/2014/main" id="{32A0313E-729D-A717-D0B9-B82092E6FB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91746" y="5559083"/>
              <a:ext cx="42536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14.25</a:t>
              </a:r>
            </a:p>
          </p:txBody>
        </p:sp>
        <p:sp>
          <p:nvSpPr>
            <p:cNvPr id="87" name="Line 21">
              <a:extLst>
                <a:ext uri="{FF2B5EF4-FFF2-40B4-BE49-F238E27FC236}">
                  <a16:creationId xmlns:a16="http://schemas.microsoft.com/office/drawing/2014/main" id="{89803E1C-4779-0010-76BF-47A2BF300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320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51">
              <a:extLst>
                <a:ext uri="{FF2B5EF4-FFF2-40B4-BE49-F238E27FC236}">
                  <a16:creationId xmlns:a16="http://schemas.microsoft.com/office/drawing/2014/main" id="{CFAD9DF4-DB53-D46C-A8FF-4EB1E9E45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84566" y="5519810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28.5</a:t>
              </a:r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7B750B31-0EFB-78DF-1F1D-549C9880C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713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51">
              <a:extLst>
                <a:ext uri="{FF2B5EF4-FFF2-40B4-BE49-F238E27FC236}">
                  <a16:creationId xmlns:a16="http://schemas.microsoft.com/office/drawing/2014/main" id="{5FABF028-3218-F5DB-BD24-A2364009DF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86999" y="5461300"/>
              <a:ext cx="22979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57</a:t>
              </a:r>
            </a:p>
          </p:txBody>
        </p:sp>
        <p:sp>
          <p:nvSpPr>
            <p:cNvPr id="93" name="Line 21">
              <a:extLst>
                <a:ext uri="{FF2B5EF4-FFF2-40B4-BE49-F238E27FC236}">
                  <a16:creationId xmlns:a16="http://schemas.microsoft.com/office/drawing/2014/main" id="{E2AA9B84-54A6-FE8C-F707-31013352F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8599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51">
              <a:extLst>
                <a:ext uri="{FF2B5EF4-FFF2-40B4-BE49-F238E27FC236}">
                  <a16:creationId xmlns:a16="http://schemas.microsoft.com/office/drawing/2014/main" id="{BE0DD20D-2829-EE0A-08A8-028912920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90620" y="5581525"/>
              <a:ext cx="47024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Media</a:t>
              </a:r>
            </a:p>
          </p:txBody>
        </p:sp>
        <p:sp>
          <p:nvSpPr>
            <p:cNvPr id="96" name="Line 21">
              <a:extLst>
                <a:ext uri="{FF2B5EF4-FFF2-40B4-BE49-F238E27FC236}">
                  <a16:creationId xmlns:a16="http://schemas.microsoft.com/office/drawing/2014/main" id="{D252F143-D483-131F-C243-7B0336A61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9256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51">
              <a:extLst>
                <a:ext uri="{FF2B5EF4-FFF2-40B4-BE49-F238E27FC236}">
                  <a16:creationId xmlns:a16="http://schemas.microsoft.com/office/drawing/2014/main" id="{1CDAB881-2B85-FD93-8A0A-F8A947BB0F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48096" y="5582327"/>
              <a:ext cx="4718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DMSO</a:t>
              </a:r>
            </a:p>
          </p:txBody>
        </p:sp>
        <p:sp>
          <p:nvSpPr>
            <p:cNvPr id="99" name="Line 21">
              <a:extLst>
                <a:ext uri="{FF2B5EF4-FFF2-40B4-BE49-F238E27FC236}">
                  <a16:creationId xmlns:a16="http://schemas.microsoft.com/office/drawing/2014/main" id="{10038650-1BE8-F7F8-7331-15154CB7B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0795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9AE321A-2442-8B39-9DC0-60F694EA8A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42152" y="5519810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0.01</a:t>
              </a:r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EE44EF4D-6AB0-3813-47B3-F37793787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279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674A1450-3568-30AE-4A03-3A1D1CB6DF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94155" y="5519810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0.03</a:t>
              </a:r>
            </a:p>
          </p:txBody>
        </p:sp>
        <p:sp>
          <p:nvSpPr>
            <p:cNvPr id="105" name="Line 21">
              <a:extLst>
                <a:ext uri="{FF2B5EF4-FFF2-40B4-BE49-F238E27FC236}">
                  <a16:creationId xmlns:a16="http://schemas.microsoft.com/office/drawing/2014/main" id="{142EA73D-B40B-673B-F08B-CA4DB9B09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977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51">
              <a:extLst>
                <a:ext uri="{FF2B5EF4-FFF2-40B4-BE49-F238E27FC236}">
                  <a16:creationId xmlns:a16="http://schemas.microsoft.com/office/drawing/2014/main" id="{B804A08E-15BD-2986-E67C-A835C9A252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41135" y="5519810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0.16</a:t>
              </a:r>
            </a:p>
          </p:txBody>
        </p:sp>
        <p:sp>
          <p:nvSpPr>
            <p:cNvPr id="108" name="Line 21">
              <a:extLst>
                <a:ext uri="{FF2B5EF4-FFF2-40B4-BE49-F238E27FC236}">
                  <a16:creationId xmlns:a16="http://schemas.microsoft.com/office/drawing/2014/main" id="{D50577E3-AC5B-4EC6-D59F-762B0A4F8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370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51">
              <a:extLst>
                <a:ext uri="{FF2B5EF4-FFF2-40B4-BE49-F238E27FC236}">
                  <a16:creationId xmlns:a16="http://schemas.microsoft.com/office/drawing/2014/main" id="{BF01308B-0B15-2DAF-12B1-9AE767B7C3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24333" y="5480536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0.8</a:t>
              </a:r>
            </a:p>
          </p:txBody>
        </p:sp>
        <p:sp>
          <p:nvSpPr>
            <p:cNvPr id="111" name="Line 21">
              <a:extLst>
                <a:ext uri="{FF2B5EF4-FFF2-40B4-BE49-F238E27FC236}">
                  <a16:creationId xmlns:a16="http://schemas.microsoft.com/office/drawing/2014/main" id="{6D1D4A0D-E080-60E9-117A-4576CD0DB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724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51">
              <a:extLst>
                <a:ext uri="{FF2B5EF4-FFF2-40B4-BE49-F238E27FC236}">
                  <a16:creationId xmlns:a16="http://schemas.microsoft.com/office/drawing/2014/main" id="{5D857662-9B74-C49F-A913-3F2AD7BD23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36388" y="542202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4" name="Line 21">
              <a:extLst>
                <a:ext uri="{FF2B5EF4-FFF2-40B4-BE49-F238E27FC236}">
                  <a16:creationId xmlns:a16="http://schemas.microsoft.com/office/drawing/2014/main" id="{7EE76D2A-13E1-DAC2-C89E-1B1BCCD688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117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5" name="Rectangle 51">
              <a:extLst>
                <a:ext uri="{FF2B5EF4-FFF2-40B4-BE49-F238E27FC236}">
                  <a16:creationId xmlns:a16="http://schemas.microsoft.com/office/drawing/2014/main" id="{6E147195-F7CF-274C-B90C-631EEAC160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41039" y="5461300"/>
              <a:ext cx="22979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17" name="Line 21">
              <a:extLst>
                <a:ext uri="{FF2B5EF4-FFF2-40B4-BE49-F238E27FC236}">
                  <a16:creationId xmlns:a16="http://schemas.microsoft.com/office/drawing/2014/main" id="{C183F372-9FDE-186B-3D10-2A35662FE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5441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51">
              <a:extLst>
                <a:ext uri="{FF2B5EF4-FFF2-40B4-BE49-F238E27FC236}">
                  <a16:creationId xmlns:a16="http://schemas.microsoft.com/office/drawing/2014/main" id="{73AF90A7-9674-0C97-2A5F-5648B72F07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54581" y="542202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Line 21">
              <a:extLst>
                <a:ext uri="{FF2B5EF4-FFF2-40B4-BE49-F238E27FC236}">
                  <a16:creationId xmlns:a16="http://schemas.microsoft.com/office/drawing/2014/main" id="{5A7415BD-88B4-3A2D-B5AB-99531D2F6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4125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51">
              <a:extLst>
                <a:ext uri="{FF2B5EF4-FFF2-40B4-BE49-F238E27FC236}">
                  <a16:creationId xmlns:a16="http://schemas.microsoft.com/office/drawing/2014/main" id="{0AB2FB4E-9E09-515C-C7CE-9C8824357B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83265" y="542202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3" name="Line 21">
              <a:extLst>
                <a:ext uri="{FF2B5EF4-FFF2-40B4-BE49-F238E27FC236}">
                  <a16:creationId xmlns:a16="http://schemas.microsoft.com/office/drawing/2014/main" id="{FA6F5CFD-D6DB-B09E-4F26-C956A4230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8869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51">
              <a:extLst>
                <a:ext uri="{FF2B5EF4-FFF2-40B4-BE49-F238E27FC236}">
                  <a16:creationId xmlns:a16="http://schemas.microsoft.com/office/drawing/2014/main" id="{33068BC2-48D9-734E-F5B1-B8895BDE6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48009" y="542202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399675DE-6494-3981-D55C-CE53433C4011}"/>
                </a:ext>
              </a:extLst>
            </p:cNvPr>
            <p:cNvSpPr/>
            <p:nvPr/>
          </p:nvSpPr>
          <p:spPr>
            <a:xfrm>
              <a:off x="1166109" y="3924487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2F7F8EC-DA28-70AE-89B8-83AFA2F178BC}"/>
                </a:ext>
              </a:extLst>
            </p:cNvPr>
            <p:cNvSpPr/>
            <p:nvPr/>
          </p:nvSpPr>
          <p:spPr>
            <a:xfrm>
              <a:off x="1313747" y="3938775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E08774D0-7943-82F6-CB04-5CE6A8465509}"/>
                </a:ext>
              </a:extLst>
            </p:cNvPr>
            <p:cNvSpPr/>
            <p:nvPr/>
          </p:nvSpPr>
          <p:spPr>
            <a:xfrm>
              <a:off x="1456622" y="3886387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86DA6FC9-B7B7-E456-C4BB-7C428B6893F7}"/>
                </a:ext>
              </a:extLst>
            </p:cNvPr>
            <p:cNvSpPr/>
            <p:nvPr/>
          </p:nvSpPr>
          <p:spPr>
            <a:xfrm>
              <a:off x="1604259" y="3929250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D2F20549-A6DB-7E53-C3C1-491948478EE6}"/>
                </a:ext>
              </a:extLst>
            </p:cNvPr>
            <p:cNvSpPr/>
            <p:nvPr/>
          </p:nvSpPr>
          <p:spPr>
            <a:xfrm>
              <a:off x="1747134" y="3900675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BB6328EB-E151-3997-C8ED-F1597C1E47B8}"/>
                </a:ext>
              </a:extLst>
            </p:cNvPr>
            <p:cNvSpPr/>
            <p:nvPr/>
          </p:nvSpPr>
          <p:spPr>
            <a:xfrm>
              <a:off x="1894772" y="3905437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B1A8CBB-7710-C5D1-F3A2-650796D41C1A}"/>
                </a:ext>
              </a:extLst>
            </p:cNvPr>
            <p:cNvSpPr/>
            <p:nvPr/>
          </p:nvSpPr>
          <p:spPr>
            <a:xfrm>
              <a:off x="2032885" y="3924487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6065E243-439C-939A-9740-3644500D5150}"/>
                </a:ext>
              </a:extLst>
            </p:cNvPr>
            <p:cNvSpPr/>
            <p:nvPr/>
          </p:nvSpPr>
          <p:spPr>
            <a:xfrm>
              <a:off x="2175760" y="3910199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E7C55BE-D00A-2C32-346F-1E8BB4637953}"/>
                </a:ext>
              </a:extLst>
            </p:cNvPr>
            <p:cNvSpPr/>
            <p:nvPr/>
          </p:nvSpPr>
          <p:spPr>
            <a:xfrm>
              <a:off x="2509785" y="3960125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D4C2D2F-EE09-5B99-43F1-6F78BC23C216}"/>
                </a:ext>
              </a:extLst>
            </p:cNvPr>
            <p:cNvSpPr/>
            <p:nvPr/>
          </p:nvSpPr>
          <p:spPr>
            <a:xfrm>
              <a:off x="2652660" y="3912500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5B00CB5-ECD3-6007-3D29-5F25BB7940A2}"/>
                </a:ext>
              </a:extLst>
            </p:cNvPr>
            <p:cNvSpPr/>
            <p:nvPr/>
          </p:nvSpPr>
          <p:spPr>
            <a:xfrm>
              <a:off x="2800297" y="3879162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DDEBA20-2EFD-A0B2-7261-DCF554E5A161}"/>
                </a:ext>
              </a:extLst>
            </p:cNvPr>
            <p:cNvSpPr/>
            <p:nvPr/>
          </p:nvSpPr>
          <p:spPr>
            <a:xfrm>
              <a:off x="2952697" y="3883924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9059611-0CE3-86DE-C262-3ECBBCF92CCF}"/>
                </a:ext>
              </a:extLst>
            </p:cNvPr>
            <p:cNvSpPr/>
            <p:nvPr/>
          </p:nvSpPr>
          <p:spPr>
            <a:xfrm>
              <a:off x="3095572" y="3898211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5034CEB-5AA6-76FD-E970-9C7D1F42FF0B}"/>
                </a:ext>
              </a:extLst>
            </p:cNvPr>
            <p:cNvSpPr/>
            <p:nvPr/>
          </p:nvSpPr>
          <p:spPr>
            <a:xfrm>
              <a:off x="3243209" y="3883924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878911C-BD3A-E41C-81B1-5D3FBF0D8E09}"/>
                </a:ext>
              </a:extLst>
            </p:cNvPr>
            <p:cNvSpPr/>
            <p:nvPr/>
          </p:nvSpPr>
          <p:spPr>
            <a:xfrm>
              <a:off x="3381321" y="3898211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18237FD-F8CB-8C33-AD45-CEDF40F6487A}"/>
                </a:ext>
              </a:extLst>
            </p:cNvPr>
            <p:cNvSpPr/>
            <p:nvPr/>
          </p:nvSpPr>
          <p:spPr>
            <a:xfrm>
              <a:off x="3528959" y="3864874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F4DBCAD-966E-8F2F-A796-BD97B1C8D419}"/>
                </a:ext>
              </a:extLst>
            </p:cNvPr>
            <p:cNvSpPr/>
            <p:nvPr/>
          </p:nvSpPr>
          <p:spPr>
            <a:xfrm>
              <a:off x="3676597" y="3879161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Triangle isocèle 141">
              <a:extLst>
                <a:ext uri="{FF2B5EF4-FFF2-40B4-BE49-F238E27FC236}">
                  <a16:creationId xmlns:a16="http://schemas.microsoft.com/office/drawing/2014/main" id="{72A3247E-5480-7F3C-BF1B-EFCD04B50E66}"/>
                </a:ext>
              </a:extLst>
            </p:cNvPr>
            <p:cNvSpPr/>
            <p:nvPr/>
          </p:nvSpPr>
          <p:spPr>
            <a:xfrm>
              <a:off x="5481393" y="5012445"/>
              <a:ext cx="108992" cy="10899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Triangle isocèle 142">
              <a:extLst>
                <a:ext uri="{FF2B5EF4-FFF2-40B4-BE49-F238E27FC236}">
                  <a16:creationId xmlns:a16="http://schemas.microsoft.com/office/drawing/2014/main" id="{DF7D1D48-DD24-F29A-23FE-FCD41B06B469}"/>
                </a:ext>
              </a:extLst>
            </p:cNvPr>
            <p:cNvSpPr/>
            <p:nvPr/>
          </p:nvSpPr>
          <p:spPr>
            <a:xfrm>
              <a:off x="5624268" y="4993395"/>
              <a:ext cx="108992" cy="10899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Triangle isocèle 143">
              <a:extLst>
                <a:ext uri="{FF2B5EF4-FFF2-40B4-BE49-F238E27FC236}">
                  <a16:creationId xmlns:a16="http://schemas.microsoft.com/office/drawing/2014/main" id="{A2170E69-E858-29CB-7B62-85C61625EC86}"/>
                </a:ext>
              </a:extLst>
            </p:cNvPr>
            <p:cNvSpPr/>
            <p:nvPr/>
          </p:nvSpPr>
          <p:spPr>
            <a:xfrm>
              <a:off x="5781431" y="5064832"/>
              <a:ext cx="108992" cy="10899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Triangle isocèle 144">
              <a:extLst>
                <a:ext uri="{FF2B5EF4-FFF2-40B4-BE49-F238E27FC236}">
                  <a16:creationId xmlns:a16="http://schemas.microsoft.com/office/drawing/2014/main" id="{3D36497A-5BAC-FC87-A7D8-2D62A13E47CE}"/>
                </a:ext>
              </a:extLst>
            </p:cNvPr>
            <p:cNvSpPr/>
            <p:nvPr/>
          </p:nvSpPr>
          <p:spPr>
            <a:xfrm rot="10800000">
              <a:off x="3995493" y="3945644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Triangle isocèle 145">
              <a:extLst>
                <a:ext uri="{FF2B5EF4-FFF2-40B4-BE49-F238E27FC236}">
                  <a16:creationId xmlns:a16="http://schemas.microsoft.com/office/drawing/2014/main" id="{D6967EBE-CF4C-C226-B1CC-8B66BE59D22F}"/>
                </a:ext>
              </a:extLst>
            </p:cNvPr>
            <p:cNvSpPr/>
            <p:nvPr/>
          </p:nvSpPr>
          <p:spPr>
            <a:xfrm rot="10800000">
              <a:off x="4138368" y="3898019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Triangle isocèle 146">
              <a:extLst>
                <a:ext uri="{FF2B5EF4-FFF2-40B4-BE49-F238E27FC236}">
                  <a16:creationId xmlns:a16="http://schemas.microsoft.com/office/drawing/2014/main" id="{1E10F4B0-1033-1DB5-14D9-4A70164F1EEC}"/>
                </a:ext>
              </a:extLst>
            </p:cNvPr>
            <p:cNvSpPr/>
            <p:nvPr/>
          </p:nvSpPr>
          <p:spPr>
            <a:xfrm rot="10800000">
              <a:off x="4281243" y="3921832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riangle isocèle 147">
              <a:extLst>
                <a:ext uri="{FF2B5EF4-FFF2-40B4-BE49-F238E27FC236}">
                  <a16:creationId xmlns:a16="http://schemas.microsoft.com/office/drawing/2014/main" id="{C264CEFA-4E2F-FB74-448E-FB22E449AF03}"/>
                </a:ext>
              </a:extLst>
            </p:cNvPr>
            <p:cNvSpPr/>
            <p:nvPr/>
          </p:nvSpPr>
          <p:spPr>
            <a:xfrm rot="10800000">
              <a:off x="4433643" y="3978982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Triangle isocèle 148">
              <a:extLst>
                <a:ext uri="{FF2B5EF4-FFF2-40B4-BE49-F238E27FC236}">
                  <a16:creationId xmlns:a16="http://schemas.microsoft.com/office/drawing/2014/main" id="{88A6869F-026E-F071-D9DA-070FE9FFB745}"/>
                </a:ext>
              </a:extLst>
            </p:cNvPr>
            <p:cNvSpPr/>
            <p:nvPr/>
          </p:nvSpPr>
          <p:spPr>
            <a:xfrm rot="10800000">
              <a:off x="4576518" y="3874207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Triangle isocèle 149">
              <a:extLst>
                <a:ext uri="{FF2B5EF4-FFF2-40B4-BE49-F238E27FC236}">
                  <a16:creationId xmlns:a16="http://schemas.microsoft.com/office/drawing/2014/main" id="{0B78E0BB-C927-8310-431D-01B326E3D853}"/>
                </a:ext>
              </a:extLst>
            </p:cNvPr>
            <p:cNvSpPr/>
            <p:nvPr/>
          </p:nvSpPr>
          <p:spPr>
            <a:xfrm rot="10800000">
              <a:off x="4714631" y="3883732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Triangle isocèle 150">
              <a:extLst>
                <a:ext uri="{FF2B5EF4-FFF2-40B4-BE49-F238E27FC236}">
                  <a16:creationId xmlns:a16="http://schemas.microsoft.com/office/drawing/2014/main" id="{5EA62B7F-5497-E34C-F3FB-E9CA2F95FF0B}"/>
                </a:ext>
              </a:extLst>
            </p:cNvPr>
            <p:cNvSpPr/>
            <p:nvPr/>
          </p:nvSpPr>
          <p:spPr>
            <a:xfrm rot="10800000">
              <a:off x="4871793" y="3988507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Triangle isocèle 151">
              <a:extLst>
                <a:ext uri="{FF2B5EF4-FFF2-40B4-BE49-F238E27FC236}">
                  <a16:creationId xmlns:a16="http://schemas.microsoft.com/office/drawing/2014/main" id="{440C95BA-13EA-C61F-7C46-75B9DCD1ECC9}"/>
                </a:ext>
              </a:extLst>
            </p:cNvPr>
            <p:cNvSpPr/>
            <p:nvPr/>
          </p:nvSpPr>
          <p:spPr>
            <a:xfrm rot="10800000">
              <a:off x="5005143" y="4155194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Triangle isocèle 152">
              <a:extLst>
                <a:ext uri="{FF2B5EF4-FFF2-40B4-BE49-F238E27FC236}">
                  <a16:creationId xmlns:a16="http://schemas.microsoft.com/office/drawing/2014/main" id="{346DD4E5-F6EA-4407-48F1-F3F497086D7A}"/>
                </a:ext>
              </a:extLst>
            </p:cNvPr>
            <p:cNvSpPr/>
            <p:nvPr/>
          </p:nvSpPr>
          <p:spPr>
            <a:xfrm rot="10800000">
              <a:off x="5167068" y="4974344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3476D961-4A96-136A-97EB-F19DCFB648C0}"/>
                </a:ext>
              </a:extLst>
            </p:cNvPr>
            <p:cNvSpPr txBox="1"/>
            <p:nvPr/>
          </p:nvSpPr>
          <p:spPr>
            <a:xfrm>
              <a:off x="1784701" y="4262793"/>
              <a:ext cx="675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[ISL-TP]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~90 µM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91DBF54E-7773-A303-F9FF-CCBBA38B76FD}"/>
                </a:ext>
              </a:extLst>
            </p:cNvPr>
            <p:cNvSpPr txBox="1"/>
            <p:nvPr/>
          </p:nvSpPr>
          <p:spPr>
            <a:xfrm>
              <a:off x="3283684" y="4262793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[TFV-DP]*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~90 µM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0B9F7522-8AE6-4869-7778-885DEADAD3D6}"/>
                </a:ext>
              </a:extLst>
            </p:cNvPr>
            <p:cNvSpPr txBox="1"/>
            <p:nvPr/>
          </p:nvSpPr>
          <p:spPr>
            <a:xfrm>
              <a:off x="4220194" y="4862518"/>
              <a:ext cx="851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[DDA-TP]*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~2 µM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4F3C3999-9700-4A19-D18C-68C64F384989}"/>
                </a:ext>
              </a:extLst>
            </p:cNvPr>
            <p:cNvSpPr txBox="1"/>
            <p:nvPr/>
          </p:nvSpPr>
          <p:spPr>
            <a:xfrm>
              <a:off x="2140661" y="5128099"/>
              <a:ext cx="3581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*TFV-DP = TP form of TAF ; </a:t>
              </a: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*DDA-TP = TP form of ddI</a:t>
              </a: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59" name="Flèche : bas 158">
              <a:extLst>
                <a:ext uri="{FF2B5EF4-FFF2-40B4-BE49-F238E27FC236}">
                  <a16:creationId xmlns:a16="http://schemas.microsoft.com/office/drawing/2014/main" id="{51FA89C1-4D77-DC30-D4A7-95DB82D6A01F}"/>
                </a:ext>
              </a:extLst>
            </p:cNvPr>
            <p:cNvSpPr/>
            <p:nvPr/>
          </p:nvSpPr>
          <p:spPr>
            <a:xfrm rot="10800000">
              <a:off x="2179284" y="4097500"/>
              <a:ext cx="112018" cy="155476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lèche : bas 159">
              <a:extLst>
                <a:ext uri="{FF2B5EF4-FFF2-40B4-BE49-F238E27FC236}">
                  <a16:creationId xmlns:a16="http://schemas.microsoft.com/office/drawing/2014/main" id="{D8E89677-AD41-4AE1-E947-BA71C0352DBA}"/>
                </a:ext>
              </a:extLst>
            </p:cNvPr>
            <p:cNvSpPr/>
            <p:nvPr/>
          </p:nvSpPr>
          <p:spPr>
            <a:xfrm rot="10800000">
              <a:off x="3669947" y="4097500"/>
              <a:ext cx="112018" cy="15547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lèche : bas 160">
              <a:extLst>
                <a:ext uri="{FF2B5EF4-FFF2-40B4-BE49-F238E27FC236}">
                  <a16:creationId xmlns:a16="http://schemas.microsoft.com/office/drawing/2014/main" id="{E1BD3C18-BB06-963B-202F-2C5A49D63033}"/>
                </a:ext>
              </a:extLst>
            </p:cNvPr>
            <p:cNvSpPr/>
            <p:nvPr/>
          </p:nvSpPr>
          <p:spPr>
            <a:xfrm rot="16200000">
              <a:off x="4942632" y="4915657"/>
              <a:ext cx="112018" cy="155476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Line 21">
              <a:extLst>
                <a:ext uri="{FF2B5EF4-FFF2-40B4-BE49-F238E27FC236}">
                  <a16:creationId xmlns:a16="http://schemas.microsoft.com/office/drawing/2014/main" id="{6DFF486E-431E-0262-9835-2BAAA6BAA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6913" y="3323928"/>
              <a:ext cx="0" cy="2060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5" name="Line 21">
              <a:extLst>
                <a:ext uri="{FF2B5EF4-FFF2-40B4-BE49-F238E27FC236}">
                  <a16:creationId xmlns:a16="http://schemas.microsoft.com/office/drawing/2014/main" id="{F4CEA8F1-1643-A436-FB36-E0405D569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186" y="3323928"/>
              <a:ext cx="0" cy="2060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6" name="Line 21">
              <a:extLst>
                <a:ext uri="{FF2B5EF4-FFF2-40B4-BE49-F238E27FC236}">
                  <a16:creationId xmlns:a16="http://schemas.microsoft.com/office/drawing/2014/main" id="{1CC35E06-797D-AC92-8115-E1D4A39FB6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6122" y="3323928"/>
              <a:ext cx="0" cy="2060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8" name="Line 21">
              <a:extLst>
                <a:ext uri="{FF2B5EF4-FFF2-40B4-BE49-F238E27FC236}">
                  <a16:creationId xmlns:a16="http://schemas.microsoft.com/office/drawing/2014/main" id="{C6CC6BC6-858B-C865-897E-6E10A0FD8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3609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9" name="Rectangle 51">
              <a:extLst>
                <a:ext uri="{FF2B5EF4-FFF2-40B4-BE49-F238E27FC236}">
                  <a16:creationId xmlns:a16="http://schemas.microsoft.com/office/drawing/2014/main" id="{35FE055A-3DEB-8531-DC30-5769F8B1A4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4203" y="5500574"/>
              <a:ext cx="30834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114</a:t>
              </a:r>
            </a:p>
          </p:txBody>
        </p:sp>
        <p:sp>
          <p:nvSpPr>
            <p:cNvPr id="171" name="Line 21">
              <a:extLst>
                <a:ext uri="{FF2B5EF4-FFF2-40B4-BE49-F238E27FC236}">
                  <a16:creationId xmlns:a16="http://schemas.microsoft.com/office/drawing/2014/main" id="{92D6B856-5B1E-4A25-2C3E-C3E447054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9033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2" name="Rectangle 51">
              <a:extLst>
                <a:ext uri="{FF2B5EF4-FFF2-40B4-BE49-F238E27FC236}">
                  <a16:creationId xmlns:a16="http://schemas.microsoft.com/office/drawing/2014/main" id="{49C1AD3B-C044-4056-3C9B-F1A56FE51A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59627" y="5500574"/>
              <a:ext cx="30834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7C42CB14-A379-3470-CBAB-6E2A75BBA0CF}"/>
              </a:ext>
            </a:extLst>
          </p:cNvPr>
          <p:cNvSpPr txBox="1"/>
          <p:nvPr/>
        </p:nvSpPr>
        <p:spPr>
          <a:xfrm>
            <a:off x="6364253" y="5275540"/>
            <a:ext cx="556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ISL at very high concentration did not inhibit polymerase beta or mitochondrial DNA polymerase gamma</a:t>
            </a:r>
          </a:p>
        </p:txBody>
      </p:sp>
    </p:spTree>
    <p:extLst>
      <p:ext uri="{BB962C8B-B14F-4D97-AF65-F5344CB8AC3E}">
        <p14:creationId xmlns:p14="http://schemas.microsoft.com/office/powerpoint/2010/main" val="3768559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oneTexte 53">
            <a:extLst>
              <a:ext uri="{FF2B5EF4-FFF2-40B4-BE49-F238E27FC236}">
                <a16:creationId xmlns:a16="http://schemas.microsoft.com/office/drawing/2014/main" id="{6CE4FEBB-2C16-2F13-FABF-A85C795EBE8F}"/>
              </a:ext>
            </a:extLst>
          </p:cNvPr>
          <p:cNvSpPr txBox="1"/>
          <p:nvPr/>
        </p:nvSpPr>
        <p:spPr>
          <a:xfrm>
            <a:off x="2580667" y="1359802"/>
            <a:ext cx="4275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C</a:t>
            </a:r>
            <a:r>
              <a:rPr lang="en-US" sz="2000" b="1" baseline="-25000" dirty="0" err="1">
                <a:solidFill>
                  <a:srgbClr val="0070C0"/>
                </a:solidFill>
              </a:rPr>
              <a:t>max</a:t>
            </a:r>
            <a:r>
              <a:rPr lang="en-US" sz="2000" b="1" dirty="0">
                <a:solidFill>
                  <a:srgbClr val="0070C0"/>
                </a:solidFill>
              </a:rPr>
              <a:t> TP concentration in PBMCs (µM)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3E81EF0-A67A-F591-A9BA-BF42DC83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54" y="258820"/>
            <a:ext cx="11828356" cy="616508"/>
          </a:xfrm>
        </p:spPr>
        <p:txBody>
          <a:bodyPr>
            <a:noAutofit/>
          </a:bodyPr>
          <a:lstStyle/>
          <a:p>
            <a:r>
              <a:rPr lang="en-US" sz="3200" dirty="0"/>
              <a:t>Mechanism of decreases in lymphocytes with ISL: </a:t>
            </a:r>
            <a:br>
              <a:rPr lang="en-US" sz="3200" dirty="0"/>
            </a:br>
            <a:r>
              <a:rPr lang="en-US" sz="3200" dirty="0"/>
              <a:t>rationale for new doses selection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ED502EE-0EE3-7E05-451D-9382A682D055}"/>
              </a:ext>
            </a:extLst>
          </p:cNvPr>
          <p:cNvGrpSpPr/>
          <p:nvPr/>
        </p:nvGrpSpPr>
        <p:grpSpPr>
          <a:xfrm>
            <a:off x="371749" y="1869221"/>
            <a:ext cx="11036998" cy="4649253"/>
            <a:chOff x="371749" y="1859696"/>
            <a:chExt cx="11036998" cy="4649253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2FC832EB-CB22-4A71-DBAB-A92AE269BCDF}"/>
                </a:ext>
              </a:extLst>
            </p:cNvPr>
            <p:cNvGrpSpPr/>
            <p:nvPr/>
          </p:nvGrpSpPr>
          <p:grpSpPr>
            <a:xfrm>
              <a:off x="371749" y="1859696"/>
              <a:ext cx="8939688" cy="4443509"/>
              <a:chOff x="2320319" y="1962078"/>
              <a:chExt cx="6607924" cy="4443509"/>
            </a:xfrm>
          </p:grpSpPr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85464E8D-3959-425D-B6AB-DEFFB3C08F0D}"/>
                  </a:ext>
                </a:extLst>
              </p:cNvPr>
              <p:cNvGrpSpPr/>
              <p:nvPr/>
            </p:nvGrpSpPr>
            <p:grpSpPr>
              <a:xfrm>
                <a:off x="2566988" y="2119313"/>
                <a:ext cx="6299199" cy="3055938"/>
                <a:chOff x="2566988" y="2119313"/>
                <a:chExt cx="6299199" cy="3055938"/>
              </a:xfrm>
            </p:grpSpPr>
            <p:sp>
              <p:nvSpPr>
                <p:cNvPr id="9" name="Freeform 6">
                  <a:extLst>
                    <a:ext uri="{FF2B5EF4-FFF2-40B4-BE49-F238E27FC236}">
                      <a16:creationId xmlns:a16="http://schemas.microsoft.com/office/drawing/2014/main" id="{38636FF1-9860-3EEC-7EA6-92B1380C3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9700" y="2119313"/>
                  <a:ext cx="6186487" cy="3055938"/>
                </a:xfrm>
                <a:custGeom>
                  <a:avLst/>
                  <a:gdLst>
                    <a:gd name="T0" fmla="*/ 0 w 15591"/>
                    <a:gd name="T1" fmla="*/ 0 h 7700"/>
                    <a:gd name="T2" fmla="*/ 0 w 15591"/>
                    <a:gd name="T3" fmla="*/ 7700 h 7700"/>
                    <a:gd name="T4" fmla="*/ 15591 w 15591"/>
                    <a:gd name="T5" fmla="*/ 7700 h 7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91" h="7700">
                      <a:moveTo>
                        <a:pt x="0" y="0"/>
                      </a:moveTo>
                      <a:lnTo>
                        <a:pt x="0" y="7700"/>
                      </a:lnTo>
                      <a:lnTo>
                        <a:pt x="15591" y="770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0" name="Line 7">
                  <a:extLst>
                    <a:ext uri="{FF2B5EF4-FFF2-40B4-BE49-F238E27FC236}">
                      <a16:creationId xmlns:a16="http://schemas.microsoft.com/office/drawing/2014/main" id="{8ACC6C93-4EA3-923C-390F-5E479DA3F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2744788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1" name="Line 8">
                  <a:extLst>
                    <a:ext uri="{FF2B5EF4-FFF2-40B4-BE49-F238E27FC236}">
                      <a16:creationId xmlns:a16="http://schemas.microsoft.com/office/drawing/2014/main" id="{41119C4E-F48C-862C-43DF-28EC2B554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3351213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2" name="Line 9">
                  <a:extLst>
                    <a:ext uri="{FF2B5EF4-FFF2-40B4-BE49-F238E27FC236}">
                      <a16:creationId xmlns:a16="http://schemas.microsoft.com/office/drawing/2014/main" id="{4D5F6EF9-6DA1-3805-4BF5-3FB65D23BD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3959225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3" name="Line 10">
                  <a:extLst>
                    <a:ext uri="{FF2B5EF4-FFF2-40B4-BE49-F238E27FC236}">
                      <a16:creationId xmlns:a16="http://schemas.microsoft.com/office/drawing/2014/main" id="{7406628D-EB5E-80B7-3962-821BB846EB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4565650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4" name="Line 11">
                  <a:extLst>
                    <a:ext uri="{FF2B5EF4-FFF2-40B4-BE49-F238E27FC236}">
                      <a16:creationId xmlns:a16="http://schemas.microsoft.com/office/drawing/2014/main" id="{AE250BB2-5867-0696-D0BF-B687471A0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5175250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5" name="Line 12">
                  <a:extLst>
                    <a:ext uri="{FF2B5EF4-FFF2-40B4-BE49-F238E27FC236}">
                      <a16:creationId xmlns:a16="http://schemas.microsoft.com/office/drawing/2014/main" id="{8A3A75C5-0FE6-668A-D698-F5DE527E2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2136775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6" name="Line 13">
                  <a:extLst>
                    <a:ext uri="{FF2B5EF4-FFF2-40B4-BE49-F238E27FC236}">
                      <a16:creationId xmlns:a16="http://schemas.microsoft.com/office/drawing/2014/main" id="{3887FE6B-F821-0991-211A-C5FB25F3E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79700" y="5054600"/>
                  <a:ext cx="618648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C9FD3EB2-2E38-7783-39C2-2BB0AD439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313" y="5019675"/>
                  <a:ext cx="153987" cy="155575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8" name="Rectangle 15">
                  <a:extLst>
                    <a:ext uri="{FF2B5EF4-FFF2-40B4-BE49-F238E27FC236}">
                      <a16:creationId xmlns:a16="http://schemas.microsoft.com/office/drawing/2014/main" id="{61BE4F84-497C-95F8-1BD1-CF8FB7987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3000" y="5089525"/>
                  <a:ext cx="153987" cy="85725"/>
                </a:xfrm>
                <a:prstGeom prst="rect">
                  <a:avLst/>
                </a:prstGeom>
                <a:pattFill prst="ltDnDiag">
                  <a:fgClr>
                    <a:srgbClr val="6600FF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E493CAB2-A480-C8C8-E41E-6806F4358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7063" y="4383088"/>
                  <a:ext cx="153987" cy="792163"/>
                </a:xfrm>
                <a:prstGeom prst="rect">
                  <a:avLst/>
                </a:prstGeom>
                <a:solidFill>
                  <a:srgbClr val="66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34CF565-B787-F511-3982-872D6C0A6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4175" y="3836988"/>
                  <a:ext cx="155575" cy="1338263"/>
                </a:xfrm>
                <a:prstGeom prst="rect">
                  <a:avLst/>
                </a:pr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64A8DAE3-50B9-8480-A967-9C61CBB0C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0113" y="2624138"/>
                  <a:ext cx="155575" cy="2551113"/>
                </a:xfrm>
                <a:prstGeom prst="rect">
                  <a:avLst/>
                </a:pr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2" name="Rectangle 19">
                  <a:extLst>
                    <a:ext uri="{FF2B5EF4-FFF2-40B4-BE49-F238E27FC236}">
                      <a16:creationId xmlns:a16="http://schemas.microsoft.com/office/drawing/2014/main" id="{C2271C35-E4A6-0DC2-3164-D90B82A8E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7475" y="4060825"/>
                  <a:ext cx="153987" cy="1114425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3" name="Rectangle 20">
                  <a:extLst>
                    <a:ext uri="{FF2B5EF4-FFF2-40B4-BE49-F238E27FC236}">
                      <a16:creationId xmlns:a16="http://schemas.microsoft.com/office/drawing/2014/main" id="{47DCDB4A-0BCD-4880-1EF9-85E15418D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3125" y="4746625"/>
                  <a:ext cx="153987" cy="428625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:a16="http://schemas.microsoft.com/office/drawing/2014/main" id="{A08D0AB7-E61A-D713-FB8D-84362FFDA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8775" y="5054600"/>
                  <a:ext cx="155575" cy="120650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8C4A08F7-B616-75E0-93ED-242C617D17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6013" y="5111750"/>
                  <a:ext cx="153987" cy="63500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6" name="Rectangle 23">
                  <a:extLst>
                    <a:ext uri="{FF2B5EF4-FFF2-40B4-BE49-F238E27FC236}">
                      <a16:creationId xmlns:a16="http://schemas.microsoft.com/office/drawing/2014/main" id="{C47144B6-BFB0-7362-049C-F9A742097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0075" y="4924425"/>
                  <a:ext cx="155575" cy="250825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</p:grp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537CC01A-ED67-E156-58E2-03F0BFE12B0A}"/>
                  </a:ext>
                </a:extLst>
              </p:cNvPr>
              <p:cNvSpPr txBox="1"/>
              <p:nvPr/>
            </p:nvSpPr>
            <p:spPr>
              <a:xfrm>
                <a:off x="3822987" y="5187566"/>
                <a:ext cx="3024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FTC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1E96565-53C0-7205-86BB-A4242D3E9DC0}"/>
                  </a:ext>
                </a:extLst>
              </p:cNvPr>
              <p:cNvSpPr txBox="1"/>
              <p:nvPr/>
            </p:nvSpPr>
            <p:spPr>
              <a:xfrm>
                <a:off x="4343754" y="5187566"/>
                <a:ext cx="30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3TC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EF616F5-94C4-DE40-548B-A3E28E40C60F}"/>
                  </a:ext>
                </a:extLst>
              </p:cNvPr>
              <p:cNvSpPr txBox="1"/>
              <p:nvPr/>
            </p:nvSpPr>
            <p:spPr>
              <a:xfrm>
                <a:off x="2843167" y="5187566"/>
                <a:ext cx="2881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err="1"/>
                  <a:t>ddl</a:t>
                </a:r>
                <a:endParaRPr lang="en-US" sz="1200" b="1" dirty="0"/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D50644B-BF5A-1712-8DB7-4E089AAF6F0F}"/>
                  </a:ext>
                </a:extLst>
              </p:cNvPr>
              <p:cNvSpPr txBox="1"/>
              <p:nvPr/>
            </p:nvSpPr>
            <p:spPr>
              <a:xfrm>
                <a:off x="3346158" y="5187566"/>
                <a:ext cx="3296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ABC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D5DA1D25-DE0B-1686-9D4C-1DE0A22450A0}"/>
                  </a:ext>
                </a:extLst>
              </p:cNvPr>
              <p:cNvSpPr txBox="1"/>
              <p:nvPr/>
            </p:nvSpPr>
            <p:spPr>
              <a:xfrm>
                <a:off x="4844816" y="5187566"/>
                <a:ext cx="3052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TAF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B68A3BD0-6388-779B-40BD-56D8F190CD7A}"/>
                  </a:ext>
                </a:extLst>
              </p:cNvPr>
              <p:cNvSpPr txBox="1"/>
              <p:nvPr/>
            </p:nvSpPr>
            <p:spPr>
              <a:xfrm>
                <a:off x="5803086" y="5187566"/>
                <a:ext cx="4457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ISL QD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F864BA0-3F67-8D89-1457-1EF395EAC1CF}"/>
                  </a:ext>
                </a:extLst>
              </p:cNvPr>
              <p:cNvSpPr txBox="1"/>
              <p:nvPr/>
            </p:nvSpPr>
            <p:spPr>
              <a:xfrm>
                <a:off x="7067260" y="5187566"/>
                <a:ext cx="475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ISL QW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32C62447-9713-CFDB-C420-3CAC05ECA56C}"/>
                  </a:ext>
                </a:extLst>
              </p:cNvPr>
              <p:cNvSpPr txBox="1"/>
              <p:nvPr/>
            </p:nvSpPr>
            <p:spPr>
              <a:xfrm>
                <a:off x="2436438" y="5039205"/>
                <a:ext cx="194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0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C254CBDA-663F-7508-13D9-E940BA087ED7}"/>
                  </a:ext>
                </a:extLst>
              </p:cNvPr>
              <p:cNvSpPr txBox="1"/>
              <p:nvPr/>
            </p:nvSpPr>
            <p:spPr>
              <a:xfrm>
                <a:off x="2378379" y="4433013"/>
                <a:ext cx="2526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50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6FB2ED52-303C-63F4-726E-9BEED078BBF9}"/>
                  </a:ext>
                </a:extLst>
              </p:cNvPr>
              <p:cNvSpPr txBox="1"/>
              <p:nvPr/>
            </p:nvSpPr>
            <p:spPr>
              <a:xfrm>
                <a:off x="2320319" y="3826821"/>
                <a:ext cx="31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100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EBC5316A-AB35-9719-FB85-B0D1401F1386}"/>
                  </a:ext>
                </a:extLst>
              </p:cNvPr>
              <p:cNvSpPr txBox="1"/>
              <p:nvPr/>
            </p:nvSpPr>
            <p:spPr>
              <a:xfrm>
                <a:off x="2320319" y="3220629"/>
                <a:ext cx="31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150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B5A25357-C2BA-29DD-F66C-2D2BB234A57E}"/>
                  </a:ext>
                </a:extLst>
              </p:cNvPr>
              <p:cNvSpPr txBox="1"/>
              <p:nvPr/>
            </p:nvSpPr>
            <p:spPr>
              <a:xfrm>
                <a:off x="2320319" y="2614437"/>
                <a:ext cx="31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200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32E1788B-F9A0-F131-CBDB-B307F91FFFA1}"/>
                  </a:ext>
                </a:extLst>
              </p:cNvPr>
              <p:cNvSpPr txBox="1"/>
              <p:nvPr/>
            </p:nvSpPr>
            <p:spPr>
              <a:xfrm>
                <a:off x="2320319" y="2008245"/>
                <a:ext cx="31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250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0B8D1FBA-C3ED-2AAE-2ECA-EF70211988FA}"/>
                  </a:ext>
                </a:extLst>
              </p:cNvPr>
              <p:cNvSpPr txBox="1"/>
              <p:nvPr/>
            </p:nvSpPr>
            <p:spPr>
              <a:xfrm>
                <a:off x="8102265" y="5187566"/>
                <a:ext cx="4730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ISL QM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6BE5AADC-96A1-4D39-A315-0E576F14B5F9}"/>
                  </a:ext>
                </a:extLst>
              </p:cNvPr>
              <p:cNvSpPr txBox="1"/>
              <p:nvPr/>
            </p:nvSpPr>
            <p:spPr>
              <a:xfrm rot="18791503">
                <a:off x="2340328" y="5827362"/>
                <a:ext cx="885179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400 mg QD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0859540A-A127-18AF-1808-E1B9BCEF663F}"/>
                  </a:ext>
                </a:extLst>
              </p:cNvPr>
              <p:cNvSpPr txBox="1"/>
              <p:nvPr/>
            </p:nvSpPr>
            <p:spPr>
              <a:xfrm rot="18791503">
                <a:off x="2842363" y="5833790"/>
                <a:ext cx="902811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300 mg BID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E55C9C41-BC79-0210-02B4-7A7DA754A39A}"/>
                  </a:ext>
                </a:extLst>
              </p:cNvPr>
              <p:cNvSpPr txBox="1"/>
              <p:nvPr/>
            </p:nvSpPr>
            <p:spPr>
              <a:xfrm rot="18791503">
                <a:off x="3362026" y="5827362"/>
                <a:ext cx="885179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99FF"/>
                    </a:solidFill>
                  </a:rPr>
                  <a:t>200 mg QD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C9F81B0C-A646-4267-723C-0B2549C43734}"/>
                  </a:ext>
                </a:extLst>
              </p:cNvPr>
              <p:cNvSpPr txBox="1"/>
              <p:nvPr/>
            </p:nvSpPr>
            <p:spPr>
              <a:xfrm rot="18791503">
                <a:off x="3872875" y="5827362"/>
                <a:ext cx="885179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C000"/>
                    </a:solidFill>
                  </a:rPr>
                  <a:t>300 mg QD</a:t>
                </a: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191389EB-8512-8ECF-3E4C-2195B1805516}"/>
                  </a:ext>
                </a:extLst>
              </p:cNvPr>
              <p:cNvSpPr txBox="1"/>
              <p:nvPr/>
            </p:nvSpPr>
            <p:spPr>
              <a:xfrm rot="18791503">
                <a:off x="4422999" y="5798729"/>
                <a:ext cx="806631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CC66"/>
                    </a:solidFill>
                  </a:rPr>
                  <a:t>25 mg QD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921F9EC2-AED9-027A-EA75-76EC8C2ED97B}"/>
                  </a:ext>
                </a:extLst>
              </p:cNvPr>
              <p:cNvSpPr txBox="1"/>
              <p:nvPr/>
            </p:nvSpPr>
            <p:spPr>
              <a:xfrm rot="18791503">
                <a:off x="4875338" y="5841387"/>
                <a:ext cx="923650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C00000"/>
                    </a:solidFill>
                  </a:rPr>
                  <a:t>0.25 mg QD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67A74142-E0D2-8D40-FF0B-52B9C922107C}"/>
                  </a:ext>
                </a:extLst>
              </p:cNvPr>
              <p:cNvSpPr txBox="1"/>
              <p:nvPr/>
            </p:nvSpPr>
            <p:spPr>
              <a:xfrm rot="18791503">
                <a:off x="5386187" y="5841387"/>
                <a:ext cx="923650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C00000"/>
                    </a:solidFill>
                  </a:rPr>
                  <a:t>0.75 mg QD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300A9EEF-6C33-0DF6-437D-8412CAE45601}"/>
                  </a:ext>
                </a:extLst>
              </p:cNvPr>
              <p:cNvSpPr txBox="1"/>
              <p:nvPr/>
            </p:nvSpPr>
            <p:spPr>
              <a:xfrm rot="18791503">
                <a:off x="5897036" y="5841387"/>
                <a:ext cx="923650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C00000"/>
                    </a:solidFill>
                  </a:rPr>
                  <a:t>2.25 mg QD</a:t>
                </a:r>
              </a:p>
            </p:txBody>
          </p:sp>
          <p:sp>
            <p:nvSpPr>
              <p:cNvPr id="1024" name="ZoneTexte 1023">
                <a:extLst>
                  <a:ext uri="{FF2B5EF4-FFF2-40B4-BE49-F238E27FC236}">
                    <a16:creationId xmlns:a16="http://schemas.microsoft.com/office/drawing/2014/main" id="{46259CF8-76EF-F08F-D8D8-7E621A3C5FE1}"/>
                  </a:ext>
                </a:extLst>
              </p:cNvPr>
              <p:cNvSpPr txBox="1"/>
              <p:nvPr/>
            </p:nvSpPr>
            <p:spPr>
              <a:xfrm rot="18791503">
                <a:off x="6446005" y="5813595"/>
                <a:ext cx="847411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6600FF"/>
                    </a:solidFill>
                  </a:rPr>
                  <a:t>20 mg QW</a:t>
                </a:r>
              </a:p>
            </p:txBody>
          </p:sp>
          <p:sp>
            <p:nvSpPr>
              <p:cNvPr id="1025" name="ZoneTexte 1024">
                <a:extLst>
                  <a:ext uri="{FF2B5EF4-FFF2-40B4-BE49-F238E27FC236}">
                    <a16:creationId xmlns:a16="http://schemas.microsoft.com/office/drawing/2014/main" id="{E82ACF4C-2F71-1E64-C270-00221EF59708}"/>
                  </a:ext>
                </a:extLst>
              </p:cNvPr>
              <p:cNvSpPr txBox="1"/>
              <p:nvPr/>
            </p:nvSpPr>
            <p:spPr>
              <a:xfrm rot="18791503">
                <a:off x="6996128" y="5784962"/>
                <a:ext cx="768864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6600FF"/>
                    </a:solidFill>
                  </a:rPr>
                  <a:t>2 mg QW</a:t>
                </a:r>
              </a:p>
            </p:txBody>
          </p:sp>
          <p:sp>
            <p:nvSpPr>
              <p:cNvPr id="1026" name="ZoneTexte 1025">
                <a:extLst>
                  <a:ext uri="{FF2B5EF4-FFF2-40B4-BE49-F238E27FC236}">
                    <a16:creationId xmlns:a16="http://schemas.microsoft.com/office/drawing/2014/main" id="{9B7518DE-BE5D-93E8-8611-DDF51DD16A79}"/>
                  </a:ext>
                </a:extLst>
              </p:cNvPr>
              <p:cNvSpPr txBox="1"/>
              <p:nvPr/>
            </p:nvSpPr>
            <p:spPr>
              <a:xfrm rot="18791503">
                <a:off x="7469657" y="5812169"/>
                <a:ext cx="843501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60 mg QM</a:t>
                </a:r>
              </a:p>
            </p:txBody>
          </p:sp>
          <p:sp>
            <p:nvSpPr>
              <p:cNvPr id="1027" name="ZoneTexte 1026">
                <a:extLst>
                  <a:ext uri="{FF2B5EF4-FFF2-40B4-BE49-F238E27FC236}">
                    <a16:creationId xmlns:a16="http://schemas.microsoft.com/office/drawing/2014/main" id="{94818B24-BFD7-8059-1A5C-B914801A1DD8}"/>
                  </a:ext>
                </a:extLst>
              </p:cNvPr>
              <p:cNvSpPr txBox="1"/>
              <p:nvPr/>
            </p:nvSpPr>
            <p:spPr>
              <a:xfrm rot="18791503">
                <a:off x="7941234" y="5840802"/>
                <a:ext cx="922047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120 mg QM</a:t>
                </a:r>
              </a:p>
            </p:txBody>
          </p:sp>
          <p:sp>
            <p:nvSpPr>
              <p:cNvPr id="1028" name="ZoneTexte 1027">
                <a:extLst>
                  <a:ext uri="{FF2B5EF4-FFF2-40B4-BE49-F238E27FC236}">
                    <a16:creationId xmlns:a16="http://schemas.microsoft.com/office/drawing/2014/main" id="{DB0881E3-DEEF-9069-3652-81732C4369F2}"/>
                  </a:ext>
                </a:extLst>
              </p:cNvPr>
              <p:cNvSpPr txBox="1"/>
              <p:nvPr/>
            </p:nvSpPr>
            <p:spPr>
              <a:xfrm>
                <a:off x="2747192" y="4437112"/>
                <a:ext cx="480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err="1"/>
                  <a:t>ddA</a:t>
                </a:r>
                <a:r>
                  <a:rPr lang="en-US" sz="1200" b="1" dirty="0"/>
                  <a:t>-TP</a:t>
                </a:r>
              </a:p>
            </p:txBody>
          </p:sp>
          <p:sp>
            <p:nvSpPr>
              <p:cNvPr id="1030" name="ZoneTexte 1029">
                <a:extLst>
                  <a:ext uri="{FF2B5EF4-FFF2-40B4-BE49-F238E27FC236}">
                    <a16:creationId xmlns:a16="http://schemas.microsoft.com/office/drawing/2014/main" id="{67039B75-4F3A-7D39-F416-1BB545ACA814}"/>
                  </a:ext>
                </a:extLst>
              </p:cNvPr>
              <p:cNvSpPr txBox="1"/>
              <p:nvPr/>
            </p:nvSpPr>
            <p:spPr>
              <a:xfrm>
                <a:off x="3271892" y="4437112"/>
                <a:ext cx="4781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CBV-TP</a:t>
                </a:r>
              </a:p>
            </p:txBody>
          </p:sp>
          <p:sp>
            <p:nvSpPr>
              <p:cNvPr id="1031" name="Flèche : bas 1030">
                <a:extLst>
                  <a:ext uri="{FF2B5EF4-FFF2-40B4-BE49-F238E27FC236}">
                    <a16:creationId xmlns:a16="http://schemas.microsoft.com/office/drawing/2014/main" id="{3A9EE3A3-FBD1-8B47-0ED2-8E1D3FE6261E}"/>
                  </a:ext>
                </a:extLst>
              </p:cNvPr>
              <p:cNvSpPr/>
              <p:nvPr/>
            </p:nvSpPr>
            <p:spPr>
              <a:xfrm>
                <a:off x="2911263" y="4706779"/>
                <a:ext cx="155575" cy="181797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32" name="Flèche : bas 1031">
                <a:extLst>
                  <a:ext uri="{FF2B5EF4-FFF2-40B4-BE49-F238E27FC236}">
                    <a16:creationId xmlns:a16="http://schemas.microsoft.com/office/drawing/2014/main" id="{17915128-2028-934F-B4B2-D0CA9DC5686E}"/>
                  </a:ext>
                </a:extLst>
              </p:cNvPr>
              <p:cNvSpPr/>
              <p:nvPr/>
            </p:nvSpPr>
            <p:spPr>
              <a:xfrm>
                <a:off x="3422600" y="4706779"/>
                <a:ext cx="155575" cy="181797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33" name="Flèche : bas 1032">
                <a:extLst>
                  <a:ext uri="{FF2B5EF4-FFF2-40B4-BE49-F238E27FC236}">
                    <a16:creationId xmlns:a16="http://schemas.microsoft.com/office/drawing/2014/main" id="{F8E70987-071E-C3D9-CDAD-64B2A88011B4}"/>
                  </a:ext>
                </a:extLst>
              </p:cNvPr>
              <p:cNvSpPr/>
              <p:nvPr/>
            </p:nvSpPr>
            <p:spPr>
              <a:xfrm>
                <a:off x="3897313" y="4752499"/>
                <a:ext cx="155575" cy="181797"/>
              </a:xfrm>
              <a:prstGeom prst="downArrow">
                <a:avLst/>
              </a:prstGeom>
              <a:solidFill>
                <a:srgbClr val="0099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34" name="Flèche : bas 1033">
                <a:extLst>
                  <a:ext uri="{FF2B5EF4-FFF2-40B4-BE49-F238E27FC236}">
                    <a16:creationId xmlns:a16="http://schemas.microsoft.com/office/drawing/2014/main" id="{8873FECE-0FDE-6CBF-5F82-AC64C9414505}"/>
                  </a:ext>
                </a:extLst>
              </p:cNvPr>
              <p:cNvSpPr/>
              <p:nvPr/>
            </p:nvSpPr>
            <p:spPr>
              <a:xfrm>
                <a:off x="4410075" y="4626848"/>
                <a:ext cx="155575" cy="181797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35" name="Flèche : bas 1034">
                <a:extLst>
                  <a:ext uri="{FF2B5EF4-FFF2-40B4-BE49-F238E27FC236}">
                    <a16:creationId xmlns:a16="http://schemas.microsoft.com/office/drawing/2014/main" id="{B907EEAB-D621-B4F5-288D-A765E48D25F5}"/>
                  </a:ext>
                </a:extLst>
              </p:cNvPr>
              <p:cNvSpPr/>
              <p:nvPr/>
            </p:nvSpPr>
            <p:spPr>
              <a:xfrm>
                <a:off x="4926013" y="4752499"/>
                <a:ext cx="155575" cy="181797"/>
              </a:xfrm>
              <a:prstGeom prst="downArrow">
                <a:avLst/>
              </a:prstGeom>
              <a:solidFill>
                <a:srgbClr val="00CC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37" name="ZoneTexte 1036">
                <a:extLst>
                  <a:ext uri="{FF2B5EF4-FFF2-40B4-BE49-F238E27FC236}">
                    <a16:creationId xmlns:a16="http://schemas.microsoft.com/office/drawing/2014/main" id="{8355374F-0A01-30E4-48C3-D08A93527D2D}"/>
                  </a:ext>
                </a:extLst>
              </p:cNvPr>
              <p:cNvSpPr txBox="1"/>
              <p:nvPr/>
            </p:nvSpPr>
            <p:spPr>
              <a:xfrm>
                <a:off x="3745258" y="4437112"/>
                <a:ext cx="4517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FTC-TP</a:t>
                </a:r>
              </a:p>
            </p:txBody>
          </p:sp>
          <p:sp>
            <p:nvSpPr>
              <p:cNvPr id="1038" name="ZoneTexte 1037">
                <a:extLst>
                  <a:ext uri="{FF2B5EF4-FFF2-40B4-BE49-F238E27FC236}">
                    <a16:creationId xmlns:a16="http://schemas.microsoft.com/office/drawing/2014/main" id="{A067EB18-9CD1-2AD8-7495-5882E8DBD405}"/>
                  </a:ext>
                </a:extLst>
              </p:cNvPr>
              <p:cNvSpPr txBox="1"/>
              <p:nvPr/>
            </p:nvSpPr>
            <p:spPr>
              <a:xfrm>
                <a:off x="4255516" y="4298612"/>
                <a:ext cx="4576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3TC-TP</a:t>
                </a:r>
              </a:p>
            </p:txBody>
          </p:sp>
          <p:sp>
            <p:nvSpPr>
              <p:cNvPr id="1039" name="ZoneTexte 1038">
                <a:extLst>
                  <a:ext uri="{FF2B5EF4-FFF2-40B4-BE49-F238E27FC236}">
                    <a16:creationId xmlns:a16="http://schemas.microsoft.com/office/drawing/2014/main" id="{E3344C5A-F014-DF0F-F301-E1C91F9E9705}"/>
                  </a:ext>
                </a:extLst>
              </p:cNvPr>
              <p:cNvSpPr txBox="1"/>
              <p:nvPr/>
            </p:nvSpPr>
            <p:spPr>
              <a:xfrm>
                <a:off x="4777380" y="4449368"/>
                <a:ext cx="464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TFV-TP</a:t>
                </a:r>
              </a:p>
            </p:txBody>
          </p:sp>
          <p:sp>
            <p:nvSpPr>
              <p:cNvPr id="1040" name="ZoneTexte 1039">
                <a:extLst>
                  <a:ext uri="{FF2B5EF4-FFF2-40B4-BE49-F238E27FC236}">
                    <a16:creationId xmlns:a16="http://schemas.microsoft.com/office/drawing/2014/main" id="{69A7EBCA-60EA-7409-800B-F933B8EE2462}"/>
                  </a:ext>
                </a:extLst>
              </p:cNvPr>
              <p:cNvSpPr txBox="1"/>
              <p:nvPr/>
            </p:nvSpPr>
            <p:spPr>
              <a:xfrm>
                <a:off x="5224567" y="4467486"/>
                <a:ext cx="5914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Below </a:t>
                </a:r>
              </a:p>
              <a:p>
                <a:pPr algn="ctr"/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1" name="ZoneTexte 1040">
                <a:extLst>
                  <a:ext uri="{FF2B5EF4-FFF2-40B4-BE49-F238E27FC236}">
                    <a16:creationId xmlns:a16="http://schemas.microsoft.com/office/drawing/2014/main" id="{6697DDCA-3E33-157F-F04B-88BD62E6784B}"/>
                  </a:ext>
                </a:extLst>
              </p:cNvPr>
              <p:cNvSpPr txBox="1"/>
              <p:nvPr/>
            </p:nvSpPr>
            <p:spPr>
              <a:xfrm>
                <a:off x="5714816" y="4077072"/>
                <a:ext cx="624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~4X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2" name="ZoneTexte 1041">
                <a:extLst>
                  <a:ext uri="{FF2B5EF4-FFF2-40B4-BE49-F238E27FC236}">
                    <a16:creationId xmlns:a16="http://schemas.microsoft.com/office/drawing/2014/main" id="{237DDCEC-77F2-6259-B58F-23CB515C3C67}"/>
                  </a:ext>
                </a:extLst>
              </p:cNvPr>
              <p:cNvSpPr txBox="1"/>
              <p:nvPr/>
            </p:nvSpPr>
            <p:spPr>
              <a:xfrm>
                <a:off x="6198292" y="3171342"/>
                <a:ext cx="682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~10X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3" name="ZoneTexte 1042">
                <a:extLst>
                  <a:ext uri="{FF2B5EF4-FFF2-40B4-BE49-F238E27FC236}">
                    <a16:creationId xmlns:a16="http://schemas.microsoft.com/office/drawing/2014/main" id="{3298334D-74C0-4C0E-F73C-7B1B6DC71F33}"/>
                  </a:ext>
                </a:extLst>
              </p:cNvPr>
              <p:cNvSpPr txBox="1"/>
              <p:nvPr/>
            </p:nvSpPr>
            <p:spPr>
              <a:xfrm>
                <a:off x="6754593" y="3724755"/>
                <a:ext cx="624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~7X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4" name="ZoneTexte 1043">
                <a:extLst>
                  <a:ext uri="{FF2B5EF4-FFF2-40B4-BE49-F238E27FC236}">
                    <a16:creationId xmlns:a16="http://schemas.microsoft.com/office/drawing/2014/main" id="{5B596834-548A-4A5A-7D00-F2BC29B48F54}"/>
                  </a:ext>
                </a:extLst>
              </p:cNvPr>
              <p:cNvSpPr txBox="1"/>
              <p:nvPr/>
            </p:nvSpPr>
            <p:spPr>
              <a:xfrm>
                <a:off x="7275081" y="4409854"/>
                <a:ext cx="624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&lt;1X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5" name="ZoneTexte 1044">
                <a:extLst>
                  <a:ext uri="{FF2B5EF4-FFF2-40B4-BE49-F238E27FC236}">
                    <a16:creationId xmlns:a16="http://schemas.microsoft.com/office/drawing/2014/main" id="{7DE86757-0395-6600-CA58-69418E1CCA07}"/>
                  </a:ext>
                </a:extLst>
              </p:cNvPr>
              <p:cNvSpPr txBox="1"/>
              <p:nvPr/>
            </p:nvSpPr>
            <p:spPr>
              <a:xfrm>
                <a:off x="7736703" y="3193197"/>
                <a:ext cx="682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~12X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6" name="ZoneTexte 1045">
                <a:extLst>
                  <a:ext uri="{FF2B5EF4-FFF2-40B4-BE49-F238E27FC236}">
                    <a16:creationId xmlns:a16="http://schemas.microsoft.com/office/drawing/2014/main" id="{1A5030EC-E79E-B211-4E95-1130005459B5}"/>
                  </a:ext>
                </a:extLst>
              </p:cNvPr>
              <p:cNvSpPr txBox="1"/>
              <p:nvPr/>
            </p:nvSpPr>
            <p:spPr>
              <a:xfrm>
                <a:off x="8245510" y="1962078"/>
                <a:ext cx="682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~24X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36E25B9-5073-270B-E064-AFEE3F132534}"/>
                </a:ext>
              </a:extLst>
            </p:cNvPr>
            <p:cNvSpPr txBox="1"/>
            <p:nvPr/>
          </p:nvSpPr>
          <p:spPr>
            <a:xfrm>
              <a:off x="9283037" y="4703536"/>
              <a:ext cx="21257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9 </a:t>
              </a:r>
              <a:r>
                <a:rPr lang="en-US" sz="1200">
                  <a:latin typeface="Symbol" pitchFamily="2" charset="2"/>
                </a:rPr>
                <a:t>m</a:t>
              </a:r>
              <a:r>
                <a:rPr lang="en-US" sz="1200"/>
                <a:t>M = ISL-TP threshold =</a:t>
              </a:r>
            </a:p>
            <a:p>
              <a:r>
                <a:rPr lang="en-US" sz="1200"/>
                <a:t>No effect level for lymphocytes</a:t>
              </a:r>
            </a:p>
            <a:p>
              <a:r>
                <a:rPr lang="en-US" sz="1200"/>
                <a:t>decreases in humans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EDAB8FF-F938-1E4E-4AFE-27CD23FA24ED}"/>
                </a:ext>
              </a:extLst>
            </p:cNvPr>
            <p:cNvSpPr/>
            <p:nvPr/>
          </p:nvSpPr>
          <p:spPr>
            <a:xfrm rot="1297424">
              <a:off x="6946625" y="4651331"/>
              <a:ext cx="666424" cy="1810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F56B32F-9509-74DA-5A1F-450263EAF9B2}"/>
                </a:ext>
              </a:extLst>
            </p:cNvPr>
            <p:cNvSpPr/>
            <p:nvPr/>
          </p:nvSpPr>
          <p:spPr>
            <a:xfrm rot="1297424">
              <a:off x="4124825" y="4698284"/>
              <a:ext cx="666424" cy="1810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E473E68-42DE-3436-5B4E-8BBE7FDE25CE}"/>
              </a:ext>
            </a:extLst>
          </p:cNvPr>
          <p:cNvSpPr txBox="1"/>
          <p:nvPr/>
        </p:nvSpPr>
        <p:spPr>
          <a:xfrm>
            <a:off x="10633496" y="6467777"/>
            <a:ext cx="1558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Lebron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</a:t>
            </a:r>
          </a:p>
        </p:txBody>
      </p:sp>
    </p:spTree>
    <p:extLst>
      <p:ext uri="{BB962C8B-B14F-4D97-AF65-F5344CB8AC3E}">
        <p14:creationId xmlns:p14="http://schemas.microsoft.com/office/powerpoint/2010/main" val="2346333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60E14-A42F-305D-65C9-36CD0C35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DOLOMITE-EPPIC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52CF568-0FE7-34FA-0BC9-DFF01C1BE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368" y="1401820"/>
            <a:ext cx="8136904" cy="1143000"/>
          </a:xfrm>
        </p:spPr>
        <p:txBody>
          <a:bodyPr>
            <a:norm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EPPICC (European Pregnancy and Pediatric HIV Cohort Collaboration)</a:t>
            </a:r>
          </a:p>
          <a:p>
            <a:r>
              <a:rPr lang="en-US" sz="2000" dirty="0">
                <a:cs typeface="Arial" panose="020B0604020202020204" pitchFamily="34" charset="0"/>
              </a:rPr>
              <a:t>Prospective data of women exposed to DTG at any time during pregnancy</a:t>
            </a:r>
            <a:endParaRPr lang="en-US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4B4D98B-872A-7979-85E9-0AB5747131E5}"/>
              </a:ext>
            </a:extLst>
          </p:cNvPr>
          <p:cNvSpPr txBox="1"/>
          <p:nvPr/>
        </p:nvSpPr>
        <p:spPr>
          <a:xfrm>
            <a:off x="609600" y="5691969"/>
            <a:ext cx="2163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 NTDs were reported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DFDDB22-279A-0572-D6A7-50E0D543C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97628"/>
              </p:ext>
            </p:extLst>
          </p:nvPr>
        </p:nvGraphicFramePr>
        <p:xfrm>
          <a:off x="659396" y="2806387"/>
          <a:ext cx="10873207" cy="2763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59456">
                  <a:extLst>
                    <a:ext uri="{9D8B030D-6E8A-4147-A177-3AD203B41FA5}">
                      <a16:colId xmlns:a16="http://schemas.microsoft.com/office/drawing/2014/main" val="3804403232"/>
                    </a:ext>
                  </a:extLst>
                </a:gridCol>
                <a:gridCol w="2437917">
                  <a:extLst>
                    <a:ext uri="{9D8B030D-6E8A-4147-A177-3AD203B41FA5}">
                      <a16:colId xmlns:a16="http://schemas.microsoft.com/office/drawing/2014/main" val="1693741546"/>
                    </a:ext>
                  </a:extLst>
                </a:gridCol>
                <a:gridCol w="2437917">
                  <a:extLst>
                    <a:ext uri="{9D8B030D-6E8A-4147-A177-3AD203B41FA5}">
                      <a16:colId xmlns:a16="http://schemas.microsoft.com/office/drawing/2014/main" val="764915983"/>
                    </a:ext>
                  </a:extLst>
                </a:gridCol>
                <a:gridCol w="2437917">
                  <a:extLst>
                    <a:ext uri="{9D8B030D-6E8A-4147-A177-3AD203B41FA5}">
                      <a16:colId xmlns:a16="http://schemas.microsoft.com/office/drawing/2014/main" val="411907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Timing</a:t>
                      </a:r>
                      <a:r>
                        <a:rPr lang="en-US" sz="1600" spc="-6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of</a:t>
                      </a:r>
                      <a:r>
                        <a:rPr lang="en-US" sz="1600" spc="-60" dirty="0">
                          <a:effectLst/>
                        </a:rPr>
                        <a:t> e</a:t>
                      </a:r>
                      <a:r>
                        <a:rPr lang="en-US" sz="1600" dirty="0">
                          <a:effectLst/>
                        </a:rPr>
                        <a:t>arliest</a:t>
                      </a:r>
                      <a:r>
                        <a:rPr lang="en-US" sz="1600" spc="-6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DTG </a:t>
                      </a:r>
                      <a:r>
                        <a:rPr lang="en-US" sz="1600" spc="-10" dirty="0">
                          <a:effectLst/>
                        </a:rPr>
                        <a:t>exposure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0" dirty="0">
                          <a:effectLst/>
                        </a:rPr>
                        <a:t>n/N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95%</a:t>
                      </a:r>
                      <a:r>
                        <a:rPr lang="en-US" sz="1600" spc="-15" dirty="0">
                          <a:effectLst/>
                        </a:rPr>
                        <a:t> </a:t>
                      </a:r>
                      <a:r>
                        <a:rPr lang="en-US" sz="1600" spc="-25" dirty="0">
                          <a:effectLst/>
                        </a:rPr>
                        <a:t>CI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419442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</a:rPr>
                        <a:t>Periconception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2225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</a:rPr>
                        <a:t>22/476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14668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4.6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7686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2.9,</a:t>
                      </a:r>
                      <a:r>
                        <a:rPr lang="en-US" sz="16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6.9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742412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Later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T1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2034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0" dirty="0">
                          <a:solidFill>
                            <a:schemeClr val="tx1"/>
                          </a:solidFill>
                          <a:effectLst/>
                        </a:rPr>
                        <a:t>1/37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14668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4257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0.1,</a:t>
                      </a:r>
                      <a:r>
                        <a:rPr lang="en-US" sz="1600" b="0" spc="-20" dirty="0">
                          <a:solidFill>
                            <a:schemeClr val="tx1"/>
                          </a:solidFill>
                          <a:effectLst/>
                        </a:rPr>
                        <a:t> 14.2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237219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</a:rPr>
                        <a:t>T2/T3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2225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</a:rPr>
                        <a:t>11/267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14668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4.1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7686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2.1,</a:t>
                      </a:r>
                      <a:r>
                        <a:rPr lang="en-US" sz="16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7.3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214796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2225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34/780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14668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7686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3.0, 6.0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822471767"/>
                  </a:ext>
                </a:extLst>
              </a:tr>
            </a:tbl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DDD9D7C5-6D08-F858-2785-C938DEBB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524" y="6468834"/>
            <a:ext cx="24404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Vannappagari V, PS5.04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C39384-7B70-5631-27F0-F58B7484B599}"/>
              </a:ext>
            </a:extLst>
          </p:cNvPr>
          <p:cNvSpPr txBox="1"/>
          <p:nvPr/>
        </p:nvSpPr>
        <p:spPr>
          <a:xfrm>
            <a:off x="4479787" y="2289970"/>
            <a:ext cx="278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Birth Defects Prevalence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60BCB6-5768-2220-2CDB-88EE94E34D0B}"/>
              </a:ext>
            </a:extLst>
          </p:cNvPr>
          <p:cNvSpPr txBox="1"/>
          <p:nvPr/>
        </p:nvSpPr>
        <p:spPr>
          <a:xfrm>
            <a:off x="2855640" y="567585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population expected rate of defects: </a:t>
            </a:r>
          </a:p>
          <a:p>
            <a:r>
              <a:rPr lang="en-US" dirty="0"/>
              <a:t>2.72, 2.92 and 4.17 per 100 live births from MACDP, APR, and TBDR, respectively)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13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9FF87-5D0D-00AE-42B3-34B8DFF0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>
            <a:normAutofit/>
          </a:bodyPr>
          <a:lstStyle/>
          <a:p>
            <a:r>
              <a:rPr lang="en-US"/>
              <a:t>Evolution of cancers risk in PWH over 20 years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008E0D-CC88-5297-4F08-8D7B0216B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096" y="1496968"/>
            <a:ext cx="10972800" cy="1310730"/>
          </a:xfrm>
        </p:spPr>
        <p:txBody>
          <a:bodyPr>
            <a:normAutofit/>
          </a:bodyPr>
          <a:lstStyle/>
          <a:p>
            <a:r>
              <a:rPr lang="en-US" sz="1800"/>
              <a:t>ANRS CO4 French Hospital Data Base Cohort = 218 250 PWH followed since 1992</a:t>
            </a:r>
          </a:p>
          <a:p>
            <a:r>
              <a:rPr lang="en-US" sz="1800"/>
              <a:t>Temporal trends in the incidence of AIDS-defining cancers, 3 virus-related non AIDS cancers (Hodgkin, liver, anal) and virus unrelated non AIDS cancers, between 1997 and 2018</a:t>
            </a:r>
          </a:p>
          <a:p>
            <a:r>
              <a:rPr lang="en-US" sz="1800"/>
              <a:t>Comparison to the general population (French Network of Population-Based Cancer Registries)</a:t>
            </a:r>
          </a:p>
          <a:p>
            <a:endParaRPr lang="en-US" sz="180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E957D1-4729-B2D4-523F-3C5B644F993B}"/>
              </a:ext>
            </a:extLst>
          </p:cNvPr>
          <p:cNvGrpSpPr/>
          <p:nvPr/>
        </p:nvGrpSpPr>
        <p:grpSpPr>
          <a:xfrm>
            <a:off x="767408" y="2893922"/>
            <a:ext cx="9204885" cy="3721159"/>
            <a:chOff x="767408" y="2893922"/>
            <a:chExt cx="9204885" cy="3721159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1E68F26B-84EE-77EE-A689-BBD8252C4FAA}"/>
                </a:ext>
              </a:extLst>
            </p:cNvPr>
            <p:cNvGrpSpPr/>
            <p:nvPr/>
          </p:nvGrpSpPr>
          <p:grpSpPr>
            <a:xfrm>
              <a:off x="2639616" y="3717032"/>
              <a:ext cx="2595563" cy="2665413"/>
              <a:chOff x="3595688" y="3756025"/>
              <a:chExt cx="2595563" cy="2665413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40B52437-504A-3356-5A43-5B39E10F3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688" y="3756025"/>
                <a:ext cx="2595563" cy="2568575"/>
              </a:xfrm>
              <a:custGeom>
                <a:avLst/>
                <a:gdLst>
                  <a:gd name="T0" fmla="*/ 8175 w 8175"/>
                  <a:gd name="T1" fmla="*/ 8090 h 8090"/>
                  <a:gd name="T2" fmla="*/ 0 w 8175"/>
                  <a:gd name="T3" fmla="*/ 8090 h 8090"/>
                  <a:gd name="T4" fmla="*/ 0 w 8175"/>
                  <a:gd name="T5" fmla="*/ 0 h 8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75" h="8090">
                    <a:moveTo>
                      <a:pt x="8175" y="8090"/>
                    </a:moveTo>
                    <a:lnTo>
                      <a:pt x="0" y="809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2F9E2965-C69C-12B5-CCC1-E2AE36A27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0613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7C486713-A36B-F127-B9B2-C8ADAC410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27675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18B75164-7FE7-B5D0-80B2-AC918807A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3150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032B750A-2370-B245-A417-58BA96599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0213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325B93E3-1952-F4C7-1C78-82F032714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5688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20">
                <a:extLst>
                  <a:ext uri="{FF2B5EF4-FFF2-40B4-BE49-F238E27FC236}">
                    <a16:creationId xmlns:a16="http://schemas.microsoft.com/office/drawing/2014/main" id="{36F6A9A5-4525-2B3D-9A84-F11F9D0C2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3832225"/>
                <a:ext cx="811213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1CB5A00F-9EA8-5539-FDB0-A6916374F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3916363"/>
                <a:ext cx="2359025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078F6443-BED4-1846-32C2-EA0ABCFF7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159250"/>
                <a:ext cx="806450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23">
                <a:extLst>
                  <a:ext uri="{FF2B5EF4-FFF2-40B4-BE49-F238E27FC236}">
                    <a16:creationId xmlns:a16="http://schemas.microsoft.com/office/drawing/2014/main" id="{2C4EF37E-3E5A-11AC-606F-632B30E66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243388"/>
                <a:ext cx="2011363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Rectangle 24">
                <a:extLst>
                  <a:ext uri="{FF2B5EF4-FFF2-40B4-BE49-F238E27FC236}">
                    <a16:creationId xmlns:a16="http://schemas.microsoft.com/office/drawing/2014/main" id="{B2314A0E-5501-98F0-FCB2-11A081F20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483100"/>
                <a:ext cx="358775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Rectangle 25">
                <a:extLst>
                  <a:ext uri="{FF2B5EF4-FFF2-40B4-BE49-F238E27FC236}">
                    <a16:creationId xmlns:a16="http://schemas.microsoft.com/office/drawing/2014/main" id="{533C64D0-7BC8-0EBF-BB80-5C30A1981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567238"/>
                <a:ext cx="595313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Rectangle 26">
                <a:extLst>
                  <a:ext uri="{FF2B5EF4-FFF2-40B4-BE49-F238E27FC236}">
                    <a16:creationId xmlns:a16="http://schemas.microsoft.com/office/drawing/2014/main" id="{7D865108-CC77-6F1B-E9B3-A4CCD7806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810125"/>
                <a:ext cx="574675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27">
                <a:extLst>
                  <a:ext uri="{FF2B5EF4-FFF2-40B4-BE49-F238E27FC236}">
                    <a16:creationId xmlns:a16="http://schemas.microsoft.com/office/drawing/2014/main" id="{9AB7BBDA-B0A5-D548-0D1F-82964AAF3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894263"/>
                <a:ext cx="600075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28">
                <a:extLst>
                  <a:ext uri="{FF2B5EF4-FFF2-40B4-BE49-F238E27FC236}">
                    <a16:creationId xmlns:a16="http://schemas.microsoft.com/office/drawing/2014/main" id="{67E6B1BE-CAA2-F11B-486A-57F82FD2C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130800"/>
                <a:ext cx="419100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id="{11AFCAC5-1830-94D4-0DC9-1BB5F79B7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214938"/>
                <a:ext cx="512763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Rectangle 30">
                <a:extLst>
                  <a:ext uri="{FF2B5EF4-FFF2-40B4-BE49-F238E27FC236}">
                    <a16:creationId xmlns:a16="http://schemas.microsoft.com/office/drawing/2014/main" id="{BD12BBEE-2C6E-31B3-6A59-84B66F51C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457825"/>
                <a:ext cx="736600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id="{EEADDDF0-D520-867A-59E6-808B52E42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541963"/>
                <a:ext cx="690563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3EECCD70-C90F-843C-8BAD-298DCACA7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778500"/>
                <a:ext cx="433388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Rectangle 33">
                <a:extLst>
                  <a:ext uri="{FF2B5EF4-FFF2-40B4-BE49-F238E27FC236}">
                    <a16:creationId xmlns:a16="http://schemas.microsoft.com/office/drawing/2014/main" id="{2151700A-5526-8560-F4EA-3C30597D0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862638"/>
                <a:ext cx="236538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id="{D623C130-06B6-A100-8A7C-6EC454F86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6105525"/>
                <a:ext cx="731838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Rectangle 35">
                <a:extLst>
                  <a:ext uri="{FF2B5EF4-FFF2-40B4-BE49-F238E27FC236}">
                    <a16:creationId xmlns:a16="http://schemas.microsoft.com/office/drawing/2014/main" id="{B3AFEA63-3380-9CEF-03C4-AE9CFE706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6189663"/>
                <a:ext cx="222250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048" name="Groupe 2047">
              <a:extLst>
                <a:ext uri="{FF2B5EF4-FFF2-40B4-BE49-F238E27FC236}">
                  <a16:creationId xmlns:a16="http://schemas.microsoft.com/office/drawing/2014/main" id="{7375B3A1-934D-DA12-CE90-FD05A39CDD0E}"/>
                </a:ext>
              </a:extLst>
            </p:cNvPr>
            <p:cNvGrpSpPr/>
            <p:nvPr/>
          </p:nvGrpSpPr>
          <p:grpSpPr>
            <a:xfrm>
              <a:off x="6940153" y="3717032"/>
              <a:ext cx="2595563" cy="2665413"/>
              <a:chOff x="7896225" y="3756025"/>
              <a:chExt cx="2595563" cy="2665413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74523336-7917-08D2-4917-C6FD0C8DB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6225" y="3756025"/>
                <a:ext cx="2595563" cy="2568575"/>
              </a:xfrm>
              <a:custGeom>
                <a:avLst/>
                <a:gdLst>
                  <a:gd name="T0" fmla="*/ 8174 w 8174"/>
                  <a:gd name="T1" fmla="*/ 8090 h 8090"/>
                  <a:gd name="T2" fmla="*/ 0 w 8174"/>
                  <a:gd name="T3" fmla="*/ 8090 h 8090"/>
                  <a:gd name="T4" fmla="*/ 0 w 8174"/>
                  <a:gd name="T5" fmla="*/ 0 h 8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74" h="8090">
                    <a:moveTo>
                      <a:pt x="8174" y="8090"/>
                    </a:moveTo>
                    <a:lnTo>
                      <a:pt x="0" y="809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0554DB3C-8178-CD42-A339-AB4B8E4BE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71150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EDE8ABB1-6683-BA44-8701-FBDE13800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12841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61444B21-CA16-EA3A-F790-C1C876E5F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54533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D6EC84CE-B2F2-3A03-B22E-092B5DC17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96225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Rectangle 38">
                <a:extLst>
                  <a:ext uri="{FF2B5EF4-FFF2-40B4-BE49-F238E27FC236}">
                    <a16:creationId xmlns:a16="http://schemas.microsoft.com/office/drawing/2014/main" id="{3CB2C84E-35C4-22A3-DCC3-971A896AD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494338"/>
                <a:ext cx="811213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Rectangle 39">
                <a:extLst>
                  <a:ext uri="{FF2B5EF4-FFF2-40B4-BE49-F238E27FC236}">
                    <a16:creationId xmlns:a16="http://schemas.microsoft.com/office/drawing/2014/main" id="{B532F361-BB44-EBDD-CC3A-AA2D77A59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3813175"/>
                <a:ext cx="598488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Rectangle 40">
                <a:extLst>
                  <a:ext uri="{FF2B5EF4-FFF2-40B4-BE49-F238E27FC236}">
                    <a16:creationId xmlns:a16="http://schemas.microsoft.com/office/drawing/2014/main" id="{FD7A5007-EEE2-F140-F6C0-1CC34C14F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3897313"/>
                <a:ext cx="1671638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9E8C1BB-22C9-BEEE-12A0-B3ACDECB7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086225"/>
                <a:ext cx="1039813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Rectangle 42">
                <a:extLst>
                  <a:ext uri="{FF2B5EF4-FFF2-40B4-BE49-F238E27FC236}">
                    <a16:creationId xmlns:a16="http://schemas.microsoft.com/office/drawing/2014/main" id="{D388E395-02C0-AD79-5B7C-832D9ED2A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170363"/>
                <a:ext cx="2538413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Rectangle 43">
                <a:extLst>
                  <a:ext uri="{FF2B5EF4-FFF2-40B4-BE49-F238E27FC236}">
                    <a16:creationId xmlns:a16="http://schemas.microsoft.com/office/drawing/2014/main" id="{B499C2EE-7E8F-E949-905A-A78832D70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378325"/>
                <a:ext cx="858838" cy="74613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Rectangle 44">
                <a:extLst>
                  <a:ext uri="{FF2B5EF4-FFF2-40B4-BE49-F238E27FC236}">
                    <a16:creationId xmlns:a16="http://schemas.microsoft.com/office/drawing/2014/main" id="{65D37366-80E7-6CDD-4194-D73900D54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462463"/>
                <a:ext cx="1427163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Rectangle 45">
                <a:extLst>
                  <a:ext uri="{FF2B5EF4-FFF2-40B4-BE49-F238E27FC236}">
                    <a16:creationId xmlns:a16="http://schemas.microsoft.com/office/drawing/2014/main" id="{05E2DB90-386A-7E7C-3AFF-037397B5C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651375"/>
                <a:ext cx="347663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46">
                <a:extLst>
                  <a:ext uri="{FF2B5EF4-FFF2-40B4-BE49-F238E27FC236}">
                    <a16:creationId xmlns:a16="http://schemas.microsoft.com/office/drawing/2014/main" id="{E0EE2571-8893-EDAC-3281-26B38F248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735513"/>
                <a:ext cx="574675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Rectangle 47">
                <a:extLst>
                  <a:ext uri="{FF2B5EF4-FFF2-40B4-BE49-F238E27FC236}">
                    <a16:creationId xmlns:a16="http://schemas.microsoft.com/office/drawing/2014/main" id="{25833064-66DE-88CC-6E7D-81E57296F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929188"/>
                <a:ext cx="711200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Rectangle 48">
                <a:extLst>
                  <a:ext uri="{FF2B5EF4-FFF2-40B4-BE49-F238E27FC236}">
                    <a16:creationId xmlns:a16="http://schemas.microsoft.com/office/drawing/2014/main" id="{556491E8-2D83-ADB9-B49E-899D836A3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013325"/>
                <a:ext cx="328613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Rectangle 49">
                <a:extLst>
                  <a:ext uri="{FF2B5EF4-FFF2-40B4-BE49-F238E27FC236}">
                    <a16:creationId xmlns:a16="http://schemas.microsoft.com/office/drawing/2014/main" id="{E8A3000B-5A42-3260-C402-574EAD623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202238"/>
                <a:ext cx="488950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50">
                <a:extLst>
                  <a:ext uri="{FF2B5EF4-FFF2-40B4-BE49-F238E27FC236}">
                    <a16:creationId xmlns:a16="http://schemas.microsoft.com/office/drawing/2014/main" id="{90E6604C-0E75-31AA-E926-111477367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284788"/>
                <a:ext cx="246063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51">
                <a:extLst>
                  <a:ext uri="{FF2B5EF4-FFF2-40B4-BE49-F238E27FC236}">
                    <a16:creationId xmlns:a16="http://schemas.microsoft.com/office/drawing/2014/main" id="{C4578AD4-75CD-E783-BFA0-08014080F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578475"/>
                <a:ext cx="669925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Rectangle 52">
                <a:extLst>
                  <a:ext uri="{FF2B5EF4-FFF2-40B4-BE49-F238E27FC236}">
                    <a16:creationId xmlns:a16="http://schemas.microsoft.com/office/drawing/2014/main" id="{BA8C37C7-E537-96C0-22A4-8C763CE87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767388"/>
                <a:ext cx="708025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Rectangle 53">
                <a:extLst>
                  <a:ext uri="{FF2B5EF4-FFF2-40B4-BE49-F238E27FC236}">
                    <a16:creationId xmlns:a16="http://schemas.microsoft.com/office/drawing/2014/main" id="{D451F7BC-79C3-A497-132F-6E3F1A91B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849938"/>
                <a:ext cx="292100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Rectangle 54">
                <a:extLst>
                  <a:ext uri="{FF2B5EF4-FFF2-40B4-BE49-F238E27FC236}">
                    <a16:creationId xmlns:a16="http://schemas.microsoft.com/office/drawing/2014/main" id="{C850C6D2-9024-904C-E794-C7A26AE45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6054725"/>
                <a:ext cx="2470150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Rectangle 55">
                <a:extLst>
                  <a:ext uri="{FF2B5EF4-FFF2-40B4-BE49-F238E27FC236}">
                    <a16:creationId xmlns:a16="http://schemas.microsoft.com/office/drawing/2014/main" id="{4717F0D1-3A28-C2CB-0994-B8D7B9F09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6138863"/>
                <a:ext cx="1838325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049" name="ZoneTexte 2048">
              <a:extLst>
                <a:ext uri="{FF2B5EF4-FFF2-40B4-BE49-F238E27FC236}">
                  <a16:creationId xmlns:a16="http://schemas.microsoft.com/office/drawing/2014/main" id="{67246783-9BBC-C044-90A2-59355AA950A4}"/>
                </a:ext>
              </a:extLst>
            </p:cNvPr>
            <p:cNvSpPr txBox="1"/>
            <p:nvPr/>
          </p:nvSpPr>
          <p:spPr>
            <a:xfrm>
              <a:off x="1317907" y="3731324"/>
              <a:ext cx="124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Kaposi’s sarcoma</a:t>
              </a:r>
            </a:p>
          </p:txBody>
        </p:sp>
        <p:sp>
          <p:nvSpPr>
            <p:cNvPr id="2050" name="ZoneTexte 2049">
              <a:extLst>
                <a:ext uri="{FF2B5EF4-FFF2-40B4-BE49-F238E27FC236}">
                  <a16:creationId xmlns:a16="http://schemas.microsoft.com/office/drawing/2014/main" id="{878C48BF-C944-5FA6-EA33-C90A6DDAD793}"/>
                </a:ext>
              </a:extLst>
            </p:cNvPr>
            <p:cNvSpPr txBox="1"/>
            <p:nvPr/>
          </p:nvSpPr>
          <p:spPr>
            <a:xfrm>
              <a:off x="856882" y="4055606"/>
              <a:ext cx="17107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Non-Hodgkin lymphoma</a:t>
              </a:r>
            </a:p>
          </p:txBody>
        </p:sp>
        <p:sp>
          <p:nvSpPr>
            <p:cNvPr id="2052" name="ZoneTexte 2051">
              <a:extLst>
                <a:ext uri="{FF2B5EF4-FFF2-40B4-BE49-F238E27FC236}">
                  <a16:creationId xmlns:a16="http://schemas.microsoft.com/office/drawing/2014/main" id="{87D26FB6-8913-6704-DEB8-6F8E782F9BA8}"/>
                </a:ext>
              </a:extLst>
            </p:cNvPr>
            <p:cNvSpPr txBox="1"/>
            <p:nvPr/>
          </p:nvSpPr>
          <p:spPr>
            <a:xfrm>
              <a:off x="1164660" y="4389499"/>
              <a:ext cx="1402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Hodgkin lymphoma</a:t>
              </a:r>
            </a:p>
          </p:txBody>
        </p:sp>
        <p:sp>
          <p:nvSpPr>
            <p:cNvPr id="2054" name="ZoneTexte 2053">
              <a:extLst>
                <a:ext uri="{FF2B5EF4-FFF2-40B4-BE49-F238E27FC236}">
                  <a16:creationId xmlns:a16="http://schemas.microsoft.com/office/drawing/2014/main" id="{D83596CE-033E-1829-BC69-E163CFCC6472}"/>
                </a:ext>
              </a:extLst>
            </p:cNvPr>
            <p:cNvSpPr txBox="1"/>
            <p:nvPr/>
          </p:nvSpPr>
          <p:spPr>
            <a:xfrm>
              <a:off x="1637096" y="4707726"/>
              <a:ext cx="9305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Liver cancer</a:t>
              </a:r>
            </a:p>
          </p:txBody>
        </p:sp>
        <p:sp>
          <p:nvSpPr>
            <p:cNvPr id="2055" name="ZoneTexte 2054">
              <a:extLst>
                <a:ext uri="{FF2B5EF4-FFF2-40B4-BE49-F238E27FC236}">
                  <a16:creationId xmlns:a16="http://schemas.microsoft.com/office/drawing/2014/main" id="{A624BD81-6727-EBFA-B93F-F88131A83433}"/>
                </a:ext>
              </a:extLst>
            </p:cNvPr>
            <p:cNvSpPr txBox="1"/>
            <p:nvPr/>
          </p:nvSpPr>
          <p:spPr>
            <a:xfrm>
              <a:off x="1654858" y="5038061"/>
              <a:ext cx="91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Anal cancer</a:t>
              </a:r>
            </a:p>
          </p:txBody>
        </p:sp>
        <p:sp>
          <p:nvSpPr>
            <p:cNvPr id="2056" name="ZoneTexte 2055">
              <a:extLst>
                <a:ext uri="{FF2B5EF4-FFF2-40B4-BE49-F238E27FC236}">
                  <a16:creationId xmlns:a16="http://schemas.microsoft.com/office/drawing/2014/main" id="{68CD8473-FF98-542A-DF7A-F49ECAB7BD59}"/>
                </a:ext>
              </a:extLst>
            </p:cNvPr>
            <p:cNvSpPr txBox="1"/>
            <p:nvPr/>
          </p:nvSpPr>
          <p:spPr>
            <a:xfrm>
              <a:off x="1637225" y="5357978"/>
              <a:ext cx="9303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Lung cancer</a:t>
              </a:r>
            </a:p>
          </p:txBody>
        </p:sp>
        <p:sp>
          <p:nvSpPr>
            <p:cNvPr id="2057" name="ZoneTexte 2056">
              <a:extLst>
                <a:ext uri="{FF2B5EF4-FFF2-40B4-BE49-F238E27FC236}">
                  <a16:creationId xmlns:a16="http://schemas.microsoft.com/office/drawing/2014/main" id="{4C9B2959-8A6C-AB8A-2F34-369B31312E5C}"/>
                </a:ext>
              </a:extLst>
            </p:cNvPr>
            <p:cNvSpPr txBox="1"/>
            <p:nvPr/>
          </p:nvSpPr>
          <p:spPr>
            <a:xfrm>
              <a:off x="1301299" y="5686613"/>
              <a:ext cx="1266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Colorectal cancer</a:t>
              </a:r>
            </a:p>
          </p:txBody>
        </p:sp>
        <p:sp>
          <p:nvSpPr>
            <p:cNvPr id="2058" name="ZoneTexte 2057">
              <a:extLst>
                <a:ext uri="{FF2B5EF4-FFF2-40B4-BE49-F238E27FC236}">
                  <a16:creationId xmlns:a16="http://schemas.microsoft.com/office/drawing/2014/main" id="{52266767-A8EF-4544-6F69-ECD9881C0B28}"/>
                </a:ext>
              </a:extLst>
            </p:cNvPr>
            <p:cNvSpPr txBox="1"/>
            <p:nvPr/>
          </p:nvSpPr>
          <p:spPr>
            <a:xfrm>
              <a:off x="1413959" y="6012579"/>
              <a:ext cx="1153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Prostate cancer</a:t>
              </a:r>
            </a:p>
          </p:txBody>
        </p:sp>
        <p:sp>
          <p:nvSpPr>
            <p:cNvPr id="2060" name="ZoneTexte 2059">
              <a:extLst>
                <a:ext uri="{FF2B5EF4-FFF2-40B4-BE49-F238E27FC236}">
                  <a16:creationId xmlns:a16="http://schemas.microsoft.com/office/drawing/2014/main" id="{D6209A72-41C7-ACE3-8A60-3B17ACF222EC}"/>
                </a:ext>
              </a:extLst>
            </p:cNvPr>
            <p:cNvSpPr txBox="1"/>
            <p:nvPr/>
          </p:nvSpPr>
          <p:spPr>
            <a:xfrm>
              <a:off x="2514855" y="633808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2061" name="ZoneTexte 2060">
              <a:extLst>
                <a:ext uri="{FF2B5EF4-FFF2-40B4-BE49-F238E27FC236}">
                  <a16:creationId xmlns:a16="http://schemas.microsoft.com/office/drawing/2014/main" id="{DD0037CC-16EC-8F35-E7A3-FC1413F2BF36}"/>
                </a:ext>
              </a:extLst>
            </p:cNvPr>
            <p:cNvSpPr txBox="1"/>
            <p:nvPr/>
          </p:nvSpPr>
          <p:spPr>
            <a:xfrm>
              <a:off x="5672038" y="3713906"/>
              <a:ext cx="124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Kaposi’s sarcoma</a:t>
              </a:r>
            </a:p>
          </p:txBody>
        </p:sp>
        <p:sp>
          <p:nvSpPr>
            <p:cNvPr id="2062" name="ZoneTexte 2061">
              <a:extLst>
                <a:ext uri="{FF2B5EF4-FFF2-40B4-BE49-F238E27FC236}">
                  <a16:creationId xmlns:a16="http://schemas.microsoft.com/office/drawing/2014/main" id="{A0FCA56F-3FD0-2225-25C0-C3243D1A0F20}"/>
                </a:ext>
              </a:extLst>
            </p:cNvPr>
            <p:cNvSpPr txBox="1"/>
            <p:nvPr/>
          </p:nvSpPr>
          <p:spPr>
            <a:xfrm>
              <a:off x="5211013" y="3994357"/>
              <a:ext cx="17107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Non-Hodgkin lymphoma</a:t>
              </a:r>
            </a:p>
          </p:txBody>
        </p:sp>
        <p:sp>
          <p:nvSpPr>
            <p:cNvPr id="2063" name="ZoneTexte 2062">
              <a:extLst>
                <a:ext uri="{FF2B5EF4-FFF2-40B4-BE49-F238E27FC236}">
                  <a16:creationId xmlns:a16="http://schemas.microsoft.com/office/drawing/2014/main" id="{3544BC1C-A2DE-4217-DCBD-DAB776181190}"/>
                </a:ext>
              </a:extLst>
            </p:cNvPr>
            <p:cNvSpPr txBox="1"/>
            <p:nvPr/>
          </p:nvSpPr>
          <p:spPr>
            <a:xfrm>
              <a:off x="5518791" y="4555259"/>
              <a:ext cx="1402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Hodgkin lymphoma</a:t>
              </a:r>
            </a:p>
          </p:txBody>
        </p:sp>
        <p:sp>
          <p:nvSpPr>
            <p:cNvPr id="2064" name="ZoneTexte 2063">
              <a:extLst>
                <a:ext uri="{FF2B5EF4-FFF2-40B4-BE49-F238E27FC236}">
                  <a16:creationId xmlns:a16="http://schemas.microsoft.com/office/drawing/2014/main" id="{17D88FAC-41F5-EF91-BDF3-0D0EF0DD4018}"/>
                </a:ext>
              </a:extLst>
            </p:cNvPr>
            <p:cNvSpPr txBox="1"/>
            <p:nvPr/>
          </p:nvSpPr>
          <p:spPr>
            <a:xfrm>
              <a:off x="5991227" y="4835710"/>
              <a:ext cx="9305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Liver cancer</a:t>
              </a:r>
            </a:p>
          </p:txBody>
        </p:sp>
        <p:sp>
          <p:nvSpPr>
            <p:cNvPr id="2065" name="ZoneTexte 2064">
              <a:extLst>
                <a:ext uri="{FF2B5EF4-FFF2-40B4-BE49-F238E27FC236}">
                  <a16:creationId xmlns:a16="http://schemas.microsoft.com/office/drawing/2014/main" id="{47B78CED-6341-514F-46D4-3ED314CE971F}"/>
                </a:ext>
              </a:extLst>
            </p:cNvPr>
            <p:cNvSpPr txBox="1"/>
            <p:nvPr/>
          </p:nvSpPr>
          <p:spPr>
            <a:xfrm>
              <a:off x="6008989" y="5116161"/>
              <a:ext cx="91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Anal cancer</a:t>
              </a:r>
            </a:p>
          </p:txBody>
        </p:sp>
        <p:sp>
          <p:nvSpPr>
            <p:cNvPr id="2066" name="ZoneTexte 2065">
              <a:extLst>
                <a:ext uri="{FF2B5EF4-FFF2-40B4-BE49-F238E27FC236}">
                  <a16:creationId xmlns:a16="http://schemas.microsoft.com/office/drawing/2014/main" id="{9F3CC3C1-E512-00A7-AB96-7B47760652B0}"/>
                </a:ext>
              </a:extLst>
            </p:cNvPr>
            <p:cNvSpPr txBox="1"/>
            <p:nvPr/>
          </p:nvSpPr>
          <p:spPr>
            <a:xfrm>
              <a:off x="5991356" y="5396612"/>
              <a:ext cx="9303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Lung cancer</a:t>
              </a:r>
            </a:p>
          </p:txBody>
        </p:sp>
        <p:sp>
          <p:nvSpPr>
            <p:cNvPr id="2067" name="ZoneTexte 2066">
              <a:extLst>
                <a:ext uri="{FF2B5EF4-FFF2-40B4-BE49-F238E27FC236}">
                  <a16:creationId xmlns:a16="http://schemas.microsoft.com/office/drawing/2014/main" id="{8C3D1990-DDCD-7CEC-D53D-BFAF5E4C5092}"/>
                </a:ext>
              </a:extLst>
            </p:cNvPr>
            <p:cNvSpPr txBox="1"/>
            <p:nvPr/>
          </p:nvSpPr>
          <p:spPr>
            <a:xfrm>
              <a:off x="5655430" y="5677063"/>
              <a:ext cx="1266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Colorectal cancer</a:t>
              </a:r>
            </a:p>
          </p:txBody>
        </p:sp>
        <p:sp>
          <p:nvSpPr>
            <p:cNvPr id="2069" name="ZoneTexte 2068">
              <a:extLst>
                <a:ext uri="{FF2B5EF4-FFF2-40B4-BE49-F238E27FC236}">
                  <a16:creationId xmlns:a16="http://schemas.microsoft.com/office/drawing/2014/main" id="{59BB7F9C-B70F-EC68-8667-C5BEDFBF2887}"/>
                </a:ext>
              </a:extLst>
            </p:cNvPr>
            <p:cNvSpPr txBox="1"/>
            <p:nvPr/>
          </p:nvSpPr>
          <p:spPr>
            <a:xfrm>
              <a:off x="5797264" y="4274808"/>
              <a:ext cx="1124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Cervical cancer</a:t>
              </a:r>
            </a:p>
          </p:txBody>
        </p:sp>
        <p:sp>
          <p:nvSpPr>
            <p:cNvPr id="2070" name="ZoneTexte 2069">
              <a:extLst>
                <a:ext uri="{FF2B5EF4-FFF2-40B4-BE49-F238E27FC236}">
                  <a16:creationId xmlns:a16="http://schemas.microsoft.com/office/drawing/2014/main" id="{CE1A5210-26E1-359E-7323-2CF83D849DE9}"/>
                </a:ext>
              </a:extLst>
            </p:cNvPr>
            <p:cNvSpPr txBox="1"/>
            <p:nvPr/>
          </p:nvSpPr>
          <p:spPr>
            <a:xfrm>
              <a:off x="5405875" y="5957512"/>
              <a:ext cx="1515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Female breast cancer</a:t>
              </a:r>
            </a:p>
          </p:txBody>
        </p:sp>
        <p:sp>
          <p:nvSpPr>
            <p:cNvPr id="2071" name="ZoneTexte 2070">
              <a:extLst>
                <a:ext uri="{FF2B5EF4-FFF2-40B4-BE49-F238E27FC236}">
                  <a16:creationId xmlns:a16="http://schemas.microsoft.com/office/drawing/2014/main" id="{4932423A-7B81-C01D-20A3-5FD12D642EDA}"/>
                </a:ext>
              </a:extLst>
            </p:cNvPr>
            <p:cNvSpPr txBox="1"/>
            <p:nvPr/>
          </p:nvSpPr>
          <p:spPr>
            <a:xfrm>
              <a:off x="4113163" y="4743390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2008-2018</a:t>
              </a:r>
            </a:p>
          </p:txBody>
        </p:sp>
        <p:sp>
          <p:nvSpPr>
            <p:cNvPr id="2072" name="ZoneTexte 2071">
              <a:extLst>
                <a:ext uri="{FF2B5EF4-FFF2-40B4-BE49-F238E27FC236}">
                  <a16:creationId xmlns:a16="http://schemas.microsoft.com/office/drawing/2014/main" id="{14AD13C5-896B-7C1E-7914-65F796DF7253}"/>
                </a:ext>
              </a:extLst>
            </p:cNvPr>
            <p:cNvSpPr txBox="1"/>
            <p:nvPr/>
          </p:nvSpPr>
          <p:spPr>
            <a:xfrm>
              <a:off x="4113163" y="5084033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1997-2007</a:t>
              </a:r>
            </a:p>
          </p:txBody>
        </p:sp>
        <p:sp>
          <p:nvSpPr>
            <p:cNvPr id="2073" name="ZoneTexte 2072">
              <a:extLst>
                <a:ext uri="{FF2B5EF4-FFF2-40B4-BE49-F238E27FC236}">
                  <a16:creationId xmlns:a16="http://schemas.microsoft.com/office/drawing/2014/main" id="{98421F87-4FC8-56DC-632A-10FB5C2EF703}"/>
                </a:ext>
              </a:extLst>
            </p:cNvPr>
            <p:cNvSpPr txBox="1"/>
            <p:nvPr/>
          </p:nvSpPr>
          <p:spPr>
            <a:xfrm>
              <a:off x="8448871" y="4710660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2008-2018</a:t>
              </a:r>
            </a:p>
          </p:txBody>
        </p:sp>
        <p:sp>
          <p:nvSpPr>
            <p:cNvPr id="2074" name="ZoneTexte 2073">
              <a:extLst>
                <a:ext uri="{FF2B5EF4-FFF2-40B4-BE49-F238E27FC236}">
                  <a16:creationId xmlns:a16="http://schemas.microsoft.com/office/drawing/2014/main" id="{89148EB2-2E51-51C9-BB53-3D257D159CCD}"/>
                </a:ext>
              </a:extLst>
            </p:cNvPr>
            <p:cNvSpPr txBox="1"/>
            <p:nvPr/>
          </p:nvSpPr>
          <p:spPr>
            <a:xfrm>
              <a:off x="8448871" y="5051303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1997-2007</a:t>
              </a:r>
            </a:p>
          </p:txBody>
        </p:sp>
        <p:sp>
          <p:nvSpPr>
            <p:cNvPr id="2075" name="ZoneTexte 2074">
              <a:extLst>
                <a:ext uri="{FF2B5EF4-FFF2-40B4-BE49-F238E27FC236}">
                  <a16:creationId xmlns:a16="http://schemas.microsoft.com/office/drawing/2014/main" id="{B4401E9E-332C-06B5-6060-86C6B5D8C86C}"/>
                </a:ext>
              </a:extLst>
            </p:cNvPr>
            <p:cNvSpPr txBox="1"/>
            <p:nvPr/>
          </p:nvSpPr>
          <p:spPr>
            <a:xfrm>
              <a:off x="3079133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100</a:t>
              </a:r>
            </a:p>
          </p:txBody>
        </p:sp>
        <p:sp>
          <p:nvSpPr>
            <p:cNvPr id="2076" name="ZoneTexte 2075">
              <a:extLst>
                <a:ext uri="{FF2B5EF4-FFF2-40B4-BE49-F238E27FC236}">
                  <a16:creationId xmlns:a16="http://schemas.microsoft.com/office/drawing/2014/main" id="{91AB6414-BB99-A6D5-A7B3-A2EB34752DF7}"/>
                </a:ext>
              </a:extLst>
            </p:cNvPr>
            <p:cNvSpPr txBox="1"/>
            <p:nvPr/>
          </p:nvSpPr>
          <p:spPr>
            <a:xfrm>
              <a:off x="3721958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200</a:t>
              </a:r>
            </a:p>
          </p:txBody>
        </p:sp>
        <p:sp>
          <p:nvSpPr>
            <p:cNvPr id="2077" name="ZoneTexte 2076">
              <a:extLst>
                <a:ext uri="{FF2B5EF4-FFF2-40B4-BE49-F238E27FC236}">
                  <a16:creationId xmlns:a16="http://schemas.microsoft.com/office/drawing/2014/main" id="{F7AE55FC-7101-9CF5-2C61-1ADF5B132940}"/>
                </a:ext>
              </a:extLst>
            </p:cNvPr>
            <p:cNvSpPr txBox="1"/>
            <p:nvPr/>
          </p:nvSpPr>
          <p:spPr>
            <a:xfrm>
              <a:off x="4364783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300</a:t>
              </a:r>
            </a:p>
          </p:txBody>
        </p:sp>
        <p:sp>
          <p:nvSpPr>
            <p:cNvPr id="2078" name="ZoneTexte 2077">
              <a:extLst>
                <a:ext uri="{FF2B5EF4-FFF2-40B4-BE49-F238E27FC236}">
                  <a16:creationId xmlns:a16="http://schemas.microsoft.com/office/drawing/2014/main" id="{A475C4FC-B7AF-8EB4-BDAD-7FA56C37FE39}"/>
                </a:ext>
              </a:extLst>
            </p:cNvPr>
            <p:cNvSpPr txBox="1"/>
            <p:nvPr/>
          </p:nvSpPr>
          <p:spPr>
            <a:xfrm>
              <a:off x="5007607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400</a:t>
              </a:r>
            </a:p>
          </p:txBody>
        </p:sp>
        <p:sp>
          <p:nvSpPr>
            <p:cNvPr id="2079" name="ZoneTexte 2078">
              <a:extLst>
                <a:ext uri="{FF2B5EF4-FFF2-40B4-BE49-F238E27FC236}">
                  <a16:creationId xmlns:a16="http://schemas.microsoft.com/office/drawing/2014/main" id="{60F97B99-0E57-92D6-408F-80A2FEF78729}"/>
                </a:ext>
              </a:extLst>
            </p:cNvPr>
            <p:cNvSpPr txBox="1"/>
            <p:nvPr/>
          </p:nvSpPr>
          <p:spPr>
            <a:xfrm>
              <a:off x="3103526" y="3309966"/>
              <a:ext cx="1049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Men</a:t>
              </a:r>
              <a:br>
                <a:rPr lang="en-US" sz="1400" b="1" dirty="0">
                  <a:solidFill>
                    <a:srgbClr val="0070C0"/>
                  </a:solidFill>
                </a:rPr>
              </a:br>
              <a:r>
                <a:rPr lang="en-US" sz="1200" dirty="0">
                  <a:solidFill>
                    <a:srgbClr val="0070C0"/>
                  </a:solidFill>
                </a:rPr>
                <a:t>(/100 000 PY)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080" name="ZoneTexte 2079">
              <a:extLst>
                <a:ext uri="{FF2B5EF4-FFF2-40B4-BE49-F238E27FC236}">
                  <a16:creationId xmlns:a16="http://schemas.microsoft.com/office/drawing/2014/main" id="{0409D6B4-97E0-DB0A-F683-26116D26CDD0}"/>
                </a:ext>
              </a:extLst>
            </p:cNvPr>
            <p:cNvSpPr txBox="1"/>
            <p:nvPr/>
          </p:nvSpPr>
          <p:spPr>
            <a:xfrm>
              <a:off x="7429103" y="3309966"/>
              <a:ext cx="1049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Women</a:t>
              </a:r>
              <a:br>
                <a:rPr lang="en-US" sz="1400" b="1" dirty="0">
                  <a:solidFill>
                    <a:srgbClr val="0070C0"/>
                  </a:solidFill>
                </a:rPr>
              </a:br>
              <a:r>
                <a:rPr lang="en-US" sz="1200" dirty="0">
                  <a:solidFill>
                    <a:srgbClr val="0070C0"/>
                  </a:solidFill>
                </a:rPr>
                <a:t>(/100 000 PY)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081" name="ZoneTexte 2080">
              <a:extLst>
                <a:ext uri="{FF2B5EF4-FFF2-40B4-BE49-F238E27FC236}">
                  <a16:creationId xmlns:a16="http://schemas.microsoft.com/office/drawing/2014/main" id="{B21F4908-D85A-640A-BAE2-B8F2E894EC5A}"/>
                </a:ext>
              </a:extLst>
            </p:cNvPr>
            <p:cNvSpPr txBox="1"/>
            <p:nvPr/>
          </p:nvSpPr>
          <p:spPr>
            <a:xfrm>
              <a:off x="6814772" y="633808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2082" name="ZoneTexte 2081">
              <a:extLst>
                <a:ext uri="{FF2B5EF4-FFF2-40B4-BE49-F238E27FC236}">
                  <a16:creationId xmlns:a16="http://schemas.microsoft.com/office/drawing/2014/main" id="{04A5AD2F-B09F-7776-F592-4296E1D08F15}"/>
                </a:ext>
              </a:extLst>
            </p:cNvPr>
            <p:cNvSpPr txBox="1"/>
            <p:nvPr/>
          </p:nvSpPr>
          <p:spPr>
            <a:xfrm>
              <a:off x="7628111" y="63380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50</a:t>
              </a:r>
            </a:p>
          </p:txBody>
        </p:sp>
        <p:sp>
          <p:nvSpPr>
            <p:cNvPr id="2083" name="ZoneTexte 2082">
              <a:extLst>
                <a:ext uri="{FF2B5EF4-FFF2-40B4-BE49-F238E27FC236}">
                  <a16:creationId xmlns:a16="http://schemas.microsoft.com/office/drawing/2014/main" id="{8C5CA41D-4886-ACA6-DB4D-95118B1090A8}"/>
                </a:ext>
              </a:extLst>
            </p:cNvPr>
            <p:cNvSpPr txBox="1"/>
            <p:nvPr/>
          </p:nvSpPr>
          <p:spPr>
            <a:xfrm>
              <a:off x="8446615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100</a:t>
              </a:r>
            </a:p>
          </p:txBody>
        </p:sp>
        <p:sp>
          <p:nvSpPr>
            <p:cNvPr id="2084" name="ZoneTexte 2083">
              <a:extLst>
                <a:ext uri="{FF2B5EF4-FFF2-40B4-BE49-F238E27FC236}">
                  <a16:creationId xmlns:a16="http://schemas.microsoft.com/office/drawing/2014/main" id="{2740A8A9-7ACE-6828-5ABD-C9B1A066D219}"/>
                </a:ext>
              </a:extLst>
            </p:cNvPr>
            <p:cNvSpPr txBox="1"/>
            <p:nvPr/>
          </p:nvSpPr>
          <p:spPr>
            <a:xfrm>
              <a:off x="9308402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150</a:t>
              </a:r>
            </a:p>
          </p:txBody>
        </p:sp>
        <p:sp>
          <p:nvSpPr>
            <p:cNvPr id="2085" name="Rectangle 36">
              <a:extLst>
                <a:ext uri="{FF2B5EF4-FFF2-40B4-BE49-F238E27FC236}">
                  <a16:creationId xmlns:a16="http://schemas.microsoft.com/office/drawing/2014/main" id="{CFE7559C-96E8-DE41-CADB-4BC3A3BE7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5902" y="4811622"/>
              <a:ext cx="73025" cy="7302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6" name="Rectangle 37">
              <a:extLst>
                <a:ext uri="{FF2B5EF4-FFF2-40B4-BE49-F238E27FC236}">
                  <a16:creationId xmlns:a16="http://schemas.microsoft.com/office/drawing/2014/main" id="{9DD82BEC-C9BF-401D-3FDC-D65E18DF6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5902" y="5152934"/>
              <a:ext cx="73025" cy="73025"/>
            </a:xfrm>
            <a:prstGeom prst="rect">
              <a:avLst/>
            </a:prstGeom>
            <a:solidFill>
              <a:srgbClr val="FF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7" name="Rectangle 18">
              <a:extLst>
                <a:ext uri="{FF2B5EF4-FFF2-40B4-BE49-F238E27FC236}">
                  <a16:creationId xmlns:a16="http://schemas.microsoft.com/office/drawing/2014/main" id="{72C556F5-53D9-877A-D1C1-C65793597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924" y="4839456"/>
              <a:ext cx="73025" cy="73025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8" name="Rectangle 19">
              <a:extLst>
                <a:ext uri="{FF2B5EF4-FFF2-40B4-BE49-F238E27FC236}">
                  <a16:creationId xmlns:a16="http://schemas.microsoft.com/office/drawing/2014/main" id="{CCD24E36-A5E5-7048-835C-5FCB330D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924" y="5180768"/>
              <a:ext cx="73025" cy="7302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9" name="Rectangle : coins arrondis 2088">
              <a:extLst>
                <a:ext uri="{FF2B5EF4-FFF2-40B4-BE49-F238E27FC236}">
                  <a16:creationId xmlns:a16="http://schemas.microsoft.com/office/drawing/2014/main" id="{3BB0DD9F-8EFC-9EC2-07A5-BB829C27DAF4}"/>
                </a:ext>
              </a:extLst>
            </p:cNvPr>
            <p:cNvSpPr/>
            <p:nvPr/>
          </p:nvSpPr>
          <p:spPr>
            <a:xfrm>
              <a:off x="767408" y="3743160"/>
              <a:ext cx="4467771" cy="589446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0" name="Rectangle : coins arrondis 2089">
              <a:extLst>
                <a:ext uri="{FF2B5EF4-FFF2-40B4-BE49-F238E27FC236}">
                  <a16:creationId xmlns:a16="http://schemas.microsoft.com/office/drawing/2014/main" id="{392E82CC-7390-26BC-C7C7-165D9E18BFF8}"/>
                </a:ext>
              </a:extLst>
            </p:cNvPr>
            <p:cNvSpPr/>
            <p:nvPr/>
          </p:nvSpPr>
          <p:spPr>
            <a:xfrm>
              <a:off x="767408" y="5389217"/>
              <a:ext cx="4467771" cy="880129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1" name="Rectangle : coins arrondis 2090">
              <a:extLst>
                <a:ext uri="{FF2B5EF4-FFF2-40B4-BE49-F238E27FC236}">
                  <a16:creationId xmlns:a16="http://schemas.microsoft.com/office/drawing/2014/main" id="{FA179813-9BA3-C341-A16B-6E84F1E22A8D}"/>
                </a:ext>
              </a:extLst>
            </p:cNvPr>
            <p:cNvSpPr/>
            <p:nvPr/>
          </p:nvSpPr>
          <p:spPr>
            <a:xfrm>
              <a:off x="5280942" y="3743159"/>
              <a:ext cx="4467771" cy="812099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2" name="Rectangle : coins arrondis 2091">
              <a:extLst>
                <a:ext uri="{FF2B5EF4-FFF2-40B4-BE49-F238E27FC236}">
                  <a16:creationId xmlns:a16="http://schemas.microsoft.com/office/drawing/2014/main" id="{FF2C9692-4F58-0638-4C56-7F96FE9A38EA}"/>
                </a:ext>
              </a:extLst>
            </p:cNvPr>
            <p:cNvSpPr/>
            <p:nvPr/>
          </p:nvSpPr>
          <p:spPr>
            <a:xfrm>
              <a:off x="5280942" y="5389217"/>
              <a:ext cx="4467771" cy="880129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54C21DF-06B4-D5A2-80F4-8181CB5AED3D}"/>
                </a:ext>
              </a:extLst>
            </p:cNvPr>
            <p:cNvSpPr txBox="1"/>
            <p:nvPr/>
          </p:nvSpPr>
          <p:spPr>
            <a:xfrm>
              <a:off x="2621482" y="2893922"/>
              <a:ext cx="73508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effectLst/>
                  <a:latin typeface="+mj-lt"/>
                </a:rPr>
                <a:t>Crude incidence rates between 1997‐2007 vs 2008‐2018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651AC8CA-1D15-C245-0F13-7309B05FA234}"/>
              </a:ext>
            </a:extLst>
          </p:cNvPr>
          <p:cNvSpPr txBox="1"/>
          <p:nvPr/>
        </p:nvSpPr>
        <p:spPr>
          <a:xfrm>
            <a:off x="10005183" y="6467777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pt-BR" sz="1200" i="1" dirty="0">
                <a:solidFill>
                  <a:srgbClr val="0070C0"/>
                </a:solidFill>
              </a:rPr>
              <a:t>Grabar S, eP.B1.022</a:t>
            </a:r>
          </a:p>
        </p:txBody>
      </p:sp>
    </p:spTree>
    <p:extLst>
      <p:ext uri="{BB962C8B-B14F-4D97-AF65-F5344CB8AC3E}">
        <p14:creationId xmlns:p14="http://schemas.microsoft.com/office/powerpoint/2010/main" val="4036837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448FAAB6-3BFA-C531-207E-12D255C6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>
            <a:normAutofit/>
          </a:bodyPr>
          <a:lstStyle/>
          <a:p>
            <a:r>
              <a:rPr lang="en-US"/>
              <a:t>Evolution of cancers risk in PWH over 20 years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DC2E641-12CA-0684-BA5C-B2A21094285C}"/>
              </a:ext>
            </a:extLst>
          </p:cNvPr>
          <p:cNvGrpSpPr/>
          <p:nvPr/>
        </p:nvGrpSpPr>
        <p:grpSpPr>
          <a:xfrm>
            <a:off x="1691599" y="2292278"/>
            <a:ext cx="7662749" cy="4233066"/>
            <a:chOff x="1691599" y="2292278"/>
            <a:chExt cx="7662749" cy="4233066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5BB6D6F6-DD68-4205-427F-60E133FF9FD1}"/>
                </a:ext>
              </a:extLst>
            </p:cNvPr>
            <p:cNvGrpSpPr/>
            <p:nvPr/>
          </p:nvGrpSpPr>
          <p:grpSpPr>
            <a:xfrm>
              <a:off x="4676775" y="2712147"/>
              <a:ext cx="3298825" cy="3567113"/>
              <a:chOff x="4676775" y="2451100"/>
              <a:chExt cx="3298825" cy="3567113"/>
            </a:xfrm>
          </p:grpSpPr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D28201F6-C975-108E-907D-E18F767E9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84850" y="5913438"/>
                <a:ext cx="21907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9D09B4F2-85C3-05F7-179F-6806266F3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4850" y="2451100"/>
                <a:ext cx="0" cy="3462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C0D7A8B5-837A-1FB5-C32E-8E71EC7E3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76775" y="5913438"/>
                <a:ext cx="110807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F836EA7D-4B06-D387-BE64-22448005F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94238" y="5913438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DEB40836-3EE3-1F17-0BED-C1B437C70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50200" y="5913438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557B56B3-5FAF-AA4F-770A-DB53DF6CC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59588" y="5913438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EA2979EC-3959-A67A-A7DB-577D2D0E1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4850" y="5913438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4E9FCC2F-B8F6-2811-2E55-F465B1D48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9325" y="4017963"/>
                <a:ext cx="250825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8045BD9A-281D-092D-98CC-4D7185AF0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35663" y="3670300"/>
                <a:ext cx="523875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2A3C5219-B45E-A815-3CD9-49294133C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16663" y="4356100"/>
                <a:ext cx="47148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45DC43F0-7342-910C-A228-151CFBA13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02463" y="2619375"/>
                <a:ext cx="62706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3EB6BB07-D554-64B0-96FA-6B0371F12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9875" y="4703763"/>
                <a:ext cx="37941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BD646402-4509-7461-4D0F-C10E3FA19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9875" y="5394325"/>
                <a:ext cx="25876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9D624FD6-C06F-1DE5-EAB2-3FFE7F206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9200" y="5046663"/>
                <a:ext cx="30956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4557B5DF-5281-8EC6-CABB-18C2B0561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700" y="5741988"/>
                <a:ext cx="32861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C6232081-DEA2-0A03-9B4B-F8C099738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16575" y="2962275"/>
                <a:ext cx="511175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FA83A3B6-B084-F649-4B2A-0B233C96B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700" y="3324225"/>
                <a:ext cx="828675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BE49C789-1A98-C7BB-3A69-5F687C9FF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088" y="2574925"/>
                <a:ext cx="88900" cy="87313"/>
              </a:xfrm>
              <a:custGeom>
                <a:avLst/>
                <a:gdLst>
                  <a:gd name="T0" fmla="*/ 190 w 222"/>
                  <a:gd name="T1" fmla="*/ 190 h 222"/>
                  <a:gd name="T2" fmla="*/ 190 w 222"/>
                  <a:gd name="T3" fmla="*/ 188 h 222"/>
                  <a:gd name="T4" fmla="*/ 190 w 222"/>
                  <a:gd name="T5" fmla="*/ 187 h 222"/>
                  <a:gd name="T6" fmla="*/ 191 w 222"/>
                  <a:gd name="T7" fmla="*/ 187 h 222"/>
                  <a:gd name="T8" fmla="*/ 193 w 222"/>
                  <a:gd name="T9" fmla="*/ 185 h 222"/>
                  <a:gd name="T10" fmla="*/ 197 w 222"/>
                  <a:gd name="T11" fmla="*/ 181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3 h 222"/>
                  <a:gd name="T22" fmla="*/ 220 w 222"/>
                  <a:gd name="T23" fmla="*/ 127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8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90 w 222"/>
                  <a:gd name="T37" fmla="*/ 33 h 222"/>
                  <a:gd name="T38" fmla="*/ 181 w 222"/>
                  <a:gd name="T39" fmla="*/ 25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3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8 w 222"/>
                  <a:gd name="T53" fmla="*/ 2 h 222"/>
                  <a:gd name="T54" fmla="*/ 69 w 222"/>
                  <a:gd name="T55" fmla="*/ 8 h 222"/>
                  <a:gd name="T56" fmla="*/ 49 w 222"/>
                  <a:gd name="T57" fmla="*/ 18 h 222"/>
                  <a:gd name="T58" fmla="*/ 33 w 222"/>
                  <a:gd name="T59" fmla="*/ 33 h 222"/>
                  <a:gd name="T60" fmla="*/ 19 w 222"/>
                  <a:gd name="T61" fmla="*/ 49 h 222"/>
                  <a:gd name="T62" fmla="*/ 8 w 222"/>
                  <a:gd name="T63" fmla="*/ 68 h 222"/>
                  <a:gd name="T64" fmla="*/ 2 w 222"/>
                  <a:gd name="T65" fmla="*/ 88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3 h 222"/>
                  <a:gd name="T72" fmla="*/ 8 w 222"/>
                  <a:gd name="T73" fmla="*/ 153 h 222"/>
                  <a:gd name="T74" fmla="*/ 13 w 222"/>
                  <a:gd name="T75" fmla="*/ 162 h 222"/>
                  <a:gd name="T76" fmla="*/ 19 w 222"/>
                  <a:gd name="T77" fmla="*/ 172 h 222"/>
                  <a:gd name="T78" fmla="*/ 25 w 222"/>
                  <a:gd name="T79" fmla="*/ 181 h 222"/>
                  <a:gd name="T80" fmla="*/ 33 w 222"/>
                  <a:gd name="T81" fmla="*/ 190 h 222"/>
                  <a:gd name="T82" fmla="*/ 49 w 222"/>
                  <a:gd name="T83" fmla="*/ 204 h 222"/>
                  <a:gd name="T84" fmla="*/ 69 w 222"/>
                  <a:gd name="T85" fmla="*/ 214 h 222"/>
                  <a:gd name="T86" fmla="*/ 88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4 w 222"/>
                  <a:gd name="T93" fmla="*/ 220 h 222"/>
                  <a:gd name="T94" fmla="*/ 127 w 222"/>
                  <a:gd name="T95" fmla="*/ 220 h 222"/>
                  <a:gd name="T96" fmla="*/ 133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1 w 222"/>
                  <a:gd name="T107" fmla="*/ 197 h 222"/>
                  <a:gd name="T108" fmla="*/ 185 w 222"/>
                  <a:gd name="T109" fmla="*/ 193 h 222"/>
                  <a:gd name="T110" fmla="*/ 187 w 222"/>
                  <a:gd name="T111" fmla="*/ 191 h 222"/>
                  <a:gd name="T112" fmla="*/ 187 w 222"/>
                  <a:gd name="T113" fmla="*/ 190 h 222"/>
                  <a:gd name="T114" fmla="*/ 188 w 222"/>
                  <a:gd name="T115" fmla="*/ 190 h 222"/>
                  <a:gd name="T116" fmla="*/ 190 w 222"/>
                  <a:gd name="T117" fmla="*/ 19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90" y="190"/>
                    </a:moveTo>
                    <a:lnTo>
                      <a:pt x="190" y="188"/>
                    </a:lnTo>
                    <a:lnTo>
                      <a:pt x="190" y="187"/>
                    </a:lnTo>
                    <a:lnTo>
                      <a:pt x="191" y="187"/>
                    </a:lnTo>
                    <a:lnTo>
                      <a:pt x="193" y="185"/>
                    </a:lnTo>
                    <a:lnTo>
                      <a:pt x="197" y="181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3"/>
                    </a:lnTo>
                    <a:lnTo>
                      <a:pt x="220" y="127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8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90" y="33"/>
                    </a:lnTo>
                    <a:lnTo>
                      <a:pt x="181" y="25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3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9" y="8"/>
                    </a:lnTo>
                    <a:lnTo>
                      <a:pt x="49" y="18"/>
                    </a:lnTo>
                    <a:lnTo>
                      <a:pt x="33" y="33"/>
                    </a:lnTo>
                    <a:lnTo>
                      <a:pt x="19" y="49"/>
                    </a:lnTo>
                    <a:lnTo>
                      <a:pt x="8" y="68"/>
                    </a:lnTo>
                    <a:lnTo>
                      <a:pt x="2" y="88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3"/>
                    </a:lnTo>
                    <a:lnTo>
                      <a:pt x="8" y="153"/>
                    </a:lnTo>
                    <a:lnTo>
                      <a:pt x="13" y="162"/>
                    </a:lnTo>
                    <a:lnTo>
                      <a:pt x="19" y="172"/>
                    </a:lnTo>
                    <a:lnTo>
                      <a:pt x="25" y="181"/>
                    </a:lnTo>
                    <a:lnTo>
                      <a:pt x="33" y="190"/>
                    </a:lnTo>
                    <a:lnTo>
                      <a:pt x="49" y="204"/>
                    </a:lnTo>
                    <a:lnTo>
                      <a:pt x="69" y="214"/>
                    </a:lnTo>
                    <a:lnTo>
                      <a:pt x="88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4" y="220"/>
                    </a:lnTo>
                    <a:lnTo>
                      <a:pt x="127" y="220"/>
                    </a:lnTo>
                    <a:lnTo>
                      <a:pt x="133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1" y="197"/>
                    </a:lnTo>
                    <a:lnTo>
                      <a:pt x="185" y="193"/>
                    </a:lnTo>
                    <a:lnTo>
                      <a:pt x="187" y="191"/>
                    </a:lnTo>
                    <a:lnTo>
                      <a:pt x="187" y="190"/>
                    </a:lnTo>
                    <a:lnTo>
                      <a:pt x="188" y="190"/>
                    </a:lnTo>
                    <a:lnTo>
                      <a:pt x="190" y="19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CAD116A5-4F02-9F5A-DDBA-E25E87C0B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0575" y="2917825"/>
                <a:ext cx="87312" cy="87313"/>
              </a:xfrm>
              <a:custGeom>
                <a:avLst/>
                <a:gdLst>
                  <a:gd name="T0" fmla="*/ 189 w 222"/>
                  <a:gd name="T1" fmla="*/ 189 h 222"/>
                  <a:gd name="T2" fmla="*/ 189 w 222"/>
                  <a:gd name="T3" fmla="*/ 187 h 222"/>
                  <a:gd name="T4" fmla="*/ 189 w 222"/>
                  <a:gd name="T5" fmla="*/ 186 h 222"/>
                  <a:gd name="T6" fmla="*/ 190 w 222"/>
                  <a:gd name="T7" fmla="*/ 186 h 222"/>
                  <a:gd name="T8" fmla="*/ 192 w 222"/>
                  <a:gd name="T9" fmla="*/ 184 h 222"/>
                  <a:gd name="T10" fmla="*/ 196 w 222"/>
                  <a:gd name="T11" fmla="*/ 180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2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7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89 w 222"/>
                  <a:gd name="T37" fmla="*/ 32 h 222"/>
                  <a:gd name="T38" fmla="*/ 180 w 222"/>
                  <a:gd name="T39" fmla="*/ 24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2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7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2 w 222"/>
                  <a:gd name="T59" fmla="*/ 32 h 222"/>
                  <a:gd name="T60" fmla="*/ 18 w 222"/>
                  <a:gd name="T61" fmla="*/ 49 h 222"/>
                  <a:gd name="T62" fmla="*/ 8 w 222"/>
                  <a:gd name="T63" fmla="*/ 68 h 222"/>
                  <a:gd name="T64" fmla="*/ 2 w 222"/>
                  <a:gd name="T65" fmla="*/ 87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2 h 222"/>
                  <a:gd name="T72" fmla="*/ 8 w 222"/>
                  <a:gd name="T73" fmla="*/ 153 h 222"/>
                  <a:gd name="T74" fmla="*/ 12 w 222"/>
                  <a:gd name="T75" fmla="*/ 162 h 222"/>
                  <a:gd name="T76" fmla="*/ 18 w 222"/>
                  <a:gd name="T77" fmla="*/ 172 h 222"/>
                  <a:gd name="T78" fmla="*/ 24 w 222"/>
                  <a:gd name="T79" fmla="*/ 180 h 222"/>
                  <a:gd name="T80" fmla="*/ 32 w 222"/>
                  <a:gd name="T81" fmla="*/ 189 h 222"/>
                  <a:gd name="T82" fmla="*/ 49 w 222"/>
                  <a:gd name="T83" fmla="*/ 204 h 222"/>
                  <a:gd name="T84" fmla="*/ 68 w 222"/>
                  <a:gd name="T85" fmla="*/ 214 h 222"/>
                  <a:gd name="T86" fmla="*/ 87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6 w 222"/>
                  <a:gd name="T95" fmla="*/ 220 h 222"/>
                  <a:gd name="T96" fmla="*/ 132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0 w 222"/>
                  <a:gd name="T107" fmla="*/ 196 h 222"/>
                  <a:gd name="T108" fmla="*/ 184 w 222"/>
                  <a:gd name="T109" fmla="*/ 192 h 222"/>
                  <a:gd name="T110" fmla="*/ 186 w 222"/>
                  <a:gd name="T111" fmla="*/ 190 h 222"/>
                  <a:gd name="T112" fmla="*/ 186 w 222"/>
                  <a:gd name="T113" fmla="*/ 189 h 222"/>
                  <a:gd name="T114" fmla="*/ 187 w 222"/>
                  <a:gd name="T115" fmla="*/ 189 h 222"/>
                  <a:gd name="T116" fmla="*/ 189 w 222"/>
                  <a:gd name="T117" fmla="*/ 18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89" y="189"/>
                    </a:moveTo>
                    <a:lnTo>
                      <a:pt x="189" y="187"/>
                    </a:lnTo>
                    <a:lnTo>
                      <a:pt x="189" y="186"/>
                    </a:lnTo>
                    <a:lnTo>
                      <a:pt x="190" y="186"/>
                    </a:lnTo>
                    <a:lnTo>
                      <a:pt x="192" y="184"/>
                    </a:lnTo>
                    <a:lnTo>
                      <a:pt x="196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2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7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89" y="32"/>
                    </a:lnTo>
                    <a:lnTo>
                      <a:pt x="180" y="24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7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2" y="32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3"/>
                    </a:lnTo>
                    <a:lnTo>
                      <a:pt x="12" y="162"/>
                    </a:lnTo>
                    <a:lnTo>
                      <a:pt x="18" y="172"/>
                    </a:lnTo>
                    <a:lnTo>
                      <a:pt x="24" y="180"/>
                    </a:lnTo>
                    <a:lnTo>
                      <a:pt x="32" y="189"/>
                    </a:lnTo>
                    <a:lnTo>
                      <a:pt x="49" y="204"/>
                    </a:lnTo>
                    <a:lnTo>
                      <a:pt x="68" y="214"/>
                    </a:lnTo>
                    <a:lnTo>
                      <a:pt x="87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6" y="220"/>
                    </a:lnTo>
                    <a:lnTo>
                      <a:pt x="132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6"/>
                    </a:lnTo>
                    <a:lnTo>
                      <a:pt x="184" y="192"/>
                    </a:lnTo>
                    <a:lnTo>
                      <a:pt x="186" y="190"/>
                    </a:lnTo>
                    <a:lnTo>
                      <a:pt x="186" y="189"/>
                    </a:lnTo>
                    <a:lnTo>
                      <a:pt x="187" y="189"/>
                    </a:lnTo>
                    <a:lnTo>
                      <a:pt x="189" y="189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6704D83C-59B5-FE26-EE3C-110A4DC0E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988" y="3279775"/>
                <a:ext cx="87312" cy="87313"/>
              </a:xfrm>
              <a:custGeom>
                <a:avLst/>
                <a:gdLst>
                  <a:gd name="T0" fmla="*/ 189 w 222"/>
                  <a:gd name="T1" fmla="*/ 190 h 222"/>
                  <a:gd name="T2" fmla="*/ 189 w 222"/>
                  <a:gd name="T3" fmla="*/ 188 h 222"/>
                  <a:gd name="T4" fmla="*/ 189 w 222"/>
                  <a:gd name="T5" fmla="*/ 187 h 222"/>
                  <a:gd name="T6" fmla="*/ 190 w 222"/>
                  <a:gd name="T7" fmla="*/ 187 h 222"/>
                  <a:gd name="T8" fmla="*/ 193 w 222"/>
                  <a:gd name="T9" fmla="*/ 185 h 222"/>
                  <a:gd name="T10" fmla="*/ 197 w 222"/>
                  <a:gd name="T11" fmla="*/ 181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3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8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89 w 222"/>
                  <a:gd name="T37" fmla="*/ 33 h 222"/>
                  <a:gd name="T38" fmla="*/ 180 w 222"/>
                  <a:gd name="T39" fmla="*/ 25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2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8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3 w 222"/>
                  <a:gd name="T59" fmla="*/ 33 h 222"/>
                  <a:gd name="T60" fmla="*/ 18 w 222"/>
                  <a:gd name="T61" fmla="*/ 49 h 222"/>
                  <a:gd name="T62" fmla="*/ 8 w 222"/>
                  <a:gd name="T63" fmla="*/ 68 h 222"/>
                  <a:gd name="T64" fmla="*/ 2 w 222"/>
                  <a:gd name="T65" fmla="*/ 88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3 h 222"/>
                  <a:gd name="T72" fmla="*/ 8 w 222"/>
                  <a:gd name="T73" fmla="*/ 153 h 222"/>
                  <a:gd name="T74" fmla="*/ 12 w 222"/>
                  <a:gd name="T75" fmla="*/ 162 h 222"/>
                  <a:gd name="T76" fmla="*/ 18 w 222"/>
                  <a:gd name="T77" fmla="*/ 172 h 222"/>
                  <a:gd name="T78" fmla="*/ 24 w 222"/>
                  <a:gd name="T79" fmla="*/ 181 h 222"/>
                  <a:gd name="T80" fmla="*/ 33 w 222"/>
                  <a:gd name="T81" fmla="*/ 190 h 222"/>
                  <a:gd name="T82" fmla="*/ 49 w 222"/>
                  <a:gd name="T83" fmla="*/ 204 h 222"/>
                  <a:gd name="T84" fmla="*/ 68 w 222"/>
                  <a:gd name="T85" fmla="*/ 214 h 222"/>
                  <a:gd name="T86" fmla="*/ 88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6 w 222"/>
                  <a:gd name="T95" fmla="*/ 220 h 222"/>
                  <a:gd name="T96" fmla="*/ 132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0 w 222"/>
                  <a:gd name="T107" fmla="*/ 197 h 222"/>
                  <a:gd name="T108" fmla="*/ 184 w 222"/>
                  <a:gd name="T109" fmla="*/ 193 h 222"/>
                  <a:gd name="T110" fmla="*/ 186 w 222"/>
                  <a:gd name="T111" fmla="*/ 191 h 222"/>
                  <a:gd name="T112" fmla="*/ 186 w 222"/>
                  <a:gd name="T113" fmla="*/ 190 h 222"/>
                  <a:gd name="T114" fmla="*/ 187 w 222"/>
                  <a:gd name="T115" fmla="*/ 190 h 222"/>
                  <a:gd name="T116" fmla="*/ 189 w 222"/>
                  <a:gd name="T117" fmla="*/ 19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89" y="190"/>
                    </a:moveTo>
                    <a:lnTo>
                      <a:pt x="189" y="188"/>
                    </a:lnTo>
                    <a:lnTo>
                      <a:pt x="189" y="187"/>
                    </a:lnTo>
                    <a:lnTo>
                      <a:pt x="190" y="187"/>
                    </a:lnTo>
                    <a:lnTo>
                      <a:pt x="193" y="185"/>
                    </a:lnTo>
                    <a:lnTo>
                      <a:pt x="197" y="181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3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8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89" y="33"/>
                    </a:lnTo>
                    <a:lnTo>
                      <a:pt x="180" y="25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3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8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3"/>
                    </a:lnTo>
                    <a:lnTo>
                      <a:pt x="8" y="153"/>
                    </a:lnTo>
                    <a:lnTo>
                      <a:pt x="12" y="162"/>
                    </a:lnTo>
                    <a:lnTo>
                      <a:pt x="18" y="172"/>
                    </a:lnTo>
                    <a:lnTo>
                      <a:pt x="24" y="181"/>
                    </a:lnTo>
                    <a:lnTo>
                      <a:pt x="33" y="190"/>
                    </a:lnTo>
                    <a:lnTo>
                      <a:pt x="49" y="204"/>
                    </a:lnTo>
                    <a:lnTo>
                      <a:pt x="68" y="214"/>
                    </a:lnTo>
                    <a:lnTo>
                      <a:pt x="88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6" y="220"/>
                    </a:lnTo>
                    <a:lnTo>
                      <a:pt x="132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4" y="193"/>
                    </a:lnTo>
                    <a:lnTo>
                      <a:pt x="186" y="191"/>
                    </a:lnTo>
                    <a:lnTo>
                      <a:pt x="186" y="190"/>
                    </a:lnTo>
                    <a:lnTo>
                      <a:pt x="187" y="190"/>
                    </a:lnTo>
                    <a:lnTo>
                      <a:pt x="189" y="19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DC9D97C5-B5AE-7B5B-DA56-218E7FC4B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963" y="3625850"/>
                <a:ext cx="87312" cy="88900"/>
              </a:xfrm>
              <a:custGeom>
                <a:avLst/>
                <a:gdLst>
                  <a:gd name="T0" fmla="*/ 189 w 222"/>
                  <a:gd name="T1" fmla="*/ 189 h 222"/>
                  <a:gd name="T2" fmla="*/ 189 w 222"/>
                  <a:gd name="T3" fmla="*/ 187 h 222"/>
                  <a:gd name="T4" fmla="*/ 189 w 222"/>
                  <a:gd name="T5" fmla="*/ 186 h 222"/>
                  <a:gd name="T6" fmla="*/ 190 w 222"/>
                  <a:gd name="T7" fmla="*/ 186 h 222"/>
                  <a:gd name="T8" fmla="*/ 192 w 222"/>
                  <a:gd name="T9" fmla="*/ 184 h 222"/>
                  <a:gd name="T10" fmla="*/ 196 w 222"/>
                  <a:gd name="T11" fmla="*/ 180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2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7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89 w 222"/>
                  <a:gd name="T37" fmla="*/ 32 h 222"/>
                  <a:gd name="T38" fmla="*/ 180 w 222"/>
                  <a:gd name="T39" fmla="*/ 24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2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7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2 w 222"/>
                  <a:gd name="T59" fmla="*/ 32 h 222"/>
                  <a:gd name="T60" fmla="*/ 18 w 222"/>
                  <a:gd name="T61" fmla="*/ 49 h 222"/>
                  <a:gd name="T62" fmla="*/ 8 w 222"/>
                  <a:gd name="T63" fmla="*/ 68 h 222"/>
                  <a:gd name="T64" fmla="*/ 2 w 222"/>
                  <a:gd name="T65" fmla="*/ 87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2 h 222"/>
                  <a:gd name="T72" fmla="*/ 8 w 222"/>
                  <a:gd name="T73" fmla="*/ 153 h 222"/>
                  <a:gd name="T74" fmla="*/ 12 w 222"/>
                  <a:gd name="T75" fmla="*/ 162 h 222"/>
                  <a:gd name="T76" fmla="*/ 18 w 222"/>
                  <a:gd name="T77" fmla="*/ 172 h 222"/>
                  <a:gd name="T78" fmla="*/ 24 w 222"/>
                  <a:gd name="T79" fmla="*/ 180 h 222"/>
                  <a:gd name="T80" fmla="*/ 32 w 222"/>
                  <a:gd name="T81" fmla="*/ 189 h 222"/>
                  <a:gd name="T82" fmla="*/ 49 w 222"/>
                  <a:gd name="T83" fmla="*/ 204 h 222"/>
                  <a:gd name="T84" fmla="*/ 68 w 222"/>
                  <a:gd name="T85" fmla="*/ 214 h 222"/>
                  <a:gd name="T86" fmla="*/ 87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6 w 222"/>
                  <a:gd name="T95" fmla="*/ 220 h 222"/>
                  <a:gd name="T96" fmla="*/ 132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0 w 222"/>
                  <a:gd name="T107" fmla="*/ 197 h 222"/>
                  <a:gd name="T108" fmla="*/ 184 w 222"/>
                  <a:gd name="T109" fmla="*/ 192 h 222"/>
                  <a:gd name="T110" fmla="*/ 186 w 222"/>
                  <a:gd name="T111" fmla="*/ 190 h 222"/>
                  <a:gd name="T112" fmla="*/ 186 w 222"/>
                  <a:gd name="T113" fmla="*/ 189 h 222"/>
                  <a:gd name="T114" fmla="*/ 187 w 222"/>
                  <a:gd name="T115" fmla="*/ 189 h 222"/>
                  <a:gd name="T116" fmla="*/ 189 w 222"/>
                  <a:gd name="T117" fmla="*/ 18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89" y="189"/>
                    </a:moveTo>
                    <a:lnTo>
                      <a:pt x="189" y="187"/>
                    </a:lnTo>
                    <a:lnTo>
                      <a:pt x="189" y="186"/>
                    </a:lnTo>
                    <a:lnTo>
                      <a:pt x="190" y="186"/>
                    </a:lnTo>
                    <a:lnTo>
                      <a:pt x="192" y="184"/>
                    </a:lnTo>
                    <a:lnTo>
                      <a:pt x="196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2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7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89" y="32"/>
                    </a:lnTo>
                    <a:lnTo>
                      <a:pt x="180" y="24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7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2" y="32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3"/>
                    </a:lnTo>
                    <a:lnTo>
                      <a:pt x="12" y="162"/>
                    </a:lnTo>
                    <a:lnTo>
                      <a:pt x="18" y="172"/>
                    </a:lnTo>
                    <a:lnTo>
                      <a:pt x="24" y="180"/>
                    </a:lnTo>
                    <a:lnTo>
                      <a:pt x="32" y="189"/>
                    </a:lnTo>
                    <a:lnTo>
                      <a:pt x="49" y="204"/>
                    </a:lnTo>
                    <a:lnTo>
                      <a:pt x="68" y="214"/>
                    </a:lnTo>
                    <a:lnTo>
                      <a:pt x="87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6" y="220"/>
                    </a:lnTo>
                    <a:lnTo>
                      <a:pt x="132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4" y="192"/>
                    </a:lnTo>
                    <a:lnTo>
                      <a:pt x="186" y="190"/>
                    </a:lnTo>
                    <a:lnTo>
                      <a:pt x="186" y="189"/>
                    </a:lnTo>
                    <a:lnTo>
                      <a:pt x="187" y="189"/>
                    </a:lnTo>
                    <a:lnTo>
                      <a:pt x="189" y="189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7E11DA65-F038-3E6F-0CC0-A09117B3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288" y="3973513"/>
                <a:ext cx="87312" cy="87313"/>
              </a:xfrm>
              <a:custGeom>
                <a:avLst/>
                <a:gdLst>
                  <a:gd name="T0" fmla="*/ 189 w 222"/>
                  <a:gd name="T1" fmla="*/ 190 h 223"/>
                  <a:gd name="T2" fmla="*/ 189 w 222"/>
                  <a:gd name="T3" fmla="*/ 188 h 223"/>
                  <a:gd name="T4" fmla="*/ 189 w 222"/>
                  <a:gd name="T5" fmla="*/ 187 h 223"/>
                  <a:gd name="T6" fmla="*/ 190 w 222"/>
                  <a:gd name="T7" fmla="*/ 187 h 223"/>
                  <a:gd name="T8" fmla="*/ 192 w 222"/>
                  <a:gd name="T9" fmla="*/ 185 h 223"/>
                  <a:gd name="T10" fmla="*/ 196 w 222"/>
                  <a:gd name="T11" fmla="*/ 181 h 223"/>
                  <a:gd name="T12" fmla="*/ 204 w 222"/>
                  <a:gd name="T13" fmla="*/ 173 h 223"/>
                  <a:gd name="T14" fmla="*/ 209 w 222"/>
                  <a:gd name="T15" fmla="*/ 163 h 223"/>
                  <a:gd name="T16" fmla="*/ 211 w 222"/>
                  <a:gd name="T17" fmla="*/ 157 h 223"/>
                  <a:gd name="T18" fmla="*/ 214 w 222"/>
                  <a:gd name="T19" fmla="*/ 153 h 223"/>
                  <a:gd name="T20" fmla="*/ 220 w 222"/>
                  <a:gd name="T21" fmla="*/ 133 h 223"/>
                  <a:gd name="T22" fmla="*/ 220 w 222"/>
                  <a:gd name="T23" fmla="*/ 127 h 223"/>
                  <a:gd name="T24" fmla="*/ 220 w 222"/>
                  <a:gd name="T25" fmla="*/ 124 h 223"/>
                  <a:gd name="T26" fmla="*/ 221 w 222"/>
                  <a:gd name="T27" fmla="*/ 122 h 223"/>
                  <a:gd name="T28" fmla="*/ 222 w 222"/>
                  <a:gd name="T29" fmla="*/ 112 h 223"/>
                  <a:gd name="T30" fmla="*/ 220 w 222"/>
                  <a:gd name="T31" fmla="*/ 88 h 223"/>
                  <a:gd name="T32" fmla="*/ 214 w 222"/>
                  <a:gd name="T33" fmla="*/ 69 h 223"/>
                  <a:gd name="T34" fmla="*/ 204 w 222"/>
                  <a:gd name="T35" fmla="*/ 49 h 223"/>
                  <a:gd name="T36" fmla="*/ 189 w 222"/>
                  <a:gd name="T37" fmla="*/ 33 h 223"/>
                  <a:gd name="T38" fmla="*/ 180 w 222"/>
                  <a:gd name="T39" fmla="*/ 25 h 223"/>
                  <a:gd name="T40" fmla="*/ 172 w 222"/>
                  <a:gd name="T41" fmla="*/ 19 h 223"/>
                  <a:gd name="T42" fmla="*/ 162 w 222"/>
                  <a:gd name="T43" fmla="*/ 13 h 223"/>
                  <a:gd name="T44" fmla="*/ 153 w 222"/>
                  <a:gd name="T45" fmla="*/ 9 h 223"/>
                  <a:gd name="T46" fmla="*/ 132 w 222"/>
                  <a:gd name="T47" fmla="*/ 3 h 223"/>
                  <a:gd name="T48" fmla="*/ 121 w 222"/>
                  <a:gd name="T49" fmla="*/ 0 h 223"/>
                  <a:gd name="T50" fmla="*/ 111 w 222"/>
                  <a:gd name="T51" fmla="*/ 0 h 223"/>
                  <a:gd name="T52" fmla="*/ 87 w 222"/>
                  <a:gd name="T53" fmla="*/ 3 h 223"/>
                  <a:gd name="T54" fmla="*/ 68 w 222"/>
                  <a:gd name="T55" fmla="*/ 9 h 223"/>
                  <a:gd name="T56" fmla="*/ 49 w 222"/>
                  <a:gd name="T57" fmla="*/ 19 h 223"/>
                  <a:gd name="T58" fmla="*/ 32 w 222"/>
                  <a:gd name="T59" fmla="*/ 33 h 223"/>
                  <a:gd name="T60" fmla="*/ 18 w 222"/>
                  <a:gd name="T61" fmla="*/ 49 h 223"/>
                  <a:gd name="T62" fmla="*/ 8 w 222"/>
                  <a:gd name="T63" fmla="*/ 69 h 223"/>
                  <a:gd name="T64" fmla="*/ 2 w 222"/>
                  <a:gd name="T65" fmla="*/ 88 h 223"/>
                  <a:gd name="T66" fmla="*/ 0 w 222"/>
                  <a:gd name="T67" fmla="*/ 112 h 223"/>
                  <a:gd name="T68" fmla="*/ 0 w 222"/>
                  <a:gd name="T69" fmla="*/ 122 h 223"/>
                  <a:gd name="T70" fmla="*/ 2 w 222"/>
                  <a:gd name="T71" fmla="*/ 133 h 223"/>
                  <a:gd name="T72" fmla="*/ 8 w 222"/>
                  <a:gd name="T73" fmla="*/ 153 h 223"/>
                  <a:gd name="T74" fmla="*/ 12 w 222"/>
                  <a:gd name="T75" fmla="*/ 163 h 223"/>
                  <a:gd name="T76" fmla="*/ 18 w 222"/>
                  <a:gd name="T77" fmla="*/ 173 h 223"/>
                  <a:gd name="T78" fmla="*/ 24 w 222"/>
                  <a:gd name="T79" fmla="*/ 181 h 223"/>
                  <a:gd name="T80" fmla="*/ 32 w 222"/>
                  <a:gd name="T81" fmla="*/ 190 h 223"/>
                  <a:gd name="T82" fmla="*/ 49 w 222"/>
                  <a:gd name="T83" fmla="*/ 204 h 223"/>
                  <a:gd name="T84" fmla="*/ 68 w 222"/>
                  <a:gd name="T85" fmla="*/ 215 h 223"/>
                  <a:gd name="T86" fmla="*/ 87 w 222"/>
                  <a:gd name="T87" fmla="*/ 221 h 223"/>
                  <a:gd name="T88" fmla="*/ 111 w 222"/>
                  <a:gd name="T89" fmla="*/ 223 h 223"/>
                  <a:gd name="T90" fmla="*/ 121 w 222"/>
                  <a:gd name="T91" fmla="*/ 222 h 223"/>
                  <a:gd name="T92" fmla="*/ 123 w 222"/>
                  <a:gd name="T93" fmla="*/ 221 h 223"/>
                  <a:gd name="T94" fmla="*/ 126 w 222"/>
                  <a:gd name="T95" fmla="*/ 221 h 223"/>
                  <a:gd name="T96" fmla="*/ 132 w 222"/>
                  <a:gd name="T97" fmla="*/ 221 h 223"/>
                  <a:gd name="T98" fmla="*/ 153 w 222"/>
                  <a:gd name="T99" fmla="*/ 215 h 223"/>
                  <a:gd name="T100" fmla="*/ 157 w 222"/>
                  <a:gd name="T101" fmla="*/ 211 h 223"/>
                  <a:gd name="T102" fmla="*/ 162 w 222"/>
                  <a:gd name="T103" fmla="*/ 209 h 223"/>
                  <a:gd name="T104" fmla="*/ 172 w 222"/>
                  <a:gd name="T105" fmla="*/ 204 h 223"/>
                  <a:gd name="T106" fmla="*/ 180 w 222"/>
                  <a:gd name="T107" fmla="*/ 197 h 223"/>
                  <a:gd name="T108" fmla="*/ 184 w 222"/>
                  <a:gd name="T109" fmla="*/ 193 h 223"/>
                  <a:gd name="T110" fmla="*/ 186 w 222"/>
                  <a:gd name="T111" fmla="*/ 191 h 223"/>
                  <a:gd name="T112" fmla="*/ 186 w 222"/>
                  <a:gd name="T113" fmla="*/ 190 h 223"/>
                  <a:gd name="T114" fmla="*/ 187 w 222"/>
                  <a:gd name="T115" fmla="*/ 190 h 223"/>
                  <a:gd name="T116" fmla="*/ 189 w 222"/>
                  <a:gd name="T117" fmla="*/ 19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3">
                    <a:moveTo>
                      <a:pt x="189" y="190"/>
                    </a:moveTo>
                    <a:lnTo>
                      <a:pt x="189" y="188"/>
                    </a:lnTo>
                    <a:lnTo>
                      <a:pt x="189" y="187"/>
                    </a:lnTo>
                    <a:lnTo>
                      <a:pt x="190" y="187"/>
                    </a:lnTo>
                    <a:lnTo>
                      <a:pt x="192" y="185"/>
                    </a:lnTo>
                    <a:lnTo>
                      <a:pt x="196" y="181"/>
                    </a:lnTo>
                    <a:lnTo>
                      <a:pt x="204" y="173"/>
                    </a:lnTo>
                    <a:lnTo>
                      <a:pt x="209" y="163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3"/>
                    </a:lnTo>
                    <a:lnTo>
                      <a:pt x="220" y="127"/>
                    </a:lnTo>
                    <a:lnTo>
                      <a:pt x="220" y="124"/>
                    </a:lnTo>
                    <a:lnTo>
                      <a:pt x="221" y="122"/>
                    </a:lnTo>
                    <a:lnTo>
                      <a:pt x="222" y="112"/>
                    </a:lnTo>
                    <a:lnTo>
                      <a:pt x="220" y="88"/>
                    </a:lnTo>
                    <a:lnTo>
                      <a:pt x="214" y="69"/>
                    </a:lnTo>
                    <a:lnTo>
                      <a:pt x="204" y="49"/>
                    </a:lnTo>
                    <a:lnTo>
                      <a:pt x="189" y="33"/>
                    </a:lnTo>
                    <a:lnTo>
                      <a:pt x="180" y="25"/>
                    </a:lnTo>
                    <a:lnTo>
                      <a:pt x="172" y="19"/>
                    </a:lnTo>
                    <a:lnTo>
                      <a:pt x="162" y="13"/>
                    </a:lnTo>
                    <a:lnTo>
                      <a:pt x="153" y="9"/>
                    </a:lnTo>
                    <a:lnTo>
                      <a:pt x="132" y="3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7" y="3"/>
                    </a:lnTo>
                    <a:lnTo>
                      <a:pt x="68" y="9"/>
                    </a:lnTo>
                    <a:lnTo>
                      <a:pt x="49" y="19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9"/>
                    </a:lnTo>
                    <a:lnTo>
                      <a:pt x="2" y="88"/>
                    </a:lnTo>
                    <a:lnTo>
                      <a:pt x="0" y="112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8" y="153"/>
                    </a:lnTo>
                    <a:lnTo>
                      <a:pt x="12" y="163"/>
                    </a:lnTo>
                    <a:lnTo>
                      <a:pt x="18" y="173"/>
                    </a:lnTo>
                    <a:lnTo>
                      <a:pt x="24" y="181"/>
                    </a:lnTo>
                    <a:lnTo>
                      <a:pt x="32" y="190"/>
                    </a:lnTo>
                    <a:lnTo>
                      <a:pt x="49" y="204"/>
                    </a:lnTo>
                    <a:lnTo>
                      <a:pt x="68" y="215"/>
                    </a:lnTo>
                    <a:lnTo>
                      <a:pt x="87" y="221"/>
                    </a:lnTo>
                    <a:lnTo>
                      <a:pt x="111" y="223"/>
                    </a:lnTo>
                    <a:lnTo>
                      <a:pt x="121" y="222"/>
                    </a:lnTo>
                    <a:lnTo>
                      <a:pt x="123" y="221"/>
                    </a:lnTo>
                    <a:lnTo>
                      <a:pt x="126" y="221"/>
                    </a:lnTo>
                    <a:lnTo>
                      <a:pt x="132" y="221"/>
                    </a:lnTo>
                    <a:lnTo>
                      <a:pt x="153" y="215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4" y="193"/>
                    </a:lnTo>
                    <a:lnTo>
                      <a:pt x="186" y="191"/>
                    </a:lnTo>
                    <a:lnTo>
                      <a:pt x="186" y="190"/>
                    </a:lnTo>
                    <a:lnTo>
                      <a:pt x="187" y="190"/>
                    </a:lnTo>
                    <a:lnTo>
                      <a:pt x="189" y="19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373B5698-4C61-EB00-275D-ED50D4024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863" y="4313238"/>
                <a:ext cx="87312" cy="87313"/>
              </a:xfrm>
              <a:custGeom>
                <a:avLst/>
                <a:gdLst>
                  <a:gd name="T0" fmla="*/ 190 w 223"/>
                  <a:gd name="T1" fmla="*/ 189 h 222"/>
                  <a:gd name="T2" fmla="*/ 190 w 223"/>
                  <a:gd name="T3" fmla="*/ 187 h 222"/>
                  <a:gd name="T4" fmla="*/ 190 w 223"/>
                  <a:gd name="T5" fmla="*/ 186 h 222"/>
                  <a:gd name="T6" fmla="*/ 191 w 223"/>
                  <a:gd name="T7" fmla="*/ 186 h 222"/>
                  <a:gd name="T8" fmla="*/ 193 w 223"/>
                  <a:gd name="T9" fmla="*/ 184 h 222"/>
                  <a:gd name="T10" fmla="*/ 197 w 223"/>
                  <a:gd name="T11" fmla="*/ 180 h 222"/>
                  <a:gd name="T12" fmla="*/ 204 w 223"/>
                  <a:gd name="T13" fmla="*/ 172 h 222"/>
                  <a:gd name="T14" fmla="*/ 209 w 223"/>
                  <a:gd name="T15" fmla="*/ 162 h 222"/>
                  <a:gd name="T16" fmla="*/ 211 w 223"/>
                  <a:gd name="T17" fmla="*/ 157 h 222"/>
                  <a:gd name="T18" fmla="*/ 214 w 223"/>
                  <a:gd name="T19" fmla="*/ 153 h 222"/>
                  <a:gd name="T20" fmla="*/ 220 w 223"/>
                  <a:gd name="T21" fmla="*/ 132 h 222"/>
                  <a:gd name="T22" fmla="*/ 220 w 223"/>
                  <a:gd name="T23" fmla="*/ 126 h 222"/>
                  <a:gd name="T24" fmla="*/ 220 w 223"/>
                  <a:gd name="T25" fmla="*/ 123 h 222"/>
                  <a:gd name="T26" fmla="*/ 221 w 223"/>
                  <a:gd name="T27" fmla="*/ 121 h 222"/>
                  <a:gd name="T28" fmla="*/ 223 w 223"/>
                  <a:gd name="T29" fmla="*/ 111 h 222"/>
                  <a:gd name="T30" fmla="*/ 220 w 223"/>
                  <a:gd name="T31" fmla="*/ 87 h 222"/>
                  <a:gd name="T32" fmla="*/ 214 w 223"/>
                  <a:gd name="T33" fmla="*/ 68 h 222"/>
                  <a:gd name="T34" fmla="*/ 204 w 223"/>
                  <a:gd name="T35" fmla="*/ 49 h 222"/>
                  <a:gd name="T36" fmla="*/ 190 w 223"/>
                  <a:gd name="T37" fmla="*/ 32 h 222"/>
                  <a:gd name="T38" fmla="*/ 181 w 223"/>
                  <a:gd name="T39" fmla="*/ 24 h 222"/>
                  <a:gd name="T40" fmla="*/ 173 w 223"/>
                  <a:gd name="T41" fmla="*/ 18 h 222"/>
                  <a:gd name="T42" fmla="*/ 162 w 223"/>
                  <a:gd name="T43" fmla="*/ 12 h 222"/>
                  <a:gd name="T44" fmla="*/ 153 w 223"/>
                  <a:gd name="T45" fmla="*/ 8 h 222"/>
                  <a:gd name="T46" fmla="*/ 133 w 223"/>
                  <a:gd name="T47" fmla="*/ 2 h 222"/>
                  <a:gd name="T48" fmla="*/ 122 w 223"/>
                  <a:gd name="T49" fmla="*/ 0 h 222"/>
                  <a:gd name="T50" fmla="*/ 112 w 223"/>
                  <a:gd name="T51" fmla="*/ 0 h 222"/>
                  <a:gd name="T52" fmla="*/ 88 w 223"/>
                  <a:gd name="T53" fmla="*/ 2 h 222"/>
                  <a:gd name="T54" fmla="*/ 69 w 223"/>
                  <a:gd name="T55" fmla="*/ 8 h 222"/>
                  <a:gd name="T56" fmla="*/ 49 w 223"/>
                  <a:gd name="T57" fmla="*/ 18 h 222"/>
                  <a:gd name="T58" fmla="*/ 33 w 223"/>
                  <a:gd name="T59" fmla="*/ 32 h 222"/>
                  <a:gd name="T60" fmla="*/ 19 w 223"/>
                  <a:gd name="T61" fmla="*/ 49 h 222"/>
                  <a:gd name="T62" fmla="*/ 9 w 223"/>
                  <a:gd name="T63" fmla="*/ 68 h 222"/>
                  <a:gd name="T64" fmla="*/ 3 w 223"/>
                  <a:gd name="T65" fmla="*/ 87 h 222"/>
                  <a:gd name="T66" fmla="*/ 0 w 223"/>
                  <a:gd name="T67" fmla="*/ 111 h 222"/>
                  <a:gd name="T68" fmla="*/ 0 w 223"/>
                  <a:gd name="T69" fmla="*/ 121 h 222"/>
                  <a:gd name="T70" fmla="*/ 3 w 223"/>
                  <a:gd name="T71" fmla="*/ 132 h 222"/>
                  <a:gd name="T72" fmla="*/ 9 w 223"/>
                  <a:gd name="T73" fmla="*/ 153 h 222"/>
                  <a:gd name="T74" fmla="*/ 13 w 223"/>
                  <a:gd name="T75" fmla="*/ 162 h 222"/>
                  <a:gd name="T76" fmla="*/ 19 w 223"/>
                  <a:gd name="T77" fmla="*/ 172 h 222"/>
                  <a:gd name="T78" fmla="*/ 25 w 223"/>
                  <a:gd name="T79" fmla="*/ 180 h 222"/>
                  <a:gd name="T80" fmla="*/ 33 w 223"/>
                  <a:gd name="T81" fmla="*/ 189 h 222"/>
                  <a:gd name="T82" fmla="*/ 49 w 223"/>
                  <a:gd name="T83" fmla="*/ 204 h 222"/>
                  <a:gd name="T84" fmla="*/ 69 w 223"/>
                  <a:gd name="T85" fmla="*/ 214 h 222"/>
                  <a:gd name="T86" fmla="*/ 88 w 223"/>
                  <a:gd name="T87" fmla="*/ 220 h 222"/>
                  <a:gd name="T88" fmla="*/ 112 w 223"/>
                  <a:gd name="T89" fmla="*/ 222 h 222"/>
                  <a:gd name="T90" fmla="*/ 122 w 223"/>
                  <a:gd name="T91" fmla="*/ 221 h 222"/>
                  <a:gd name="T92" fmla="*/ 124 w 223"/>
                  <a:gd name="T93" fmla="*/ 220 h 222"/>
                  <a:gd name="T94" fmla="*/ 127 w 223"/>
                  <a:gd name="T95" fmla="*/ 220 h 222"/>
                  <a:gd name="T96" fmla="*/ 133 w 223"/>
                  <a:gd name="T97" fmla="*/ 220 h 222"/>
                  <a:gd name="T98" fmla="*/ 153 w 223"/>
                  <a:gd name="T99" fmla="*/ 214 h 222"/>
                  <a:gd name="T100" fmla="*/ 157 w 223"/>
                  <a:gd name="T101" fmla="*/ 211 h 222"/>
                  <a:gd name="T102" fmla="*/ 162 w 223"/>
                  <a:gd name="T103" fmla="*/ 209 h 222"/>
                  <a:gd name="T104" fmla="*/ 173 w 223"/>
                  <a:gd name="T105" fmla="*/ 204 h 222"/>
                  <a:gd name="T106" fmla="*/ 181 w 223"/>
                  <a:gd name="T107" fmla="*/ 197 h 222"/>
                  <a:gd name="T108" fmla="*/ 185 w 223"/>
                  <a:gd name="T109" fmla="*/ 192 h 222"/>
                  <a:gd name="T110" fmla="*/ 187 w 223"/>
                  <a:gd name="T111" fmla="*/ 190 h 222"/>
                  <a:gd name="T112" fmla="*/ 187 w 223"/>
                  <a:gd name="T113" fmla="*/ 189 h 222"/>
                  <a:gd name="T114" fmla="*/ 188 w 223"/>
                  <a:gd name="T115" fmla="*/ 189 h 222"/>
                  <a:gd name="T116" fmla="*/ 190 w 223"/>
                  <a:gd name="T117" fmla="*/ 18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3" h="222">
                    <a:moveTo>
                      <a:pt x="190" y="189"/>
                    </a:moveTo>
                    <a:lnTo>
                      <a:pt x="190" y="187"/>
                    </a:lnTo>
                    <a:lnTo>
                      <a:pt x="190" y="186"/>
                    </a:lnTo>
                    <a:lnTo>
                      <a:pt x="191" y="186"/>
                    </a:lnTo>
                    <a:lnTo>
                      <a:pt x="193" y="184"/>
                    </a:lnTo>
                    <a:lnTo>
                      <a:pt x="197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2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3" y="111"/>
                    </a:lnTo>
                    <a:lnTo>
                      <a:pt x="220" y="87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90" y="32"/>
                    </a:lnTo>
                    <a:lnTo>
                      <a:pt x="181" y="24"/>
                    </a:lnTo>
                    <a:lnTo>
                      <a:pt x="173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3" y="2"/>
                    </a:lnTo>
                    <a:lnTo>
                      <a:pt x="122" y="0"/>
                    </a:lnTo>
                    <a:lnTo>
                      <a:pt x="112" y="0"/>
                    </a:lnTo>
                    <a:lnTo>
                      <a:pt x="88" y="2"/>
                    </a:lnTo>
                    <a:lnTo>
                      <a:pt x="69" y="8"/>
                    </a:lnTo>
                    <a:lnTo>
                      <a:pt x="49" y="18"/>
                    </a:lnTo>
                    <a:lnTo>
                      <a:pt x="33" y="32"/>
                    </a:lnTo>
                    <a:lnTo>
                      <a:pt x="19" y="49"/>
                    </a:lnTo>
                    <a:lnTo>
                      <a:pt x="9" y="68"/>
                    </a:lnTo>
                    <a:lnTo>
                      <a:pt x="3" y="87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3" y="132"/>
                    </a:lnTo>
                    <a:lnTo>
                      <a:pt x="9" y="153"/>
                    </a:lnTo>
                    <a:lnTo>
                      <a:pt x="13" y="162"/>
                    </a:lnTo>
                    <a:lnTo>
                      <a:pt x="19" y="172"/>
                    </a:lnTo>
                    <a:lnTo>
                      <a:pt x="25" y="180"/>
                    </a:lnTo>
                    <a:lnTo>
                      <a:pt x="33" y="189"/>
                    </a:lnTo>
                    <a:lnTo>
                      <a:pt x="49" y="204"/>
                    </a:lnTo>
                    <a:lnTo>
                      <a:pt x="69" y="214"/>
                    </a:lnTo>
                    <a:lnTo>
                      <a:pt x="88" y="220"/>
                    </a:lnTo>
                    <a:lnTo>
                      <a:pt x="112" y="222"/>
                    </a:lnTo>
                    <a:lnTo>
                      <a:pt x="122" y="221"/>
                    </a:lnTo>
                    <a:lnTo>
                      <a:pt x="124" y="220"/>
                    </a:lnTo>
                    <a:lnTo>
                      <a:pt x="127" y="220"/>
                    </a:lnTo>
                    <a:lnTo>
                      <a:pt x="133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3" y="204"/>
                    </a:lnTo>
                    <a:lnTo>
                      <a:pt x="181" y="197"/>
                    </a:lnTo>
                    <a:lnTo>
                      <a:pt x="185" y="192"/>
                    </a:lnTo>
                    <a:lnTo>
                      <a:pt x="187" y="190"/>
                    </a:lnTo>
                    <a:lnTo>
                      <a:pt x="187" y="189"/>
                    </a:lnTo>
                    <a:lnTo>
                      <a:pt x="188" y="189"/>
                    </a:lnTo>
                    <a:lnTo>
                      <a:pt x="190" y="189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489F4011-56EA-774D-5562-61B1BE801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925" y="4659313"/>
                <a:ext cx="87312" cy="88900"/>
              </a:xfrm>
              <a:custGeom>
                <a:avLst/>
                <a:gdLst>
                  <a:gd name="T0" fmla="*/ 189 w 222"/>
                  <a:gd name="T1" fmla="*/ 189 h 222"/>
                  <a:gd name="T2" fmla="*/ 189 w 222"/>
                  <a:gd name="T3" fmla="*/ 187 h 222"/>
                  <a:gd name="T4" fmla="*/ 189 w 222"/>
                  <a:gd name="T5" fmla="*/ 186 h 222"/>
                  <a:gd name="T6" fmla="*/ 190 w 222"/>
                  <a:gd name="T7" fmla="*/ 186 h 222"/>
                  <a:gd name="T8" fmla="*/ 192 w 222"/>
                  <a:gd name="T9" fmla="*/ 184 h 222"/>
                  <a:gd name="T10" fmla="*/ 196 w 222"/>
                  <a:gd name="T11" fmla="*/ 180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2 h 222"/>
                  <a:gd name="T20" fmla="*/ 220 w 222"/>
                  <a:gd name="T21" fmla="*/ 132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7 h 222"/>
                  <a:gd name="T32" fmla="*/ 214 w 222"/>
                  <a:gd name="T33" fmla="*/ 68 h 222"/>
                  <a:gd name="T34" fmla="*/ 204 w 222"/>
                  <a:gd name="T35" fmla="*/ 48 h 222"/>
                  <a:gd name="T36" fmla="*/ 189 w 222"/>
                  <a:gd name="T37" fmla="*/ 32 h 222"/>
                  <a:gd name="T38" fmla="*/ 180 w 222"/>
                  <a:gd name="T39" fmla="*/ 24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2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7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2 w 222"/>
                  <a:gd name="T59" fmla="*/ 32 h 222"/>
                  <a:gd name="T60" fmla="*/ 18 w 222"/>
                  <a:gd name="T61" fmla="*/ 48 h 222"/>
                  <a:gd name="T62" fmla="*/ 8 w 222"/>
                  <a:gd name="T63" fmla="*/ 68 h 222"/>
                  <a:gd name="T64" fmla="*/ 2 w 222"/>
                  <a:gd name="T65" fmla="*/ 87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2 h 222"/>
                  <a:gd name="T72" fmla="*/ 8 w 222"/>
                  <a:gd name="T73" fmla="*/ 152 h 222"/>
                  <a:gd name="T74" fmla="*/ 12 w 222"/>
                  <a:gd name="T75" fmla="*/ 162 h 222"/>
                  <a:gd name="T76" fmla="*/ 18 w 222"/>
                  <a:gd name="T77" fmla="*/ 172 h 222"/>
                  <a:gd name="T78" fmla="*/ 24 w 222"/>
                  <a:gd name="T79" fmla="*/ 180 h 222"/>
                  <a:gd name="T80" fmla="*/ 32 w 222"/>
                  <a:gd name="T81" fmla="*/ 189 h 222"/>
                  <a:gd name="T82" fmla="*/ 49 w 222"/>
                  <a:gd name="T83" fmla="*/ 203 h 222"/>
                  <a:gd name="T84" fmla="*/ 68 w 222"/>
                  <a:gd name="T85" fmla="*/ 214 h 222"/>
                  <a:gd name="T86" fmla="*/ 87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6 w 222"/>
                  <a:gd name="T95" fmla="*/ 220 h 222"/>
                  <a:gd name="T96" fmla="*/ 132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3 h 222"/>
                  <a:gd name="T106" fmla="*/ 180 w 222"/>
                  <a:gd name="T107" fmla="*/ 196 h 222"/>
                  <a:gd name="T108" fmla="*/ 184 w 222"/>
                  <a:gd name="T109" fmla="*/ 192 h 222"/>
                  <a:gd name="T110" fmla="*/ 186 w 222"/>
                  <a:gd name="T111" fmla="*/ 190 h 222"/>
                  <a:gd name="T112" fmla="*/ 186 w 222"/>
                  <a:gd name="T113" fmla="*/ 189 h 222"/>
                  <a:gd name="T114" fmla="*/ 187 w 222"/>
                  <a:gd name="T115" fmla="*/ 189 h 222"/>
                  <a:gd name="T116" fmla="*/ 189 w 222"/>
                  <a:gd name="T117" fmla="*/ 18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89" y="189"/>
                    </a:moveTo>
                    <a:lnTo>
                      <a:pt x="189" y="187"/>
                    </a:lnTo>
                    <a:lnTo>
                      <a:pt x="189" y="186"/>
                    </a:lnTo>
                    <a:lnTo>
                      <a:pt x="190" y="186"/>
                    </a:lnTo>
                    <a:lnTo>
                      <a:pt x="192" y="184"/>
                    </a:lnTo>
                    <a:lnTo>
                      <a:pt x="196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2"/>
                    </a:lnTo>
                    <a:lnTo>
                      <a:pt x="220" y="132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7"/>
                    </a:lnTo>
                    <a:lnTo>
                      <a:pt x="214" y="68"/>
                    </a:lnTo>
                    <a:lnTo>
                      <a:pt x="204" y="48"/>
                    </a:lnTo>
                    <a:lnTo>
                      <a:pt x="189" y="32"/>
                    </a:lnTo>
                    <a:lnTo>
                      <a:pt x="180" y="24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7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2" y="32"/>
                    </a:lnTo>
                    <a:lnTo>
                      <a:pt x="18" y="48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2"/>
                    </a:lnTo>
                    <a:lnTo>
                      <a:pt x="12" y="162"/>
                    </a:lnTo>
                    <a:lnTo>
                      <a:pt x="18" y="172"/>
                    </a:lnTo>
                    <a:lnTo>
                      <a:pt x="24" y="180"/>
                    </a:lnTo>
                    <a:lnTo>
                      <a:pt x="32" y="189"/>
                    </a:lnTo>
                    <a:lnTo>
                      <a:pt x="49" y="203"/>
                    </a:lnTo>
                    <a:lnTo>
                      <a:pt x="68" y="214"/>
                    </a:lnTo>
                    <a:lnTo>
                      <a:pt x="87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6" y="220"/>
                    </a:lnTo>
                    <a:lnTo>
                      <a:pt x="132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3"/>
                    </a:lnTo>
                    <a:lnTo>
                      <a:pt x="180" y="196"/>
                    </a:lnTo>
                    <a:lnTo>
                      <a:pt x="184" y="192"/>
                    </a:lnTo>
                    <a:lnTo>
                      <a:pt x="186" y="190"/>
                    </a:lnTo>
                    <a:lnTo>
                      <a:pt x="186" y="189"/>
                    </a:lnTo>
                    <a:lnTo>
                      <a:pt x="187" y="189"/>
                    </a:lnTo>
                    <a:lnTo>
                      <a:pt x="189" y="189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511C40B0-D61F-F4A7-85EF-EFB72B70C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250" y="5003800"/>
                <a:ext cx="87312" cy="87313"/>
              </a:xfrm>
              <a:custGeom>
                <a:avLst/>
                <a:gdLst>
                  <a:gd name="T0" fmla="*/ 190 w 222"/>
                  <a:gd name="T1" fmla="*/ 190 h 222"/>
                  <a:gd name="T2" fmla="*/ 190 w 222"/>
                  <a:gd name="T3" fmla="*/ 188 h 222"/>
                  <a:gd name="T4" fmla="*/ 190 w 222"/>
                  <a:gd name="T5" fmla="*/ 187 h 222"/>
                  <a:gd name="T6" fmla="*/ 191 w 222"/>
                  <a:gd name="T7" fmla="*/ 187 h 222"/>
                  <a:gd name="T8" fmla="*/ 193 w 222"/>
                  <a:gd name="T9" fmla="*/ 185 h 222"/>
                  <a:gd name="T10" fmla="*/ 197 w 222"/>
                  <a:gd name="T11" fmla="*/ 180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3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8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90 w 222"/>
                  <a:gd name="T37" fmla="*/ 33 h 222"/>
                  <a:gd name="T38" fmla="*/ 180 w 222"/>
                  <a:gd name="T39" fmla="*/ 25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3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8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3 w 222"/>
                  <a:gd name="T59" fmla="*/ 33 h 222"/>
                  <a:gd name="T60" fmla="*/ 19 w 222"/>
                  <a:gd name="T61" fmla="*/ 49 h 222"/>
                  <a:gd name="T62" fmla="*/ 8 w 222"/>
                  <a:gd name="T63" fmla="*/ 68 h 222"/>
                  <a:gd name="T64" fmla="*/ 2 w 222"/>
                  <a:gd name="T65" fmla="*/ 88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3 h 222"/>
                  <a:gd name="T72" fmla="*/ 8 w 222"/>
                  <a:gd name="T73" fmla="*/ 153 h 222"/>
                  <a:gd name="T74" fmla="*/ 12 w 222"/>
                  <a:gd name="T75" fmla="*/ 162 h 222"/>
                  <a:gd name="T76" fmla="*/ 19 w 222"/>
                  <a:gd name="T77" fmla="*/ 172 h 222"/>
                  <a:gd name="T78" fmla="*/ 25 w 222"/>
                  <a:gd name="T79" fmla="*/ 180 h 222"/>
                  <a:gd name="T80" fmla="*/ 33 w 222"/>
                  <a:gd name="T81" fmla="*/ 190 h 222"/>
                  <a:gd name="T82" fmla="*/ 49 w 222"/>
                  <a:gd name="T83" fmla="*/ 204 h 222"/>
                  <a:gd name="T84" fmla="*/ 68 w 222"/>
                  <a:gd name="T85" fmla="*/ 214 h 222"/>
                  <a:gd name="T86" fmla="*/ 88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7 w 222"/>
                  <a:gd name="T95" fmla="*/ 220 h 222"/>
                  <a:gd name="T96" fmla="*/ 133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0 w 222"/>
                  <a:gd name="T107" fmla="*/ 197 h 222"/>
                  <a:gd name="T108" fmla="*/ 185 w 222"/>
                  <a:gd name="T109" fmla="*/ 193 h 222"/>
                  <a:gd name="T110" fmla="*/ 187 w 222"/>
                  <a:gd name="T111" fmla="*/ 191 h 222"/>
                  <a:gd name="T112" fmla="*/ 187 w 222"/>
                  <a:gd name="T113" fmla="*/ 190 h 222"/>
                  <a:gd name="T114" fmla="*/ 188 w 222"/>
                  <a:gd name="T115" fmla="*/ 190 h 222"/>
                  <a:gd name="T116" fmla="*/ 190 w 222"/>
                  <a:gd name="T117" fmla="*/ 19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90" y="190"/>
                    </a:moveTo>
                    <a:lnTo>
                      <a:pt x="190" y="188"/>
                    </a:lnTo>
                    <a:lnTo>
                      <a:pt x="190" y="187"/>
                    </a:lnTo>
                    <a:lnTo>
                      <a:pt x="191" y="187"/>
                    </a:lnTo>
                    <a:lnTo>
                      <a:pt x="193" y="185"/>
                    </a:lnTo>
                    <a:lnTo>
                      <a:pt x="197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3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8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90" y="33"/>
                    </a:lnTo>
                    <a:lnTo>
                      <a:pt x="180" y="25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3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3" y="33"/>
                    </a:lnTo>
                    <a:lnTo>
                      <a:pt x="19" y="49"/>
                    </a:lnTo>
                    <a:lnTo>
                      <a:pt x="8" y="68"/>
                    </a:lnTo>
                    <a:lnTo>
                      <a:pt x="2" y="88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3"/>
                    </a:lnTo>
                    <a:lnTo>
                      <a:pt x="8" y="153"/>
                    </a:lnTo>
                    <a:lnTo>
                      <a:pt x="12" y="162"/>
                    </a:lnTo>
                    <a:lnTo>
                      <a:pt x="19" y="172"/>
                    </a:lnTo>
                    <a:lnTo>
                      <a:pt x="25" y="180"/>
                    </a:lnTo>
                    <a:lnTo>
                      <a:pt x="33" y="190"/>
                    </a:lnTo>
                    <a:lnTo>
                      <a:pt x="49" y="204"/>
                    </a:lnTo>
                    <a:lnTo>
                      <a:pt x="68" y="214"/>
                    </a:lnTo>
                    <a:lnTo>
                      <a:pt x="88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7" y="220"/>
                    </a:lnTo>
                    <a:lnTo>
                      <a:pt x="133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5" y="193"/>
                    </a:lnTo>
                    <a:lnTo>
                      <a:pt x="187" y="191"/>
                    </a:lnTo>
                    <a:lnTo>
                      <a:pt x="187" y="190"/>
                    </a:lnTo>
                    <a:lnTo>
                      <a:pt x="188" y="190"/>
                    </a:lnTo>
                    <a:lnTo>
                      <a:pt x="190" y="19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E29C3BB9-3943-A600-29B2-15E45CF21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375" y="5349875"/>
                <a:ext cx="88900" cy="88900"/>
              </a:xfrm>
              <a:custGeom>
                <a:avLst/>
                <a:gdLst>
                  <a:gd name="T0" fmla="*/ 190 w 222"/>
                  <a:gd name="T1" fmla="*/ 189 h 222"/>
                  <a:gd name="T2" fmla="*/ 190 w 222"/>
                  <a:gd name="T3" fmla="*/ 187 h 222"/>
                  <a:gd name="T4" fmla="*/ 190 w 222"/>
                  <a:gd name="T5" fmla="*/ 186 h 222"/>
                  <a:gd name="T6" fmla="*/ 191 w 222"/>
                  <a:gd name="T7" fmla="*/ 186 h 222"/>
                  <a:gd name="T8" fmla="*/ 193 w 222"/>
                  <a:gd name="T9" fmla="*/ 184 h 222"/>
                  <a:gd name="T10" fmla="*/ 197 w 222"/>
                  <a:gd name="T11" fmla="*/ 180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2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7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90 w 222"/>
                  <a:gd name="T37" fmla="*/ 32 h 222"/>
                  <a:gd name="T38" fmla="*/ 180 w 222"/>
                  <a:gd name="T39" fmla="*/ 24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2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8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3 w 222"/>
                  <a:gd name="T59" fmla="*/ 32 h 222"/>
                  <a:gd name="T60" fmla="*/ 18 w 222"/>
                  <a:gd name="T61" fmla="*/ 49 h 222"/>
                  <a:gd name="T62" fmla="*/ 8 w 222"/>
                  <a:gd name="T63" fmla="*/ 68 h 222"/>
                  <a:gd name="T64" fmla="*/ 2 w 222"/>
                  <a:gd name="T65" fmla="*/ 87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2 h 222"/>
                  <a:gd name="T72" fmla="*/ 8 w 222"/>
                  <a:gd name="T73" fmla="*/ 153 h 222"/>
                  <a:gd name="T74" fmla="*/ 12 w 222"/>
                  <a:gd name="T75" fmla="*/ 162 h 222"/>
                  <a:gd name="T76" fmla="*/ 18 w 222"/>
                  <a:gd name="T77" fmla="*/ 172 h 222"/>
                  <a:gd name="T78" fmla="*/ 25 w 222"/>
                  <a:gd name="T79" fmla="*/ 180 h 222"/>
                  <a:gd name="T80" fmla="*/ 33 w 222"/>
                  <a:gd name="T81" fmla="*/ 189 h 222"/>
                  <a:gd name="T82" fmla="*/ 49 w 222"/>
                  <a:gd name="T83" fmla="*/ 204 h 222"/>
                  <a:gd name="T84" fmla="*/ 68 w 222"/>
                  <a:gd name="T85" fmla="*/ 214 h 222"/>
                  <a:gd name="T86" fmla="*/ 88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6 w 222"/>
                  <a:gd name="T95" fmla="*/ 220 h 222"/>
                  <a:gd name="T96" fmla="*/ 132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0 w 222"/>
                  <a:gd name="T107" fmla="*/ 197 h 222"/>
                  <a:gd name="T108" fmla="*/ 184 w 222"/>
                  <a:gd name="T109" fmla="*/ 192 h 222"/>
                  <a:gd name="T110" fmla="*/ 186 w 222"/>
                  <a:gd name="T111" fmla="*/ 190 h 222"/>
                  <a:gd name="T112" fmla="*/ 186 w 222"/>
                  <a:gd name="T113" fmla="*/ 189 h 222"/>
                  <a:gd name="T114" fmla="*/ 187 w 222"/>
                  <a:gd name="T115" fmla="*/ 189 h 222"/>
                  <a:gd name="T116" fmla="*/ 190 w 222"/>
                  <a:gd name="T117" fmla="*/ 18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90" y="189"/>
                    </a:moveTo>
                    <a:lnTo>
                      <a:pt x="190" y="187"/>
                    </a:lnTo>
                    <a:lnTo>
                      <a:pt x="190" y="186"/>
                    </a:lnTo>
                    <a:lnTo>
                      <a:pt x="191" y="186"/>
                    </a:lnTo>
                    <a:lnTo>
                      <a:pt x="193" y="184"/>
                    </a:lnTo>
                    <a:lnTo>
                      <a:pt x="197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2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7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90" y="32"/>
                    </a:lnTo>
                    <a:lnTo>
                      <a:pt x="180" y="24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3" y="32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3"/>
                    </a:lnTo>
                    <a:lnTo>
                      <a:pt x="12" y="162"/>
                    </a:lnTo>
                    <a:lnTo>
                      <a:pt x="18" y="172"/>
                    </a:lnTo>
                    <a:lnTo>
                      <a:pt x="25" y="180"/>
                    </a:lnTo>
                    <a:lnTo>
                      <a:pt x="33" y="189"/>
                    </a:lnTo>
                    <a:lnTo>
                      <a:pt x="49" y="204"/>
                    </a:lnTo>
                    <a:lnTo>
                      <a:pt x="68" y="214"/>
                    </a:lnTo>
                    <a:lnTo>
                      <a:pt x="88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6" y="220"/>
                    </a:lnTo>
                    <a:lnTo>
                      <a:pt x="132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4" y="192"/>
                    </a:lnTo>
                    <a:lnTo>
                      <a:pt x="186" y="190"/>
                    </a:lnTo>
                    <a:lnTo>
                      <a:pt x="186" y="189"/>
                    </a:lnTo>
                    <a:lnTo>
                      <a:pt x="187" y="189"/>
                    </a:lnTo>
                    <a:lnTo>
                      <a:pt x="190" y="189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FC064356-2E79-4CC1-128F-0D972397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375" y="5697538"/>
                <a:ext cx="88900" cy="87313"/>
              </a:xfrm>
              <a:custGeom>
                <a:avLst/>
                <a:gdLst>
                  <a:gd name="T0" fmla="*/ 190 w 222"/>
                  <a:gd name="T1" fmla="*/ 190 h 223"/>
                  <a:gd name="T2" fmla="*/ 190 w 222"/>
                  <a:gd name="T3" fmla="*/ 188 h 223"/>
                  <a:gd name="T4" fmla="*/ 190 w 222"/>
                  <a:gd name="T5" fmla="*/ 187 h 223"/>
                  <a:gd name="T6" fmla="*/ 191 w 222"/>
                  <a:gd name="T7" fmla="*/ 187 h 223"/>
                  <a:gd name="T8" fmla="*/ 193 w 222"/>
                  <a:gd name="T9" fmla="*/ 185 h 223"/>
                  <a:gd name="T10" fmla="*/ 197 w 222"/>
                  <a:gd name="T11" fmla="*/ 181 h 223"/>
                  <a:gd name="T12" fmla="*/ 204 w 222"/>
                  <a:gd name="T13" fmla="*/ 173 h 223"/>
                  <a:gd name="T14" fmla="*/ 209 w 222"/>
                  <a:gd name="T15" fmla="*/ 163 h 223"/>
                  <a:gd name="T16" fmla="*/ 211 w 222"/>
                  <a:gd name="T17" fmla="*/ 157 h 223"/>
                  <a:gd name="T18" fmla="*/ 214 w 222"/>
                  <a:gd name="T19" fmla="*/ 153 h 223"/>
                  <a:gd name="T20" fmla="*/ 220 w 222"/>
                  <a:gd name="T21" fmla="*/ 133 h 223"/>
                  <a:gd name="T22" fmla="*/ 220 w 222"/>
                  <a:gd name="T23" fmla="*/ 127 h 223"/>
                  <a:gd name="T24" fmla="*/ 220 w 222"/>
                  <a:gd name="T25" fmla="*/ 124 h 223"/>
                  <a:gd name="T26" fmla="*/ 221 w 222"/>
                  <a:gd name="T27" fmla="*/ 122 h 223"/>
                  <a:gd name="T28" fmla="*/ 222 w 222"/>
                  <a:gd name="T29" fmla="*/ 112 h 223"/>
                  <a:gd name="T30" fmla="*/ 220 w 222"/>
                  <a:gd name="T31" fmla="*/ 88 h 223"/>
                  <a:gd name="T32" fmla="*/ 214 w 222"/>
                  <a:gd name="T33" fmla="*/ 69 h 223"/>
                  <a:gd name="T34" fmla="*/ 204 w 222"/>
                  <a:gd name="T35" fmla="*/ 49 h 223"/>
                  <a:gd name="T36" fmla="*/ 190 w 222"/>
                  <a:gd name="T37" fmla="*/ 33 h 223"/>
                  <a:gd name="T38" fmla="*/ 180 w 222"/>
                  <a:gd name="T39" fmla="*/ 25 h 223"/>
                  <a:gd name="T40" fmla="*/ 172 w 222"/>
                  <a:gd name="T41" fmla="*/ 19 h 223"/>
                  <a:gd name="T42" fmla="*/ 162 w 222"/>
                  <a:gd name="T43" fmla="*/ 13 h 223"/>
                  <a:gd name="T44" fmla="*/ 153 w 222"/>
                  <a:gd name="T45" fmla="*/ 9 h 223"/>
                  <a:gd name="T46" fmla="*/ 132 w 222"/>
                  <a:gd name="T47" fmla="*/ 2 h 223"/>
                  <a:gd name="T48" fmla="*/ 121 w 222"/>
                  <a:gd name="T49" fmla="*/ 0 h 223"/>
                  <a:gd name="T50" fmla="*/ 111 w 222"/>
                  <a:gd name="T51" fmla="*/ 0 h 223"/>
                  <a:gd name="T52" fmla="*/ 88 w 222"/>
                  <a:gd name="T53" fmla="*/ 2 h 223"/>
                  <a:gd name="T54" fmla="*/ 68 w 222"/>
                  <a:gd name="T55" fmla="*/ 9 h 223"/>
                  <a:gd name="T56" fmla="*/ 49 w 222"/>
                  <a:gd name="T57" fmla="*/ 19 h 223"/>
                  <a:gd name="T58" fmla="*/ 33 w 222"/>
                  <a:gd name="T59" fmla="*/ 33 h 223"/>
                  <a:gd name="T60" fmla="*/ 18 w 222"/>
                  <a:gd name="T61" fmla="*/ 49 h 223"/>
                  <a:gd name="T62" fmla="*/ 8 w 222"/>
                  <a:gd name="T63" fmla="*/ 69 h 223"/>
                  <a:gd name="T64" fmla="*/ 2 w 222"/>
                  <a:gd name="T65" fmla="*/ 88 h 223"/>
                  <a:gd name="T66" fmla="*/ 0 w 222"/>
                  <a:gd name="T67" fmla="*/ 112 h 223"/>
                  <a:gd name="T68" fmla="*/ 0 w 222"/>
                  <a:gd name="T69" fmla="*/ 122 h 223"/>
                  <a:gd name="T70" fmla="*/ 2 w 222"/>
                  <a:gd name="T71" fmla="*/ 133 h 223"/>
                  <a:gd name="T72" fmla="*/ 8 w 222"/>
                  <a:gd name="T73" fmla="*/ 153 h 223"/>
                  <a:gd name="T74" fmla="*/ 12 w 222"/>
                  <a:gd name="T75" fmla="*/ 163 h 223"/>
                  <a:gd name="T76" fmla="*/ 18 w 222"/>
                  <a:gd name="T77" fmla="*/ 173 h 223"/>
                  <a:gd name="T78" fmla="*/ 25 w 222"/>
                  <a:gd name="T79" fmla="*/ 181 h 223"/>
                  <a:gd name="T80" fmla="*/ 33 w 222"/>
                  <a:gd name="T81" fmla="*/ 190 h 223"/>
                  <a:gd name="T82" fmla="*/ 49 w 222"/>
                  <a:gd name="T83" fmla="*/ 204 h 223"/>
                  <a:gd name="T84" fmla="*/ 68 w 222"/>
                  <a:gd name="T85" fmla="*/ 215 h 223"/>
                  <a:gd name="T86" fmla="*/ 88 w 222"/>
                  <a:gd name="T87" fmla="*/ 221 h 223"/>
                  <a:gd name="T88" fmla="*/ 111 w 222"/>
                  <a:gd name="T89" fmla="*/ 223 h 223"/>
                  <a:gd name="T90" fmla="*/ 121 w 222"/>
                  <a:gd name="T91" fmla="*/ 222 h 223"/>
                  <a:gd name="T92" fmla="*/ 123 w 222"/>
                  <a:gd name="T93" fmla="*/ 221 h 223"/>
                  <a:gd name="T94" fmla="*/ 126 w 222"/>
                  <a:gd name="T95" fmla="*/ 221 h 223"/>
                  <a:gd name="T96" fmla="*/ 132 w 222"/>
                  <a:gd name="T97" fmla="*/ 221 h 223"/>
                  <a:gd name="T98" fmla="*/ 153 w 222"/>
                  <a:gd name="T99" fmla="*/ 215 h 223"/>
                  <a:gd name="T100" fmla="*/ 157 w 222"/>
                  <a:gd name="T101" fmla="*/ 211 h 223"/>
                  <a:gd name="T102" fmla="*/ 162 w 222"/>
                  <a:gd name="T103" fmla="*/ 209 h 223"/>
                  <a:gd name="T104" fmla="*/ 172 w 222"/>
                  <a:gd name="T105" fmla="*/ 204 h 223"/>
                  <a:gd name="T106" fmla="*/ 180 w 222"/>
                  <a:gd name="T107" fmla="*/ 197 h 223"/>
                  <a:gd name="T108" fmla="*/ 184 w 222"/>
                  <a:gd name="T109" fmla="*/ 193 h 223"/>
                  <a:gd name="T110" fmla="*/ 186 w 222"/>
                  <a:gd name="T111" fmla="*/ 191 h 223"/>
                  <a:gd name="T112" fmla="*/ 186 w 222"/>
                  <a:gd name="T113" fmla="*/ 190 h 223"/>
                  <a:gd name="T114" fmla="*/ 187 w 222"/>
                  <a:gd name="T115" fmla="*/ 190 h 223"/>
                  <a:gd name="T116" fmla="*/ 190 w 222"/>
                  <a:gd name="T117" fmla="*/ 19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3">
                    <a:moveTo>
                      <a:pt x="190" y="190"/>
                    </a:moveTo>
                    <a:lnTo>
                      <a:pt x="190" y="188"/>
                    </a:lnTo>
                    <a:lnTo>
                      <a:pt x="190" y="187"/>
                    </a:lnTo>
                    <a:lnTo>
                      <a:pt x="191" y="187"/>
                    </a:lnTo>
                    <a:lnTo>
                      <a:pt x="193" y="185"/>
                    </a:lnTo>
                    <a:lnTo>
                      <a:pt x="197" y="181"/>
                    </a:lnTo>
                    <a:lnTo>
                      <a:pt x="204" y="173"/>
                    </a:lnTo>
                    <a:lnTo>
                      <a:pt x="209" y="163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3"/>
                    </a:lnTo>
                    <a:lnTo>
                      <a:pt x="220" y="127"/>
                    </a:lnTo>
                    <a:lnTo>
                      <a:pt x="220" y="124"/>
                    </a:lnTo>
                    <a:lnTo>
                      <a:pt x="221" y="122"/>
                    </a:lnTo>
                    <a:lnTo>
                      <a:pt x="222" y="112"/>
                    </a:lnTo>
                    <a:lnTo>
                      <a:pt x="220" y="88"/>
                    </a:lnTo>
                    <a:lnTo>
                      <a:pt x="214" y="69"/>
                    </a:lnTo>
                    <a:lnTo>
                      <a:pt x="204" y="49"/>
                    </a:lnTo>
                    <a:lnTo>
                      <a:pt x="190" y="33"/>
                    </a:lnTo>
                    <a:lnTo>
                      <a:pt x="180" y="25"/>
                    </a:lnTo>
                    <a:lnTo>
                      <a:pt x="172" y="19"/>
                    </a:lnTo>
                    <a:lnTo>
                      <a:pt x="162" y="13"/>
                    </a:lnTo>
                    <a:lnTo>
                      <a:pt x="153" y="9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8" y="9"/>
                    </a:lnTo>
                    <a:lnTo>
                      <a:pt x="49" y="19"/>
                    </a:lnTo>
                    <a:lnTo>
                      <a:pt x="33" y="33"/>
                    </a:lnTo>
                    <a:lnTo>
                      <a:pt x="18" y="49"/>
                    </a:lnTo>
                    <a:lnTo>
                      <a:pt x="8" y="69"/>
                    </a:lnTo>
                    <a:lnTo>
                      <a:pt x="2" y="88"/>
                    </a:lnTo>
                    <a:lnTo>
                      <a:pt x="0" y="112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8" y="153"/>
                    </a:lnTo>
                    <a:lnTo>
                      <a:pt x="12" y="163"/>
                    </a:lnTo>
                    <a:lnTo>
                      <a:pt x="18" y="173"/>
                    </a:lnTo>
                    <a:lnTo>
                      <a:pt x="25" y="181"/>
                    </a:lnTo>
                    <a:lnTo>
                      <a:pt x="33" y="190"/>
                    </a:lnTo>
                    <a:lnTo>
                      <a:pt x="49" y="204"/>
                    </a:lnTo>
                    <a:lnTo>
                      <a:pt x="68" y="215"/>
                    </a:lnTo>
                    <a:lnTo>
                      <a:pt x="88" y="221"/>
                    </a:lnTo>
                    <a:lnTo>
                      <a:pt x="111" y="223"/>
                    </a:lnTo>
                    <a:lnTo>
                      <a:pt x="121" y="222"/>
                    </a:lnTo>
                    <a:lnTo>
                      <a:pt x="123" y="221"/>
                    </a:lnTo>
                    <a:lnTo>
                      <a:pt x="126" y="221"/>
                    </a:lnTo>
                    <a:lnTo>
                      <a:pt x="132" y="221"/>
                    </a:lnTo>
                    <a:lnTo>
                      <a:pt x="153" y="215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4" y="193"/>
                    </a:lnTo>
                    <a:lnTo>
                      <a:pt x="186" y="191"/>
                    </a:lnTo>
                    <a:lnTo>
                      <a:pt x="186" y="190"/>
                    </a:lnTo>
                    <a:lnTo>
                      <a:pt x="187" y="190"/>
                    </a:lnTo>
                    <a:lnTo>
                      <a:pt x="190" y="19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E9CD15C-5A3A-E46E-0496-479B54E2215B}"/>
                </a:ext>
              </a:extLst>
            </p:cNvPr>
            <p:cNvSpPr txBox="1"/>
            <p:nvPr/>
          </p:nvSpPr>
          <p:spPr>
            <a:xfrm>
              <a:off x="3719736" y="2729695"/>
              <a:ext cx="124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Kaposi’s sarcoma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10ECD0F3-B29E-AC47-C02D-F5E4D8691CEB}"/>
                </a:ext>
              </a:extLst>
            </p:cNvPr>
            <p:cNvSpPr txBox="1"/>
            <p:nvPr/>
          </p:nvSpPr>
          <p:spPr>
            <a:xfrm>
              <a:off x="3258711" y="3075745"/>
              <a:ext cx="17107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Non-Hodgkin lymphoma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3FBBAD9-7F98-E512-D806-3C2C5C673AEA}"/>
                </a:ext>
              </a:extLst>
            </p:cNvPr>
            <p:cNvSpPr txBox="1"/>
            <p:nvPr/>
          </p:nvSpPr>
          <p:spPr>
            <a:xfrm>
              <a:off x="3844962" y="3421795"/>
              <a:ext cx="1124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Cervical cancer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346D723-DF22-C12F-CBF8-B4C08087F759}"/>
                </a:ext>
              </a:extLst>
            </p:cNvPr>
            <p:cNvSpPr txBox="1"/>
            <p:nvPr/>
          </p:nvSpPr>
          <p:spPr>
            <a:xfrm>
              <a:off x="3566489" y="3767845"/>
              <a:ext cx="1402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Hodgkin lymphoma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2F6FC09B-E3E4-7C99-9C7C-9DF54F4DE9A1}"/>
                </a:ext>
              </a:extLst>
            </p:cNvPr>
            <p:cNvSpPr txBox="1"/>
            <p:nvPr/>
          </p:nvSpPr>
          <p:spPr>
            <a:xfrm>
              <a:off x="4038925" y="4113895"/>
              <a:ext cx="9305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Liver cancer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274343E5-616F-16F3-87EA-74C565BE3F2A}"/>
                </a:ext>
              </a:extLst>
            </p:cNvPr>
            <p:cNvSpPr txBox="1"/>
            <p:nvPr/>
          </p:nvSpPr>
          <p:spPr>
            <a:xfrm>
              <a:off x="4056687" y="4459945"/>
              <a:ext cx="91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Anal cancer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E643719-37FE-C74B-D5E9-BFEAC5CD8834}"/>
                </a:ext>
              </a:extLst>
            </p:cNvPr>
            <p:cNvSpPr txBox="1"/>
            <p:nvPr/>
          </p:nvSpPr>
          <p:spPr>
            <a:xfrm>
              <a:off x="3050386" y="4805995"/>
              <a:ext cx="1919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Lung cancer current smoker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D224CD3-5246-6110-BAE8-8F14E3325671}"/>
                </a:ext>
              </a:extLst>
            </p:cNvPr>
            <p:cNvSpPr txBox="1"/>
            <p:nvPr/>
          </p:nvSpPr>
          <p:spPr>
            <a:xfrm>
              <a:off x="3703128" y="5152045"/>
              <a:ext cx="1266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Colorectal cancer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7570C66E-709D-4F8C-F96B-2F9A0345324F}"/>
                </a:ext>
              </a:extLst>
            </p:cNvPr>
            <p:cNvSpPr txBox="1"/>
            <p:nvPr/>
          </p:nvSpPr>
          <p:spPr>
            <a:xfrm>
              <a:off x="3815788" y="5498095"/>
              <a:ext cx="1153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Prostate cancer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106C3655-2648-E747-E519-121BAF785412}"/>
                </a:ext>
              </a:extLst>
            </p:cNvPr>
            <p:cNvSpPr txBox="1"/>
            <p:nvPr/>
          </p:nvSpPr>
          <p:spPr>
            <a:xfrm>
              <a:off x="3453573" y="5844149"/>
              <a:ext cx="1515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Female breast cancer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03562D3D-4BEC-AA7C-F672-08D70E4B8266}"/>
                </a:ext>
              </a:extLst>
            </p:cNvPr>
            <p:cNvSpPr txBox="1"/>
            <p:nvPr/>
          </p:nvSpPr>
          <p:spPr>
            <a:xfrm>
              <a:off x="4504804" y="6248345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0.1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4C8A12E6-D8CC-936D-0A92-0BAFD5837ACF}"/>
                </a:ext>
              </a:extLst>
            </p:cNvPr>
            <p:cNvSpPr txBox="1"/>
            <p:nvPr/>
          </p:nvSpPr>
          <p:spPr>
            <a:xfrm>
              <a:off x="5606766" y="6248345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6D3BF128-9F2B-6F09-E0DB-0334B638C54A}"/>
                </a:ext>
              </a:extLst>
            </p:cNvPr>
            <p:cNvSpPr txBox="1"/>
            <p:nvPr/>
          </p:nvSpPr>
          <p:spPr>
            <a:xfrm>
              <a:off x="6630199" y="6248345"/>
              <a:ext cx="458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10.0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8672186-5D4F-A117-FF22-A240FBEC1E58}"/>
                </a:ext>
              </a:extLst>
            </p:cNvPr>
            <p:cNvSpPr txBox="1"/>
            <p:nvPr/>
          </p:nvSpPr>
          <p:spPr>
            <a:xfrm>
              <a:off x="7693568" y="6248345"/>
              <a:ext cx="537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100.0</a:t>
              </a: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750ABB57-48E6-FE6A-8B62-BB607C92629F}"/>
                </a:ext>
              </a:extLst>
            </p:cNvPr>
            <p:cNvCxnSpPr/>
            <p:nvPr/>
          </p:nvCxnSpPr>
          <p:spPr>
            <a:xfrm flipH="1">
              <a:off x="1991544" y="3755813"/>
              <a:ext cx="379330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0A3505E1-FEA2-8B62-683B-081E468E1086}"/>
                </a:ext>
              </a:extLst>
            </p:cNvPr>
            <p:cNvCxnSpPr/>
            <p:nvPr/>
          </p:nvCxnSpPr>
          <p:spPr>
            <a:xfrm flipH="1">
              <a:off x="1991544" y="4778648"/>
              <a:ext cx="379330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B2A556B-29C8-BF90-3D3E-0916FB0A8AFA}"/>
                </a:ext>
              </a:extLst>
            </p:cNvPr>
            <p:cNvSpPr txBox="1"/>
            <p:nvPr/>
          </p:nvSpPr>
          <p:spPr>
            <a:xfrm>
              <a:off x="1745008" y="2854724"/>
              <a:ext cx="1202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AIDS-defining</a:t>
              </a:r>
              <a:br>
                <a:rPr lang="en-US" sz="1400" b="1" dirty="0"/>
              </a:br>
              <a:r>
                <a:rPr lang="en-US" sz="1400" b="1" dirty="0"/>
                <a:t>cancers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07B7909E-6208-07FD-E061-F77056C59116}"/>
                </a:ext>
              </a:extLst>
            </p:cNvPr>
            <p:cNvSpPr txBox="1"/>
            <p:nvPr/>
          </p:nvSpPr>
          <p:spPr>
            <a:xfrm>
              <a:off x="1787778" y="3846459"/>
              <a:ext cx="11165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Non-AIDS</a:t>
              </a:r>
              <a:br>
                <a:rPr lang="en-US" sz="1400" b="1" dirty="0"/>
              </a:br>
              <a:r>
                <a:rPr lang="en-US" sz="1400" b="1" dirty="0"/>
                <a:t>defining</a:t>
              </a:r>
              <a:br>
                <a:rPr lang="en-US" sz="1400" b="1" dirty="0"/>
              </a:br>
              <a:r>
                <a:rPr lang="en-US" sz="1400" b="1" dirty="0"/>
                <a:t>cancers, </a:t>
              </a:r>
              <a:br>
                <a:rPr lang="en-US" sz="1400" b="1" dirty="0"/>
              </a:br>
              <a:r>
                <a:rPr lang="en-US" sz="1400" b="1" dirty="0"/>
                <a:t>virus related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FE750D-382F-6072-AA9D-A19B1CF485B2}"/>
                </a:ext>
              </a:extLst>
            </p:cNvPr>
            <p:cNvSpPr txBox="1"/>
            <p:nvPr/>
          </p:nvSpPr>
          <p:spPr>
            <a:xfrm>
              <a:off x="1691599" y="5085146"/>
              <a:ext cx="13089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Non-AIDS</a:t>
              </a:r>
              <a:br>
                <a:rPr lang="en-US" sz="1400" b="1" dirty="0"/>
              </a:br>
              <a:r>
                <a:rPr lang="en-US" sz="1400" b="1" dirty="0"/>
                <a:t>defining</a:t>
              </a:r>
              <a:br>
                <a:rPr lang="en-US" sz="1400" b="1" dirty="0"/>
              </a:br>
              <a:r>
                <a:rPr lang="en-US" sz="1400" b="1" dirty="0"/>
                <a:t>cancers, </a:t>
              </a:r>
              <a:br>
                <a:rPr lang="en-US" sz="1400" b="1" dirty="0"/>
              </a:br>
              <a:r>
                <a:rPr lang="en-US" sz="1400" b="1" dirty="0"/>
                <a:t>virus unrelated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778686C9-B585-FE43-17E7-108240BE9CD9}"/>
                </a:ext>
              </a:extLst>
            </p:cNvPr>
            <p:cNvSpPr txBox="1"/>
            <p:nvPr/>
          </p:nvSpPr>
          <p:spPr>
            <a:xfrm>
              <a:off x="8168604" y="2729695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27.9 (13.3-51.4)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803BB96B-6F40-8E79-9A8D-B8DEF2130CD4}"/>
                </a:ext>
              </a:extLst>
            </p:cNvPr>
            <p:cNvSpPr txBox="1"/>
            <p:nvPr/>
          </p:nvSpPr>
          <p:spPr>
            <a:xfrm>
              <a:off x="8286424" y="307574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1.3 (0.7-2.1)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D0D0D091-162E-35F9-AE25-AFE154C9CC48}"/>
                </a:ext>
              </a:extLst>
            </p:cNvPr>
            <p:cNvSpPr txBox="1"/>
            <p:nvPr/>
          </p:nvSpPr>
          <p:spPr>
            <a:xfrm>
              <a:off x="8286424" y="342179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 (0.4-2.3)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3028E87-0AFD-1D96-03C9-883C88DF16E4}"/>
                </a:ext>
              </a:extLst>
            </p:cNvPr>
            <p:cNvSpPr txBox="1"/>
            <p:nvPr/>
          </p:nvSpPr>
          <p:spPr>
            <a:xfrm>
              <a:off x="8286424" y="376784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2.6 (1.4-4.2)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1B8C0876-6292-F163-5AD4-E888C4D32F13}"/>
                </a:ext>
              </a:extLst>
            </p:cNvPr>
            <p:cNvSpPr txBox="1"/>
            <p:nvPr/>
          </p:nvSpPr>
          <p:spPr>
            <a:xfrm>
              <a:off x="8286424" y="411389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2.2 (1.7-2.9)</a:t>
              </a:r>
            </a:p>
          </p:txBody>
        </p:sp>
        <p:sp>
          <p:nvSpPr>
            <p:cNvPr id="1024" name="ZoneTexte 1023">
              <a:extLst>
                <a:ext uri="{FF2B5EF4-FFF2-40B4-BE49-F238E27FC236}">
                  <a16:creationId xmlns:a16="http://schemas.microsoft.com/office/drawing/2014/main" id="{3787CE7C-5043-1ACC-01A0-5DC91305E8EF}"/>
                </a:ext>
              </a:extLst>
            </p:cNvPr>
            <p:cNvSpPr txBox="1"/>
            <p:nvPr/>
          </p:nvSpPr>
          <p:spPr>
            <a:xfrm>
              <a:off x="8286424" y="445994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5.3 (3.1-8.5)</a:t>
              </a:r>
            </a:p>
          </p:txBody>
        </p:sp>
        <p:sp>
          <p:nvSpPr>
            <p:cNvPr id="1025" name="ZoneTexte 1024">
              <a:extLst>
                <a:ext uri="{FF2B5EF4-FFF2-40B4-BE49-F238E27FC236}">
                  <a16:creationId xmlns:a16="http://schemas.microsoft.com/office/drawing/2014/main" id="{E91020A7-7858-C4B4-AAB6-B51D834926B2}"/>
                </a:ext>
              </a:extLst>
            </p:cNvPr>
            <p:cNvSpPr txBox="1"/>
            <p:nvPr/>
          </p:nvSpPr>
          <p:spPr>
            <a:xfrm>
              <a:off x="8286424" y="480599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0.6 (0.3-0.9)</a:t>
              </a:r>
            </a:p>
          </p:txBody>
        </p:sp>
        <p:sp>
          <p:nvSpPr>
            <p:cNvPr id="1026" name="ZoneTexte 1025">
              <a:extLst>
                <a:ext uri="{FF2B5EF4-FFF2-40B4-BE49-F238E27FC236}">
                  <a16:creationId xmlns:a16="http://schemas.microsoft.com/office/drawing/2014/main" id="{2D401D94-8D56-536A-A133-39370BC12862}"/>
                </a:ext>
              </a:extLst>
            </p:cNvPr>
            <p:cNvSpPr txBox="1"/>
            <p:nvPr/>
          </p:nvSpPr>
          <p:spPr>
            <a:xfrm>
              <a:off x="8286424" y="515204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0.3 (0.2-0.4)</a:t>
              </a:r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FAE36742-8F7D-1182-886F-B2988BED5D95}"/>
                </a:ext>
              </a:extLst>
            </p:cNvPr>
            <p:cNvSpPr txBox="1"/>
            <p:nvPr/>
          </p:nvSpPr>
          <p:spPr>
            <a:xfrm>
              <a:off x="8286425" y="549809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0.4 (0.3-0.6)</a:t>
              </a:r>
            </a:p>
          </p:txBody>
        </p:sp>
        <p:sp>
          <p:nvSpPr>
            <p:cNvPr id="1028" name="ZoneTexte 1027">
              <a:extLst>
                <a:ext uri="{FF2B5EF4-FFF2-40B4-BE49-F238E27FC236}">
                  <a16:creationId xmlns:a16="http://schemas.microsoft.com/office/drawing/2014/main" id="{D6B6F262-60C9-AFA6-04E1-1FB926464B94}"/>
                </a:ext>
              </a:extLst>
            </p:cNvPr>
            <p:cNvSpPr txBox="1"/>
            <p:nvPr/>
          </p:nvSpPr>
          <p:spPr>
            <a:xfrm>
              <a:off x="8247151" y="5844149"/>
              <a:ext cx="1024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0.5 (0.4-0.81)</a:t>
              </a:r>
            </a:p>
          </p:txBody>
        </p:sp>
        <p:sp>
          <p:nvSpPr>
            <p:cNvPr id="1030" name="ZoneTexte 1029">
              <a:extLst>
                <a:ext uri="{FF2B5EF4-FFF2-40B4-BE49-F238E27FC236}">
                  <a16:creationId xmlns:a16="http://schemas.microsoft.com/office/drawing/2014/main" id="{65A10D7F-9DBB-749E-B3B6-45AD33A63467}"/>
                </a:ext>
              </a:extLst>
            </p:cNvPr>
            <p:cNvSpPr txBox="1"/>
            <p:nvPr/>
          </p:nvSpPr>
          <p:spPr>
            <a:xfrm>
              <a:off x="8164599" y="2292278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Standardized</a:t>
              </a:r>
              <a:br>
                <a:rPr lang="en-US" sz="1200" b="1" dirty="0"/>
              </a:br>
              <a:r>
                <a:rPr lang="en-US" sz="1200" b="1" dirty="0"/>
                <a:t>incidence ratios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E9A56DA-E291-098F-42B6-AA12280E1E76}"/>
              </a:ext>
            </a:extLst>
          </p:cNvPr>
          <p:cNvSpPr txBox="1"/>
          <p:nvPr/>
        </p:nvSpPr>
        <p:spPr>
          <a:xfrm>
            <a:off x="10005183" y="6467777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pt-BR" sz="1200" i="1" dirty="0">
                <a:solidFill>
                  <a:srgbClr val="0070C0"/>
                </a:solidFill>
              </a:rPr>
              <a:t>Grabar S, eP.B1.022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3B4326-DA22-701A-AAD3-C659C6A73DE7}"/>
              </a:ext>
            </a:extLst>
          </p:cNvPr>
          <p:cNvSpPr txBox="1"/>
          <p:nvPr/>
        </p:nvSpPr>
        <p:spPr>
          <a:xfrm>
            <a:off x="1904476" y="1561619"/>
            <a:ext cx="7597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</a:rPr>
              <a:t>Age standardized incidence ratios in PWH with CD4 ≥ 500/mm</a:t>
            </a:r>
            <a:r>
              <a:rPr lang="en-US" b="1" baseline="30000" dirty="0">
                <a:solidFill>
                  <a:srgbClr val="0070C0"/>
                </a:solidFill>
                <a:effectLst/>
              </a:rPr>
              <a:t>3</a:t>
            </a:r>
            <a:r>
              <a:rPr lang="en-US" b="1" dirty="0">
                <a:solidFill>
                  <a:srgbClr val="0070C0"/>
                </a:solidFill>
                <a:effectLst/>
              </a:rPr>
              <a:t> for ≥ 2 years and HIV RNA &lt; 50 c/mL over 2008‐2018</a:t>
            </a:r>
          </a:p>
        </p:txBody>
      </p:sp>
    </p:spTree>
    <p:extLst>
      <p:ext uri="{BB962C8B-B14F-4D97-AF65-F5344CB8AC3E}">
        <p14:creationId xmlns:p14="http://schemas.microsoft.com/office/powerpoint/2010/main" val="678206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971E97E-6C0F-7D55-42DC-41D28671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" y="230386"/>
            <a:ext cx="10616970" cy="1143000"/>
          </a:xfrm>
        </p:spPr>
        <p:txBody>
          <a:bodyPr/>
          <a:lstStyle/>
          <a:p>
            <a:r>
              <a:rPr lang="en-US" dirty="0"/>
              <a:t>Topical trichloroacetic acid vs electrocautery for anal intraepithelial neoplasia in HIV (TECAIN)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CD7CBDB-5A44-88E0-FFBA-76A01EFEE1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14" y="1381588"/>
            <a:ext cx="10869022" cy="891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233 PLH with histologically confirmed AIN: randomization with a maximum of 4 interventions within 16 weeks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Primary endpoint: therapeutic success = clinical and histological resolution or regression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852D10-49C9-D05D-39F6-850423C025EF}"/>
              </a:ext>
            </a:extLst>
          </p:cNvPr>
          <p:cNvGrpSpPr/>
          <p:nvPr/>
        </p:nvGrpSpPr>
        <p:grpSpPr>
          <a:xfrm>
            <a:off x="231558" y="2402304"/>
            <a:ext cx="11625082" cy="3907016"/>
            <a:chOff x="231558" y="2402304"/>
            <a:chExt cx="11625082" cy="3907016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1BE67BE6-25D9-14C9-1567-036CFB5ACBFD}"/>
                </a:ext>
              </a:extLst>
            </p:cNvPr>
            <p:cNvGrpSpPr/>
            <p:nvPr/>
          </p:nvGrpSpPr>
          <p:grpSpPr>
            <a:xfrm>
              <a:off x="4167401" y="3173722"/>
              <a:ext cx="4121642" cy="3135598"/>
              <a:chOff x="3863752" y="3173722"/>
              <a:chExt cx="4121642" cy="3310392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13502AD5-E178-01D9-5BE7-637B7E09DF95}"/>
                  </a:ext>
                </a:extLst>
              </p:cNvPr>
              <p:cNvGrpSpPr/>
              <p:nvPr/>
            </p:nvGrpSpPr>
            <p:grpSpPr>
              <a:xfrm>
                <a:off x="4048839" y="3173722"/>
                <a:ext cx="3784600" cy="3038475"/>
                <a:chOff x="4937125" y="3076575"/>
                <a:chExt cx="3784600" cy="3038475"/>
              </a:xfrm>
            </p:grpSpPr>
            <p:sp>
              <p:nvSpPr>
                <p:cNvPr id="10" name="Line 6">
                  <a:extLst>
                    <a:ext uri="{FF2B5EF4-FFF2-40B4-BE49-F238E27FC236}">
                      <a16:creationId xmlns:a16="http://schemas.microsoft.com/office/drawing/2014/main" id="{392228AD-77CF-8FFE-85BC-59200537D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70638" y="3076575"/>
                  <a:ext cx="0" cy="29559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1" name="Line 7">
                  <a:extLst>
                    <a:ext uri="{FF2B5EF4-FFF2-40B4-BE49-F238E27FC236}">
                      <a16:creationId xmlns:a16="http://schemas.microsoft.com/office/drawing/2014/main" id="{9E877966-45D1-9301-7465-A767182E3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19900" y="3076575"/>
                  <a:ext cx="0" cy="29559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2" name="Line 8">
                  <a:extLst>
                    <a:ext uri="{FF2B5EF4-FFF2-40B4-BE49-F238E27FC236}">
                      <a16:creationId xmlns:a16="http://schemas.microsoft.com/office/drawing/2014/main" id="{922388C7-D012-680F-2219-4AA9F9214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19900" y="6032500"/>
                  <a:ext cx="19018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3" name="Line 9">
                  <a:extLst>
                    <a:ext uri="{FF2B5EF4-FFF2-40B4-BE49-F238E27FC236}">
                      <a16:creationId xmlns:a16="http://schemas.microsoft.com/office/drawing/2014/main" id="{FB85ABFA-7CAC-2EF6-AE1E-3388E69FD0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37125" y="6032500"/>
                  <a:ext cx="14335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4" name="Line 10">
                  <a:extLst>
                    <a:ext uri="{FF2B5EF4-FFF2-40B4-BE49-F238E27FC236}">
                      <a16:creationId xmlns:a16="http://schemas.microsoft.com/office/drawing/2014/main" id="{1B960A01-4A63-2E0E-983D-C8098CD8D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370638" y="6032500"/>
                  <a:ext cx="44926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5" name="Line 11">
                  <a:extLst>
                    <a:ext uri="{FF2B5EF4-FFF2-40B4-BE49-F238E27FC236}">
                      <a16:creationId xmlns:a16="http://schemas.microsoft.com/office/drawing/2014/main" id="{04FB70EC-5B15-BA3F-795B-E8767CAC0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46838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6" name="Line 12">
                  <a:extLst>
                    <a:ext uri="{FF2B5EF4-FFF2-40B4-BE49-F238E27FC236}">
                      <a16:creationId xmlns:a16="http://schemas.microsoft.com/office/drawing/2014/main" id="{71676766-C820-ACA9-349B-DDB0980845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19900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7" name="Line 13">
                  <a:extLst>
                    <a:ext uri="{FF2B5EF4-FFF2-40B4-BE49-F238E27FC236}">
                      <a16:creationId xmlns:a16="http://schemas.microsoft.com/office/drawing/2014/main" id="{40FE49B7-5D40-7B69-4090-64C33BBC05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92963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8" name="Line 14">
                  <a:extLst>
                    <a:ext uri="{FF2B5EF4-FFF2-40B4-BE49-F238E27FC236}">
                      <a16:creationId xmlns:a16="http://schemas.microsoft.com/office/drawing/2014/main" id="{D266F3A7-B57E-28D0-CECF-EF2FC913F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66025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9" name="Line 15">
                  <a:extLst>
                    <a:ext uri="{FF2B5EF4-FFF2-40B4-BE49-F238E27FC236}">
                      <a16:creationId xmlns:a16="http://schemas.microsoft.com/office/drawing/2014/main" id="{B115C09B-312D-E662-C650-FC8256987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39088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C1DC659B-4475-1543-5B0B-C1F8DAE90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12150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1" name="Line 17">
                  <a:extLst>
                    <a:ext uri="{FF2B5EF4-FFF2-40B4-BE49-F238E27FC236}">
                      <a16:creationId xmlns:a16="http://schemas.microsoft.com/office/drawing/2014/main" id="{31CDF9A0-9C76-304B-6A1A-B204DD2946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89975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2" name="Line 18">
                  <a:extLst>
                    <a:ext uri="{FF2B5EF4-FFF2-40B4-BE49-F238E27FC236}">
                      <a16:creationId xmlns:a16="http://schemas.microsoft.com/office/drawing/2014/main" id="{12A7A653-A76B-509E-23DE-C48D66EAD3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56175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3" name="Line 19">
                  <a:extLst>
                    <a:ext uri="{FF2B5EF4-FFF2-40B4-BE49-F238E27FC236}">
                      <a16:creationId xmlns:a16="http://schemas.microsoft.com/office/drawing/2014/main" id="{BD1DB3F1-2A28-2ED0-B83E-E48AD79EB6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29238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4" name="Line 20">
                  <a:extLst>
                    <a:ext uri="{FF2B5EF4-FFF2-40B4-BE49-F238E27FC236}">
                      <a16:creationId xmlns:a16="http://schemas.microsoft.com/office/drawing/2014/main" id="{D937813F-3302-A63F-0701-369F67A69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02300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5" name="Line 21">
                  <a:extLst>
                    <a:ext uri="{FF2B5EF4-FFF2-40B4-BE49-F238E27FC236}">
                      <a16:creationId xmlns:a16="http://schemas.microsoft.com/office/drawing/2014/main" id="{44FB142C-7AE1-8492-2D50-B8A5DE8C3A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75363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6" name="Line 22">
                  <a:extLst>
                    <a:ext uri="{FF2B5EF4-FFF2-40B4-BE49-F238E27FC236}">
                      <a16:creationId xmlns:a16="http://schemas.microsoft.com/office/drawing/2014/main" id="{93DB9054-5305-09D3-A237-6A4345B59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192838" y="5911850"/>
                  <a:ext cx="78898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7" name="Line 23">
                  <a:extLst>
                    <a:ext uri="{FF2B5EF4-FFF2-40B4-BE49-F238E27FC236}">
                      <a16:creationId xmlns:a16="http://schemas.microsoft.com/office/drawing/2014/main" id="{66971B10-5588-1ED1-9070-B0C20316E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11925" y="5373688"/>
                  <a:ext cx="90328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8" name="Line 24">
                  <a:extLst>
                    <a:ext uri="{FF2B5EF4-FFF2-40B4-BE49-F238E27FC236}">
                      <a16:creationId xmlns:a16="http://schemas.microsoft.com/office/drawing/2014/main" id="{1F762BCA-4B95-483B-420B-A2698EBBAA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196013" y="4830763"/>
                  <a:ext cx="99218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9" name="Line 25">
                  <a:extLst>
                    <a:ext uri="{FF2B5EF4-FFF2-40B4-BE49-F238E27FC236}">
                      <a16:creationId xmlns:a16="http://schemas.microsoft.com/office/drawing/2014/main" id="{868368DE-1603-B159-291A-F7EE23BF0A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22963" y="4294188"/>
                  <a:ext cx="79533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0" name="Line 26">
                  <a:extLst>
                    <a:ext uri="{FF2B5EF4-FFF2-40B4-BE49-F238E27FC236}">
                      <a16:creationId xmlns:a16="http://schemas.microsoft.com/office/drawing/2014/main" id="{F8BA617A-2202-AA05-784B-5A3295941C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99163" y="3200400"/>
                  <a:ext cx="92868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1" name="Line 27">
                  <a:extLst>
                    <a:ext uri="{FF2B5EF4-FFF2-40B4-BE49-F238E27FC236}">
                      <a16:creationId xmlns:a16="http://schemas.microsoft.com/office/drawing/2014/main" id="{0ABCFE64-9F64-4420-BBA4-C98C9AEE3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370638" y="3746500"/>
                  <a:ext cx="88423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3821C276-B868-C105-E46E-F355C2707E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6200" y="3163888"/>
                  <a:ext cx="73025" cy="73025"/>
                </a:xfrm>
                <a:custGeom>
                  <a:avLst/>
                  <a:gdLst>
                    <a:gd name="T0" fmla="*/ 157 w 185"/>
                    <a:gd name="T1" fmla="*/ 157 h 185"/>
                    <a:gd name="T2" fmla="*/ 168 w 185"/>
                    <a:gd name="T3" fmla="*/ 142 h 185"/>
                    <a:gd name="T4" fmla="*/ 177 w 185"/>
                    <a:gd name="T5" fmla="*/ 127 h 185"/>
                    <a:gd name="T6" fmla="*/ 182 w 185"/>
                    <a:gd name="T7" fmla="*/ 110 h 185"/>
                    <a:gd name="T8" fmla="*/ 185 w 185"/>
                    <a:gd name="T9" fmla="*/ 92 h 185"/>
                    <a:gd name="T10" fmla="*/ 182 w 185"/>
                    <a:gd name="T11" fmla="*/ 72 h 185"/>
                    <a:gd name="T12" fmla="*/ 177 w 185"/>
                    <a:gd name="T13" fmla="*/ 56 h 185"/>
                    <a:gd name="T14" fmla="*/ 168 w 185"/>
                    <a:gd name="T15" fmla="*/ 40 h 185"/>
                    <a:gd name="T16" fmla="*/ 157 w 185"/>
                    <a:gd name="T17" fmla="*/ 26 h 185"/>
                    <a:gd name="T18" fmla="*/ 142 w 185"/>
                    <a:gd name="T19" fmla="*/ 14 h 185"/>
                    <a:gd name="T20" fmla="*/ 127 w 185"/>
                    <a:gd name="T21" fmla="*/ 6 h 185"/>
                    <a:gd name="T22" fmla="*/ 110 w 185"/>
                    <a:gd name="T23" fmla="*/ 1 h 185"/>
                    <a:gd name="T24" fmla="*/ 93 w 185"/>
                    <a:gd name="T25" fmla="*/ 0 h 185"/>
                    <a:gd name="T26" fmla="*/ 73 w 185"/>
                    <a:gd name="T27" fmla="*/ 1 h 185"/>
                    <a:gd name="T28" fmla="*/ 56 w 185"/>
                    <a:gd name="T29" fmla="*/ 6 h 185"/>
                    <a:gd name="T30" fmla="*/ 40 w 185"/>
                    <a:gd name="T31" fmla="*/ 14 h 185"/>
                    <a:gd name="T32" fmla="*/ 27 w 185"/>
                    <a:gd name="T33" fmla="*/ 26 h 185"/>
                    <a:gd name="T34" fmla="*/ 14 w 185"/>
                    <a:gd name="T35" fmla="*/ 40 h 185"/>
                    <a:gd name="T36" fmla="*/ 7 w 185"/>
                    <a:gd name="T37" fmla="*/ 56 h 185"/>
                    <a:gd name="T38" fmla="*/ 2 w 185"/>
                    <a:gd name="T39" fmla="*/ 72 h 185"/>
                    <a:gd name="T40" fmla="*/ 0 w 185"/>
                    <a:gd name="T41" fmla="*/ 92 h 185"/>
                    <a:gd name="T42" fmla="*/ 2 w 185"/>
                    <a:gd name="T43" fmla="*/ 110 h 185"/>
                    <a:gd name="T44" fmla="*/ 7 w 185"/>
                    <a:gd name="T45" fmla="*/ 127 h 185"/>
                    <a:gd name="T46" fmla="*/ 14 w 185"/>
                    <a:gd name="T47" fmla="*/ 142 h 185"/>
                    <a:gd name="T48" fmla="*/ 27 w 185"/>
                    <a:gd name="T49" fmla="*/ 157 h 185"/>
                    <a:gd name="T50" fmla="*/ 40 w 185"/>
                    <a:gd name="T51" fmla="*/ 168 h 185"/>
                    <a:gd name="T52" fmla="*/ 56 w 185"/>
                    <a:gd name="T53" fmla="*/ 177 h 185"/>
                    <a:gd name="T54" fmla="*/ 73 w 185"/>
                    <a:gd name="T55" fmla="*/ 182 h 185"/>
                    <a:gd name="T56" fmla="*/ 93 w 185"/>
                    <a:gd name="T57" fmla="*/ 185 h 185"/>
                    <a:gd name="T58" fmla="*/ 110 w 185"/>
                    <a:gd name="T59" fmla="*/ 182 h 185"/>
                    <a:gd name="T60" fmla="*/ 127 w 185"/>
                    <a:gd name="T61" fmla="*/ 177 h 185"/>
                    <a:gd name="T62" fmla="*/ 142 w 185"/>
                    <a:gd name="T63" fmla="*/ 168 h 185"/>
                    <a:gd name="T64" fmla="*/ 157 w 185"/>
                    <a:gd name="T65" fmla="*/ 157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5" h="185">
                      <a:moveTo>
                        <a:pt x="157" y="157"/>
                      </a:moveTo>
                      <a:lnTo>
                        <a:pt x="168" y="142"/>
                      </a:lnTo>
                      <a:lnTo>
                        <a:pt x="177" y="127"/>
                      </a:lnTo>
                      <a:lnTo>
                        <a:pt x="182" y="110"/>
                      </a:lnTo>
                      <a:lnTo>
                        <a:pt x="185" y="92"/>
                      </a:lnTo>
                      <a:lnTo>
                        <a:pt x="182" y="72"/>
                      </a:lnTo>
                      <a:lnTo>
                        <a:pt x="177" y="56"/>
                      </a:lnTo>
                      <a:lnTo>
                        <a:pt x="168" y="40"/>
                      </a:lnTo>
                      <a:lnTo>
                        <a:pt x="157" y="26"/>
                      </a:lnTo>
                      <a:lnTo>
                        <a:pt x="142" y="14"/>
                      </a:lnTo>
                      <a:lnTo>
                        <a:pt x="127" y="6"/>
                      </a:lnTo>
                      <a:lnTo>
                        <a:pt x="110" y="1"/>
                      </a:lnTo>
                      <a:lnTo>
                        <a:pt x="93" y="0"/>
                      </a:lnTo>
                      <a:lnTo>
                        <a:pt x="73" y="1"/>
                      </a:lnTo>
                      <a:lnTo>
                        <a:pt x="56" y="6"/>
                      </a:lnTo>
                      <a:lnTo>
                        <a:pt x="40" y="14"/>
                      </a:lnTo>
                      <a:lnTo>
                        <a:pt x="27" y="26"/>
                      </a:lnTo>
                      <a:lnTo>
                        <a:pt x="14" y="40"/>
                      </a:lnTo>
                      <a:lnTo>
                        <a:pt x="7" y="56"/>
                      </a:lnTo>
                      <a:lnTo>
                        <a:pt x="2" y="72"/>
                      </a:lnTo>
                      <a:lnTo>
                        <a:pt x="0" y="92"/>
                      </a:lnTo>
                      <a:lnTo>
                        <a:pt x="2" y="110"/>
                      </a:lnTo>
                      <a:lnTo>
                        <a:pt x="7" y="127"/>
                      </a:lnTo>
                      <a:lnTo>
                        <a:pt x="14" y="142"/>
                      </a:lnTo>
                      <a:lnTo>
                        <a:pt x="27" y="157"/>
                      </a:lnTo>
                      <a:lnTo>
                        <a:pt x="40" y="168"/>
                      </a:lnTo>
                      <a:lnTo>
                        <a:pt x="56" y="177"/>
                      </a:lnTo>
                      <a:lnTo>
                        <a:pt x="73" y="182"/>
                      </a:lnTo>
                      <a:lnTo>
                        <a:pt x="93" y="185"/>
                      </a:lnTo>
                      <a:lnTo>
                        <a:pt x="110" y="182"/>
                      </a:lnTo>
                      <a:lnTo>
                        <a:pt x="127" y="177"/>
                      </a:lnTo>
                      <a:lnTo>
                        <a:pt x="142" y="168"/>
                      </a:lnTo>
                      <a:lnTo>
                        <a:pt x="157" y="157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9B555F2B-3E8E-4227-133F-6BFA9E443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5450" y="3709988"/>
                  <a:ext cx="73025" cy="73025"/>
                </a:xfrm>
                <a:custGeom>
                  <a:avLst/>
                  <a:gdLst>
                    <a:gd name="T0" fmla="*/ 157 w 184"/>
                    <a:gd name="T1" fmla="*/ 157 h 185"/>
                    <a:gd name="T2" fmla="*/ 168 w 184"/>
                    <a:gd name="T3" fmla="*/ 142 h 185"/>
                    <a:gd name="T4" fmla="*/ 177 w 184"/>
                    <a:gd name="T5" fmla="*/ 127 h 185"/>
                    <a:gd name="T6" fmla="*/ 182 w 184"/>
                    <a:gd name="T7" fmla="*/ 110 h 185"/>
                    <a:gd name="T8" fmla="*/ 184 w 184"/>
                    <a:gd name="T9" fmla="*/ 93 h 185"/>
                    <a:gd name="T10" fmla="*/ 182 w 184"/>
                    <a:gd name="T11" fmla="*/ 73 h 185"/>
                    <a:gd name="T12" fmla="*/ 177 w 184"/>
                    <a:gd name="T13" fmla="*/ 56 h 185"/>
                    <a:gd name="T14" fmla="*/ 168 w 184"/>
                    <a:gd name="T15" fmla="*/ 40 h 185"/>
                    <a:gd name="T16" fmla="*/ 157 w 184"/>
                    <a:gd name="T17" fmla="*/ 27 h 185"/>
                    <a:gd name="T18" fmla="*/ 142 w 184"/>
                    <a:gd name="T19" fmla="*/ 14 h 185"/>
                    <a:gd name="T20" fmla="*/ 127 w 184"/>
                    <a:gd name="T21" fmla="*/ 7 h 185"/>
                    <a:gd name="T22" fmla="*/ 110 w 184"/>
                    <a:gd name="T23" fmla="*/ 2 h 185"/>
                    <a:gd name="T24" fmla="*/ 92 w 184"/>
                    <a:gd name="T25" fmla="*/ 0 h 185"/>
                    <a:gd name="T26" fmla="*/ 72 w 184"/>
                    <a:gd name="T27" fmla="*/ 2 h 185"/>
                    <a:gd name="T28" fmla="*/ 56 w 184"/>
                    <a:gd name="T29" fmla="*/ 7 h 185"/>
                    <a:gd name="T30" fmla="*/ 40 w 184"/>
                    <a:gd name="T31" fmla="*/ 14 h 185"/>
                    <a:gd name="T32" fmla="*/ 26 w 184"/>
                    <a:gd name="T33" fmla="*/ 27 h 185"/>
                    <a:gd name="T34" fmla="*/ 14 w 184"/>
                    <a:gd name="T35" fmla="*/ 40 h 185"/>
                    <a:gd name="T36" fmla="*/ 6 w 184"/>
                    <a:gd name="T37" fmla="*/ 56 h 185"/>
                    <a:gd name="T38" fmla="*/ 1 w 184"/>
                    <a:gd name="T39" fmla="*/ 73 h 185"/>
                    <a:gd name="T40" fmla="*/ 0 w 184"/>
                    <a:gd name="T41" fmla="*/ 93 h 185"/>
                    <a:gd name="T42" fmla="*/ 1 w 184"/>
                    <a:gd name="T43" fmla="*/ 110 h 185"/>
                    <a:gd name="T44" fmla="*/ 6 w 184"/>
                    <a:gd name="T45" fmla="*/ 127 h 185"/>
                    <a:gd name="T46" fmla="*/ 14 w 184"/>
                    <a:gd name="T47" fmla="*/ 142 h 185"/>
                    <a:gd name="T48" fmla="*/ 26 w 184"/>
                    <a:gd name="T49" fmla="*/ 157 h 185"/>
                    <a:gd name="T50" fmla="*/ 40 w 184"/>
                    <a:gd name="T51" fmla="*/ 169 h 185"/>
                    <a:gd name="T52" fmla="*/ 56 w 184"/>
                    <a:gd name="T53" fmla="*/ 177 h 185"/>
                    <a:gd name="T54" fmla="*/ 72 w 184"/>
                    <a:gd name="T55" fmla="*/ 182 h 185"/>
                    <a:gd name="T56" fmla="*/ 92 w 184"/>
                    <a:gd name="T57" fmla="*/ 185 h 185"/>
                    <a:gd name="T58" fmla="*/ 110 w 184"/>
                    <a:gd name="T59" fmla="*/ 182 h 185"/>
                    <a:gd name="T60" fmla="*/ 127 w 184"/>
                    <a:gd name="T61" fmla="*/ 177 h 185"/>
                    <a:gd name="T62" fmla="*/ 142 w 184"/>
                    <a:gd name="T63" fmla="*/ 169 h 185"/>
                    <a:gd name="T64" fmla="*/ 157 w 184"/>
                    <a:gd name="T65" fmla="*/ 157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185">
                      <a:moveTo>
                        <a:pt x="157" y="157"/>
                      </a:moveTo>
                      <a:lnTo>
                        <a:pt x="168" y="142"/>
                      </a:lnTo>
                      <a:lnTo>
                        <a:pt x="177" y="127"/>
                      </a:lnTo>
                      <a:lnTo>
                        <a:pt x="182" y="110"/>
                      </a:lnTo>
                      <a:lnTo>
                        <a:pt x="184" y="93"/>
                      </a:lnTo>
                      <a:lnTo>
                        <a:pt x="182" y="73"/>
                      </a:lnTo>
                      <a:lnTo>
                        <a:pt x="177" y="56"/>
                      </a:lnTo>
                      <a:lnTo>
                        <a:pt x="168" y="40"/>
                      </a:lnTo>
                      <a:lnTo>
                        <a:pt x="157" y="27"/>
                      </a:lnTo>
                      <a:lnTo>
                        <a:pt x="142" y="14"/>
                      </a:lnTo>
                      <a:lnTo>
                        <a:pt x="127" y="7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72" y="2"/>
                      </a:lnTo>
                      <a:lnTo>
                        <a:pt x="56" y="7"/>
                      </a:lnTo>
                      <a:lnTo>
                        <a:pt x="40" y="14"/>
                      </a:lnTo>
                      <a:lnTo>
                        <a:pt x="26" y="27"/>
                      </a:lnTo>
                      <a:lnTo>
                        <a:pt x="14" y="40"/>
                      </a:lnTo>
                      <a:lnTo>
                        <a:pt x="6" y="56"/>
                      </a:lnTo>
                      <a:lnTo>
                        <a:pt x="1" y="73"/>
                      </a:lnTo>
                      <a:lnTo>
                        <a:pt x="0" y="93"/>
                      </a:lnTo>
                      <a:lnTo>
                        <a:pt x="1" y="110"/>
                      </a:lnTo>
                      <a:lnTo>
                        <a:pt x="6" y="127"/>
                      </a:lnTo>
                      <a:lnTo>
                        <a:pt x="14" y="142"/>
                      </a:lnTo>
                      <a:lnTo>
                        <a:pt x="26" y="157"/>
                      </a:lnTo>
                      <a:lnTo>
                        <a:pt x="40" y="169"/>
                      </a:lnTo>
                      <a:lnTo>
                        <a:pt x="56" y="177"/>
                      </a:lnTo>
                      <a:lnTo>
                        <a:pt x="72" y="182"/>
                      </a:lnTo>
                      <a:lnTo>
                        <a:pt x="92" y="185"/>
                      </a:lnTo>
                      <a:lnTo>
                        <a:pt x="110" y="182"/>
                      </a:lnTo>
                      <a:lnTo>
                        <a:pt x="127" y="177"/>
                      </a:lnTo>
                      <a:lnTo>
                        <a:pt x="142" y="169"/>
                      </a:lnTo>
                      <a:lnTo>
                        <a:pt x="157" y="157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9E7A81CC-1060-96B1-3EDA-D951EC3B1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3325" y="4257675"/>
                  <a:ext cx="73025" cy="73025"/>
                </a:xfrm>
                <a:custGeom>
                  <a:avLst/>
                  <a:gdLst>
                    <a:gd name="T0" fmla="*/ 157 w 184"/>
                    <a:gd name="T1" fmla="*/ 157 h 185"/>
                    <a:gd name="T2" fmla="*/ 168 w 184"/>
                    <a:gd name="T3" fmla="*/ 142 h 185"/>
                    <a:gd name="T4" fmla="*/ 176 w 184"/>
                    <a:gd name="T5" fmla="*/ 127 h 185"/>
                    <a:gd name="T6" fmla="*/ 181 w 184"/>
                    <a:gd name="T7" fmla="*/ 110 h 185"/>
                    <a:gd name="T8" fmla="*/ 184 w 184"/>
                    <a:gd name="T9" fmla="*/ 92 h 185"/>
                    <a:gd name="T10" fmla="*/ 181 w 184"/>
                    <a:gd name="T11" fmla="*/ 72 h 185"/>
                    <a:gd name="T12" fmla="*/ 176 w 184"/>
                    <a:gd name="T13" fmla="*/ 56 h 185"/>
                    <a:gd name="T14" fmla="*/ 168 w 184"/>
                    <a:gd name="T15" fmla="*/ 40 h 185"/>
                    <a:gd name="T16" fmla="*/ 157 w 184"/>
                    <a:gd name="T17" fmla="*/ 26 h 185"/>
                    <a:gd name="T18" fmla="*/ 142 w 184"/>
                    <a:gd name="T19" fmla="*/ 14 h 185"/>
                    <a:gd name="T20" fmla="*/ 127 w 184"/>
                    <a:gd name="T21" fmla="*/ 6 h 185"/>
                    <a:gd name="T22" fmla="*/ 109 w 184"/>
                    <a:gd name="T23" fmla="*/ 1 h 185"/>
                    <a:gd name="T24" fmla="*/ 92 w 184"/>
                    <a:gd name="T25" fmla="*/ 0 h 185"/>
                    <a:gd name="T26" fmla="*/ 72 w 184"/>
                    <a:gd name="T27" fmla="*/ 1 h 185"/>
                    <a:gd name="T28" fmla="*/ 56 w 184"/>
                    <a:gd name="T29" fmla="*/ 6 h 185"/>
                    <a:gd name="T30" fmla="*/ 40 w 184"/>
                    <a:gd name="T31" fmla="*/ 14 h 185"/>
                    <a:gd name="T32" fmla="*/ 26 w 184"/>
                    <a:gd name="T33" fmla="*/ 26 h 185"/>
                    <a:gd name="T34" fmla="*/ 13 w 184"/>
                    <a:gd name="T35" fmla="*/ 40 h 185"/>
                    <a:gd name="T36" fmla="*/ 6 w 184"/>
                    <a:gd name="T37" fmla="*/ 56 h 185"/>
                    <a:gd name="T38" fmla="*/ 1 w 184"/>
                    <a:gd name="T39" fmla="*/ 72 h 185"/>
                    <a:gd name="T40" fmla="*/ 0 w 184"/>
                    <a:gd name="T41" fmla="*/ 92 h 185"/>
                    <a:gd name="T42" fmla="*/ 1 w 184"/>
                    <a:gd name="T43" fmla="*/ 110 h 185"/>
                    <a:gd name="T44" fmla="*/ 6 w 184"/>
                    <a:gd name="T45" fmla="*/ 127 h 185"/>
                    <a:gd name="T46" fmla="*/ 13 w 184"/>
                    <a:gd name="T47" fmla="*/ 142 h 185"/>
                    <a:gd name="T48" fmla="*/ 26 w 184"/>
                    <a:gd name="T49" fmla="*/ 157 h 185"/>
                    <a:gd name="T50" fmla="*/ 40 w 184"/>
                    <a:gd name="T51" fmla="*/ 168 h 185"/>
                    <a:gd name="T52" fmla="*/ 56 w 184"/>
                    <a:gd name="T53" fmla="*/ 177 h 185"/>
                    <a:gd name="T54" fmla="*/ 72 w 184"/>
                    <a:gd name="T55" fmla="*/ 182 h 185"/>
                    <a:gd name="T56" fmla="*/ 92 w 184"/>
                    <a:gd name="T57" fmla="*/ 185 h 185"/>
                    <a:gd name="T58" fmla="*/ 109 w 184"/>
                    <a:gd name="T59" fmla="*/ 182 h 185"/>
                    <a:gd name="T60" fmla="*/ 127 w 184"/>
                    <a:gd name="T61" fmla="*/ 177 h 185"/>
                    <a:gd name="T62" fmla="*/ 142 w 184"/>
                    <a:gd name="T63" fmla="*/ 168 h 185"/>
                    <a:gd name="T64" fmla="*/ 157 w 184"/>
                    <a:gd name="T65" fmla="*/ 157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185">
                      <a:moveTo>
                        <a:pt x="157" y="157"/>
                      </a:moveTo>
                      <a:lnTo>
                        <a:pt x="168" y="142"/>
                      </a:lnTo>
                      <a:lnTo>
                        <a:pt x="176" y="127"/>
                      </a:lnTo>
                      <a:lnTo>
                        <a:pt x="181" y="110"/>
                      </a:lnTo>
                      <a:lnTo>
                        <a:pt x="184" y="92"/>
                      </a:lnTo>
                      <a:lnTo>
                        <a:pt x="181" y="72"/>
                      </a:lnTo>
                      <a:lnTo>
                        <a:pt x="176" y="56"/>
                      </a:lnTo>
                      <a:lnTo>
                        <a:pt x="168" y="40"/>
                      </a:lnTo>
                      <a:lnTo>
                        <a:pt x="157" y="26"/>
                      </a:lnTo>
                      <a:lnTo>
                        <a:pt x="142" y="14"/>
                      </a:lnTo>
                      <a:lnTo>
                        <a:pt x="127" y="6"/>
                      </a:lnTo>
                      <a:lnTo>
                        <a:pt x="109" y="1"/>
                      </a:lnTo>
                      <a:lnTo>
                        <a:pt x="92" y="0"/>
                      </a:lnTo>
                      <a:lnTo>
                        <a:pt x="72" y="1"/>
                      </a:lnTo>
                      <a:lnTo>
                        <a:pt x="56" y="6"/>
                      </a:lnTo>
                      <a:lnTo>
                        <a:pt x="40" y="14"/>
                      </a:lnTo>
                      <a:lnTo>
                        <a:pt x="26" y="26"/>
                      </a:lnTo>
                      <a:lnTo>
                        <a:pt x="13" y="40"/>
                      </a:lnTo>
                      <a:lnTo>
                        <a:pt x="6" y="56"/>
                      </a:lnTo>
                      <a:lnTo>
                        <a:pt x="1" y="72"/>
                      </a:lnTo>
                      <a:lnTo>
                        <a:pt x="0" y="92"/>
                      </a:lnTo>
                      <a:lnTo>
                        <a:pt x="1" y="110"/>
                      </a:lnTo>
                      <a:lnTo>
                        <a:pt x="6" y="127"/>
                      </a:lnTo>
                      <a:lnTo>
                        <a:pt x="13" y="142"/>
                      </a:lnTo>
                      <a:lnTo>
                        <a:pt x="26" y="157"/>
                      </a:lnTo>
                      <a:lnTo>
                        <a:pt x="40" y="168"/>
                      </a:lnTo>
                      <a:lnTo>
                        <a:pt x="56" y="177"/>
                      </a:lnTo>
                      <a:lnTo>
                        <a:pt x="72" y="182"/>
                      </a:lnTo>
                      <a:lnTo>
                        <a:pt x="92" y="185"/>
                      </a:lnTo>
                      <a:lnTo>
                        <a:pt x="109" y="182"/>
                      </a:lnTo>
                      <a:lnTo>
                        <a:pt x="127" y="177"/>
                      </a:lnTo>
                      <a:lnTo>
                        <a:pt x="142" y="168"/>
                      </a:lnTo>
                      <a:lnTo>
                        <a:pt x="157" y="157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B127D8E0-08F1-5FC1-47BA-9C505B10E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4800" y="4794250"/>
                  <a:ext cx="73025" cy="73025"/>
                </a:xfrm>
                <a:custGeom>
                  <a:avLst/>
                  <a:gdLst>
                    <a:gd name="T0" fmla="*/ 157 w 185"/>
                    <a:gd name="T1" fmla="*/ 157 h 184"/>
                    <a:gd name="T2" fmla="*/ 168 w 185"/>
                    <a:gd name="T3" fmla="*/ 142 h 184"/>
                    <a:gd name="T4" fmla="*/ 177 w 185"/>
                    <a:gd name="T5" fmla="*/ 127 h 184"/>
                    <a:gd name="T6" fmla="*/ 182 w 185"/>
                    <a:gd name="T7" fmla="*/ 110 h 184"/>
                    <a:gd name="T8" fmla="*/ 185 w 185"/>
                    <a:gd name="T9" fmla="*/ 92 h 184"/>
                    <a:gd name="T10" fmla="*/ 182 w 185"/>
                    <a:gd name="T11" fmla="*/ 72 h 184"/>
                    <a:gd name="T12" fmla="*/ 177 w 185"/>
                    <a:gd name="T13" fmla="*/ 56 h 184"/>
                    <a:gd name="T14" fmla="*/ 168 w 185"/>
                    <a:gd name="T15" fmla="*/ 40 h 184"/>
                    <a:gd name="T16" fmla="*/ 157 w 185"/>
                    <a:gd name="T17" fmla="*/ 26 h 184"/>
                    <a:gd name="T18" fmla="*/ 142 w 185"/>
                    <a:gd name="T19" fmla="*/ 14 h 184"/>
                    <a:gd name="T20" fmla="*/ 127 w 185"/>
                    <a:gd name="T21" fmla="*/ 6 h 184"/>
                    <a:gd name="T22" fmla="*/ 110 w 185"/>
                    <a:gd name="T23" fmla="*/ 1 h 184"/>
                    <a:gd name="T24" fmla="*/ 93 w 185"/>
                    <a:gd name="T25" fmla="*/ 0 h 184"/>
                    <a:gd name="T26" fmla="*/ 73 w 185"/>
                    <a:gd name="T27" fmla="*/ 1 h 184"/>
                    <a:gd name="T28" fmla="*/ 56 w 185"/>
                    <a:gd name="T29" fmla="*/ 6 h 184"/>
                    <a:gd name="T30" fmla="*/ 40 w 185"/>
                    <a:gd name="T31" fmla="*/ 14 h 184"/>
                    <a:gd name="T32" fmla="*/ 27 w 185"/>
                    <a:gd name="T33" fmla="*/ 26 h 184"/>
                    <a:gd name="T34" fmla="*/ 14 w 185"/>
                    <a:gd name="T35" fmla="*/ 40 h 184"/>
                    <a:gd name="T36" fmla="*/ 7 w 185"/>
                    <a:gd name="T37" fmla="*/ 56 h 184"/>
                    <a:gd name="T38" fmla="*/ 2 w 185"/>
                    <a:gd name="T39" fmla="*/ 72 h 184"/>
                    <a:gd name="T40" fmla="*/ 0 w 185"/>
                    <a:gd name="T41" fmla="*/ 92 h 184"/>
                    <a:gd name="T42" fmla="*/ 2 w 185"/>
                    <a:gd name="T43" fmla="*/ 110 h 184"/>
                    <a:gd name="T44" fmla="*/ 7 w 185"/>
                    <a:gd name="T45" fmla="*/ 127 h 184"/>
                    <a:gd name="T46" fmla="*/ 14 w 185"/>
                    <a:gd name="T47" fmla="*/ 142 h 184"/>
                    <a:gd name="T48" fmla="*/ 27 w 185"/>
                    <a:gd name="T49" fmla="*/ 157 h 184"/>
                    <a:gd name="T50" fmla="*/ 40 w 185"/>
                    <a:gd name="T51" fmla="*/ 168 h 184"/>
                    <a:gd name="T52" fmla="*/ 56 w 185"/>
                    <a:gd name="T53" fmla="*/ 177 h 184"/>
                    <a:gd name="T54" fmla="*/ 73 w 185"/>
                    <a:gd name="T55" fmla="*/ 182 h 184"/>
                    <a:gd name="T56" fmla="*/ 93 w 185"/>
                    <a:gd name="T57" fmla="*/ 184 h 184"/>
                    <a:gd name="T58" fmla="*/ 110 w 185"/>
                    <a:gd name="T59" fmla="*/ 182 h 184"/>
                    <a:gd name="T60" fmla="*/ 127 w 185"/>
                    <a:gd name="T61" fmla="*/ 177 h 184"/>
                    <a:gd name="T62" fmla="*/ 142 w 185"/>
                    <a:gd name="T63" fmla="*/ 168 h 184"/>
                    <a:gd name="T64" fmla="*/ 157 w 185"/>
                    <a:gd name="T65" fmla="*/ 157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5" h="184">
                      <a:moveTo>
                        <a:pt x="157" y="157"/>
                      </a:moveTo>
                      <a:lnTo>
                        <a:pt x="168" y="142"/>
                      </a:lnTo>
                      <a:lnTo>
                        <a:pt x="177" y="127"/>
                      </a:lnTo>
                      <a:lnTo>
                        <a:pt x="182" y="110"/>
                      </a:lnTo>
                      <a:lnTo>
                        <a:pt x="185" y="92"/>
                      </a:lnTo>
                      <a:lnTo>
                        <a:pt x="182" y="72"/>
                      </a:lnTo>
                      <a:lnTo>
                        <a:pt x="177" y="56"/>
                      </a:lnTo>
                      <a:lnTo>
                        <a:pt x="168" y="40"/>
                      </a:lnTo>
                      <a:lnTo>
                        <a:pt x="157" y="26"/>
                      </a:lnTo>
                      <a:lnTo>
                        <a:pt x="142" y="14"/>
                      </a:lnTo>
                      <a:lnTo>
                        <a:pt x="127" y="6"/>
                      </a:lnTo>
                      <a:lnTo>
                        <a:pt x="110" y="1"/>
                      </a:lnTo>
                      <a:lnTo>
                        <a:pt x="93" y="0"/>
                      </a:lnTo>
                      <a:lnTo>
                        <a:pt x="73" y="1"/>
                      </a:lnTo>
                      <a:lnTo>
                        <a:pt x="56" y="6"/>
                      </a:lnTo>
                      <a:lnTo>
                        <a:pt x="40" y="14"/>
                      </a:lnTo>
                      <a:lnTo>
                        <a:pt x="27" y="26"/>
                      </a:lnTo>
                      <a:lnTo>
                        <a:pt x="14" y="40"/>
                      </a:lnTo>
                      <a:lnTo>
                        <a:pt x="7" y="56"/>
                      </a:lnTo>
                      <a:lnTo>
                        <a:pt x="2" y="72"/>
                      </a:lnTo>
                      <a:lnTo>
                        <a:pt x="0" y="92"/>
                      </a:lnTo>
                      <a:lnTo>
                        <a:pt x="2" y="110"/>
                      </a:lnTo>
                      <a:lnTo>
                        <a:pt x="7" y="127"/>
                      </a:lnTo>
                      <a:lnTo>
                        <a:pt x="14" y="142"/>
                      </a:lnTo>
                      <a:lnTo>
                        <a:pt x="27" y="157"/>
                      </a:lnTo>
                      <a:lnTo>
                        <a:pt x="40" y="168"/>
                      </a:lnTo>
                      <a:lnTo>
                        <a:pt x="56" y="177"/>
                      </a:lnTo>
                      <a:lnTo>
                        <a:pt x="73" y="182"/>
                      </a:lnTo>
                      <a:lnTo>
                        <a:pt x="93" y="184"/>
                      </a:lnTo>
                      <a:lnTo>
                        <a:pt x="110" y="182"/>
                      </a:lnTo>
                      <a:lnTo>
                        <a:pt x="127" y="177"/>
                      </a:lnTo>
                      <a:lnTo>
                        <a:pt x="142" y="168"/>
                      </a:lnTo>
                      <a:lnTo>
                        <a:pt x="157" y="157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2BEA7D2B-F653-1683-C484-DADB5A6DE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7850" y="5337175"/>
                  <a:ext cx="73025" cy="73025"/>
                </a:xfrm>
                <a:custGeom>
                  <a:avLst/>
                  <a:gdLst>
                    <a:gd name="T0" fmla="*/ 157 w 184"/>
                    <a:gd name="T1" fmla="*/ 157 h 184"/>
                    <a:gd name="T2" fmla="*/ 168 w 184"/>
                    <a:gd name="T3" fmla="*/ 142 h 184"/>
                    <a:gd name="T4" fmla="*/ 177 w 184"/>
                    <a:gd name="T5" fmla="*/ 127 h 184"/>
                    <a:gd name="T6" fmla="*/ 182 w 184"/>
                    <a:gd name="T7" fmla="*/ 109 h 184"/>
                    <a:gd name="T8" fmla="*/ 184 w 184"/>
                    <a:gd name="T9" fmla="*/ 92 h 184"/>
                    <a:gd name="T10" fmla="*/ 182 w 184"/>
                    <a:gd name="T11" fmla="*/ 72 h 184"/>
                    <a:gd name="T12" fmla="*/ 177 w 184"/>
                    <a:gd name="T13" fmla="*/ 56 h 184"/>
                    <a:gd name="T14" fmla="*/ 168 w 184"/>
                    <a:gd name="T15" fmla="*/ 39 h 184"/>
                    <a:gd name="T16" fmla="*/ 157 w 184"/>
                    <a:gd name="T17" fmla="*/ 26 h 184"/>
                    <a:gd name="T18" fmla="*/ 142 w 184"/>
                    <a:gd name="T19" fmla="*/ 13 h 184"/>
                    <a:gd name="T20" fmla="*/ 127 w 184"/>
                    <a:gd name="T21" fmla="*/ 6 h 184"/>
                    <a:gd name="T22" fmla="*/ 110 w 184"/>
                    <a:gd name="T23" fmla="*/ 1 h 184"/>
                    <a:gd name="T24" fmla="*/ 92 w 184"/>
                    <a:gd name="T25" fmla="*/ 0 h 184"/>
                    <a:gd name="T26" fmla="*/ 72 w 184"/>
                    <a:gd name="T27" fmla="*/ 1 h 184"/>
                    <a:gd name="T28" fmla="*/ 56 w 184"/>
                    <a:gd name="T29" fmla="*/ 6 h 184"/>
                    <a:gd name="T30" fmla="*/ 40 w 184"/>
                    <a:gd name="T31" fmla="*/ 13 h 184"/>
                    <a:gd name="T32" fmla="*/ 26 w 184"/>
                    <a:gd name="T33" fmla="*/ 26 h 184"/>
                    <a:gd name="T34" fmla="*/ 14 w 184"/>
                    <a:gd name="T35" fmla="*/ 39 h 184"/>
                    <a:gd name="T36" fmla="*/ 6 w 184"/>
                    <a:gd name="T37" fmla="*/ 56 h 184"/>
                    <a:gd name="T38" fmla="*/ 1 w 184"/>
                    <a:gd name="T39" fmla="*/ 72 h 184"/>
                    <a:gd name="T40" fmla="*/ 0 w 184"/>
                    <a:gd name="T41" fmla="*/ 92 h 184"/>
                    <a:gd name="T42" fmla="*/ 1 w 184"/>
                    <a:gd name="T43" fmla="*/ 109 h 184"/>
                    <a:gd name="T44" fmla="*/ 6 w 184"/>
                    <a:gd name="T45" fmla="*/ 127 h 184"/>
                    <a:gd name="T46" fmla="*/ 14 w 184"/>
                    <a:gd name="T47" fmla="*/ 142 h 184"/>
                    <a:gd name="T48" fmla="*/ 26 w 184"/>
                    <a:gd name="T49" fmla="*/ 157 h 184"/>
                    <a:gd name="T50" fmla="*/ 40 w 184"/>
                    <a:gd name="T51" fmla="*/ 168 h 184"/>
                    <a:gd name="T52" fmla="*/ 56 w 184"/>
                    <a:gd name="T53" fmla="*/ 176 h 184"/>
                    <a:gd name="T54" fmla="*/ 72 w 184"/>
                    <a:gd name="T55" fmla="*/ 181 h 184"/>
                    <a:gd name="T56" fmla="*/ 92 w 184"/>
                    <a:gd name="T57" fmla="*/ 184 h 184"/>
                    <a:gd name="T58" fmla="*/ 110 w 184"/>
                    <a:gd name="T59" fmla="*/ 181 h 184"/>
                    <a:gd name="T60" fmla="*/ 127 w 184"/>
                    <a:gd name="T61" fmla="*/ 176 h 184"/>
                    <a:gd name="T62" fmla="*/ 142 w 184"/>
                    <a:gd name="T63" fmla="*/ 168 h 184"/>
                    <a:gd name="T64" fmla="*/ 157 w 184"/>
                    <a:gd name="T65" fmla="*/ 157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184">
                      <a:moveTo>
                        <a:pt x="157" y="157"/>
                      </a:moveTo>
                      <a:lnTo>
                        <a:pt x="168" y="142"/>
                      </a:lnTo>
                      <a:lnTo>
                        <a:pt x="177" y="127"/>
                      </a:lnTo>
                      <a:lnTo>
                        <a:pt x="182" y="109"/>
                      </a:lnTo>
                      <a:lnTo>
                        <a:pt x="184" y="92"/>
                      </a:lnTo>
                      <a:lnTo>
                        <a:pt x="182" y="72"/>
                      </a:lnTo>
                      <a:lnTo>
                        <a:pt x="177" y="56"/>
                      </a:lnTo>
                      <a:lnTo>
                        <a:pt x="168" y="39"/>
                      </a:lnTo>
                      <a:lnTo>
                        <a:pt x="157" y="26"/>
                      </a:lnTo>
                      <a:lnTo>
                        <a:pt x="142" y="13"/>
                      </a:lnTo>
                      <a:lnTo>
                        <a:pt x="127" y="6"/>
                      </a:lnTo>
                      <a:lnTo>
                        <a:pt x="110" y="1"/>
                      </a:lnTo>
                      <a:lnTo>
                        <a:pt x="92" y="0"/>
                      </a:lnTo>
                      <a:lnTo>
                        <a:pt x="72" y="1"/>
                      </a:lnTo>
                      <a:lnTo>
                        <a:pt x="56" y="6"/>
                      </a:lnTo>
                      <a:lnTo>
                        <a:pt x="40" y="13"/>
                      </a:lnTo>
                      <a:lnTo>
                        <a:pt x="26" y="26"/>
                      </a:lnTo>
                      <a:lnTo>
                        <a:pt x="14" y="39"/>
                      </a:lnTo>
                      <a:lnTo>
                        <a:pt x="6" y="56"/>
                      </a:lnTo>
                      <a:lnTo>
                        <a:pt x="1" y="72"/>
                      </a:lnTo>
                      <a:lnTo>
                        <a:pt x="0" y="92"/>
                      </a:lnTo>
                      <a:lnTo>
                        <a:pt x="1" y="109"/>
                      </a:lnTo>
                      <a:lnTo>
                        <a:pt x="6" y="127"/>
                      </a:lnTo>
                      <a:lnTo>
                        <a:pt x="14" y="142"/>
                      </a:lnTo>
                      <a:lnTo>
                        <a:pt x="26" y="157"/>
                      </a:lnTo>
                      <a:lnTo>
                        <a:pt x="40" y="168"/>
                      </a:lnTo>
                      <a:lnTo>
                        <a:pt x="56" y="176"/>
                      </a:lnTo>
                      <a:lnTo>
                        <a:pt x="72" y="181"/>
                      </a:lnTo>
                      <a:lnTo>
                        <a:pt x="92" y="184"/>
                      </a:lnTo>
                      <a:lnTo>
                        <a:pt x="110" y="181"/>
                      </a:lnTo>
                      <a:lnTo>
                        <a:pt x="127" y="176"/>
                      </a:lnTo>
                      <a:lnTo>
                        <a:pt x="142" y="168"/>
                      </a:lnTo>
                      <a:lnTo>
                        <a:pt x="157" y="157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95479D83-3E61-7674-CAC5-50A574F9F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0025" y="5875338"/>
                  <a:ext cx="73025" cy="73025"/>
                </a:xfrm>
                <a:custGeom>
                  <a:avLst/>
                  <a:gdLst>
                    <a:gd name="T0" fmla="*/ 156 w 184"/>
                    <a:gd name="T1" fmla="*/ 156 h 184"/>
                    <a:gd name="T2" fmla="*/ 168 w 184"/>
                    <a:gd name="T3" fmla="*/ 142 h 184"/>
                    <a:gd name="T4" fmla="*/ 176 w 184"/>
                    <a:gd name="T5" fmla="*/ 127 h 184"/>
                    <a:gd name="T6" fmla="*/ 181 w 184"/>
                    <a:gd name="T7" fmla="*/ 109 h 184"/>
                    <a:gd name="T8" fmla="*/ 184 w 184"/>
                    <a:gd name="T9" fmla="*/ 92 h 184"/>
                    <a:gd name="T10" fmla="*/ 181 w 184"/>
                    <a:gd name="T11" fmla="*/ 72 h 184"/>
                    <a:gd name="T12" fmla="*/ 176 w 184"/>
                    <a:gd name="T13" fmla="*/ 56 h 184"/>
                    <a:gd name="T14" fmla="*/ 168 w 184"/>
                    <a:gd name="T15" fmla="*/ 39 h 184"/>
                    <a:gd name="T16" fmla="*/ 156 w 184"/>
                    <a:gd name="T17" fmla="*/ 26 h 184"/>
                    <a:gd name="T18" fmla="*/ 141 w 184"/>
                    <a:gd name="T19" fmla="*/ 13 h 184"/>
                    <a:gd name="T20" fmla="*/ 127 w 184"/>
                    <a:gd name="T21" fmla="*/ 6 h 184"/>
                    <a:gd name="T22" fmla="*/ 109 w 184"/>
                    <a:gd name="T23" fmla="*/ 1 h 184"/>
                    <a:gd name="T24" fmla="*/ 92 w 184"/>
                    <a:gd name="T25" fmla="*/ 0 h 184"/>
                    <a:gd name="T26" fmla="*/ 72 w 184"/>
                    <a:gd name="T27" fmla="*/ 1 h 184"/>
                    <a:gd name="T28" fmla="*/ 56 w 184"/>
                    <a:gd name="T29" fmla="*/ 6 h 184"/>
                    <a:gd name="T30" fmla="*/ 39 w 184"/>
                    <a:gd name="T31" fmla="*/ 13 h 184"/>
                    <a:gd name="T32" fmla="*/ 26 w 184"/>
                    <a:gd name="T33" fmla="*/ 26 h 184"/>
                    <a:gd name="T34" fmla="*/ 13 w 184"/>
                    <a:gd name="T35" fmla="*/ 39 h 184"/>
                    <a:gd name="T36" fmla="*/ 6 w 184"/>
                    <a:gd name="T37" fmla="*/ 56 h 184"/>
                    <a:gd name="T38" fmla="*/ 1 w 184"/>
                    <a:gd name="T39" fmla="*/ 72 h 184"/>
                    <a:gd name="T40" fmla="*/ 0 w 184"/>
                    <a:gd name="T41" fmla="*/ 92 h 184"/>
                    <a:gd name="T42" fmla="*/ 1 w 184"/>
                    <a:gd name="T43" fmla="*/ 109 h 184"/>
                    <a:gd name="T44" fmla="*/ 6 w 184"/>
                    <a:gd name="T45" fmla="*/ 127 h 184"/>
                    <a:gd name="T46" fmla="*/ 13 w 184"/>
                    <a:gd name="T47" fmla="*/ 142 h 184"/>
                    <a:gd name="T48" fmla="*/ 26 w 184"/>
                    <a:gd name="T49" fmla="*/ 156 h 184"/>
                    <a:gd name="T50" fmla="*/ 39 w 184"/>
                    <a:gd name="T51" fmla="*/ 168 h 184"/>
                    <a:gd name="T52" fmla="*/ 56 w 184"/>
                    <a:gd name="T53" fmla="*/ 176 h 184"/>
                    <a:gd name="T54" fmla="*/ 72 w 184"/>
                    <a:gd name="T55" fmla="*/ 181 h 184"/>
                    <a:gd name="T56" fmla="*/ 92 w 184"/>
                    <a:gd name="T57" fmla="*/ 184 h 184"/>
                    <a:gd name="T58" fmla="*/ 109 w 184"/>
                    <a:gd name="T59" fmla="*/ 181 h 184"/>
                    <a:gd name="T60" fmla="*/ 127 w 184"/>
                    <a:gd name="T61" fmla="*/ 176 h 184"/>
                    <a:gd name="T62" fmla="*/ 141 w 184"/>
                    <a:gd name="T63" fmla="*/ 168 h 184"/>
                    <a:gd name="T64" fmla="*/ 156 w 184"/>
                    <a:gd name="T65" fmla="*/ 156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184">
                      <a:moveTo>
                        <a:pt x="156" y="156"/>
                      </a:moveTo>
                      <a:lnTo>
                        <a:pt x="168" y="142"/>
                      </a:lnTo>
                      <a:lnTo>
                        <a:pt x="176" y="127"/>
                      </a:lnTo>
                      <a:lnTo>
                        <a:pt x="181" y="109"/>
                      </a:lnTo>
                      <a:lnTo>
                        <a:pt x="184" y="92"/>
                      </a:lnTo>
                      <a:lnTo>
                        <a:pt x="181" y="72"/>
                      </a:lnTo>
                      <a:lnTo>
                        <a:pt x="176" y="56"/>
                      </a:lnTo>
                      <a:lnTo>
                        <a:pt x="168" y="39"/>
                      </a:lnTo>
                      <a:lnTo>
                        <a:pt x="156" y="26"/>
                      </a:lnTo>
                      <a:lnTo>
                        <a:pt x="141" y="13"/>
                      </a:lnTo>
                      <a:lnTo>
                        <a:pt x="127" y="6"/>
                      </a:lnTo>
                      <a:lnTo>
                        <a:pt x="109" y="1"/>
                      </a:lnTo>
                      <a:lnTo>
                        <a:pt x="92" y="0"/>
                      </a:lnTo>
                      <a:lnTo>
                        <a:pt x="72" y="1"/>
                      </a:lnTo>
                      <a:lnTo>
                        <a:pt x="56" y="6"/>
                      </a:lnTo>
                      <a:lnTo>
                        <a:pt x="39" y="13"/>
                      </a:lnTo>
                      <a:lnTo>
                        <a:pt x="26" y="26"/>
                      </a:lnTo>
                      <a:lnTo>
                        <a:pt x="13" y="39"/>
                      </a:lnTo>
                      <a:lnTo>
                        <a:pt x="6" y="56"/>
                      </a:lnTo>
                      <a:lnTo>
                        <a:pt x="1" y="72"/>
                      </a:lnTo>
                      <a:lnTo>
                        <a:pt x="0" y="92"/>
                      </a:lnTo>
                      <a:lnTo>
                        <a:pt x="1" y="109"/>
                      </a:lnTo>
                      <a:lnTo>
                        <a:pt x="6" y="127"/>
                      </a:lnTo>
                      <a:lnTo>
                        <a:pt x="13" y="142"/>
                      </a:lnTo>
                      <a:lnTo>
                        <a:pt x="26" y="156"/>
                      </a:lnTo>
                      <a:lnTo>
                        <a:pt x="39" y="168"/>
                      </a:lnTo>
                      <a:lnTo>
                        <a:pt x="56" y="176"/>
                      </a:lnTo>
                      <a:lnTo>
                        <a:pt x="72" y="181"/>
                      </a:lnTo>
                      <a:lnTo>
                        <a:pt x="92" y="184"/>
                      </a:lnTo>
                      <a:lnTo>
                        <a:pt x="109" y="181"/>
                      </a:lnTo>
                      <a:lnTo>
                        <a:pt x="127" y="176"/>
                      </a:lnTo>
                      <a:lnTo>
                        <a:pt x="141" y="168"/>
                      </a:lnTo>
                      <a:lnTo>
                        <a:pt x="156" y="156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</p:grp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19D6E2A-08F1-170C-6E97-705416EE4DEF}"/>
                  </a:ext>
                </a:extLst>
              </p:cNvPr>
              <p:cNvSpPr txBox="1"/>
              <p:nvPr/>
            </p:nvSpPr>
            <p:spPr>
              <a:xfrm>
                <a:off x="5800178" y="617633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0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3F78EF9D-D46B-0C8A-DC3C-7FEB26065913}"/>
                  </a:ext>
                </a:extLst>
              </p:cNvPr>
              <p:cNvSpPr txBox="1"/>
              <p:nvPr/>
            </p:nvSpPr>
            <p:spPr>
              <a:xfrm>
                <a:off x="6127191" y="617633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10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CF7F15E9-2F4E-5415-AB3A-28A3872E96B2}"/>
                  </a:ext>
                </a:extLst>
              </p:cNvPr>
              <p:cNvSpPr txBox="1"/>
              <p:nvPr/>
            </p:nvSpPr>
            <p:spPr>
              <a:xfrm>
                <a:off x="6499889" y="617633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20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73AC0A0-065C-428B-7B4E-C825D0683FD1}"/>
                  </a:ext>
                </a:extLst>
              </p:cNvPr>
              <p:cNvSpPr txBox="1"/>
              <p:nvPr/>
            </p:nvSpPr>
            <p:spPr>
              <a:xfrm>
                <a:off x="6872587" y="617633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30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08FE67D9-2859-653D-D577-56D2652FD24A}"/>
                  </a:ext>
                </a:extLst>
              </p:cNvPr>
              <p:cNvSpPr txBox="1"/>
              <p:nvPr/>
            </p:nvSpPr>
            <p:spPr>
              <a:xfrm>
                <a:off x="7245285" y="617633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40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D557F3A8-CD8F-FAB9-F16A-F2AB7D0CC01C}"/>
                  </a:ext>
                </a:extLst>
              </p:cNvPr>
              <p:cNvSpPr txBox="1"/>
              <p:nvPr/>
            </p:nvSpPr>
            <p:spPr>
              <a:xfrm>
                <a:off x="7617985" y="617633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50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F9CC3E52-59D7-0E96-120C-05E4A2428C89}"/>
                  </a:ext>
                </a:extLst>
              </p:cNvPr>
              <p:cNvSpPr txBox="1"/>
              <p:nvPr/>
            </p:nvSpPr>
            <p:spPr>
              <a:xfrm>
                <a:off x="3863752" y="6176337"/>
                <a:ext cx="421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-50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F9E17F50-69EA-36AE-88CF-2D9E5A0986CB}"/>
                  </a:ext>
                </a:extLst>
              </p:cNvPr>
              <p:cNvSpPr txBox="1"/>
              <p:nvPr/>
            </p:nvSpPr>
            <p:spPr>
              <a:xfrm>
                <a:off x="4236450" y="6176337"/>
                <a:ext cx="421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-40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CEB9B662-AA09-373F-09ED-A73FDC2ACE94}"/>
                  </a:ext>
                </a:extLst>
              </p:cNvPr>
              <p:cNvSpPr txBox="1"/>
              <p:nvPr/>
            </p:nvSpPr>
            <p:spPr>
              <a:xfrm>
                <a:off x="4609148" y="6176337"/>
                <a:ext cx="421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-30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8D72494B-F419-B67C-3D94-2459522D5985}"/>
                  </a:ext>
                </a:extLst>
              </p:cNvPr>
              <p:cNvSpPr txBox="1"/>
              <p:nvPr/>
            </p:nvSpPr>
            <p:spPr>
              <a:xfrm>
                <a:off x="4981846" y="6176337"/>
                <a:ext cx="421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-20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948E91E4-0AF9-79D2-0CFE-A3B69B99B326}"/>
                  </a:ext>
                </a:extLst>
              </p:cNvPr>
              <p:cNvSpPr txBox="1"/>
              <p:nvPr/>
            </p:nvSpPr>
            <p:spPr>
              <a:xfrm>
                <a:off x="5354544" y="6176337"/>
                <a:ext cx="421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-10</a:t>
                </a:r>
              </a:p>
            </p:txBody>
          </p:sp>
        </p:grp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A0F9F297-15FA-880C-14BA-8F686E68D1E4}"/>
                </a:ext>
              </a:extLst>
            </p:cNvPr>
            <p:cNvSpPr txBox="1"/>
            <p:nvPr/>
          </p:nvSpPr>
          <p:spPr>
            <a:xfrm>
              <a:off x="8256240" y="570169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79.2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C3BBD84-ED62-7853-FAC2-3F56792986A2}"/>
                </a:ext>
              </a:extLst>
            </p:cNvPr>
            <p:cNvSpPr txBox="1"/>
            <p:nvPr/>
          </p:nvSpPr>
          <p:spPr>
            <a:xfrm>
              <a:off x="8256240" y="515719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76.0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06908247-B521-5DEC-9B3C-6E371E146480}"/>
                </a:ext>
              </a:extLst>
            </p:cNvPr>
            <p:cNvSpPr txBox="1"/>
            <p:nvPr/>
          </p:nvSpPr>
          <p:spPr>
            <a:xfrm>
              <a:off x="8256240" y="478941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62.5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B25E274-0C41-702A-FE90-E8716684DF7E}"/>
                </a:ext>
              </a:extLst>
            </p:cNvPr>
            <p:cNvSpPr txBox="1"/>
            <p:nvPr/>
          </p:nvSpPr>
          <p:spPr>
            <a:xfrm>
              <a:off x="8256240" y="42528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69.5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D90B501-2384-6E00-C446-BD7D40B94E18}"/>
                </a:ext>
              </a:extLst>
            </p:cNvPr>
            <p:cNvSpPr txBox="1"/>
            <p:nvPr/>
          </p:nvSpPr>
          <p:spPr>
            <a:xfrm>
              <a:off x="8256240" y="3713638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66.9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BC0A123-A00A-698E-5200-C0B62B2FC5D0}"/>
                </a:ext>
              </a:extLst>
            </p:cNvPr>
            <p:cNvSpPr txBox="1"/>
            <p:nvPr/>
          </p:nvSpPr>
          <p:spPr>
            <a:xfrm>
              <a:off x="8256240" y="31507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52.5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DF61C46E-3E7D-90EC-3192-445CA3809DE0}"/>
                </a:ext>
              </a:extLst>
            </p:cNvPr>
            <p:cNvSpPr txBox="1"/>
            <p:nvPr/>
          </p:nvSpPr>
          <p:spPr>
            <a:xfrm>
              <a:off x="9408760" y="570169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85.6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C3DAD9F-0B7D-D551-4DD4-F0901AECA8EB}"/>
                </a:ext>
              </a:extLst>
            </p:cNvPr>
            <p:cNvSpPr txBox="1"/>
            <p:nvPr/>
          </p:nvSpPr>
          <p:spPr>
            <a:xfrm>
              <a:off x="9454446" y="5157192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7.2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E9DC5B7-02EF-A453-CF96-EAC4BB35A21D}"/>
                </a:ext>
              </a:extLst>
            </p:cNvPr>
            <p:cNvSpPr txBox="1"/>
            <p:nvPr/>
          </p:nvSpPr>
          <p:spPr>
            <a:xfrm>
              <a:off x="9408760" y="478941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66.0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A558C7D1-72DF-EAA8-8E92-925A14C876EE}"/>
                </a:ext>
              </a:extLst>
            </p:cNvPr>
            <p:cNvSpPr txBox="1"/>
            <p:nvPr/>
          </p:nvSpPr>
          <p:spPr>
            <a:xfrm>
              <a:off x="9408760" y="42528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82.6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64362720-12F9-4485-A050-4AA795897AC2}"/>
                </a:ext>
              </a:extLst>
            </p:cNvPr>
            <p:cNvSpPr txBox="1"/>
            <p:nvPr/>
          </p:nvSpPr>
          <p:spPr>
            <a:xfrm>
              <a:off x="9408760" y="3713638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67.0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F57FDCC-C9CD-6458-102D-A1139B6F9A02}"/>
                </a:ext>
              </a:extLst>
            </p:cNvPr>
            <p:cNvSpPr txBox="1"/>
            <p:nvPr/>
          </p:nvSpPr>
          <p:spPr>
            <a:xfrm>
              <a:off x="9408760" y="31507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61.7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5CE6B39A-7A69-16E3-C6A6-09FA1A062C05}"/>
                </a:ext>
              </a:extLst>
            </p:cNvPr>
            <p:cNvSpPr txBox="1"/>
            <p:nvPr/>
          </p:nvSpPr>
          <p:spPr>
            <a:xfrm>
              <a:off x="10333291" y="5701695"/>
              <a:ext cx="1345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-6.4 (-17.1 ; 4.3)</a:t>
              </a:r>
            </a:p>
          </p:txBody>
        </p:sp>
        <p:sp>
          <p:nvSpPr>
            <p:cNvPr id="1024" name="ZoneTexte 1023">
              <a:extLst>
                <a:ext uri="{FF2B5EF4-FFF2-40B4-BE49-F238E27FC236}">
                  <a16:creationId xmlns:a16="http://schemas.microsoft.com/office/drawing/2014/main" id="{06C2940D-9215-A9F9-D19F-30F09FB42C3A}"/>
                </a:ext>
              </a:extLst>
            </p:cNvPr>
            <p:cNvSpPr txBox="1"/>
            <p:nvPr/>
          </p:nvSpPr>
          <p:spPr>
            <a:xfrm>
              <a:off x="10360542" y="5157192"/>
              <a:ext cx="129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3.9 (-8.5 ; 16.2)</a:t>
              </a:r>
            </a:p>
          </p:txBody>
        </p:sp>
        <p:sp>
          <p:nvSpPr>
            <p:cNvPr id="1025" name="ZoneTexte 1024">
              <a:extLst>
                <a:ext uri="{FF2B5EF4-FFF2-40B4-BE49-F238E27FC236}">
                  <a16:creationId xmlns:a16="http://schemas.microsoft.com/office/drawing/2014/main" id="{9F850C66-B6FE-F092-AFEC-02738E470846}"/>
                </a:ext>
              </a:extLst>
            </p:cNvPr>
            <p:cNvSpPr txBox="1"/>
            <p:nvPr/>
          </p:nvSpPr>
          <p:spPr>
            <a:xfrm>
              <a:off x="10287606" y="47894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-3.5 (-17.0 ; 10.0)</a:t>
              </a:r>
            </a:p>
          </p:txBody>
        </p:sp>
        <p:sp>
          <p:nvSpPr>
            <p:cNvPr id="1026" name="ZoneTexte 1025">
              <a:extLst>
                <a:ext uri="{FF2B5EF4-FFF2-40B4-BE49-F238E27FC236}">
                  <a16:creationId xmlns:a16="http://schemas.microsoft.com/office/drawing/2014/main" id="{24555BF6-EE04-D8BC-5D6E-7372FE96BEF1}"/>
                </a:ext>
              </a:extLst>
            </p:cNvPr>
            <p:cNvSpPr txBox="1"/>
            <p:nvPr/>
          </p:nvSpPr>
          <p:spPr>
            <a:xfrm>
              <a:off x="10260354" y="4252835"/>
              <a:ext cx="1491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-13.1 (-23.9 ; -2.3)</a:t>
              </a:r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B5982B47-3DB2-A2C1-E5BB-A195A5B1487C}"/>
                </a:ext>
              </a:extLst>
            </p:cNvPr>
            <p:cNvSpPr txBox="1"/>
            <p:nvPr/>
          </p:nvSpPr>
          <p:spPr>
            <a:xfrm>
              <a:off x="10314856" y="3713638"/>
              <a:ext cx="1382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0.0 (-12.1 ; 12.1)</a:t>
              </a:r>
            </a:p>
          </p:txBody>
        </p:sp>
        <p:sp>
          <p:nvSpPr>
            <p:cNvPr id="1028" name="ZoneTexte 1027">
              <a:extLst>
                <a:ext uri="{FF2B5EF4-FFF2-40B4-BE49-F238E27FC236}">
                  <a16:creationId xmlns:a16="http://schemas.microsoft.com/office/drawing/2014/main" id="{80FB4C04-0F45-F746-71F7-97172708E0F5}"/>
                </a:ext>
              </a:extLst>
            </p:cNvPr>
            <p:cNvSpPr txBox="1"/>
            <p:nvPr/>
          </p:nvSpPr>
          <p:spPr>
            <a:xfrm>
              <a:off x="10287607" y="3150735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-9.2 (-21.8 ; 12.1)</a:t>
              </a:r>
            </a:p>
          </p:txBody>
        </p:sp>
        <p:sp>
          <p:nvSpPr>
            <p:cNvPr id="1030" name="ZoneTexte 1029">
              <a:extLst>
                <a:ext uri="{FF2B5EF4-FFF2-40B4-BE49-F238E27FC236}">
                  <a16:creationId xmlns:a16="http://schemas.microsoft.com/office/drawing/2014/main" id="{96804804-8B39-262D-55C3-620463D362B5}"/>
                </a:ext>
              </a:extLst>
            </p:cNvPr>
            <p:cNvSpPr txBox="1"/>
            <p:nvPr/>
          </p:nvSpPr>
          <p:spPr>
            <a:xfrm>
              <a:off x="3611792" y="5701695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96</a:t>
              </a:r>
            </a:p>
          </p:txBody>
        </p:sp>
        <p:sp>
          <p:nvSpPr>
            <p:cNvPr id="1031" name="ZoneTexte 1030">
              <a:extLst>
                <a:ext uri="{FF2B5EF4-FFF2-40B4-BE49-F238E27FC236}">
                  <a16:creationId xmlns:a16="http://schemas.microsoft.com/office/drawing/2014/main" id="{AF91A432-8F38-D8DE-72C8-0F27CA0658AD}"/>
                </a:ext>
              </a:extLst>
            </p:cNvPr>
            <p:cNvSpPr txBox="1"/>
            <p:nvPr/>
          </p:nvSpPr>
          <p:spPr>
            <a:xfrm>
              <a:off x="3611792" y="5157192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96</a:t>
              </a:r>
            </a:p>
          </p:txBody>
        </p:sp>
        <p:sp>
          <p:nvSpPr>
            <p:cNvPr id="1032" name="ZoneTexte 1031">
              <a:extLst>
                <a:ext uri="{FF2B5EF4-FFF2-40B4-BE49-F238E27FC236}">
                  <a16:creationId xmlns:a16="http://schemas.microsoft.com/office/drawing/2014/main" id="{8B8D9271-ACB7-DC40-E750-A1F1EE54B185}"/>
                </a:ext>
              </a:extLst>
            </p:cNvPr>
            <p:cNvSpPr txBox="1"/>
            <p:nvPr/>
          </p:nvSpPr>
          <p:spPr>
            <a:xfrm>
              <a:off x="3611792" y="478941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96</a:t>
              </a:r>
            </a:p>
          </p:txBody>
        </p:sp>
        <p:sp>
          <p:nvSpPr>
            <p:cNvPr id="1033" name="ZoneTexte 1032">
              <a:extLst>
                <a:ext uri="{FF2B5EF4-FFF2-40B4-BE49-F238E27FC236}">
                  <a16:creationId xmlns:a16="http://schemas.microsoft.com/office/drawing/2014/main" id="{60670089-CF01-8E53-FC5D-E2F2A7B5C58D}"/>
                </a:ext>
              </a:extLst>
            </p:cNvPr>
            <p:cNvSpPr txBox="1"/>
            <p:nvPr/>
          </p:nvSpPr>
          <p:spPr>
            <a:xfrm>
              <a:off x="3566106" y="42528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118</a:t>
              </a:r>
            </a:p>
          </p:txBody>
        </p:sp>
        <p:sp>
          <p:nvSpPr>
            <p:cNvPr id="1034" name="ZoneTexte 1033">
              <a:extLst>
                <a:ext uri="{FF2B5EF4-FFF2-40B4-BE49-F238E27FC236}">
                  <a16:creationId xmlns:a16="http://schemas.microsoft.com/office/drawing/2014/main" id="{9978BA13-23F3-99F1-8F31-0A92A4C90338}"/>
                </a:ext>
              </a:extLst>
            </p:cNvPr>
            <p:cNvSpPr txBox="1"/>
            <p:nvPr/>
          </p:nvSpPr>
          <p:spPr>
            <a:xfrm>
              <a:off x="3566106" y="371363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118</a:t>
              </a:r>
            </a:p>
          </p:txBody>
        </p:sp>
        <p:sp>
          <p:nvSpPr>
            <p:cNvPr id="1035" name="ZoneTexte 1034">
              <a:extLst>
                <a:ext uri="{FF2B5EF4-FFF2-40B4-BE49-F238E27FC236}">
                  <a16:creationId xmlns:a16="http://schemas.microsoft.com/office/drawing/2014/main" id="{88E9784B-B7A9-5DF8-D567-03A6C8FDDCE7}"/>
                </a:ext>
              </a:extLst>
            </p:cNvPr>
            <p:cNvSpPr txBox="1"/>
            <p:nvPr/>
          </p:nvSpPr>
          <p:spPr>
            <a:xfrm>
              <a:off x="3566106" y="31507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118</a:t>
              </a:r>
            </a:p>
          </p:txBody>
        </p:sp>
        <p:sp>
          <p:nvSpPr>
            <p:cNvPr id="1036" name="ZoneTexte 1035">
              <a:extLst>
                <a:ext uri="{FF2B5EF4-FFF2-40B4-BE49-F238E27FC236}">
                  <a16:creationId xmlns:a16="http://schemas.microsoft.com/office/drawing/2014/main" id="{320486D2-3DDC-A77E-ED5E-B7AC38CF5645}"/>
                </a:ext>
              </a:extLst>
            </p:cNvPr>
            <p:cNvSpPr txBox="1"/>
            <p:nvPr/>
          </p:nvSpPr>
          <p:spPr>
            <a:xfrm>
              <a:off x="4331873" y="5701695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97</a:t>
              </a:r>
            </a:p>
          </p:txBody>
        </p:sp>
        <p:sp>
          <p:nvSpPr>
            <p:cNvPr id="1037" name="ZoneTexte 1036">
              <a:extLst>
                <a:ext uri="{FF2B5EF4-FFF2-40B4-BE49-F238E27FC236}">
                  <a16:creationId xmlns:a16="http://schemas.microsoft.com/office/drawing/2014/main" id="{AD90E707-E7DD-B04B-201E-C0A440D33829}"/>
                </a:ext>
              </a:extLst>
            </p:cNvPr>
            <p:cNvSpPr txBox="1"/>
            <p:nvPr/>
          </p:nvSpPr>
          <p:spPr>
            <a:xfrm>
              <a:off x="4331873" y="5157192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97</a:t>
              </a:r>
            </a:p>
          </p:txBody>
        </p:sp>
        <p:sp>
          <p:nvSpPr>
            <p:cNvPr id="1038" name="ZoneTexte 1037">
              <a:extLst>
                <a:ext uri="{FF2B5EF4-FFF2-40B4-BE49-F238E27FC236}">
                  <a16:creationId xmlns:a16="http://schemas.microsoft.com/office/drawing/2014/main" id="{A1B584A5-40A9-78F0-79EF-1BBAEEC51869}"/>
                </a:ext>
              </a:extLst>
            </p:cNvPr>
            <p:cNvSpPr txBox="1"/>
            <p:nvPr/>
          </p:nvSpPr>
          <p:spPr>
            <a:xfrm>
              <a:off x="4331873" y="478941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97</a:t>
              </a:r>
            </a:p>
          </p:txBody>
        </p:sp>
        <p:sp>
          <p:nvSpPr>
            <p:cNvPr id="1039" name="ZoneTexte 1038">
              <a:extLst>
                <a:ext uri="{FF2B5EF4-FFF2-40B4-BE49-F238E27FC236}">
                  <a16:creationId xmlns:a16="http://schemas.microsoft.com/office/drawing/2014/main" id="{A4BF34BC-0D91-9961-304E-22A158A5359B}"/>
                </a:ext>
              </a:extLst>
            </p:cNvPr>
            <p:cNvSpPr txBox="1"/>
            <p:nvPr/>
          </p:nvSpPr>
          <p:spPr>
            <a:xfrm>
              <a:off x="4286187" y="42528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115</a:t>
              </a:r>
            </a:p>
          </p:txBody>
        </p:sp>
        <p:sp>
          <p:nvSpPr>
            <p:cNvPr id="1040" name="ZoneTexte 1039">
              <a:extLst>
                <a:ext uri="{FF2B5EF4-FFF2-40B4-BE49-F238E27FC236}">
                  <a16:creationId xmlns:a16="http://schemas.microsoft.com/office/drawing/2014/main" id="{D7D4DC1A-16DB-FE7A-69E0-E6FA26551119}"/>
                </a:ext>
              </a:extLst>
            </p:cNvPr>
            <p:cNvSpPr txBox="1"/>
            <p:nvPr/>
          </p:nvSpPr>
          <p:spPr>
            <a:xfrm>
              <a:off x="4286187" y="371363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115</a:t>
              </a:r>
            </a:p>
          </p:txBody>
        </p:sp>
        <p:sp>
          <p:nvSpPr>
            <p:cNvPr id="1041" name="ZoneTexte 1040">
              <a:extLst>
                <a:ext uri="{FF2B5EF4-FFF2-40B4-BE49-F238E27FC236}">
                  <a16:creationId xmlns:a16="http://schemas.microsoft.com/office/drawing/2014/main" id="{AF489AC5-5C2A-F6EA-F335-9A11179CA67E}"/>
                </a:ext>
              </a:extLst>
            </p:cNvPr>
            <p:cNvSpPr txBox="1"/>
            <p:nvPr/>
          </p:nvSpPr>
          <p:spPr>
            <a:xfrm>
              <a:off x="4286187" y="31507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115</a:t>
              </a:r>
            </a:p>
          </p:txBody>
        </p:sp>
        <p:sp>
          <p:nvSpPr>
            <p:cNvPr id="1042" name="ZoneTexte 1041">
              <a:extLst>
                <a:ext uri="{FF2B5EF4-FFF2-40B4-BE49-F238E27FC236}">
                  <a16:creationId xmlns:a16="http://schemas.microsoft.com/office/drawing/2014/main" id="{3D0559EE-9F53-0041-42DB-0D00AB38DCDA}"/>
                </a:ext>
              </a:extLst>
            </p:cNvPr>
            <p:cNvSpPr txBox="1"/>
            <p:nvPr/>
          </p:nvSpPr>
          <p:spPr>
            <a:xfrm>
              <a:off x="2846025" y="570169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193</a:t>
              </a:r>
            </a:p>
          </p:txBody>
        </p:sp>
        <p:sp>
          <p:nvSpPr>
            <p:cNvPr id="1043" name="ZoneTexte 1042">
              <a:extLst>
                <a:ext uri="{FF2B5EF4-FFF2-40B4-BE49-F238E27FC236}">
                  <a16:creationId xmlns:a16="http://schemas.microsoft.com/office/drawing/2014/main" id="{1A99D9DB-F2B6-A36A-AEE6-9E52E8F86A2B}"/>
                </a:ext>
              </a:extLst>
            </p:cNvPr>
            <p:cNvSpPr txBox="1"/>
            <p:nvPr/>
          </p:nvSpPr>
          <p:spPr>
            <a:xfrm>
              <a:off x="2846026" y="515719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193</a:t>
              </a:r>
            </a:p>
          </p:txBody>
        </p:sp>
        <p:sp>
          <p:nvSpPr>
            <p:cNvPr id="1044" name="ZoneTexte 1043">
              <a:extLst>
                <a:ext uri="{FF2B5EF4-FFF2-40B4-BE49-F238E27FC236}">
                  <a16:creationId xmlns:a16="http://schemas.microsoft.com/office/drawing/2014/main" id="{808CAB2F-3B6F-47FA-3DCB-E33CD6594AE0}"/>
                </a:ext>
              </a:extLst>
            </p:cNvPr>
            <p:cNvSpPr txBox="1"/>
            <p:nvPr/>
          </p:nvSpPr>
          <p:spPr>
            <a:xfrm>
              <a:off x="2846026" y="478941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193</a:t>
              </a:r>
            </a:p>
          </p:txBody>
        </p:sp>
        <p:sp>
          <p:nvSpPr>
            <p:cNvPr id="1045" name="ZoneTexte 1044">
              <a:extLst>
                <a:ext uri="{FF2B5EF4-FFF2-40B4-BE49-F238E27FC236}">
                  <a16:creationId xmlns:a16="http://schemas.microsoft.com/office/drawing/2014/main" id="{520D2B52-A7F4-F1A4-4FC7-64522DB6AAF3}"/>
                </a:ext>
              </a:extLst>
            </p:cNvPr>
            <p:cNvSpPr txBox="1"/>
            <p:nvPr/>
          </p:nvSpPr>
          <p:spPr>
            <a:xfrm>
              <a:off x="2846026" y="42528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233</a:t>
              </a:r>
            </a:p>
          </p:txBody>
        </p:sp>
        <p:sp>
          <p:nvSpPr>
            <p:cNvPr id="1046" name="ZoneTexte 1045">
              <a:extLst>
                <a:ext uri="{FF2B5EF4-FFF2-40B4-BE49-F238E27FC236}">
                  <a16:creationId xmlns:a16="http://schemas.microsoft.com/office/drawing/2014/main" id="{2B875EB1-A14B-022F-54D9-0B75D8C53BA4}"/>
                </a:ext>
              </a:extLst>
            </p:cNvPr>
            <p:cNvSpPr txBox="1"/>
            <p:nvPr/>
          </p:nvSpPr>
          <p:spPr>
            <a:xfrm>
              <a:off x="2846026" y="371363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233</a:t>
              </a:r>
            </a:p>
          </p:txBody>
        </p:sp>
        <p:sp>
          <p:nvSpPr>
            <p:cNvPr id="1047" name="ZoneTexte 1046">
              <a:extLst>
                <a:ext uri="{FF2B5EF4-FFF2-40B4-BE49-F238E27FC236}">
                  <a16:creationId xmlns:a16="http://schemas.microsoft.com/office/drawing/2014/main" id="{A8DCFAD5-18D6-48E2-EC89-5CF06F606007}"/>
                </a:ext>
              </a:extLst>
            </p:cNvPr>
            <p:cNvSpPr txBox="1"/>
            <p:nvPr/>
          </p:nvSpPr>
          <p:spPr>
            <a:xfrm>
              <a:off x="2846026" y="31507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233</a:t>
              </a:r>
            </a:p>
          </p:txBody>
        </p:sp>
        <p:sp>
          <p:nvSpPr>
            <p:cNvPr id="1048" name="ZoneTexte 1047">
              <a:extLst>
                <a:ext uri="{FF2B5EF4-FFF2-40B4-BE49-F238E27FC236}">
                  <a16:creationId xmlns:a16="http://schemas.microsoft.com/office/drawing/2014/main" id="{F7C3F0C4-A429-4535-9D76-2C6EF1F0A117}"/>
                </a:ext>
              </a:extLst>
            </p:cNvPr>
            <p:cNvSpPr txBox="1"/>
            <p:nvPr/>
          </p:nvSpPr>
          <p:spPr>
            <a:xfrm>
              <a:off x="2098021" y="5701695"/>
              <a:ext cx="370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PP</a:t>
              </a:r>
            </a:p>
          </p:txBody>
        </p:sp>
        <p:sp>
          <p:nvSpPr>
            <p:cNvPr id="1049" name="ZoneTexte 1048">
              <a:extLst>
                <a:ext uri="{FF2B5EF4-FFF2-40B4-BE49-F238E27FC236}">
                  <a16:creationId xmlns:a16="http://schemas.microsoft.com/office/drawing/2014/main" id="{824991E7-27BC-4B63-DA4A-3A26BA247A2D}"/>
                </a:ext>
              </a:extLst>
            </p:cNvPr>
            <p:cNvSpPr txBox="1"/>
            <p:nvPr/>
          </p:nvSpPr>
          <p:spPr>
            <a:xfrm>
              <a:off x="2098021" y="5157192"/>
              <a:ext cx="370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PP</a:t>
              </a:r>
            </a:p>
          </p:txBody>
        </p:sp>
        <p:sp>
          <p:nvSpPr>
            <p:cNvPr id="1050" name="ZoneTexte 1049">
              <a:extLst>
                <a:ext uri="{FF2B5EF4-FFF2-40B4-BE49-F238E27FC236}">
                  <a16:creationId xmlns:a16="http://schemas.microsoft.com/office/drawing/2014/main" id="{8AA41222-35B7-9FFF-7EDF-46DEB95F2882}"/>
                </a:ext>
              </a:extLst>
            </p:cNvPr>
            <p:cNvSpPr txBox="1"/>
            <p:nvPr/>
          </p:nvSpPr>
          <p:spPr>
            <a:xfrm>
              <a:off x="2098021" y="4789410"/>
              <a:ext cx="370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PP</a:t>
              </a:r>
            </a:p>
          </p:txBody>
        </p:sp>
        <p:sp>
          <p:nvSpPr>
            <p:cNvPr id="1051" name="ZoneTexte 1050">
              <a:extLst>
                <a:ext uri="{FF2B5EF4-FFF2-40B4-BE49-F238E27FC236}">
                  <a16:creationId xmlns:a16="http://schemas.microsoft.com/office/drawing/2014/main" id="{4767B8A1-8F3C-1990-8E4A-784FB688A113}"/>
                </a:ext>
              </a:extLst>
            </p:cNvPr>
            <p:cNvSpPr txBox="1"/>
            <p:nvPr/>
          </p:nvSpPr>
          <p:spPr>
            <a:xfrm>
              <a:off x="2079169" y="4252835"/>
              <a:ext cx="408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ITT</a:t>
              </a:r>
            </a:p>
          </p:txBody>
        </p:sp>
        <p:sp>
          <p:nvSpPr>
            <p:cNvPr id="1052" name="ZoneTexte 1051">
              <a:extLst>
                <a:ext uri="{FF2B5EF4-FFF2-40B4-BE49-F238E27FC236}">
                  <a16:creationId xmlns:a16="http://schemas.microsoft.com/office/drawing/2014/main" id="{B33EFC80-5AE9-DF6C-C97C-C79D070ED5AC}"/>
                </a:ext>
              </a:extLst>
            </p:cNvPr>
            <p:cNvSpPr txBox="1"/>
            <p:nvPr/>
          </p:nvSpPr>
          <p:spPr>
            <a:xfrm>
              <a:off x="2079170" y="3713638"/>
              <a:ext cx="408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ITT</a:t>
              </a:r>
            </a:p>
          </p:txBody>
        </p:sp>
        <p:sp>
          <p:nvSpPr>
            <p:cNvPr id="1053" name="ZoneTexte 1052">
              <a:extLst>
                <a:ext uri="{FF2B5EF4-FFF2-40B4-BE49-F238E27FC236}">
                  <a16:creationId xmlns:a16="http://schemas.microsoft.com/office/drawing/2014/main" id="{00A0F60E-BBE0-EF82-0AAD-CC563676E3D8}"/>
                </a:ext>
              </a:extLst>
            </p:cNvPr>
            <p:cNvSpPr txBox="1"/>
            <p:nvPr/>
          </p:nvSpPr>
          <p:spPr>
            <a:xfrm>
              <a:off x="2079171" y="3150735"/>
              <a:ext cx="408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ITT</a:t>
              </a:r>
            </a:p>
          </p:txBody>
        </p:sp>
        <p:sp>
          <p:nvSpPr>
            <p:cNvPr id="1054" name="ZoneTexte 1053">
              <a:extLst>
                <a:ext uri="{FF2B5EF4-FFF2-40B4-BE49-F238E27FC236}">
                  <a16:creationId xmlns:a16="http://schemas.microsoft.com/office/drawing/2014/main" id="{29DBE9C2-D18D-5202-06C0-6E058B832A56}"/>
                </a:ext>
              </a:extLst>
            </p:cNvPr>
            <p:cNvSpPr txBox="1"/>
            <p:nvPr/>
          </p:nvSpPr>
          <p:spPr>
            <a:xfrm>
              <a:off x="422985" y="5701695"/>
              <a:ext cx="16494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Total clinical healing</a:t>
              </a:r>
            </a:p>
          </p:txBody>
        </p:sp>
        <p:sp>
          <p:nvSpPr>
            <p:cNvPr id="1055" name="ZoneTexte 1054">
              <a:extLst>
                <a:ext uri="{FF2B5EF4-FFF2-40B4-BE49-F238E27FC236}">
                  <a16:creationId xmlns:a16="http://schemas.microsoft.com/office/drawing/2014/main" id="{09951733-C71B-3C71-547A-DAFF530128F6}"/>
                </a:ext>
              </a:extLst>
            </p:cNvPr>
            <p:cNvSpPr txBox="1"/>
            <p:nvPr/>
          </p:nvSpPr>
          <p:spPr>
            <a:xfrm>
              <a:off x="422985" y="5157192"/>
              <a:ext cx="1639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Histological healing </a:t>
              </a:r>
            </a:p>
            <a:p>
              <a:r>
                <a:rPr lang="en-GB" sz="1400" dirty="0"/>
                <a:t>or downgrade</a:t>
              </a:r>
            </a:p>
          </p:txBody>
        </p:sp>
        <p:sp>
          <p:nvSpPr>
            <p:cNvPr id="1056" name="ZoneTexte 1055">
              <a:extLst>
                <a:ext uri="{FF2B5EF4-FFF2-40B4-BE49-F238E27FC236}">
                  <a16:creationId xmlns:a16="http://schemas.microsoft.com/office/drawing/2014/main" id="{29720612-6C8B-11E9-FC66-728F62DD62D4}"/>
                </a:ext>
              </a:extLst>
            </p:cNvPr>
            <p:cNvSpPr txBox="1"/>
            <p:nvPr/>
          </p:nvSpPr>
          <p:spPr>
            <a:xfrm>
              <a:off x="422985" y="4789410"/>
              <a:ext cx="1459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Primary endpoint</a:t>
              </a:r>
            </a:p>
          </p:txBody>
        </p:sp>
        <p:sp>
          <p:nvSpPr>
            <p:cNvPr id="1057" name="ZoneTexte 1056">
              <a:extLst>
                <a:ext uri="{FF2B5EF4-FFF2-40B4-BE49-F238E27FC236}">
                  <a16:creationId xmlns:a16="http://schemas.microsoft.com/office/drawing/2014/main" id="{5D11B29A-0566-E7A8-DDCF-B60F25BB5C2E}"/>
                </a:ext>
              </a:extLst>
            </p:cNvPr>
            <p:cNvSpPr txBox="1"/>
            <p:nvPr/>
          </p:nvSpPr>
          <p:spPr>
            <a:xfrm>
              <a:off x="422985" y="4252835"/>
              <a:ext cx="16494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Total clinical healing</a:t>
              </a:r>
            </a:p>
          </p:txBody>
        </p:sp>
        <p:sp>
          <p:nvSpPr>
            <p:cNvPr id="1058" name="ZoneTexte 1057">
              <a:extLst>
                <a:ext uri="{FF2B5EF4-FFF2-40B4-BE49-F238E27FC236}">
                  <a16:creationId xmlns:a16="http://schemas.microsoft.com/office/drawing/2014/main" id="{959C2C9F-DB64-661E-5104-9C16BD36C2BB}"/>
                </a:ext>
              </a:extLst>
            </p:cNvPr>
            <p:cNvSpPr txBox="1"/>
            <p:nvPr/>
          </p:nvSpPr>
          <p:spPr>
            <a:xfrm>
              <a:off x="444217" y="3713638"/>
              <a:ext cx="1639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Histological healing </a:t>
              </a:r>
            </a:p>
            <a:p>
              <a:r>
                <a:rPr lang="en-GB" sz="1400" dirty="0"/>
                <a:t>or downgrade</a:t>
              </a:r>
            </a:p>
          </p:txBody>
        </p:sp>
        <p:sp>
          <p:nvSpPr>
            <p:cNvPr id="1059" name="ZoneTexte 1058">
              <a:extLst>
                <a:ext uri="{FF2B5EF4-FFF2-40B4-BE49-F238E27FC236}">
                  <a16:creationId xmlns:a16="http://schemas.microsoft.com/office/drawing/2014/main" id="{05F0AFF6-F913-0350-C86E-EB7553E93EF0}"/>
                </a:ext>
              </a:extLst>
            </p:cNvPr>
            <p:cNvSpPr txBox="1"/>
            <p:nvPr/>
          </p:nvSpPr>
          <p:spPr>
            <a:xfrm>
              <a:off x="444217" y="3150735"/>
              <a:ext cx="1459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Primary endpoint</a:t>
              </a:r>
            </a:p>
          </p:txBody>
        </p:sp>
        <p:sp>
          <p:nvSpPr>
            <p:cNvPr id="1060" name="ZoneTexte 1059">
              <a:extLst>
                <a:ext uri="{FF2B5EF4-FFF2-40B4-BE49-F238E27FC236}">
                  <a16:creationId xmlns:a16="http://schemas.microsoft.com/office/drawing/2014/main" id="{AEC679A7-1859-0C4F-33A1-86784EF24810}"/>
                </a:ext>
              </a:extLst>
            </p:cNvPr>
            <p:cNvSpPr txBox="1"/>
            <p:nvPr/>
          </p:nvSpPr>
          <p:spPr>
            <a:xfrm>
              <a:off x="7800897" y="2402304"/>
              <a:ext cx="141436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Tricholoroacetic </a:t>
              </a:r>
            </a:p>
            <a:p>
              <a:pPr algn="ctr"/>
              <a:r>
                <a:rPr lang="en-GB" sz="1400" b="1"/>
                <a:t>acid</a:t>
              </a:r>
              <a:br>
                <a:rPr lang="en-GB" sz="1400" b="1"/>
              </a:br>
              <a:r>
                <a:rPr lang="en-GB" sz="1400" b="1"/>
                <a:t>%</a:t>
              </a:r>
            </a:p>
          </p:txBody>
        </p:sp>
        <p:sp>
          <p:nvSpPr>
            <p:cNvPr id="1061" name="ZoneTexte 1060">
              <a:extLst>
                <a:ext uri="{FF2B5EF4-FFF2-40B4-BE49-F238E27FC236}">
                  <a16:creationId xmlns:a16="http://schemas.microsoft.com/office/drawing/2014/main" id="{3DD2E4B8-9B14-9C73-2485-9132B8B330A9}"/>
                </a:ext>
              </a:extLst>
            </p:cNvPr>
            <p:cNvSpPr txBox="1"/>
            <p:nvPr/>
          </p:nvSpPr>
          <p:spPr>
            <a:xfrm>
              <a:off x="9029555" y="2589271"/>
              <a:ext cx="1262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Electrocautery</a:t>
              </a:r>
              <a:br>
                <a:rPr lang="en-GB" sz="1400" b="1"/>
              </a:br>
              <a:r>
                <a:rPr lang="en-GB" sz="1400" b="1"/>
                <a:t>%</a:t>
              </a:r>
            </a:p>
          </p:txBody>
        </p:sp>
        <p:sp>
          <p:nvSpPr>
            <p:cNvPr id="1062" name="ZoneTexte 1061">
              <a:extLst>
                <a:ext uri="{FF2B5EF4-FFF2-40B4-BE49-F238E27FC236}">
                  <a16:creationId xmlns:a16="http://schemas.microsoft.com/office/drawing/2014/main" id="{CAADFFA4-B14A-9A90-1C00-E0702C59F0A3}"/>
                </a:ext>
              </a:extLst>
            </p:cNvPr>
            <p:cNvSpPr txBox="1"/>
            <p:nvPr/>
          </p:nvSpPr>
          <p:spPr>
            <a:xfrm>
              <a:off x="10523252" y="2589271"/>
              <a:ext cx="9653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Difference</a:t>
              </a:r>
              <a:br>
                <a:rPr lang="en-GB" sz="1400" b="1"/>
              </a:br>
              <a:r>
                <a:rPr lang="en-GB" sz="1400" b="1"/>
                <a:t>% (95% CI)</a:t>
              </a:r>
            </a:p>
          </p:txBody>
        </p:sp>
        <p:sp>
          <p:nvSpPr>
            <p:cNvPr id="1063" name="ZoneTexte 1062">
              <a:extLst>
                <a:ext uri="{FF2B5EF4-FFF2-40B4-BE49-F238E27FC236}">
                  <a16:creationId xmlns:a16="http://schemas.microsoft.com/office/drawing/2014/main" id="{61725B0C-E825-FECF-A4C0-57BA7C7CEDC7}"/>
                </a:ext>
              </a:extLst>
            </p:cNvPr>
            <p:cNvSpPr txBox="1"/>
            <p:nvPr/>
          </p:nvSpPr>
          <p:spPr>
            <a:xfrm>
              <a:off x="3559278" y="2589271"/>
              <a:ext cx="472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N</a:t>
              </a:r>
              <a:br>
                <a:rPr lang="fr-FR" sz="1400" b="1" dirty="0"/>
              </a:br>
              <a:r>
                <a:rPr lang="fr-FR" sz="1400" b="1" dirty="0"/>
                <a:t>TCA</a:t>
              </a:r>
            </a:p>
          </p:txBody>
        </p:sp>
        <p:sp>
          <p:nvSpPr>
            <p:cNvPr id="1064" name="ZoneTexte 1063">
              <a:extLst>
                <a:ext uri="{FF2B5EF4-FFF2-40B4-BE49-F238E27FC236}">
                  <a16:creationId xmlns:a16="http://schemas.microsoft.com/office/drawing/2014/main" id="{E42CC872-1542-02D1-3761-4B68D21CF24B}"/>
                </a:ext>
              </a:extLst>
            </p:cNvPr>
            <p:cNvSpPr txBox="1"/>
            <p:nvPr/>
          </p:nvSpPr>
          <p:spPr>
            <a:xfrm>
              <a:off x="4278686" y="2589271"/>
              <a:ext cx="473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N</a:t>
              </a:r>
              <a:br>
                <a:rPr lang="fr-FR" sz="1400" b="1" dirty="0"/>
              </a:br>
              <a:r>
                <a:rPr lang="fr-FR" sz="1400" b="1" dirty="0"/>
                <a:t>ECA</a:t>
              </a:r>
            </a:p>
          </p:txBody>
        </p:sp>
        <p:sp>
          <p:nvSpPr>
            <p:cNvPr id="1065" name="ZoneTexte 1064">
              <a:extLst>
                <a:ext uri="{FF2B5EF4-FFF2-40B4-BE49-F238E27FC236}">
                  <a16:creationId xmlns:a16="http://schemas.microsoft.com/office/drawing/2014/main" id="{27913C19-7F34-72CE-48BF-C5129E3DCB15}"/>
                </a:ext>
              </a:extLst>
            </p:cNvPr>
            <p:cNvSpPr txBox="1"/>
            <p:nvPr/>
          </p:nvSpPr>
          <p:spPr>
            <a:xfrm>
              <a:off x="2729683" y="2589271"/>
              <a:ext cx="6914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N</a:t>
              </a:r>
              <a:br>
                <a:rPr lang="en-GB" sz="1400" b="1"/>
              </a:br>
              <a:r>
                <a:rPr lang="en-GB" sz="1400" b="1"/>
                <a:t>overall</a:t>
              </a:r>
            </a:p>
          </p:txBody>
        </p:sp>
        <p:sp>
          <p:nvSpPr>
            <p:cNvPr id="1066" name="ZoneTexte 1065">
              <a:extLst>
                <a:ext uri="{FF2B5EF4-FFF2-40B4-BE49-F238E27FC236}">
                  <a16:creationId xmlns:a16="http://schemas.microsoft.com/office/drawing/2014/main" id="{775CA12B-1813-D0AD-BE95-CCD32A37A08B}"/>
                </a:ext>
              </a:extLst>
            </p:cNvPr>
            <p:cNvSpPr txBox="1"/>
            <p:nvPr/>
          </p:nvSpPr>
          <p:spPr>
            <a:xfrm>
              <a:off x="1791137" y="2773937"/>
              <a:ext cx="9976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Population</a:t>
              </a:r>
            </a:p>
          </p:txBody>
        </p:sp>
        <p:sp>
          <p:nvSpPr>
            <p:cNvPr id="1067" name="ZoneTexte 1066">
              <a:extLst>
                <a:ext uri="{FF2B5EF4-FFF2-40B4-BE49-F238E27FC236}">
                  <a16:creationId xmlns:a16="http://schemas.microsoft.com/office/drawing/2014/main" id="{F24D8529-B353-ECE1-1DF8-D47BACC7A243}"/>
                </a:ext>
              </a:extLst>
            </p:cNvPr>
            <p:cNvSpPr txBox="1"/>
            <p:nvPr/>
          </p:nvSpPr>
          <p:spPr>
            <a:xfrm>
              <a:off x="422985" y="2773937"/>
              <a:ext cx="796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Variable</a:t>
              </a:r>
            </a:p>
          </p:txBody>
        </p:sp>
        <p:sp>
          <p:nvSpPr>
            <p:cNvPr id="1068" name="ZoneTexte 1067">
              <a:extLst>
                <a:ext uri="{FF2B5EF4-FFF2-40B4-BE49-F238E27FC236}">
                  <a16:creationId xmlns:a16="http://schemas.microsoft.com/office/drawing/2014/main" id="{6B523713-E185-B608-C94D-B70DD9CC4B62}"/>
                </a:ext>
              </a:extLst>
            </p:cNvPr>
            <p:cNvSpPr txBox="1"/>
            <p:nvPr/>
          </p:nvSpPr>
          <p:spPr>
            <a:xfrm>
              <a:off x="5353543" y="2589271"/>
              <a:ext cx="12946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Non-inferiority</a:t>
              </a:r>
              <a:br>
                <a:rPr lang="en-GB" sz="1400" b="1"/>
              </a:br>
              <a:r>
                <a:rPr lang="en-GB" sz="1400" b="1"/>
                <a:t>margin -12%</a:t>
              </a:r>
            </a:p>
          </p:txBody>
        </p:sp>
        <p:sp>
          <p:nvSpPr>
            <p:cNvPr id="1069" name="Rectangle : coins arrondis 1068">
              <a:extLst>
                <a:ext uri="{FF2B5EF4-FFF2-40B4-BE49-F238E27FC236}">
                  <a16:creationId xmlns:a16="http://schemas.microsoft.com/office/drawing/2014/main" id="{D7B258CE-09F6-F0DB-B8A7-150D608E5E9F}"/>
                </a:ext>
              </a:extLst>
            </p:cNvPr>
            <p:cNvSpPr/>
            <p:nvPr/>
          </p:nvSpPr>
          <p:spPr>
            <a:xfrm>
              <a:off x="231558" y="3119932"/>
              <a:ext cx="11625082" cy="36004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DB2946E-12F5-385D-A97E-0400C5695442}"/>
              </a:ext>
            </a:extLst>
          </p:cNvPr>
          <p:cNvSpPr txBox="1"/>
          <p:nvPr/>
        </p:nvSpPr>
        <p:spPr>
          <a:xfrm>
            <a:off x="10200456" y="6475480"/>
            <a:ext cx="196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EACS 2023 - Esser S, PS11.03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4D4C55-96E9-917D-97BF-EF4D891B4054}"/>
              </a:ext>
            </a:extLst>
          </p:cNvPr>
          <p:cNvSpPr txBox="1"/>
          <p:nvPr/>
        </p:nvSpPr>
        <p:spPr>
          <a:xfrm>
            <a:off x="444217" y="6237312"/>
            <a:ext cx="11105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Non-inferiority of trichloroacetic acid not demonstrated at 4W post-intervention ; however similar outcomes at W24 post-intervention in both groups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E89916-60DD-90BA-9159-D6AC9C79144C}"/>
              </a:ext>
            </a:extLst>
          </p:cNvPr>
          <p:cNvSpPr txBox="1"/>
          <p:nvPr/>
        </p:nvSpPr>
        <p:spPr>
          <a:xfrm>
            <a:off x="4139107" y="2136973"/>
            <a:ext cx="407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Outcome 4 weeks after last intervention </a:t>
            </a:r>
          </a:p>
        </p:txBody>
      </p:sp>
    </p:spTree>
    <p:extLst>
      <p:ext uri="{BB962C8B-B14F-4D97-AF65-F5344CB8AC3E}">
        <p14:creationId xmlns:p14="http://schemas.microsoft.com/office/powerpoint/2010/main" val="3152337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2E88A22-35F6-71CD-4E82-AF33A59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582400" cy="1143000"/>
          </a:xfrm>
        </p:spPr>
        <p:txBody>
          <a:bodyPr/>
          <a:lstStyle/>
          <a:p>
            <a:r>
              <a:rPr lang="en-US" dirty="0"/>
              <a:t>BMI vs body composition changes to predict metabolic outcomes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F9CA886-8D18-5182-C0D1-81019993F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074" y="1506387"/>
            <a:ext cx="11507301" cy="1728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Modena HIV metabolic clinic (1 895 patients)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Compare changes in BMI, bone, lean and fat body composition (DEXA, CT scan) to predict diabetes and/or </a:t>
            </a:r>
            <a:br>
              <a:rPr lang="en-US" sz="1800" dirty="0"/>
            </a:br>
            <a:r>
              <a:rPr lang="en-US" sz="1800" dirty="0"/>
              <a:t>metabolic syndrome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Median follow-up: 5.8 years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Mean age: 46 years, mean BMI: 23.2 kg/m</a:t>
            </a:r>
            <a:r>
              <a:rPr lang="en-US" sz="1800" baseline="30000" dirty="0"/>
              <a:t>2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C58DD008-5DD1-7F1E-CA74-27A86632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09526"/>
              </p:ext>
            </p:extLst>
          </p:nvPr>
        </p:nvGraphicFramePr>
        <p:xfrm>
          <a:off x="802323" y="3714103"/>
          <a:ext cx="5291681" cy="19986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48132">
                  <a:extLst>
                    <a:ext uri="{9D8B030D-6E8A-4147-A177-3AD203B41FA5}">
                      <a16:colId xmlns:a16="http://schemas.microsoft.com/office/drawing/2014/main" val="2517824204"/>
                    </a:ext>
                  </a:extLst>
                </a:gridCol>
                <a:gridCol w="1816725">
                  <a:extLst>
                    <a:ext uri="{9D8B030D-6E8A-4147-A177-3AD203B41FA5}">
                      <a16:colId xmlns:a16="http://schemas.microsoft.com/office/drawing/2014/main" val="2165743577"/>
                    </a:ext>
                  </a:extLst>
                </a:gridCol>
                <a:gridCol w="826824">
                  <a:extLst>
                    <a:ext uri="{9D8B030D-6E8A-4147-A177-3AD203B41FA5}">
                      <a16:colId xmlns:a16="http://schemas.microsoft.com/office/drawing/2014/main" val="190281124"/>
                    </a:ext>
                  </a:extLst>
                </a:gridCol>
              </a:tblGrid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Composite outcome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(No. of outcomes = 417)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aHR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(95%CI)*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092885114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BMI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1.06 (1.02-1.10)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96047449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Trunk fat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1.16 (1.03-1.29)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0.013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68330320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Lumbar BMD T-score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1.32 (1.06-1.65)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0.012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568732792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Appendicular skeletal mass index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1.39 (1.18-1.65)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08507057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Visceral Adipose Tissue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77.51 (17.12-350.91)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55901582"/>
                  </a:ext>
                </a:extLst>
              </a:tr>
            </a:tbl>
          </a:graphicData>
        </a:graphic>
      </p:graphicFrame>
      <p:graphicFrame>
        <p:nvGraphicFramePr>
          <p:cNvPr id="6" name="Tabella 4">
            <a:extLst>
              <a:ext uri="{FF2B5EF4-FFF2-40B4-BE49-F238E27FC236}">
                <a16:creationId xmlns:a16="http://schemas.microsoft.com/office/drawing/2014/main" id="{49D5E08F-096A-A7D9-E74A-5FEB4CBCA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21428"/>
              </p:ext>
            </p:extLst>
          </p:nvPr>
        </p:nvGraphicFramePr>
        <p:xfrm>
          <a:off x="7145195" y="2773084"/>
          <a:ext cx="4244482" cy="32613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12235">
                  <a:extLst>
                    <a:ext uri="{9D8B030D-6E8A-4147-A177-3AD203B41FA5}">
                      <a16:colId xmlns:a16="http://schemas.microsoft.com/office/drawing/2014/main" val="330130318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849230281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4011872847"/>
                    </a:ext>
                  </a:extLst>
                </a:gridCol>
              </a:tblGrid>
              <a:tr h="4150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effectLst/>
                        </a:rPr>
                        <a:t>Diabetes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(No. of outcomes = 219)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noProof="0" dirty="0" err="1">
                          <a:solidFill>
                            <a:schemeClr val="tx1"/>
                          </a:solidFill>
                          <a:effectLst/>
                        </a:rPr>
                        <a:t>aHR</a:t>
                      </a: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* (95% CI)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3950632618"/>
                  </a:ext>
                </a:extLst>
              </a:tr>
              <a:tr h="1988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BMI 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</a:rPr>
                        <a:t>1.05 (1.02-1.09)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184559042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Trunk fat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1.05 (0.95-1.15)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0.325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2646466142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Lumbar BMD T-score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1.10 (0.96-1.27)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0.168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3369614549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ASMI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1.23 (1.09-1.38)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1209312064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VAT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</a:rPr>
                        <a:t>1.16 (0.50-2.69)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</a:rPr>
                        <a:t>0.736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3055313022"/>
                  </a:ext>
                </a:extLst>
              </a:tr>
              <a:tr h="193667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431120"/>
                  </a:ext>
                </a:extLst>
              </a:tr>
              <a:tr h="4150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effectLst/>
                        </a:rPr>
                        <a:t>Metabolic syndrome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(No. of outcomes = 377)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noProof="0" dirty="0" err="1">
                          <a:solidFill>
                            <a:schemeClr val="tx1"/>
                          </a:solidFill>
                          <a:effectLst/>
                        </a:rPr>
                        <a:t>aHR</a:t>
                      </a: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* (95% CI)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2923739222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BMI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1.09 (1.07-1.12)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1741043953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Trunk fat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1.21 (1.13-1.30)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729846368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Lumbar BMD T-score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1.20 (1.08-1.34)</a:t>
                      </a:r>
                      <a:endParaRPr lang="en-GB" sz="14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3468260098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ASMI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1.37 (1.26-1.49)</a:t>
                      </a:r>
                      <a:endParaRPr lang="en-GB" sz="14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1563726141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VAT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</a:rPr>
                        <a:t>2.72 (1.57-4.71)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27094469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1CCB68C-1165-3754-D84F-F9416CA6CAC7}"/>
              </a:ext>
            </a:extLst>
          </p:cNvPr>
          <p:cNvSpPr txBox="1"/>
          <p:nvPr/>
        </p:nvSpPr>
        <p:spPr>
          <a:xfrm>
            <a:off x="1559496" y="3164164"/>
            <a:ext cx="46085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Predictive performance of body composition </a:t>
            </a:r>
          </a:p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measurements for composite outcome</a:t>
            </a: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4A0552-F740-E0E2-BEA3-25EAF7648BE5}"/>
              </a:ext>
            </a:extLst>
          </p:cNvPr>
          <p:cNvSpPr txBox="1"/>
          <p:nvPr/>
        </p:nvSpPr>
        <p:spPr>
          <a:xfrm>
            <a:off x="6845086" y="2223145"/>
            <a:ext cx="47051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Predictive performance of body composition </a:t>
            </a:r>
          </a:p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measurements for diabetes and metabolic syndrome</a:t>
            </a:r>
            <a:endParaRPr kumimoji="0" lang="en-US" sz="1600" b="0" i="0" u="none" strike="noStrike" kern="1200" cap="none" spc="0" normalizeH="0" baseline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2DFEF902-7378-C5A3-A41F-6D6FB6516830}"/>
              </a:ext>
            </a:extLst>
          </p:cNvPr>
          <p:cNvSpPr txBox="1">
            <a:spLocks/>
          </p:cNvSpPr>
          <p:nvPr/>
        </p:nvSpPr>
        <p:spPr>
          <a:xfrm>
            <a:off x="637074" y="6047465"/>
            <a:ext cx="11291573" cy="738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 : 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absence of the possibility to perform DXA or CT, BMI is reliable for diabetes and metabolic syndrome risk estimation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4326FB-BD6A-4733-9D98-903284A42DB6}"/>
              </a:ext>
            </a:extLst>
          </p:cNvPr>
          <p:cNvSpPr txBox="1"/>
          <p:nvPr/>
        </p:nvSpPr>
        <p:spPr>
          <a:xfrm>
            <a:off x="10462745" y="6467777"/>
            <a:ext cx="1729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Taramasso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</a:t>
            </a:r>
          </a:p>
        </p:txBody>
      </p:sp>
    </p:spTree>
    <p:extLst>
      <p:ext uri="{BB962C8B-B14F-4D97-AF65-F5344CB8AC3E}">
        <p14:creationId xmlns:p14="http://schemas.microsoft.com/office/powerpoint/2010/main" val="341043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23C23-489D-F6EB-1511-7C1066AF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701469" cy="1143000"/>
          </a:xfrm>
        </p:spPr>
        <p:txBody>
          <a:bodyPr/>
          <a:lstStyle/>
          <a:p>
            <a:r>
              <a:rPr lang="en-US" dirty="0"/>
              <a:t>DOR-associated Resistance Mutations are </a:t>
            </a:r>
            <a:r>
              <a:rPr lang="en-US" dirty="0" err="1"/>
              <a:t>unfrequent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37F52F-10B0-08D2-2C02-927A8C0362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5907255" cy="4572000"/>
          </a:xfrm>
        </p:spPr>
        <p:txBody>
          <a:bodyPr>
            <a:noAutofit/>
          </a:bodyPr>
          <a:lstStyle/>
          <a:p>
            <a:r>
              <a:rPr lang="en-US" sz="2000" dirty="0"/>
              <a:t>British Columbia Centre for Excellence in HIV/AIDS, Vancouver</a:t>
            </a:r>
          </a:p>
          <a:p>
            <a:r>
              <a:rPr lang="en-US" sz="2000" dirty="0"/>
              <a:t>1996-2023: 38 808 genotypes from 10 279 PLWH</a:t>
            </a:r>
          </a:p>
          <a:p>
            <a:pPr lvl="1"/>
            <a:r>
              <a:rPr lang="en-US" sz="1800" dirty="0"/>
              <a:t>14% NNRTI naïve, 40% NNRTI-experienced, </a:t>
            </a:r>
            <a:br>
              <a:rPr lang="en-US" sz="1800" dirty="0"/>
            </a:br>
            <a:r>
              <a:rPr lang="en-US" sz="1800" dirty="0"/>
              <a:t>46% unknown (assumed to be NNRTI-naïve)</a:t>
            </a:r>
          </a:p>
          <a:p>
            <a:r>
              <a:rPr lang="en-US" sz="2000" dirty="0"/>
              <a:t>20.6% genotypes garboard NNRTI resistance</a:t>
            </a:r>
          </a:p>
          <a:p>
            <a:pPr lvl="1"/>
            <a:r>
              <a:rPr lang="en-US" sz="2000" dirty="0"/>
              <a:t>NNRTI naïve</a:t>
            </a:r>
          </a:p>
          <a:p>
            <a:pPr lvl="2"/>
            <a:r>
              <a:rPr lang="en-US" dirty="0"/>
              <a:t>8.6% to EFV</a:t>
            </a:r>
          </a:p>
          <a:p>
            <a:pPr lvl="2"/>
            <a:r>
              <a:rPr lang="en-US" dirty="0"/>
              <a:t>2.1% to ETR</a:t>
            </a:r>
          </a:p>
          <a:p>
            <a:pPr lvl="2"/>
            <a:r>
              <a:rPr lang="en-US" dirty="0"/>
              <a:t>5.7% to RPV</a:t>
            </a:r>
          </a:p>
          <a:p>
            <a:pPr lvl="1"/>
            <a:r>
              <a:rPr lang="en-US" sz="2000" dirty="0"/>
              <a:t>NNRTI-experienced</a:t>
            </a:r>
          </a:p>
          <a:p>
            <a:pPr lvl="2"/>
            <a:r>
              <a:rPr lang="en-US" dirty="0"/>
              <a:t>29.7% EFV</a:t>
            </a:r>
          </a:p>
          <a:p>
            <a:pPr lvl="2"/>
            <a:r>
              <a:rPr lang="en-US" dirty="0"/>
              <a:t>14.0% ETR</a:t>
            </a:r>
          </a:p>
          <a:p>
            <a:pPr lvl="2"/>
            <a:r>
              <a:rPr lang="en-US" dirty="0"/>
              <a:t>20.6% RPV</a:t>
            </a:r>
          </a:p>
        </p:txBody>
      </p:sp>
      <p:sp>
        <p:nvSpPr>
          <p:cNvPr id="47" name="Rectangle 69">
            <a:extLst>
              <a:ext uri="{FF2B5EF4-FFF2-40B4-BE49-F238E27FC236}">
                <a16:creationId xmlns:a16="http://schemas.microsoft.com/office/drawing/2014/main" id="{012FB4EF-32BE-5870-8BB4-26C39F6A4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281" y="1914499"/>
            <a:ext cx="5545356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rPr>
              <a:t>% of DOR RAM according to Number of Genotypes tested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DB0CCD3D-B76B-59FA-3FD5-72C083E48E24}"/>
              </a:ext>
            </a:extLst>
          </p:cNvPr>
          <p:cNvGrpSpPr/>
          <p:nvPr/>
        </p:nvGrpSpPr>
        <p:grpSpPr>
          <a:xfrm>
            <a:off x="5226780" y="2446040"/>
            <a:ext cx="6879035" cy="3712803"/>
            <a:chOff x="5226780" y="2446040"/>
            <a:chExt cx="6879035" cy="3712803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ED36C96-1551-31FB-47C4-26D835D5CFF1}"/>
                </a:ext>
              </a:extLst>
            </p:cNvPr>
            <p:cNvSpPr/>
            <p:nvPr/>
          </p:nvSpPr>
          <p:spPr>
            <a:xfrm>
              <a:off x="6931330" y="2557490"/>
              <a:ext cx="4534570" cy="2916439"/>
            </a:xfrm>
            <a:custGeom>
              <a:avLst/>
              <a:gdLst>
                <a:gd name="connsiteX0" fmla="*/ 0 w 4387850"/>
                <a:gd name="connsiteY0" fmla="*/ 0 h 3492500"/>
                <a:gd name="connsiteX1" fmla="*/ 0 w 4387850"/>
                <a:gd name="connsiteY1" fmla="*/ 3492500 h 3492500"/>
                <a:gd name="connsiteX2" fmla="*/ 4387850 w 4387850"/>
                <a:gd name="connsiteY2" fmla="*/ 3492500 h 34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7850" h="3492500">
                  <a:moveTo>
                    <a:pt x="0" y="0"/>
                  </a:moveTo>
                  <a:lnTo>
                    <a:pt x="0" y="3492500"/>
                  </a:lnTo>
                  <a:lnTo>
                    <a:pt x="4387850" y="349250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085C1C7-2A74-37EE-12DA-E458A8C8B477}"/>
                </a:ext>
              </a:extLst>
            </p:cNvPr>
            <p:cNvGrpSpPr/>
            <p:nvPr/>
          </p:nvGrpSpPr>
          <p:grpSpPr>
            <a:xfrm>
              <a:off x="6682557" y="5352637"/>
              <a:ext cx="243747" cy="257369"/>
              <a:chOff x="1859623" y="4762667"/>
              <a:chExt cx="243747" cy="257369"/>
            </a:xfrm>
          </p:grpSpPr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C8A3EAB9-950C-AB38-75B8-067BBAAA6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38">
                <a:extLst>
                  <a:ext uri="{FF2B5EF4-FFF2-40B4-BE49-F238E27FC236}">
                    <a16:creationId xmlns:a16="http://schemas.microsoft.com/office/drawing/2014/main" id="{518481D9-DC07-EBC5-B813-96B3A2A48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9623" y="4762667"/>
                <a:ext cx="151250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330FE92D-AD07-5488-4062-EA7CA4898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7714" y="5479155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49">
              <a:extLst>
                <a:ext uri="{FF2B5EF4-FFF2-40B4-BE49-F238E27FC236}">
                  <a16:creationId xmlns:a16="http://schemas.microsoft.com/office/drawing/2014/main" id="{24E01608-5F86-658E-AD98-E1D0739CD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6560" y="5497297"/>
              <a:ext cx="49910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Naïve</a:t>
              </a:r>
            </a:p>
          </p:txBody>
        </p:sp>
        <p:sp>
          <p:nvSpPr>
            <p:cNvPr id="12" name="Line 19">
              <a:extLst>
                <a:ext uri="{FF2B5EF4-FFF2-40B4-BE49-F238E27FC236}">
                  <a16:creationId xmlns:a16="http://schemas.microsoft.com/office/drawing/2014/main" id="{87DC2173-A93B-CEE6-7E8A-13867D46D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49310" y="5479155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49">
              <a:extLst>
                <a:ext uri="{FF2B5EF4-FFF2-40B4-BE49-F238E27FC236}">
                  <a16:creationId xmlns:a16="http://schemas.microsoft.com/office/drawing/2014/main" id="{02B5B7E7-EF7B-91F2-7E45-E1A35F191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303" y="5497297"/>
              <a:ext cx="98481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Experienced</a:t>
              </a:r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B2A7BEA2-EB3D-A4A5-7DB3-AB356F2E0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42588" y="5479155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49">
              <a:extLst>
                <a:ext uri="{FF2B5EF4-FFF2-40B4-BE49-F238E27FC236}">
                  <a16:creationId xmlns:a16="http://schemas.microsoft.com/office/drawing/2014/main" id="{3585E311-297B-D8CD-1C76-ED49215C8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1069" y="5497297"/>
              <a:ext cx="794054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Unknown</a:t>
              </a:r>
            </a:p>
          </p:txBody>
        </p:sp>
        <p:sp>
          <p:nvSpPr>
            <p:cNvPr id="16" name="Rectangle 49">
              <a:extLst>
                <a:ext uri="{FF2B5EF4-FFF2-40B4-BE49-F238E27FC236}">
                  <a16:creationId xmlns:a16="http://schemas.microsoft.com/office/drawing/2014/main" id="{6717C453-1ACF-1F5B-8F7A-C51128422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780" y="5901474"/>
              <a:ext cx="1685324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NNRTI Treatment History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DFCCAF10-6C4A-DC1A-6B5A-4B19E19C3B85}"/>
                </a:ext>
              </a:extLst>
            </p:cNvPr>
            <p:cNvGrpSpPr/>
            <p:nvPr/>
          </p:nvGrpSpPr>
          <p:grpSpPr>
            <a:xfrm>
              <a:off x="6525462" y="2451665"/>
              <a:ext cx="400842" cy="257369"/>
              <a:chOff x="1702528" y="4762667"/>
              <a:chExt cx="400842" cy="257369"/>
            </a:xfrm>
          </p:grpSpPr>
          <p:sp>
            <p:nvSpPr>
              <p:cNvPr id="18" name="Line 7">
                <a:extLst>
                  <a:ext uri="{FF2B5EF4-FFF2-40B4-BE49-F238E27FC236}">
                    <a16:creationId xmlns:a16="http://schemas.microsoft.com/office/drawing/2014/main" id="{506DE2EA-E637-D1BF-B832-BC0DB1E96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id="{BC79ADE7-5906-5765-22C3-C81F7455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500</a:t>
                </a: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ABC774C9-891F-F669-145E-08A1BD035B46}"/>
                </a:ext>
              </a:extLst>
            </p:cNvPr>
            <p:cNvGrpSpPr/>
            <p:nvPr/>
          </p:nvGrpSpPr>
          <p:grpSpPr>
            <a:xfrm>
              <a:off x="6525462" y="2744862"/>
              <a:ext cx="400842" cy="257369"/>
              <a:chOff x="1702528" y="4762667"/>
              <a:chExt cx="400842" cy="257369"/>
            </a:xfrm>
          </p:grpSpPr>
          <p:sp>
            <p:nvSpPr>
              <p:cNvPr id="21" name="Line 7">
                <a:extLst>
                  <a:ext uri="{FF2B5EF4-FFF2-40B4-BE49-F238E27FC236}">
                    <a16:creationId xmlns:a16="http://schemas.microsoft.com/office/drawing/2014/main" id="{C53B18E7-FFF6-C096-AF2B-D5FDC455E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38">
                <a:extLst>
                  <a:ext uri="{FF2B5EF4-FFF2-40B4-BE49-F238E27FC236}">
                    <a16:creationId xmlns:a16="http://schemas.microsoft.com/office/drawing/2014/main" id="{E4C27B23-2EE7-6BA6-0C87-81BC9B2F5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450</a:t>
                </a: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23560C66-1B0A-2215-E599-D3DAE5A019F3}"/>
                </a:ext>
              </a:extLst>
            </p:cNvPr>
            <p:cNvGrpSpPr/>
            <p:nvPr/>
          </p:nvGrpSpPr>
          <p:grpSpPr>
            <a:xfrm>
              <a:off x="6525462" y="3032711"/>
              <a:ext cx="400842" cy="257369"/>
              <a:chOff x="1702528" y="4762667"/>
              <a:chExt cx="400842" cy="257369"/>
            </a:xfrm>
          </p:grpSpPr>
          <p:sp>
            <p:nvSpPr>
              <p:cNvPr id="24" name="Line 7">
                <a:extLst>
                  <a:ext uri="{FF2B5EF4-FFF2-40B4-BE49-F238E27FC236}">
                    <a16:creationId xmlns:a16="http://schemas.microsoft.com/office/drawing/2014/main" id="{6F11682A-685E-7B0A-A5B6-AD4FD0655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38">
                <a:extLst>
                  <a:ext uri="{FF2B5EF4-FFF2-40B4-BE49-F238E27FC236}">
                    <a16:creationId xmlns:a16="http://schemas.microsoft.com/office/drawing/2014/main" id="{8AAA6B06-FDAC-AB90-7589-9BE750DAE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400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2AF49CE-C2B4-34C4-DFF8-6A79C12D3CAC}"/>
                </a:ext>
              </a:extLst>
            </p:cNvPr>
            <p:cNvGrpSpPr/>
            <p:nvPr/>
          </p:nvGrpSpPr>
          <p:grpSpPr>
            <a:xfrm>
              <a:off x="6525462" y="3325908"/>
              <a:ext cx="400842" cy="257369"/>
              <a:chOff x="1702528" y="4762667"/>
              <a:chExt cx="400842" cy="257369"/>
            </a:xfrm>
          </p:grpSpPr>
          <p:sp>
            <p:nvSpPr>
              <p:cNvPr id="27" name="Line 7">
                <a:extLst>
                  <a:ext uri="{FF2B5EF4-FFF2-40B4-BE49-F238E27FC236}">
                    <a16:creationId xmlns:a16="http://schemas.microsoft.com/office/drawing/2014/main" id="{4D1A3DB7-D3F3-5B7A-DC0E-2BDDF12AB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38">
                <a:extLst>
                  <a:ext uri="{FF2B5EF4-FFF2-40B4-BE49-F238E27FC236}">
                    <a16:creationId xmlns:a16="http://schemas.microsoft.com/office/drawing/2014/main" id="{AA6BDD90-07E1-2A71-AAB6-B9DF7D10F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350</a:t>
                </a: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9B70EA01-7198-16A7-40A8-356F3865D69E}"/>
                </a:ext>
              </a:extLst>
            </p:cNvPr>
            <p:cNvGrpSpPr/>
            <p:nvPr/>
          </p:nvGrpSpPr>
          <p:grpSpPr>
            <a:xfrm>
              <a:off x="6525462" y="3611480"/>
              <a:ext cx="400842" cy="257369"/>
              <a:chOff x="1702528" y="4762667"/>
              <a:chExt cx="400842" cy="257369"/>
            </a:xfrm>
          </p:grpSpPr>
          <p:sp>
            <p:nvSpPr>
              <p:cNvPr id="30" name="Line 7">
                <a:extLst>
                  <a:ext uri="{FF2B5EF4-FFF2-40B4-BE49-F238E27FC236}">
                    <a16:creationId xmlns:a16="http://schemas.microsoft.com/office/drawing/2014/main" id="{BD34D82F-2F7C-491E-C45E-A574986D9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8">
                <a:extLst>
                  <a:ext uri="{FF2B5EF4-FFF2-40B4-BE49-F238E27FC236}">
                    <a16:creationId xmlns:a16="http://schemas.microsoft.com/office/drawing/2014/main" id="{FA4CDE81-A373-05D3-D004-81E4D14C2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300</a:t>
                </a: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89B2ABAE-C4B3-C4DF-96B9-E8D33E6E7AD1}"/>
                </a:ext>
              </a:extLst>
            </p:cNvPr>
            <p:cNvGrpSpPr/>
            <p:nvPr/>
          </p:nvGrpSpPr>
          <p:grpSpPr>
            <a:xfrm>
              <a:off x="6525462" y="3904677"/>
              <a:ext cx="400842" cy="257369"/>
              <a:chOff x="1702528" y="4762667"/>
              <a:chExt cx="400842" cy="257369"/>
            </a:xfrm>
          </p:grpSpPr>
          <p:sp>
            <p:nvSpPr>
              <p:cNvPr id="33" name="Line 7">
                <a:extLst>
                  <a:ext uri="{FF2B5EF4-FFF2-40B4-BE49-F238E27FC236}">
                    <a16:creationId xmlns:a16="http://schemas.microsoft.com/office/drawing/2014/main" id="{37E397FD-6021-14BF-6086-BC45C00A1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8">
                <a:extLst>
                  <a:ext uri="{FF2B5EF4-FFF2-40B4-BE49-F238E27FC236}">
                    <a16:creationId xmlns:a16="http://schemas.microsoft.com/office/drawing/2014/main" id="{B49FBA43-4754-B912-85AB-F5A8166EA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250</a:t>
                </a: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F0F6848-1D67-5312-DAA0-E2E896582D72}"/>
                </a:ext>
              </a:extLst>
            </p:cNvPr>
            <p:cNvGrpSpPr/>
            <p:nvPr/>
          </p:nvGrpSpPr>
          <p:grpSpPr>
            <a:xfrm>
              <a:off x="6525462" y="4192526"/>
              <a:ext cx="400842" cy="257369"/>
              <a:chOff x="1702528" y="4762667"/>
              <a:chExt cx="400842" cy="257369"/>
            </a:xfrm>
          </p:grpSpPr>
          <p:sp>
            <p:nvSpPr>
              <p:cNvPr id="36" name="Line 7">
                <a:extLst>
                  <a:ext uri="{FF2B5EF4-FFF2-40B4-BE49-F238E27FC236}">
                    <a16:creationId xmlns:a16="http://schemas.microsoft.com/office/drawing/2014/main" id="{3C27FA52-42F7-0C18-146C-E1992E7D6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id="{4D3BE9FA-EFCB-7158-EF1F-C6CC35981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200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759E2277-100A-1316-ACAA-526CE114AEB1}"/>
                </a:ext>
              </a:extLst>
            </p:cNvPr>
            <p:cNvGrpSpPr/>
            <p:nvPr/>
          </p:nvGrpSpPr>
          <p:grpSpPr>
            <a:xfrm>
              <a:off x="6525462" y="4485723"/>
              <a:ext cx="400842" cy="257369"/>
              <a:chOff x="1702528" y="4762667"/>
              <a:chExt cx="400842" cy="257369"/>
            </a:xfrm>
          </p:grpSpPr>
          <p:sp>
            <p:nvSpPr>
              <p:cNvPr id="39" name="Line 7">
                <a:extLst>
                  <a:ext uri="{FF2B5EF4-FFF2-40B4-BE49-F238E27FC236}">
                    <a16:creationId xmlns:a16="http://schemas.microsoft.com/office/drawing/2014/main" id="{C00E8D40-AFD6-FE2D-BFF9-BEE12580E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8">
                <a:extLst>
                  <a:ext uri="{FF2B5EF4-FFF2-40B4-BE49-F238E27FC236}">
                    <a16:creationId xmlns:a16="http://schemas.microsoft.com/office/drawing/2014/main" id="{B39547DE-A45B-6820-B6E9-B963F85E5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150</a:t>
                </a:r>
                <a:endPara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28C8B128-A50B-41F9-43BA-05E24318C007}"/>
                </a:ext>
              </a:extLst>
            </p:cNvPr>
            <p:cNvGrpSpPr/>
            <p:nvPr/>
          </p:nvGrpSpPr>
          <p:grpSpPr>
            <a:xfrm>
              <a:off x="6525462" y="4768224"/>
              <a:ext cx="400842" cy="257369"/>
              <a:chOff x="1702528" y="4762667"/>
              <a:chExt cx="400842" cy="257369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53AC8934-343C-CD4E-C894-C10D63D53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B3AE046D-30FD-E6EA-955E-A3FD6E48F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C9CEBBE1-C9E5-1960-30DA-19CA4DBD1327}"/>
                </a:ext>
              </a:extLst>
            </p:cNvPr>
            <p:cNvGrpSpPr/>
            <p:nvPr/>
          </p:nvGrpSpPr>
          <p:grpSpPr>
            <a:xfrm>
              <a:off x="6604010" y="5061421"/>
              <a:ext cx="322294" cy="257369"/>
              <a:chOff x="1781076" y="4762667"/>
              <a:chExt cx="322294" cy="257369"/>
            </a:xfrm>
          </p:grpSpPr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52C5F84B-6E4E-4CEA-0492-D987F02CF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38">
                <a:extLst>
                  <a:ext uri="{FF2B5EF4-FFF2-40B4-BE49-F238E27FC236}">
                    <a16:creationId xmlns:a16="http://schemas.microsoft.com/office/drawing/2014/main" id="{685C05F5-F48B-E1A7-C8A6-D472A5E48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076" y="476266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50</a:t>
                </a:r>
                <a:endPara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354A10-0877-D6F3-3FCA-8825A19EB287}"/>
                </a:ext>
              </a:extLst>
            </p:cNvPr>
            <p:cNvSpPr/>
            <p:nvPr/>
          </p:nvSpPr>
          <p:spPr>
            <a:xfrm>
              <a:off x="8679838" y="2835621"/>
              <a:ext cx="335086" cy="263498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72ECF5-7C03-81F8-FB28-06CD278E83FC}"/>
                </a:ext>
              </a:extLst>
            </p:cNvPr>
            <p:cNvSpPr/>
            <p:nvPr/>
          </p:nvSpPr>
          <p:spPr>
            <a:xfrm>
              <a:off x="10172103" y="5116859"/>
              <a:ext cx="335086" cy="35374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F4CC53-0205-2E21-80D1-ADAB35260D49}"/>
                </a:ext>
              </a:extLst>
            </p:cNvPr>
            <p:cNvSpPr/>
            <p:nvPr/>
          </p:nvSpPr>
          <p:spPr>
            <a:xfrm>
              <a:off x="7179005" y="5340695"/>
              <a:ext cx="335086" cy="12990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52F969E-6257-E9D3-E1C5-25AFC4D45AB5}"/>
                </a:ext>
              </a:extLst>
            </p:cNvPr>
            <p:cNvSpPr/>
            <p:nvPr/>
          </p:nvSpPr>
          <p:spPr>
            <a:xfrm>
              <a:off x="7536678" y="5424881"/>
              <a:ext cx="33508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A165F3A-FD0F-C601-4774-7568620E0530}"/>
                </a:ext>
              </a:extLst>
            </p:cNvPr>
            <p:cNvSpPr/>
            <p:nvPr/>
          </p:nvSpPr>
          <p:spPr>
            <a:xfrm>
              <a:off x="10527092" y="5359747"/>
              <a:ext cx="335086" cy="1108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8A72E3D-7630-60FD-122D-45012A2684FF}"/>
                </a:ext>
              </a:extLst>
            </p:cNvPr>
            <p:cNvSpPr/>
            <p:nvPr/>
          </p:nvSpPr>
          <p:spPr>
            <a:xfrm>
              <a:off x="9025565" y="4292946"/>
              <a:ext cx="335086" cy="117765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DFD340-1F21-5CD0-1246-134B998D030C}"/>
                </a:ext>
              </a:extLst>
            </p:cNvPr>
            <p:cNvSpPr/>
            <p:nvPr/>
          </p:nvSpPr>
          <p:spPr>
            <a:xfrm>
              <a:off x="7881848" y="5460622"/>
              <a:ext cx="335086" cy="9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F6B0778-F3E6-9046-C93B-F06514960CE3}"/>
                </a:ext>
              </a:extLst>
            </p:cNvPr>
            <p:cNvSpPr/>
            <p:nvPr/>
          </p:nvSpPr>
          <p:spPr>
            <a:xfrm>
              <a:off x="10881230" y="5456783"/>
              <a:ext cx="335086" cy="176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808541E8-C3AA-C9B3-33D6-D64AF4379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3342" y="5084757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0.4</a:t>
              </a:r>
            </a:p>
          </p:txBody>
        </p:sp>
        <p:sp>
          <p:nvSpPr>
            <p:cNvPr id="57" name="Rectangle 49">
              <a:extLst>
                <a:ext uri="{FF2B5EF4-FFF2-40B4-BE49-F238E27FC236}">
                  <a16:creationId xmlns:a16="http://schemas.microsoft.com/office/drawing/2014/main" id="{01274F57-DFCA-2878-4BB5-7A605B139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4869" y="5185103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0.1</a:t>
              </a:r>
            </a:p>
          </p:txBody>
        </p:sp>
        <p:sp>
          <p:nvSpPr>
            <p:cNvPr id="58" name="Rectangle 49">
              <a:extLst>
                <a:ext uri="{FF2B5EF4-FFF2-40B4-BE49-F238E27FC236}">
                  <a16:creationId xmlns:a16="http://schemas.microsoft.com/office/drawing/2014/main" id="{FA76EB94-9E92-83F3-0556-130B84C87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032" y="5218444"/>
              <a:ext cx="346816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0.02</a:t>
              </a:r>
            </a:p>
          </p:txBody>
        </p:sp>
        <p:sp>
          <p:nvSpPr>
            <p:cNvPr id="59" name="Rectangle 49">
              <a:extLst>
                <a:ext uri="{FF2B5EF4-FFF2-40B4-BE49-F238E27FC236}">
                  <a16:creationId xmlns:a16="http://schemas.microsoft.com/office/drawing/2014/main" id="{A4C00C09-01BD-ED4E-B915-7AB127BA0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8938" y="2590114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3.0</a:t>
              </a:r>
            </a:p>
          </p:txBody>
        </p:sp>
        <p:sp>
          <p:nvSpPr>
            <p:cNvPr id="60" name="Rectangle 49">
              <a:extLst>
                <a:ext uri="{FF2B5EF4-FFF2-40B4-BE49-F238E27FC236}">
                  <a16:creationId xmlns:a16="http://schemas.microsoft.com/office/drawing/2014/main" id="{B0D4BEBA-F359-A813-0557-4F38ED094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9902" y="4048346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1.3</a:t>
              </a:r>
            </a:p>
          </p:txBody>
        </p:sp>
        <p:sp>
          <p:nvSpPr>
            <p:cNvPr id="62" name="Rectangle 49">
              <a:extLst>
                <a:ext uri="{FF2B5EF4-FFF2-40B4-BE49-F238E27FC236}">
                  <a16:creationId xmlns:a16="http://schemas.microsoft.com/office/drawing/2014/main" id="{28BF0B70-FEF0-F112-E70D-C0EE1B6F8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8380" y="4856157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0.4</a:t>
              </a:r>
            </a:p>
          </p:txBody>
        </p:sp>
        <p:sp>
          <p:nvSpPr>
            <p:cNvPr id="65" name="Rectangle 49">
              <a:extLst>
                <a:ext uri="{FF2B5EF4-FFF2-40B4-BE49-F238E27FC236}">
                  <a16:creationId xmlns:a16="http://schemas.microsoft.com/office/drawing/2014/main" id="{DA8DB7DF-09CD-3FEC-154F-759961372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0007" y="5108903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0.1</a:t>
              </a:r>
            </a:p>
          </p:txBody>
        </p:sp>
        <p:sp>
          <p:nvSpPr>
            <p:cNvPr id="66" name="Rectangle 49">
              <a:extLst>
                <a:ext uri="{FF2B5EF4-FFF2-40B4-BE49-F238E27FC236}">
                  <a16:creationId xmlns:a16="http://schemas.microsoft.com/office/drawing/2014/main" id="{A73FF977-966E-877F-0E06-4AC81271A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6882" y="5208919"/>
              <a:ext cx="346816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0.02</a:t>
              </a:r>
            </a:p>
          </p:txBody>
        </p:sp>
        <p:sp>
          <p:nvSpPr>
            <p:cNvPr id="67" name="Rectangle 49">
              <a:extLst>
                <a:ext uri="{FF2B5EF4-FFF2-40B4-BE49-F238E27FC236}">
                  <a16:creationId xmlns:a16="http://schemas.microsoft.com/office/drawing/2014/main" id="{B6E40BA8-E208-F41B-A8C8-CFFBE06A5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4583" y="4866923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0.3</a:t>
              </a:r>
            </a:p>
          </p:txBody>
        </p:sp>
        <p:sp>
          <p:nvSpPr>
            <p:cNvPr id="68" name="Rectangle 49">
              <a:extLst>
                <a:ext uri="{FF2B5EF4-FFF2-40B4-BE49-F238E27FC236}">
                  <a16:creationId xmlns:a16="http://schemas.microsoft.com/office/drawing/2014/main" id="{E2813518-67EE-6C7B-BA20-1B058F292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594" y="2446040"/>
              <a:ext cx="205722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DOR Resistance Mutations</a:t>
              </a: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890E9B88-139F-E287-A6DF-6A122F3E2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412" y="2703142"/>
              <a:ext cx="800466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&gt;</a:t>
              </a:r>
              <a:r>
                <a:rPr kumimoji="0" lang="fr-FR" alt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 1 </a:t>
              </a:r>
              <a:r>
                <a:rPr kumimoji="0" lang="en-US" altLang="fr-FR" sz="12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Primary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1DC57F4-3078-9F80-708E-E86126B4850C}"/>
                </a:ext>
              </a:extLst>
            </p:cNvPr>
            <p:cNvSpPr/>
            <p:nvPr/>
          </p:nvSpPr>
          <p:spPr>
            <a:xfrm>
              <a:off x="10077673" y="2794687"/>
              <a:ext cx="102902" cy="10290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49">
              <a:extLst>
                <a:ext uri="{FF2B5EF4-FFF2-40B4-BE49-F238E27FC236}">
                  <a16:creationId xmlns:a16="http://schemas.microsoft.com/office/drawing/2014/main" id="{BEB36C0B-5FAD-8AD1-F611-B3C2C37DF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412" y="2960511"/>
              <a:ext cx="963973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sng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&gt;</a:t>
              </a:r>
              <a:r>
                <a:rPr kumimoji="0" lang="en-US" altLang="fr-FR" sz="12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 2 Secondary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B1FE117-2C77-3099-2F9F-0B7987005344}"/>
                </a:ext>
              </a:extLst>
            </p:cNvPr>
            <p:cNvSpPr/>
            <p:nvPr/>
          </p:nvSpPr>
          <p:spPr>
            <a:xfrm>
              <a:off x="10077673" y="3052056"/>
              <a:ext cx="102902" cy="1029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49">
              <a:extLst>
                <a:ext uri="{FF2B5EF4-FFF2-40B4-BE49-F238E27FC236}">
                  <a16:creationId xmlns:a16="http://schemas.microsoft.com/office/drawing/2014/main" id="{4644C188-EE39-E8F7-40D5-F043218FB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412" y="3217880"/>
              <a:ext cx="693066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&gt;</a:t>
              </a:r>
              <a:r>
                <a:rPr kumimoji="0" lang="fr-FR" alt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 5 Minor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2FBEC73-7F80-AFC9-8D95-C1391F711A9A}"/>
                </a:ext>
              </a:extLst>
            </p:cNvPr>
            <p:cNvSpPr/>
            <p:nvPr/>
          </p:nvSpPr>
          <p:spPr>
            <a:xfrm>
              <a:off x="10077673" y="3309425"/>
              <a:ext cx="102902" cy="1029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E832FC6-AE8D-E7C0-810F-DC5EBD477658}"/>
                </a:ext>
              </a:extLst>
            </p:cNvPr>
            <p:cNvSpPr/>
            <p:nvPr/>
          </p:nvSpPr>
          <p:spPr>
            <a:xfrm>
              <a:off x="9384043" y="5096221"/>
              <a:ext cx="335086" cy="37438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549E08D-E853-5281-99F3-8AA17EAD8748}"/>
                </a:ext>
              </a:extLst>
            </p:cNvPr>
            <p:cNvSpPr txBox="1"/>
            <p:nvPr/>
          </p:nvSpPr>
          <p:spPr>
            <a:xfrm>
              <a:off x="7386447" y="588046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0.7%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1F2F3CC-A06A-6677-8DF0-B568D0ECA393}"/>
                </a:ext>
              </a:extLst>
            </p:cNvPr>
            <p:cNvSpPr txBox="1"/>
            <p:nvPr/>
          </p:nvSpPr>
          <p:spPr>
            <a:xfrm>
              <a:off x="8834210" y="588046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4.7%</a:t>
              </a:r>
            </a:p>
          </p:txBody>
        </p: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38AC4D4F-E4B0-2B28-9989-A11284DEC333}"/>
              </a:ext>
            </a:extLst>
          </p:cNvPr>
          <p:cNvSpPr txBox="1"/>
          <p:nvPr/>
        </p:nvSpPr>
        <p:spPr>
          <a:xfrm>
            <a:off x="10040466" y="6473579"/>
            <a:ext cx="2103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Brumme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C, PS1.05</a:t>
            </a:r>
          </a:p>
        </p:txBody>
      </p:sp>
    </p:spTree>
    <p:extLst>
      <p:ext uri="{BB962C8B-B14F-4D97-AF65-F5344CB8AC3E}">
        <p14:creationId xmlns:p14="http://schemas.microsoft.com/office/powerpoint/2010/main" val="1648181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D423B-55CD-50B9-4567-AF360BA3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43" y="258820"/>
            <a:ext cx="8490167" cy="591607"/>
          </a:xfrm>
        </p:spPr>
        <p:txBody>
          <a:bodyPr>
            <a:normAutofit fontScale="90000"/>
          </a:bodyPr>
          <a:lstStyle/>
          <a:p>
            <a:r>
              <a:rPr lang="en-US" dirty="0"/>
              <a:t>Subclinical coronary artery disease in HIV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3CCCF8-3BF7-A20D-4A2C-BF337AB642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8961" y="1028621"/>
            <a:ext cx="11659198" cy="14511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Comparison of frequency of subclinical coronary artery disease using coronary CT angiography </a:t>
            </a:r>
            <a:br>
              <a:rPr lang="en-US" sz="2000" dirty="0"/>
            </a:br>
            <a:r>
              <a:rPr lang="en-US" sz="2000" dirty="0"/>
              <a:t>in individuals &gt; 40 years with no known CAD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PLWH, N=519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Non-HIV infected individuals (Copenhagen general population), N=1 114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816F1A-7F97-95E2-EB4D-4498F900F567}"/>
              </a:ext>
            </a:extLst>
          </p:cNvPr>
          <p:cNvSpPr txBox="1"/>
          <p:nvPr/>
        </p:nvSpPr>
        <p:spPr>
          <a:xfrm>
            <a:off x="9972018" y="6480459"/>
            <a:ext cx="2197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Knudsen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AD, PS4.03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3DBF6BE-724D-E80D-DBC9-BE255317D359}"/>
              </a:ext>
            </a:extLst>
          </p:cNvPr>
          <p:cNvSpPr txBox="1"/>
          <p:nvPr/>
        </p:nvSpPr>
        <p:spPr>
          <a:xfrm>
            <a:off x="1158111" y="2326047"/>
            <a:ext cx="313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with coronary artery disease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4A52230F-A363-923D-2606-0AEFF461CDCA}"/>
              </a:ext>
            </a:extLst>
          </p:cNvPr>
          <p:cNvSpPr txBox="1"/>
          <p:nvPr/>
        </p:nvSpPr>
        <p:spPr>
          <a:xfrm>
            <a:off x="6229251" y="2285669"/>
            <a:ext cx="527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Association between HIV and coronary artery disease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F953B0AA-1C34-F600-C0AF-E69CA801A67A}"/>
              </a:ext>
            </a:extLst>
          </p:cNvPr>
          <p:cNvGrpSpPr/>
          <p:nvPr/>
        </p:nvGrpSpPr>
        <p:grpSpPr>
          <a:xfrm>
            <a:off x="4871864" y="2727437"/>
            <a:ext cx="7213053" cy="3407524"/>
            <a:chOff x="5009552" y="2727437"/>
            <a:chExt cx="7213053" cy="3407524"/>
          </a:xfrm>
        </p:grpSpPr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07369B92-94A0-6C71-9018-A45EB0AB3EFF}"/>
                </a:ext>
              </a:extLst>
            </p:cNvPr>
            <p:cNvSpPr txBox="1"/>
            <p:nvPr/>
          </p:nvSpPr>
          <p:spPr>
            <a:xfrm>
              <a:off x="7916444" y="5857962"/>
              <a:ext cx="851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Odds ratio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93305BF0-4138-6168-BC63-A160097F2F76}"/>
                </a:ext>
              </a:extLst>
            </p:cNvPr>
            <p:cNvGrpSpPr/>
            <p:nvPr/>
          </p:nvGrpSpPr>
          <p:grpSpPr>
            <a:xfrm>
              <a:off x="6613384" y="3312536"/>
              <a:ext cx="3765550" cy="2316746"/>
              <a:chOff x="5754688" y="3033713"/>
              <a:chExt cx="3765550" cy="2360612"/>
            </a:xfrm>
          </p:grpSpPr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D33E4D14-B00F-9DF2-12D7-8C412A47E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4688" y="5292725"/>
                <a:ext cx="37655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F883EC6C-D0B5-3997-BE33-6A777D546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5888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BCF3F0A7-ED29-775C-D9AF-05D490102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5025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20CA045F-04A9-E719-A4DA-FED4B4973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4688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C4270AA1-C644-E5FC-127D-A86EE0DB6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51975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79546B6F-B7C9-97A4-CE69-D40B19763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4688" y="3033713"/>
                <a:ext cx="0" cy="22590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Line 30">
                <a:extLst>
                  <a:ext uri="{FF2B5EF4-FFF2-40B4-BE49-F238E27FC236}">
                    <a16:creationId xmlns:a16="http://schemas.microsoft.com/office/drawing/2014/main" id="{B17AEB0F-CF85-E4E9-CBF1-D64A56D45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8200" y="3932238"/>
                <a:ext cx="1943100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Line 31">
                <a:extLst>
                  <a:ext uri="{FF2B5EF4-FFF2-40B4-BE49-F238E27FC236}">
                    <a16:creationId xmlns:a16="http://schemas.microsoft.com/office/drawing/2014/main" id="{515EFEBB-B597-673D-6682-5BC621B9B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45350" y="4505325"/>
                <a:ext cx="1425575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858545B8-81C2-75E1-75B8-9352E8B80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13463" y="5080000"/>
                <a:ext cx="2873375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Line 33">
                <a:extLst>
                  <a:ext uri="{FF2B5EF4-FFF2-40B4-BE49-F238E27FC236}">
                    <a16:creationId xmlns:a16="http://schemas.microsoft.com/office/drawing/2014/main" id="{6DE6E64C-C4B8-7BC1-1F65-33AF304E8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23050" y="3359150"/>
                <a:ext cx="1085850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Line 34">
                <a:extLst>
                  <a:ext uri="{FF2B5EF4-FFF2-40B4-BE49-F238E27FC236}">
                    <a16:creationId xmlns:a16="http://schemas.microsoft.com/office/drawing/2014/main" id="{D3F90913-08D8-9904-F0A8-26F6B557A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81738" y="3217863"/>
                <a:ext cx="869950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Line 35">
                <a:extLst>
                  <a:ext uri="{FF2B5EF4-FFF2-40B4-BE49-F238E27FC236}">
                    <a16:creationId xmlns:a16="http://schemas.microsoft.com/office/drawing/2014/main" id="{DBE0A3DC-1EB6-15F1-3835-B687BA8D0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6275" y="3789363"/>
                <a:ext cx="1390650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4A4E4B21-3758-F01A-10BC-8D0BC73D6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58038" y="4360863"/>
                <a:ext cx="1241425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Line 37">
                <a:extLst>
                  <a:ext uri="{FF2B5EF4-FFF2-40B4-BE49-F238E27FC236}">
                    <a16:creationId xmlns:a16="http://schemas.microsoft.com/office/drawing/2014/main" id="{A23B1C11-3E83-BCD3-D0CA-F21005B71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8913" y="4935538"/>
                <a:ext cx="2593975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Line 38">
                <a:extLst>
                  <a:ext uri="{FF2B5EF4-FFF2-40B4-BE49-F238E27FC236}">
                    <a16:creationId xmlns:a16="http://schemas.microsoft.com/office/drawing/2014/main" id="{833F3441-8F27-6567-78DB-55F50B12A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75400" y="5008563"/>
                <a:ext cx="2703513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Line 39">
                <a:extLst>
                  <a:ext uri="{FF2B5EF4-FFF2-40B4-BE49-F238E27FC236}">
                    <a16:creationId xmlns:a16="http://schemas.microsoft.com/office/drawing/2014/main" id="{53E32D41-57D2-B090-6FAB-959EBEA57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27888" y="4430713"/>
                <a:ext cx="1322388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Line 40">
                <a:extLst>
                  <a:ext uri="{FF2B5EF4-FFF2-40B4-BE49-F238E27FC236}">
                    <a16:creationId xmlns:a16="http://schemas.microsoft.com/office/drawing/2014/main" id="{B25E7C7F-9645-3B82-0ABE-9E8CAEBAC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53188" y="3289300"/>
                <a:ext cx="996950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Line 41">
                <a:extLst>
                  <a:ext uri="{FF2B5EF4-FFF2-40B4-BE49-F238E27FC236}">
                    <a16:creationId xmlns:a16="http://schemas.microsoft.com/office/drawing/2014/main" id="{6888C1F7-8DBF-9430-27C8-608E12060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61213" y="3860800"/>
                <a:ext cx="1754188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42">
                <a:extLst>
                  <a:ext uri="{FF2B5EF4-FFF2-40B4-BE49-F238E27FC236}">
                    <a16:creationId xmlns:a16="http://schemas.microsoft.com/office/drawing/2014/main" id="{2E84D729-389D-B5C5-42DE-0E35A6667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7400" y="3330575"/>
                <a:ext cx="57150" cy="58737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43">
                <a:extLst>
                  <a:ext uri="{FF2B5EF4-FFF2-40B4-BE49-F238E27FC236}">
                    <a16:creationId xmlns:a16="http://schemas.microsoft.com/office/drawing/2014/main" id="{EC14CD1E-C9BE-687A-3AAF-DACE2A09D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1175" y="3903663"/>
                <a:ext cx="57150" cy="57150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44">
                <a:extLst>
                  <a:ext uri="{FF2B5EF4-FFF2-40B4-BE49-F238E27FC236}">
                    <a16:creationId xmlns:a16="http://schemas.microsoft.com/office/drawing/2014/main" id="{17F67C9B-FE6A-C757-54AA-A5AA02E57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9563" y="4476750"/>
                <a:ext cx="57150" cy="58737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45">
                <a:extLst>
                  <a:ext uri="{FF2B5EF4-FFF2-40B4-BE49-F238E27FC236}">
                    <a16:creationId xmlns:a16="http://schemas.microsoft.com/office/drawing/2014/main" id="{B4A67DDC-FE47-47E6-B268-2661E297A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7925" y="5051425"/>
                <a:ext cx="57150" cy="57150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Rectangle 46">
                <a:extLst>
                  <a:ext uri="{FF2B5EF4-FFF2-40B4-BE49-F238E27FC236}">
                    <a16:creationId xmlns:a16="http://schemas.microsoft.com/office/drawing/2014/main" id="{E9D78FDB-5BA2-A7F1-4BA0-268E1A7FF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8138" y="3189288"/>
                <a:ext cx="57150" cy="5715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47">
                <a:extLst>
                  <a:ext uri="{FF2B5EF4-FFF2-40B4-BE49-F238E27FC236}">
                    <a16:creationId xmlns:a16="http://schemas.microsoft.com/office/drawing/2014/main" id="{ECDE09F8-7466-1817-0246-6CF4D4DDC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3025" y="3760788"/>
                <a:ext cx="57150" cy="5715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48">
                <a:extLst>
                  <a:ext uri="{FF2B5EF4-FFF2-40B4-BE49-F238E27FC236}">
                    <a16:creationId xmlns:a16="http://schemas.microsoft.com/office/drawing/2014/main" id="{87F249E2-3FF3-7AE0-914C-611EA4CA0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0175" y="4332288"/>
                <a:ext cx="57150" cy="58737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49">
                <a:extLst>
                  <a:ext uri="{FF2B5EF4-FFF2-40B4-BE49-F238E27FC236}">
                    <a16:creationId xmlns:a16="http://schemas.microsoft.com/office/drawing/2014/main" id="{A855662A-D5AE-E907-91F9-A3D0F8BE5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7325" y="4906963"/>
                <a:ext cx="57150" cy="5715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0">
                <a:extLst>
                  <a:ext uri="{FF2B5EF4-FFF2-40B4-BE49-F238E27FC236}">
                    <a16:creationId xmlns:a16="http://schemas.microsoft.com/office/drawing/2014/main" id="{13CA4569-BDCA-E2C1-780B-AF2B0780F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3088" y="3260725"/>
                <a:ext cx="57150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1">
                <a:extLst>
                  <a:ext uri="{FF2B5EF4-FFF2-40B4-BE49-F238E27FC236}">
                    <a16:creationId xmlns:a16="http://schemas.microsoft.com/office/drawing/2014/main" id="{E1030B89-D28D-3E0D-A1C8-416B7EEB8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3832225"/>
                <a:ext cx="57150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ectangle 52">
                <a:extLst>
                  <a:ext uri="{FF2B5EF4-FFF2-40B4-BE49-F238E27FC236}">
                    <a16:creationId xmlns:a16="http://schemas.microsoft.com/office/drawing/2014/main" id="{B0B24EF2-2CF9-27A9-305F-4FA2B8520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9713" y="4402138"/>
                <a:ext cx="58738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53">
                <a:extLst>
                  <a:ext uri="{FF2B5EF4-FFF2-40B4-BE49-F238E27FC236}">
                    <a16:creationId xmlns:a16="http://schemas.microsoft.com/office/drawing/2014/main" id="{1FDEA7E8-D764-B1B9-B467-34E0006C0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7788" y="4979988"/>
                <a:ext cx="58738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6E620C9F-75A5-B022-4B85-4C40A4891500}"/>
                </a:ext>
              </a:extLst>
            </p:cNvPr>
            <p:cNvSpPr txBox="1"/>
            <p:nvPr/>
          </p:nvSpPr>
          <p:spPr>
            <a:xfrm>
              <a:off x="5838304" y="3458025"/>
              <a:ext cx="773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 CAD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D5E34DA-AC54-0BAD-CAE9-15BF1EE01521}"/>
                </a:ext>
              </a:extLst>
            </p:cNvPr>
            <p:cNvSpPr txBox="1"/>
            <p:nvPr/>
          </p:nvSpPr>
          <p:spPr>
            <a:xfrm>
              <a:off x="5009552" y="3945468"/>
              <a:ext cx="1602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Obstructive vs no CAD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B880A86E-4146-EC01-22E8-C2231843D813}"/>
                </a:ext>
              </a:extLst>
            </p:cNvPr>
            <p:cNvSpPr txBox="1"/>
            <p:nvPr/>
          </p:nvSpPr>
          <p:spPr>
            <a:xfrm>
              <a:off x="5586377" y="4432911"/>
              <a:ext cx="1025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Non-calcified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plaques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AF5AD25-C700-EB33-213D-1C68C696223F}"/>
                </a:ext>
              </a:extLst>
            </p:cNvPr>
            <p:cNvSpPr txBox="1"/>
            <p:nvPr/>
          </p:nvSpPr>
          <p:spPr>
            <a:xfrm>
              <a:off x="5351441" y="5105020"/>
              <a:ext cx="12602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Napkin Ring Sign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532A68CD-3526-1B94-0C69-6CFD9316DDFD}"/>
                </a:ext>
              </a:extLst>
            </p:cNvPr>
            <p:cNvSpPr txBox="1"/>
            <p:nvPr/>
          </p:nvSpPr>
          <p:spPr>
            <a:xfrm>
              <a:off x="6435300" y="5631050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7C907DE0-A725-E09E-0157-991B8CD5E495}"/>
                </a:ext>
              </a:extLst>
            </p:cNvPr>
            <p:cNvSpPr txBox="1"/>
            <p:nvPr/>
          </p:nvSpPr>
          <p:spPr>
            <a:xfrm>
              <a:off x="7137685" y="563105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1.4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4F82DC6C-7E92-A4AD-1C26-7278B58D2BD2}"/>
                </a:ext>
              </a:extLst>
            </p:cNvPr>
            <p:cNvSpPr txBox="1"/>
            <p:nvPr/>
          </p:nvSpPr>
          <p:spPr>
            <a:xfrm>
              <a:off x="7865637" y="563105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5AF19DEA-E4CF-07FD-97A8-523AFD95D739}"/>
                </a:ext>
              </a:extLst>
            </p:cNvPr>
            <p:cNvSpPr txBox="1"/>
            <p:nvPr/>
          </p:nvSpPr>
          <p:spPr>
            <a:xfrm>
              <a:off x="10120555" y="563105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204D4CC8-504D-17D6-CA00-2CDF8505343D}"/>
                </a:ext>
              </a:extLst>
            </p:cNvPr>
            <p:cNvSpPr txBox="1"/>
            <p:nvPr/>
          </p:nvSpPr>
          <p:spPr>
            <a:xfrm>
              <a:off x="7170075" y="2727437"/>
              <a:ext cx="10755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Fully adjusted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8A529C4B-89EA-DD42-E37B-E17FC021F8FC}"/>
                </a:ext>
              </a:extLst>
            </p:cNvPr>
            <p:cNvSpPr txBox="1"/>
            <p:nvPr/>
          </p:nvSpPr>
          <p:spPr>
            <a:xfrm>
              <a:off x="8425194" y="2727437"/>
              <a:ext cx="1547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Adjusted for smoking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3DB4AE90-E783-4336-4E88-7FB4037DDF6A}"/>
                </a:ext>
              </a:extLst>
            </p:cNvPr>
            <p:cNvSpPr txBox="1"/>
            <p:nvPr/>
          </p:nvSpPr>
          <p:spPr>
            <a:xfrm>
              <a:off x="10081560" y="2727437"/>
              <a:ext cx="921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Unadjusted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CDB5F54-B8DC-DA32-F315-2476743F251C}"/>
                </a:ext>
              </a:extLst>
            </p:cNvPr>
            <p:cNvSpPr txBox="1"/>
            <p:nvPr/>
          </p:nvSpPr>
          <p:spPr>
            <a:xfrm>
              <a:off x="10313108" y="3383463"/>
              <a:ext cx="1874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1.78 (1.40-2.28) ; p &lt; 0.001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7513153-CE1A-16AD-C4E7-C1CED8654F26}"/>
                </a:ext>
              </a:extLst>
            </p:cNvPr>
            <p:cNvSpPr txBox="1"/>
            <p:nvPr/>
          </p:nvSpPr>
          <p:spPr>
            <a:xfrm>
              <a:off x="10277842" y="3957315"/>
              <a:ext cx="1944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3.21 (2.00-5.17) ; p &lt; 0.001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06CD438E-9FFB-FA33-F1F2-54AD1859290B}"/>
                </a:ext>
              </a:extLst>
            </p:cNvPr>
            <p:cNvSpPr txBox="1"/>
            <p:nvPr/>
          </p:nvSpPr>
          <p:spPr>
            <a:xfrm>
              <a:off x="10313108" y="4531167"/>
              <a:ext cx="1874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2.91 (2.06-4.11) ; p &lt; 0.001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9340F6E7-807E-6B3F-13BC-5F71522DCB30}"/>
                </a:ext>
              </a:extLst>
            </p:cNvPr>
            <p:cNvSpPr txBox="1"/>
            <p:nvPr/>
          </p:nvSpPr>
          <p:spPr>
            <a:xfrm>
              <a:off x="10313108" y="5105020"/>
              <a:ext cx="1874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2.39 (1.19-4.80) ; p = 0.014</a:t>
              </a:r>
            </a:p>
          </p:txBody>
        </p:sp>
        <p:sp>
          <p:nvSpPr>
            <p:cNvPr id="86" name="Rectangle 27">
              <a:extLst>
                <a:ext uri="{FF2B5EF4-FFF2-40B4-BE49-F238E27FC236}">
                  <a16:creationId xmlns:a16="http://schemas.microsoft.com/office/drawing/2014/main" id="{05B18715-7556-BE94-B2C8-8FBD3135C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565" y="2811048"/>
              <a:ext cx="120652" cy="120650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28">
              <a:extLst>
                <a:ext uri="{FF2B5EF4-FFF2-40B4-BE49-F238E27FC236}">
                  <a16:creationId xmlns:a16="http://schemas.microsoft.com/office/drawing/2014/main" id="{501F1D44-77E2-7BA2-08A3-FDE0C0D68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9510" y="2811048"/>
              <a:ext cx="120652" cy="12065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id="{934C52D7-679F-C095-FF39-9AFA66078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326" y="2811048"/>
              <a:ext cx="117390" cy="120650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BE104648-3D6E-FC19-4525-97228B44D4D3}"/>
                </a:ext>
              </a:extLst>
            </p:cNvPr>
            <p:cNvSpPr txBox="1"/>
            <p:nvPr/>
          </p:nvSpPr>
          <p:spPr>
            <a:xfrm>
              <a:off x="10371817" y="2994252"/>
              <a:ext cx="1756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Fully adjusted odds ratio</a:t>
              </a:r>
            </a:p>
          </p:txBody>
        </p:sp>
      </p:grpSp>
      <p:sp>
        <p:nvSpPr>
          <p:cNvPr id="90" name="ZoneTexte 89">
            <a:extLst>
              <a:ext uri="{FF2B5EF4-FFF2-40B4-BE49-F238E27FC236}">
                <a16:creationId xmlns:a16="http://schemas.microsoft.com/office/drawing/2014/main" id="{CBFA6127-36D5-C0EE-5BDB-DFF17130DF72}"/>
              </a:ext>
            </a:extLst>
          </p:cNvPr>
          <p:cNvSpPr txBox="1"/>
          <p:nvPr/>
        </p:nvSpPr>
        <p:spPr>
          <a:xfrm>
            <a:off x="218961" y="6281533"/>
            <a:ext cx="6502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 : </a:t>
            </a: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3-fold higher odds of obstructive CAD in HIV+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AE6D19E1-8D93-AEC1-590F-9CAC56AAB8F6}"/>
              </a:ext>
            </a:extLst>
          </p:cNvPr>
          <p:cNvGrpSpPr/>
          <p:nvPr/>
        </p:nvGrpSpPr>
        <p:grpSpPr>
          <a:xfrm>
            <a:off x="335360" y="2666492"/>
            <a:ext cx="4448245" cy="3426223"/>
            <a:chOff x="351611" y="3128738"/>
            <a:chExt cx="4448245" cy="3426223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D467508-4A81-3837-444D-23A816053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06" y="3275607"/>
              <a:ext cx="4070350" cy="2831049"/>
            </a:xfrm>
            <a:custGeom>
              <a:avLst/>
              <a:gdLst>
                <a:gd name="T0" fmla="*/ 10257 w 10257"/>
                <a:gd name="T1" fmla="*/ 6928 h 6928"/>
                <a:gd name="T2" fmla="*/ 0 w 10257"/>
                <a:gd name="T3" fmla="*/ 6928 h 6928"/>
                <a:gd name="T4" fmla="*/ 0 w 10257"/>
                <a:gd name="T5" fmla="*/ 0 h 6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57" h="6928">
                  <a:moveTo>
                    <a:pt x="10257" y="6928"/>
                  </a:moveTo>
                  <a:lnTo>
                    <a:pt x="0" y="6928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A4ED99B3-9AF6-A0E0-8E6D-A35FB05D0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369" y="5154156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06F2C6DC-E11B-B1C5-32E9-33D820F6E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369" y="6106656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F1D3C7A0-6591-A932-E7B6-6078F6214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369" y="4201656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B458F280-E1E0-3038-4299-8A0F08967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969" y="4092119"/>
              <a:ext cx="406400" cy="20145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CB78159C-EF7E-1FFC-9244-37E80133B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644" y="3525381"/>
              <a:ext cx="406400" cy="25812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8D146328-B01A-C60C-B678-18AA5109E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994" y="5860594"/>
              <a:ext cx="406400" cy="2460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47994FA3-03FA-343F-C417-D00369CCF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044" y="5733594"/>
              <a:ext cx="406400" cy="3730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3B9B27D-0406-4352-9BD9-4FF1750C5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719" y="5331956"/>
              <a:ext cx="406400" cy="7747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5004C7D5-56C8-C9CC-A629-491C5B65E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244" y="5382756"/>
              <a:ext cx="406400" cy="723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C877639-9E5A-E6DA-48F8-52737CABB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919" y="4582656"/>
              <a:ext cx="406400" cy="152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AC7F6D0E-B853-E7CD-B285-846FFF85F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319" y="6033631"/>
              <a:ext cx="406400" cy="730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DC83A6C8-F04A-CE68-F813-678165519C96}"/>
                </a:ext>
              </a:extLst>
            </p:cNvPr>
            <p:cNvSpPr txBox="1"/>
            <p:nvPr/>
          </p:nvSpPr>
          <p:spPr>
            <a:xfrm>
              <a:off x="588966" y="6093296"/>
              <a:ext cx="9313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CAD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7BB2826-E89D-4B68-D11E-FF8AAF15FABF}"/>
                </a:ext>
              </a:extLst>
            </p:cNvPr>
            <p:cNvSpPr txBox="1"/>
            <p:nvPr/>
          </p:nvSpPr>
          <p:spPr>
            <a:xfrm>
              <a:off x="1796295" y="6093296"/>
              <a:ext cx="959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Obstructive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CAD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FDA2266-62E8-3331-27D6-38CC88B30301}"/>
                </a:ext>
              </a:extLst>
            </p:cNvPr>
            <p:cNvSpPr txBox="1"/>
            <p:nvPr/>
          </p:nvSpPr>
          <p:spPr>
            <a:xfrm>
              <a:off x="2745895" y="6093296"/>
              <a:ext cx="1025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Non-calcified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plaques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41F42DE-439D-718D-BF21-1368AA82EA9C}"/>
                </a:ext>
              </a:extLst>
            </p:cNvPr>
            <p:cNvSpPr txBox="1"/>
            <p:nvPr/>
          </p:nvSpPr>
          <p:spPr>
            <a:xfrm>
              <a:off x="3849358" y="6093296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Napkin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Ring Skin</a:t>
              </a:r>
            </a:p>
          </p:txBody>
        </p:sp>
        <p:sp>
          <p:nvSpPr>
            <p:cNvPr id="53" name="Rectangle 17">
              <a:extLst>
                <a:ext uri="{FF2B5EF4-FFF2-40B4-BE49-F238E27FC236}">
                  <a16:creationId xmlns:a16="http://schemas.microsoft.com/office/drawing/2014/main" id="{3C80A477-137E-D8E0-A7B4-261277F71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543" y="3292479"/>
              <a:ext cx="144463" cy="1444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18">
              <a:extLst>
                <a:ext uri="{FF2B5EF4-FFF2-40B4-BE49-F238E27FC236}">
                  <a16:creationId xmlns:a16="http://schemas.microsoft.com/office/drawing/2014/main" id="{BAB900E2-20AF-0824-6195-E01BDCED1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239" y="3499451"/>
              <a:ext cx="144463" cy="1444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DF954F7-AA5C-01DB-3212-849B9C0ECBC7}"/>
                </a:ext>
              </a:extLst>
            </p:cNvPr>
            <p:cNvSpPr txBox="1"/>
            <p:nvPr/>
          </p:nvSpPr>
          <p:spPr>
            <a:xfrm>
              <a:off x="853698" y="3825669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42%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5864340-754C-7883-D874-61C6F5A8D62F}"/>
                </a:ext>
              </a:extLst>
            </p:cNvPr>
            <p:cNvSpPr txBox="1"/>
            <p:nvPr/>
          </p:nvSpPr>
          <p:spPr>
            <a:xfrm>
              <a:off x="1298002" y="3248382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54%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3C3D943-F8B2-3F88-EABF-B2A6C03E537F}"/>
                </a:ext>
              </a:extLst>
            </p:cNvPr>
            <p:cNvSpPr txBox="1"/>
            <p:nvPr/>
          </p:nvSpPr>
          <p:spPr>
            <a:xfrm>
              <a:off x="1852662" y="5438785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8%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2338311-0727-58EE-4704-32F5CDBE6848}"/>
                </a:ext>
              </a:extLst>
            </p:cNvPr>
            <p:cNvSpPr txBox="1"/>
            <p:nvPr/>
          </p:nvSpPr>
          <p:spPr>
            <a:xfrm>
              <a:off x="2259627" y="5039509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16%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1F11B1C-97F5-F534-3CFA-94486C342A72}"/>
                </a:ext>
              </a:extLst>
            </p:cNvPr>
            <p:cNvSpPr txBox="1"/>
            <p:nvPr/>
          </p:nvSpPr>
          <p:spPr>
            <a:xfrm>
              <a:off x="2762069" y="5080784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15%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8ABD0FDE-5DA7-5194-88CD-9B45B1E76670}"/>
                </a:ext>
              </a:extLst>
            </p:cNvPr>
            <p:cNvSpPr txBox="1"/>
            <p:nvPr/>
          </p:nvSpPr>
          <p:spPr>
            <a:xfrm>
              <a:off x="3244277" y="4291022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32%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16D50000-9A84-FE3A-22EC-9BA70BCAC0FC}"/>
                </a:ext>
              </a:extLst>
            </p:cNvPr>
            <p:cNvSpPr txBox="1"/>
            <p:nvPr/>
          </p:nvSpPr>
          <p:spPr>
            <a:xfrm>
              <a:off x="3735295" y="575394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1,5%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F42829A-FD3F-4E3F-4089-C4C948421DAC}"/>
                </a:ext>
              </a:extLst>
            </p:cNvPr>
            <p:cNvSpPr txBox="1"/>
            <p:nvPr/>
          </p:nvSpPr>
          <p:spPr>
            <a:xfrm>
              <a:off x="4281438" y="5585609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5%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93ADC24-B322-8065-C1C1-01F634D764F6}"/>
                </a:ext>
              </a:extLst>
            </p:cNvPr>
            <p:cNvSpPr txBox="1"/>
            <p:nvPr/>
          </p:nvSpPr>
          <p:spPr>
            <a:xfrm>
              <a:off x="3193264" y="3217019"/>
              <a:ext cx="1557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Uninfected individual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EF7BC604-6571-4D1F-A734-156079F53D5A}"/>
                </a:ext>
              </a:extLst>
            </p:cNvPr>
            <p:cNvSpPr txBox="1"/>
            <p:nvPr/>
          </p:nvSpPr>
          <p:spPr>
            <a:xfrm>
              <a:off x="3192960" y="3436273"/>
              <a:ext cx="562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PLHIV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B2200D-9A3B-C0AD-0541-0D7F8341E606}"/>
                </a:ext>
              </a:extLst>
            </p:cNvPr>
            <p:cNvSpPr txBox="1"/>
            <p:nvPr/>
          </p:nvSpPr>
          <p:spPr>
            <a:xfrm>
              <a:off x="430158" y="5960047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6E580295-2656-A84B-CE0E-BD69FBB3CD60}"/>
                </a:ext>
              </a:extLst>
            </p:cNvPr>
            <p:cNvSpPr txBox="1"/>
            <p:nvPr/>
          </p:nvSpPr>
          <p:spPr>
            <a:xfrm>
              <a:off x="351611" y="50121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398D5EE7-0787-C2F8-D8DE-4DC1631FC363}"/>
                </a:ext>
              </a:extLst>
            </p:cNvPr>
            <p:cNvSpPr txBox="1"/>
            <p:nvPr/>
          </p:nvSpPr>
          <p:spPr>
            <a:xfrm>
              <a:off x="351611" y="406432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F69EAE7-1C95-60EA-E1B1-050236A41608}"/>
                </a:ext>
              </a:extLst>
            </p:cNvPr>
            <p:cNvSpPr txBox="1"/>
            <p:nvPr/>
          </p:nvSpPr>
          <p:spPr>
            <a:xfrm>
              <a:off x="369679" y="312873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6</a:t>
              </a: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" name="Line 10">
              <a:extLst>
                <a:ext uri="{FF2B5EF4-FFF2-40B4-BE49-F238E27FC236}">
                  <a16:creationId xmlns:a16="http://schemas.microsoft.com/office/drawing/2014/main" id="{793B7398-D8E2-1B93-4C37-B89F80A3B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95" y="3260921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305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96A7D-B577-69F0-213D-A50901B4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Frailty transitions in PWH &gt; 70 years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57B58-7C8A-4D02-3EEE-3C814F321B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772816"/>
            <a:ext cx="10972800" cy="46951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SEPTAVIH multicentric study (France)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508 PLWH ≥70 years, on ART for ≥12 months, were included from May 2019 to March 2020</a:t>
            </a:r>
            <a:br>
              <a:rPr lang="en-US" dirty="0"/>
            </a:br>
            <a:endParaRPr lang="en-US" dirty="0"/>
          </a:p>
          <a:p>
            <a:r>
              <a:rPr lang="en-US" dirty="0"/>
              <a:t>Fried frailty phenotype was assessed at baseline (M0) and at 12 months (M12) </a:t>
            </a:r>
            <a:br>
              <a:rPr lang="en-US" dirty="0"/>
            </a:br>
            <a:r>
              <a:rPr lang="en-US" dirty="0"/>
              <a:t>in 491 participants (19% women)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Participants were classified as robust, prefrail or frail accordingly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Logistic regression models were used to evaluate factors associated with transition between frailty states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Models were adjusted for gender, age at baseline, college education status, and period of HIV diagnosis (before vs after July 1996)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5ED93A-71DB-B765-C332-613D67BE3391}"/>
              </a:ext>
            </a:extLst>
          </p:cNvPr>
          <p:cNvSpPr txBox="1"/>
          <p:nvPr/>
        </p:nvSpPr>
        <p:spPr>
          <a:xfrm>
            <a:off x="9953713" y="6476299"/>
            <a:ext cx="222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de-DE" sz="1200" i="1" dirty="0" err="1">
                <a:solidFill>
                  <a:srgbClr val="0070C0"/>
                </a:solidFill>
              </a:rPr>
              <a:t>Allavena</a:t>
            </a:r>
            <a:r>
              <a:rPr lang="de-DE" sz="1200" i="1" dirty="0">
                <a:solidFill>
                  <a:srgbClr val="0070C0"/>
                </a:solidFill>
              </a:rPr>
              <a:t> C, eP.A.043</a:t>
            </a:r>
          </a:p>
        </p:txBody>
      </p:sp>
    </p:spTree>
    <p:extLst>
      <p:ext uri="{BB962C8B-B14F-4D97-AF65-F5344CB8AC3E}">
        <p14:creationId xmlns:p14="http://schemas.microsoft.com/office/powerpoint/2010/main" val="3487294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74D47D-69C6-A486-E3AB-7EEADF3369A4}"/>
              </a:ext>
            </a:extLst>
          </p:cNvPr>
          <p:cNvSpPr txBox="1"/>
          <p:nvPr/>
        </p:nvSpPr>
        <p:spPr>
          <a:xfrm>
            <a:off x="636368" y="1805539"/>
            <a:ext cx="6863248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Evolution of Fried frailty phenotypes over 12 months according </a:t>
            </a:r>
            <a:br>
              <a:rPr lang="en-U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 frailty status at baseline (N=491)</a:t>
            </a:r>
            <a:endParaRPr lang="en-US" kern="1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15C9337-EBF7-B82A-1C96-ADF2456D3CD3}"/>
              </a:ext>
            </a:extLst>
          </p:cNvPr>
          <p:cNvGrpSpPr/>
          <p:nvPr/>
        </p:nvGrpSpPr>
        <p:grpSpPr>
          <a:xfrm>
            <a:off x="106548" y="2580714"/>
            <a:ext cx="7860821" cy="3473241"/>
            <a:chOff x="106548" y="2580714"/>
            <a:chExt cx="7860821" cy="3473241"/>
          </a:xfrm>
        </p:grpSpPr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3C54C91C-A9EC-D1DD-34BE-CDC04FA59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428" y="2648474"/>
              <a:ext cx="144463" cy="144463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904DCA4-F2B0-834B-3B52-AE7AFC7BA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25" y="2648474"/>
              <a:ext cx="144463" cy="1444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4A47FB7E-860A-CA82-9A46-DFF86E6E0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0449" y="2648474"/>
              <a:ext cx="144463" cy="14446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13E9017-580F-6100-E945-549E351D6702}"/>
                </a:ext>
              </a:extLst>
            </p:cNvPr>
            <p:cNvSpPr txBox="1"/>
            <p:nvPr/>
          </p:nvSpPr>
          <p:spPr>
            <a:xfrm>
              <a:off x="435741" y="5036854"/>
              <a:ext cx="994183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1200" b="1" dirty="0"/>
                <a:t>Frailty at M0</a:t>
              </a:r>
              <a:br>
                <a:rPr lang="en-US" sz="1200" b="1" dirty="0"/>
              </a:br>
              <a:r>
                <a:rPr lang="en-US" sz="1200" b="1" dirty="0"/>
                <a:t>(N=48)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C4B0191-D1E6-8CB5-8C9A-2C860426D739}"/>
                </a:ext>
              </a:extLst>
            </p:cNvPr>
            <p:cNvSpPr txBox="1"/>
            <p:nvPr/>
          </p:nvSpPr>
          <p:spPr>
            <a:xfrm>
              <a:off x="247869" y="4064473"/>
              <a:ext cx="1182055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1200" b="1" dirty="0"/>
                <a:t>Prefrailty at M0</a:t>
              </a:r>
              <a:br>
                <a:rPr lang="en-US" sz="1200" b="1" dirty="0"/>
              </a:br>
              <a:r>
                <a:rPr lang="en-US" sz="1200" b="1" dirty="0"/>
                <a:t>(N=324)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9F5968CE-4486-209C-B49D-896A3CB9C387}"/>
                </a:ext>
              </a:extLst>
            </p:cNvPr>
            <p:cNvSpPr txBox="1"/>
            <p:nvPr/>
          </p:nvSpPr>
          <p:spPr>
            <a:xfrm>
              <a:off x="106548" y="3078792"/>
              <a:ext cx="1323376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1200" b="1" dirty="0"/>
                <a:t>Robustness at M0</a:t>
              </a:r>
              <a:br>
                <a:rPr lang="en-US" sz="1200" b="1" dirty="0"/>
              </a:br>
              <a:r>
                <a:rPr lang="en-US" sz="1200" b="1" dirty="0"/>
                <a:t>(N=119)</a:t>
              </a:r>
            </a:p>
          </p:txBody>
        </p:sp>
        <p:sp>
          <p:nvSpPr>
            <p:cNvPr id="6144" name="ZoneTexte 6143">
              <a:extLst>
                <a:ext uri="{FF2B5EF4-FFF2-40B4-BE49-F238E27FC236}">
                  <a16:creationId xmlns:a16="http://schemas.microsoft.com/office/drawing/2014/main" id="{1EEE952E-4EFC-D1E3-8AA0-0B9E8EE4B457}"/>
                </a:ext>
              </a:extLst>
            </p:cNvPr>
            <p:cNvSpPr txBox="1"/>
            <p:nvPr/>
          </p:nvSpPr>
          <p:spPr>
            <a:xfrm>
              <a:off x="1724891" y="2580714"/>
              <a:ext cx="1401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Robustness at M12</a:t>
              </a:r>
            </a:p>
          </p:txBody>
        </p:sp>
        <p:sp>
          <p:nvSpPr>
            <p:cNvPr id="6145" name="ZoneTexte 6144">
              <a:extLst>
                <a:ext uri="{FF2B5EF4-FFF2-40B4-BE49-F238E27FC236}">
                  <a16:creationId xmlns:a16="http://schemas.microsoft.com/office/drawing/2014/main" id="{E7858E81-9A5D-5829-555B-B51BB06976F2}"/>
                </a:ext>
              </a:extLst>
            </p:cNvPr>
            <p:cNvSpPr txBox="1"/>
            <p:nvPr/>
          </p:nvSpPr>
          <p:spPr>
            <a:xfrm>
              <a:off x="3559251" y="2580714"/>
              <a:ext cx="12606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Prefrailty at M12</a:t>
              </a:r>
            </a:p>
          </p:txBody>
        </p:sp>
        <p:sp>
          <p:nvSpPr>
            <p:cNvPr id="6146" name="ZoneTexte 6145">
              <a:extLst>
                <a:ext uri="{FF2B5EF4-FFF2-40B4-BE49-F238E27FC236}">
                  <a16:creationId xmlns:a16="http://schemas.microsoft.com/office/drawing/2014/main" id="{47ADBD66-8F0F-7A19-F55E-EACE5D06334A}"/>
                </a:ext>
              </a:extLst>
            </p:cNvPr>
            <p:cNvSpPr txBox="1"/>
            <p:nvPr/>
          </p:nvSpPr>
          <p:spPr>
            <a:xfrm>
              <a:off x="5604561" y="2580714"/>
              <a:ext cx="1072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Frailty at M12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9298632C-19ED-4CE4-B57F-386CE815CA88}"/>
                </a:ext>
              </a:extLst>
            </p:cNvPr>
            <p:cNvGrpSpPr/>
            <p:nvPr/>
          </p:nvGrpSpPr>
          <p:grpSpPr>
            <a:xfrm>
              <a:off x="1234730" y="3031634"/>
              <a:ext cx="6732639" cy="3022321"/>
              <a:chOff x="1233555" y="2636912"/>
              <a:chExt cx="7703660" cy="3022321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9D024180-FCA3-8CB6-6711-810EB3A9F78D}"/>
                  </a:ext>
                </a:extLst>
              </p:cNvPr>
              <p:cNvGrpSpPr/>
              <p:nvPr/>
            </p:nvGrpSpPr>
            <p:grpSpPr>
              <a:xfrm>
                <a:off x="1447422" y="2636912"/>
                <a:ext cx="7153275" cy="2763838"/>
                <a:chOff x="3208338" y="2906713"/>
                <a:chExt cx="7153275" cy="2763838"/>
              </a:xfrm>
            </p:grpSpPr>
            <p:sp>
              <p:nvSpPr>
                <p:cNvPr id="10" name="Freeform 6">
                  <a:extLst>
                    <a:ext uri="{FF2B5EF4-FFF2-40B4-BE49-F238E27FC236}">
                      <a16:creationId xmlns:a16="http://schemas.microsoft.com/office/drawing/2014/main" id="{4E7CA1CF-E072-5930-5750-9C191CD28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338" y="2906713"/>
                  <a:ext cx="7153275" cy="2657475"/>
                </a:xfrm>
                <a:custGeom>
                  <a:avLst/>
                  <a:gdLst>
                    <a:gd name="T0" fmla="*/ 22529 w 22529"/>
                    <a:gd name="T1" fmla="*/ 8370 h 8370"/>
                    <a:gd name="T2" fmla="*/ 0 w 22529"/>
                    <a:gd name="T3" fmla="*/ 8370 h 8370"/>
                    <a:gd name="T4" fmla="*/ 0 w 22529"/>
                    <a:gd name="T5" fmla="*/ 0 h 8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29" h="8370">
                      <a:moveTo>
                        <a:pt x="22529" y="8370"/>
                      </a:moveTo>
                      <a:lnTo>
                        <a:pt x="0" y="837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" name="Line 7">
                  <a:extLst>
                    <a:ext uri="{FF2B5EF4-FFF2-40B4-BE49-F238E27FC236}">
                      <a16:creationId xmlns:a16="http://schemas.microsoft.com/office/drawing/2014/main" id="{EC867ECA-4B05-0BC8-3505-4D86AE7B4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091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Line 8">
                  <a:extLst>
                    <a:ext uri="{FF2B5EF4-FFF2-40B4-BE49-F238E27FC236}">
                      <a16:creationId xmlns:a16="http://schemas.microsoft.com/office/drawing/2014/main" id="{69B758C9-F1C7-6A34-354A-91C8198F3C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323513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9">
                  <a:extLst>
                    <a:ext uri="{FF2B5EF4-FFF2-40B4-BE49-F238E27FC236}">
                      <a16:creationId xmlns:a16="http://schemas.microsoft.com/office/drawing/2014/main" id="{33AD3264-20BB-698D-951E-5A24CAC550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643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10">
                  <a:extLst>
                    <a:ext uri="{FF2B5EF4-FFF2-40B4-BE49-F238E27FC236}">
                      <a16:creationId xmlns:a16="http://schemas.microsoft.com/office/drawing/2014/main" id="{43009108-13DB-2FED-2224-0853A50157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755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Line 11">
                  <a:extLst>
                    <a:ext uri="{FF2B5EF4-FFF2-40B4-BE49-F238E27FC236}">
                      <a16:creationId xmlns:a16="http://schemas.microsoft.com/office/drawing/2014/main" id="{621F44DF-EB05-3971-3879-8BCE6D298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867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12">
                  <a:extLst>
                    <a:ext uri="{FF2B5EF4-FFF2-40B4-BE49-F238E27FC236}">
                      <a16:creationId xmlns:a16="http://schemas.microsoft.com/office/drawing/2014/main" id="{C8006ED5-2903-0C7B-6D34-D1E8F2FB0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979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13">
                  <a:extLst>
                    <a:ext uri="{FF2B5EF4-FFF2-40B4-BE49-F238E27FC236}">
                      <a16:creationId xmlns:a16="http://schemas.microsoft.com/office/drawing/2014/main" id="{9448FE31-10AB-C68E-26EC-0FC3FF1FE6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307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Line 14">
                  <a:extLst>
                    <a:ext uri="{FF2B5EF4-FFF2-40B4-BE49-F238E27FC236}">
                      <a16:creationId xmlns:a16="http://schemas.microsoft.com/office/drawing/2014/main" id="{90F81F8A-7878-D308-1B3A-245499A704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419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Line 15">
                  <a:extLst>
                    <a:ext uri="{FF2B5EF4-FFF2-40B4-BE49-F238E27FC236}">
                      <a16:creationId xmlns:a16="http://schemas.microsoft.com/office/drawing/2014/main" id="{26C46CFC-5A66-4A4F-E457-CB7EFFDB85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531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64C231EB-9D21-8168-C238-EC9D02DE93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083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Line 17">
                  <a:extLst>
                    <a:ext uri="{FF2B5EF4-FFF2-40B4-BE49-F238E27FC236}">
                      <a16:creationId xmlns:a16="http://schemas.microsoft.com/office/drawing/2014/main" id="{E4E29BA7-4EEA-8745-B5FE-A57ECE603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195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" name="Rectangle 18">
                  <a:extLst>
                    <a:ext uri="{FF2B5EF4-FFF2-40B4-BE49-F238E27FC236}">
                      <a16:creationId xmlns:a16="http://schemas.microsoft.com/office/drawing/2014/main" id="{70E46662-F6C3-2B2F-3A4E-B38073A93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55250" y="2998788"/>
                  <a:ext cx="60325" cy="379413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Rectangle 19">
                  <a:extLst>
                    <a:ext uri="{FF2B5EF4-FFF2-40B4-BE49-F238E27FC236}">
                      <a16:creationId xmlns:a16="http://schemas.microsoft.com/office/drawing/2014/main" id="{270C9664-B035-AD4F-38A2-EA59F3F1C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88200" y="2998788"/>
                  <a:ext cx="3067050" cy="37941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" name="Rectangle 20">
                  <a:extLst>
                    <a:ext uri="{FF2B5EF4-FFF2-40B4-BE49-F238E27FC236}">
                      <a16:creationId xmlns:a16="http://schemas.microsoft.com/office/drawing/2014/main" id="{D7020899-8748-3CA0-DE9A-0017DF56A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8338" y="2998788"/>
                  <a:ext cx="3979863" cy="379413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Rectangle 21">
                  <a:extLst>
                    <a:ext uri="{FF2B5EF4-FFF2-40B4-BE49-F238E27FC236}">
                      <a16:creationId xmlns:a16="http://schemas.microsoft.com/office/drawing/2014/main" id="{345812B8-E97F-2557-EDF6-EA05083A5E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48813" y="3962400"/>
                  <a:ext cx="766763" cy="379413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E07624F4-23C2-3386-7C5D-5684C345B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050" y="3962400"/>
                  <a:ext cx="5338763" cy="37941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Rectangle 23">
                  <a:extLst>
                    <a:ext uri="{FF2B5EF4-FFF2-40B4-BE49-F238E27FC236}">
                      <a16:creationId xmlns:a16="http://schemas.microsoft.com/office/drawing/2014/main" id="{D71BA71D-DFD7-2739-18EA-57A68EAE8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8338" y="3962400"/>
                  <a:ext cx="1001713" cy="379413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Rectangle 24">
                  <a:extLst>
                    <a:ext uri="{FF2B5EF4-FFF2-40B4-BE49-F238E27FC236}">
                      <a16:creationId xmlns:a16="http://schemas.microsoft.com/office/drawing/2014/main" id="{9FC0A58E-5A84-A4F7-11D0-7EF31CC61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53200" y="4919663"/>
                  <a:ext cx="3762375" cy="379413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Rectangle 25">
                  <a:extLst>
                    <a:ext uri="{FF2B5EF4-FFF2-40B4-BE49-F238E27FC236}">
                      <a16:creationId xmlns:a16="http://schemas.microsoft.com/office/drawing/2014/main" id="{DEFC9CD0-FB5F-58CA-A9C1-EBFD6FB27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8338" y="4919663"/>
                  <a:ext cx="3344863" cy="37941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BD7F948F-B945-63B3-4501-76AFC0DBA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55250" y="2998788"/>
                  <a:ext cx="60325" cy="379413"/>
                </a:xfrm>
                <a:custGeom>
                  <a:avLst/>
                  <a:gdLst>
                    <a:gd name="T0" fmla="*/ 0 w 191"/>
                    <a:gd name="T1" fmla="*/ 1196 h 1196"/>
                    <a:gd name="T2" fmla="*/ 191 w 191"/>
                    <a:gd name="T3" fmla="*/ 1196 h 1196"/>
                    <a:gd name="T4" fmla="*/ 191 w 191"/>
                    <a:gd name="T5" fmla="*/ 0 h 1196"/>
                    <a:gd name="T6" fmla="*/ 0 w 191"/>
                    <a:gd name="T7" fmla="*/ 0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1" h="1196">
                      <a:moveTo>
                        <a:pt x="0" y="1196"/>
                      </a:moveTo>
                      <a:lnTo>
                        <a:pt x="191" y="1196"/>
                      </a:lnTo>
                      <a:lnTo>
                        <a:pt x="19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A60234D0-A802-89AC-6655-E9DE5D078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813" y="3962400"/>
                  <a:ext cx="766763" cy="379413"/>
                </a:xfrm>
                <a:custGeom>
                  <a:avLst/>
                  <a:gdLst>
                    <a:gd name="T0" fmla="*/ 0 w 2415"/>
                    <a:gd name="T1" fmla="*/ 1196 h 1196"/>
                    <a:gd name="T2" fmla="*/ 2415 w 2415"/>
                    <a:gd name="T3" fmla="*/ 1196 h 1196"/>
                    <a:gd name="T4" fmla="*/ 2415 w 2415"/>
                    <a:gd name="T5" fmla="*/ 0 h 1196"/>
                    <a:gd name="T6" fmla="*/ 0 w 2415"/>
                    <a:gd name="T7" fmla="*/ 0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15" h="1196">
                      <a:moveTo>
                        <a:pt x="0" y="1196"/>
                      </a:moveTo>
                      <a:lnTo>
                        <a:pt x="2415" y="1196"/>
                      </a:lnTo>
                      <a:lnTo>
                        <a:pt x="24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Line 31">
                  <a:extLst>
                    <a:ext uri="{FF2B5EF4-FFF2-40B4-BE49-F238E27FC236}">
                      <a16:creationId xmlns:a16="http://schemas.microsoft.com/office/drawing/2014/main" id="{A2333A43-05AA-57DA-1055-7814F5ED2D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48813" y="3962400"/>
                  <a:ext cx="0" cy="3794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A26B98A2-8CA2-2875-802D-F5BCFE36E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3200" y="4919663"/>
                  <a:ext cx="3762375" cy="379413"/>
                </a:xfrm>
                <a:custGeom>
                  <a:avLst/>
                  <a:gdLst>
                    <a:gd name="T0" fmla="*/ 0 w 11851"/>
                    <a:gd name="T1" fmla="*/ 1196 h 1196"/>
                    <a:gd name="T2" fmla="*/ 11851 w 11851"/>
                    <a:gd name="T3" fmla="*/ 1196 h 1196"/>
                    <a:gd name="T4" fmla="*/ 11851 w 11851"/>
                    <a:gd name="T5" fmla="*/ 0 h 1196"/>
                    <a:gd name="T6" fmla="*/ 0 w 11851"/>
                    <a:gd name="T7" fmla="*/ 0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51" h="1196">
                      <a:moveTo>
                        <a:pt x="0" y="1196"/>
                      </a:moveTo>
                      <a:lnTo>
                        <a:pt x="11851" y="1196"/>
                      </a:lnTo>
                      <a:lnTo>
                        <a:pt x="1185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Line 33">
                  <a:extLst>
                    <a:ext uri="{FF2B5EF4-FFF2-40B4-BE49-F238E27FC236}">
                      <a16:creationId xmlns:a16="http://schemas.microsoft.com/office/drawing/2014/main" id="{EECE4580-BBF7-A78C-8699-D2CDA21B0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55250" y="2998788"/>
                  <a:ext cx="0" cy="3794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BE695566-2591-CC75-D681-394847292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338" y="3962400"/>
                  <a:ext cx="1001713" cy="379413"/>
                </a:xfrm>
                <a:custGeom>
                  <a:avLst/>
                  <a:gdLst>
                    <a:gd name="T0" fmla="*/ 3157 w 3157"/>
                    <a:gd name="T1" fmla="*/ 0 h 1196"/>
                    <a:gd name="T2" fmla="*/ 0 w 3157"/>
                    <a:gd name="T3" fmla="*/ 0 h 1196"/>
                    <a:gd name="T4" fmla="*/ 0 w 3157"/>
                    <a:gd name="T5" fmla="*/ 1196 h 1196"/>
                    <a:gd name="T6" fmla="*/ 3157 w 3157"/>
                    <a:gd name="T7" fmla="*/ 1196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57" h="1196">
                      <a:moveTo>
                        <a:pt x="3157" y="0"/>
                      </a:moveTo>
                      <a:lnTo>
                        <a:pt x="0" y="0"/>
                      </a:lnTo>
                      <a:lnTo>
                        <a:pt x="0" y="1196"/>
                      </a:lnTo>
                      <a:lnTo>
                        <a:pt x="3157" y="119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2CADF253-58CC-247C-C405-8C9BC61DC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338" y="4919663"/>
                  <a:ext cx="3344863" cy="379413"/>
                </a:xfrm>
                <a:custGeom>
                  <a:avLst/>
                  <a:gdLst>
                    <a:gd name="T0" fmla="*/ 10534 w 10534"/>
                    <a:gd name="T1" fmla="*/ 0 h 1196"/>
                    <a:gd name="T2" fmla="*/ 0 w 10534"/>
                    <a:gd name="T3" fmla="*/ 0 h 1196"/>
                    <a:gd name="T4" fmla="*/ 0 w 10534"/>
                    <a:gd name="T5" fmla="*/ 1196 h 1196"/>
                    <a:gd name="T6" fmla="*/ 10534 w 10534"/>
                    <a:gd name="T7" fmla="*/ 1196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34" h="1196">
                      <a:moveTo>
                        <a:pt x="10534" y="0"/>
                      </a:moveTo>
                      <a:lnTo>
                        <a:pt x="0" y="0"/>
                      </a:lnTo>
                      <a:lnTo>
                        <a:pt x="0" y="1196"/>
                      </a:lnTo>
                      <a:lnTo>
                        <a:pt x="10534" y="119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Line 36">
                  <a:extLst>
                    <a:ext uri="{FF2B5EF4-FFF2-40B4-BE49-F238E27FC236}">
                      <a16:creationId xmlns:a16="http://schemas.microsoft.com/office/drawing/2014/main" id="{83F15087-88FA-8D01-D33A-C1D720BDF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0050" y="3962400"/>
                  <a:ext cx="0" cy="3794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Line 37">
                  <a:extLst>
                    <a:ext uri="{FF2B5EF4-FFF2-40B4-BE49-F238E27FC236}">
                      <a16:creationId xmlns:a16="http://schemas.microsoft.com/office/drawing/2014/main" id="{940DEA4D-6F62-38E4-F813-9A51451BD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53200" y="4919663"/>
                  <a:ext cx="0" cy="3794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38">
                  <a:extLst>
                    <a:ext uri="{FF2B5EF4-FFF2-40B4-BE49-F238E27FC236}">
                      <a16:creationId xmlns:a16="http://schemas.microsoft.com/office/drawing/2014/main" id="{BEAFC198-AE00-2F0C-4300-661959ACA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88200" y="2998788"/>
                  <a:ext cx="0" cy="3794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39">
                  <a:extLst>
                    <a:ext uri="{FF2B5EF4-FFF2-40B4-BE49-F238E27FC236}">
                      <a16:creationId xmlns:a16="http://schemas.microsoft.com/office/drawing/2014/main" id="{7FA436E6-17C0-8DFA-8CCC-415DE02B8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338" y="2998788"/>
                  <a:ext cx="3979863" cy="379413"/>
                </a:xfrm>
                <a:custGeom>
                  <a:avLst/>
                  <a:gdLst>
                    <a:gd name="T0" fmla="*/ 12533 w 12533"/>
                    <a:gd name="T1" fmla="*/ 0 h 1196"/>
                    <a:gd name="T2" fmla="*/ 0 w 12533"/>
                    <a:gd name="T3" fmla="*/ 0 h 1196"/>
                    <a:gd name="T4" fmla="*/ 0 w 12533"/>
                    <a:gd name="T5" fmla="*/ 1196 h 1196"/>
                    <a:gd name="T6" fmla="*/ 12533 w 12533"/>
                    <a:gd name="T7" fmla="*/ 1196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533" h="1196">
                      <a:moveTo>
                        <a:pt x="12533" y="0"/>
                      </a:moveTo>
                      <a:lnTo>
                        <a:pt x="0" y="0"/>
                      </a:lnTo>
                      <a:lnTo>
                        <a:pt x="0" y="1196"/>
                      </a:lnTo>
                      <a:lnTo>
                        <a:pt x="12533" y="119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40">
                  <a:extLst>
                    <a:ext uri="{FF2B5EF4-FFF2-40B4-BE49-F238E27FC236}">
                      <a16:creationId xmlns:a16="http://schemas.microsoft.com/office/drawing/2014/main" id="{7B5AA0AF-F9E0-45FF-DE11-AD946E7A3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0050" y="4341813"/>
                  <a:ext cx="5338763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41">
                  <a:extLst>
                    <a:ext uri="{FF2B5EF4-FFF2-40B4-BE49-F238E27FC236}">
                      <a16:creationId xmlns:a16="http://schemas.microsoft.com/office/drawing/2014/main" id="{5BA069AE-E241-872B-50DB-0F18E7F77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10050" y="3962400"/>
                  <a:ext cx="5338763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42">
                  <a:extLst>
                    <a:ext uri="{FF2B5EF4-FFF2-40B4-BE49-F238E27FC236}">
                      <a16:creationId xmlns:a16="http://schemas.microsoft.com/office/drawing/2014/main" id="{5C000658-0606-4449-E217-EC8BE8B2A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188200" y="2998788"/>
                  <a:ext cx="306705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43">
                  <a:extLst>
                    <a:ext uri="{FF2B5EF4-FFF2-40B4-BE49-F238E27FC236}">
                      <a16:creationId xmlns:a16="http://schemas.microsoft.com/office/drawing/2014/main" id="{6219095B-DE8E-87AA-C65A-6358EA91AA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88200" y="3378200"/>
                  <a:ext cx="306705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C5490EF9-2FE4-C8E1-D3D5-378E39E37626}"/>
                  </a:ext>
                </a:extLst>
              </p:cNvPr>
              <p:cNvSpPr txBox="1"/>
              <p:nvPr/>
            </p:nvSpPr>
            <p:spPr>
              <a:xfrm>
                <a:off x="1233555" y="5382234"/>
                <a:ext cx="4277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0%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9BEE4258-EF5B-19D5-5851-B01501A357FD}"/>
                  </a:ext>
                </a:extLst>
              </p:cNvPr>
              <p:cNvSpPr txBox="1"/>
              <p:nvPr/>
            </p:nvSpPr>
            <p:spPr>
              <a:xfrm>
                <a:off x="1901344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10%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06F13BF3-4662-2DAE-625A-D854A50BF239}"/>
                  </a:ext>
                </a:extLst>
              </p:cNvPr>
              <p:cNvSpPr txBox="1"/>
              <p:nvPr/>
            </p:nvSpPr>
            <p:spPr>
              <a:xfrm>
                <a:off x="2614068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20%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A6F153F4-A00D-3BBC-5959-7F4C213F7C02}"/>
                  </a:ext>
                </a:extLst>
              </p:cNvPr>
              <p:cNvSpPr txBox="1"/>
              <p:nvPr/>
            </p:nvSpPr>
            <p:spPr>
              <a:xfrm>
                <a:off x="3326794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30%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9A43B46A-BC56-709A-8AC0-B68E95CC74D5}"/>
                  </a:ext>
                </a:extLst>
              </p:cNvPr>
              <p:cNvSpPr txBox="1"/>
              <p:nvPr/>
            </p:nvSpPr>
            <p:spPr>
              <a:xfrm>
                <a:off x="4039520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40%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8B2D9A0E-5767-B8BA-A98C-37F8D95EE097}"/>
                  </a:ext>
                </a:extLst>
              </p:cNvPr>
              <p:cNvSpPr txBox="1"/>
              <p:nvPr/>
            </p:nvSpPr>
            <p:spPr>
              <a:xfrm>
                <a:off x="4752247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50%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A23C6BD3-A01A-0624-6AEF-190F2A9A3DBF}"/>
                  </a:ext>
                </a:extLst>
              </p:cNvPr>
              <p:cNvSpPr txBox="1"/>
              <p:nvPr/>
            </p:nvSpPr>
            <p:spPr>
              <a:xfrm>
                <a:off x="5464973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60%</a:t>
                </a: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A0A54B6B-D706-2FD1-7A67-75B0290B6DC5}"/>
                  </a:ext>
                </a:extLst>
              </p:cNvPr>
              <p:cNvSpPr txBox="1"/>
              <p:nvPr/>
            </p:nvSpPr>
            <p:spPr>
              <a:xfrm>
                <a:off x="6177699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70%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D7523D03-B232-FBA7-A0AC-D3694B271BF2}"/>
                  </a:ext>
                </a:extLst>
              </p:cNvPr>
              <p:cNvSpPr txBox="1"/>
              <p:nvPr/>
            </p:nvSpPr>
            <p:spPr>
              <a:xfrm>
                <a:off x="6890425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80%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6058DED-E49A-DCCE-7BDA-AE7E1F77B5D3}"/>
                  </a:ext>
                </a:extLst>
              </p:cNvPr>
              <p:cNvSpPr txBox="1"/>
              <p:nvPr/>
            </p:nvSpPr>
            <p:spPr>
              <a:xfrm>
                <a:off x="7603151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90%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6FC7810E-852E-1787-D39F-348A46028A06}"/>
                  </a:ext>
                </a:extLst>
              </p:cNvPr>
              <p:cNvSpPr txBox="1"/>
              <p:nvPr/>
            </p:nvSpPr>
            <p:spPr>
              <a:xfrm>
                <a:off x="8270935" y="5382234"/>
                <a:ext cx="6074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100%</a:t>
                </a:r>
              </a:p>
            </p:txBody>
          </p:sp>
          <p:sp>
            <p:nvSpPr>
              <p:cNvPr id="6147" name="ZoneTexte 6146">
                <a:extLst>
                  <a:ext uri="{FF2B5EF4-FFF2-40B4-BE49-F238E27FC236}">
                    <a16:creationId xmlns:a16="http://schemas.microsoft.com/office/drawing/2014/main" id="{6513D7DF-122C-8021-CAD8-DF17523E10E8}"/>
                  </a:ext>
                </a:extLst>
              </p:cNvPr>
              <p:cNvSpPr txBox="1"/>
              <p:nvPr/>
            </p:nvSpPr>
            <p:spPr>
              <a:xfrm>
                <a:off x="3013979" y="2787038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56%</a:t>
                </a:r>
              </a:p>
            </p:txBody>
          </p:sp>
          <p:sp>
            <p:nvSpPr>
              <p:cNvPr id="6148" name="ZoneTexte 6147">
                <a:extLst>
                  <a:ext uri="{FF2B5EF4-FFF2-40B4-BE49-F238E27FC236}">
                    <a16:creationId xmlns:a16="http://schemas.microsoft.com/office/drawing/2014/main" id="{96361025-417E-7387-CE7E-8CFDCD2E013B}"/>
                  </a:ext>
                </a:extLst>
              </p:cNvPr>
              <p:cNvSpPr txBox="1"/>
              <p:nvPr/>
            </p:nvSpPr>
            <p:spPr>
              <a:xfrm>
                <a:off x="6674626" y="2787038"/>
                <a:ext cx="5597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43 %</a:t>
                </a:r>
              </a:p>
            </p:txBody>
          </p:sp>
          <p:sp>
            <p:nvSpPr>
              <p:cNvPr id="6150" name="ZoneTexte 6149">
                <a:extLst>
                  <a:ext uri="{FF2B5EF4-FFF2-40B4-BE49-F238E27FC236}">
                    <a16:creationId xmlns:a16="http://schemas.microsoft.com/office/drawing/2014/main" id="{0261CA80-15D4-E291-4CFF-51C1BAE7E7F9}"/>
                  </a:ext>
                </a:extLst>
              </p:cNvPr>
              <p:cNvSpPr txBox="1"/>
              <p:nvPr/>
            </p:nvSpPr>
            <p:spPr>
              <a:xfrm>
                <a:off x="8507645" y="2787038"/>
                <a:ext cx="4295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1%</a:t>
                </a:r>
              </a:p>
            </p:txBody>
          </p:sp>
          <p:sp>
            <p:nvSpPr>
              <p:cNvPr id="6151" name="ZoneTexte 6150">
                <a:extLst>
                  <a:ext uri="{FF2B5EF4-FFF2-40B4-BE49-F238E27FC236}">
                    <a16:creationId xmlns:a16="http://schemas.microsoft.com/office/drawing/2014/main" id="{786836FD-164D-774E-58A3-CA698038B33A}"/>
                  </a:ext>
                </a:extLst>
              </p:cNvPr>
              <p:cNvSpPr txBox="1"/>
              <p:nvPr/>
            </p:nvSpPr>
            <p:spPr>
              <a:xfrm>
                <a:off x="1636862" y="3742775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14%</a:t>
                </a:r>
              </a:p>
            </p:txBody>
          </p:sp>
          <p:sp>
            <p:nvSpPr>
              <p:cNvPr id="6152" name="ZoneTexte 6151">
                <a:extLst>
                  <a:ext uri="{FF2B5EF4-FFF2-40B4-BE49-F238E27FC236}">
                    <a16:creationId xmlns:a16="http://schemas.microsoft.com/office/drawing/2014/main" id="{16B72101-67F5-B0DF-B591-08A19F5EDCD0}"/>
                  </a:ext>
                </a:extLst>
              </p:cNvPr>
              <p:cNvSpPr txBox="1"/>
              <p:nvPr/>
            </p:nvSpPr>
            <p:spPr>
              <a:xfrm>
                <a:off x="4922944" y="3742775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75%</a:t>
                </a:r>
              </a:p>
            </p:txBody>
          </p:sp>
          <p:sp>
            <p:nvSpPr>
              <p:cNvPr id="6153" name="ZoneTexte 6152">
                <a:extLst>
                  <a:ext uri="{FF2B5EF4-FFF2-40B4-BE49-F238E27FC236}">
                    <a16:creationId xmlns:a16="http://schemas.microsoft.com/office/drawing/2014/main" id="{26DFEA6B-66B9-D45A-2710-1582889F13B7}"/>
                  </a:ext>
                </a:extLst>
              </p:cNvPr>
              <p:cNvSpPr txBox="1"/>
              <p:nvPr/>
            </p:nvSpPr>
            <p:spPr>
              <a:xfrm>
                <a:off x="7902382" y="3742775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11%</a:t>
                </a:r>
              </a:p>
            </p:txBody>
          </p:sp>
          <p:sp>
            <p:nvSpPr>
              <p:cNvPr id="6154" name="ZoneTexte 6153">
                <a:extLst>
                  <a:ext uri="{FF2B5EF4-FFF2-40B4-BE49-F238E27FC236}">
                    <a16:creationId xmlns:a16="http://schemas.microsoft.com/office/drawing/2014/main" id="{3C1E0449-7927-2824-B7A5-6DFB825A6093}"/>
                  </a:ext>
                </a:extLst>
              </p:cNvPr>
              <p:cNvSpPr txBox="1"/>
              <p:nvPr/>
            </p:nvSpPr>
            <p:spPr>
              <a:xfrm>
                <a:off x="6376448" y="4711332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53%</a:t>
                </a:r>
              </a:p>
            </p:txBody>
          </p:sp>
          <p:sp>
            <p:nvSpPr>
              <p:cNvPr id="6155" name="ZoneTexte 6154">
                <a:extLst>
                  <a:ext uri="{FF2B5EF4-FFF2-40B4-BE49-F238E27FC236}">
                    <a16:creationId xmlns:a16="http://schemas.microsoft.com/office/drawing/2014/main" id="{B3799701-2F27-3792-CEA9-999870B6DD3B}"/>
                  </a:ext>
                </a:extLst>
              </p:cNvPr>
              <p:cNvSpPr txBox="1"/>
              <p:nvPr/>
            </p:nvSpPr>
            <p:spPr>
              <a:xfrm>
                <a:off x="2823085" y="4711332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47%</a:t>
                </a: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1DA98E5-843F-E68D-73FD-8676F6789A57}"/>
              </a:ext>
            </a:extLst>
          </p:cNvPr>
          <p:cNvSpPr txBox="1"/>
          <p:nvPr/>
        </p:nvSpPr>
        <p:spPr>
          <a:xfrm>
            <a:off x="8161859" y="2597389"/>
            <a:ext cx="40099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Over 12 month-follow-up: 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18% of participants worsened to a higher level of frailty 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14% improved their functional capacities (mainly women)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Older age (</a:t>
            </a:r>
            <a:r>
              <a:rPr lang="en-US" dirty="0" err="1"/>
              <a:t>aOR</a:t>
            </a:r>
            <a:r>
              <a:rPr lang="en-US" dirty="0"/>
              <a:t> : 1.10), </a:t>
            </a:r>
            <a:br>
              <a:rPr lang="en-US" dirty="0"/>
            </a:br>
            <a:r>
              <a:rPr lang="en-US" dirty="0"/>
              <a:t>CD4 &lt; 350/mm</a:t>
            </a:r>
            <a:r>
              <a:rPr lang="en-US" baseline="30000" dirty="0"/>
              <a:t>3</a:t>
            </a:r>
            <a:r>
              <a:rPr lang="en-US" dirty="0"/>
              <a:t> (</a:t>
            </a:r>
            <a:r>
              <a:rPr lang="en-US" dirty="0" err="1"/>
              <a:t>aOR</a:t>
            </a:r>
            <a:r>
              <a:rPr lang="en-US" dirty="0"/>
              <a:t> : 3.05) and diabetes (</a:t>
            </a:r>
            <a:r>
              <a:rPr lang="en-US" dirty="0" err="1"/>
              <a:t>aOR</a:t>
            </a:r>
            <a:r>
              <a:rPr lang="en-US" dirty="0"/>
              <a:t> : 2.63) were significantly associated with worsening from frailty to frailty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4AD02FA-D29C-D4CF-B6A1-0736D04F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/>
          <a:lstStyle/>
          <a:p>
            <a:r>
              <a:rPr lang="en-US" dirty="0"/>
              <a:t>Frailty transitions in PWH &gt; 70 years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D2BACC-0A59-BF4F-621A-6CE5205F7CA8}"/>
              </a:ext>
            </a:extLst>
          </p:cNvPr>
          <p:cNvSpPr txBox="1"/>
          <p:nvPr/>
        </p:nvSpPr>
        <p:spPr>
          <a:xfrm>
            <a:off x="9953713" y="6476299"/>
            <a:ext cx="222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de-DE" sz="1200" i="1" dirty="0" err="1">
                <a:solidFill>
                  <a:srgbClr val="0070C0"/>
                </a:solidFill>
              </a:rPr>
              <a:t>Allavena</a:t>
            </a:r>
            <a:r>
              <a:rPr lang="de-DE" sz="1200" i="1" dirty="0">
                <a:solidFill>
                  <a:srgbClr val="0070C0"/>
                </a:solidFill>
              </a:rPr>
              <a:t> C, eP.A.043</a:t>
            </a:r>
          </a:p>
        </p:txBody>
      </p:sp>
    </p:spTree>
    <p:extLst>
      <p:ext uri="{BB962C8B-B14F-4D97-AF65-F5344CB8AC3E}">
        <p14:creationId xmlns:p14="http://schemas.microsoft.com/office/powerpoint/2010/main" val="325161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A896C-C7BC-CF50-A854-43A4746C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HIV DNA minority resistant variants and risk of rebound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58886B-E23A-9078-4366-2F836B37FB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268760"/>
            <a:ext cx="11103023" cy="1355205"/>
          </a:xfrm>
        </p:spPr>
        <p:txBody>
          <a:bodyPr>
            <a:normAutofit/>
          </a:bodyPr>
          <a:lstStyle/>
          <a:p>
            <a:r>
              <a:rPr lang="en-US" sz="1800" dirty="0"/>
              <a:t>PRESTIGIO Registry, HTE PLWH with 4 drug class resistance and HIV RNA &lt;50c/mL &gt; 6 months</a:t>
            </a:r>
          </a:p>
          <a:p>
            <a:r>
              <a:rPr lang="en-US" sz="1800" dirty="0"/>
              <a:t>NGS HIV-DNA performed on PBMC sample (cut-offs at ≥ 1%, ≥ 5%, ≥ 20%) </a:t>
            </a:r>
          </a:p>
          <a:p>
            <a:r>
              <a:rPr lang="en-US" sz="1800" dirty="0"/>
              <a:t>Endpoint: probability of virological rebound (2 consecutive VL &gt; 50 c/mL or 1 VL &gt; 1000 c/mL) after NGS resistance assessment according to the detection of minority resistant variants and APOBEC editing signal</a:t>
            </a:r>
          </a:p>
          <a:p>
            <a:endParaRPr lang="en-US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67B612-729A-76EB-9F69-78D13B2C5274}"/>
              </a:ext>
            </a:extLst>
          </p:cNvPr>
          <p:cNvSpPr txBox="1"/>
          <p:nvPr/>
        </p:nvSpPr>
        <p:spPr>
          <a:xfrm>
            <a:off x="9836104" y="6483769"/>
            <a:ext cx="234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Armenia D, eP.B1.022</a:t>
            </a:r>
          </a:p>
        </p:txBody>
      </p:sp>
      <p:sp>
        <p:nvSpPr>
          <p:cNvPr id="261" name="Rectangle 250">
            <a:extLst>
              <a:ext uri="{FF2B5EF4-FFF2-40B4-BE49-F238E27FC236}">
                <a16:creationId xmlns:a16="http://schemas.microsoft.com/office/drawing/2014/main" id="{EF647F84-F748-9BD4-E028-F56B321E8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9436" y="2552535"/>
            <a:ext cx="38936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Probability of experiencing VR after NGS-GRT </a:t>
            </a:r>
            <a:b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</a:b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in virologically suppressed HTE PLWH</a:t>
            </a:r>
            <a:endParaRPr kumimoji="0" lang="en-US" altLang="fr-FR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264" name="ZoneTexte 263">
            <a:extLst>
              <a:ext uri="{FF2B5EF4-FFF2-40B4-BE49-F238E27FC236}">
                <a16:creationId xmlns:a16="http://schemas.microsoft.com/office/drawing/2014/main" id="{6F046EB4-0FF1-9DCD-DD61-6993A8598926}"/>
              </a:ext>
            </a:extLst>
          </p:cNvPr>
          <p:cNvSpPr txBox="1"/>
          <p:nvPr/>
        </p:nvSpPr>
        <p:spPr>
          <a:xfrm>
            <a:off x="1871589" y="2654037"/>
            <a:ext cx="313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Virological rebound after NGS-GRT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B966D6C-BF05-7962-CE63-57B43F00EB48}"/>
              </a:ext>
            </a:extLst>
          </p:cNvPr>
          <p:cNvGrpSpPr/>
          <p:nvPr/>
        </p:nvGrpSpPr>
        <p:grpSpPr>
          <a:xfrm>
            <a:off x="389490" y="3022663"/>
            <a:ext cx="5453267" cy="3213259"/>
            <a:chOff x="246526" y="3120434"/>
            <a:chExt cx="5453267" cy="3213259"/>
          </a:xfrm>
        </p:grpSpPr>
        <p:sp>
          <p:nvSpPr>
            <p:cNvPr id="165" name="Rectangle 160">
              <a:extLst>
                <a:ext uri="{FF2B5EF4-FFF2-40B4-BE49-F238E27FC236}">
                  <a16:creationId xmlns:a16="http://schemas.microsoft.com/office/drawing/2014/main" id="{E0EA9664-B960-9438-708B-D89911F1E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60" y="3387036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6" name="Rectangle 161">
              <a:extLst>
                <a:ext uri="{FF2B5EF4-FFF2-40B4-BE49-F238E27FC236}">
                  <a16:creationId xmlns:a16="http://schemas.microsoft.com/office/drawing/2014/main" id="{A3E62CAD-E674-CA9F-2E80-3E71C6B97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60" y="3941074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15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7" name="Rectangle 162">
              <a:extLst>
                <a:ext uri="{FF2B5EF4-FFF2-40B4-BE49-F238E27FC236}">
                  <a16:creationId xmlns:a16="http://schemas.microsoft.com/office/drawing/2014/main" id="{11219920-433F-31EC-94B0-B50A8D706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60" y="4495111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8" name="Rectangle 163">
              <a:extLst>
                <a:ext uri="{FF2B5EF4-FFF2-40B4-BE49-F238E27FC236}">
                  <a16:creationId xmlns:a16="http://schemas.microsoft.com/office/drawing/2014/main" id="{8255FD53-C2C9-ACAE-85E6-E2CA41E1B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793" y="505073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9" name="Rectangle 164">
              <a:extLst>
                <a:ext uri="{FF2B5EF4-FFF2-40B4-BE49-F238E27FC236}">
                  <a16:creationId xmlns:a16="http://schemas.microsoft.com/office/drawing/2014/main" id="{CB129E5B-406B-6822-0C03-5BA501A78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793" y="5604774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0" name="Rectangle 197">
              <a:extLst>
                <a:ext uri="{FF2B5EF4-FFF2-40B4-BE49-F238E27FC236}">
                  <a16:creationId xmlns:a16="http://schemas.microsoft.com/office/drawing/2014/main" id="{0691F195-E437-CC0A-30AA-CB7E0E2783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01147" y="4339923"/>
              <a:ext cx="16800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Number of MRM detected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C08E60B-19B5-DE7B-74EE-54CC27E22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046" y="5458723"/>
              <a:ext cx="164791" cy="112713"/>
            </a:xfrm>
            <a:custGeom>
              <a:avLst/>
              <a:gdLst>
                <a:gd name="T0" fmla="*/ 0 w 113"/>
                <a:gd name="T1" fmla="*/ 0 h 71"/>
                <a:gd name="T2" fmla="*/ 0 w 113"/>
                <a:gd name="T3" fmla="*/ 71 h 71"/>
                <a:gd name="T4" fmla="*/ 56 w 113"/>
                <a:gd name="T5" fmla="*/ 71 h 71"/>
                <a:gd name="T6" fmla="*/ 113 w 113"/>
                <a:gd name="T7" fmla="*/ 71 h 71"/>
                <a:gd name="T8" fmla="*/ 113 w 113"/>
                <a:gd name="T9" fmla="*/ 0 h 71"/>
                <a:gd name="T10" fmla="*/ 0 w 11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71">
                  <a:moveTo>
                    <a:pt x="0" y="0"/>
                  </a:moveTo>
                  <a:lnTo>
                    <a:pt x="0" y="71"/>
                  </a:lnTo>
                  <a:lnTo>
                    <a:pt x="56" y="71"/>
                  </a:lnTo>
                  <a:lnTo>
                    <a:pt x="113" y="71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315CEE6-3481-0FA7-9DA8-B311C7973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046" y="5352361"/>
              <a:ext cx="164791" cy="106363"/>
            </a:xfrm>
            <a:custGeom>
              <a:avLst/>
              <a:gdLst>
                <a:gd name="T0" fmla="*/ 0 w 113"/>
                <a:gd name="T1" fmla="*/ 0 h 67"/>
                <a:gd name="T2" fmla="*/ 0 w 113"/>
                <a:gd name="T3" fmla="*/ 67 h 67"/>
                <a:gd name="T4" fmla="*/ 113 w 113"/>
                <a:gd name="T5" fmla="*/ 67 h 67"/>
                <a:gd name="T6" fmla="*/ 113 w 113"/>
                <a:gd name="T7" fmla="*/ 0 h 67"/>
                <a:gd name="T8" fmla="*/ 56 w 113"/>
                <a:gd name="T9" fmla="*/ 0 h 67"/>
                <a:gd name="T10" fmla="*/ 0 w 113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67">
                  <a:moveTo>
                    <a:pt x="0" y="0"/>
                  </a:moveTo>
                  <a:lnTo>
                    <a:pt x="0" y="67"/>
                  </a:lnTo>
                  <a:lnTo>
                    <a:pt x="113" y="67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F44DE0B-464F-D340-3F06-CFC7CEC5F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589" y="5565086"/>
              <a:ext cx="166249" cy="1127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587F5A8-4D4B-8F6B-D19B-C9E86E991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89" y="5461898"/>
              <a:ext cx="166249" cy="103188"/>
            </a:xfrm>
            <a:custGeom>
              <a:avLst/>
              <a:gdLst>
                <a:gd name="T0" fmla="*/ 0 w 114"/>
                <a:gd name="T1" fmla="*/ 0 h 65"/>
                <a:gd name="T2" fmla="*/ 0 w 114"/>
                <a:gd name="T3" fmla="*/ 65 h 65"/>
                <a:gd name="T4" fmla="*/ 114 w 114"/>
                <a:gd name="T5" fmla="*/ 65 h 65"/>
                <a:gd name="T6" fmla="*/ 114 w 114"/>
                <a:gd name="T7" fmla="*/ 0 h 65"/>
                <a:gd name="T8" fmla="*/ 57 w 114"/>
                <a:gd name="T9" fmla="*/ 0 h 65"/>
                <a:gd name="T10" fmla="*/ 0 w 11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65">
                  <a:moveTo>
                    <a:pt x="0" y="0"/>
                  </a:moveTo>
                  <a:lnTo>
                    <a:pt x="0" y="65"/>
                  </a:lnTo>
                  <a:lnTo>
                    <a:pt x="114" y="65"/>
                  </a:lnTo>
                  <a:lnTo>
                    <a:pt x="114" y="0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422406B-A676-AB05-8757-462DF00F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753" y="5350773"/>
              <a:ext cx="164791" cy="214313"/>
            </a:xfrm>
            <a:custGeom>
              <a:avLst/>
              <a:gdLst>
                <a:gd name="T0" fmla="*/ 0 w 113"/>
                <a:gd name="T1" fmla="*/ 0 h 135"/>
                <a:gd name="T2" fmla="*/ 0 w 113"/>
                <a:gd name="T3" fmla="*/ 135 h 135"/>
                <a:gd name="T4" fmla="*/ 113 w 113"/>
                <a:gd name="T5" fmla="*/ 135 h 135"/>
                <a:gd name="T6" fmla="*/ 113 w 113"/>
                <a:gd name="T7" fmla="*/ 0 h 135"/>
                <a:gd name="T8" fmla="*/ 56 w 113"/>
                <a:gd name="T9" fmla="*/ 0 h 135"/>
                <a:gd name="T10" fmla="*/ 0 w 113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35">
                  <a:moveTo>
                    <a:pt x="0" y="0"/>
                  </a:moveTo>
                  <a:lnTo>
                    <a:pt x="0" y="135"/>
                  </a:lnTo>
                  <a:lnTo>
                    <a:pt x="113" y="135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90296EDA-89C5-16BA-8A66-C6A23B1A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753" y="5565086"/>
              <a:ext cx="164791" cy="1127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A431ED5D-E65E-A5C9-4CB8-45FD241EA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882" y="5565086"/>
              <a:ext cx="164791" cy="1127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544D3578-BAB4-B8FF-F2EE-1B04AFBFA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882" y="5350773"/>
              <a:ext cx="164791" cy="214313"/>
            </a:xfrm>
            <a:custGeom>
              <a:avLst/>
              <a:gdLst>
                <a:gd name="T0" fmla="*/ 0 w 113"/>
                <a:gd name="T1" fmla="*/ 0 h 135"/>
                <a:gd name="T2" fmla="*/ 0 w 113"/>
                <a:gd name="T3" fmla="*/ 135 h 135"/>
                <a:gd name="T4" fmla="*/ 113 w 113"/>
                <a:gd name="T5" fmla="*/ 135 h 135"/>
                <a:gd name="T6" fmla="*/ 113 w 113"/>
                <a:gd name="T7" fmla="*/ 0 h 135"/>
                <a:gd name="T8" fmla="*/ 56 w 113"/>
                <a:gd name="T9" fmla="*/ 0 h 135"/>
                <a:gd name="T10" fmla="*/ 0 w 113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35">
                  <a:moveTo>
                    <a:pt x="0" y="0"/>
                  </a:moveTo>
                  <a:lnTo>
                    <a:pt x="0" y="135"/>
                  </a:lnTo>
                  <a:lnTo>
                    <a:pt x="113" y="135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AEE45BB-4545-2AF8-5257-82748B9F3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881" y="5234886"/>
              <a:ext cx="166249" cy="223838"/>
            </a:xfrm>
            <a:custGeom>
              <a:avLst/>
              <a:gdLst>
                <a:gd name="T0" fmla="*/ 114 w 114"/>
                <a:gd name="T1" fmla="*/ 0 h 141"/>
                <a:gd name="T2" fmla="*/ 57 w 114"/>
                <a:gd name="T3" fmla="*/ 0 h 141"/>
                <a:gd name="T4" fmla="*/ 0 w 114"/>
                <a:gd name="T5" fmla="*/ 0 h 141"/>
                <a:gd name="T6" fmla="*/ 0 w 114"/>
                <a:gd name="T7" fmla="*/ 141 h 141"/>
                <a:gd name="T8" fmla="*/ 114 w 114"/>
                <a:gd name="T9" fmla="*/ 141 h 141"/>
                <a:gd name="T10" fmla="*/ 114 w 114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41">
                  <a:moveTo>
                    <a:pt x="114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14" y="14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AA1AA2B-B05A-6DDB-9C5B-9AA8163C6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881" y="5458723"/>
              <a:ext cx="166249" cy="112713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71 h 71"/>
                <a:gd name="T4" fmla="*/ 57 w 114"/>
                <a:gd name="T5" fmla="*/ 71 h 71"/>
                <a:gd name="T6" fmla="*/ 114 w 114"/>
                <a:gd name="T7" fmla="*/ 71 h 71"/>
                <a:gd name="T8" fmla="*/ 114 w 114"/>
                <a:gd name="T9" fmla="*/ 0 h 71"/>
                <a:gd name="T10" fmla="*/ 0 w 114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71">
                  <a:moveTo>
                    <a:pt x="0" y="0"/>
                  </a:moveTo>
                  <a:lnTo>
                    <a:pt x="0" y="71"/>
                  </a:lnTo>
                  <a:lnTo>
                    <a:pt x="57" y="71"/>
                  </a:lnTo>
                  <a:lnTo>
                    <a:pt x="114" y="71"/>
                  </a:lnTo>
                  <a:lnTo>
                    <a:pt x="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2C06201-C1D4-D076-185C-2CD3AA107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753" y="5557148"/>
              <a:ext cx="164791" cy="9525"/>
            </a:xfrm>
            <a:custGeom>
              <a:avLst/>
              <a:gdLst>
                <a:gd name="T0" fmla="*/ 0 w 113"/>
                <a:gd name="T1" fmla="*/ 0 h 6"/>
                <a:gd name="T2" fmla="*/ 0 w 113"/>
                <a:gd name="T3" fmla="*/ 6 h 6"/>
                <a:gd name="T4" fmla="*/ 113 w 113"/>
                <a:gd name="T5" fmla="*/ 6 h 6"/>
                <a:gd name="T6" fmla="*/ 113 w 113"/>
                <a:gd name="T7" fmla="*/ 0 h 6"/>
                <a:gd name="T8" fmla="*/ 56 w 113"/>
                <a:gd name="T9" fmla="*/ 0 h 6"/>
                <a:gd name="T10" fmla="*/ 0 w 11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6">
                  <a:moveTo>
                    <a:pt x="0" y="0"/>
                  </a:moveTo>
                  <a:lnTo>
                    <a:pt x="0" y="6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7733DC7-2622-2986-A307-145C47E14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753" y="5566673"/>
              <a:ext cx="164791" cy="111125"/>
            </a:xfrm>
            <a:custGeom>
              <a:avLst/>
              <a:gdLst>
                <a:gd name="T0" fmla="*/ 0 w 113"/>
                <a:gd name="T1" fmla="*/ 0 h 70"/>
                <a:gd name="T2" fmla="*/ 0 w 113"/>
                <a:gd name="T3" fmla="*/ 3 h 70"/>
                <a:gd name="T4" fmla="*/ 0 w 113"/>
                <a:gd name="T5" fmla="*/ 70 h 70"/>
                <a:gd name="T6" fmla="*/ 113 w 113"/>
                <a:gd name="T7" fmla="*/ 70 h 70"/>
                <a:gd name="T8" fmla="*/ 113 w 113"/>
                <a:gd name="T9" fmla="*/ 3 h 70"/>
                <a:gd name="T10" fmla="*/ 113 w 113"/>
                <a:gd name="T11" fmla="*/ 0 h 70"/>
                <a:gd name="T12" fmla="*/ 0 w 113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0" y="3"/>
                  </a:lnTo>
                  <a:lnTo>
                    <a:pt x="0" y="70"/>
                  </a:lnTo>
                  <a:lnTo>
                    <a:pt x="113" y="70"/>
                  </a:lnTo>
                  <a:lnTo>
                    <a:pt x="113" y="3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A8A3C40-BBB1-728A-27B5-1D963F0A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134" y="4793561"/>
              <a:ext cx="164791" cy="330200"/>
            </a:xfrm>
            <a:custGeom>
              <a:avLst/>
              <a:gdLst>
                <a:gd name="T0" fmla="*/ 113 w 113"/>
                <a:gd name="T1" fmla="*/ 208 h 208"/>
                <a:gd name="T2" fmla="*/ 113 w 113"/>
                <a:gd name="T3" fmla="*/ 0 h 208"/>
                <a:gd name="T4" fmla="*/ 57 w 113"/>
                <a:gd name="T5" fmla="*/ 0 h 208"/>
                <a:gd name="T6" fmla="*/ 0 w 113"/>
                <a:gd name="T7" fmla="*/ 0 h 208"/>
                <a:gd name="T8" fmla="*/ 0 w 113"/>
                <a:gd name="T9" fmla="*/ 208 h 208"/>
                <a:gd name="T10" fmla="*/ 113 w 113"/>
                <a:gd name="T1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08">
                  <a:moveTo>
                    <a:pt x="113" y="208"/>
                  </a:moveTo>
                  <a:lnTo>
                    <a:pt x="113" y="0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113" y="20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C3B54651-F470-CD57-8D6C-195351F2D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134" y="5123761"/>
              <a:ext cx="164791" cy="228600"/>
            </a:xfrm>
            <a:custGeom>
              <a:avLst/>
              <a:gdLst>
                <a:gd name="T0" fmla="*/ 0 w 113"/>
                <a:gd name="T1" fmla="*/ 144 h 144"/>
                <a:gd name="T2" fmla="*/ 57 w 113"/>
                <a:gd name="T3" fmla="*/ 144 h 144"/>
                <a:gd name="T4" fmla="*/ 113 w 113"/>
                <a:gd name="T5" fmla="*/ 144 h 144"/>
                <a:gd name="T6" fmla="*/ 113 w 113"/>
                <a:gd name="T7" fmla="*/ 0 h 144"/>
                <a:gd name="T8" fmla="*/ 0 w 113"/>
                <a:gd name="T9" fmla="*/ 0 h 144"/>
                <a:gd name="T10" fmla="*/ 0 w 113"/>
                <a:gd name="T1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44">
                  <a:moveTo>
                    <a:pt x="0" y="144"/>
                  </a:moveTo>
                  <a:lnTo>
                    <a:pt x="57" y="144"/>
                  </a:lnTo>
                  <a:lnTo>
                    <a:pt x="113" y="144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ED05175-BD58-E4B7-9DAA-5FE5C2642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592" y="4901511"/>
              <a:ext cx="164791" cy="114300"/>
            </a:xfrm>
            <a:custGeom>
              <a:avLst/>
              <a:gdLst>
                <a:gd name="T0" fmla="*/ 0 w 113"/>
                <a:gd name="T1" fmla="*/ 72 h 72"/>
                <a:gd name="T2" fmla="*/ 113 w 113"/>
                <a:gd name="T3" fmla="*/ 72 h 72"/>
                <a:gd name="T4" fmla="*/ 113 w 113"/>
                <a:gd name="T5" fmla="*/ 0 h 72"/>
                <a:gd name="T6" fmla="*/ 56 w 113"/>
                <a:gd name="T7" fmla="*/ 0 h 72"/>
                <a:gd name="T8" fmla="*/ 0 w 113"/>
                <a:gd name="T9" fmla="*/ 0 h 72"/>
                <a:gd name="T10" fmla="*/ 0 w 11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72">
                  <a:moveTo>
                    <a:pt x="0" y="72"/>
                  </a:moveTo>
                  <a:lnTo>
                    <a:pt x="113" y="72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36DE69C-32CB-8522-B3C7-F123CB91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592" y="5015811"/>
              <a:ext cx="164791" cy="336550"/>
            </a:xfrm>
            <a:custGeom>
              <a:avLst/>
              <a:gdLst>
                <a:gd name="T0" fmla="*/ 113 w 113"/>
                <a:gd name="T1" fmla="*/ 0 h 212"/>
                <a:gd name="T2" fmla="*/ 0 w 113"/>
                <a:gd name="T3" fmla="*/ 0 h 212"/>
                <a:gd name="T4" fmla="*/ 0 w 113"/>
                <a:gd name="T5" fmla="*/ 212 h 212"/>
                <a:gd name="T6" fmla="*/ 56 w 113"/>
                <a:gd name="T7" fmla="*/ 212 h 212"/>
                <a:gd name="T8" fmla="*/ 113 w 113"/>
                <a:gd name="T9" fmla="*/ 212 h 212"/>
                <a:gd name="T10" fmla="*/ 113 w 113"/>
                <a:gd name="T1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12">
                  <a:moveTo>
                    <a:pt x="113" y="0"/>
                  </a:moveTo>
                  <a:lnTo>
                    <a:pt x="0" y="0"/>
                  </a:lnTo>
                  <a:lnTo>
                    <a:pt x="0" y="212"/>
                  </a:lnTo>
                  <a:lnTo>
                    <a:pt x="56" y="212"/>
                  </a:lnTo>
                  <a:lnTo>
                    <a:pt x="113" y="21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128F858-82A3-0B56-9168-D43DCA7C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74" y="5344423"/>
              <a:ext cx="164791" cy="227013"/>
            </a:xfrm>
            <a:custGeom>
              <a:avLst/>
              <a:gdLst>
                <a:gd name="T0" fmla="*/ 113 w 113"/>
                <a:gd name="T1" fmla="*/ 143 h 143"/>
                <a:gd name="T2" fmla="*/ 113 w 113"/>
                <a:gd name="T3" fmla="*/ 0 h 143"/>
                <a:gd name="T4" fmla="*/ 0 w 113"/>
                <a:gd name="T5" fmla="*/ 0 h 143"/>
                <a:gd name="T6" fmla="*/ 0 w 113"/>
                <a:gd name="T7" fmla="*/ 143 h 143"/>
                <a:gd name="T8" fmla="*/ 56 w 113"/>
                <a:gd name="T9" fmla="*/ 143 h 143"/>
                <a:gd name="T10" fmla="*/ 113 w 113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43">
                  <a:moveTo>
                    <a:pt x="113" y="143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56" y="143"/>
                  </a:lnTo>
                  <a:lnTo>
                    <a:pt x="113" y="14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54F7AB01-6F53-8270-59FB-E127C9040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74" y="5012636"/>
              <a:ext cx="164791" cy="331788"/>
            </a:xfrm>
            <a:custGeom>
              <a:avLst/>
              <a:gdLst>
                <a:gd name="T0" fmla="*/ 113 w 113"/>
                <a:gd name="T1" fmla="*/ 209 h 209"/>
                <a:gd name="T2" fmla="*/ 113 w 113"/>
                <a:gd name="T3" fmla="*/ 0 h 209"/>
                <a:gd name="T4" fmla="*/ 56 w 113"/>
                <a:gd name="T5" fmla="*/ 0 h 209"/>
                <a:gd name="T6" fmla="*/ 0 w 113"/>
                <a:gd name="T7" fmla="*/ 0 h 209"/>
                <a:gd name="T8" fmla="*/ 0 w 113"/>
                <a:gd name="T9" fmla="*/ 209 h 209"/>
                <a:gd name="T10" fmla="*/ 113 w 113"/>
                <a:gd name="T1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09">
                  <a:moveTo>
                    <a:pt x="113" y="209"/>
                  </a:move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09"/>
                  </a:lnTo>
                  <a:lnTo>
                    <a:pt x="113" y="20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0AE292FF-7BD8-1D40-310C-863C30BC3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73" y="5234886"/>
              <a:ext cx="166249" cy="223838"/>
            </a:xfrm>
            <a:custGeom>
              <a:avLst/>
              <a:gdLst>
                <a:gd name="T0" fmla="*/ 57 w 114"/>
                <a:gd name="T1" fmla="*/ 0 h 141"/>
                <a:gd name="T2" fmla="*/ 0 w 114"/>
                <a:gd name="T3" fmla="*/ 0 h 141"/>
                <a:gd name="T4" fmla="*/ 0 w 114"/>
                <a:gd name="T5" fmla="*/ 141 h 141"/>
                <a:gd name="T6" fmla="*/ 114 w 114"/>
                <a:gd name="T7" fmla="*/ 141 h 141"/>
                <a:gd name="T8" fmla="*/ 114 w 114"/>
                <a:gd name="T9" fmla="*/ 0 h 141"/>
                <a:gd name="T10" fmla="*/ 57 w 114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41">
                  <a:moveTo>
                    <a:pt x="57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14" y="141"/>
                  </a:lnTo>
                  <a:lnTo>
                    <a:pt x="114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D0A67CEB-2404-017A-59E6-74C0BEBC7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73" y="5458723"/>
              <a:ext cx="166249" cy="112713"/>
            </a:xfrm>
            <a:custGeom>
              <a:avLst/>
              <a:gdLst>
                <a:gd name="T0" fmla="*/ 0 w 114"/>
                <a:gd name="T1" fmla="*/ 71 h 71"/>
                <a:gd name="T2" fmla="*/ 57 w 114"/>
                <a:gd name="T3" fmla="*/ 71 h 71"/>
                <a:gd name="T4" fmla="*/ 114 w 114"/>
                <a:gd name="T5" fmla="*/ 71 h 71"/>
                <a:gd name="T6" fmla="*/ 114 w 114"/>
                <a:gd name="T7" fmla="*/ 0 h 71"/>
                <a:gd name="T8" fmla="*/ 0 w 114"/>
                <a:gd name="T9" fmla="*/ 0 h 71"/>
                <a:gd name="T10" fmla="*/ 0 w 114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71">
                  <a:moveTo>
                    <a:pt x="0" y="71"/>
                  </a:moveTo>
                  <a:lnTo>
                    <a:pt x="57" y="71"/>
                  </a:lnTo>
                  <a:lnTo>
                    <a:pt x="114" y="71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28D0A41E-FFF6-F49B-EEE0-886CBB995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264" y="5573023"/>
              <a:ext cx="166249" cy="1047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F73F3163-D2AD-9E21-DE20-923615DB3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264" y="5565086"/>
              <a:ext cx="166249" cy="7938"/>
            </a:xfrm>
            <a:custGeom>
              <a:avLst/>
              <a:gdLst>
                <a:gd name="T0" fmla="*/ 0 w 114"/>
                <a:gd name="T1" fmla="*/ 0 h 5"/>
                <a:gd name="T2" fmla="*/ 0 w 114"/>
                <a:gd name="T3" fmla="*/ 5 h 5"/>
                <a:gd name="T4" fmla="*/ 114 w 114"/>
                <a:gd name="T5" fmla="*/ 5 h 5"/>
                <a:gd name="T6" fmla="*/ 114 w 114"/>
                <a:gd name="T7" fmla="*/ 0 h 5"/>
                <a:gd name="T8" fmla="*/ 57 w 114"/>
                <a:gd name="T9" fmla="*/ 0 h 5"/>
                <a:gd name="T10" fmla="*/ 0 w 1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5">
                  <a:moveTo>
                    <a:pt x="0" y="0"/>
                  </a:moveTo>
                  <a:lnTo>
                    <a:pt x="0" y="5"/>
                  </a:lnTo>
                  <a:lnTo>
                    <a:pt x="114" y="5"/>
                  </a:lnTo>
                  <a:lnTo>
                    <a:pt x="114" y="0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4F8566F5-B608-C587-6F7D-BE8202B2F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428" y="5565086"/>
              <a:ext cx="166249" cy="112713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279A677F-8A51-70AD-0FD7-2508B5141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428" y="5236473"/>
              <a:ext cx="166249" cy="328613"/>
            </a:xfrm>
            <a:custGeom>
              <a:avLst/>
              <a:gdLst>
                <a:gd name="T0" fmla="*/ 114 w 114"/>
                <a:gd name="T1" fmla="*/ 207 h 207"/>
                <a:gd name="T2" fmla="*/ 114 w 114"/>
                <a:gd name="T3" fmla="*/ 0 h 207"/>
                <a:gd name="T4" fmla="*/ 57 w 114"/>
                <a:gd name="T5" fmla="*/ 0 h 207"/>
                <a:gd name="T6" fmla="*/ 0 w 114"/>
                <a:gd name="T7" fmla="*/ 0 h 207"/>
                <a:gd name="T8" fmla="*/ 0 w 114"/>
                <a:gd name="T9" fmla="*/ 207 h 207"/>
                <a:gd name="T10" fmla="*/ 114 w 114"/>
                <a:gd name="T1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207">
                  <a:moveTo>
                    <a:pt x="114" y="207"/>
                  </a:moveTo>
                  <a:lnTo>
                    <a:pt x="114" y="0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114" y="207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4B58B3C1-DCC6-F970-F626-EEB5A8F7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428" y="5239648"/>
              <a:ext cx="164791" cy="215900"/>
            </a:xfrm>
            <a:custGeom>
              <a:avLst/>
              <a:gdLst>
                <a:gd name="T0" fmla="*/ 56 w 113"/>
                <a:gd name="T1" fmla="*/ 0 h 136"/>
                <a:gd name="T2" fmla="*/ 0 w 113"/>
                <a:gd name="T3" fmla="*/ 0 h 136"/>
                <a:gd name="T4" fmla="*/ 0 w 113"/>
                <a:gd name="T5" fmla="*/ 136 h 136"/>
                <a:gd name="T6" fmla="*/ 113 w 113"/>
                <a:gd name="T7" fmla="*/ 136 h 136"/>
                <a:gd name="T8" fmla="*/ 113 w 113"/>
                <a:gd name="T9" fmla="*/ 0 h 136"/>
                <a:gd name="T10" fmla="*/ 56 w 113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36">
                  <a:moveTo>
                    <a:pt x="5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113" y="136"/>
                  </a:lnTo>
                  <a:lnTo>
                    <a:pt x="113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6EBA343C-0BAA-5FA0-D21C-78386AE24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428" y="5455548"/>
              <a:ext cx="164791" cy="106363"/>
            </a:xfrm>
            <a:custGeom>
              <a:avLst/>
              <a:gdLst>
                <a:gd name="T0" fmla="*/ 0 w 113"/>
                <a:gd name="T1" fmla="*/ 0 h 67"/>
                <a:gd name="T2" fmla="*/ 0 w 113"/>
                <a:gd name="T3" fmla="*/ 67 h 67"/>
                <a:gd name="T4" fmla="*/ 56 w 113"/>
                <a:gd name="T5" fmla="*/ 67 h 67"/>
                <a:gd name="T6" fmla="*/ 113 w 113"/>
                <a:gd name="T7" fmla="*/ 67 h 67"/>
                <a:gd name="T8" fmla="*/ 113 w 113"/>
                <a:gd name="T9" fmla="*/ 0 h 67"/>
                <a:gd name="T10" fmla="*/ 0 w 113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67">
                  <a:moveTo>
                    <a:pt x="0" y="0"/>
                  </a:moveTo>
                  <a:lnTo>
                    <a:pt x="0" y="67"/>
                  </a:lnTo>
                  <a:lnTo>
                    <a:pt x="56" y="67"/>
                  </a:lnTo>
                  <a:lnTo>
                    <a:pt x="113" y="67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CCE50049-C099-219B-D1D3-7DEF5D870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721" y="5353948"/>
              <a:ext cx="164791" cy="211138"/>
            </a:xfrm>
            <a:custGeom>
              <a:avLst/>
              <a:gdLst>
                <a:gd name="T0" fmla="*/ 56 w 113"/>
                <a:gd name="T1" fmla="*/ 0 h 133"/>
                <a:gd name="T2" fmla="*/ 0 w 113"/>
                <a:gd name="T3" fmla="*/ 0 h 133"/>
                <a:gd name="T4" fmla="*/ 0 w 113"/>
                <a:gd name="T5" fmla="*/ 133 h 133"/>
                <a:gd name="T6" fmla="*/ 113 w 113"/>
                <a:gd name="T7" fmla="*/ 133 h 133"/>
                <a:gd name="T8" fmla="*/ 113 w 113"/>
                <a:gd name="T9" fmla="*/ 0 h 133"/>
                <a:gd name="T10" fmla="*/ 56 w 113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33">
                  <a:moveTo>
                    <a:pt x="5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113" y="133"/>
                  </a:lnTo>
                  <a:lnTo>
                    <a:pt x="113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80B7D5C9-C299-2307-B98A-12058D7C3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2721" y="5565086"/>
              <a:ext cx="164791" cy="112713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1B7508E3-A271-3AD8-31D1-229E5568C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2712" y="501581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353C38F9-22F8-4C57-3647-77EF15211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7713" y="512693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C4286A58-DA9F-686D-5D28-AFE679B8C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2713" y="512693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4081C926-2853-4759-2A4D-FBF1B46DC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89" y="5565086"/>
              <a:ext cx="166249" cy="112713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71 h 71"/>
                <a:gd name="T4" fmla="*/ 114 w 114"/>
                <a:gd name="T5" fmla="*/ 71 h 71"/>
                <a:gd name="T6" fmla="*/ 114 w 114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71">
                  <a:moveTo>
                    <a:pt x="0" y="0"/>
                  </a:moveTo>
                  <a:lnTo>
                    <a:pt x="0" y="71"/>
                  </a:lnTo>
                  <a:lnTo>
                    <a:pt x="114" y="71"/>
                  </a:lnTo>
                  <a:lnTo>
                    <a:pt x="11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190BEE3-C7FA-D61A-AEDD-E0EA144BD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89" y="5461898"/>
              <a:ext cx="83124" cy="103188"/>
            </a:xfrm>
            <a:custGeom>
              <a:avLst/>
              <a:gdLst>
                <a:gd name="T0" fmla="*/ 57 w 57"/>
                <a:gd name="T1" fmla="*/ 0 h 65"/>
                <a:gd name="T2" fmla="*/ 0 w 57"/>
                <a:gd name="T3" fmla="*/ 0 h 65"/>
                <a:gd name="T4" fmla="*/ 0 w 57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5">
                  <a:moveTo>
                    <a:pt x="57" y="0"/>
                  </a:moveTo>
                  <a:lnTo>
                    <a:pt x="0" y="0"/>
                  </a:lnTo>
                  <a:lnTo>
                    <a:pt x="0" y="6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F9C6C32-E1E1-EE7B-FA43-D44454853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713" y="5461898"/>
              <a:ext cx="83124" cy="103188"/>
            </a:xfrm>
            <a:custGeom>
              <a:avLst/>
              <a:gdLst>
                <a:gd name="T0" fmla="*/ 57 w 57"/>
                <a:gd name="T1" fmla="*/ 65 h 65"/>
                <a:gd name="T2" fmla="*/ 57 w 57"/>
                <a:gd name="T3" fmla="*/ 0 h 65"/>
                <a:gd name="T4" fmla="*/ 0 w 57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5">
                  <a:moveTo>
                    <a:pt x="57" y="65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B02988C6-8A14-3A1C-FD57-CDB67B158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046" y="5458723"/>
              <a:ext cx="81666" cy="112713"/>
            </a:xfrm>
            <a:custGeom>
              <a:avLst/>
              <a:gdLst>
                <a:gd name="T0" fmla="*/ 0 w 56"/>
                <a:gd name="T1" fmla="*/ 0 h 71"/>
                <a:gd name="T2" fmla="*/ 0 w 56"/>
                <a:gd name="T3" fmla="*/ 71 h 71"/>
                <a:gd name="T4" fmla="*/ 56 w 56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71">
                  <a:moveTo>
                    <a:pt x="0" y="0"/>
                  </a:moveTo>
                  <a:lnTo>
                    <a:pt x="0" y="71"/>
                  </a:lnTo>
                  <a:lnTo>
                    <a:pt x="56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2C48BF-D73D-1616-CC52-20246C760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046" y="5352361"/>
              <a:ext cx="81666" cy="106363"/>
            </a:xfrm>
            <a:custGeom>
              <a:avLst/>
              <a:gdLst>
                <a:gd name="T0" fmla="*/ 56 w 56"/>
                <a:gd name="T1" fmla="*/ 0 h 67"/>
                <a:gd name="T2" fmla="*/ 0 w 56"/>
                <a:gd name="T3" fmla="*/ 0 h 67"/>
                <a:gd name="T4" fmla="*/ 0 w 5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7">
                  <a:moveTo>
                    <a:pt x="56" y="0"/>
                  </a:moveTo>
                  <a:lnTo>
                    <a:pt x="0" y="0"/>
                  </a:lnTo>
                  <a:lnTo>
                    <a:pt x="0" y="6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C056A2BF-9240-C0AD-2983-812418257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9589" y="5565086"/>
              <a:ext cx="1662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8E95A955-EC54-0498-EA23-DC597BF57D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2712" y="5571436"/>
              <a:ext cx="0" cy="1063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A4E32FE3-215B-EF73-EFE7-2BFBE924C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712" y="5458723"/>
              <a:ext cx="83124" cy="112713"/>
            </a:xfrm>
            <a:custGeom>
              <a:avLst/>
              <a:gdLst>
                <a:gd name="T0" fmla="*/ 0 w 57"/>
                <a:gd name="T1" fmla="*/ 71 h 71"/>
                <a:gd name="T2" fmla="*/ 57 w 57"/>
                <a:gd name="T3" fmla="*/ 71 h 71"/>
                <a:gd name="T4" fmla="*/ 57 w 57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1">
                  <a:moveTo>
                    <a:pt x="0" y="71"/>
                  </a:moveTo>
                  <a:lnTo>
                    <a:pt x="57" y="71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F42FA4D1-D632-4882-69F0-3C788E688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712" y="5352361"/>
              <a:ext cx="83124" cy="106363"/>
            </a:xfrm>
            <a:custGeom>
              <a:avLst/>
              <a:gdLst>
                <a:gd name="T0" fmla="*/ 57 w 57"/>
                <a:gd name="T1" fmla="*/ 67 h 67"/>
                <a:gd name="T2" fmla="*/ 57 w 57"/>
                <a:gd name="T3" fmla="*/ 0 h 67"/>
                <a:gd name="T4" fmla="*/ 0 w 57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7">
                  <a:moveTo>
                    <a:pt x="57" y="67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E074A6A0-5D78-6915-4E30-795124131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753" y="5350773"/>
              <a:ext cx="81666" cy="214313"/>
            </a:xfrm>
            <a:custGeom>
              <a:avLst/>
              <a:gdLst>
                <a:gd name="T0" fmla="*/ 56 w 56"/>
                <a:gd name="T1" fmla="*/ 0 h 135"/>
                <a:gd name="T2" fmla="*/ 0 w 56"/>
                <a:gd name="T3" fmla="*/ 0 h 135"/>
                <a:gd name="T4" fmla="*/ 0 w 56"/>
                <a:gd name="T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5">
                  <a:moveTo>
                    <a:pt x="56" y="0"/>
                  </a:moveTo>
                  <a:lnTo>
                    <a:pt x="0" y="0"/>
                  </a:lnTo>
                  <a:lnTo>
                    <a:pt x="0" y="13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07F8AB7-3EBD-8CF4-1FD6-FB3284861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753" y="5565086"/>
              <a:ext cx="164791" cy="112713"/>
            </a:xfrm>
            <a:custGeom>
              <a:avLst/>
              <a:gdLst>
                <a:gd name="T0" fmla="*/ 0 w 113"/>
                <a:gd name="T1" fmla="*/ 0 h 71"/>
                <a:gd name="T2" fmla="*/ 0 w 113"/>
                <a:gd name="T3" fmla="*/ 71 h 71"/>
                <a:gd name="T4" fmla="*/ 113 w 113"/>
                <a:gd name="T5" fmla="*/ 71 h 71"/>
                <a:gd name="T6" fmla="*/ 113 w 113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1">
                  <a:moveTo>
                    <a:pt x="0" y="0"/>
                  </a:moveTo>
                  <a:lnTo>
                    <a:pt x="0" y="71"/>
                  </a:lnTo>
                  <a:lnTo>
                    <a:pt x="113" y="71"/>
                  </a:lnTo>
                  <a:lnTo>
                    <a:pt x="11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B92321DB-8EAC-9B1B-D979-47DF209C67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1046" y="5458723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49F5C56F-B289-522D-0571-4B5254409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712" y="5015811"/>
              <a:ext cx="0" cy="3365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EF251FAB-C692-DC4D-AC0E-8ED5316E2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9171" y="5015811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85AB6056-E853-CF60-A443-B890CFD41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713" y="5126936"/>
              <a:ext cx="0" cy="334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233E8990-702F-DD47-E7D5-05C39888E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8548" y="490468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C2097F8C-9D87-68CC-EADC-D053A728E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5006" y="47935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96183FA6-5AF9-EBEE-A1B6-0827C09B8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0006" y="47935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FAF0169-C679-3E57-CC95-7DD5FC1EC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882" y="5565086"/>
              <a:ext cx="164791" cy="112713"/>
            </a:xfrm>
            <a:custGeom>
              <a:avLst/>
              <a:gdLst>
                <a:gd name="T0" fmla="*/ 0 w 113"/>
                <a:gd name="T1" fmla="*/ 0 h 71"/>
                <a:gd name="T2" fmla="*/ 0 w 113"/>
                <a:gd name="T3" fmla="*/ 71 h 71"/>
                <a:gd name="T4" fmla="*/ 113 w 113"/>
                <a:gd name="T5" fmla="*/ 71 h 71"/>
                <a:gd name="T6" fmla="*/ 113 w 113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1">
                  <a:moveTo>
                    <a:pt x="0" y="0"/>
                  </a:moveTo>
                  <a:lnTo>
                    <a:pt x="0" y="71"/>
                  </a:lnTo>
                  <a:lnTo>
                    <a:pt x="113" y="71"/>
                  </a:lnTo>
                  <a:lnTo>
                    <a:pt x="11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511AE543-719D-319B-C2B6-E6704BDAA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882" y="5350773"/>
              <a:ext cx="81666" cy="214313"/>
            </a:xfrm>
            <a:custGeom>
              <a:avLst/>
              <a:gdLst>
                <a:gd name="T0" fmla="*/ 56 w 56"/>
                <a:gd name="T1" fmla="*/ 0 h 135"/>
                <a:gd name="T2" fmla="*/ 0 w 56"/>
                <a:gd name="T3" fmla="*/ 0 h 135"/>
                <a:gd name="T4" fmla="*/ 0 w 56"/>
                <a:gd name="T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5">
                  <a:moveTo>
                    <a:pt x="56" y="0"/>
                  </a:moveTo>
                  <a:lnTo>
                    <a:pt x="0" y="0"/>
                  </a:lnTo>
                  <a:lnTo>
                    <a:pt x="0" y="13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BF3DC43-1071-56DF-3604-637B41E45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006" y="5234886"/>
              <a:ext cx="83124" cy="223838"/>
            </a:xfrm>
            <a:custGeom>
              <a:avLst/>
              <a:gdLst>
                <a:gd name="T0" fmla="*/ 57 w 57"/>
                <a:gd name="T1" fmla="*/ 141 h 141"/>
                <a:gd name="T2" fmla="*/ 57 w 57"/>
                <a:gd name="T3" fmla="*/ 0 h 141"/>
                <a:gd name="T4" fmla="*/ 0 w 57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1">
                  <a:moveTo>
                    <a:pt x="57" y="141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4912C3D2-D9EA-2826-2FE5-92C8056EA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548" y="5350773"/>
              <a:ext cx="83124" cy="214313"/>
            </a:xfrm>
            <a:custGeom>
              <a:avLst/>
              <a:gdLst>
                <a:gd name="T0" fmla="*/ 57 w 57"/>
                <a:gd name="T1" fmla="*/ 135 h 135"/>
                <a:gd name="T2" fmla="*/ 57 w 57"/>
                <a:gd name="T3" fmla="*/ 0 h 135"/>
                <a:gd name="T4" fmla="*/ 0 w 57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35">
                  <a:moveTo>
                    <a:pt x="57" y="135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80EFDE29-F992-D638-D4E2-EEB13891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881" y="5458723"/>
              <a:ext cx="83124" cy="112713"/>
            </a:xfrm>
            <a:custGeom>
              <a:avLst/>
              <a:gdLst>
                <a:gd name="T0" fmla="*/ 0 w 57"/>
                <a:gd name="T1" fmla="*/ 0 h 71"/>
                <a:gd name="T2" fmla="*/ 0 w 57"/>
                <a:gd name="T3" fmla="*/ 71 h 71"/>
                <a:gd name="T4" fmla="*/ 57 w 57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1">
                  <a:moveTo>
                    <a:pt x="0" y="0"/>
                  </a:moveTo>
                  <a:lnTo>
                    <a:pt x="0" y="71"/>
                  </a:lnTo>
                  <a:lnTo>
                    <a:pt x="57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id="{FD04FBF3-8CD3-C37A-8BFE-A54255653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0006" y="5571436"/>
              <a:ext cx="0" cy="1063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20545AD7-B87D-D429-BAAE-BEED14F85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006" y="5458723"/>
              <a:ext cx="83124" cy="112713"/>
            </a:xfrm>
            <a:custGeom>
              <a:avLst/>
              <a:gdLst>
                <a:gd name="T0" fmla="*/ 0 w 57"/>
                <a:gd name="T1" fmla="*/ 71 h 71"/>
                <a:gd name="T2" fmla="*/ 57 w 57"/>
                <a:gd name="T3" fmla="*/ 71 h 71"/>
                <a:gd name="T4" fmla="*/ 57 w 57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1">
                  <a:moveTo>
                    <a:pt x="0" y="71"/>
                  </a:moveTo>
                  <a:lnTo>
                    <a:pt x="57" y="71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EB69BEEE-3DE9-4CD7-652C-DA93B0B14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6881" y="5458723"/>
              <a:ext cx="1662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5C114373-D432-FBE7-1BC8-16ABF33DE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881" y="5234886"/>
              <a:ext cx="83124" cy="223838"/>
            </a:xfrm>
            <a:custGeom>
              <a:avLst/>
              <a:gdLst>
                <a:gd name="T0" fmla="*/ 57 w 57"/>
                <a:gd name="T1" fmla="*/ 0 h 141"/>
                <a:gd name="T2" fmla="*/ 0 w 57"/>
                <a:gd name="T3" fmla="*/ 0 h 141"/>
                <a:gd name="T4" fmla="*/ 0 w 57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1">
                  <a:moveTo>
                    <a:pt x="57" y="0"/>
                  </a:moveTo>
                  <a:lnTo>
                    <a:pt x="0" y="0"/>
                  </a:lnTo>
                  <a:lnTo>
                    <a:pt x="0" y="1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A9404E90-07C2-A185-265B-31FC4B0AE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5007" y="490468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26FB3F79-1F7D-F362-35CC-E0378B26E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6882" y="5565086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9858C43B-B9B0-F036-134D-2EB481456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548" y="4904686"/>
              <a:ext cx="0" cy="446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6ECB94D5-7101-B732-3C53-F0F2AF9E9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0006" y="4793561"/>
              <a:ext cx="0" cy="4413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6A468F85-D6A0-AADD-A1CA-C8A4871A6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5420" y="490468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32BA44AD-9BB1-BF01-2E11-0FE20DA9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420" y="5350773"/>
              <a:ext cx="83124" cy="214313"/>
            </a:xfrm>
            <a:custGeom>
              <a:avLst/>
              <a:gdLst>
                <a:gd name="T0" fmla="*/ 57 w 57"/>
                <a:gd name="T1" fmla="*/ 135 h 135"/>
                <a:gd name="T2" fmla="*/ 57 w 57"/>
                <a:gd name="T3" fmla="*/ 0 h 135"/>
                <a:gd name="T4" fmla="*/ 0 w 57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35">
                  <a:moveTo>
                    <a:pt x="57" y="135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E859CC09-69FF-C709-7FFC-C959B9644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753" y="5557148"/>
              <a:ext cx="0" cy="14288"/>
            </a:xfrm>
            <a:custGeom>
              <a:avLst/>
              <a:gdLst>
                <a:gd name="T0" fmla="*/ 0 h 9"/>
                <a:gd name="T1" fmla="*/ 6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6"/>
                  </a:lnTo>
                  <a:lnTo>
                    <a:pt x="0" y="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836A74CC-52BA-2CD3-3048-38162657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753" y="5571436"/>
              <a:ext cx="164791" cy="106363"/>
            </a:xfrm>
            <a:custGeom>
              <a:avLst/>
              <a:gdLst>
                <a:gd name="T0" fmla="*/ 0 w 113"/>
                <a:gd name="T1" fmla="*/ 0 h 67"/>
                <a:gd name="T2" fmla="*/ 0 w 113"/>
                <a:gd name="T3" fmla="*/ 67 h 67"/>
                <a:gd name="T4" fmla="*/ 113 w 113"/>
                <a:gd name="T5" fmla="*/ 67 h 67"/>
                <a:gd name="T6" fmla="*/ 113 w 1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67">
                  <a:moveTo>
                    <a:pt x="0" y="0"/>
                  </a:moveTo>
                  <a:lnTo>
                    <a:pt x="0" y="67"/>
                  </a:lnTo>
                  <a:lnTo>
                    <a:pt x="113" y="67"/>
                  </a:lnTo>
                  <a:lnTo>
                    <a:pt x="11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6" name="Line 71">
              <a:extLst>
                <a:ext uri="{FF2B5EF4-FFF2-40B4-BE49-F238E27FC236}">
                  <a16:creationId xmlns:a16="http://schemas.microsoft.com/office/drawing/2014/main" id="{427760F1-0C7F-8C86-A170-0AFABD9B7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5419" y="5458723"/>
              <a:ext cx="0" cy="984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7" name="Line 72">
              <a:extLst>
                <a:ext uri="{FF2B5EF4-FFF2-40B4-BE49-F238E27FC236}">
                  <a16:creationId xmlns:a16="http://schemas.microsoft.com/office/drawing/2014/main" id="{C3A7FA8F-884F-4A30-D542-E1D56CEBC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5419" y="5458723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F3FCF398-3D71-3466-D16B-4499B7F52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543" y="5557148"/>
              <a:ext cx="0" cy="14288"/>
            </a:xfrm>
            <a:custGeom>
              <a:avLst/>
              <a:gdLst>
                <a:gd name="T0" fmla="*/ 9 h 9"/>
                <a:gd name="T1" fmla="*/ 6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9" name="Line 74">
              <a:extLst>
                <a:ext uri="{FF2B5EF4-FFF2-40B4-BE49-F238E27FC236}">
                  <a16:creationId xmlns:a16="http://schemas.microsoft.com/office/drawing/2014/main" id="{B980FD3D-BC34-7D77-B372-6698E1EA4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5419" y="5557148"/>
              <a:ext cx="8312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CD0A6F36-368F-08F6-D4CB-D306D7049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3753" y="5566673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1" name="Line 76">
              <a:extLst>
                <a:ext uri="{FF2B5EF4-FFF2-40B4-BE49-F238E27FC236}">
                  <a16:creationId xmlns:a16="http://schemas.microsoft.com/office/drawing/2014/main" id="{DD0396B8-C793-3F06-69EC-8AB69A295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3753" y="5557148"/>
              <a:ext cx="8166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0D4B8EED-D062-DB8C-D27C-3FF315416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1877" y="5458723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3" name="Line 78">
              <a:extLst>
                <a:ext uri="{FF2B5EF4-FFF2-40B4-BE49-F238E27FC236}">
                  <a16:creationId xmlns:a16="http://schemas.microsoft.com/office/drawing/2014/main" id="{0FB0B4D3-DDB8-3C89-3142-67CD8BE3B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5420" y="4904686"/>
              <a:ext cx="0" cy="446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DAAE89EF-C519-0CD0-D19F-7BFA35712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3753" y="5565086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5" name="Line 80">
              <a:extLst>
                <a:ext uri="{FF2B5EF4-FFF2-40B4-BE49-F238E27FC236}">
                  <a16:creationId xmlns:a16="http://schemas.microsoft.com/office/drawing/2014/main" id="{2933FF12-AB3F-1AFD-5C3B-F095CA40E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41878" y="490468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6" name="Line 81">
              <a:extLst>
                <a:ext uri="{FF2B5EF4-FFF2-40B4-BE49-F238E27FC236}">
                  <a16:creationId xmlns:a16="http://schemas.microsoft.com/office/drawing/2014/main" id="{2C617D64-4521-5993-B7FF-F5534DBD5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6260" y="40188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7" name="Line 82">
              <a:extLst>
                <a:ext uri="{FF2B5EF4-FFF2-40B4-BE49-F238E27FC236}">
                  <a16:creationId xmlns:a16="http://schemas.microsoft.com/office/drawing/2014/main" id="{E6D7F41F-E62B-48AC-53D4-58999EF72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1259" y="434588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8" name="Line 83">
              <a:extLst>
                <a:ext uri="{FF2B5EF4-FFF2-40B4-BE49-F238E27FC236}">
                  <a16:creationId xmlns:a16="http://schemas.microsoft.com/office/drawing/2014/main" id="{D16FF67E-8FB1-2052-620F-A71C480AE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7717" y="434588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9" name="Line 84">
              <a:extLst>
                <a:ext uri="{FF2B5EF4-FFF2-40B4-BE49-F238E27FC236}">
                  <a16:creationId xmlns:a16="http://schemas.microsoft.com/office/drawing/2014/main" id="{DB813611-20EB-C73B-7B77-2E3C684A7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1260" y="4018861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0" name="Line 85">
              <a:extLst>
                <a:ext uri="{FF2B5EF4-FFF2-40B4-BE49-F238E27FC236}">
                  <a16:creationId xmlns:a16="http://schemas.microsoft.com/office/drawing/2014/main" id="{DDF54F21-4783-B0A4-1D29-1129E200D8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2099" y="446018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1" name="Line 86">
              <a:extLst>
                <a:ext uri="{FF2B5EF4-FFF2-40B4-BE49-F238E27FC236}">
                  <a16:creationId xmlns:a16="http://schemas.microsoft.com/office/drawing/2014/main" id="{BDA5487F-D06E-E53F-6900-4745D0F733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5641" y="446018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2" name="Line 87">
              <a:extLst>
                <a:ext uri="{FF2B5EF4-FFF2-40B4-BE49-F238E27FC236}">
                  <a16:creationId xmlns:a16="http://schemas.microsoft.com/office/drawing/2014/main" id="{3A449CED-ED5A-9013-2D59-EF312BA01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7099" y="490468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3" name="Line 88">
              <a:extLst>
                <a:ext uri="{FF2B5EF4-FFF2-40B4-BE49-F238E27FC236}">
                  <a16:creationId xmlns:a16="http://schemas.microsoft.com/office/drawing/2014/main" id="{F432547F-46A2-7BDA-76F3-B74FED4AD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2099" y="490468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0CED24C6-9587-8B41-5322-187FD40EF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73" y="5234886"/>
              <a:ext cx="83124" cy="223838"/>
            </a:xfrm>
            <a:custGeom>
              <a:avLst/>
              <a:gdLst>
                <a:gd name="T0" fmla="*/ 57 w 57"/>
                <a:gd name="T1" fmla="*/ 0 h 141"/>
                <a:gd name="T2" fmla="*/ 0 w 57"/>
                <a:gd name="T3" fmla="*/ 0 h 141"/>
                <a:gd name="T4" fmla="*/ 0 w 57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1">
                  <a:moveTo>
                    <a:pt x="57" y="0"/>
                  </a:moveTo>
                  <a:lnTo>
                    <a:pt x="0" y="0"/>
                  </a:lnTo>
                  <a:lnTo>
                    <a:pt x="0" y="1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B8FB04B9-3945-6CFB-82D7-2DFC20C55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73" y="5458723"/>
              <a:ext cx="83124" cy="112713"/>
            </a:xfrm>
            <a:custGeom>
              <a:avLst/>
              <a:gdLst>
                <a:gd name="T0" fmla="*/ 0 w 57"/>
                <a:gd name="T1" fmla="*/ 0 h 71"/>
                <a:gd name="T2" fmla="*/ 0 w 57"/>
                <a:gd name="T3" fmla="*/ 71 h 71"/>
                <a:gd name="T4" fmla="*/ 57 w 57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1">
                  <a:moveTo>
                    <a:pt x="0" y="0"/>
                  </a:moveTo>
                  <a:lnTo>
                    <a:pt x="0" y="71"/>
                  </a:lnTo>
                  <a:lnTo>
                    <a:pt x="57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6" name="Line 91">
              <a:extLst>
                <a:ext uri="{FF2B5EF4-FFF2-40B4-BE49-F238E27FC236}">
                  <a16:creationId xmlns:a16="http://schemas.microsoft.com/office/drawing/2014/main" id="{4B4D4DE0-7431-389A-B33B-EBF257F7E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7099" y="5571436"/>
              <a:ext cx="0" cy="1063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9709008D-8586-2BC7-F476-46D848720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099" y="5458723"/>
              <a:ext cx="83124" cy="112713"/>
            </a:xfrm>
            <a:custGeom>
              <a:avLst/>
              <a:gdLst>
                <a:gd name="T0" fmla="*/ 0 w 57"/>
                <a:gd name="T1" fmla="*/ 71 h 71"/>
                <a:gd name="T2" fmla="*/ 57 w 57"/>
                <a:gd name="T3" fmla="*/ 71 h 71"/>
                <a:gd name="T4" fmla="*/ 57 w 57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1">
                  <a:moveTo>
                    <a:pt x="0" y="71"/>
                  </a:moveTo>
                  <a:lnTo>
                    <a:pt x="57" y="71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8" name="Line 93">
              <a:extLst>
                <a:ext uri="{FF2B5EF4-FFF2-40B4-BE49-F238E27FC236}">
                  <a16:creationId xmlns:a16="http://schemas.microsoft.com/office/drawing/2014/main" id="{28AC25E8-64F0-1010-0163-CF40F749F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3973" y="5458723"/>
              <a:ext cx="1662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08C47D26-9AB1-845F-1985-5C112F864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099" y="5234886"/>
              <a:ext cx="83124" cy="223838"/>
            </a:xfrm>
            <a:custGeom>
              <a:avLst/>
              <a:gdLst>
                <a:gd name="T0" fmla="*/ 57 w 57"/>
                <a:gd name="T1" fmla="*/ 141 h 141"/>
                <a:gd name="T2" fmla="*/ 57 w 57"/>
                <a:gd name="T3" fmla="*/ 0 h 141"/>
                <a:gd name="T4" fmla="*/ 0 w 57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1">
                  <a:moveTo>
                    <a:pt x="57" y="141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60175C1B-91DA-BAFE-BB62-6483CE56F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41" y="5344423"/>
              <a:ext cx="83124" cy="227013"/>
            </a:xfrm>
            <a:custGeom>
              <a:avLst/>
              <a:gdLst>
                <a:gd name="T0" fmla="*/ 0 w 57"/>
                <a:gd name="T1" fmla="*/ 143 h 143"/>
                <a:gd name="T2" fmla="*/ 57 w 57"/>
                <a:gd name="T3" fmla="*/ 143 h 143"/>
                <a:gd name="T4" fmla="*/ 57 w 57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3">
                  <a:moveTo>
                    <a:pt x="0" y="143"/>
                  </a:moveTo>
                  <a:lnTo>
                    <a:pt x="57" y="143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7DE9AF09-5DA2-0B0B-1C23-5B5B57139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264" y="5573023"/>
              <a:ext cx="166249" cy="104775"/>
            </a:xfrm>
            <a:custGeom>
              <a:avLst/>
              <a:gdLst>
                <a:gd name="T0" fmla="*/ 0 w 114"/>
                <a:gd name="T1" fmla="*/ 0 h 66"/>
                <a:gd name="T2" fmla="*/ 0 w 114"/>
                <a:gd name="T3" fmla="*/ 66 h 66"/>
                <a:gd name="T4" fmla="*/ 114 w 114"/>
                <a:gd name="T5" fmla="*/ 66 h 66"/>
                <a:gd name="T6" fmla="*/ 114 w 11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66">
                  <a:moveTo>
                    <a:pt x="0" y="0"/>
                  </a:moveTo>
                  <a:lnTo>
                    <a:pt x="0" y="66"/>
                  </a:lnTo>
                  <a:lnTo>
                    <a:pt x="114" y="66"/>
                  </a:lnTo>
                  <a:lnTo>
                    <a:pt x="11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975182F0-DD35-0D97-68DD-59118AD15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264" y="5565086"/>
              <a:ext cx="83124" cy="7938"/>
            </a:xfrm>
            <a:custGeom>
              <a:avLst/>
              <a:gdLst>
                <a:gd name="T0" fmla="*/ 57 w 57"/>
                <a:gd name="T1" fmla="*/ 0 h 5"/>
                <a:gd name="T2" fmla="*/ 0 w 57"/>
                <a:gd name="T3" fmla="*/ 0 h 5"/>
                <a:gd name="T4" fmla="*/ 0 w 5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">
                  <a:moveTo>
                    <a:pt x="57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3" name="Line 98">
              <a:extLst>
                <a:ext uri="{FF2B5EF4-FFF2-40B4-BE49-F238E27FC236}">
                  <a16:creationId xmlns:a16="http://schemas.microsoft.com/office/drawing/2014/main" id="{ED1FAAEE-02C6-EDB3-DEA4-D3FFBED26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4388" y="5458723"/>
              <a:ext cx="0" cy="1063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4" name="Line 99">
              <a:extLst>
                <a:ext uri="{FF2B5EF4-FFF2-40B4-BE49-F238E27FC236}">
                  <a16:creationId xmlns:a16="http://schemas.microsoft.com/office/drawing/2014/main" id="{46C69442-F9F9-3F8E-FBB4-3461F835F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0847" y="5458723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5" name="Line 100">
              <a:extLst>
                <a:ext uri="{FF2B5EF4-FFF2-40B4-BE49-F238E27FC236}">
                  <a16:creationId xmlns:a16="http://schemas.microsoft.com/office/drawing/2014/main" id="{BDF38EF6-7286-A9FB-5C78-9261BD2F23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7099" y="4904686"/>
              <a:ext cx="0" cy="330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4DFA2CC9-9E0F-1756-A3A7-54E317A78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41" y="5012636"/>
              <a:ext cx="83124" cy="331788"/>
            </a:xfrm>
            <a:custGeom>
              <a:avLst/>
              <a:gdLst>
                <a:gd name="T0" fmla="*/ 57 w 57"/>
                <a:gd name="T1" fmla="*/ 209 h 209"/>
                <a:gd name="T2" fmla="*/ 57 w 57"/>
                <a:gd name="T3" fmla="*/ 0 h 209"/>
                <a:gd name="T4" fmla="*/ 0 w 57"/>
                <a:gd name="T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09">
                  <a:moveTo>
                    <a:pt x="57" y="209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4E2DF0CC-E4F2-15B7-3F6D-6542899FD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74" y="5012636"/>
              <a:ext cx="81666" cy="331788"/>
            </a:xfrm>
            <a:custGeom>
              <a:avLst/>
              <a:gdLst>
                <a:gd name="T0" fmla="*/ 56 w 56"/>
                <a:gd name="T1" fmla="*/ 0 h 209"/>
                <a:gd name="T2" fmla="*/ 0 w 56"/>
                <a:gd name="T3" fmla="*/ 0 h 209"/>
                <a:gd name="T4" fmla="*/ 0 w 56"/>
                <a:gd name="T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09">
                  <a:moveTo>
                    <a:pt x="56" y="0"/>
                  </a:moveTo>
                  <a:lnTo>
                    <a:pt x="0" y="0"/>
                  </a:lnTo>
                  <a:lnTo>
                    <a:pt x="0" y="20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CF690EC0-28E5-DECE-5F6D-3CA1A11CB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74" y="5344423"/>
              <a:ext cx="81666" cy="227013"/>
            </a:xfrm>
            <a:custGeom>
              <a:avLst/>
              <a:gdLst>
                <a:gd name="T0" fmla="*/ 0 w 56"/>
                <a:gd name="T1" fmla="*/ 0 h 143"/>
                <a:gd name="T2" fmla="*/ 0 w 56"/>
                <a:gd name="T3" fmla="*/ 143 h 143"/>
                <a:gd name="T4" fmla="*/ 56 w 56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3">
                  <a:moveTo>
                    <a:pt x="0" y="0"/>
                  </a:moveTo>
                  <a:lnTo>
                    <a:pt x="0" y="143"/>
                  </a:lnTo>
                  <a:lnTo>
                    <a:pt x="56" y="1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9" name="Line 104">
              <a:extLst>
                <a:ext uri="{FF2B5EF4-FFF2-40B4-BE49-F238E27FC236}">
                  <a16:creationId xmlns:a16="http://schemas.microsoft.com/office/drawing/2014/main" id="{8185DDE8-1021-2BFD-CF06-3B6E82A67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5641" y="5571436"/>
              <a:ext cx="0" cy="1063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0" name="Line 105">
              <a:extLst>
                <a:ext uri="{FF2B5EF4-FFF2-40B4-BE49-F238E27FC236}">
                  <a16:creationId xmlns:a16="http://schemas.microsoft.com/office/drawing/2014/main" id="{40CAC7F6-199F-4D77-FECA-806488BBB0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3974" y="5344423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4CB91498-E4CD-BB76-4F9E-CEF48EA4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260" y="4793561"/>
              <a:ext cx="81666" cy="330200"/>
            </a:xfrm>
            <a:custGeom>
              <a:avLst/>
              <a:gdLst>
                <a:gd name="T0" fmla="*/ 56 w 56"/>
                <a:gd name="T1" fmla="*/ 208 h 208"/>
                <a:gd name="T2" fmla="*/ 56 w 56"/>
                <a:gd name="T3" fmla="*/ 0 h 208"/>
                <a:gd name="T4" fmla="*/ 0 w 56"/>
                <a:gd name="T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08">
                  <a:moveTo>
                    <a:pt x="56" y="208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2" name="Line 107">
              <a:extLst>
                <a:ext uri="{FF2B5EF4-FFF2-40B4-BE49-F238E27FC236}">
                  <a16:creationId xmlns:a16="http://schemas.microsoft.com/office/drawing/2014/main" id="{FA7E1FE4-0A6B-F770-E23D-6CA832F6C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9592" y="5015811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BBFE3AC6-7DF7-AF3B-119B-6E72675EE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592" y="4901511"/>
              <a:ext cx="81666" cy="114300"/>
            </a:xfrm>
            <a:custGeom>
              <a:avLst/>
              <a:gdLst>
                <a:gd name="T0" fmla="*/ 56 w 56"/>
                <a:gd name="T1" fmla="*/ 0 h 72"/>
                <a:gd name="T2" fmla="*/ 0 w 56"/>
                <a:gd name="T3" fmla="*/ 0 h 72"/>
                <a:gd name="T4" fmla="*/ 0 w 56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72">
                  <a:moveTo>
                    <a:pt x="56" y="0"/>
                  </a:moveTo>
                  <a:lnTo>
                    <a:pt x="0" y="0"/>
                  </a:lnTo>
                  <a:lnTo>
                    <a:pt x="0" y="7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EBBB973C-35A4-A3E9-CB4D-45C069CF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259" y="4901511"/>
              <a:ext cx="83124" cy="114300"/>
            </a:xfrm>
            <a:custGeom>
              <a:avLst/>
              <a:gdLst>
                <a:gd name="T0" fmla="*/ 57 w 57"/>
                <a:gd name="T1" fmla="*/ 72 h 72"/>
                <a:gd name="T2" fmla="*/ 57 w 57"/>
                <a:gd name="T3" fmla="*/ 0 h 72"/>
                <a:gd name="T4" fmla="*/ 0 w 57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2">
                  <a:moveTo>
                    <a:pt x="57" y="72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E3902208-D269-78FB-9851-EA500B62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134" y="4793561"/>
              <a:ext cx="83124" cy="330200"/>
            </a:xfrm>
            <a:custGeom>
              <a:avLst/>
              <a:gdLst>
                <a:gd name="T0" fmla="*/ 57 w 57"/>
                <a:gd name="T1" fmla="*/ 0 h 208"/>
                <a:gd name="T2" fmla="*/ 0 w 57"/>
                <a:gd name="T3" fmla="*/ 0 h 208"/>
                <a:gd name="T4" fmla="*/ 0 w 57"/>
                <a:gd name="T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08">
                  <a:moveTo>
                    <a:pt x="57" y="0"/>
                  </a:moveTo>
                  <a:lnTo>
                    <a:pt x="0" y="0"/>
                  </a:lnTo>
                  <a:lnTo>
                    <a:pt x="0" y="20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51CD158-E523-665E-3960-E0659D876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428" y="5565086"/>
              <a:ext cx="166249" cy="112713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71 h 71"/>
                <a:gd name="T4" fmla="*/ 114 w 114"/>
                <a:gd name="T5" fmla="*/ 71 h 71"/>
                <a:gd name="T6" fmla="*/ 114 w 114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71">
                  <a:moveTo>
                    <a:pt x="0" y="0"/>
                  </a:moveTo>
                  <a:lnTo>
                    <a:pt x="0" y="71"/>
                  </a:lnTo>
                  <a:lnTo>
                    <a:pt x="114" y="71"/>
                  </a:lnTo>
                  <a:lnTo>
                    <a:pt x="11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23032541-30CC-5645-F579-826D3650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552" y="5236473"/>
              <a:ext cx="83124" cy="328613"/>
            </a:xfrm>
            <a:custGeom>
              <a:avLst/>
              <a:gdLst>
                <a:gd name="T0" fmla="*/ 57 w 57"/>
                <a:gd name="T1" fmla="*/ 207 h 207"/>
                <a:gd name="T2" fmla="*/ 57 w 57"/>
                <a:gd name="T3" fmla="*/ 0 h 207"/>
                <a:gd name="T4" fmla="*/ 0 w 57"/>
                <a:gd name="T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07">
                  <a:moveTo>
                    <a:pt x="57" y="207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8" name="Line 113">
              <a:extLst>
                <a:ext uri="{FF2B5EF4-FFF2-40B4-BE49-F238E27FC236}">
                  <a16:creationId xmlns:a16="http://schemas.microsoft.com/office/drawing/2014/main" id="{2C77E1C3-D595-A54D-7DE8-82F672258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1260" y="5352361"/>
              <a:ext cx="0" cy="3254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FE08823C-4BEA-6F55-17C5-4392D7C9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134" y="5123761"/>
              <a:ext cx="83124" cy="228600"/>
            </a:xfrm>
            <a:custGeom>
              <a:avLst/>
              <a:gdLst>
                <a:gd name="T0" fmla="*/ 0 w 57"/>
                <a:gd name="T1" fmla="*/ 0 h 144"/>
                <a:gd name="T2" fmla="*/ 0 w 57"/>
                <a:gd name="T3" fmla="*/ 144 h 144"/>
                <a:gd name="T4" fmla="*/ 57 w 57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4">
                  <a:moveTo>
                    <a:pt x="0" y="0"/>
                  </a:moveTo>
                  <a:lnTo>
                    <a:pt x="0" y="144"/>
                  </a:lnTo>
                  <a:lnTo>
                    <a:pt x="57" y="14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38A3B5C0-9114-E016-D201-7BE02C5FF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592" y="5015811"/>
              <a:ext cx="81666" cy="336550"/>
            </a:xfrm>
            <a:custGeom>
              <a:avLst/>
              <a:gdLst>
                <a:gd name="T0" fmla="*/ 0 w 56"/>
                <a:gd name="T1" fmla="*/ 0 h 212"/>
                <a:gd name="T2" fmla="*/ 0 w 56"/>
                <a:gd name="T3" fmla="*/ 212 h 212"/>
                <a:gd name="T4" fmla="*/ 56 w 5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12">
                  <a:moveTo>
                    <a:pt x="0" y="0"/>
                  </a:moveTo>
                  <a:lnTo>
                    <a:pt x="0" y="212"/>
                  </a:lnTo>
                  <a:lnTo>
                    <a:pt x="56" y="21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1" name="Line 116">
              <a:extLst>
                <a:ext uri="{FF2B5EF4-FFF2-40B4-BE49-F238E27FC236}">
                  <a16:creationId xmlns:a16="http://schemas.microsoft.com/office/drawing/2014/main" id="{5E7169FE-5C68-DA5A-7114-4B0FD8228A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1259" y="5352361"/>
              <a:ext cx="0" cy="3254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EA18B457-79D6-676D-8E09-599E84302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259" y="5015811"/>
              <a:ext cx="83124" cy="336550"/>
            </a:xfrm>
            <a:custGeom>
              <a:avLst/>
              <a:gdLst>
                <a:gd name="T0" fmla="*/ 0 w 57"/>
                <a:gd name="T1" fmla="*/ 212 h 212"/>
                <a:gd name="T2" fmla="*/ 57 w 57"/>
                <a:gd name="T3" fmla="*/ 212 h 212"/>
                <a:gd name="T4" fmla="*/ 57 w 57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12">
                  <a:moveTo>
                    <a:pt x="0" y="212"/>
                  </a:moveTo>
                  <a:lnTo>
                    <a:pt x="57" y="212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BE867D3C-C9F4-F76F-71FE-F1ADC075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260" y="5123761"/>
              <a:ext cx="81666" cy="228600"/>
            </a:xfrm>
            <a:custGeom>
              <a:avLst/>
              <a:gdLst>
                <a:gd name="T0" fmla="*/ 0 w 56"/>
                <a:gd name="T1" fmla="*/ 144 h 144"/>
                <a:gd name="T2" fmla="*/ 56 w 56"/>
                <a:gd name="T3" fmla="*/ 144 h 144"/>
                <a:gd name="T4" fmla="*/ 56 w 56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4">
                  <a:moveTo>
                    <a:pt x="0" y="144"/>
                  </a:moveTo>
                  <a:lnTo>
                    <a:pt x="56" y="144"/>
                  </a:lnTo>
                  <a:lnTo>
                    <a:pt x="5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4" name="Line 119">
              <a:extLst>
                <a:ext uri="{FF2B5EF4-FFF2-40B4-BE49-F238E27FC236}">
                  <a16:creationId xmlns:a16="http://schemas.microsoft.com/office/drawing/2014/main" id="{C4DA4CFE-0517-2288-9ADC-0DC2A86F7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8134" y="5123761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5" name="Line 120">
              <a:extLst>
                <a:ext uri="{FF2B5EF4-FFF2-40B4-BE49-F238E27FC236}">
                  <a16:creationId xmlns:a16="http://schemas.microsoft.com/office/drawing/2014/main" id="{7DAB22DA-4578-13BB-5EF8-6631D090B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3553" y="4907861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6" name="Line 121">
              <a:extLst>
                <a:ext uri="{FF2B5EF4-FFF2-40B4-BE49-F238E27FC236}">
                  <a16:creationId xmlns:a16="http://schemas.microsoft.com/office/drawing/2014/main" id="{76E831E4-A710-95F2-D59C-939C7AB51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7095" y="49078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7" name="Line 122">
              <a:extLst>
                <a:ext uri="{FF2B5EF4-FFF2-40B4-BE49-F238E27FC236}">
                  <a16:creationId xmlns:a16="http://schemas.microsoft.com/office/drawing/2014/main" id="{D95A5A1B-033D-8761-2979-3C55324CA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3552" y="47935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8" name="Line 123">
              <a:extLst>
                <a:ext uri="{FF2B5EF4-FFF2-40B4-BE49-F238E27FC236}">
                  <a16:creationId xmlns:a16="http://schemas.microsoft.com/office/drawing/2014/main" id="{0D7E224B-6A12-06B7-6C37-821DAD5B2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0846" y="512693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9" name="Line 124">
              <a:extLst>
                <a:ext uri="{FF2B5EF4-FFF2-40B4-BE49-F238E27FC236}">
                  <a16:creationId xmlns:a16="http://schemas.microsoft.com/office/drawing/2014/main" id="{3B66B785-2320-DCAA-F5EC-CD6E8B08A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4387" y="512693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B2062BA9-3DB0-C43D-5CB1-39C92F02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721" y="5353948"/>
              <a:ext cx="81666" cy="211138"/>
            </a:xfrm>
            <a:custGeom>
              <a:avLst/>
              <a:gdLst>
                <a:gd name="T0" fmla="*/ 56 w 56"/>
                <a:gd name="T1" fmla="*/ 0 h 133"/>
                <a:gd name="T2" fmla="*/ 0 w 56"/>
                <a:gd name="T3" fmla="*/ 0 h 133"/>
                <a:gd name="T4" fmla="*/ 0 w 56"/>
                <a:gd name="T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3">
                  <a:moveTo>
                    <a:pt x="56" y="0"/>
                  </a:moveTo>
                  <a:lnTo>
                    <a:pt x="0" y="0"/>
                  </a:lnTo>
                  <a:lnTo>
                    <a:pt x="0" y="13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8126D42A-9289-A88C-0E3B-D4A1B71DB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721" y="5565086"/>
              <a:ext cx="164791" cy="112713"/>
            </a:xfrm>
            <a:custGeom>
              <a:avLst/>
              <a:gdLst>
                <a:gd name="T0" fmla="*/ 0 w 113"/>
                <a:gd name="T1" fmla="*/ 0 h 71"/>
                <a:gd name="T2" fmla="*/ 0 w 113"/>
                <a:gd name="T3" fmla="*/ 71 h 71"/>
                <a:gd name="T4" fmla="*/ 113 w 113"/>
                <a:gd name="T5" fmla="*/ 71 h 71"/>
                <a:gd name="T6" fmla="*/ 113 w 113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1">
                  <a:moveTo>
                    <a:pt x="0" y="0"/>
                  </a:moveTo>
                  <a:lnTo>
                    <a:pt x="0" y="71"/>
                  </a:lnTo>
                  <a:lnTo>
                    <a:pt x="113" y="71"/>
                  </a:lnTo>
                  <a:lnTo>
                    <a:pt x="11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39C258ED-1EC3-04A3-E2B5-0F6DD95B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388" y="5565086"/>
              <a:ext cx="83124" cy="7938"/>
            </a:xfrm>
            <a:custGeom>
              <a:avLst/>
              <a:gdLst>
                <a:gd name="T0" fmla="*/ 57 w 57"/>
                <a:gd name="T1" fmla="*/ 5 h 5"/>
                <a:gd name="T2" fmla="*/ 57 w 57"/>
                <a:gd name="T3" fmla="*/ 0 h 5"/>
                <a:gd name="T4" fmla="*/ 0 w 5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">
                  <a:moveTo>
                    <a:pt x="57" y="5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3" name="Line 128">
              <a:extLst>
                <a:ext uri="{FF2B5EF4-FFF2-40B4-BE49-F238E27FC236}">
                  <a16:creationId xmlns:a16="http://schemas.microsoft.com/office/drawing/2014/main" id="{75F932F9-6B17-8B7F-A54C-FC40B5982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2721" y="5565086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D0EC81FF-657E-79AF-300A-968DAE475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387" y="5353948"/>
              <a:ext cx="83124" cy="211138"/>
            </a:xfrm>
            <a:custGeom>
              <a:avLst/>
              <a:gdLst>
                <a:gd name="T0" fmla="*/ 57 w 57"/>
                <a:gd name="T1" fmla="*/ 133 h 133"/>
                <a:gd name="T2" fmla="*/ 57 w 57"/>
                <a:gd name="T3" fmla="*/ 0 h 133"/>
                <a:gd name="T4" fmla="*/ 0 w 57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33">
                  <a:moveTo>
                    <a:pt x="57" y="133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6A9BAD3A-53F7-A54E-5527-08933BB7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428" y="5236473"/>
              <a:ext cx="83124" cy="328613"/>
            </a:xfrm>
            <a:custGeom>
              <a:avLst/>
              <a:gdLst>
                <a:gd name="T0" fmla="*/ 57 w 57"/>
                <a:gd name="T1" fmla="*/ 0 h 207"/>
                <a:gd name="T2" fmla="*/ 0 w 57"/>
                <a:gd name="T3" fmla="*/ 0 h 207"/>
                <a:gd name="T4" fmla="*/ 0 w 57"/>
                <a:gd name="T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07">
                  <a:moveTo>
                    <a:pt x="57" y="0"/>
                  </a:moveTo>
                  <a:lnTo>
                    <a:pt x="0" y="0"/>
                  </a:lnTo>
                  <a:lnTo>
                    <a:pt x="0" y="20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6E72715B-AA9B-B766-AD40-E4ABD42F0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428" y="5239648"/>
              <a:ext cx="81666" cy="215900"/>
            </a:xfrm>
            <a:custGeom>
              <a:avLst/>
              <a:gdLst>
                <a:gd name="T0" fmla="*/ 56 w 56"/>
                <a:gd name="T1" fmla="*/ 0 h 136"/>
                <a:gd name="T2" fmla="*/ 0 w 56"/>
                <a:gd name="T3" fmla="*/ 0 h 136"/>
                <a:gd name="T4" fmla="*/ 0 w 56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6">
                  <a:moveTo>
                    <a:pt x="56" y="0"/>
                  </a:moveTo>
                  <a:lnTo>
                    <a:pt x="0" y="0"/>
                  </a:lnTo>
                  <a:lnTo>
                    <a:pt x="0" y="13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3FB76D69-BD3E-67AD-B4FE-7C232F337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428" y="5455548"/>
              <a:ext cx="81666" cy="106363"/>
            </a:xfrm>
            <a:custGeom>
              <a:avLst/>
              <a:gdLst>
                <a:gd name="T0" fmla="*/ 0 w 56"/>
                <a:gd name="T1" fmla="*/ 0 h 67"/>
                <a:gd name="T2" fmla="*/ 0 w 56"/>
                <a:gd name="T3" fmla="*/ 67 h 67"/>
                <a:gd name="T4" fmla="*/ 56 w 5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7">
                  <a:moveTo>
                    <a:pt x="0" y="0"/>
                  </a:moveTo>
                  <a:lnTo>
                    <a:pt x="0" y="67"/>
                  </a:lnTo>
                  <a:lnTo>
                    <a:pt x="56" y="6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8" name="Line 133">
              <a:extLst>
                <a:ext uri="{FF2B5EF4-FFF2-40B4-BE49-F238E27FC236}">
                  <a16:creationId xmlns:a16="http://schemas.microsoft.com/office/drawing/2014/main" id="{4F6DD90F-0910-5EE2-3466-DCDB4790A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095" y="5561911"/>
              <a:ext cx="0" cy="1158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DA571A75-61EA-DF0E-EA85-A1F39678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095" y="5455548"/>
              <a:ext cx="83124" cy="106363"/>
            </a:xfrm>
            <a:custGeom>
              <a:avLst/>
              <a:gdLst>
                <a:gd name="T0" fmla="*/ 0 w 57"/>
                <a:gd name="T1" fmla="*/ 67 h 67"/>
                <a:gd name="T2" fmla="*/ 57 w 57"/>
                <a:gd name="T3" fmla="*/ 67 h 67"/>
                <a:gd name="T4" fmla="*/ 57 w 57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7">
                  <a:moveTo>
                    <a:pt x="0" y="67"/>
                  </a:moveTo>
                  <a:lnTo>
                    <a:pt x="57" y="67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5B1DEF12-2F41-8A51-D609-630F7DEC5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095" y="5239648"/>
              <a:ext cx="83124" cy="215900"/>
            </a:xfrm>
            <a:custGeom>
              <a:avLst/>
              <a:gdLst>
                <a:gd name="T0" fmla="*/ 57 w 57"/>
                <a:gd name="T1" fmla="*/ 136 h 136"/>
                <a:gd name="T2" fmla="*/ 57 w 57"/>
                <a:gd name="T3" fmla="*/ 0 h 136"/>
                <a:gd name="T4" fmla="*/ 0 w 57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36">
                  <a:moveTo>
                    <a:pt x="57" y="136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1" name="Line 136">
              <a:extLst>
                <a:ext uri="{FF2B5EF4-FFF2-40B4-BE49-F238E27FC236}">
                  <a16:creationId xmlns:a16="http://schemas.microsoft.com/office/drawing/2014/main" id="{DD9C733B-4C66-1229-A807-B348B6CF0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5428" y="5455548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2" name="Line 137">
              <a:extLst>
                <a:ext uri="{FF2B5EF4-FFF2-40B4-BE49-F238E27FC236}">
                  <a16:creationId xmlns:a16="http://schemas.microsoft.com/office/drawing/2014/main" id="{6A99EBD6-030F-8C48-ADFA-BE98098A3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552" y="4793561"/>
              <a:ext cx="0" cy="4429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3" name="Line 138">
              <a:extLst>
                <a:ext uri="{FF2B5EF4-FFF2-40B4-BE49-F238E27FC236}">
                  <a16:creationId xmlns:a16="http://schemas.microsoft.com/office/drawing/2014/main" id="{9E914869-F053-1A7C-ACC2-37F298254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095" y="4907861"/>
              <a:ext cx="0" cy="3317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4" name="Line 139">
              <a:extLst>
                <a:ext uri="{FF2B5EF4-FFF2-40B4-BE49-F238E27FC236}">
                  <a16:creationId xmlns:a16="http://schemas.microsoft.com/office/drawing/2014/main" id="{75DF093D-5A1E-3AC4-4A3D-2AF023713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4387" y="5126936"/>
              <a:ext cx="0" cy="2270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5" name="Line 140">
              <a:extLst>
                <a:ext uri="{FF2B5EF4-FFF2-40B4-BE49-F238E27FC236}">
                  <a16:creationId xmlns:a16="http://schemas.microsoft.com/office/drawing/2014/main" id="{EDDFE2BC-42AC-D756-517F-960296A8D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8552" y="47935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6" name="Line 141">
              <a:extLst>
                <a:ext uri="{FF2B5EF4-FFF2-40B4-BE49-F238E27FC236}">
                  <a16:creationId xmlns:a16="http://schemas.microsoft.com/office/drawing/2014/main" id="{D89F77F9-3E1E-E886-96CF-8140C8BD1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5428" y="5565086"/>
              <a:ext cx="1662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7" name="Line 142">
              <a:extLst>
                <a:ext uri="{FF2B5EF4-FFF2-40B4-BE49-F238E27FC236}">
                  <a16:creationId xmlns:a16="http://schemas.microsoft.com/office/drawing/2014/main" id="{2B389F03-5F6C-FCAD-4C89-F75FE941C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4388" y="5458723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8" name="Line 143">
              <a:extLst>
                <a:ext uri="{FF2B5EF4-FFF2-40B4-BE49-F238E27FC236}">
                  <a16:creationId xmlns:a16="http://schemas.microsoft.com/office/drawing/2014/main" id="{B97D5165-2FF4-070C-4245-65D405621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641" y="4460186"/>
              <a:ext cx="0" cy="5524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9" name="Line 144">
              <a:extLst>
                <a:ext uri="{FF2B5EF4-FFF2-40B4-BE49-F238E27FC236}">
                  <a16:creationId xmlns:a16="http://schemas.microsoft.com/office/drawing/2014/main" id="{DB0F091D-7FBE-8309-8932-69964BA0E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1260" y="4018861"/>
              <a:ext cx="0" cy="7747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0" name="Line 145">
              <a:extLst>
                <a:ext uri="{FF2B5EF4-FFF2-40B4-BE49-F238E27FC236}">
                  <a16:creationId xmlns:a16="http://schemas.microsoft.com/office/drawing/2014/main" id="{B2628C72-CC70-CCB1-B299-417394F86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1259" y="4345886"/>
              <a:ext cx="0" cy="5556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1" name="Line 146">
              <a:extLst>
                <a:ext uri="{FF2B5EF4-FFF2-40B4-BE49-F238E27FC236}">
                  <a16:creationId xmlns:a16="http://schemas.microsoft.com/office/drawing/2014/main" id="{79122448-7B2D-9C11-3A73-E00AF3797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1264" y="5573023"/>
              <a:ext cx="1662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2" name="Rectangle 147">
              <a:extLst>
                <a:ext uri="{FF2B5EF4-FFF2-40B4-BE49-F238E27FC236}">
                  <a16:creationId xmlns:a16="http://schemas.microsoft.com/office/drawing/2014/main" id="{BFFC57D4-69D0-01EA-D16A-882FFFFF4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219" y="4382398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p=0.102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56" name="Groupe 255">
              <a:extLst>
                <a:ext uri="{FF2B5EF4-FFF2-40B4-BE49-F238E27FC236}">
                  <a16:creationId xmlns:a16="http://schemas.microsoft.com/office/drawing/2014/main" id="{18A4A888-9CFB-B6B3-6CCA-427442BDBB8C}"/>
                </a:ext>
              </a:extLst>
            </p:cNvPr>
            <p:cNvGrpSpPr/>
            <p:nvPr/>
          </p:nvGrpSpPr>
          <p:grpSpPr>
            <a:xfrm>
              <a:off x="723975" y="3225903"/>
              <a:ext cx="4975818" cy="2451896"/>
              <a:chOff x="503237" y="2542381"/>
              <a:chExt cx="5416550" cy="2451896"/>
            </a:xfrm>
          </p:grpSpPr>
          <p:sp>
            <p:nvSpPr>
              <p:cNvPr id="153" name="Line 148">
                <a:extLst>
                  <a:ext uri="{FF2B5EF4-FFF2-40B4-BE49-F238E27FC236}">
                    <a16:creationId xmlns:a16="http://schemas.microsoft.com/office/drawing/2014/main" id="{494B9E06-9981-9089-5D75-BE6A92BB5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37" y="2776539"/>
                <a:ext cx="44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55" name="Line 150">
                <a:extLst>
                  <a:ext uri="{FF2B5EF4-FFF2-40B4-BE49-F238E27FC236}">
                    <a16:creationId xmlns:a16="http://schemas.microsoft.com/office/drawing/2014/main" id="{AE86E746-1212-03CB-2375-CADB04856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37" y="3330576"/>
                <a:ext cx="44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56" name="Line 151">
                <a:extLst>
                  <a:ext uri="{FF2B5EF4-FFF2-40B4-BE49-F238E27FC236}">
                    <a16:creationId xmlns:a16="http://schemas.microsoft.com/office/drawing/2014/main" id="{8D2E790C-AED6-7523-D77F-9B0F11B88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37" y="3886201"/>
                <a:ext cx="44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59" name="Line 154">
                <a:extLst>
                  <a:ext uri="{FF2B5EF4-FFF2-40B4-BE49-F238E27FC236}">
                    <a16:creationId xmlns:a16="http://schemas.microsoft.com/office/drawing/2014/main" id="{C04EDB20-70E6-82E4-D937-D66E79244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37" y="4440239"/>
                <a:ext cx="44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61" name="Line 156">
                <a:extLst>
                  <a:ext uri="{FF2B5EF4-FFF2-40B4-BE49-F238E27FC236}">
                    <a16:creationId xmlns:a16="http://schemas.microsoft.com/office/drawing/2014/main" id="{E15C1157-DC06-AA57-BC38-938BDF34E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37" y="4994276"/>
                <a:ext cx="44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62" name="Line 157">
                <a:extLst>
                  <a:ext uri="{FF2B5EF4-FFF2-40B4-BE49-F238E27FC236}">
                    <a16:creationId xmlns:a16="http://schemas.microsoft.com/office/drawing/2014/main" id="{33E21DA3-EBDE-4961-AD17-03FE0E12B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7687" y="2542381"/>
                <a:ext cx="0" cy="24518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64" name="Line 159">
                <a:extLst>
                  <a:ext uri="{FF2B5EF4-FFF2-40B4-BE49-F238E27FC236}">
                    <a16:creationId xmlns:a16="http://schemas.microsoft.com/office/drawing/2014/main" id="{A636C066-8BAC-09F6-7791-B1E337A21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7687" y="4994276"/>
                <a:ext cx="53721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170" name="Freeform 165">
              <a:extLst>
                <a:ext uri="{FF2B5EF4-FFF2-40B4-BE49-F238E27FC236}">
                  <a16:creationId xmlns:a16="http://schemas.microsoft.com/office/drawing/2014/main" id="{84B76CE2-1CB6-D616-3E94-D8DAE8B0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599" y="3999811"/>
              <a:ext cx="33541" cy="36513"/>
            </a:xfrm>
            <a:custGeom>
              <a:avLst/>
              <a:gdLst>
                <a:gd name="T0" fmla="*/ 20 w 23"/>
                <a:gd name="T1" fmla="*/ 20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3 w 23"/>
                <a:gd name="T15" fmla="*/ 15 h 23"/>
                <a:gd name="T16" fmla="*/ 23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20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4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1 w 23"/>
                <a:gd name="T53" fmla="*/ 9 h 23"/>
                <a:gd name="T54" fmla="*/ 0 w 23"/>
                <a:gd name="T55" fmla="*/ 12 h 23"/>
                <a:gd name="T56" fmla="*/ 1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4 w 23"/>
                <a:gd name="T63" fmla="*/ 20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3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2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20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2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1" name="Freeform 166">
              <a:extLst>
                <a:ext uri="{FF2B5EF4-FFF2-40B4-BE49-F238E27FC236}">
                  <a16:creationId xmlns:a16="http://schemas.microsoft.com/office/drawing/2014/main" id="{074A0E6B-BFB3-0E24-503D-F046392B4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599" y="3888686"/>
              <a:ext cx="33541" cy="36513"/>
            </a:xfrm>
            <a:custGeom>
              <a:avLst/>
              <a:gdLst>
                <a:gd name="T0" fmla="*/ 20 w 23"/>
                <a:gd name="T1" fmla="*/ 20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3 w 23"/>
                <a:gd name="T15" fmla="*/ 15 h 23"/>
                <a:gd name="T16" fmla="*/ 23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20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4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1 w 23"/>
                <a:gd name="T53" fmla="*/ 9 h 23"/>
                <a:gd name="T54" fmla="*/ 0 w 23"/>
                <a:gd name="T55" fmla="*/ 12 h 23"/>
                <a:gd name="T56" fmla="*/ 1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4 w 23"/>
                <a:gd name="T63" fmla="*/ 20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3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2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20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2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2" name="Freeform 167">
              <a:extLst>
                <a:ext uri="{FF2B5EF4-FFF2-40B4-BE49-F238E27FC236}">
                  <a16:creationId xmlns:a16="http://schemas.microsoft.com/office/drawing/2014/main" id="{3552CFCE-01A8-4938-67B2-049C65F6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599" y="3996636"/>
              <a:ext cx="33541" cy="38100"/>
            </a:xfrm>
            <a:custGeom>
              <a:avLst/>
              <a:gdLst>
                <a:gd name="T0" fmla="*/ 19 w 23"/>
                <a:gd name="T1" fmla="*/ 20 h 24"/>
                <a:gd name="T2" fmla="*/ 19 w 23"/>
                <a:gd name="T3" fmla="*/ 20 h 24"/>
                <a:gd name="T4" fmla="*/ 19 w 23"/>
                <a:gd name="T5" fmla="*/ 19 h 24"/>
                <a:gd name="T6" fmla="*/ 19 w 23"/>
                <a:gd name="T7" fmla="*/ 19 h 24"/>
                <a:gd name="T8" fmla="*/ 20 w 23"/>
                <a:gd name="T9" fmla="*/ 19 h 24"/>
                <a:gd name="T10" fmla="*/ 21 w 23"/>
                <a:gd name="T11" fmla="*/ 18 h 24"/>
                <a:gd name="T12" fmla="*/ 22 w 23"/>
                <a:gd name="T13" fmla="*/ 16 h 24"/>
                <a:gd name="T14" fmla="*/ 22 w 23"/>
                <a:gd name="T15" fmla="*/ 15 h 24"/>
                <a:gd name="T16" fmla="*/ 22 w 23"/>
                <a:gd name="T17" fmla="*/ 14 h 24"/>
                <a:gd name="T18" fmla="*/ 23 w 23"/>
                <a:gd name="T19" fmla="*/ 13 h 24"/>
                <a:gd name="T20" fmla="*/ 23 w 23"/>
                <a:gd name="T21" fmla="*/ 12 h 24"/>
                <a:gd name="T22" fmla="*/ 23 w 23"/>
                <a:gd name="T23" fmla="*/ 12 h 24"/>
                <a:gd name="T24" fmla="*/ 22 w 23"/>
                <a:gd name="T25" fmla="*/ 9 h 24"/>
                <a:gd name="T26" fmla="*/ 22 w 23"/>
                <a:gd name="T27" fmla="*/ 7 h 24"/>
                <a:gd name="T28" fmla="*/ 21 w 23"/>
                <a:gd name="T29" fmla="*/ 5 h 24"/>
                <a:gd name="T30" fmla="*/ 19 w 23"/>
                <a:gd name="T31" fmla="*/ 4 h 24"/>
                <a:gd name="T32" fmla="*/ 18 w 23"/>
                <a:gd name="T33" fmla="*/ 2 h 24"/>
                <a:gd name="T34" fmla="*/ 16 w 23"/>
                <a:gd name="T35" fmla="*/ 1 h 24"/>
                <a:gd name="T36" fmla="*/ 14 w 23"/>
                <a:gd name="T37" fmla="*/ 1 h 24"/>
                <a:gd name="T38" fmla="*/ 11 w 23"/>
                <a:gd name="T39" fmla="*/ 0 h 24"/>
                <a:gd name="T40" fmla="*/ 9 w 23"/>
                <a:gd name="T41" fmla="*/ 1 h 24"/>
                <a:gd name="T42" fmla="*/ 7 w 23"/>
                <a:gd name="T43" fmla="*/ 1 h 24"/>
                <a:gd name="T44" fmla="*/ 5 w 23"/>
                <a:gd name="T45" fmla="*/ 2 h 24"/>
                <a:gd name="T46" fmla="*/ 3 w 23"/>
                <a:gd name="T47" fmla="*/ 4 h 24"/>
                <a:gd name="T48" fmla="*/ 2 w 23"/>
                <a:gd name="T49" fmla="*/ 5 h 24"/>
                <a:gd name="T50" fmla="*/ 1 w 23"/>
                <a:gd name="T51" fmla="*/ 7 h 24"/>
                <a:gd name="T52" fmla="*/ 0 w 23"/>
                <a:gd name="T53" fmla="*/ 9 h 24"/>
                <a:gd name="T54" fmla="*/ 0 w 23"/>
                <a:gd name="T55" fmla="*/ 12 h 24"/>
                <a:gd name="T56" fmla="*/ 0 w 23"/>
                <a:gd name="T57" fmla="*/ 14 h 24"/>
                <a:gd name="T58" fmla="*/ 1 w 23"/>
                <a:gd name="T59" fmla="*/ 16 h 24"/>
                <a:gd name="T60" fmla="*/ 2 w 23"/>
                <a:gd name="T61" fmla="*/ 18 h 24"/>
                <a:gd name="T62" fmla="*/ 3 w 23"/>
                <a:gd name="T63" fmla="*/ 20 h 24"/>
                <a:gd name="T64" fmla="*/ 5 w 23"/>
                <a:gd name="T65" fmla="*/ 21 h 24"/>
                <a:gd name="T66" fmla="*/ 7 w 23"/>
                <a:gd name="T67" fmla="*/ 23 h 24"/>
                <a:gd name="T68" fmla="*/ 9 w 23"/>
                <a:gd name="T69" fmla="*/ 23 h 24"/>
                <a:gd name="T70" fmla="*/ 11 w 23"/>
                <a:gd name="T71" fmla="*/ 24 h 24"/>
                <a:gd name="T72" fmla="*/ 12 w 23"/>
                <a:gd name="T73" fmla="*/ 23 h 24"/>
                <a:gd name="T74" fmla="*/ 12 w 23"/>
                <a:gd name="T75" fmla="*/ 23 h 24"/>
                <a:gd name="T76" fmla="*/ 14 w 23"/>
                <a:gd name="T77" fmla="*/ 23 h 24"/>
                <a:gd name="T78" fmla="*/ 15 w 23"/>
                <a:gd name="T79" fmla="*/ 23 h 24"/>
                <a:gd name="T80" fmla="*/ 16 w 23"/>
                <a:gd name="T81" fmla="*/ 23 h 24"/>
                <a:gd name="T82" fmla="*/ 17 w 23"/>
                <a:gd name="T83" fmla="*/ 22 h 24"/>
                <a:gd name="T84" fmla="*/ 17 w 23"/>
                <a:gd name="T85" fmla="*/ 22 h 24"/>
                <a:gd name="T86" fmla="*/ 17 w 23"/>
                <a:gd name="T87" fmla="*/ 21 h 24"/>
                <a:gd name="T88" fmla="*/ 17 w 23"/>
                <a:gd name="T89" fmla="*/ 21 h 24"/>
                <a:gd name="T90" fmla="*/ 18 w 23"/>
                <a:gd name="T91" fmla="*/ 21 h 24"/>
                <a:gd name="T92" fmla="*/ 18 w 23"/>
                <a:gd name="T93" fmla="*/ 21 h 24"/>
                <a:gd name="T94" fmla="*/ 19 w 23"/>
                <a:gd name="T95" fmla="*/ 20 h 24"/>
                <a:gd name="T96" fmla="*/ 19 w 23"/>
                <a:gd name="T97" fmla="*/ 20 h 24"/>
                <a:gd name="T98" fmla="*/ 19 w 23"/>
                <a:gd name="T99" fmla="*/ 20 h 24"/>
                <a:gd name="T100" fmla="*/ 19 w 23"/>
                <a:gd name="T10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4">
                  <a:moveTo>
                    <a:pt x="19" y="20"/>
                  </a:move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116D139B-906C-EBF3-9185-7DD296001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599" y="3774386"/>
              <a:ext cx="33541" cy="36513"/>
            </a:xfrm>
            <a:custGeom>
              <a:avLst/>
              <a:gdLst>
                <a:gd name="T0" fmla="*/ 19 w 23"/>
                <a:gd name="T1" fmla="*/ 20 h 23"/>
                <a:gd name="T2" fmla="*/ 19 w 23"/>
                <a:gd name="T3" fmla="*/ 19 h 23"/>
                <a:gd name="T4" fmla="*/ 19 w 23"/>
                <a:gd name="T5" fmla="*/ 19 h 23"/>
                <a:gd name="T6" fmla="*/ 19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5 h 23"/>
                <a:gd name="T16" fmla="*/ 22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2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19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1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2 h 23"/>
                <a:gd name="T56" fmla="*/ 0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20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4 w 23"/>
                <a:gd name="T77" fmla="*/ 23 h 23"/>
                <a:gd name="T78" fmla="*/ 15 w 23"/>
                <a:gd name="T79" fmla="*/ 23 h 23"/>
                <a:gd name="T80" fmla="*/ 16 w 23"/>
                <a:gd name="T81" fmla="*/ 22 h 23"/>
                <a:gd name="T82" fmla="*/ 17 w 23"/>
                <a:gd name="T83" fmla="*/ 22 h 23"/>
                <a:gd name="T84" fmla="*/ 17 w 23"/>
                <a:gd name="T85" fmla="*/ 21 h 23"/>
                <a:gd name="T86" fmla="*/ 17 w 23"/>
                <a:gd name="T87" fmla="*/ 21 h 23"/>
                <a:gd name="T88" fmla="*/ 17 w 23"/>
                <a:gd name="T89" fmla="*/ 21 h 23"/>
                <a:gd name="T90" fmla="*/ 18 w 23"/>
                <a:gd name="T91" fmla="*/ 21 h 23"/>
                <a:gd name="T92" fmla="*/ 18 w 23"/>
                <a:gd name="T93" fmla="*/ 20 h 23"/>
                <a:gd name="T94" fmla="*/ 19 w 23"/>
                <a:gd name="T95" fmla="*/ 20 h 23"/>
                <a:gd name="T96" fmla="*/ 19 w 23"/>
                <a:gd name="T97" fmla="*/ 20 h 23"/>
                <a:gd name="T98" fmla="*/ 19 w 23"/>
                <a:gd name="T99" fmla="*/ 20 h 23"/>
                <a:gd name="T100" fmla="*/ 19 w 23"/>
                <a:gd name="T10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3">
                  <a:moveTo>
                    <a:pt x="19" y="20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E6019C5B-6C8D-D7D8-9B14-FB087FC5D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599" y="3555311"/>
              <a:ext cx="33541" cy="36513"/>
            </a:xfrm>
            <a:custGeom>
              <a:avLst/>
              <a:gdLst>
                <a:gd name="T0" fmla="*/ 19 w 23"/>
                <a:gd name="T1" fmla="*/ 20 h 23"/>
                <a:gd name="T2" fmla="*/ 19 w 23"/>
                <a:gd name="T3" fmla="*/ 19 h 23"/>
                <a:gd name="T4" fmla="*/ 19 w 23"/>
                <a:gd name="T5" fmla="*/ 19 h 23"/>
                <a:gd name="T6" fmla="*/ 19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5 h 23"/>
                <a:gd name="T16" fmla="*/ 22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2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19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1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2 h 23"/>
                <a:gd name="T56" fmla="*/ 0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20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4 w 23"/>
                <a:gd name="T77" fmla="*/ 23 h 23"/>
                <a:gd name="T78" fmla="*/ 15 w 23"/>
                <a:gd name="T79" fmla="*/ 23 h 23"/>
                <a:gd name="T80" fmla="*/ 16 w 23"/>
                <a:gd name="T81" fmla="*/ 22 h 23"/>
                <a:gd name="T82" fmla="*/ 17 w 23"/>
                <a:gd name="T83" fmla="*/ 22 h 23"/>
                <a:gd name="T84" fmla="*/ 17 w 23"/>
                <a:gd name="T85" fmla="*/ 21 h 23"/>
                <a:gd name="T86" fmla="*/ 17 w 23"/>
                <a:gd name="T87" fmla="*/ 21 h 23"/>
                <a:gd name="T88" fmla="*/ 17 w 23"/>
                <a:gd name="T89" fmla="*/ 21 h 23"/>
                <a:gd name="T90" fmla="*/ 18 w 23"/>
                <a:gd name="T91" fmla="*/ 21 h 23"/>
                <a:gd name="T92" fmla="*/ 18 w 23"/>
                <a:gd name="T93" fmla="*/ 20 h 23"/>
                <a:gd name="T94" fmla="*/ 19 w 23"/>
                <a:gd name="T95" fmla="*/ 20 h 23"/>
                <a:gd name="T96" fmla="*/ 19 w 23"/>
                <a:gd name="T97" fmla="*/ 20 h 23"/>
                <a:gd name="T98" fmla="*/ 19 w 23"/>
                <a:gd name="T99" fmla="*/ 20 h 23"/>
                <a:gd name="T100" fmla="*/ 19 w 23"/>
                <a:gd name="T10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3">
                  <a:moveTo>
                    <a:pt x="19" y="20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5" name="Rectangle 170">
              <a:extLst>
                <a:ext uri="{FF2B5EF4-FFF2-40B4-BE49-F238E27FC236}">
                  <a16:creationId xmlns:a16="http://schemas.microsoft.com/office/drawing/2014/main" id="{036A3E24-B52D-E983-644B-A8A6AA88D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930" y="3258448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p=0.289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6" name="Freeform 171">
              <a:extLst>
                <a:ext uri="{FF2B5EF4-FFF2-40B4-BE49-F238E27FC236}">
                  <a16:creationId xmlns:a16="http://schemas.microsoft.com/office/drawing/2014/main" id="{3D5C66F6-D5C0-4890-790D-48AF2D3E8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5109473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3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3 w 23"/>
                <a:gd name="T25" fmla="*/ 9 h 23"/>
                <a:gd name="T26" fmla="*/ 22 w 23"/>
                <a:gd name="T27" fmla="*/ 6 h 23"/>
                <a:gd name="T28" fmla="*/ 21 w 23"/>
                <a:gd name="T29" fmla="*/ 4 h 23"/>
                <a:gd name="T30" fmla="*/ 20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4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1 w 23"/>
                <a:gd name="T53" fmla="*/ 9 h 23"/>
                <a:gd name="T54" fmla="*/ 0 w 23"/>
                <a:gd name="T55" fmla="*/ 11 h 23"/>
                <a:gd name="T56" fmla="*/ 1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4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2 h 23"/>
                <a:gd name="T74" fmla="*/ 13 w 23"/>
                <a:gd name="T75" fmla="*/ 22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19 h 23"/>
                <a:gd name="T90" fmla="*/ 19 w 23"/>
                <a:gd name="T91" fmla="*/ 19 h 23"/>
                <a:gd name="T92" fmla="*/ 19 w 23"/>
                <a:gd name="T93" fmla="*/ 19 h 23"/>
                <a:gd name="T94" fmla="*/ 20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7" name="Freeform 172">
              <a:extLst>
                <a:ext uri="{FF2B5EF4-FFF2-40B4-BE49-F238E27FC236}">
                  <a16:creationId xmlns:a16="http://schemas.microsoft.com/office/drawing/2014/main" id="{C109C0F3-5761-FF9E-CBC5-2FC424E06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5333311"/>
              <a:ext cx="33541" cy="38100"/>
            </a:xfrm>
            <a:custGeom>
              <a:avLst/>
              <a:gdLst>
                <a:gd name="T0" fmla="*/ 20 w 23"/>
                <a:gd name="T1" fmla="*/ 20 h 24"/>
                <a:gd name="T2" fmla="*/ 20 w 23"/>
                <a:gd name="T3" fmla="*/ 20 h 24"/>
                <a:gd name="T4" fmla="*/ 20 w 23"/>
                <a:gd name="T5" fmla="*/ 19 h 24"/>
                <a:gd name="T6" fmla="*/ 20 w 23"/>
                <a:gd name="T7" fmla="*/ 19 h 24"/>
                <a:gd name="T8" fmla="*/ 20 w 23"/>
                <a:gd name="T9" fmla="*/ 19 h 24"/>
                <a:gd name="T10" fmla="*/ 21 w 23"/>
                <a:gd name="T11" fmla="*/ 18 h 24"/>
                <a:gd name="T12" fmla="*/ 22 w 23"/>
                <a:gd name="T13" fmla="*/ 16 h 24"/>
                <a:gd name="T14" fmla="*/ 23 w 23"/>
                <a:gd name="T15" fmla="*/ 15 h 24"/>
                <a:gd name="T16" fmla="*/ 23 w 23"/>
                <a:gd name="T17" fmla="*/ 14 h 24"/>
                <a:gd name="T18" fmla="*/ 23 w 23"/>
                <a:gd name="T19" fmla="*/ 13 h 24"/>
                <a:gd name="T20" fmla="*/ 23 w 23"/>
                <a:gd name="T21" fmla="*/ 12 h 24"/>
                <a:gd name="T22" fmla="*/ 23 w 23"/>
                <a:gd name="T23" fmla="*/ 12 h 24"/>
                <a:gd name="T24" fmla="*/ 23 w 23"/>
                <a:gd name="T25" fmla="*/ 9 h 24"/>
                <a:gd name="T26" fmla="*/ 22 w 23"/>
                <a:gd name="T27" fmla="*/ 7 h 24"/>
                <a:gd name="T28" fmla="*/ 21 w 23"/>
                <a:gd name="T29" fmla="*/ 5 h 24"/>
                <a:gd name="T30" fmla="*/ 20 w 23"/>
                <a:gd name="T31" fmla="*/ 3 h 24"/>
                <a:gd name="T32" fmla="*/ 18 w 23"/>
                <a:gd name="T33" fmla="*/ 2 h 24"/>
                <a:gd name="T34" fmla="*/ 16 w 23"/>
                <a:gd name="T35" fmla="*/ 1 h 24"/>
                <a:gd name="T36" fmla="*/ 14 w 23"/>
                <a:gd name="T37" fmla="*/ 1 h 24"/>
                <a:gd name="T38" fmla="*/ 12 w 23"/>
                <a:gd name="T39" fmla="*/ 0 h 24"/>
                <a:gd name="T40" fmla="*/ 9 w 23"/>
                <a:gd name="T41" fmla="*/ 1 h 24"/>
                <a:gd name="T42" fmla="*/ 7 w 23"/>
                <a:gd name="T43" fmla="*/ 1 h 24"/>
                <a:gd name="T44" fmla="*/ 5 w 23"/>
                <a:gd name="T45" fmla="*/ 2 h 24"/>
                <a:gd name="T46" fmla="*/ 4 w 23"/>
                <a:gd name="T47" fmla="*/ 3 h 24"/>
                <a:gd name="T48" fmla="*/ 2 w 23"/>
                <a:gd name="T49" fmla="*/ 5 h 24"/>
                <a:gd name="T50" fmla="*/ 1 w 23"/>
                <a:gd name="T51" fmla="*/ 7 h 24"/>
                <a:gd name="T52" fmla="*/ 1 w 23"/>
                <a:gd name="T53" fmla="*/ 9 h 24"/>
                <a:gd name="T54" fmla="*/ 0 w 23"/>
                <a:gd name="T55" fmla="*/ 12 h 24"/>
                <a:gd name="T56" fmla="*/ 1 w 23"/>
                <a:gd name="T57" fmla="*/ 14 h 24"/>
                <a:gd name="T58" fmla="*/ 1 w 23"/>
                <a:gd name="T59" fmla="*/ 16 h 24"/>
                <a:gd name="T60" fmla="*/ 2 w 23"/>
                <a:gd name="T61" fmla="*/ 18 h 24"/>
                <a:gd name="T62" fmla="*/ 4 w 23"/>
                <a:gd name="T63" fmla="*/ 20 h 24"/>
                <a:gd name="T64" fmla="*/ 5 w 23"/>
                <a:gd name="T65" fmla="*/ 21 h 24"/>
                <a:gd name="T66" fmla="*/ 7 w 23"/>
                <a:gd name="T67" fmla="*/ 23 h 24"/>
                <a:gd name="T68" fmla="*/ 9 w 23"/>
                <a:gd name="T69" fmla="*/ 23 h 24"/>
                <a:gd name="T70" fmla="*/ 12 w 23"/>
                <a:gd name="T71" fmla="*/ 24 h 24"/>
                <a:gd name="T72" fmla="*/ 12 w 23"/>
                <a:gd name="T73" fmla="*/ 23 h 24"/>
                <a:gd name="T74" fmla="*/ 13 w 23"/>
                <a:gd name="T75" fmla="*/ 23 h 24"/>
                <a:gd name="T76" fmla="*/ 14 w 23"/>
                <a:gd name="T77" fmla="*/ 23 h 24"/>
                <a:gd name="T78" fmla="*/ 15 w 23"/>
                <a:gd name="T79" fmla="*/ 23 h 24"/>
                <a:gd name="T80" fmla="*/ 16 w 23"/>
                <a:gd name="T81" fmla="*/ 23 h 24"/>
                <a:gd name="T82" fmla="*/ 17 w 23"/>
                <a:gd name="T83" fmla="*/ 22 h 24"/>
                <a:gd name="T84" fmla="*/ 17 w 23"/>
                <a:gd name="T85" fmla="*/ 22 h 24"/>
                <a:gd name="T86" fmla="*/ 17 w 23"/>
                <a:gd name="T87" fmla="*/ 21 h 24"/>
                <a:gd name="T88" fmla="*/ 18 w 23"/>
                <a:gd name="T89" fmla="*/ 21 h 24"/>
                <a:gd name="T90" fmla="*/ 18 w 23"/>
                <a:gd name="T91" fmla="*/ 21 h 24"/>
                <a:gd name="T92" fmla="*/ 19 w 23"/>
                <a:gd name="T93" fmla="*/ 21 h 24"/>
                <a:gd name="T94" fmla="*/ 19 w 23"/>
                <a:gd name="T95" fmla="*/ 20 h 24"/>
                <a:gd name="T96" fmla="*/ 19 w 23"/>
                <a:gd name="T97" fmla="*/ 20 h 24"/>
                <a:gd name="T98" fmla="*/ 19 w 23"/>
                <a:gd name="T99" fmla="*/ 20 h 24"/>
                <a:gd name="T100" fmla="*/ 20 w 23"/>
                <a:gd name="T10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4">
                  <a:moveTo>
                    <a:pt x="20" y="20"/>
                  </a:moveTo>
                  <a:lnTo>
                    <a:pt x="20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8" name="Freeform 173">
              <a:extLst>
                <a:ext uri="{FF2B5EF4-FFF2-40B4-BE49-F238E27FC236}">
                  <a16:creationId xmlns:a16="http://schemas.microsoft.com/office/drawing/2014/main" id="{8DFAB87B-21DC-0045-BC2B-6113897E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053" y="4664973"/>
              <a:ext cx="33541" cy="36513"/>
            </a:xfrm>
            <a:custGeom>
              <a:avLst/>
              <a:gdLst>
                <a:gd name="T0" fmla="*/ 19 w 23"/>
                <a:gd name="T1" fmla="*/ 19 h 23"/>
                <a:gd name="T2" fmla="*/ 19 w 23"/>
                <a:gd name="T3" fmla="*/ 19 h 23"/>
                <a:gd name="T4" fmla="*/ 19 w 23"/>
                <a:gd name="T5" fmla="*/ 19 h 23"/>
                <a:gd name="T6" fmla="*/ 19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2 w 23"/>
                <a:gd name="T15" fmla="*/ 14 h 23"/>
                <a:gd name="T16" fmla="*/ 22 w 23"/>
                <a:gd name="T17" fmla="*/ 13 h 23"/>
                <a:gd name="T18" fmla="*/ 23 w 23"/>
                <a:gd name="T19" fmla="*/ 12 h 23"/>
                <a:gd name="T20" fmla="*/ 23 w 23"/>
                <a:gd name="T21" fmla="*/ 11 h 23"/>
                <a:gd name="T22" fmla="*/ 23 w 23"/>
                <a:gd name="T23" fmla="*/ 11 h 23"/>
                <a:gd name="T24" fmla="*/ 22 w 23"/>
                <a:gd name="T25" fmla="*/ 9 h 23"/>
                <a:gd name="T26" fmla="*/ 22 w 23"/>
                <a:gd name="T27" fmla="*/ 6 h 23"/>
                <a:gd name="T28" fmla="*/ 21 w 23"/>
                <a:gd name="T29" fmla="*/ 4 h 23"/>
                <a:gd name="T30" fmla="*/ 19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1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3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0 w 23"/>
                <a:gd name="T53" fmla="*/ 9 h 23"/>
                <a:gd name="T54" fmla="*/ 0 w 23"/>
                <a:gd name="T55" fmla="*/ 11 h 23"/>
                <a:gd name="T56" fmla="*/ 0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3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7 w 23"/>
                <a:gd name="T85" fmla="*/ 21 h 23"/>
                <a:gd name="T86" fmla="*/ 17 w 23"/>
                <a:gd name="T87" fmla="*/ 21 h 23"/>
                <a:gd name="T88" fmla="*/ 17 w 23"/>
                <a:gd name="T89" fmla="*/ 21 h 23"/>
                <a:gd name="T90" fmla="*/ 18 w 23"/>
                <a:gd name="T91" fmla="*/ 21 h 23"/>
                <a:gd name="T92" fmla="*/ 18 w 23"/>
                <a:gd name="T93" fmla="*/ 20 h 23"/>
                <a:gd name="T94" fmla="*/ 19 w 23"/>
                <a:gd name="T95" fmla="*/ 19 h 23"/>
                <a:gd name="T96" fmla="*/ 19 w 23"/>
                <a:gd name="T97" fmla="*/ 19 h 23"/>
                <a:gd name="T98" fmla="*/ 19 w 23"/>
                <a:gd name="T99" fmla="*/ 19 h 23"/>
                <a:gd name="T100" fmla="*/ 19 w 23"/>
                <a:gd name="T10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3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9" name="Rectangle 174">
              <a:extLst>
                <a:ext uri="{FF2B5EF4-FFF2-40B4-BE49-F238E27FC236}">
                  <a16:creationId xmlns:a16="http://schemas.microsoft.com/office/drawing/2014/main" id="{2964D613-A29F-9F70-F0B0-AA55A23F4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384" y="4483998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p=0.752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0" name="Freeform 175">
              <a:extLst>
                <a:ext uri="{FF2B5EF4-FFF2-40B4-BE49-F238E27FC236}">
                  <a16:creationId xmlns:a16="http://schemas.microsoft.com/office/drawing/2014/main" id="{4D0C2C61-35FC-CB6A-1ECF-5318D2261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217" y="3777561"/>
              <a:ext cx="33541" cy="36513"/>
            </a:xfrm>
            <a:custGeom>
              <a:avLst/>
              <a:gdLst>
                <a:gd name="T0" fmla="*/ 19 w 23"/>
                <a:gd name="T1" fmla="*/ 20 h 23"/>
                <a:gd name="T2" fmla="*/ 19 w 23"/>
                <a:gd name="T3" fmla="*/ 19 h 23"/>
                <a:gd name="T4" fmla="*/ 19 w 23"/>
                <a:gd name="T5" fmla="*/ 19 h 23"/>
                <a:gd name="T6" fmla="*/ 19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5 h 23"/>
                <a:gd name="T16" fmla="*/ 22 w 23"/>
                <a:gd name="T17" fmla="*/ 14 h 23"/>
                <a:gd name="T18" fmla="*/ 22 w 23"/>
                <a:gd name="T19" fmla="*/ 13 h 23"/>
                <a:gd name="T20" fmla="*/ 22 w 23"/>
                <a:gd name="T21" fmla="*/ 12 h 23"/>
                <a:gd name="T22" fmla="*/ 23 w 23"/>
                <a:gd name="T23" fmla="*/ 12 h 23"/>
                <a:gd name="T24" fmla="*/ 22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19 w 23"/>
                <a:gd name="T31" fmla="*/ 3 h 23"/>
                <a:gd name="T32" fmla="*/ 17 w 23"/>
                <a:gd name="T33" fmla="*/ 2 h 23"/>
                <a:gd name="T34" fmla="*/ 16 w 23"/>
                <a:gd name="T35" fmla="*/ 1 h 23"/>
                <a:gd name="T36" fmla="*/ 13 w 23"/>
                <a:gd name="T37" fmla="*/ 0 h 23"/>
                <a:gd name="T38" fmla="*/ 11 w 23"/>
                <a:gd name="T39" fmla="*/ 0 h 23"/>
                <a:gd name="T40" fmla="*/ 9 w 23"/>
                <a:gd name="T41" fmla="*/ 0 h 23"/>
                <a:gd name="T42" fmla="*/ 6 w 23"/>
                <a:gd name="T43" fmla="*/ 1 h 23"/>
                <a:gd name="T44" fmla="*/ 5 w 23"/>
                <a:gd name="T45" fmla="*/ 2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2 h 23"/>
                <a:gd name="T56" fmla="*/ 0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20 h 23"/>
                <a:gd name="T64" fmla="*/ 5 w 23"/>
                <a:gd name="T65" fmla="*/ 21 h 23"/>
                <a:gd name="T66" fmla="*/ 6 w 23"/>
                <a:gd name="T67" fmla="*/ 22 h 23"/>
                <a:gd name="T68" fmla="*/ 9 w 23"/>
                <a:gd name="T69" fmla="*/ 23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3 w 23"/>
                <a:gd name="T77" fmla="*/ 23 h 23"/>
                <a:gd name="T78" fmla="*/ 14 w 23"/>
                <a:gd name="T79" fmla="*/ 22 h 23"/>
                <a:gd name="T80" fmla="*/ 16 w 23"/>
                <a:gd name="T81" fmla="*/ 22 h 23"/>
                <a:gd name="T82" fmla="*/ 16 w 23"/>
                <a:gd name="T83" fmla="*/ 22 h 23"/>
                <a:gd name="T84" fmla="*/ 17 w 23"/>
                <a:gd name="T85" fmla="*/ 21 h 23"/>
                <a:gd name="T86" fmla="*/ 18 w 23"/>
                <a:gd name="T87" fmla="*/ 20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19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19" y="20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1" name="Freeform 176">
              <a:extLst>
                <a:ext uri="{FF2B5EF4-FFF2-40B4-BE49-F238E27FC236}">
                  <a16:creationId xmlns:a16="http://schemas.microsoft.com/office/drawing/2014/main" id="{79680D84-1A4C-D952-27E4-DAC13A826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759" y="4114111"/>
              <a:ext cx="33541" cy="36513"/>
            </a:xfrm>
            <a:custGeom>
              <a:avLst/>
              <a:gdLst>
                <a:gd name="T0" fmla="*/ 20 w 23"/>
                <a:gd name="T1" fmla="*/ 20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5 h 23"/>
                <a:gd name="T16" fmla="*/ 23 w 23"/>
                <a:gd name="T17" fmla="*/ 14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20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4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1 w 23"/>
                <a:gd name="T53" fmla="*/ 9 h 23"/>
                <a:gd name="T54" fmla="*/ 0 w 23"/>
                <a:gd name="T55" fmla="*/ 11 h 23"/>
                <a:gd name="T56" fmla="*/ 1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4 w 23"/>
                <a:gd name="T63" fmla="*/ 20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3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20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2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2" name="Rectangle 177">
              <a:extLst>
                <a:ext uri="{FF2B5EF4-FFF2-40B4-BE49-F238E27FC236}">
                  <a16:creationId xmlns:a16="http://schemas.microsoft.com/office/drawing/2014/main" id="{D130E4D1-0114-5F78-37AB-4FF20E418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090" y="3564836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p=0.966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3" name="Freeform 178">
              <a:extLst>
                <a:ext uri="{FF2B5EF4-FFF2-40B4-BE49-F238E27FC236}">
                  <a16:creationId xmlns:a16="http://schemas.microsoft.com/office/drawing/2014/main" id="{01E347B1-1CB9-6F14-8E6E-E80DCF22C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507" y="4552261"/>
              <a:ext cx="33541" cy="38100"/>
            </a:xfrm>
            <a:custGeom>
              <a:avLst/>
              <a:gdLst>
                <a:gd name="T0" fmla="*/ 19 w 23"/>
                <a:gd name="T1" fmla="*/ 20 h 24"/>
                <a:gd name="T2" fmla="*/ 19 w 23"/>
                <a:gd name="T3" fmla="*/ 20 h 24"/>
                <a:gd name="T4" fmla="*/ 19 w 23"/>
                <a:gd name="T5" fmla="*/ 20 h 24"/>
                <a:gd name="T6" fmla="*/ 19 w 23"/>
                <a:gd name="T7" fmla="*/ 20 h 24"/>
                <a:gd name="T8" fmla="*/ 20 w 23"/>
                <a:gd name="T9" fmla="*/ 19 h 24"/>
                <a:gd name="T10" fmla="*/ 21 w 23"/>
                <a:gd name="T11" fmla="*/ 18 h 24"/>
                <a:gd name="T12" fmla="*/ 22 w 23"/>
                <a:gd name="T13" fmla="*/ 16 h 24"/>
                <a:gd name="T14" fmla="*/ 22 w 23"/>
                <a:gd name="T15" fmla="*/ 15 h 24"/>
                <a:gd name="T16" fmla="*/ 22 w 23"/>
                <a:gd name="T17" fmla="*/ 14 h 24"/>
                <a:gd name="T18" fmla="*/ 23 w 23"/>
                <a:gd name="T19" fmla="*/ 13 h 24"/>
                <a:gd name="T20" fmla="*/ 23 w 23"/>
                <a:gd name="T21" fmla="*/ 12 h 24"/>
                <a:gd name="T22" fmla="*/ 23 w 23"/>
                <a:gd name="T23" fmla="*/ 12 h 24"/>
                <a:gd name="T24" fmla="*/ 22 w 23"/>
                <a:gd name="T25" fmla="*/ 10 h 24"/>
                <a:gd name="T26" fmla="*/ 22 w 23"/>
                <a:gd name="T27" fmla="*/ 7 h 24"/>
                <a:gd name="T28" fmla="*/ 21 w 23"/>
                <a:gd name="T29" fmla="*/ 5 h 24"/>
                <a:gd name="T30" fmla="*/ 19 w 23"/>
                <a:gd name="T31" fmla="*/ 4 h 24"/>
                <a:gd name="T32" fmla="*/ 18 w 23"/>
                <a:gd name="T33" fmla="*/ 2 h 24"/>
                <a:gd name="T34" fmla="*/ 16 w 23"/>
                <a:gd name="T35" fmla="*/ 1 h 24"/>
                <a:gd name="T36" fmla="*/ 14 w 23"/>
                <a:gd name="T37" fmla="*/ 1 h 24"/>
                <a:gd name="T38" fmla="*/ 11 w 23"/>
                <a:gd name="T39" fmla="*/ 0 h 24"/>
                <a:gd name="T40" fmla="*/ 9 w 23"/>
                <a:gd name="T41" fmla="*/ 1 h 24"/>
                <a:gd name="T42" fmla="*/ 7 w 23"/>
                <a:gd name="T43" fmla="*/ 1 h 24"/>
                <a:gd name="T44" fmla="*/ 5 w 23"/>
                <a:gd name="T45" fmla="*/ 2 h 24"/>
                <a:gd name="T46" fmla="*/ 3 w 23"/>
                <a:gd name="T47" fmla="*/ 4 h 24"/>
                <a:gd name="T48" fmla="*/ 2 w 23"/>
                <a:gd name="T49" fmla="*/ 5 h 24"/>
                <a:gd name="T50" fmla="*/ 1 w 23"/>
                <a:gd name="T51" fmla="*/ 7 h 24"/>
                <a:gd name="T52" fmla="*/ 0 w 23"/>
                <a:gd name="T53" fmla="*/ 10 h 24"/>
                <a:gd name="T54" fmla="*/ 0 w 23"/>
                <a:gd name="T55" fmla="*/ 12 h 24"/>
                <a:gd name="T56" fmla="*/ 0 w 23"/>
                <a:gd name="T57" fmla="*/ 14 h 24"/>
                <a:gd name="T58" fmla="*/ 1 w 23"/>
                <a:gd name="T59" fmla="*/ 16 h 24"/>
                <a:gd name="T60" fmla="*/ 2 w 23"/>
                <a:gd name="T61" fmla="*/ 18 h 24"/>
                <a:gd name="T62" fmla="*/ 3 w 23"/>
                <a:gd name="T63" fmla="*/ 20 h 24"/>
                <a:gd name="T64" fmla="*/ 5 w 23"/>
                <a:gd name="T65" fmla="*/ 22 h 24"/>
                <a:gd name="T66" fmla="*/ 7 w 23"/>
                <a:gd name="T67" fmla="*/ 23 h 24"/>
                <a:gd name="T68" fmla="*/ 9 w 23"/>
                <a:gd name="T69" fmla="*/ 23 h 24"/>
                <a:gd name="T70" fmla="*/ 11 w 23"/>
                <a:gd name="T71" fmla="*/ 24 h 24"/>
                <a:gd name="T72" fmla="*/ 12 w 23"/>
                <a:gd name="T73" fmla="*/ 23 h 24"/>
                <a:gd name="T74" fmla="*/ 12 w 23"/>
                <a:gd name="T75" fmla="*/ 23 h 24"/>
                <a:gd name="T76" fmla="*/ 14 w 23"/>
                <a:gd name="T77" fmla="*/ 23 h 24"/>
                <a:gd name="T78" fmla="*/ 15 w 23"/>
                <a:gd name="T79" fmla="*/ 23 h 24"/>
                <a:gd name="T80" fmla="*/ 16 w 23"/>
                <a:gd name="T81" fmla="*/ 23 h 24"/>
                <a:gd name="T82" fmla="*/ 17 w 23"/>
                <a:gd name="T83" fmla="*/ 22 h 24"/>
                <a:gd name="T84" fmla="*/ 17 w 23"/>
                <a:gd name="T85" fmla="*/ 22 h 24"/>
                <a:gd name="T86" fmla="*/ 17 w 23"/>
                <a:gd name="T87" fmla="*/ 22 h 24"/>
                <a:gd name="T88" fmla="*/ 17 w 23"/>
                <a:gd name="T89" fmla="*/ 22 h 24"/>
                <a:gd name="T90" fmla="*/ 18 w 23"/>
                <a:gd name="T91" fmla="*/ 22 h 24"/>
                <a:gd name="T92" fmla="*/ 18 w 23"/>
                <a:gd name="T93" fmla="*/ 21 h 24"/>
                <a:gd name="T94" fmla="*/ 19 w 23"/>
                <a:gd name="T95" fmla="*/ 20 h 24"/>
                <a:gd name="T96" fmla="*/ 19 w 23"/>
                <a:gd name="T97" fmla="*/ 20 h 24"/>
                <a:gd name="T98" fmla="*/ 19 w 23"/>
                <a:gd name="T99" fmla="*/ 20 h 24"/>
                <a:gd name="T100" fmla="*/ 19 w 23"/>
                <a:gd name="T10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4">
                  <a:moveTo>
                    <a:pt x="19" y="20"/>
                  </a:move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4" name="Rectangle 179">
              <a:extLst>
                <a:ext uri="{FF2B5EF4-FFF2-40B4-BE49-F238E27FC236}">
                  <a16:creationId xmlns:a16="http://schemas.microsoft.com/office/drawing/2014/main" id="{111B6435-ED6C-D088-C00A-9A8290B9B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837" y="4372873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p=0.327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5" name="Freeform 180">
              <a:extLst>
                <a:ext uri="{FF2B5EF4-FFF2-40B4-BE49-F238E27FC236}">
                  <a16:creationId xmlns:a16="http://schemas.microsoft.com/office/drawing/2014/main" id="{B3020EBA-7EBF-F886-C6D8-CC95FDA06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213" y="4995173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20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1 h 23"/>
                <a:gd name="T56" fmla="*/ 0 w 23"/>
                <a:gd name="T57" fmla="*/ 13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3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7 w 23"/>
                <a:gd name="T85" fmla="*/ 21 h 23"/>
                <a:gd name="T86" fmla="*/ 17 w 23"/>
                <a:gd name="T87" fmla="*/ 21 h 23"/>
                <a:gd name="T88" fmla="*/ 17 w 23"/>
                <a:gd name="T89" fmla="*/ 21 h 23"/>
                <a:gd name="T90" fmla="*/ 18 w 23"/>
                <a:gd name="T91" fmla="*/ 21 h 23"/>
                <a:gd name="T92" fmla="*/ 19 w 23"/>
                <a:gd name="T93" fmla="*/ 20 h 23"/>
                <a:gd name="T94" fmla="*/ 19 w 23"/>
                <a:gd name="T95" fmla="*/ 20 h 23"/>
                <a:gd name="T96" fmla="*/ 19 w 23"/>
                <a:gd name="T97" fmla="*/ 19 h 23"/>
                <a:gd name="T98" fmla="*/ 19 w 23"/>
                <a:gd name="T99" fmla="*/ 19 h 23"/>
                <a:gd name="T100" fmla="*/ 20 w 23"/>
                <a:gd name="T10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6" name="Rectangle 181">
              <a:extLst>
                <a:ext uri="{FF2B5EF4-FFF2-40B4-BE49-F238E27FC236}">
                  <a16:creationId xmlns:a16="http://schemas.microsoft.com/office/drawing/2014/main" id="{9031E5B6-2F09-1E27-E1E3-164C74D00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338" y="4453836"/>
              <a:ext cx="5161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p=0.030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7" name="Freeform 182">
              <a:extLst>
                <a:ext uri="{FF2B5EF4-FFF2-40B4-BE49-F238E27FC236}">
                  <a16:creationId xmlns:a16="http://schemas.microsoft.com/office/drawing/2014/main" id="{E8720E46-D111-9A07-8D6F-61C781661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377" y="4995173"/>
              <a:ext cx="33541" cy="36513"/>
            </a:xfrm>
            <a:custGeom>
              <a:avLst/>
              <a:gdLst>
                <a:gd name="T0" fmla="*/ 19 w 23"/>
                <a:gd name="T1" fmla="*/ 19 h 23"/>
                <a:gd name="T2" fmla="*/ 19 w 23"/>
                <a:gd name="T3" fmla="*/ 19 h 23"/>
                <a:gd name="T4" fmla="*/ 19 w 23"/>
                <a:gd name="T5" fmla="*/ 19 h 23"/>
                <a:gd name="T6" fmla="*/ 19 w 23"/>
                <a:gd name="T7" fmla="*/ 19 h 23"/>
                <a:gd name="T8" fmla="*/ 20 w 23"/>
                <a:gd name="T9" fmla="*/ 18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4 h 23"/>
                <a:gd name="T16" fmla="*/ 22 w 23"/>
                <a:gd name="T17" fmla="*/ 13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2 w 23"/>
                <a:gd name="T25" fmla="*/ 9 h 23"/>
                <a:gd name="T26" fmla="*/ 22 w 23"/>
                <a:gd name="T27" fmla="*/ 6 h 23"/>
                <a:gd name="T28" fmla="*/ 21 w 23"/>
                <a:gd name="T29" fmla="*/ 5 h 23"/>
                <a:gd name="T30" fmla="*/ 19 w 23"/>
                <a:gd name="T31" fmla="*/ 3 h 23"/>
                <a:gd name="T32" fmla="*/ 17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1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6 h 23"/>
                <a:gd name="T52" fmla="*/ 0 w 23"/>
                <a:gd name="T53" fmla="*/ 9 h 23"/>
                <a:gd name="T54" fmla="*/ 0 w 23"/>
                <a:gd name="T55" fmla="*/ 11 h 23"/>
                <a:gd name="T56" fmla="*/ 0 w 23"/>
                <a:gd name="T57" fmla="*/ 13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4 w 23"/>
                <a:gd name="T77" fmla="*/ 22 h 23"/>
                <a:gd name="T78" fmla="*/ 14 w 23"/>
                <a:gd name="T79" fmla="*/ 22 h 23"/>
                <a:gd name="T80" fmla="*/ 16 w 23"/>
                <a:gd name="T81" fmla="*/ 22 h 23"/>
                <a:gd name="T82" fmla="*/ 16 w 23"/>
                <a:gd name="T83" fmla="*/ 21 h 23"/>
                <a:gd name="T84" fmla="*/ 17 w 23"/>
                <a:gd name="T85" fmla="*/ 21 h 23"/>
                <a:gd name="T86" fmla="*/ 18 w 23"/>
                <a:gd name="T87" fmla="*/ 20 h 23"/>
                <a:gd name="T88" fmla="*/ 19 w 23"/>
                <a:gd name="T89" fmla="*/ 20 h 23"/>
                <a:gd name="T90" fmla="*/ 19 w 23"/>
                <a:gd name="T91" fmla="*/ 19 h 23"/>
                <a:gd name="T92" fmla="*/ 19 w 23"/>
                <a:gd name="T93" fmla="*/ 19 h 23"/>
                <a:gd name="T94" fmla="*/ 19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8" name="Freeform 183">
              <a:extLst>
                <a:ext uri="{FF2B5EF4-FFF2-40B4-BE49-F238E27FC236}">
                  <a16:creationId xmlns:a16="http://schemas.microsoft.com/office/drawing/2014/main" id="{925954BA-807B-DA54-0794-D4F1E05A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78" y="4777686"/>
              <a:ext cx="32083" cy="36513"/>
            </a:xfrm>
            <a:custGeom>
              <a:avLst/>
              <a:gdLst>
                <a:gd name="T0" fmla="*/ 19 w 22"/>
                <a:gd name="T1" fmla="*/ 20 h 23"/>
                <a:gd name="T2" fmla="*/ 19 w 22"/>
                <a:gd name="T3" fmla="*/ 19 h 23"/>
                <a:gd name="T4" fmla="*/ 19 w 22"/>
                <a:gd name="T5" fmla="*/ 19 h 23"/>
                <a:gd name="T6" fmla="*/ 19 w 22"/>
                <a:gd name="T7" fmla="*/ 19 h 23"/>
                <a:gd name="T8" fmla="*/ 19 w 22"/>
                <a:gd name="T9" fmla="*/ 19 h 23"/>
                <a:gd name="T10" fmla="*/ 20 w 22"/>
                <a:gd name="T11" fmla="*/ 18 h 23"/>
                <a:gd name="T12" fmla="*/ 21 w 22"/>
                <a:gd name="T13" fmla="*/ 16 h 23"/>
                <a:gd name="T14" fmla="*/ 22 w 22"/>
                <a:gd name="T15" fmla="*/ 15 h 23"/>
                <a:gd name="T16" fmla="*/ 22 w 22"/>
                <a:gd name="T17" fmla="*/ 14 h 23"/>
                <a:gd name="T18" fmla="*/ 22 w 22"/>
                <a:gd name="T19" fmla="*/ 13 h 23"/>
                <a:gd name="T20" fmla="*/ 22 w 22"/>
                <a:gd name="T21" fmla="*/ 12 h 23"/>
                <a:gd name="T22" fmla="*/ 22 w 22"/>
                <a:gd name="T23" fmla="*/ 12 h 23"/>
                <a:gd name="T24" fmla="*/ 22 w 22"/>
                <a:gd name="T25" fmla="*/ 9 h 23"/>
                <a:gd name="T26" fmla="*/ 21 w 22"/>
                <a:gd name="T27" fmla="*/ 7 h 23"/>
                <a:gd name="T28" fmla="*/ 20 w 22"/>
                <a:gd name="T29" fmla="*/ 5 h 23"/>
                <a:gd name="T30" fmla="*/ 19 w 22"/>
                <a:gd name="T31" fmla="*/ 3 h 23"/>
                <a:gd name="T32" fmla="*/ 17 w 22"/>
                <a:gd name="T33" fmla="*/ 2 h 23"/>
                <a:gd name="T34" fmla="*/ 15 w 22"/>
                <a:gd name="T35" fmla="*/ 1 h 23"/>
                <a:gd name="T36" fmla="*/ 13 w 22"/>
                <a:gd name="T37" fmla="*/ 0 h 23"/>
                <a:gd name="T38" fmla="*/ 11 w 22"/>
                <a:gd name="T39" fmla="*/ 0 h 23"/>
                <a:gd name="T40" fmla="*/ 8 w 22"/>
                <a:gd name="T41" fmla="*/ 0 h 23"/>
                <a:gd name="T42" fmla="*/ 6 w 22"/>
                <a:gd name="T43" fmla="*/ 1 h 23"/>
                <a:gd name="T44" fmla="*/ 4 w 22"/>
                <a:gd name="T45" fmla="*/ 2 h 23"/>
                <a:gd name="T46" fmla="*/ 3 w 22"/>
                <a:gd name="T47" fmla="*/ 3 h 23"/>
                <a:gd name="T48" fmla="*/ 1 w 22"/>
                <a:gd name="T49" fmla="*/ 5 h 23"/>
                <a:gd name="T50" fmla="*/ 0 w 22"/>
                <a:gd name="T51" fmla="*/ 7 h 23"/>
                <a:gd name="T52" fmla="*/ 0 w 22"/>
                <a:gd name="T53" fmla="*/ 9 h 23"/>
                <a:gd name="T54" fmla="*/ 0 w 22"/>
                <a:gd name="T55" fmla="*/ 12 h 23"/>
                <a:gd name="T56" fmla="*/ 0 w 22"/>
                <a:gd name="T57" fmla="*/ 14 h 23"/>
                <a:gd name="T58" fmla="*/ 0 w 22"/>
                <a:gd name="T59" fmla="*/ 16 h 23"/>
                <a:gd name="T60" fmla="*/ 1 w 22"/>
                <a:gd name="T61" fmla="*/ 18 h 23"/>
                <a:gd name="T62" fmla="*/ 3 w 22"/>
                <a:gd name="T63" fmla="*/ 20 h 23"/>
                <a:gd name="T64" fmla="*/ 4 w 22"/>
                <a:gd name="T65" fmla="*/ 21 h 23"/>
                <a:gd name="T66" fmla="*/ 6 w 22"/>
                <a:gd name="T67" fmla="*/ 22 h 23"/>
                <a:gd name="T68" fmla="*/ 8 w 22"/>
                <a:gd name="T69" fmla="*/ 23 h 23"/>
                <a:gd name="T70" fmla="*/ 11 w 22"/>
                <a:gd name="T71" fmla="*/ 23 h 23"/>
                <a:gd name="T72" fmla="*/ 11 w 22"/>
                <a:gd name="T73" fmla="*/ 23 h 23"/>
                <a:gd name="T74" fmla="*/ 12 w 22"/>
                <a:gd name="T75" fmla="*/ 23 h 23"/>
                <a:gd name="T76" fmla="*/ 13 w 22"/>
                <a:gd name="T77" fmla="*/ 23 h 23"/>
                <a:gd name="T78" fmla="*/ 14 w 22"/>
                <a:gd name="T79" fmla="*/ 23 h 23"/>
                <a:gd name="T80" fmla="*/ 15 w 22"/>
                <a:gd name="T81" fmla="*/ 22 h 23"/>
                <a:gd name="T82" fmla="*/ 16 w 22"/>
                <a:gd name="T83" fmla="*/ 22 h 23"/>
                <a:gd name="T84" fmla="*/ 17 w 22"/>
                <a:gd name="T85" fmla="*/ 21 h 23"/>
                <a:gd name="T86" fmla="*/ 17 w 22"/>
                <a:gd name="T87" fmla="*/ 21 h 23"/>
                <a:gd name="T88" fmla="*/ 17 w 22"/>
                <a:gd name="T89" fmla="*/ 21 h 23"/>
                <a:gd name="T90" fmla="*/ 17 w 22"/>
                <a:gd name="T91" fmla="*/ 21 h 23"/>
                <a:gd name="T92" fmla="*/ 18 w 22"/>
                <a:gd name="T93" fmla="*/ 20 h 23"/>
                <a:gd name="T94" fmla="*/ 18 w 22"/>
                <a:gd name="T95" fmla="*/ 20 h 23"/>
                <a:gd name="T96" fmla="*/ 18 w 22"/>
                <a:gd name="T97" fmla="*/ 20 h 23"/>
                <a:gd name="T98" fmla="*/ 18 w 22"/>
                <a:gd name="T99" fmla="*/ 20 h 23"/>
                <a:gd name="T100" fmla="*/ 19 w 22"/>
                <a:gd name="T10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23">
                  <a:moveTo>
                    <a:pt x="19" y="20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9" name="Rectangle 184">
              <a:extLst>
                <a:ext uri="{FF2B5EF4-FFF2-40B4-BE49-F238E27FC236}">
                  <a16:creationId xmlns:a16="http://schemas.microsoft.com/office/drawing/2014/main" id="{4BBA2600-6C9D-2578-F593-FF82B648C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250" y="4123636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p=0.338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0" name="Freeform 185">
              <a:extLst>
                <a:ext uri="{FF2B5EF4-FFF2-40B4-BE49-F238E27FC236}">
                  <a16:creationId xmlns:a16="http://schemas.microsoft.com/office/drawing/2014/main" id="{429800ED-C575-CE2A-E64D-10473C19D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78" y="4661798"/>
              <a:ext cx="32083" cy="36513"/>
            </a:xfrm>
            <a:custGeom>
              <a:avLst/>
              <a:gdLst>
                <a:gd name="T0" fmla="*/ 19 w 22"/>
                <a:gd name="T1" fmla="*/ 19 h 23"/>
                <a:gd name="T2" fmla="*/ 19 w 22"/>
                <a:gd name="T3" fmla="*/ 19 h 23"/>
                <a:gd name="T4" fmla="*/ 19 w 22"/>
                <a:gd name="T5" fmla="*/ 19 h 23"/>
                <a:gd name="T6" fmla="*/ 19 w 22"/>
                <a:gd name="T7" fmla="*/ 19 h 23"/>
                <a:gd name="T8" fmla="*/ 19 w 22"/>
                <a:gd name="T9" fmla="*/ 18 h 23"/>
                <a:gd name="T10" fmla="*/ 20 w 22"/>
                <a:gd name="T11" fmla="*/ 18 h 23"/>
                <a:gd name="T12" fmla="*/ 21 w 22"/>
                <a:gd name="T13" fmla="*/ 16 h 23"/>
                <a:gd name="T14" fmla="*/ 22 w 22"/>
                <a:gd name="T15" fmla="*/ 14 h 23"/>
                <a:gd name="T16" fmla="*/ 22 w 22"/>
                <a:gd name="T17" fmla="*/ 13 h 23"/>
                <a:gd name="T18" fmla="*/ 22 w 22"/>
                <a:gd name="T19" fmla="*/ 12 h 23"/>
                <a:gd name="T20" fmla="*/ 22 w 22"/>
                <a:gd name="T21" fmla="*/ 12 h 23"/>
                <a:gd name="T22" fmla="*/ 22 w 22"/>
                <a:gd name="T23" fmla="*/ 11 h 23"/>
                <a:gd name="T24" fmla="*/ 22 w 22"/>
                <a:gd name="T25" fmla="*/ 9 h 23"/>
                <a:gd name="T26" fmla="*/ 21 w 22"/>
                <a:gd name="T27" fmla="*/ 7 h 23"/>
                <a:gd name="T28" fmla="*/ 20 w 22"/>
                <a:gd name="T29" fmla="*/ 5 h 23"/>
                <a:gd name="T30" fmla="*/ 19 w 22"/>
                <a:gd name="T31" fmla="*/ 3 h 23"/>
                <a:gd name="T32" fmla="*/ 17 w 22"/>
                <a:gd name="T33" fmla="*/ 2 h 23"/>
                <a:gd name="T34" fmla="*/ 15 w 22"/>
                <a:gd name="T35" fmla="*/ 1 h 23"/>
                <a:gd name="T36" fmla="*/ 13 w 22"/>
                <a:gd name="T37" fmla="*/ 0 h 23"/>
                <a:gd name="T38" fmla="*/ 11 w 22"/>
                <a:gd name="T39" fmla="*/ 0 h 23"/>
                <a:gd name="T40" fmla="*/ 8 w 22"/>
                <a:gd name="T41" fmla="*/ 0 h 23"/>
                <a:gd name="T42" fmla="*/ 6 w 22"/>
                <a:gd name="T43" fmla="*/ 1 h 23"/>
                <a:gd name="T44" fmla="*/ 4 w 22"/>
                <a:gd name="T45" fmla="*/ 2 h 23"/>
                <a:gd name="T46" fmla="*/ 3 w 22"/>
                <a:gd name="T47" fmla="*/ 3 h 23"/>
                <a:gd name="T48" fmla="*/ 1 w 22"/>
                <a:gd name="T49" fmla="*/ 5 h 23"/>
                <a:gd name="T50" fmla="*/ 0 w 22"/>
                <a:gd name="T51" fmla="*/ 7 h 23"/>
                <a:gd name="T52" fmla="*/ 0 w 22"/>
                <a:gd name="T53" fmla="*/ 9 h 23"/>
                <a:gd name="T54" fmla="*/ 0 w 22"/>
                <a:gd name="T55" fmla="*/ 11 h 23"/>
                <a:gd name="T56" fmla="*/ 0 w 22"/>
                <a:gd name="T57" fmla="*/ 13 h 23"/>
                <a:gd name="T58" fmla="*/ 0 w 22"/>
                <a:gd name="T59" fmla="*/ 16 h 23"/>
                <a:gd name="T60" fmla="*/ 1 w 22"/>
                <a:gd name="T61" fmla="*/ 18 h 23"/>
                <a:gd name="T62" fmla="*/ 3 w 22"/>
                <a:gd name="T63" fmla="*/ 19 h 23"/>
                <a:gd name="T64" fmla="*/ 4 w 22"/>
                <a:gd name="T65" fmla="*/ 21 h 23"/>
                <a:gd name="T66" fmla="*/ 6 w 22"/>
                <a:gd name="T67" fmla="*/ 22 h 23"/>
                <a:gd name="T68" fmla="*/ 8 w 22"/>
                <a:gd name="T69" fmla="*/ 23 h 23"/>
                <a:gd name="T70" fmla="*/ 11 w 22"/>
                <a:gd name="T71" fmla="*/ 23 h 23"/>
                <a:gd name="T72" fmla="*/ 11 w 22"/>
                <a:gd name="T73" fmla="*/ 23 h 23"/>
                <a:gd name="T74" fmla="*/ 12 w 22"/>
                <a:gd name="T75" fmla="*/ 23 h 23"/>
                <a:gd name="T76" fmla="*/ 13 w 22"/>
                <a:gd name="T77" fmla="*/ 23 h 23"/>
                <a:gd name="T78" fmla="*/ 14 w 22"/>
                <a:gd name="T79" fmla="*/ 22 h 23"/>
                <a:gd name="T80" fmla="*/ 15 w 22"/>
                <a:gd name="T81" fmla="*/ 22 h 23"/>
                <a:gd name="T82" fmla="*/ 16 w 22"/>
                <a:gd name="T83" fmla="*/ 21 h 23"/>
                <a:gd name="T84" fmla="*/ 17 w 22"/>
                <a:gd name="T85" fmla="*/ 21 h 23"/>
                <a:gd name="T86" fmla="*/ 17 w 22"/>
                <a:gd name="T87" fmla="*/ 21 h 23"/>
                <a:gd name="T88" fmla="*/ 17 w 22"/>
                <a:gd name="T89" fmla="*/ 21 h 23"/>
                <a:gd name="T90" fmla="*/ 17 w 22"/>
                <a:gd name="T91" fmla="*/ 21 h 23"/>
                <a:gd name="T92" fmla="*/ 18 w 22"/>
                <a:gd name="T93" fmla="*/ 20 h 23"/>
                <a:gd name="T94" fmla="*/ 18 w 22"/>
                <a:gd name="T95" fmla="*/ 20 h 23"/>
                <a:gd name="T96" fmla="*/ 18 w 22"/>
                <a:gd name="T97" fmla="*/ 19 h 23"/>
                <a:gd name="T98" fmla="*/ 18 w 22"/>
                <a:gd name="T99" fmla="*/ 19 h 23"/>
                <a:gd name="T100" fmla="*/ 19 w 22"/>
                <a:gd name="T10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23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1" name="Freeform 186">
              <a:extLst>
                <a:ext uri="{FF2B5EF4-FFF2-40B4-BE49-F238E27FC236}">
                  <a16:creationId xmlns:a16="http://schemas.microsoft.com/office/drawing/2014/main" id="{23B32F12-49B4-9902-5469-049CEE4C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78" y="4439548"/>
              <a:ext cx="32083" cy="36513"/>
            </a:xfrm>
            <a:custGeom>
              <a:avLst/>
              <a:gdLst>
                <a:gd name="T0" fmla="*/ 19 w 22"/>
                <a:gd name="T1" fmla="*/ 19 h 23"/>
                <a:gd name="T2" fmla="*/ 19 w 22"/>
                <a:gd name="T3" fmla="*/ 19 h 23"/>
                <a:gd name="T4" fmla="*/ 19 w 22"/>
                <a:gd name="T5" fmla="*/ 19 h 23"/>
                <a:gd name="T6" fmla="*/ 19 w 22"/>
                <a:gd name="T7" fmla="*/ 19 h 23"/>
                <a:gd name="T8" fmla="*/ 19 w 22"/>
                <a:gd name="T9" fmla="*/ 18 h 23"/>
                <a:gd name="T10" fmla="*/ 20 w 22"/>
                <a:gd name="T11" fmla="*/ 17 h 23"/>
                <a:gd name="T12" fmla="*/ 21 w 22"/>
                <a:gd name="T13" fmla="*/ 15 h 23"/>
                <a:gd name="T14" fmla="*/ 22 w 22"/>
                <a:gd name="T15" fmla="*/ 14 h 23"/>
                <a:gd name="T16" fmla="*/ 22 w 22"/>
                <a:gd name="T17" fmla="*/ 13 h 23"/>
                <a:gd name="T18" fmla="*/ 22 w 22"/>
                <a:gd name="T19" fmla="*/ 12 h 23"/>
                <a:gd name="T20" fmla="*/ 22 w 22"/>
                <a:gd name="T21" fmla="*/ 12 h 23"/>
                <a:gd name="T22" fmla="*/ 22 w 22"/>
                <a:gd name="T23" fmla="*/ 11 h 23"/>
                <a:gd name="T24" fmla="*/ 22 w 22"/>
                <a:gd name="T25" fmla="*/ 9 h 23"/>
                <a:gd name="T26" fmla="*/ 21 w 22"/>
                <a:gd name="T27" fmla="*/ 7 h 23"/>
                <a:gd name="T28" fmla="*/ 20 w 22"/>
                <a:gd name="T29" fmla="*/ 5 h 23"/>
                <a:gd name="T30" fmla="*/ 19 w 22"/>
                <a:gd name="T31" fmla="*/ 3 h 23"/>
                <a:gd name="T32" fmla="*/ 17 w 22"/>
                <a:gd name="T33" fmla="*/ 1 h 23"/>
                <a:gd name="T34" fmla="*/ 15 w 22"/>
                <a:gd name="T35" fmla="*/ 0 h 23"/>
                <a:gd name="T36" fmla="*/ 13 w 22"/>
                <a:gd name="T37" fmla="*/ 0 h 23"/>
                <a:gd name="T38" fmla="*/ 11 w 22"/>
                <a:gd name="T39" fmla="*/ 0 h 23"/>
                <a:gd name="T40" fmla="*/ 8 w 22"/>
                <a:gd name="T41" fmla="*/ 0 h 23"/>
                <a:gd name="T42" fmla="*/ 6 w 22"/>
                <a:gd name="T43" fmla="*/ 0 h 23"/>
                <a:gd name="T44" fmla="*/ 4 w 22"/>
                <a:gd name="T45" fmla="*/ 1 h 23"/>
                <a:gd name="T46" fmla="*/ 3 w 22"/>
                <a:gd name="T47" fmla="*/ 3 h 23"/>
                <a:gd name="T48" fmla="*/ 1 w 22"/>
                <a:gd name="T49" fmla="*/ 5 h 23"/>
                <a:gd name="T50" fmla="*/ 0 w 22"/>
                <a:gd name="T51" fmla="*/ 7 h 23"/>
                <a:gd name="T52" fmla="*/ 0 w 22"/>
                <a:gd name="T53" fmla="*/ 9 h 23"/>
                <a:gd name="T54" fmla="*/ 0 w 22"/>
                <a:gd name="T55" fmla="*/ 11 h 23"/>
                <a:gd name="T56" fmla="*/ 0 w 22"/>
                <a:gd name="T57" fmla="*/ 13 h 23"/>
                <a:gd name="T58" fmla="*/ 0 w 22"/>
                <a:gd name="T59" fmla="*/ 15 h 23"/>
                <a:gd name="T60" fmla="*/ 1 w 22"/>
                <a:gd name="T61" fmla="*/ 17 h 23"/>
                <a:gd name="T62" fmla="*/ 3 w 22"/>
                <a:gd name="T63" fmla="*/ 19 h 23"/>
                <a:gd name="T64" fmla="*/ 4 w 22"/>
                <a:gd name="T65" fmla="*/ 21 h 23"/>
                <a:gd name="T66" fmla="*/ 6 w 22"/>
                <a:gd name="T67" fmla="*/ 22 h 23"/>
                <a:gd name="T68" fmla="*/ 8 w 22"/>
                <a:gd name="T69" fmla="*/ 22 h 23"/>
                <a:gd name="T70" fmla="*/ 11 w 22"/>
                <a:gd name="T71" fmla="*/ 23 h 23"/>
                <a:gd name="T72" fmla="*/ 11 w 22"/>
                <a:gd name="T73" fmla="*/ 23 h 23"/>
                <a:gd name="T74" fmla="*/ 12 w 22"/>
                <a:gd name="T75" fmla="*/ 23 h 23"/>
                <a:gd name="T76" fmla="*/ 13 w 22"/>
                <a:gd name="T77" fmla="*/ 22 h 23"/>
                <a:gd name="T78" fmla="*/ 14 w 22"/>
                <a:gd name="T79" fmla="*/ 22 h 23"/>
                <a:gd name="T80" fmla="*/ 15 w 22"/>
                <a:gd name="T81" fmla="*/ 22 h 23"/>
                <a:gd name="T82" fmla="*/ 16 w 22"/>
                <a:gd name="T83" fmla="*/ 21 h 23"/>
                <a:gd name="T84" fmla="*/ 17 w 22"/>
                <a:gd name="T85" fmla="*/ 21 h 23"/>
                <a:gd name="T86" fmla="*/ 17 w 22"/>
                <a:gd name="T87" fmla="*/ 21 h 23"/>
                <a:gd name="T88" fmla="*/ 17 w 22"/>
                <a:gd name="T89" fmla="*/ 21 h 23"/>
                <a:gd name="T90" fmla="*/ 17 w 22"/>
                <a:gd name="T91" fmla="*/ 21 h 23"/>
                <a:gd name="T92" fmla="*/ 18 w 22"/>
                <a:gd name="T93" fmla="*/ 20 h 23"/>
                <a:gd name="T94" fmla="*/ 18 w 22"/>
                <a:gd name="T95" fmla="*/ 19 h 23"/>
                <a:gd name="T96" fmla="*/ 18 w 22"/>
                <a:gd name="T97" fmla="*/ 19 h 23"/>
                <a:gd name="T98" fmla="*/ 18 w 22"/>
                <a:gd name="T99" fmla="*/ 19 h 23"/>
                <a:gd name="T100" fmla="*/ 19 w 22"/>
                <a:gd name="T10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23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2" name="Freeform 187">
              <a:extLst>
                <a:ext uri="{FF2B5EF4-FFF2-40B4-BE49-F238E27FC236}">
                  <a16:creationId xmlns:a16="http://schemas.microsoft.com/office/drawing/2014/main" id="{B5F14CA8-049F-0738-8C44-8235E1479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78" y="4330011"/>
              <a:ext cx="32083" cy="38100"/>
            </a:xfrm>
            <a:custGeom>
              <a:avLst/>
              <a:gdLst>
                <a:gd name="T0" fmla="*/ 19 w 22"/>
                <a:gd name="T1" fmla="*/ 20 h 24"/>
                <a:gd name="T2" fmla="*/ 19 w 22"/>
                <a:gd name="T3" fmla="*/ 20 h 24"/>
                <a:gd name="T4" fmla="*/ 19 w 22"/>
                <a:gd name="T5" fmla="*/ 19 h 24"/>
                <a:gd name="T6" fmla="*/ 19 w 22"/>
                <a:gd name="T7" fmla="*/ 19 h 24"/>
                <a:gd name="T8" fmla="*/ 19 w 22"/>
                <a:gd name="T9" fmla="*/ 19 h 24"/>
                <a:gd name="T10" fmla="*/ 20 w 22"/>
                <a:gd name="T11" fmla="*/ 18 h 24"/>
                <a:gd name="T12" fmla="*/ 21 w 22"/>
                <a:gd name="T13" fmla="*/ 16 h 24"/>
                <a:gd name="T14" fmla="*/ 22 w 22"/>
                <a:gd name="T15" fmla="*/ 15 h 24"/>
                <a:gd name="T16" fmla="*/ 22 w 22"/>
                <a:gd name="T17" fmla="*/ 14 h 24"/>
                <a:gd name="T18" fmla="*/ 22 w 22"/>
                <a:gd name="T19" fmla="*/ 13 h 24"/>
                <a:gd name="T20" fmla="*/ 22 w 22"/>
                <a:gd name="T21" fmla="*/ 12 h 24"/>
                <a:gd name="T22" fmla="*/ 22 w 22"/>
                <a:gd name="T23" fmla="*/ 12 h 24"/>
                <a:gd name="T24" fmla="*/ 22 w 22"/>
                <a:gd name="T25" fmla="*/ 9 h 24"/>
                <a:gd name="T26" fmla="*/ 21 w 22"/>
                <a:gd name="T27" fmla="*/ 7 h 24"/>
                <a:gd name="T28" fmla="*/ 20 w 22"/>
                <a:gd name="T29" fmla="*/ 5 h 24"/>
                <a:gd name="T30" fmla="*/ 19 w 22"/>
                <a:gd name="T31" fmla="*/ 4 h 24"/>
                <a:gd name="T32" fmla="*/ 17 w 22"/>
                <a:gd name="T33" fmla="*/ 2 h 24"/>
                <a:gd name="T34" fmla="*/ 15 w 22"/>
                <a:gd name="T35" fmla="*/ 1 h 24"/>
                <a:gd name="T36" fmla="*/ 13 w 22"/>
                <a:gd name="T37" fmla="*/ 1 h 24"/>
                <a:gd name="T38" fmla="*/ 11 w 22"/>
                <a:gd name="T39" fmla="*/ 0 h 24"/>
                <a:gd name="T40" fmla="*/ 8 w 22"/>
                <a:gd name="T41" fmla="*/ 1 h 24"/>
                <a:gd name="T42" fmla="*/ 6 w 22"/>
                <a:gd name="T43" fmla="*/ 1 h 24"/>
                <a:gd name="T44" fmla="*/ 4 w 22"/>
                <a:gd name="T45" fmla="*/ 2 h 24"/>
                <a:gd name="T46" fmla="*/ 3 w 22"/>
                <a:gd name="T47" fmla="*/ 4 h 24"/>
                <a:gd name="T48" fmla="*/ 1 w 22"/>
                <a:gd name="T49" fmla="*/ 5 h 24"/>
                <a:gd name="T50" fmla="*/ 0 w 22"/>
                <a:gd name="T51" fmla="*/ 7 h 24"/>
                <a:gd name="T52" fmla="*/ 0 w 22"/>
                <a:gd name="T53" fmla="*/ 9 h 24"/>
                <a:gd name="T54" fmla="*/ 0 w 22"/>
                <a:gd name="T55" fmla="*/ 12 h 24"/>
                <a:gd name="T56" fmla="*/ 0 w 22"/>
                <a:gd name="T57" fmla="*/ 14 h 24"/>
                <a:gd name="T58" fmla="*/ 0 w 22"/>
                <a:gd name="T59" fmla="*/ 16 h 24"/>
                <a:gd name="T60" fmla="*/ 1 w 22"/>
                <a:gd name="T61" fmla="*/ 18 h 24"/>
                <a:gd name="T62" fmla="*/ 3 w 22"/>
                <a:gd name="T63" fmla="*/ 20 h 24"/>
                <a:gd name="T64" fmla="*/ 4 w 22"/>
                <a:gd name="T65" fmla="*/ 21 h 24"/>
                <a:gd name="T66" fmla="*/ 6 w 22"/>
                <a:gd name="T67" fmla="*/ 23 h 24"/>
                <a:gd name="T68" fmla="*/ 8 w 22"/>
                <a:gd name="T69" fmla="*/ 23 h 24"/>
                <a:gd name="T70" fmla="*/ 11 w 22"/>
                <a:gd name="T71" fmla="*/ 24 h 24"/>
                <a:gd name="T72" fmla="*/ 11 w 22"/>
                <a:gd name="T73" fmla="*/ 23 h 24"/>
                <a:gd name="T74" fmla="*/ 12 w 22"/>
                <a:gd name="T75" fmla="*/ 23 h 24"/>
                <a:gd name="T76" fmla="*/ 13 w 22"/>
                <a:gd name="T77" fmla="*/ 23 h 24"/>
                <a:gd name="T78" fmla="*/ 14 w 22"/>
                <a:gd name="T79" fmla="*/ 23 h 24"/>
                <a:gd name="T80" fmla="*/ 15 w 22"/>
                <a:gd name="T81" fmla="*/ 23 h 24"/>
                <a:gd name="T82" fmla="*/ 16 w 22"/>
                <a:gd name="T83" fmla="*/ 22 h 24"/>
                <a:gd name="T84" fmla="*/ 17 w 22"/>
                <a:gd name="T85" fmla="*/ 22 h 24"/>
                <a:gd name="T86" fmla="*/ 17 w 22"/>
                <a:gd name="T87" fmla="*/ 21 h 24"/>
                <a:gd name="T88" fmla="*/ 17 w 22"/>
                <a:gd name="T89" fmla="*/ 21 h 24"/>
                <a:gd name="T90" fmla="*/ 17 w 22"/>
                <a:gd name="T91" fmla="*/ 21 h 24"/>
                <a:gd name="T92" fmla="*/ 18 w 22"/>
                <a:gd name="T93" fmla="*/ 21 h 24"/>
                <a:gd name="T94" fmla="*/ 18 w 22"/>
                <a:gd name="T95" fmla="*/ 20 h 24"/>
                <a:gd name="T96" fmla="*/ 18 w 22"/>
                <a:gd name="T97" fmla="*/ 20 h 24"/>
                <a:gd name="T98" fmla="*/ 18 w 22"/>
                <a:gd name="T99" fmla="*/ 20 h 24"/>
                <a:gd name="T100" fmla="*/ 19 w 22"/>
                <a:gd name="T10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24">
                  <a:moveTo>
                    <a:pt x="19" y="20"/>
                  </a:move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3" name="Freeform 188">
              <a:extLst>
                <a:ext uri="{FF2B5EF4-FFF2-40B4-BE49-F238E27FC236}">
                  <a16:creationId xmlns:a16="http://schemas.microsoft.com/office/drawing/2014/main" id="{48729502-3F67-15DD-374A-5651939AB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377" y="4885636"/>
              <a:ext cx="33541" cy="36513"/>
            </a:xfrm>
            <a:custGeom>
              <a:avLst/>
              <a:gdLst>
                <a:gd name="T0" fmla="*/ 19 w 23"/>
                <a:gd name="T1" fmla="*/ 20 h 23"/>
                <a:gd name="T2" fmla="*/ 19 w 23"/>
                <a:gd name="T3" fmla="*/ 20 h 23"/>
                <a:gd name="T4" fmla="*/ 19 w 23"/>
                <a:gd name="T5" fmla="*/ 20 h 23"/>
                <a:gd name="T6" fmla="*/ 19 w 23"/>
                <a:gd name="T7" fmla="*/ 20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5 h 23"/>
                <a:gd name="T16" fmla="*/ 22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2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19 w 23"/>
                <a:gd name="T31" fmla="*/ 4 h 23"/>
                <a:gd name="T32" fmla="*/ 17 w 23"/>
                <a:gd name="T33" fmla="*/ 2 h 23"/>
                <a:gd name="T34" fmla="*/ 16 w 23"/>
                <a:gd name="T35" fmla="*/ 1 h 23"/>
                <a:gd name="T36" fmla="*/ 14 w 23"/>
                <a:gd name="T37" fmla="*/ 1 h 23"/>
                <a:gd name="T38" fmla="*/ 11 w 23"/>
                <a:gd name="T39" fmla="*/ 0 h 23"/>
                <a:gd name="T40" fmla="*/ 9 w 23"/>
                <a:gd name="T41" fmla="*/ 1 h 23"/>
                <a:gd name="T42" fmla="*/ 7 w 23"/>
                <a:gd name="T43" fmla="*/ 1 h 23"/>
                <a:gd name="T44" fmla="*/ 5 w 23"/>
                <a:gd name="T45" fmla="*/ 2 h 23"/>
                <a:gd name="T46" fmla="*/ 3 w 23"/>
                <a:gd name="T47" fmla="*/ 4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2 h 23"/>
                <a:gd name="T56" fmla="*/ 0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20 h 23"/>
                <a:gd name="T64" fmla="*/ 5 w 23"/>
                <a:gd name="T65" fmla="*/ 22 h 23"/>
                <a:gd name="T66" fmla="*/ 7 w 23"/>
                <a:gd name="T67" fmla="*/ 22 h 23"/>
                <a:gd name="T68" fmla="*/ 9 w 23"/>
                <a:gd name="T69" fmla="*/ 23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4 w 23"/>
                <a:gd name="T77" fmla="*/ 23 h 23"/>
                <a:gd name="T78" fmla="*/ 14 w 23"/>
                <a:gd name="T79" fmla="*/ 23 h 23"/>
                <a:gd name="T80" fmla="*/ 16 w 23"/>
                <a:gd name="T81" fmla="*/ 22 h 23"/>
                <a:gd name="T82" fmla="*/ 16 w 23"/>
                <a:gd name="T83" fmla="*/ 22 h 23"/>
                <a:gd name="T84" fmla="*/ 17 w 23"/>
                <a:gd name="T85" fmla="*/ 22 h 23"/>
                <a:gd name="T86" fmla="*/ 18 w 23"/>
                <a:gd name="T87" fmla="*/ 21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19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19" y="20"/>
                  </a:move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4" name="Freeform 189">
              <a:extLst>
                <a:ext uri="{FF2B5EF4-FFF2-40B4-BE49-F238E27FC236}">
                  <a16:creationId xmlns:a16="http://schemas.microsoft.com/office/drawing/2014/main" id="{B833832A-E386-8E34-A294-3E9BDAE0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213" y="4664973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2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1 h 23"/>
                <a:gd name="T22" fmla="*/ 23 w 23"/>
                <a:gd name="T23" fmla="*/ 11 h 23"/>
                <a:gd name="T24" fmla="*/ 23 w 23"/>
                <a:gd name="T25" fmla="*/ 8 h 23"/>
                <a:gd name="T26" fmla="*/ 22 w 23"/>
                <a:gd name="T27" fmla="*/ 6 h 23"/>
                <a:gd name="T28" fmla="*/ 21 w 23"/>
                <a:gd name="T29" fmla="*/ 4 h 23"/>
                <a:gd name="T30" fmla="*/ 20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3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0 w 23"/>
                <a:gd name="T53" fmla="*/ 8 h 23"/>
                <a:gd name="T54" fmla="*/ 0 w 23"/>
                <a:gd name="T55" fmla="*/ 11 h 23"/>
                <a:gd name="T56" fmla="*/ 0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3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2 h 23"/>
                <a:gd name="T74" fmla="*/ 13 w 23"/>
                <a:gd name="T75" fmla="*/ 22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19 h 23"/>
                <a:gd name="T90" fmla="*/ 19 w 23"/>
                <a:gd name="T91" fmla="*/ 19 h 23"/>
                <a:gd name="T92" fmla="*/ 19 w 23"/>
                <a:gd name="T93" fmla="*/ 19 h 23"/>
                <a:gd name="T94" fmla="*/ 20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5" name="Freeform 190">
              <a:extLst>
                <a:ext uri="{FF2B5EF4-FFF2-40B4-BE49-F238E27FC236}">
                  <a16:creationId xmlns:a16="http://schemas.microsoft.com/office/drawing/2014/main" id="{ED855E97-3F55-2B16-03CC-6B4C79507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4998348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3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1 h 23"/>
                <a:gd name="T22" fmla="*/ 23 w 23"/>
                <a:gd name="T23" fmla="*/ 11 h 23"/>
                <a:gd name="T24" fmla="*/ 23 w 23"/>
                <a:gd name="T25" fmla="*/ 8 h 23"/>
                <a:gd name="T26" fmla="*/ 22 w 23"/>
                <a:gd name="T27" fmla="*/ 6 h 23"/>
                <a:gd name="T28" fmla="*/ 21 w 23"/>
                <a:gd name="T29" fmla="*/ 4 h 23"/>
                <a:gd name="T30" fmla="*/ 20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4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1 w 23"/>
                <a:gd name="T53" fmla="*/ 8 h 23"/>
                <a:gd name="T54" fmla="*/ 0 w 23"/>
                <a:gd name="T55" fmla="*/ 11 h 23"/>
                <a:gd name="T56" fmla="*/ 1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4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2 h 23"/>
                <a:gd name="T74" fmla="*/ 13 w 23"/>
                <a:gd name="T75" fmla="*/ 22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19 h 23"/>
                <a:gd name="T90" fmla="*/ 19 w 23"/>
                <a:gd name="T91" fmla="*/ 19 h 23"/>
                <a:gd name="T92" fmla="*/ 19 w 23"/>
                <a:gd name="T93" fmla="*/ 19 h 23"/>
                <a:gd name="T94" fmla="*/ 20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6" name="Freeform 191">
              <a:extLst>
                <a:ext uri="{FF2B5EF4-FFF2-40B4-BE49-F238E27FC236}">
                  <a16:creationId xmlns:a16="http://schemas.microsoft.com/office/drawing/2014/main" id="{48BE6F7B-2334-A3FA-00BA-4C7B687EF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4776098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3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3 w 23"/>
                <a:gd name="T25" fmla="*/ 9 h 23"/>
                <a:gd name="T26" fmla="*/ 22 w 23"/>
                <a:gd name="T27" fmla="*/ 6 h 23"/>
                <a:gd name="T28" fmla="*/ 21 w 23"/>
                <a:gd name="T29" fmla="*/ 4 h 23"/>
                <a:gd name="T30" fmla="*/ 20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4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1 w 23"/>
                <a:gd name="T53" fmla="*/ 9 h 23"/>
                <a:gd name="T54" fmla="*/ 0 w 23"/>
                <a:gd name="T55" fmla="*/ 11 h 23"/>
                <a:gd name="T56" fmla="*/ 1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4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2 h 23"/>
                <a:gd name="T74" fmla="*/ 13 w 23"/>
                <a:gd name="T75" fmla="*/ 22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19 h 23"/>
                <a:gd name="T90" fmla="*/ 19 w 23"/>
                <a:gd name="T91" fmla="*/ 19 h 23"/>
                <a:gd name="T92" fmla="*/ 19 w 23"/>
                <a:gd name="T93" fmla="*/ 19 h 23"/>
                <a:gd name="T94" fmla="*/ 20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7" name="Freeform 192">
              <a:extLst>
                <a:ext uri="{FF2B5EF4-FFF2-40B4-BE49-F238E27FC236}">
                  <a16:creationId xmlns:a16="http://schemas.microsoft.com/office/drawing/2014/main" id="{A4ABB7C1-3816-C406-6912-AAC53FE1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4664973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3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1 h 23"/>
                <a:gd name="T22" fmla="*/ 23 w 23"/>
                <a:gd name="T23" fmla="*/ 11 h 23"/>
                <a:gd name="T24" fmla="*/ 23 w 23"/>
                <a:gd name="T25" fmla="*/ 8 h 23"/>
                <a:gd name="T26" fmla="*/ 22 w 23"/>
                <a:gd name="T27" fmla="*/ 6 h 23"/>
                <a:gd name="T28" fmla="*/ 21 w 23"/>
                <a:gd name="T29" fmla="*/ 4 h 23"/>
                <a:gd name="T30" fmla="*/ 20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4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1 w 23"/>
                <a:gd name="T53" fmla="*/ 8 h 23"/>
                <a:gd name="T54" fmla="*/ 0 w 23"/>
                <a:gd name="T55" fmla="*/ 11 h 23"/>
                <a:gd name="T56" fmla="*/ 1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4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2 h 23"/>
                <a:gd name="T74" fmla="*/ 13 w 23"/>
                <a:gd name="T75" fmla="*/ 22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19 h 23"/>
                <a:gd name="T90" fmla="*/ 19 w 23"/>
                <a:gd name="T91" fmla="*/ 19 h 23"/>
                <a:gd name="T92" fmla="*/ 19 w 23"/>
                <a:gd name="T93" fmla="*/ 19 h 23"/>
                <a:gd name="T94" fmla="*/ 20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8" name="Freeform 193">
              <a:extLst>
                <a:ext uri="{FF2B5EF4-FFF2-40B4-BE49-F238E27FC236}">
                  <a16:creationId xmlns:a16="http://schemas.microsoft.com/office/drawing/2014/main" id="{01AA47F6-3E3D-81F9-5E3B-3AE30A877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4552261"/>
              <a:ext cx="33541" cy="36513"/>
            </a:xfrm>
            <a:custGeom>
              <a:avLst/>
              <a:gdLst>
                <a:gd name="T0" fmla="*/ 20 w 23"/>
                <a:gd name="T1" fmla="*/ 20 h 23"/>
                <a:gd name="T2" fmla="*/ 20 w 23"/>
                <a:gd name="T3" fmla="*/ 20 h 23"/>
                <a:gd name="T4" fmla="*/ 20 w 23"/>
                <a:gd name="T5" fmla="*/ 20 h 23"/>
                <a:gd name="T6" fmla="*/ 20 w 23"/>
                <a:gd name="T7" fmla="*/ 20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3 w 23"/>
                <a:gd name="T15" fmla="*/ 15 h 23"/>
                <a:gd name="T16" fmla="*/ 23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20 w 23"/>
                <a:gd name="T31" fmla="*/ 4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1 h 23"/>
                <a:gd name="T38" fmla="*/ 12 w 23"/>
                <a:gd name="T39" fmla="*/ 0 h 23"/>
                <a:gd name="T40" fmla="*/ 9 w 23"/>
                <a:gd name="T41" fmla="*/ 1 h 23"/>
                <a:gd name="T42" fmla="*/ 7 w 23"/>
                <a:gd name="T43" fmla="*/ 1 h 23"/>
                <a:gd name="T44" fmla="*/ 5 w 23"/>
                <a:gd name="T45" fmla="*/ 2 h 23"/>
                <a:gd name="T46" fmla="*/ 4 w 23"/>
                <a:gd name="T47" fmla="*/ 4 h 23"/>
                <a:gd name="T48" fmla="*/ 2 w 23"/>
                <a:gd name="T49" fmla="*/ 5 h 23"/>
                <a:gd name="T50" fmla="*/ 1 w 23"/>
                <a:gd name="T51" fmla="*/ 7 h 23"/>
                <a:gd name="T52" fmla="*/ 1 w 23"/>
                <a:gd name="T53" fmla="*/ 9 h 23"/>
                <a:gd name="T54" fmla="*/ 0 w 23"/>
                <a:gd name="T55" fmla="*/ 12 h 23"/>
                <a:gd name="T56" fmla="*/ 1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4 w 23"/>
                <a:gd name="T63" fmla="*/ 20 h 23"/>
                <a:gd name="T64" fmla="*/ 5 w 23"/>
                <a:gd name="T65" fmla="*/ 22 h 23"/>
                <a:gd name="T66" fmla="*/ 7 w 23"/>
                <a:gd name="T67" fmla="*/ 23 h 23"/>
                <a:gd name="T68" fmla="*/ 9 w 23"/>
                <a:gd name="T69" fmla="*/ 23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3 h 23"/>
                <a:gd name="T78" fmla="*/ 15 w 23"/>
                <a:gd name="T79" fmla="*/ 23 h 23"/>
                <a:gd name="T80" fmla="*/ 16 w 23"/>
                <a:gd name="T81" fmla="*/ 23 h 23"/>
                <a:gd name="T82" fmla="*/ 17 w 23"/>
                <a:gd name="T83" fmla="*/ 22 h 23"/>
                <a:gd name="T84" fmla="*/ 18 w 23"/>
                <a:gd name="T85" fmla="*/ 22 h 23"/>
                <a:gd name="T86" fmla="*/ 19 w 23"/>
                <a:gd name="T87" fmla="*/ 21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20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9" name="Freeform 194">
              <a:extLst>
                <a:ext uri="{FF2B5EF4-FFF2-40B4-BE49-F238E27FC236}">
                  <a16:creationId xmlns:a16="http://schemas.microsoft.com/office/drawing/2014/main" id="{2A86361D-CC65-8308-6C37-64BD1F16C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5219011"/>
              <a:ext cx="33541" cy="38100"/>
            </a:xfrm>
            <a:custGeom>
              <a:avLst/>
              <a:gdLst>
                <a:gd name="T0" fmla="*/ 20 w 23"/>
                <a:gd name="T1" fmla="*/ 20 h 24"/>
                <a:gd name="T2" fmla="*/ 20 w 23"/>
                <a:gd name="T3" fmla="*/ 20 h 24"/>
                <a:gd name="T4" fmla="*/ 20 w 23"/>
                <a:gd name="T5" fmla="*/ 20 h 24"/>
                <a:gd name="T6" fmla="*/ 20 w 23"/>
                <a:gd name="T7" fmla="*/ 20 h 24"/>
                <a:gd name="T8" fmla="*/ 20 w 23"/>
                <a:gd name="T9" fmla="*/ 19 h 24"/>
                <a:gd name="T10" fmla="*/ 21 w 23"/>
                <a:gd name="T11" fmla="*/ 18 h 24"/>
                <a:gd name="T12" fmla="*/ 22 w 23"/>
                <a:gd name="T13" fmla="*/ 16 h 24"/>
                <a:gd name="T14" fmla="*/ 23 w 23"/>
                <a:gd name="T15" fmla="*/ 15 h 24"/>
                <a:gd name="T16" fmla="*/ 23 w 23"/>
                <a:gd name="T17" fmla="*/ 14 h 24"/>
                <a:gd name="T18" fmla="*/ 23 w 23"/>
                <a:gd name="T19" fmla="*/ 13 h 24"/>
                <a:gd name="T20" fmla="*/ 23 w 23"/>
                <a:gd name="T21" fmla="*/ 12 h 24"/>
                <a:gd name="T22" fmla="*/ 23 w 23"/>
                <a:gd name="T23" fmla="*/ 12 h 24"/>
                <a:gd name="T24" fmla="*/ 23 w 23"/>
                <a:gd name="T25" fmla="*/ 10 h 24"/>
                <a:gd name="T26" fmla="*/ 22 w 23"/>
                <a:gd name="T27" fmla="*/ 7 h 24"/>
                <a:gd name="T28" fmla="*/ 21 w 23"/>
                <a:gd name="T29" fmla="*/ 5 h 24"/>
                <a:gd name="T30" fmla="*/ 20 w 23"/>
                <a:gd name="T31" fmla="*/ 4 h 24"/>
                <a:gd name="T32" fmla="*/ 18 w 23"/>
                <a:gd name="T33" fmla="*/ 2 h 24"/>
                <a:gd name="T34" fmla="*/ 16 w 23"/>
                <a:gd name="T35" fmla="*/ 1 h 24"/>
                <a:gd name="T36" fmla="*/ 14 w 23"/>
                <a:gd name="T37" fmla="*/ 1 h 24"/>
                <a:gd name="T38" fmla="*/ 12 w 23"/>
                <a:gd name="T39" fmla="*/ 0 h 24"/>
                <a:gd name="T40" fmla="*/ 9 w 23"/>
                <a:gd name="T41" fmla="*/ 1 h 24"/>
                <a:gd name="T42" fmla="*/ 7 w 23"/>
                <a:gd name="T43" fmla="*/ 1 h 24"/>
                <a:gd name="T44" fmla="*/ 5 w 23"/>
                <a:gd name="T45" fmla="*/ 2 h 24"/>
                <a:gd name="T46" fmla="*/ 4 w 23"/>
                <a:gd name="T47" fmla="*/ 4 h 24"/>
                <a:gd name="T48" fmla="*/ 2 w 23"/>
                <a:gd name="T49" fmla="*/ 5 h 24"/>
                <a:gd name="T50" fmla="*/ 1 w 23"/>
                <a:gd name="T51" fmla="*/ 7 h 24"/>
                <a:gd name="T52" fmla="*/ 1 w 23"/>
                <a:gd name="T53" fmla="*/ 10 h 24"/>
                <a:gd name="T54" fmla="*/ 0 w 23"/>
                <a:gd name="T55" fmla="*/ 12 h 24"/>
                <a:gd name="T56" fmla="*/ 1 w 23"/>
                <a:gd name="T57" fmla="*/ 14 h 24"/>
                <a:gd name="T58" fmla="*/ 1 w 23"/>
                <a:gd name="T59" fmla="*/ 16 h 24"/>
                <a:gd name="T60" fmla="*/ 2 w 23"/>
                <a:gd name="T61" fmla="*/ 18 h 24"/>
                <a:gd name="T62" fmla="*/ 4 w 23"/>
                <a:gd name="T63" fmla="*/ 20 h 24"/>
                <a:gd name="T64" fmla="*/ 5 w 23"/>
                <a:gd name="T65" fmla="*/ 21 h 24"/>
                <a:gd name="T66" fmla="*/ 7 w 23"/>
                <a:gd name="T67" fmla="*/ 23 h 24"/>
                <a:gd name="T68" fmla="*/ 9 w 23"/>
                <a:gd name="T69" fmla="*/ 23 h 24"/>
                <a:gd name="T70" fmla="*/ 12 w 23"/>
                <a:gd name="T71" fmla="*/ 24 h 24"/>
                <a:gd name="T72" fmla="*/ 12 w 23"/>
                <a:gd name="T73" fmla="*/ 23 h 24"/>
                <a:gd name="T74" fmla="*/ 13 w 23"/>
                <a:gd name="T75" fmla="*/ 23 h 24"/>
                <a:gd name="T76" fmla="*/ 14 w 23"/>
                <a:gd name="T77" fmla="*/ 23 h 24"/>
                <a:gd name="T78" fmla="*/ 15 w 23"/>
                <a:gd name="T79" fmla="*/ 23 h 24"/>
                <a:gd name="T80" fmla="*/ 16 w 23"/>
                <a:gd name="T81" fmla="*/ 23 h 24"/>
                <a:gd name="T82" fmla="*/ 17 w 23"/>
                <a:gd name="T83" fmla="*/ 22 h 24"/>
                <a:gd name="T84" fmla="*/ 17 w 23"/>
                <a:gd name="T85" fmla="*/ 22 h 24"/>
                <a:gd name="T86" fmla="*/ 17 w 23"/>
                <a:gd name="T87" fmla="*/ 21 h 24"/>
                <a:gd name="T88" fmla="*/ 18 w 23"/>
                <a:gd name="T89" fmla="*/ 21 h 24"/>
                <a:gd name="T90" fmla="*/ 18 w 23"/>
                <a:gd name="T91" fmla="*/ 21 h 24"/>
                <a:gd name="T92" fmla="*/ 19 w 23"/>
                <a:gd name="T93" fmla="*/ 21 h 24"/>
                <a:gd name="T94" fmla="*/ 19 w 23"/>
                <a:gd name="T95" fmla="*/ 20 h 24"/>
                <a:gd name="T96" fmla="*/ 19 w 23"/>
                <a:gd name="T97" fmla="*/ 20 h 24"/>
                <a:gd name="T98" fmla="*/ 19 w 23"/>
                <a:gd name="T99" fmla="*/ 20 h 24"/>
                <a:gd name="T100" fmla="*/ 20 w 23"/>
                <a:gd name="T10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4"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0" name="Freeform 195">
              <a:extLst>
                <a:ext uri="{FF2B5EF4-FFF2-40B4-BE49-F238E27FC236}">
                  <a16:creationId xmlns:a16="http://schemas.microsoft.com/office/drawing/2014/main" id="{61B61444-113F-A0E1-0E4A-F729E4E55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599" y="4439548"/>
              <a:ext cx="33541" cy="36513"/>
            </a:xfrm>
            <a:custGeom>
              <a:avLst/>
              <a:gdLst>
                <a:gd name="T0" fmla="*/ 19 w 23"/>
                <a:gd name="T1" fmla="*/ 19 h 23"/>
                <a:gd name="T2" fmla="*/ 19 w 23"/>
                <a:gd name="T3" fmla="*/ 19 h 23"/>
                <a:gd name="T4" fmla="*/ 19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2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19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1 h 23"/>
                <a:gd name="T56" fmla="*/ 0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3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7 w 23"/>
                <a:gd name="T85" fmla="*/ 21 h 23"/>
                <a:gd name="T86" fmla="*/ 17 w 23"/>
                <a:gd name="T87" fmla="*/ 21 h 23"/>
                <a:gd name="T88" fmla="*/ 17 w 23"/>
                <a:gd name="T89" fmla="*/ 21 h 23"/>
                <a:gd name="T90" fmla="*/ 18 w 23"/>
                <a:gd name="T91" fmla="*/ 21 h 23"/>
                <a:gd name="T92" fmla="*/ 18 w 23"/>
                <a:gd name="T93" fmla="*/ 20 h 23"/>
                <a:gd name="T94" fmla="*/ 19 w 23"/>
                <a:gd name="T95" fmla="*/ 19 h 23"/>
                <a:gd name="T96" fmla="*/ 19 w 23"/>
                <a:gd name="T97" fmla="*/ 19 h 23"/>
                <a:gd name="T98" fmla="*/ 19 w 23"/>
                <a:gd name="T99" fmla="*/ 19 h 23"/>
                <a:gd name="T100" fmla="*/ 19 w 23"/>
                <a:gd name="T10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3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1" name="Rectangle 196">
              <a:extLst>
                <a:ext uri="{FF2B5EF4-FFF2-40B4-BE49-F238E27FC236}">
                  <a16:creationId xmlns:a16="http://schemas.microsoft.com/office/drawing/2014/main" id="{60DC3EA6-20D0-4267-81DA-93864D68A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482" y="5706373"/>
              <a:ext cx="3141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1-5%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2" name="Rectangle 197">
              <a:extLst>
                <a:ext uri="{FF2B5EF4-FFF2-40B4-BE49-F238E27FC236}">
                  <a16:creationId xmlns:a16="http://schemas.microsoft.com/office/drawing/2014/main" id="{AE7D22B0-3A52-09E9-6F60-A0569AAD8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47" y="5964361"/>
              <a:ext cx="790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Only </a:t>
              </a:r>
              <a:r>
                <a:rPr lang="en-US" altLang="fr-FR" sz="1200" b="1" dirty="0">
                  <a:solidFill>
                    <a:srgbClr val="000000"/>
                  </a:solidFill>
                  <a:latin typeface="+mn-lt"/>
                </a:rPr>
                <a:t>Plasma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Genotype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3" name="Rectangle 198">
              <a:extLst>
                <a:ext uri="{FF2B5EF4-FFF2-40B4-BE49-F238E27FC236}">
                  <a16:creationId xmlns:a16="http://schemas.microsoft.com/office/drawing/2014/main" id="{1D594F33-E097-4D70-8B5C-DB1485323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643" y="5706373"/>
              <a:ext cx="3927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5-20%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4" name="Rectangle 199">
              <a:extLst>
                <a:ext uri="{FF2B5EF4-FFF2-40B4-BE49-F238E27FC236}">
                  <a16:creationId xmlns:a16="http://schemas.microsoft.com/office/drawing/2014/main" id="{E41C5FEB-0C0E-66BA-C408-92D8990BE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124" y="5706373"/>
              <a:ext cx="3446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&gt;20%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5" name="Rectangle 200">
              <a:extLst>
                <a:ext uri="{FF2B5EF4-FFF2-40B4-BE49-F238E27FC236}">
                  <a16:creationId xmlns:a16="http://schemas.microsoft.com/office/drawing/2014/main" id="{34D0E3D6-4BDB-87EE-C8E1-B4054D88E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100" y="5706373"/>
              <a:ext cx="3141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1-5%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6" name="Rectangle 201">
              <a:extLst>
                <a:ext uri="{FF2B5EF4-FFF2-40B4-BE49-F238E27FC236}">
                  <a16:creationId xmlns:a16="http://schemas.microsoft.com/office/drawing/2014/main" id="{B39D9FB7-0A32-7B38-E15A-455274C5A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003" y="5706373"/>
              <a:ext cx="3943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5-20%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7" name="Rectangle 202">
              <a:extLst>
                <a:ext uri="{FF2B5EF4-FFF2-40B4-BE49-F238E27FC236}">
                  <a16:creationId xmlns:a16="http://schemas.microsoft.com/office/drawing/2014/main" id="{C9B82834-A4E6-7A72-A55E-97E44255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284" y="5706373"/>
              <a:ext cx="3446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&gt;20%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8" name="Rectangle 203">
              <a:extLst>
                <a:ext uri="{FF2B5EF4-FFF2-40B4-BE49-F238E27FC236}">
                  <a16:creationId xmlns:a16="http://schemas.microsoft.com/office/drawing/2014/main" id="{A61F13B7-EFCF-3D92-8D4F-A8655C757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596" y="5964361"/>
              <a:ext cx="12801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Historical Plasma &amp;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NGS-DNA genotype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9" name="Rectangle 204">
              <a:extLst>
                <a:ext uri="{FF2B5EF4-FFF2-40B4-BE49-F238E27FC236}">
                  <a16:creationId xmlns:a16="http://schemas.microsoft.com/office/drawing/2014/main" id="{E107204D-6EB7-CAC0-19A6-47255B973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180" y="5964361"/>
              <a:ext cx="157831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Only NGS-DNA genotype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69E7D79-FF52-2F1B-ABA6-B1E770EC3250}"/>
                </a:ext>
              </a:extLst>
            </p:cNvPr>
            <p:cNvSpPr/>
            <p:nvPr/>
          </p:nvSpPr>
          <p:spPr>
            <a:xfrm>
              <a:off x="2538222" y="3179080"/>
              <a:ext cx="145818" cy="15873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C4118003-CE4A-DE62-CB13-25EBA6900E2B}"/>
                </a:ext>
              </a:extLst>
            </p:cNvPr>
            <p:cNvSpPr/>
            <p:nvPr/>
          </p:nvSpPr>
          <p:spPr>
            <a:xfrm>
              <a:off x="3127815" y="3179080"/>
              <a:ext cx="145818" cy="158734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67" name="ZoneTexte 266">
              <a:extLst>
                <a:ext uri="{FF2B5EF4-FFF2-40B4-BE49-F238E27FC236}">
                  <a16:creationId xmlns:a16="http://schemas.microsoft.com/office/drawing/2014/main" id="{856DFBD1-9979-51ED-53E6-ECFF388859D0}"/>
                </a:ext>
              </a:extLst>
            </p:cNvPr>
            <p:cNvSpPr txBox="1"/>
            <p:nvPr/>
          </p:nvSpPr>
          <p:spPr>
            <a:xfrm>
              <a:off x="2648829" y="3120434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No</a:t>
              </a:r>
            </a:p>
          </p:txBody>
        </p:sp>
        <p:sp>
          <p:nvSpPr>
            <p:cNvPr id="268" name="ZoneTexte 267">
              <a:extLst>
                <a:ext uri="{FF2B5EF4-FFF2-40B4-BE49-F238E27FC236}">
                  <a16:creationId xmlns:a16="http://schemas.microsoft.com/office/drawing/2014/main" id="{A27ACFDB-2504-4A62-52DC-EABF19929C0B}"/>
                </a:ext>
              </a:extLst>
            </p:cNvPr>
            <p:cNvSpPr txBox="1"/>
            <p:nvPr/>
          </p:nvSpPr>
          <p:spPr>
            <a:xfrm>
              <a:off x="3238421" y="3120434"/>
              <a:ext cx="386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Yes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7E19B66-30E7-D3BD-CB72-87DA65C93111}"/>
              </a:ext>
            </a:extLst>
          </p:cNvPr>
          <p:cNvGrpSpPr/>
          <p:nvPr/>
        </p:nvGrpSpPr>
        <p:grpSpPr>
          <a:xfrm>
            <a:off x="6298933" y="2791689"/>
            <a:ext cx="5547143" cy="3018663"/>
            <a:chOff x="6401583" y="2680227"/>
            <a:chExt cx="5751970" cy="3130126"/>
          </a:xfrm>
        </p:grpSpPr>
        <p:sp>
          <p:nvSpPr>
            <p:cNvPr id="269" name="ZoneTexte 268">
              <a:extLst>
                <a:ext uri="{FF2B5EF4-FFF2-40B4-BE49-F238E27FC236}">
                  <a16:creationId xmlns:a16="http://schemas.microsoft.com/office/drawing/2014/main" id="{006A7753-9B81-E160-F42E-1FE001751352}"/>
                </a:ext>
              </a:extLst>
            </p:cNvPr>
            <p:cNvSpPr txBox="1"/>
            <p:nvPr/>
          </p:nvSpPr>
          <p:spPr>
            <a:xfrm>
              <a:off x="7017373" y="2883691"/>
              <a:ext cx="4148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Number of minorities at 5-20% (mv5%) of frequency exclusively</a:t>
              </a:r>
              <a:br>
                <a:rPr lang="en-US" sz="1200" dirty="0"/>
              </a:br>
              <a:r>
                <a:rPr lang="en-US" sz="1200" dirty="0"/>
                <a:t>detected by NGS according with detection of APOBEC editing</a:t>
              </a:r>
            </a:p>
          </p:txBody>
        </p:sp>
        <p:grpSp>
          <p:nvGrpSpPr>
            <p:cNvPr id="255" name="Groupe 254">
              <a:extLst>
                <a:ext uri="{FF2B5EF4-FFF2-40B4-BE49-F238E27FC236}">
                  <a16:creationId xmlns:a16="http://schemas.microsoft.com/office/drawing/2014/main" id="{6B22CDD5-6B2D-F4BF-22F3-21CB0A3B7281}"/>
                </a:ext>
              </a:extLst>
            </p:cNvPr>
            <p:cNvGrpSpPr/>
            <p:nvPr/>
          </p:nvGrpSpPr>
          <p:grpSpPr>
            <a:xfrm>
              <a:off x="6635386" y="2680227"/>
              <a:ext cx="4363533" cy="2765035"/>
              <a:chOff x="6804025" y="2384425"/>
              <a:chExt cx="4710113" cy="3109913"/>
            </a:xfrm>
          </p:grpSpPr>
          <p:sp>
            <p:nvSpPr>
              <p:cNvPr id="214" name="Line 210">
                <a:extLst>
                  <a:ext uri="{FF2B5EF4-FFF2-40B4-BE49-F238E27FC236}">
                    <a16:creationId xmlns:a16="http://schemas.microsoft.com/office/drawing/2014/main" id="{2E919503-2634-1FBF-2ECD-AB86D13DE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28225" y="5427663"/>
                <a:ext cx="0" cy="66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5" name="Line 211">
                <a:extLst>
                  <a:ext uri="{FF2B5EF4-FFF2-40B4-BE49-F238E27FC236}">
                    <a16:creationId xmlns:a16="http://schemas.microsoft.com/office/drawing/2014/main" id="{6A82368B-24EA-F93A-C4B6-7C122D27C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39513" y="5427663"/>
                <a:ext cx="0" cy="66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6" name="Freeform 212">
                <a:extLst>
                  <a:ext uri="{FF2B5EF4-FFF2-40B4-BE49-F238E27FC236}">
                    <a16:creationId xmlns:a16="http://schemas.microsoft.com/office/drawing/2014/main" id="{6ED5E883-E7D5-45A7-8BBD-068149530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5463" y="5427663"/>
                <a:ext cx="4638675" cy="0"/>
              </a:xfrm>
              <a:custGeom>
                <a:avLst/>
                <a:gdLst>
                  <a:gd name="T0" fmla="*/ 0 w 2922"/>
                  <a:gd name="T1" fmla="*/ 145 w 2922"/>
                  <a:gd name="T2" fmla="*/ 1034 w 2922"/>
                  <a:gd name="T3" fmla="*/ 1923 w 2922"/>
                  <a:gd name="T4" fmla="*/ 2812 w 2922"/>
                  <a:gd name="T5" fmla="*/ 2922 w 29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922">
                    <a:moveTo>
                      <a:pt x="0" y="0"/>
                    </a:moveTo>
                    <a:lnTo>
                      <a:pt x="145" y="0"/>
                    </a:lnTo>
                    <a:lnTo>
                      <a:pt x="1034" y="0"/>
                    </a:lnTo>
                    <a:lnTo>
                      <a:pt x="1923" y="0"/>
                    </a:lnTo>
                    <a:lnTo>
                      <a:pt x="2812" y="0"/>
                    </a:lnTo>
                    <a:lnTo>
                      <a:pt x="292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7" name="Line 213">
                <a:extLst>
                  <a:ext uri="{FF2B5EF4-FFF2-40B4-BE49-F238E27FC236}">
                    <a16:creationId xmlns:a16="http://schemas.microsoft.com/office/drawing/2014/main" id="{B923636E-5645-81B7-D7F6-2FDCFC1B2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2525713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9" name="Line 215">
                <a:extLst>
                  <a:ext uri="{FF2B5EF4-FFF2-40B4-BE49-F238E27FC236}">
                    <a16:creationId xmlns:a16="http://schemas.microsoft.com/office/drawing/2014/main" id="{AFCD05DE-81D6-BAEC-D0BD-147C18111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3073400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0" name="Line 216">
                <a:extLst>
                  <a:ext uri="{FF2B5EF4-FFF2-40B4-BE49-F238E27FC236}">
                    <a16:creationId xmlns:a16="http://schemas.microsoft.com/office/drawing/2014/main" id="{6758477B-DB02-C244-C063-ADBBBFA92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3619500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3" name="Line 219">
                <a:extLst>
                  <a:ext uri="{FF2B5EF4-FFF2-40B4-BE49-F238E27FC236}">
                    <a16:creationId xmlns:a16="http://schemas.microsoft.com/office/drawing/2014/main" id="{E57475CB-A861-E42D-C0B6-6BE901FD0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4165600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4" name="Line 220">
                <a:extLst>
                  <a:ext uri="{FF2B5EF4-FFF2-40B4-BE49-F238E27FC236}">
                    <a16:creationId xmlns:a16="http://schemas.microsoft.com/office/drawing/2014/main" id="{865CAF6A-F7F0-6F7A-FAA0-37AC21764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4713288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6" name="Line 222">
                <a:extLst>
                  <a:ext uri="{FF2B5EF4-FFF2-40B4-BE49-F238E27FC236}">
                    <a16:creationId xmlns:a16="http://schemas.microsoft.com/office/drawing/2014/main" id="{5C3F3AEB-F5FA-A624-39CC-1F0D19F02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5259388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7" name="Line 223">
                <a:extLst>
                  <a:ext uri="{FF2B5EF4-FFF2-40B4-BE49-F238E27FC236}">
                    <a16:creationId xmlns:a16="http://schemas.microsoft.com/office/drawing/2014/main" id="{7D2B5E3B-15A7-2045-F524-2AF51CF1F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75463" y="2384425"/>
                <a:ext cx="0" cy="30432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8" name="Line 224">
                <a:extLst>
                  <a:ext uri="{FF2B5EF4-FFF2-40B4-BE49-F238E27FC236}">
                    <a16:creationId xmlns:a16="http://schemas.microsoft.com/office/drawing/2014/main" id="{17C26DF6-AA4C-750E-982C-063266474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05650" y="5427663"/>
                <a:ext cx="0" cy="66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30" name="Line 226">
                <a:extLst>
                  <a:ext uri="{FF2B5EF4-FFF2-40B4-BE49-F238E27FC236}">
                    <a16:creationId xmlns:a16="http://schemas.microsoft.com/office/drawing/2014/main" id="{0A97BBD0-A43B-071B-A863-1555BDE12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16938" y="5427663"/>
                <a:ext cx="0" cy="66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32" name="Rectangle 228">
              <a:extLst>
                <a:ext uri="{FF2B5EF4-FFF2-40B4-BE49-F238E27FC236}">
                  <a16:creationId xmlns:a16="http://schemas.microsoft.com/office/drawing/2014/main" id="{F01A1563-7976-575B-5CD1-498AA88E4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482" y="548266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3" name="Rectangle 229">
              <a:extLst>
                <a:ext uri="{FF2B5EF4-FFF2-40B4-BE49-F238E27FC236}">
                  <a16:creationId xmlns:a16="http://schemas.microsoft.com/office/drawing/2014/main" id="{7F4259F4-CF58-E0F6-9786-3A93B6F29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5925" y="548266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4" name="Rectangle 230">
              <a:extLst>
                <a:ext uri="{FF2B5EF4-FFF2-40B4-BE49-F238E27FC236}">
                  <a16:creationId xmlns:a16="http://schemas.microsoft.com/office/drawing/2014/main" id="{B99B4025-B6A6-A70C-A342-7BD79BDF6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367" y="548266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5" name="Rectangle 231">
              <a:extLst>
                <a:ext uri="{FF2B5EF4-FFF2-40B4-BE49-F238E27FC236}">
                  <a16:creationId xmlns:a16="http://schemas.microsoft.com/office/drawing/2014/main" id="{6AFAC82D-395D-8A08-5245-B709D9F10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0809" y="548266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6" name="Rectangle 232">
              <a:extLst>
                <a:ext uri="{FF2B5EF4-FFF2-40B4-BE49-F238E27FC236}">
                  <a16:creationId xmlns:a16="http://schemas.microsoft.com/office/drawing/2014/main" id="{0A5C05EC-6066-30EB-18F3-472759AA5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517002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7" name="Rectangle 233">
              <a:extLst>
                <a:ext uri="{FF2B5EF4-FFF2-40B4-BE49-F238E27FC236}">
                  <a16:creationId xmlns:a16="http://schemas.microsoft.com/office/drawing/2014/main" id="{A81050A3-7F79-4CB0-DA3A-5F864868F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4684489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0.2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8" name="Rectangle 234">
              <a:extLst>
                <a:ext uri="{FF2B5EF4-FFF2-40B4-BE49-F238E27FC236}">
                  <a16:creationId xmlns:a16="http://schemas.microsoft.com/office/drawing/2014/main" id="{434E9555-3127-9F79-FDA3-6D49DA5B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4197537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0.4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9" name="Rectangle 235">
              <a:extLst>
                <a:ext uri="{FF2B5EF4-FFF2-40B4-BE49-F238E27FC236}">
                  <a16:creationId xmlns:a16="http://schemas.microsoft.com/office/drawing/2014/main" id="{C09AA340-A890-D76E-AD80-3DC6E149D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371199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0.6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0" name="Rectangle 236">
              <a:extLst>
                <a:ext uri="{FF2B5EF4-FFF2-40B4-BE49-F238E27FC236}">
                  <a16:creationId xmlns:a16="http://schemas.microsoft.com/office/drawing/2014/main" id="{21D1B621-4A19-82F1-894A-35A071A87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322645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0.8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1" name="Rectangle 237">
              <a:extLst>
                <a:ext uri="{FF2B5EF4-FFF2-40B4-BE49-F238E27FC236}">
                  <a16:creationId xmlns:a16="http://schemas.microsoft.com/office/drawing/2014/main" id="{88A71EE0-3241-FB24-9124-033B2E95E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2740919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1.0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58" name="Groupe 257">
              <a:extLst>
                <a:ext uri="{FF2B5EF4-FFF2-40B4-BE49-F238E27FC236}">
                  <a16:creationId xmlns:a16="http://schemas.microsoft.com/office/drawing/2014/main" id="{C4861350-2B84-E484-0E38-C1308C062556}"/>
                </a:ext>
              </a:extLst>
            </p:cNvPr>
            <p:cNvGrpSpPr/>
            <p:nvPr/>
          </p:nvGrpSpPr>
          <p:grpSpPr>
            <a:xfrm>
              <a:off x="7516329" y="5031706"/>
              <a:ext cx="3311991" cy="204661"/>
              <a:chOff x="7754938" y="5029200"/>
              <a:chExt cx="3575050" cy="230188"/>
            </a:xfrm>
          </p:grpSpPr>
          <p:sp>
            <p:nvSpPr>
              <p:cNvPr id="213" name="Freeform 209">
                <a:extLst>
                  <a:ext uri="{FF2B5EF4-FFF2-40B4-BE49-F238E27FC236}">
                    <a16:creationId xmlns:a16="http://schemas.microsoft.com/office/drawing/2014/main" id="{9D5028A0-C6C3-8420-747E-2148D45CF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4938" y="5029200"/>
                <a:ext cx="1958975" cy="230188"/>
              </a:xfrm>
              <a:custGeom>
                <a:avLst/>
                <a:gdLst>
                  <a:gd name="T0" fmla="*/ 1234 w 1234"/>
                  <a:gd name="T1" fmla="*/ 0 h 145"/>
                  <a:gd name="T2" fmla="*/ 1234 w 1234"/>
                  <a:gd name="T3" fmla="*/ 84 h 145"/>
                  <a:gd name="T4" fmla="*/ 0 w 1234"/>
                  <a:gd name="T5" fmla="*/ 84 h 145"/>
                  <a:gd name="T6" fmla="*/ 0 w 1234"/>
                  <a:gd name="T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4" h="145">
                    <a:moveTo>
                      <a:pt x="1234" y="0"/>
                    </a:moveTo>
                    <a:lnTo>
                      <a:pt x="1234" y="84"/>
                    </a:lnTo>
                    <a:lnTo>
                      <a:pt x="0" y="84"/>
                    </a:lnTo>
                    <a:lnTo>
                      <a:pt x="0" y="145"/>
                    </a:lnTo>
                  </a:path>
                </a:pathLst>
              </a:custGeom>
              <a:noFill/>
              <a:ln w="19050">
                <a:solidFill>
                  <a:srgbClr val="33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43" name="Line 239">
                <a:extLst>
                  <a:ext uri="{FF2B5EF4-FFF2-40B4-BE49-F238E27FC236}">
                    <a16:creationId xmlns:a16="http://schemas.microsoft.com/office/drawing/2014/main" id="{F0C671F0-9FF5-C38B-E0EE-77B7E2674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3913" y="5029200"/>
                <a:ext cx="1616075" cy="0"/>
              </a:xfrm>
              <a:prstGeom prst="line">
                <a:avLst/>
              </a:prstGeom>
              <a:noFill/>
              <a:ln w="19050">
                <a:solidFill>
                  <a:srgbClr val="33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44" name="Line 240">
              <a:extLst>
                <a:ext uri="{FF2B5EF4-FFF2-40B4-BE49-F238E27FC236}">
                  <a16:creationId xmlns:a16="http://schemas.microsoft.com/office/drawing/2014/main" id="{1C6B6DB6-4B33-BFD3-C6D4-6964A7ACE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8989" y="5150268"/>
              <a:ext cx="0" cy="9881"/>
            </a:xfrm>
            <a:prstGeom prst="line">
              <a:avLst/>
            </a:prstGeom>
            <a:noFill/>
            <a:ln w="17463">
              <a:solidFill>
                <a:srgbClr val="33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grpSp>
          <p:nvGrpSpPr>
            <p:cNvPr id="257" name="Groupe 256">
              <a:extLst>
                <a:ext uri="{FF2B5EF4-FFF2-40B4-BE49-F238E27FC236}">
                  <a16:creationId xmlns:a16="http://schemas.microsoft.com/office/drawing/2014/main" id="{660E5730-5AB7-A4F7-7965-AC37196E954F}"/>
                </a:ext>
              </a:extLst>
            </p:cNvPr>
            <p:cNvGrpSpPr/>
            <p:nvPr/>
          </p:nvGrpSpPr>
          <p:grpSpPr>
            <a:xfrm>
              <a:off x="6914817" y="4838337"/>
              <a:ext cx="3907620" cy="398029"/>
              <a:chOff x="7105650" y="4811713"/>
              <a:chExt cx="4217988" cy="447675"/>
            </a:xfrm>
          </p:grpSpPr>
          <p:sp>
            <p:nvSpPr>
              <p:cNvPr id="245" name="Freeform 241">
                <a:extLst>
                  <a:ext uri="{FF2B5EF4-FFF2-40B4-BE49-F238E27FC236}">
                    <a16:creationId xmlns:a16="http://schemas.microsoft.com/office/drawing/2014/main" id="{0C9FC20F-CC0D-6202-8B39-323770497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5650" y="5173663"/>
                <a:ext cx="857250" cy="85725"/>
              </a:xfrm>
              <a:custGeom>
                <a:avLst/>
                <a:gdLst>
                  <a:gd name="T0" fmla="*/ 540 w 540"/>
                  <a:gd name="T1" fmla="*/ 0 h 54"/>
                  <a:gd name="T2" fmla="*/ 540 w 540"/>
                  <a:gd name="T3" fmla="*/ 54 h 54"/>
                  <a:gd name="T4" fmla="*/ 0 w 540"/>
                  <a:gd name="T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0" h="54">
                    <a:moveTo>
                      <a:pt x="540" y="0"/>
                    </a:moveTo>
                    <a:lnTo>
                      <a:pt x="540" y="54"/>
                    </a:lnTo>
                    <a:lnTo>
                      <a:pt x="0" y="54"/>
                    </a:lnTo>
                  </a:path>
                </a:pathLst>
              </a:custGeom>
              <a:noFill/>
              <a:ln w="19050">
                <a:solidFill>
                  <a:srgbClr val="3399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46" name="Freeform 242">
                <a:extLst>
                  <a:ext uri="{FF2B5EF4-FFF2-40B4-BE49-F238E27FC236}">
                    <a16:creationId xmlns:a16="http://schemas.microsoft.com/office/drawing/2014/main" id="{6A35205E-7820-C885-01D5-14A589ED4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900" y="4811713"/>
                <a:ext cx="3360738" cy="361950"/>
              </a:xfrm>
              <a:custGeom>
                <a:avLst/>
                <a:gdLst>
                  <a:gd name="T0" fmla="*/ 2117 w 2117"/>
                  <a:gd name="T1" fmla="*/ 0 h 228"/>
                  <a:gd name="T2" fmla="*/ 858 w 2117"/>
                  <a:gd name="T3" fmla="*/ 0 h 228"/>
                  <a:gd name="T4" fmla="*/ 858 w 2117"/>
                  <a:gd name="T5" fmla="*/ 82 h 228"/>
                  <a:gd name="T6" fmla="*/ 431 w 2117"/>
                  <a:gd name="T7" fmla="*/ 82 h 228"/>
                  <a:gd name="T8" fmla="*/ 431 w 2117"/>
                  <a:gd name="T9" fmla="*/ 155 h 228"/>
                  <a:gd name="T10" fmla="*/ 212 w 2117"/>
                  <a:gd name="T11" fmla="*/ 155 h 228"/>
                  <a:gd name="T12" fmla="*/ 212 w 2117"/>
                  <a:gd name="T13" fmla="*/ 228 h 228"/>
                  <a:gd name="T14" fmla="*/ 0 w 2117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7" h="228">
                    <a:moveTo>
                      <a:pt x="2117" y="0"/>
                    </a:moveTo>
                    <a:lnTo>
                      <a:pt x="858" y="0"/>
                    </a:lnTo>
                    <a:lnTo>
                      <a:pt x="858" y="82"/>
                    </a:lnTo>
                    <a:lnTo>
                      <a:pt x="431" y="82"/>
                    </a:lnTo>
                    <a:lnTo>
                      <a:pt x="431" y="155"/>
                    </a:lnTo>
                    <a:lnTo>
                      <a:pt x="212" y="155"/>
                    </a:lnTo>
                    <a:lnTo>
                      <a:pt x="212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9050">
                <a:solidFill>
                  <a:srgbClr val="3399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48" name="Freeform 244">
              <a:extLst>
                <a:ext uri="{FF2B5EF4-FFF2-40B4-BE49-F238E27FC236}">
                  <a16:creationId xmlns:a16="http://schemas.microsoft.com/office/drawing/2014/main" id="{D195AC90-9B27-4D7A-CFB2-C9021AB7E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4817" y="4722598"/>
              <a:ext cx="3913503" cy="513768"/>
            </a:xfrm>
            <a:custGeom>
              <a:avLst/>
              <a:gdLst>
                <a:gd name="T0" fmla="*/ 2661 w 2661"/>
                <a:gd name="T1" fmla="*/ 0 h 364"/>
                <a:gd name="T2" fmla="*/ 2360 w 2661"/>
                <a:gd name="T3" fmla="*/ 0 h 364"/>
                <a:gd name="T4" fmla="*/ 2360 w 2661"/>
                <a:gd name="T5" fmla="*/ 102 h 364"/>
                <a:gd name="T6" fmla="*/ 2169 w 2661"/>
                <a:gd name="T7" fmla="*/ 102 h 364"/>
                <a:gd name="T8" fmla="*/ 2169 w 2661"/>
                <a:gd name="T9" fmla="*/ 198 h 364"/>
                <a:gd name="T10" fmla="*/ 1477 w 2661"/>
                <a:gd name="T11" fmla="*/ 198 h 364"/>
                <a:gd name="T12" fmla="*/ 1477 w 2661"/>
                <a:gd name="T13" fmla="*/ 287 h 364"/>
                <a:gd name="T14" fmla="*/ 179 w 2661"/>
                <a:gd name="T15" fmla="*/ 287 h 364"/>
                <a:gd name="T16" fmla="*/ 179 w 2661"/>
                <a:gd name="T17" fmla="*/ 364 h 364"/>
                <a:gd name="T18" fmla="*/ 0 w 2661"/>
                <a:gd name="T1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1" h="364">
                  <a:moveTo>
                    <a:pt x="2661" y="0"/>
                  </a:moveTo>
                  <a:lnTo>
                    <a:pt x="2360" y="0"/>
                  </a:lnTo>
                  <a:lnTo>
                    <a:pt x="2360" y="102"/>
                  </a:lnTo>
                  <a:lnTo>
                    <a:pt x="2169" y="102"/>
                  </a:lnTo>
                  <a:lnTo>
                    <a:pt x="2169" y="198"/>
                  </a:lnTo>
                  <a:lnTo>
                    <a:pt x="1477" y="198"/>
                  </a:lnTo>
                  <a:lnTo>
                    <a:pt x="1477" y="287"/>
                  </a:lnTo>
                  <a:lnTo>
                    <a:pt x="179" y="287"/>
                  </a:lnTo>
                  <a:lnTo>
                    <a:pt x="179" y="364"/>
                  </a:lnTo>
                  <a:lnTo>
                    <a:pt x="0" y="364"/>
                  </a:lnTo>
                </a:path>
              </a:pathLst>
            </a:custGeom>
            <a:noFill/>
            <a:ln w="19050">
              <a:solidFill>
                <a:srgbClr val="CC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49" name="Rectangle 245">
              <a:extLst>
                <a:ext uri="{FF2B5EF4-FFF2-40B4-BE49-F238E27FC236}">
                  <a16:creationId xmlns:a16="http://schemas.microsoft.com/office/drawing/2014/main" id="{719A126A-BC64-D85B-1B1C-14C65D5DE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4329" y="4191892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p=0.043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0" name="Rectangle 246">
              <a:extLst>
                <a:ext uri="{FF2B5EF4-FFF2-40B4-BE49-F238E27FC236}">
                  <a16:creationId xmlns:a16="http://schemas.microsoft.com/office/drawing/2014/main" id="{A881773C-DB8C-5076-C919-92157E53F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797" y="4951253"/>
              <a:ext cx="3109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9.3%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1" name="Rectangle 247">
              <a:extLst>
                <a:ext uri="{FF2B5EF4-FFF2-40B4-BE49-F238E27FC236}">
                  <a16:creationId xmlns:a16="http://schemas.microsoft.com/office/drawing/2014/main" id="{4E23792F-171E-3136-BCB7-746C372E9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797" y="4757884"/>
              <a:ext cx="3895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17.0%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2" name="Rectangle 248">
              <a:extLst>
                <a:ext uri="{FF2B5EF4-FFF2-40B4-BE49-F238E27FC236}">
                  <a16:creationId xmlns:a16="http://schemas.microsoft.com/office/drawing/2014/main" id="{8D425346-94C3-31AC-8846-B1131D9C6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797" y="4602040"/>
              <a:ext cx="3895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28.0%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3" name="Rectangle 249">
              <a:extLst>
                <a:ext uri="{FF2B5EF4-FFF2-40B4-BE49-F238E27FC236}">
                  <a16:creationId xmlns:a16="http://schemas.microsoft.com/office/drawing/2014/main" id="{9727583F-B64D-5C22-5222-5C762CC5C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797" y="3954768"/>
              <a:ext cx="3895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50.0%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4" name="Rectangle 250">
              <a:extLst>
                <a:ext uri="{FF2B5EF4-FFF2-40B4-BE49-F238E27FC236}">
                  <a16:creationId xmlns:a16="http://schemas.microsoft.com/office/drawing/2014/main" id="{977002B0-C38A-2716-9A6D-DDE79AA6F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029" y="5625687"/>
              <a:ext cx="17379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Time after NGS-GRT (years)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9" name="Freeform 238">
              <a:extLst>
                <a:ext uri="{FF2B5EF4-FFF2-40B4-BE49-F238E27FC236}">
                  <a16:creationId xmlns:a16="http://schemas.microsoft.com/office/drawing/2014/main" id="{48CD2809-0A58-42F7-E6FF-1EF2C0E3A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4817" y="4035221"/>
              <a:ext cx="3917914" cy="1201146"/>
            </a:xfrm>
            <a:custGeom>
              <a:avLst/>
              <a:gdLst>
                <a:gd name="T0" fmla="*/ 2664 w 2664"/>
                <a:gd name="T1" fmla="*/ 0 h 851"/>
                <a:gd name="T2" fmla="*/ 2376 w 2664"/>
                <a:gd name="T3" fmla="*/ 0 h 851"/>
                <a:gd name="T4" fmla="*/ 2376 w 2664"/>
                <a:gd name="T5" fmla="*/ 142 h 851"/>
                <a:gd name="T6" fmla="*/ 2222 w 2664"/>
                <a:gd name="T7" fmla="*/ 142 h 851"/>
                <a:gd name="T8" fmla="*/ 2222 w 2664"/>
                <a:gd name="T9" fmla="*/ 286 h 851"/>
                <a:gd name="T10" fmla="*/ 1797 w 2664"/>
                <a:gd name="T11" fmla="*/ 286 h 851"/>
                <a:gd name="T12" fmla="*/ 1797 w 2664"/>
                <a:gd name="T13" fmla="*/ 430 h 851"/>
                <a:gd name="T14" fmla="*/ 867 w 2664"/>
                <a:gd name="T15" fmla="*/ 430 h 851"/>
                <a:gd name="T16" fmla="*/ 867 w 2664"/>
                <a:gd name="T17" fmla="*/ 573 h 851"/>
                <a:gd name="T18" fmla="*/ 547 w 2664"/>
                <a:gd name="T19" fmla="*/ 573 h 851"/>
                <a:gd name="T20" fmla="*/ 547 w 2664"/>
                <a:gd name="T21" fmla="*/ 717 h 851"/>
                <a:gd name="T22" fmla="*/ 540 w 2664"/>
                <a:gd name="T23" fmla="*/ 717 h 851"/>
                <a:gd name="T24" fmla="*/ 540 w 2664"/>
                <a:gd name="T25" fmla="*/ 851 h 851"/>
                <a:gd name="T26" fmla="*/ 0 w 2664"/>
                <a:gd name="T27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4" h="851">
                  <a:moveTo>
                    <a:pt x="2664" y="0"/>
                  </a:moveTo>
                  <a:lnTo>
                    <a:pt x="2376" y="0"/>
                  </a:lnTo>
                  <a:lnTo>
                    <a:pt x="2376" y="142"/>
                  </a:lnTo>
                  <a:lnTo>
                    <a:pt x="2222" y="142"/>
                  </a:lnTo>
                  <a:lnTo>
                    <a:pt x="2222" y="286"/>
                  </a:lnTo>
                  <a:lnTo>
                    <a:pt x="1797" y="286"/>
                  </a:lnTo>
                  <a:lnTo>
                    <a:pt x="1797" y="430"/>
                  </a:lnTo>
                  <a:lnTo>
                    <a:pt x="867" y="430"/>
                  </a:lnTo>
                  <a:lnTo>
                    <a:pt x="867" y="573"/>
                  </a:lnTo>
                  <a:lnTo>
                    <a:pt x="547" y="573"/>
                  </a:lnTo>
                  <a:lnTo>
                    <a:pt x="547" y="717"/>
                  </a:lnTo>
                  <a:lnTo>
                    <a:pt x="540" y="717"/>
                  </a:lnTo>
                  <a:lnTo>
                    <a:pt x="540" y="851"/>
                  </a:lnTo>
                  <a:lnTo>
                    <a:pt x="0" y="851"/>
                  </a:lnTo>
                </a:path>
              </a:pathLst>
            </a:cu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grpSp>
          <p:nvGrpSpPr>
            <p:cNvPr id="273" name="Groupe 272">
              <a:extLst>
                <a:ext uri="{FF2B5EF4-FFF2-40B4-BE49-F238E27FC236}">
                  <a16:creationId xmlns:a16="http://schemas.microsoft.com/office/drawing/2014/main" id="{EC80F275-E96B-8CA0-BEE2-C76F04FF6CEC}"/>
                </a:ext>
              </a:extLst>
            </p:cNvPr>
            <p:cNvGrpSpPr/>
            <p:nvPr/>
          </p:nvGrpSpPr>
          <p:grpSpPr>
            <a:xfrm>
              <a:off x="6962805" y="3430439"/>
              <a:ext cx="2767737" cy="287227"/>
              <a:chOff x="7473133" y="2636916"/>
              <a:chExt cx="2767737" cy="323052"/>
            </a:xfrm>
          </p:grpSpPr>
          <p:sp>
            <p:nvSpPr>
              <p:cNvPr id="270" name="ZoneTexte 269">
                <a:extLst>
                  <a:ext uri="{FF2B5EF4-FFF2-40B4-BE49-F238E27FC236}">
                    <a16:creationId xmlns:a16="http://schemas.microsoft.com/office/drawing/2014/main" id="{3B9CA274-4213-B2CA-CFEB-17A3958EF363}"/>
                  </a:ext>
                </a:extLst>
              </p:cNvPr>
              <p:cNvSpPr txBox="1"/>
              <p:nvPr/>
            </p:nvSpPr>
            <p:spPr>
              <a:xfrm>
                <a:off x="7853229" y="2636916"/>
                <a:ext cx="2387641" cy="32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≥ 2 mv5% without APOBEC signal</a:t>
                </a:r>
              </a:p>
            </p:txBody>
          </p:sp>
          <p:cxnSp>
            <p:nvCxnSpPr>
              <p:cNvPr id="272" name="Connecteur droit 271">
                <a:extLst>
                  <a:ext uri="{FF2B5EF4-FFF2-40B4-BE49-F238E27FC236}">
                    <a16:creationId xmlns:a16="http://schemas.microsoft.com/office/drawing/2014/main" id="{7AC5494C-A7DF-E800-FC67-6A24463936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73133" y="2775415"/>
                <a:ext cx="338767" cy="0"/>
              </a:xfrm>
              <a:prstGeom prst="line">
                <a:avLst/>
              </a:prstGeom>
              <a:ln>
                <a:solidFill>
                  <a:srgbClr val="CC33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e 273">
              <a:extLst>
                <a:ext uri="{FF2B5EF4-FFF2-40B4-BE49-F238E27FC236}">
                  <a16:creationId xmlns:a16="http://schemas.microsoft.com/office/drawing/2014/main" id="{878784FE-A9D2-C12C-E549-216CE4632EB8}"/>
                </a:ext>
              </a:extLst>
            </p:cNvPr>
            <p:cNvGrpSpPr/>
            <p:nvPr/>
          </p:nvGrpSpPr>
          <p:grpSpPr>
            <a:xfrm>
              <a:off x="6962805" y="3727190"/>
              <a:ext cx="2767737" cy="287227"/>
              <a:chOff x="7473133" y="2636916"/>
              <a:chExt cx="2767737" cy="323052"/>
            </a:xfrm>
          </p:grpSpPr>
          <p:sp>
            <p:nvSpPr>
              <p:cNvPr id="275" name="ZoneTexte 274">
                <a:extLst>
                  <a:ext uri="{FF2B5EF4-FFF2-40B4-BE49-F238E27FC236}">
                    <a16:creationId xmlns:a16="http://schemas.microsoft.com/office/drawing/2014/main" id="{15CE50B3-F0F9-08F2-4322-5071B92DDCDB}"/>
                  </a:ext>
                </a:extLst>
              </p:cNvPr>
              <p:cNvSpPr txBox="1"/>
              <p:nvPr/>
            </p:nvSpPr>
            <p:spPr>
              <a:xfrm>
                <a:off x="7853229" y="2636916"/>
                <a:ext cx="2387641" cy="32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&lt; 2 mv5% without APOBEC signal</a:t>
                </a:r>
              </a:p>
            </p:txBody>
          </p:sp>
          <p:cxnSp>
            <p:nvCxnSpPr>
              <p:cNvPr id="276" name="Connecteur droit 275">
                <a:extLst>
                  <a:ext uri="{FF2B5EF4-FFF2-40B4-BE49-F238E27FC236}">
                    <a16:creationId xmlns:a16="http://schemas.microsoft.com/office/drawing/2014/main" id="{F79D6D44-FECC-6E58-CFA6-5D904DD4F6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73133" y="2775415"/>
                <a:ext cx="338767" cy="0"/>
              </a:xfrm>
              <a:prstGeom prst="line">
                <a:avLst/>
              </a:prstGeom>
              <a:ln>
                <a:solidFill>
                  <a:srgbClr val="3399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e 276">
              <a:extLst>
                <a:ext uri="{FF2B5EF4-FFF2-40B4-BE49-F238E27FC236}">
                  <a16:creationId xmlns:a16="http://schemas.microsoft.com/office/drawing/2014/main" id="{69676FFB-4CFF-0C99-CE0C-121300D3520A}"/>
                </a:ext>
              </a:extLst>
            </p:cNvPr>
            <p:cNvGrpSpPr/>
            <p:nvPr/>
          </p:nvGrpSpPr>
          <p:grpSpPr>
            <a:xfrm>
              <a:off x="9613536" y="3409403"/>
              <a:ext cx="2540016" cy="287227"/>
              <a:chOff x="7473133" y="2636916"/>
              <a:chExt cx="2540016" cy="287227"/>
            </a:xfrm>
          </p:grpSpPr>
          <p:sp>
            <p:nvSpPr>
              <p:cNvPr id="278" name="ZoneTexte 277">
                <a:extLst>
                  <a:ext uri="{FF2B5EF4-FFF2-40B4-BE49-F238E27FC236}">
                    <a16:creationId xmlns:a16="http://schemas.microsoft.com/office/drawing/2014/main" id="{E2DC8739-4277-EAC0-1E1D-90C09D011097}"/>
                  </a:ext>
                </a:extLst>
              </p:cNvPr>
              <p:cNvSpPr txBox="1"/>
              <p:nvPr/>
            </p:nvSpPr>
            <p:spPr>
              <a:xfrm>
                <a:off x="7853229" y="2636916"/>
                <a:ext cx="2159920" cy="287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≥ 2 mv5% with APOBEC signal</a:t>
                </a:r>
              </a:p>
            </p:txBody>
          </p:sp>
          <p:cxnSp>
            <p:nvCxnSpPr>
              <p:cNvPr id="279" name="Connecteur droit 278">
                <a:extLst>
                  <a:ext uri="{FF2B5EF4-FFF2-40B4-BE49-F238E27FC236}">
                    <a16:creationId xmlns:a16="http://schemas.microsoft.com/office/drawing/2014/main" id="{E64C1C98-3272-F04B-FCE6-6288B9D45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73133" y="2775415"/>
                <a:ext cx="338767" cy="0"/>
              </a:xfrm>
              <a:prstGeom prst="line">
                <a:avLst/>
              </a:prstGeom>
              <a:ln>
                <a:solidFill>
                  <a:srgbClr val="CC3333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1" name="ZoneTexte 280">
              <a:extLst>
                <a:ext uri="{FF2B5EF4-FFF2-40B4-BE49-F238E27FC236}">
                  <a16:creationId xmlns:a16="http://schemas.microsoft.com/office/drawing/2014/main" id="{A1D488C8-A1B7-F366-94EF-2CDCD76340F2}"/>
                </a:ext>
              </a:extLst>
            </p:cNvPr>
            <p:cNvSpPr txBox="1"/>
            <p:nvPr/>
          </p:nvSpPr>
          <p:spPr>
            <a:xfrm>
              <a:off x="9993632" y="3634645"/>
              <a:ext cx="2159921" cy="28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&lt; 2 mv5% with APOBEC signal</a:t>
              </a:r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FDA3E505-3B65-5A4A-7864-681AEA43D1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5827" y="3794556"/>
              <a:ext cx="338767" cy="0"/>
            </a:xfrm>
            <a:prstGeom prst="line">
              <a:avLst/>
            </a:prstGeom>
            <a:ln>
              <a:solidFill>
                <a:srgbClr val="3399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428E7E56-B31C-A686-8F4A-290041EAB513}"/>
              </a:ext>
            </a:extLst>
          </p:cNvPr>
          <p:cNvSpPr txBox="1"/>
          <p:nvPr/>
        </p:nvSpPr>
        <p:spPr>
          <a:xfrm>
            <a:off x="6096000" y="5858688"/>
            <a:ext cx="5920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By 3 years after NGS-GRT, the probability of VR was 21.6%</a:t>
            </a:r>
            <a:br>
              <a:rPr lang="en-US" sz="1600" dirty="0"/>
            </a:br>
            <a:r>
              <a:rPr lang="en-US" sz="1600" dirty="0"/>
              <a:t>Having ≥ 2 mv5% exclusively detected by NGS without APOBEC signal was associated with VR </a:t>
            </a:r>
          </a:p>
        </p:txBody>
      </p:sp>
    </p:spTree>
    <p:extLst>
      <p:ext uri="{BB962C8B-B14F-4D97-AF65-F5344CB8AC3E}">
        <p14:creationId xmlns:p14="http://schemas.microsoft.com/office/powerpoint/2010/main" val="248825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7D21809-5F45-79D7-6A8D-AA8E264B7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/>
              <a:t>ART</a:t>
            </a:r>
            <a:endParaRPr lang="es-419" sz="5400" dirty="0"/>
          </a:p>
        </p:txBody>
      </p:sp>
    </p:spTree>
    <p:extLst>
      <p:ext uri="{BB962C8B-B14F-4D97-AF65-F5344CB8AC3E}">
        <p14:creationId xmlns:p14="http://schemas.microsoft.com/office/powerpoint/2010/main" val="297813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16C400B-D665-6560-FBD7-E2465C1D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DTG/3TC in pregnancy: PREGNANT Study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DBB2AE-6C68-17F5-F909-7BDE133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Brazil, pilot, open-label trial, 20 ARV-naïve pregnant women (HBV negative)</a:t>
            </a:r>
          </a:p>
          <a:p>
            <a:pPr lvl="1"/>
            <a:r>
              <a:rPr lang="en-US"/>
              <a:t>Mean age: 25.4 years</a:t>
            </a:r>
          </a:p>
          <a:p>
            <a:pPr lvl="1"/>
            <a:r>
              <a:rPr lang="en-US"/>
              <a:t>Initiation of DTG/3TC at mean gestational age of 18.7 weeks</a:t>
            </a:r>
          </a:p>
          <a:p>
            <a:pPr lvl="1"/>
            <a:r>
              <a:rPr lang="en-US"/>
              <a:t>HIV RNA &gt; 1000 c/mL, mean CD4: 402/mm</a:t>
            </a:r>
            <a:r>
              <a:rPr lang="en-US" baseline="30000"/>
              <a:t>3</a:t>
            </a:r>
          </a:p>
          <a:p>
            <a:pPr lvl="1"/>
            <a:endParaRPr lang="en-US"/>
          </a:p>
          <a:p>
            <a:r>
              <a:rPr lang="en-US"/>
              <a:t>Results</a:t>
            </a:r>
          </a:p>
          <a:p>
            <a:pPr lvl="1"/>
            <a:r>
              <a:rPr lang="en-US"/>
              <a:t>Mean time to HIV RNA &lt; 50 c/mL: 40.4 ± 23.7 days</a:t>
            </a:r>
          </a:p>
          <a:p>
            <a:pPr lvl="1"/>
            <a:r>
              <a:rPr lang="en-US"/>
              <a:t>No AE during follow-up</a:t>
            </a:r>
          </a:p>
          <a:p>
            <a:pPr lvl="1"/>
            <a:r>
              <a:rPr lang="en-US"/>
              <a:t>All women had HIV RAN &lt; 50 c/mL at delivery</a:t>
            </a:r>
          </a:p>
          <a:p>
            <a:pPr lvl="1"/>
            <a:r>
              <a:rPr lang="en-US"/>
              <a:t>No vertical transmission, all babies born without significant adverse events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3D6CFF-C505-074C-8CDB-64E46009A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083" y="6468834"/>
            <a:ext cx="20349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Brites C, MtE2.01</a:t>
            </a:r>
          </a:p>
        </p:txBody>
      </p:sp>
    </p:spTree>
    <p:extLst>
      <p:ext uri="{BB962C8B-B14F-4D97-AF65-F5344CB8AC3E}">
        <p14:creationId xmlns:p14="http://schemas.microsoft.com/office/powerpoint/2010/main" val="301657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EB19F-A2AD-6145-CCE8-FA5FFA45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518848" cy="1143000"/>
          </a:xfrm>
        </p:spPr>
        <p:txBody>
          <a:bodyPr/>
          <a:lstStyle/>
          <a:p>
            <a:r>
              <a:rPr lang="fr-FR" dirty="0"/>
              <a:t>DOLAM500: DTG/3TC 1</a:t>
            </a:r>
            <a:r>
              <a:rPr lang="fr-FR" baseline="30000" dirty="0"/>
              <a:t>st</a:t>
            </a:r>
            <a:r>
              <a:rPr lang="fr-FR" dirty="0"/>
              <a:t> line therapy in patients with HIV RNA ≥ 500 000 c/</a:t>
            </a:r>
            <a:r>
              <a:rPr lang="fr-FR" dirty="0" err="1"/>
              <a:t>mL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50EE85-96E0-3FAC-32DF-02A7F10AA3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Multicentric study, Turkey</a:t>
            </a:r>
          </a:p>
          <a:p>
            <a:r>
              <a:rPr lang="en-US" dirty="0"/>
              <a:t>56 ARV-naïve adults</a:t>
            </a:r>
          </a:p>
          <a:p>
            <a:pPr lvl="1"/>
            <a:r>
              <a:rPr lang="en-US" dirty="0"/>
              <a:t>Median baseline CD4: 303/mm</a:t>
            </a:r>
            <a:r>
              <a:rPr lang="en-US" baseline="30000" dirty="0"/>
              <a:t>3</a:t>
            </a:r>
            <a:r>
              <a:rPr lang="en-US" dirty="0"/>
              <a:t> (range: 25-982)</a:t>
            </a:r>
          </a:p>
          <a:p>
            <a:pPr lvl="1"/>
            <a:r>
              <a:rPr lang="en-US" dirty="0"/>
              <a:t>Median baseline HIV RNA: 1 023 000 (range: 500 000 to 55 549 410)</a:t>
            </a:r>
          </a:p>
          <a:p>
            <a:pPr lvl="1"/>
            <a:endParaRPr lang="en-US" dirty="0"/>
          </a:p>
          <a:p>
            <a:r>
              <a:rPr lang="en-US" dirty="0"/>
              <a:t>Study ongoing</a:t>
            </a:r>
          </a:p>
          <a:p>
            <a:pPr lvl="1"/>
            <a:r>
              <a:rPr lang="en-US" dirty="0"/>
              <a:t>HIV RNA &lt; 50 c/mL at W24: 46/56 (82.1%)</a:t>
            </a:r>
          </a:p>
          <a:p>
            <a:pPr lvl="1"/>
            <a:r>
              <a:rPr lang="en-US" dirty="0"/>
              <a:t>HIV RNA &lt; 50 c/mL at W48: 35/38 (92.1%), 16 did not yet reached W48</a:t>
            </a:r>
          </a:p>
          <a:p>
            <a:pPr lvl="1"/>
            <a:r>
              <a:rPr lang="en-US" dirty="0"/>
              <a:t>No discontinuation for AE, 2 lost to follow-up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3B44D6-4F69-8FDB-BB63-E5FBB163AFAF}"/>
              </a:ext>
            </a:extLst>
          </p:cNvPr>
          <p:cNvSpPr txBox="1"/>
          <p:nvPr/>
        </p:nvSpPr>
        <p:spPr>
          <a:xfrm>
            <a:off x="10208052" y="6474064"/>
            <a:ext cx="200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Inan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A, eP.A.055 </a:t>
            </a:r>
          </a:p>
        </p:txBody>
      </p:sp>
    </p:spTree>
    <p:extLst>
      <p:ext uri="{BB962C8B-B14F-4D97-AF65-F5344CB8AC3E}">
        <p14:creationId xmlns:p14="http://schemas.microsoft.com/office/powerpoint/2010/main" val="5595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24C73-6A45-E364-8AD3-53EF487D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319048" cy="1143000"/>
          </a:xfrm>
        </p:spPr>
        <p:txBody>
          <a:bodyPr>
            <a:normAutofit/>
          </a:bodyPr>
          <a:lstStyle/>
          <a:p>
            <a:r>
              <a:rPr lang="en-US" dirty="0"/>
              <a:t>TDF/FTC after induction with TDF/XTC/INSTI vs DTG/3TC </a:t>
            </a:r>
            <a:br>
              <a:rPr lang="en-US" dirty="0"/>
            </a:br>
            <a:r>
              <a:rPr lang="en-US" dirty="0"/>
              <a:t>in Naïve patients with low viral load and high CD4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2E88D9-7389-741E-848D-88843CA658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368" y="5085184"/>
            <a:ext cx="5300733" cy="1080120"/>
          </a:xfrm>
        </p:spPr>
        <p:txBody>
          <a:bodyPr>
            <a:normAutofit/>
          </a:bodyPr>
          <a:lstStyle/>
          <a:p>
            <a:r>
              <a:rPr lang="en-US" sz="1600" dirty="0"/>
              <a:t>35 patients enrolled/360 planned (due to COVID-19 crisis)</a:t>
            </a:r>
          </a:p>
          <a:p>
            <a:r>
              <a:rPr lang="en-US" sz="1600" dirty="0"/>
              <a:t>Median HIV RNA: 4.1 log</a:t>
            </a:r>
            <a:r>
              <a:rPr lang="en-US" sz="1600" baseline="-25000" dirty="0"/>
              <a:t>10</a:t>
            </a:r>
            <a:r>
              <a:rPr lang="en-US" sz="1600" dirty="0"/>
              <a:t> c/mL (3.7-4.3)</a:t>
            </a:r>
          </a:p>
          <a:p>
            <a:r>
              <a:rPr lang="en-US" sz="1600" dirty="0"/>
              <a:t>Median CD4: 520 (430 -629)/mm</a:t>
            </a:r>
            <a:r>
              <a:rPr lang="en-US" sz="1600" baseline="30000" dirty="0"/>
              <a:t>3</a:t>
            </a:r>
          </a:p>
          <a:p>
            <a:endParaRPr lang="en-US" sz="16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6B7E0CF-ECFC-9A3E-6D85-6B8CA05DB83E}"/>
              </a:ext>
            </a:extLst>
          </p:cNvPr>
          <p:cNvGrpSpPr/>
          <p:nvPr/>
        </p:nvGrpSpPr>
        <p:grpSpPr>
          <a:xfrm>
            <a:off x="119336" y="1927537"/>
            <a:ext cx="6482243" cy="2595583"/>
            <a:chOff x="119336" y="1927537"/>
            <a:chExt cx="6482243" cy="2595583"/>
          </a:xfrm>
        </p:grpSpPr>
        <p:sp>
          <p:nvSpPr>
            <p:cNvPr id="6" name="Zone de texte 8">
              <a:extLst>
                <a:ext uri="{FF2B5EF4-FFF2-40B4-BE49-F238E27FC236}">
                  <a16:creationId xmlns:a16="http://schemas.microsoft.com/office/drawing/2014/main" id="{29AF74ED-AD31-0DD2-7306-2B4A8AE1CE18}"/>
                </a:ext>
              </a:extLst>
            </p:cNvPr>
            <p:cNvSpPr txBox="1"/>
            <p:nvPr/>
          </p:nvSpPr>
          <p:spPr bwMode="auto">
            <a:xfrm>
              <a:off x="1562543" y="1927537"/>
              <a:ext cx="2454507" cy="675396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anchor="ctr" anchorCtr="0"/>
            <a:lstStyle/>
            <a:p>
              <a:pPr algn="ctr" fontAlgn="base">
                <a:lnSpc>
                  <a:spcPct val="115000"/>
                </a:lnSpc>
              </a:pPr>
              <a:r>
                <a:rPr lang="fr-FR" sz="1200" b="1" dirty="0">
                  <a:solidFill>
                    <a:srgbClr val="C00000"/>
                  </a:solidFill>
                  <a:ea typeface="Arial Unicode MS" panose="020B0604020202020204" pitchFamily="34" charset="-128"/>
                  <a:cs typeface="Palatino" pitchFamily="2" charset="77"/>
                </a:rPr>
                <a:t>I</a:t>
              </a:r>
              <a: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f </a:t>
              </a:r>
              <a:r>
                <a:rPr lang="fr-FR" sz="1200" b="1" dirty="0">
                  <a:solidFill>
                    <a:srgbClr val="C00000"/>
                  </a:solidFill>
                  <a:ea typeface="Arial Unicode MS" panose="020B0604020202020204" pitchFamily="34" charset="-128"/>
                  <a:cs typeface="Palatino" pitchFamily="2" charset="77"/>
                </a:rPr>
                <a:t>VL</a:t>
              </a:r>
              <a: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 &lt; 500 c/</a:t>
              </a:r>
              <a:r>
                <a:rPr lang="fr-FR" sz="1200" b="1" kern="1200" dirty="0" err="1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mL</a:t>
              </a:r>
              <a: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 at W4 </a:t>
              </a:r>
              <a:b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</a:br>
              <a: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and  &lt; 50 c/</a:t>
              </a:r>
              <a:r>
                <a:rPr lang="fr-FR" sz="1200" b="1" kern="1200" dirty="0" err="1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mL</a:t>
              </a:r>
              <a: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 at W12</a:t>
              </a:r>
              <a:endParaRPr lang="fr-FR" sz="1200" b="1" kern="1200" dirty="0">
                <a:solidFill>
                  <a:srgbClr val="C00000"/>
                </a:solidFill>
                <a:ea typeface="Arial Unicode MS" panose="020B0604020202020204" pitchFamily="34" charset="-128"/>
                <a:cs typeface="Palatino" pitchFamily="2" charset="77"/>
              </a:endParaRPr>
            </a:p>
          </p:txBody>
        </p:sp>
        <p:sp>
          <p:nvSpPr>
            <p:cNvPr id="7" name="Zone de texte 9">
              <a:extLst>
                <a:ext uri="{FF2B5EF4-FFF2-40B4-BE49-F238E27FC236}">
                  <a16:creationId xmlns:a16="http://schemas.microsoft.com/office/drawing/2014/main" id="{5897ED48-3385-7D0D-05D1-C5681BFB844A}"/>
                </a:ext>
              </a:extLst>
            </p:cNvPr>
            <p:cNvSpPr txBox="1"/>
            <p:nvPr/>
          </p:nvSpPr>
          <p:spPr bwMode="auto">
            <a:xfrm>
              <a:off x="5735960" y="1952438"/>
              <a:ext cx="865619" cy="6504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anchor="ctr" anchorCtr="0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ea typeface="Calibri"/>
                  <a:cs typeface="Times New Roman"/>
                </a:rPr>
                <a:t>W96</a:t>
              </a:r>
            </a:p>
          </p:txBody>
        </p:sp>
        <p:sp>
          <p:nvSpPr>
            <p:cNvPr id="8" name="Zone de texte 7">
              <a:extLst>
                <a:ext uri="{FF2B5EF4-FFF2-40B4-BE49-F238E27FC236}">
                  <a16:creationId xmlns:a16="http://schemas.microsoft.com/office/drawing/2014/main" id="{A0050766-CCA2-02A5-964D-F475C6809D12}"/>
                </a:ext>
              </a:extLst>
            </p:cNvPr>
            <p:cNvSpPr txBox="1"/>
            <p:nvPr/>
          </p:nvSpPr>
          <p:spPr bwMode="auto">
            <a:xfrm>
              <a:off x="767408" y="1952438"/>
              <a:ext cx="622322" cy="6504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anchor="ctr" anchorCtr="0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ea typeface="Calibri"/>
                  <a:cs typeface="Times New Roman"/>
                </a:rPr>
                <a:t>D0</a:t>
              </a: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A02980E5-DEA4-820D-D107-286C08421F7B}"/>
                </a:ext>
              </a:extLst>
            </p:cNvPr>
            <p:cNvSpPr/>
            <p:nvPr/>
          </p:nvSpPr>
          <p:spPr bwMode="auto">
            <a:xfrm>
              <a:off x="1204289" y="3671696"/>
              <a:ext cx="5200497" cy="851424"/>
            </a:xfrm>
            <a:prstGeom prst="chevron">
              <a:avLst/>
            </a:prstGeom>
            <a:solidFill>
              <a:srgbClr val="6600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sz="1200" b="1" kern="0" cap="small" dirty="0">
                  <a:solidFill>
                    <a:srgbClr val="FFFFFF"/>
                  </a:solidFill>
                  <a:ea typeface="Calibri"/>
                  <a:cs typeface="Times New Roman"/>
                </a:rPr>
                <a:t>2DR: DTG/3TC   </a:t>
              </a:r>
              <a:endParaRPr lang="fr-FR" sz="1200" kern="0" dirty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A948BCC-1162-BAD4-801A-7F5E8FA1E70E}"/>
                </a:ext>
              </a:extLst>
            </p:cNvPr>
            <p:cNvSpPr/>
            <p:nvPr/>
          </p:nvSpPr>
          <p:spPr bwMode="auto">
            <a:xfrm>
              <a:off x="2828785" y="2651504"/>
              <a:ext cx="3768790" cy="814854"/>
            </a:xfrm>
            <a:prstGeom prst="chevron">
              <a:avLst/>
            </a:prstGeom>
            <a:solidFill>
              <a:srgbClr val="0099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sz="1200" b="1" kern="0" cap="small">
                  <a:solidFill>
                    <a:srgbClr val="FFFFFF"/>
                  </a:solidFill>
                  <a:ea typeface="Calibri"/>
                  <a:cs typeface="Times New Roman"/>
                </a:rPr>
                <a:t>TDF/FTC </a:t>
              </a:r>
              <a:endParaRPr lang="fr-FR" sz="1200" kern="0" dirty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48AFEB8D-D013-B039-8C9A-702E329371DC}"/>
                </a:ext>
              </a:extLst>
            </p:cNvPr>
            <p:cNvSpPr/>
            <p:nvPr/>
          </p:nvSpPr>
          <p:spPr bwMode="auto">
            <a:xfrm>
              <a:off x="1204289" y="2651504"/>
              <a:ext cx="1845950" cy="814854"/>
            </a:xfrm>
            <a:prstGeom prst="chevron">
              <a:avLst/>
            </a:prstGeom>
            <a:solidFill>
              <a:srgbClr val="0099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FR" sz="1200" b="1" kern="0" cap="small" dirty="0">
                  <a:solidFill>
                    <a:srgbClr val="FFFFFF"/>
                  </a:solidFill>
                  <a:ea typeface="Calibri"/>
                  <a:cs typeface="Times New Roman"/>
                </a:rPr>
                <a:t>3DR TDF/XTC/</a:t>
              </a:r>
            </a:p>
            <a:p>
              <a:pPr algn="ctr">
                <a:defRPr/>
              </a:pPr>
              <a:r>
                <a:rPr lang="fr-FR" sz="1200" b="1" kern="0" cap="small" dirty="0">
                  <a:solidFill>
                    <a:srgbClr val="FFFFFF"/>
                  </a:solidFill>
                  <a:ea typeface="Calibri"/>
                  <a:cs typeface="Times New Roman"/>
                </a:rPr>
                <a:t>INSTI </a:t>
              </a:r>
            </a:p>
          </p:txBody>
        </p:sp>
        <p:sp>
          <p:nvSpPr>
            <p:cNvPr id="15" name="Zone de texte 10">
              <a:extLst>
                <a:ext uri="{FF2B5EF4-FFF2-40B4-BE49-F238E27FC236}">
                  <a16:creationId xmlns:a16="http://schemas.microsoft.com/office/drawing/2014/main" id="{19A0F582-65B4-7FC4-A79A-166F1AA46B68}"/>
                </a:ext>
              </a:extLst>
            </p:cNvPr>
            <p:cNvSpPr txBox="1"/>
            <p:nvPr/>
          </p:nvSpPr>
          <p:spPr bwMode="auto">
            <a:xfrm>
              <a:off x="119336" y="2651504"/>
              <a:ext cx="996221" cy="814854"/>
            </a:xfrm>
            <a:prstGeom prst="roundRect">
              <a:avLst/>
            </a:prstGeom>
            <a:solidFill>
              <a:srgbClr val="0099FF"/>
            </a:solidFill>
            <a:ln w="6350">
              <a:noFill/>
            </a:ln>
            <a:effectLst/>
          </p:spPr>
          <p:txBody>
            <a:bodyPr anchor="ctr" anchorCtr="0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sz="1200" b="1" kern="0" dirty="0">
                  <a:solidFill>
                    <a:schemeClr val="bg1"/>
                  </a:solidFill>
                  <a:ea typeface="Calibri"/>
                  <a:cs typeface="Times New Roman"/>
                </a:rPr>
                <a:t>Tri-Bi</a:t>
              </a:r>
            </a:p>
          </p:txBody>
        </p:sp>
        <p:sp>
          <p:nvSpPr>
            <p:cNvPr id="16" name="Zone de texte 11">
              <a:extLst>
                <a:ext uri="{FF2B5EF4-FFF2-40B4-BE49-F238E27FC236}">
                  <a16:creationId xmlns:a16="http://schemas.microsoft.com/office/drawing/2014/main" id="{7CD69144-5B71-90D6-DCC9-D8D78FFB938D}"/>
                </a:ext>
              </a:extLst>
            </p:cNvPr>
            <p:cNvSpPr txBox="1"/>
            <p:nvPr/>
          </p:nvSpPr>
          <p:spPr bwMode="auto">
            <a:xfrm>
              <a:off x="125087" y="3701320"/>
              <a:ext cx="1004018" cy="821800"/>
            </a:xfrm>
            <a:prstGeom prst="roundRect">
              <a:avLst/>
            </a:prstGeom>
            <a:solidFill>
              <a:srgbClr val="6600FF"/>
            </a:solidFill>
            <a:ln w="6350">
              <a:noFill/>
            </a:ln>
            <a:effectLst/>
          </p:spPr>
          <p:txBody>
            <a:bodyPr anchor="ctr" anchorCtr="0"/>
            <a:lstStyle/>
            <a:p>
              <a:pPr algn="ctr">
                <a:lnSpc>
                  <a:spcPct val="115000"/>
                </a:lnSpc>
                <a:defRPr/>
              </a:pPr>
              <a:r>
                <a:rPr lang="en-US" sz="1200" b="1" kern="0" dirty="0">
                  <a:solidFill>
                    <a:schemeClr val="bg1"/>
                  </a:solidFill>
                  <a:ea typeface="Calibri"/>
                  <a:cs typeface="Times New Roman"/>
                </a:rPr>
                <a:t>Immediate</a:t>
              </a:r>
              <a:r>
                <a:rPr lang="fr-FR" sz="1200" b="1" kern="0" dirty="0">
                  <a:solidFill>
                    <a:schemeClr val="bg1"/>
                  </a:solidFill>
                  <a:ea typeface="Calibri"/>
                  <a:cs typeface="Times New Roman"/>
                </a:rPr>
                <a:t> </a:t>
              </a:r>
            </a:p>
            <a:p>
              <a:pPr algn="ctr">
                <a:lnSpc>
                  <a:spcPct val="115000"/>
                </a:lnSpc>
                <a:defRPr/>
              </a:pPr>
              <a:r>
                <a:rPr lang="fr-FR" sz="1200" b="1" kern="0" dirty="0">
                  <a:solidFill>
                    <a:schemeClr val="bg1"/>
                  </a:solidFill>
                  <a:ea typeface="Calibri"/>
                  <a:cs typeface="Times New Roman"/>
                </a:rPr>
                <a:t>2DR 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A46AF95-9040-6B0D-565E-DD42257D37CC}"/>
                </a:ext>
              </a:extLst>
            </p:cNvPr>
            <p:cNvSpPr txBox="1"/>
            <p:nvPr/>
          </p:nvSpPr>
          <p:spPr>
            <a:xfrm>
              <a:off x="3955668" y="2141268"/>
              <a:ext cx="1954665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200" b="1"/>
                <a:t>W48</a:t>
              </a:r>
            </a:p>
            <a:p>
              <a:r>
                <a:rPr lang="en-US" sz="1200" b="1"/>
                <a:t>Primary endpoint  </a:t>
              </a:r>
            </a:p>
          </p:txBody>
        </p:sp>
      </p:grpSp>
      <p:graphicFrame>
        <p:nvGraphicFramePr>
          <p:cNvPr id="22" name="Espace réservé du contenu 8">
            <a:extLst>
              <a:ext uri="{FF2B5EF4-FFF2-40B4-BE49-F238E27FC236}">
                <a16:creationId xmlns:a16="http://schemas.microsoft.com/office/drawing/2014/main" id="{8791E8B1-3A94-5068-B5C3-631889431F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037776"/>
              </p:ext>
            </p:extLst>
          </p:nvPr>
        </p:nvGraphicFramePr>
        <p:xfrm>
          <a:off x="5936285" y="5134257"/>
          <a:ext cx="5992363" cy="13354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4024">
                  <a:extLst>
                    <a:ext uri="{9D8B030D-6E8A-4147-A177-3AD203B41FA5}">
                      <a16:colId xmlns:a16="http://schemas.microsoft.com/office/drawing/2014/main" val="3716835954"/>
                    </a:ext>
                  </a:extLst>
                </a:gridCol>
                <a:gridCol w="938144">
                  <a:extLst>
                    <a:ext uri="{9D8B030D-6E8A-4147-A177-3AD203B41FA5}">
                      <a16:colId xmlns:a16="http://schemas.microsoft.com/office/drawing/2014/main" val="2152246012"/>
                    </a:ext>
                  </a:extLst>
                </a:gridCol>
                <a:gridCol w="505155">
                  <a:extLst>
                    <a:ext uri="{9D8B030D-6E8A-4147-A177-3AD203B41FA5}">
                      <a16:colId xmlns:a16="http://schemas.microsoft.com/office/drawing/2014/main" val="2047403220"/>
                    </a:ext>
                  </a:extLst>
                </a:gridCol>
                <a:gridCol w="577318">
                  <a:extLst>
                    <a:ext uri="{9D8B030D-6E8A-4147-A177-3AD203B41FA5}">
                      <a16:colId xmlns:a16="http://schemas.microsoft.com/office/drawing/2014/main" val="1385330144"/>
                    </a:ext>
                  </a:extLst>
                </a:gridCol>
                <a:gridCol w="505155">
                  <a:extLst>
                    <a:ext uri="{9D8B030D-6E8A-4147-A177-3AD203B41FA5}">
                      <a16:colId xmlns:a16="http://schemas.microsoft.com/office/drawing/2014/main" val="4057129233"/>
                    </a:ext>
                  </a:extLst>
                </a:gridCol>
                <a:gridCol w="758596">
                  <a:extLst>
                    <a:ext uri="{9D8B030D-6E8A-4147-A177-3AD203B41FA5}">
                      <a16:colId xmlns:a16="http://schemas.microsoft.com/office/drawing/2014/main" val="119363759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883592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304173474"/>
                    </a:ext>
                  </a:extLst>
                </a:gridCol>
                <a:gridCol w="1239835">
                  <a:extLst>
                    <a:ext uri="{9D8B030D-6E8A-4147-A177-3AD203B41FA5}">
                      <a16:colId xmlns:a16="http://schemas.microsoft.com/office/drawing/2014/main" val="4272236828"/>
                    </a:ext>
                  </a:extLst>
                </a:gridCol>
              </a:tblGrid>
              <a:tr h="151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Baseline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Failure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378464"/>
                  </a:ext>
                </a:extLst>
              </a:tr>
              <a:tr h="13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ART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CD4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VL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Visit 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ART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r>
                        <a:rPr lang="en-US" sz="1200" b="1" baseline="30000" dirty="0">
                          <a:effectLst/>
                        </a:rPr>
                        <a:t>st</a:t>
                      </a:r>
                      <a:r>
                        <a:rPr lang="en-US" sz="1200" b="1" dirty="0">
                          <a:effectLst/>
                        </a:rPr>
                        <a:t> VL 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</a:t>
                      </a:r>
                      <a:r>
                        <a:rPr lang="en-US" sz="1200" b="1" baseline="30000" dirty="0">
                          <a:effectLst/>
                        </a:rPr>
                        <a:t>nd</a:t>
                      </a:r>
                      <a:r>
                        <a:rPr lang="en-US" sz="1200" b="1" dirty="0">
                          <a:effectLst/>
                        </a:rPr>
                        <a:t> VL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RAM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extLst>
                  <a:ext uri="{0D108BD9-81ED-4DB2-BD59-A6C34878D82A}">
                    <a16:rowId xmlns:a16="http://schemas.microsoft.com/office/drawing/2014/main" val="1820805667"/>
                  </a:ext>
                </a:extLst>
              </a:tr>
              <a:tr h="266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DTG FTC TDF 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529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11 100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W16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TDF FTC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134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extLst>
                  <a:ext uri="{0D108BD9-81ED-4DB2-BD59-A6C34878D82A}">
                    <a16:rowId xmlns:a16="http://schemas.microsoft.com/office/drawing/2014/main" val="3634135438"/>
                  </a:ext>
                </a:extLst>
              </a:tr>
              <a:tr h="403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DTG 3TC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775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31 300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W24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DTG 3TC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324 000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Missing visits  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117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PI</a:t>
                      </a:r>
                      <a:r>
                        <a:rPr lang="en-US" sz="1200" dirty="0">
                          <a:effectLst/>
                        </a:rPr>
                        <a:t>: 36I, 69K, 89M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NRTI</a:t>
                      </a:r>
                      <a:r>
                        <a:rPr lang="fr-FR" sz="1200" dirty="0">
                          <a:effectLst/>
                        </a:rPr>
                        <a:t>: none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INSTI: </a:t>
                      </a:r>
                      <a:r>
                        <a:rPr lang="fr-FR" sz="1200" dirty="0">
                          <a:effectLst/>
                        </a:rPr>
                        <a:t>97A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extLst>
                  <a:ext uri="{0D108BD9-81ED-4DB2-BD59-A6C34878D82A}">
                    <a16:rowId xmlns:a16="http://schemas.microsoft.com/office/drawing/2014/main" val="1311547126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D07CF9AE-C82C-AFEA-7341-E1B35637522C}"/>
              </a:ext>
            </a:extLst>
          </p:cNvPr>
          <p:cNvSpPr txBox="1"/>
          <p:nvPr/>
        </p:nvSpPr>
        <p:spPr>
          <a:xfrm>
            <a:off x="6114619" y="4766471"/>
            <a:ext cx="554461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</a:rPr>
              <a:t>Description of the 2 cases with virological failure </a:t>
            </a:r>
            <a:endParaRPr lang="fr-FR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6D27FCB-6C39-764E-ED0C-05CA634EA91C}"/>
              </a:ext>
            </a:extLst>
          </p:cNvPr>
          <p:cNvSpPr txBox="1"/>
          <p:nvPr/>
        </p:nvSpPr>
        <p:spPr>
          <a:xfrm>
            <a:off x="2401325" y="1484784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ALTAR trial Design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F618422-452C-9C91-0D21-49375010D145}"/>
              </a:ext>
            </a:extLst>
          </p:cNvPr>
          <p:cNvGrpSpPr/>
          <p:nvPr/>
        </p:nvGrpSpPr>
        <p:grpSpPr>
          <a:xfrm>
            <a:off x="6900691" y="1980858"/>
            <a:ext cx="4901720" cy="2635616"/>
            <a:chOff x="6882912" y="1999873"/>
            <a:chExt cx="4901720" cy="2635616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D9B2C9B-13C2-5CB9-D04F-AF87F91E5EA7}"/>
                </a:ext>
              </a:extLst>
            </p:cNvPr>
            <p:cNvSpPr txBox="1"/>
            <p:nvPr/>
          </p:nvSpPr>
          <p:spPr>
            <a:xfrm>
              <a:off x="9318581" y="2238364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TRI-BI </a:t>
              </a:r>
              <a:r>
                <a:rPr lang="fr-FR" sz="1200" dirty="0"/>
                <a:t>(N=23)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7CB7703-0AE8-023F-8CF5-1008EE1FC3D8}"/>
                </a:ext>
              </a:extLst>
            </p:cNvPr>
            <p:cNvSpPr txBox="1"/>
            <p:nvPr/>
          </p:nvSpPr>
          <p:spPr>
            <a:xfrm>
              <a:off x="9318581" y="2513340"/>
              <a:ext cx="15070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Immediate BI </a:t>
              </a:r>
              <a:r>
                <a:rPr lang="en-US" sz="1200" dirty="0"/>
                <a:t>(N=22)</a:t>
              </a:r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F6420BC9-2ABD-9DEC-0A03-A248E78707D6}"/>
                </a:ext>
              </a:extLst>
            </p:cNvPr>
            <p:cNvGrpSpPr/>
            <p:nvPr/>
          </p:nvGrpSpPr>
          <p:grpSpPr>
            <a:xfrm>
              <a:off x="7180882" y="2222431"/>
              <a:ext cx="4603750" cy="1939916"/>
              <a:chOff x="7146925" y="2206625"/>
              <a:chExt cx="4603750" cy="2057400"/>
            </a:xfrm>
          </p:grpSpPr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51B07D20-3A84-5227-FDE2-028680BAE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300" y="2206625"/>
                <a:ext cx="4524375" cy="2057400"/>
              </a:xfrm>
              <a:custGeom>
                <a:avLst/>
                <a:gdLst>
                  <a:gd name="T0" fmla="*/ 19951 w 19951"/>
                  <a:gd name="T1" fmla="*/ 9071 h 9071"/>
                  <a:gd name="T2" fmla="*/ 0 w 19951"/>
                  <a:gd name="T3" fmla="*/ 9071 h 9071"/>
                  <a:gd name="T4" fmla="*/ 0 w 19951"/>
                  <a:gd name="T5" fmla="*/ 0 h 9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951" h="9071">
                    <a:moveTo>
                      <a:pt x="19951" y="9071"/>
                    </a:moveTo>
                    <a:lnTo>
                      <a:pt x="0" y="9071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7">
                <a:extLst>
                  <a:ext uri="{FF2B5EF4-FFF2-40B4-BE49-F238E27FC236}">
                    <a16:creationId xmlns:a16="http://schemas.microsoft.com/office/drawing/2014/main" id="{9F70B80A-2AA0-8D7C-2E51-418546449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6925" y="289083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69AF40E1-8492-AA57-1323-9D04AAFD7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6925" y="334803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id="{711BB016-6397-1313-F495-E1DA5B5E7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6925" y="380523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10">
                <a:extLst>
                  <a:ext uri="{FF2B5EF4-FFF2-40B4-BE49-F238E27FC236}">
                    <a16:creationId xmlns:a16="http://schemas.microsoft.com/office/drawing/2014/main" id="{7657C722-0F36-A2CF-08F2-A09656ABF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6925" y="4264025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11">
                <a:extLst>
                  <a:ext uri="{FF2B5EF4-FFF2-40B4-BE49-F238E27FC236}">
                    <a16:creationId xmlns:a16="http://schemas.microsoft.com/office/drawing/2014/main" id="{7A000C22-8E35-78FA-1F81-39A327628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6925" y="2432050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Rectangle 12">
                <a:extLst>
                  <a:ext uri="{FF2B5EF4-FFF2-40B4-BE49-F238E27FC236}">
                    <a16:creationId xmlns:a16="http://schemas.microsoft.com/office/drawing/2014/main" id="{F9A3BC1B-131D-4087-0F4F-9F26A6600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2200" y="2270125"/>
                <a:ext cx="384175" cy="1993900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Rectangle 13">
                <a:extLst>
                  <a:ext uri="{FF2B5EF4-FFF2-40B4-BE49-F238E27FC236}">
                    <a16:creationId xmlns:a16="http://schemas.microsoft.com/office/drawing/2014/main" id="{2A0B65ED-1AAB-BA17-07E3-7AA10C0A4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5113" y="2286000"/>
                <a:ext cx="382588" cy="1978025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70C9E20F-BA20-87E6-C735-92F8596AA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7100" y="4175125"/>
                <a:ext cx="384175" cy="88900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Rectangle 15">
                <a:extLst>
                  <a:ext uri="{FF2B5EF4-FFF2-40B4-BE49-F238E27FC236}">
                    <a16:creationId xmlns:a16="http://schemas.microsoft.com/office/drawing/2014/main" id="{CFA1B417-26E8-EC16-C89D-06157E91E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5250" y="4165600"/>
                <a:ext cx="382588" cy="98425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Rectangle 16">
                <a:extLst>
                  <a:ext uri="{FF2B5EF4-FFF2-40B4-BE49-F238E27FC236}">
                    <a16:creationId xmlns:a16="http://schemas.microsoft.com/office/drawing/2014/main" id="{4C045CDC-D9E7-9213-56E5-5A74CD90C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8488" y="4067175"/>
                <a:ext cx="382588" cy="196850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BBFAC750-7796-8D34-5489-A6648B571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5050" y="4057650"/>
                <a:ext cx="384175" cy="206375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F81D408B-E9A7-2081-0936-2D3C7086E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373" y="2315330"/>
              <a:ext cx="98425" cy="9280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Rectangle 19">
              <a:extLst>
                <a:ext uri="{FF2B5EF4-FFF2-40B4-BE49-F238E27FC236}">
                  <a16:creationId xmlns:a16="http://schemas.microsoft.com/office/drawing/2014/main" id="{CB85FD3C-D2B9-56C3-1B91-4404355A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373" y="2601357"/>
              <a:ext cx="98425" cy="92805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7BF31CE-F622-4619-65C1-BC3EEC35232D}"/>
                </a:ext>
              </a:extLst>
            </p:cNvPr>
            <p:cNvSpPr txBox="1"/>
            <p:nvPr/>
          </p:nvSpPr>
          <p:spPr>
            <a:xfrm>
              <a:off x="7180881" y="4173824"/>
              <a:ext cx="142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HIV-RNA </a:t>
              </a:r>
              <a:br>
                <a:rPr lang="en-US" sz="1200" b="1"/>
              </a:br>
              <a:r>
                <a:rPr lang="en-US" sz="1200" b="1"/>
                <a:t>&lt; 50 c/mL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23B22F04-A2A1-8909-6D85-ADC42B0DDF96}"/>
                </a:ext>
              </a:extLst>
            </p:cNvPr>
            <p:cNvSpPr txBox="1"/>
            <p:nvPr/>
          </p:nvSpPr>
          <p:spPr>
            <a:xfrm>
              <a:off x="8586804" y="4173824"/>
              <a:ext cx="876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HIV-RNA</a:t>
              </a:r>
              <a:br>
                <a:rPr lang="en-US" sz="1200" b="1"/>
              </a:br>
              <a:r>
                <a:rPr lang="en-US" sz="1200" b="1"/>
                <a:t> </a:t>
              </a:r>
              <a:r>
                <a:rPr lang="en-US" sz="1200" b="1" u="sng"/>
                <a:t>&gt;</a:t>
              </a:r>
              <a:r>
                <a:rPr lang="en-US" sz="1200" b="1"/>
                <a:t> 50 c/mL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6DD3D5E-442D-370B-BE61-5E021FA5E3FE}"/>
                </a:ext>
              </a:extLst>
            </p:cNvPr>
            <p:cNvSpPr txBox="1"/>
            <p:nvPr/>
          </p:nvSpPr>
          <p:spPr>
            <a:xfrm>
              <a:off x="9923102" y="4173824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AEs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46B9343-6E28-6B1E-B6A2-7CDF61514E52}"/>
                </a:ext>
              </a:extLst>
            </p:cNvPr>
            <p:cNvSpPr txBox="1"/>
            <p:nvPr/>
          </p:nvSpPr>
          <p:spPr>
            <a:xfrm>
              <a:off x="10922978" y="4173824"/>
              <a:ext cx="5565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Other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D2FB8DD-8DB4-2E0E-3294-680A068D4673}"/>
                </a:ext>
              </a:extLst>
            </p:cNvPr>
            <p:cNvSpPr txBox="1"/>
            <p:nvPr/>
          </p:nvSpPr>
          <p:spPr>
            <a:xfrm>
              <a:off x="6961459" y="4023847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357EC799-F4C7-539D-222D-98ADC67F3AB2}"/>
                </a:ext>
              </a:extLst>
            </p:cNvPr>
            <p:cNvSpPr txBox="1"/>
            <p:nvPr/>
          </p:nvSpPr>
          <p:spPr>
            <a:xfrm>
              <a:off x="6882912" y="356789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E3FF3AD9-178D-6A51-FB1F-2A2025300D35}"/>
                </a:ext>
              </a:extLst>
            </p:cNvPr>
            <p:cNvSpPr txBox="1"/>
            <p:nvPr/>
          </p:nvSpPr>
          <p:spPr>
            <a:xfrm>
              <a:off x="6882912" y="311193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FA8BBFD-1380-536E-DC98-3FBAD6A4D2CB}"/>
                </a:ext>
              </a:extLst>
            </p:cNvPr>
            <p:cNvSpPr txBox="1"/>
            <p:nvPr/>
          </p:nvSpPr>
          <p:spPr>
            <a:xfrm>
              <a:off x="6882912" y="265597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C57BF23-A9A7-27BA-5E5F-3B962CF77EFF}"/>
                </a:ext>
              </a:extLst>
            </p:cNvPr>
            <p:cNvSpPr txBox="1"/>
            <p:nvPr/>
          </p:nvSpPr>
          <p:spPr>
            <a:xfrm>
              <a:off x="6882912" y="22000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6009778F-D0D6-30F9-B3A7-1EEBB6885BC8}"/>
                </a:ext>
              </a:extLst>
            </p:cNvPr>
            <p:cNvSpPr txBox="1"/>
            <p:nvPr/>
          </p:nvSpPr>
          <p:spPr>
            <a:xfrm>
              <a:off x="7433451" y="199987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87.0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B8DF4ACC-4D36-066E-6D88-4C734A00E2CB}"/>
                </a:ext>
              </a:extLst>
            </p:cNvPr>
            <p:cNvSpPr txBox="1"/>
            <p:nvPr/>
          </p:nvSpPr>
          <p:spPr>
            <a:xfrm>
              <a:off x="7902864" y="199987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86.4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1DD55F5-77AA-B09F-940D-EF8116A21BA4}"/>
                </a:ext>
              </a:extLst>
            </p:cNvPr>
            <p:cNvSpPr txBox="1"/>
            <p:nvPr/>
          </p:nvSpPr>
          <p:spPr>
            <a:xfrm>
              <a:off x="8591342" y="3796448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4.3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5E971549-E747-0E53-674D-11CAE2B43858}"/>
                </a:ext>
              </a:extLst>
            </p:cNvPr>
            <p:cNvSpPr txBox="1"/>
            <p:nvPr/>
          </p:nvSpPr>
          <p:spPr>
            <a:xfrm>
              <a:off x="9011788" y="3777838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4.5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AF2EFD5F-9FC4-37F4-2608-39FF300B3B06}"/>
                </a:ext>
              </a:extLst>
            </p:cNvPr>
            <p:cNvSpPr txBox="1"/>
            <p:nvPr/>
          </p:nvSpPr>
          <p:spPr>
            <a:xfrm>
              <a:off x="9781740" y="388151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7E73B18-8ECA-DA5D-5482-5333BC717016}"/>
                </a:ext>
              </a:extLst>
            </p:cNvPr>
            <p:cNvSpPr txBox="1"/>
            <p:nvPr/>
          </p:nvSpPr>
          <p:spPr>
            <a:xfrm>
              <a:off x="10202185" y="388151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FC76C9E-240C-FE87-3595-9770275055AE}"/>
                </a:ext>
              </a:extLst>
            </p:cNvPr>
            <p:cNvSpPr txBox="1"/>
            <p:nvPr/>
          </p:nvSpPr>
          <p:spPr>
            <a:xfrm>
              <a:off x="10794801" y="3703560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8.7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A9972605-369C-7AAE-FDA4-761F6D9AB92D}"/>
                </a:ext>
              </a:extLst>
            </p:cNvPr>
            <p:cNvSpPr txBox="1"/>
            <p:nvPr/>
          </p:nvSpPr>
          <p:spPr>
            <a:xfrm>
              <a:off x="11232950" y="3678973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9.1</a:t>
              </a:r>
            </a:p>
          </p:txBody>
        </p:sp>
      </p:grpSp>
      <p:sp>
        <p:nvSpPr>
          <p:cNvPr id="62" name="Text Box 3">
            <a:extLst>
              <a:ext uri="{FF2B5EF4-FFF2-40B4-BE49-F238E27FC236}">
                <a16:creationId xmlns:a16="http://schemas.microsoft.com/office/drawing/2014/main" id="{CD863A71-D43B-7E6C-897B-74675E44C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7904" y="6466749"/>
            <a:ext cx="2115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Katlama C, PS1.03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8F1E49-4988-B3DB-3341-57F96076C1D7}"/>
              </a:ext>
            </a:extLst>
          </p:cNvPr>
          <p:cNvSpPr txBox="1"/>
          <p:nvPr/>
        </p:nvSpPr>
        <p:spPr>
          <a:xfrm>
            <a:off x="6900691" y="1541186"/>
            <a:ext cx="510829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</a:rPr>
              <a:t>Virologic outcomes – W48</a:t>
            </a:r>
            <a:endParaRPr lang="fr-FR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53650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iV2022_CORP_blueType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ViiV 2019 NEW Corporate">
    <a:majorFont>
      <a:latin typeface="Arial Narrow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6530</Words>
  <Application>Microsoft Office PowerPoint</Application>
  <PresentationFormat>Grand écran</PresentationFormat>
  <Paragraphs>1509</Paragraphs>
  <Slides>42</Slides>
  <Notes>42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9" baseType="lpstr">
      <vt:lpstr>Arial Unicode MS</vt:lpstr>
      <vt:lpstr>ＭＳ Ｐゴシック</vt:lpstr>
      <vt:lpstr>Arial</vt:lpstr>
      <vt:lpstr>Calibri</vt:lpstr>
      <vt:lpstr>Symbol</vt:lpstr>
      <vt:lpstr>Wingdings</vt:lpstr>
      <vt:lpstr>ARV-trials </vt:lpstr>
      <vt:lpstr>The 19th European AIDS Conference</vt:lpstr>
      <vt:lpstr>Virology: resistance data</vt:lpstr>
      <vt:lpstr>Transmitted drug resistance in recently acquired infection = UK 2015-2021</vt:lpstr>
      <vt:lpstr>DOR-associated Resistance Mutations are unfrequent </vt:lpstr>
      <vt:lpstr>HIV DNA minority resistant variants and risk of rebound</vt:lpstr>
      <vt:lpstr>ART</vt:lpstr>
      <vt:lpstr>DTG/3TC in pregnancy: PREGNANT Study</vt:lpstr>
      <vt:lpstr>DOLAM500: DTG/3TC 1st line therapy in patients with HIV RNA ≥ 500 000 c/mL</vt:lpstr>
      <vt:lpstr>TDF/FTC after induction with TDF/XTC/INSTI vs DTG/3TC  in Naïve patients with low viral load and high CD4</vt:lpstr>
      <vt:lpstr>BIC/F/TAF continuation after rebound</vt:lpstr>
      <vt:lpstr>Switch to DOR/ISL 100/0.75 mg qd vs continuation of BIC/F/TAF in patients suppressed on BIC/F/TAF</vt:lpstr>
      <vt:lpstr>Switch to DOR/ISL 100/0.75 mg qd vs continuation of BIC/F/TAF in patients suppressed on BIC/F/TAF</vt:lpstr>
      <vt:lpstr>Switch to DOR ISL 100/0.75 in virologically suppressed patients</vt:lpstr>
      <vt:lpstr>Switch for DOR : VICDOR Cohort (Germany)</vt:lpstr>
      <vt:lpstr>Switch in virologically suppressed patients: DTG/RPV vs DTG/3TC vs BIC/FTC/TAF</vt:lpstr>
      <vt:lpstr>Switch in virologically suppressed patients: DTG/RPV vs DTG/3TC vs BIC/FTC/TAF</vt:lpstr>
      <vt:lpstr>DTG/3TC in virologically suppressed persons with expected  or confirmed Resistance to 3TC </vt:lpstr>
      <vt:lpstr>DUETTO: maintenance ARV dual therapy 4 consecutive days per week vs 7/7 days per week </vt:lpstr>
      <vt:lpstr>DUETTO: maintenance ARV dual therapy 4 consecutive days  per week vs 7/7 days per week </vt:lpstr>
      <vt:lpstr>Dolutegravir + Doravirine</vt:lpstr>
      <vt:lpstr>CAB-RPV LA: Real life data in a French Cohort</vt:lpstr>
      <vt:lpstr>CAB + RPV in Athena Cohort (Netherlands)</vt:lpstr>
      <vt:lpstr>BIC/F/TAF + DRV/c in heavily ARV experienced patients with virologic suppression</vt:lpstr>
      <vt:lpstr>CAPELLA study: LEN resistance emergence at W104</vt:lpstr>
      <vt:lpstr>New drugs</vt:lpstr>
      <vt:lpstr>Maturation inhibitors</vt:lpstr>
      <vt:lpstr>HIV Maturation Inhibitor GSK3640254: Phase IIb (DOMINO Study)</vt:lpstr>
      <vt:lpstr>HIV Maturation Inhibitor GSK3640254: Phase IIb (DOMINO Study)</vt:lpstr>
      <vt:lpstr>HIV Maturation Inhibitor GSK3640254 + DTG: Phase IIb (DYNAMIC Study)</vt:lpstr>
      <vt:lpstr>HIV Maturation Inhibitor GSK3640254 + DTG: Phase IIb (DYNAMIC Study)</vt:lpstr>
      <vt:lpstr>Budigalimab, PD-1 inhibitor Phase 1 b studies</vt:lpstr>
      <vt:lpstr>Toxicity - Comorbidity</vt:lpstr>
      <vt:lpstr>Mechanism of decreases in lymphocytes with ISL</vt:lpstr>
      <vt:lpstr>Mechanism of decreases in lymphocytes with ISL:  rationale for new doses selection</vt:lpstr>
      <vt:lpstr>DOLOMITE-EPPIC</vt:lpstr>
      <vt:lpstr>Evolution of cancers risk in PWH over 20 years</vt:lpstr>
      <vt:lpstr>Evolution of cancers risk in PWH over 20 years</vt:lpstr>
      <vt:lpstr>Topical trichloroacetic acid vs electrocautery for anal intraepithelial neoplasia in HIV (TECAIN)</vt:lpstr>
      <vt:lpstr>BMI vs body composition changes to predict metabolic outcomes</vt:lpstr>
      <vt:lpstr>Subclinical coronary artery disease in HIV</vt:lpstr>
      <vt:lpstr>Frailty transitions in PWH &gt; 70 years</vt:lpstr>
      <vt:lpstr>Frailty transitions in PWH &gt; 70 years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EACS 2023</dc:title>
  <dc:creator>Pedro Cahn, Anton Pozniak, François Raffi</dc:creator>
  <cp:keywords>Brisbane, Australia</cp:keywords>
  <cp:lastModifiedBy>Ludovic Brunet</cp:lastModifiedBy>
  <cp:revision>1079</cp:revision>
  <dcterms:created xsi:type="dcterms:W3CDTF">2018-10-26T15:18:15Z</dcterms:created>
  <dcterms:modified xsi:type="dcterms:W3CDTF">2025-02-28T18:32:49Z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