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3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notesSlides/notesSlide40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52"/>
  </p:notesMasterIdLst>
  <p:sldIdLst>
    <p:sldId id="256" r:id="rId2"/>
    <p:sldId id="309" r:id="rId3"/>
    <p:sldId id="300" r:id="rId4"/>
    <p:sldId id="341" r:id="rId5"/>
    <p:sldId id="302" r:id="rId6"/>
    <p:sldId id="342" r:id="rId7"/>
    <p:sldId id="303" r:id="rId8"/>
    <p:sldId id="328" r:id="rId9"/>
    <p:sldId id="329" r:id="rId10"/>
    <p:sldId id="306" r:id="rId11"/>
    <p:sldId id="307" r:id="rId12"/>
    <p:sldId id="308" r:id="rId13"/>
    <p:sldId id="312" r:id="rId14"/>
    <p:sldId id="279" r:id="rId15"/>
    <p:sldId id="257" r:id="rId16"/>
    <p:sldId id="258" r:id="rId17"/>
    <p:sldId id="280" r:id="rId18"/>
    <p:sldId id="270" r:id="rId19"/>
    <p:sldId id="337" r:id="rId20"/>
    <p:sldId id="292" r:id="rId21"/>
    <p:sldId id="322" r:id="rId22"/>
    <p:sldId id="334" r:id="rId23"/>
    <p:sldId id="294" r:id="rId24"/>
    <p:sldId id="296" r:id="rId25"/>
    <p:sldId id="298" r:id="rId26"/>
    <p:sldId id="335" r:id="rId27"/>
    <p:sldId id="336" r:id="rId28"/>
    <p:sldId id="284" r:id="rId29"/>
    <p:sldId id="313" r:id="rId30"/>
    <p:sldId id="310" r:id="rId31"/>
    <p:sldId id="330" r:id="rId32"/>
    <p:sldId id="291" r:id="rId33"/>
    <p:sldId id="340" r:id="rId34"/>
    <p:sldId id="324" r:id="rId35"/>
    <p:sldId id="315" r:id="rId36"/>
    <p:sldId id="321" r:id="rId37"/>
    <p:sldId id="331" r:id="rId38"/>
    <p:sldId id="332" r:id="rId39"/>
    <p:sldId id="343" r:id="rId40"/>
    <p:sldId id="333" r:id="rId41"/>
    <p:sldId id="320" r:id="rId42"/>
    <p:sldId id="274" r:id="rId43"/>
    <p:sldId id="293" r:id="rId44"/>
    <p:sldId id="288" r:id="rId45"/>
    <p:sldId id="290" r:id="rId46"/>
    <p:sldId id="286" r:id="rId47"/>
    <p:sldId id="287" r:id="rId48"/>
    <p:sldId id="338" r:id="rId49"/>
    <p:sldId id="339" r:id="rId50"/>
    <p:sldId id="314" r:id="rId5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3399"/>
    <a:srgbClr val="FF6600"/>
    <a:srgbClr val="0000CC"/>
    <a:srgbClr val="0D3E9D"/>
    <a:srgbClr val="DF632F"/>
    <a:srgbClr val="C00000"/>
    <a:srgbClr val="8064A2"/>
    <a:srgbClr val="CC3300"/>
    <a:srgbClr val="3AC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7" autoAdjust="0"/>
    <p:restoredTop sz="90781" autoAdjust="0"/>
  </p:normalViewPr>
  <p:slideViewPr>
    <p:cSldViewPr snapToGrid="0" snapToObjects="1">
      <p:cViewPr varScale="1">
        <p:scale>
          <a:sx n="94" d="100"/>
          <a:sy n="94" d="100"/>
        </p:scale>
        <p:origin x="-120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27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glocal\AS\LON\Projects\Clients\VIIV\PUBLICATIONS\1.%20Projects\1.%20FTR\3511547%20FTR%20Week%2048%20ORAL\9.%20Figures\Figu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glocal\AS\LON\Projects\Clients\VIIV\PUBLICATIONS\1.%20Projects\1.%20FTR\3511547%20FTR%20Week%2048%20ORAL\9.%20Figures\Figur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nglocal\AS\LON\Projects\Clients\VIIV\PUBLICATIONS\1.%20Projects\1.%20FTR\3511547%20FTR%20Week%2048%20ORAL\9.%20Figures\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OBT!$A$31</c:f>
              <c:strCache>
                <c:ptCount val="1"/>
                <c:pt idx="0">
                  <c:v>ARV Agents = 0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OBT!$B$31:$C$31</c:f>
              <c:numCache>
                <c:formatCode>General</c:formatCode>
                <c:ptCount val="2"/>
                <c:pt idx="0">
                  <c:v>6.0</c:v>
                </c:pt>
                <c:pt idx="1">
                  <c:v>81.0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A4-42C3-8CAF-0926F3809BBB}"/>
            </c:ext>
          </c:extLst>
        </c:ser>
        <c:ser>
          <c:idx val="1"/>
          <c:order val="1"/>
          <c:tx>
            <c:strRef>
              <c:f>OBT!$A$32</c:f>
              <c:strCache>
                <c:ptCount val="1"/>
                <c:pt idx="0">
                  <c:v>ARV Agents =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6CB-4CFF-A4BA-7E0E0CAB2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OBT!$B$32:$C$32</c:f>
              <c:numCache>
                <c:formatCode>General</c:formatCode>
                <c:ptCount val="2"/>
                <c:pt idx="0">
                  <c:v>50.0</c:v>
                </c:pt>
                <c:pt idx="1">
                  <c:v>19.0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A4-42C3-8CAF-0926F3809BBB}"/>
            </c:ext>
          </c:extLst>
        </c:ser>
        <c:ser>
          <c:idx val="2"/>
          <c:order val="2"/>
          <c:tx>
            <c:strRef>
              <c:f>OBT!$A$33</c:f>
              <c:strCache>
                <c:ptCount val="1"/>
                <c:pt idx="0">
                  <c:v>ARV Agents =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OBT!$B$33:$C$33</c:f>
              <c:numCache>
                <c:formatCode>General</c:formatCode>
                <c:ptCount val="2"/>
                <c:pt idx="0">
                  <c:v>43.0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BA4-42C3-8CAF-0926F3809BBB}"/>
            </c:ext>
          </c:extLst>
        </c:ser>
        <c:ser>
          <c:idx val="3"/>
          <c:order val="3"/>
          <c:tx>
            <c:strRef>
              <c:f>OBT!$A$34</c:f>
              <c:strCache>
                <c:ptCount val="1"/>
                <c:pt idx="0">
                  <c:v>ARV Agents &gt;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OBT!$B$30:$C$30</c:f>
              <c:strCache>
                <c:ptCount val="2"/>
                <c:pt idx="0">
                  <c:v>Randomised Cohort 
(N=272)</c:v>
                </c:pt>
                <c:pt idx="1">
                  <c:v>Non-randomised Cohort
 (N=99)
</c:v>
                </c:pt>
              </c:strCache>
            </c:strRef>
          </c:cat>
          <c:val>
            <c:numRef>
              <c:f>OBT!$B$34:$C$34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BA4-42C3-8CAF-0926F3809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1622100488"/>
        <c:axId val="1621578104"/>
      </c:barChart>
      <c:catAx>
        <c:axId val="162210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vert="horz"/>
          <a:lstStyle/>
          <a:p>
            <a:pPr>
              <a:defRPr b="1"/>
            </a:pPr>
            <a:endParaRPr lang="fr-FR"/>
          </a:p>
        </c:txPr>
        <c:crossAx val="1621578104"/>
        <c:crosses val="autoZero"/>
        <c:auto val="1"/>
        <c:lblAlgn val="ctr"/>
        <c:lblOffset val="100"/>
        <c:noMultiLvlLbl val="0"/>
      </c:catAx>
      <c:valAx>
        <c:axId val="1621578104"/>
        <c:scaling>
          <c:orientation val="minMax"/>
          <c:max val="10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vert="horz"/>
          <a:lstStyle/>
          <a:p>
            <a:pPr>
              <a:defRPr/>
            </a:pPr>
            <a:endParaRPr lang="fr-FR"/>
          </a:p>
        </c:txPr>
        <c:crossAx val="1622100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83052724437274"/>
          <c:y val="0.000759795859374222"/>
          <c:w val="0.386534190786086"/>
          <c:h val="0.281462625718928"/>
        </c:manualLayout>
      </c:layout>
      <c:overlay val="1"/>
      <c:spPr>
        <a:noFill/>
        <a:ln>
          <a:noFill/>
        </a:ln>
        <a:effectLst/>
      </c:spPr>
      <c:txPr>
        <a:bodyPr rot="0" vert="horz"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000066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940127767048"/>
          <c:y val="0.0462025349011862"/>
          <c:w val="0.857468677264399"/>
          <c:h val="0.716222750326636"/>
        </c:manualLayout>
      </c:layout>
      <c:lineChart>
        <c:grouping val="standard"/>
        <c:varyColors val="0"/>
        <c:ser>
          <c:idx val="0"/>
          <c:order val="0"/>
          <c:tx>
            <c:strRef>
              <c:f>'40, 200, 400 cml - 2'!$B$1</c:f>
              <c:strCache>
                <c:ptCount val="1"/>
                <c:pt idx="0">
                  <c:v>&lt;40 c/mL </c:v>
                </c:pt>
              </c:strCache>
            </c:strRef>
          </c:tx>
          <c:spPr>
            <a:ln w="1905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D3E9D"/>
              </a:solidFill>
              <a:ln w="19050">
                <a:noFill/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35-4555-849E-430D6EEEDDF5}"/>
                </c:ext>
              </c:extLst>
            </c:dLbl>
            <c:dLbl>
              <c:idx val="1"/>
              <c:layout>
                <c:manualLayout>
                  <c:x val="-0.0157232704402516"/>
                  <c:y val="0.0359299610094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35-4555-849E-430D6EEEDDF5}"/>
                </c:ext>
              </c:extLst>
            </c:dLbl>
            <c:dLbl>
              <c:idx val="2"/>
              <c:layout>
                <c:manualLayout>
                  <c:x val="-0.0314465408805032"/>
                  <c:y val="0.045729041284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35-4555-849E-430D6EEEDDF5}"/>
                </c:ext>
              </c:extLst>
            </c:dLbl>
            <c:dLbl>
              <c:idx val="3"/>
              <c:layout>
                <c:manualLayout>
                  <c:x val="-0.0440251572327045"/>
                  <c:y val="0.0359299610094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35-4555-849E-430D6EEEDDF5}"/>
                </c:ext>
              </c:extLst>
            </c:dLbl>
            <c:dLbl>
              <c:idx val="4"/>
              <c:layout>
                <c:manualLayout>
                  <c:x val="-0.00943396226415106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35-4555-849E-430D6EEEDD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'40, 200, 400 cml - 2'!$A$2:$A$6</c:f>
              <c:strCache>
                <c:ptCount val="5"/>
                <c:pt idx="0">
                  <c:v>BL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</c:strCache>
            </c:strRef>
          </c:cat>
          <c:val>
            <c:numRef>
              <c:f>'40, 200, 400 cml - 2'!$B$2:$B$6</c:f>
              <c:numCache>
                <c:formatCode>General</c:formatCode>
                <c:ptCount val="5"/>
                <c:pt idx="0">
                  <c:v>0.0</c:v>
                </c:pt>
                <c:pt idx="1">
                  <c:v>51.0</c:v>
                </c:pt>
                <c:pt idx="2">
                  <c:v>57.0</c:v>
                </c:pt>
                <c:pt idx="3">
                  <c:v>61.0</c:v>
                </c:pt>
                <c:pt idx="4">
                  <c:v>62.0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AF35-4555-849E-430D6EEEDDF5}"/>
            </c:ext>
          </c:extLst>
        </c:ser>
        <c:ser>
          <c:idx val="1"/>
          <c:order val="1"/>
          <c:tx>
            <c:strRef>
              <c:f>'40, 200, 400 cml - 2'!$C$1</c:f>
              <c:strCache>
                <c:ptCount val="1"/>
                <c:pt idx="0">
                  <c:v>&lt;200 c/mL </c:v>
                </c:pt>
              </c:strCache>
            </c:strRef>
          </c:tx>
          <c:spPr>
            <a:ln w="19050" cap="rnd">
              <a:solidFill>
                <a:schemeClr val="accent3">
                  <a:lumMod val="75000"/>
                </a:schemeClr>
              </a:solidFill>
              <a:prstDash val="lgDash"/>
              <a:round/>
            </a:ln>
            <a:effectLst/>
          </c:spPr>
          <c:marker>
            <c:symbol val="x"/>
            <c:size val="9"/>
            <c:spPr>
              <a:solidFill>
                <a:srgbClr val="0D3E9D"/>
              </a:solidFill>
              <a:ln w="19050">
                <a:noFill/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35-4555-849E-430D6EEEDDF5}"/>
                </c:ext>
              </c:extLst>
            </c:dLbl>
            <c:dLbl>
              <c:idx val="1"/>
              <c:layout>
                <c:manualLayout>
                  <c:x val="-0.00943396226415094"/>
                  <c:y val="0.0424626811929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35-4555-849E-430D6EEEDDF5}"/>
                </c:ext>
              </c:extLst>
            </c:dLbl>
            <c:dLbl>
              <c:idx val="2"/>
              <c:layout>
                <c:manualLayout>
                  <c:x val="-0.0314465408805032"/>
                  <c:y val="0.0359299610094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F35-4555-849E-430D6EEEDDF5}"/>
                </c:ext>
              </c:extLst>
            </c:dLbl>
            <c:dLbl>
              <c:idx val="3"/>
              <c:layout>
                <c:manualLayout>
                  <c:x val="-0.0471698113207548"/>
                  <c:y val="0.03592996100943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F35-4555-849E-430D6EEEDDF5}"/>
                </c:ext>
              </c:extLst>
            </c:dLbl>
            <c:dLbl>
              <c:idx val="4"/>
              <c:layout>
                <c:manualLayout>
                  <c:x val="-0.0628930817610064"/>
                  <c:y val="0.045729041284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F35-4555-849E-430D6EEEDD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'40, 200, 400 cml - 2'!$A$2:$A$6</c:f>
              <c:strCache>
                <c:ptCount val="5"/>
                <c:pt idx="0">
                  <c:v>BL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</c:strCache>
            </c:strRef>
          </c:cat>
          <c:val>
            <c:numRef>
              <c:f>'40, 200, 400 cml - 2'!$C$2:$C$6</c:f>
              <c:numCache>
                <c:formatCode>General</c:formatCode>
                <c:ptCount val="5"/>
                <c:pt idx="0">
                  <c:v>0.0</c:v>
                </c:pt>
                <c:pt idx="1">
                  <c:v>75.0</c:v>
                </c:pt>
                <c:pt idx="2">
                  <c:v>79.0</c:v>
                </c:pt>
                <c:pt idx="3">
                  <c:v>81.0</c:v>
                </c:pt>
                <c:pt idx="4">
                  <c:v>84.0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AF35-4555-849E-430D6EEEDDF5}"/>
            </c:ext>
          </c:extLst>
        </c:ser>
        <c:ser>
          <c:idx val="2"/>
          <c:order val="2"/>
          <c:tx>
            <c:strRef>
              <c:f>'40, 200, 400 cml - 2'!$D$1</c:f>
              <c:strCache>
                <c:ptCount val="1"/>
                <c:pt idx="0">
                  <c:v>&lt;400 c/mL 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triangle"/>
            <c:size val="9"/>
            <c:spPr>
              <a:solidFill>
                <a:srgbClr val="0D3E9D"/>
              </a:solidFill>
              <a:ln w="19050">
                <a:noFill/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F35-4555-849E-430D6EEEDDF5}"/>
                </c:ext>
              </c:extLst>
            </c:dLbl>
            <c:dLbl>
              <c:idx val="1"/>
              <c:layout>
                <c:manualLayout>
                  <c:x val="-0.059748427672956"/>
                  <c:y val="-0.0424626811929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F35-4555-849E-430D6EEEDDF5}"/>
                </c:ext>
              </c:extLst>
            </c:dLbl>
            <c:dLbl>
              <c:idx val="2"/>
              <c:layout>
                <c:manualLayout>
                  <c:x val="-0.0628930817610063"/>
                  <c:y val="-0.04246268119296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F35-4555-849E-430D6EEEDDF5}"/>
                </c:ext>
              </c:extLst>
            </c:dLbl>
            <c:dLbl>
              <c:idx val="3"/>
              <c:layout>
                <c:manualLayout>
                  <c:x val="-0.0440251572327045"/>
                  <c:y val="-0.03919632110120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F35-4555-849E-430D6EEEDDF5}"/>
                </c:ext>
              </c:extLst>
            </c:dLbl>
            <c:dLbl>
              <c:idx val="4"/>
              <c:layout>
                <c:manualLayout>
                  <c:x val="-0.0283018867924529"/>
                  <c:y val="-0.06206084174356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F35-4555-849E-430D6EEEDD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'40, 200, 400 cml - 2'!$A$2:$A$6</c:f>
              <c:strCache>
                <c:ptCount val="5"/>
                <c:pt idx="0">
                  <c:v>BL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</c:strCache>
            </c:strRef>
          </c:cat>
          <c:val>
            <c:numRef>
              <c:f>'40, 200, 400 cml - 2'!$D$2:$D$6</c:f>
              <c:numCache>
                <c:formatCode>General</c:formatCode>
                <c:ptCount val="5"/>
                <c:pt idx="0">
                  <c:v>0.0</c:v>
                </c:pt>
                <c:pt idx="1">
                  <c:v>79.0</c:v>
                </c:pt>
                <c:pt idx="2">
                  <c:v>85.0</c:v>
                </c:pt>
                <c:pt idx="3">
                  <c:v>85.0</c:v>
                </c:pt>
                <c:pt idx="4">
                  <c:v>86.0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9-AF35-4555-849E-430D6EEEDD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6631864"/>
        <c:axId val="1723547320"/>
      </c:lineChart>
      <c:catAx>
        <c:axId val="19766318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23547320"/>
        <c:crosses val="autoZero"/>
        <c:auto val="1"/>
        <c:lblAlgn val="ctr"/>
        <c:lblOffset val="1000"/>
        <c:noMultiLvlLbl val="0"/>
      </c:catAx>
      <c:valAx>
        <c:axId val="1723547320"/>
        <c:scaling>
          <c:orientation val="minMax"/>
          <c:max val="10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76631864"/>
        <c:crosses val="autoZero"/>
        <c:crossBetween val="between"/>
        <c:majorUnit val="2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8140444708562"/>
          <c:y val="0.498519091276664"/>
          <c:w val="0.450008418758976"/>
          <c:h val="0.262264942832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fr-F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627795091991"/>
          <c:y val="0.0372840423898181"/>
          <c:w val="0.861842501599081"/>
          <c:h val="0.741087414577763"/>
        </c:manualLayout>
      </c:layout>
      <c:lineChart>
        <c:grouping val="standard"/>
        <c:varyColors val="0"/>
        <c:ser>
          <c:idx val="0"/>
          <c:order val="0"/>
          <c:tx>
            <c:strRef>
              <c:f>'40, 200, 400 cml - 2'!$B$10</c:f>
              <c:strCache>
                <c:ptCount val="1"/>
                <c:pt idx="0">
                  <c:v>&lt;40 c/mL </c:v>
                </c:pt>
              </c:strCache>
            </c:strRef>
          </c:tx>
          <c:spPr>
            <a:ln w="19050" cap="rnd">
              <a:solidFill>
                <a:schemeClr val="accent3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FA-4B14-BF0B-74CDD675AA3A}"/>
                </c:ext>
              </c:extLst>
            </c:dLbl>
            <c:dLbl>
              <c:idx val="1"/>
              <c:layout>
                <c:manualLayout>
                  <c:x val="-0.0240831964969896"/>
                  <c:y val="0.07459210197386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FA-4B14-BF0B-74CDD675AA3A}"/>
                </c:ext>
              </c:extLst>
            </c:dLbl>
            <c:dLbl>
              <c:idx val="2"/>
              <c:layout>
                <c:manualLayout>
                  <c:x val="-0.00656814449917906"/>
                  <c:y val="0.0652680892271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A-4B14-BF0B-74CDD675AA3A}"/>
                </c:ext>
              </c:extLst>
            </c:dLbl>
            <c:dLbl>
              <c:idx val="3"/>
              <c:layout>
                <c:manualLayout>
                  <c:x val="-0.00218938149972633"/>
                  <c:y val="0.04662006373366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FA-4B14-BF0B-74CDD675AA3A}"/>
                </c:ext>
              </c:extLst>
            </c:dLbl>
            <c:dLbl>
              <c:idx val="4"/>
              <c:layout>
                <c:manualLayout>
                  <c:x val="-0.0262725779967161"/>
                  <c:y val="0.05128207010703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FA-4B14-BF0B-74CDD675A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'40, 200, 400 cml - 2'!$A$11:$A$15</c:f>
              <c:strCache>
                <c:ptCount val="5"/>
                <c:pt idx="0">
                  <c:v>BL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</c:strCache>
            </c:strRef>
          </c:cat>
          <c:val>
            <c:numRef>
              <c:f>'40, 200, 400 cml - 2'!$B$11:$B$15</c:f>
              <c:numCache>
                <c:formatCode>General</c:formatCode>
                <c:ptCount val="5"/>
                <c:pt idx="0">
                  <c:v>0.0</c:v>
                </c:pt>
                <c:pt idx="1">
                  <c:v>38.0</c:v>
                </c:pt>
                <c:pt idx="2">
                  <c:v>42.0</c:v>
                </c:pt>
                <c:pt idx="3">
                  <c:v>42.0</c:v>
                </c:pt>
                <c:pt idx="4">
                  <c:v>48.0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93FA-4B14-BF0B-74CDD675AA3A}"/>
            </c:ext>
          </c:extLst>
        </c:ser>
        <c:ser>
          <c:idx val="1"/>
          <c:order val="1"/>
          <c:tx>
            <c:strRef>
              <c:f>'40, 200, 400 cml - 2'!$C$10</c:f>
              <c:strCache>
                <c:ptCount val="1"/>
                <c:pt idx="0">
                  <c:v>&lt;200 c/mL </c:v>
                </c:pt>
              </c:strCache>
            </c:strRef>
          </c:tx>
          <c:spPr>
            <a:ln w="19050" cap="rnd">
              <a:solidFill>
                <a:schemeClr val="accent3">
                  <a:lumMod val="75000"/>
                </a:schemeClr>
              </a:solidFill>
              <a:prstDash val="lgDash"/>
              <a:round/>
            </a:ln>
            <a:effectLst/>
          </c:spPr>
          <c:marker>
            <c:symbol val="square"/>
            <c:size val="9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FA-4B14-BF0B-74CDD675AA3A}"/>
                </c:ext>
              </c:extLst>
            </c:dLbl>
            <c:dLbl>
              <c:idx val="1"/>
              <c:layout>
                <c:manualLayout>
                  <c:x val="-0.0258008306821987"/>
                  <c:y val="0.0486488252079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FA-4B14-BF0B-74CDD675AA3A}"/>
                </c:ext>
              </c:extLst>
            </c:dLbl>
            <c:dLbl>
              <c:idx val="2"/>
              <c:layout>
                <c:manualLayout>
                  <c:x val="-0.102646254429725"/>
                  <c:y val="0.02676297826640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FA-4B14-BF0B-74CDD675AA3A}"/>
                </c:ext>
              </c:extLst>
            </c:dLbl>
            <c:dLbl>
              <c:idx val="3"/>
              <c:layout>
                <c:manualLayout>
                  <c:x val="-0.0799785429099798"/>
                  <c:y val="0.0180434102883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FA-4B14-BF0B-74CDD675A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'40, 200, 400 cml - 2'!$A$11:$A$15</c:f>
              <c:strCache>
                <c:ptCount val="5"/>
                <c:pt idx="0">
                  <c:v>BL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</c:strCache>
            </c:strRef>
          </c:cat>
          <c:val>
            <c:numRef>
              <c:f>'40, 200, 400 cml - 2'!$C$11:$C$15</c:f>
              <c:numCache>
                <c:formatCode>General</c:formatCode>
                <c:ptCount val="5"/>
                <c:pt idx="0">
                  <c:v>0.0</c:v>
                </c:pt>
                <c:pt idx="1">
                  <c:v>54.0</c:v>
                </c:pt>
                <c:pt idx="2">
                  <c:v>49.0</c:v>
                </c:pt>
                <c:pt idx="3">
                  <c:v>49.0</c:v>
                </c:pt>
                <c:pt idx="4">
                  <c:v>54.0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93FA-4B14-BF0B-74CDD675AA3A}"/>
            </c:ext>
          </c:extLst>
        </c:ser>
        <c:ser>
          <c:idx val="2"/>
          <c:order val="2"/>
          <c:tx>
            <c:strRef>
              <c:f>'40, 200, 400 cml - 2'!$D$10</c:f>
              <c:strCache>
                <c:ptCount val="1"/>
                <c:pt idx="0">
                  <c:v>&lt;400 c/mL 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  <a:lumOff val="40000"/>
                </a:schemeClr>
              </a:solidFill>
              <a:prstDash val="sysDash"/>
              <a:round/>
            </a:ln>
            <a:effectLst/>
          </c:spPr>
          <c:marker>
            <c:symbol val="triangle"/>
            <c:size val="9"/>
            <c:spPr>
              <a:solidFill>
                <a:srgbClr val="C00000"/>
              </a:solidFill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FA-4B14-BF0B-74CDD675AA3A}"/>
                </c:ext>
              </c:extLst>
            </c:dLbl>
            <c:dLbl>
              <c:idx val="1"/>
              <c:layout>
                <c:manualLayout>
                  <c:x val="-0.048770477540259"/>
                  <c:y val="-0.06587248757931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3FA-4B14-BF0B-74CDD675AA3A}"/>
                </c:ext>
              </c:extLst>
            </c:dLbl>
            <c:dLbl>
              <c:idx val="2"/>
              <c:layout>
                <c:manualLayout>
                  <c:x val="-0.0401828412883376"/>
                  <c:y val="-0.05989401755240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3FA-4B14-BF0B-74CDD675AA3A}"/>
                </c:ext>
              </c:extLst>
            </c:dLbl>
            <c:dLbl>
              <c:idx val="3"/>
              <c:layout>
                <c:manualLayout>
                  <c:x val="-0.0428438564679087"/>
                  <c:y val="-0.06323938983570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3FA-4B14-BF0B-74CDD675AA3A}"/>
                </c:ext>
              </c:extLst>
            </c:dLbl>
            <c:dLbl>
              <c:idx val="4"/>
              <c:layout>
                <c:manualLayout>
                  <c:x val="-0.0372194854953477"/>
                  <c:y val="-0.08391611472059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3FA-4B14-BF0B-74CDD675A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Arial" panose="020B0604020202020204" pitchFamily="34" charset="0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'40, 200, 400 cml - 2'!$A$11:$A$15</c:f>
              <c:strCache>
                <c:ptCount val="5"/>
                <c:pt idx="0">
                  <c:v>BL</c:v>
                </c:pt>
                <c:pt idx="1">
                  <c:v>12</c:v>
                </c:pt>
                <c:pt idx="2">
                  <c:v>24</c:v>
                </c:pt>
                <c:pt idx="3">
                  <c:v>36</c:v>
                </c:pt>
                <c:pt idx="4">
                  <c:v>48</c:v>
                </c:pt>
              </c:strCache>
            </c:strRef>
          </c:cat>
          <c:val>
            <c:numRef>
              <c:f>'40, 200, 400 cml - 2'!$D$11:$D$15</c:f>
              <c:numCache>
                <c:formatCode>General</c:formatCode>
                <c:ptCount val="5"/>
                <c:pt idx="0">
                  <c:v>0.0</c:v>
                </c:pt>
                <c:pt idx="1">
                  <c:v>55.0</c:v>
                </c:pt>
                <c:pt idx="2">
                  <c:v>53.0</c:v>
                </c:pt>
                <c:pt idx="3">
                  <c:v>52.0</c:v>
                </c:pt>
                <c:pt idx="4">
                  <c:v>55.0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93FA-4B14-BF0B-74CDD675A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622568"/>
        <c:axId val="1690616664"/>
      </c:lineChart>
      <c:catAx>
        <c:axId val="169062256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90616664"/>
        <c:crosses val="autoZero"/>
        <c:auto val="1"/>
        <c:lblAlgn val="ctr"/>
        <c:lblOffset val="1000"/>
        <c:noMultiLvlLbl val="0"/>
      </c:catAx>
      <c:valAx>
        <c:axId val="1690616664"/>
        <c:scaling>
          <c:orientation val="minMax"/>
          <c:max val="100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pPr>
            <a:endParaRPr lang="fr-FR"/>
          </a:p>
        </c:txPr>
        <c:crossAx val="1690622568"/>
        <c:crosses val="autoZero"/>
        <c:crossBetween val="between"/>
        <c:majorUnit val="20.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51720827418033"/>
          <c:y val="0.551798448362359"/>
          <c:w val="0.448279172581967"/>
          <c:h val="0.2371264244248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Arial" panose="020B0604020202020204" pitchFamily="34" charset="0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fr-F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1212D-1ACA-4140-B238-21A134C77371}" type="datetimeFigureOut">
              <a:rPr lang="fr-FR" smtClean="0"/>
              <a:t>20/11/18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0A27D-7449-D94F-98A1-EFDA9800364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1123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9902F5B6-8E65-4969-872B-3BA5F248D61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43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xmlns="" id="{B04D9239-D5C7-4567-86CD-0A233B400E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6" name="Rectangle 3">
            <a:extLst>
              <a:ext uri="{FF2B5EF4-FFF2-40B4-BE49-F238E27FC236}">
                <a16:creationId xmlns:a16="http://schemas.microsoft.com/office/drawing/2014/main" xmlns="" id="{D773E16F-4A30-4FFA-B4E0-82BDC76797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xmlns="" id="{E72B1EB2-CA91-4441-88C2-7250E050CB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F6FCB5CD-5829-45AD-B776-A204312C8C7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xmlns="" id="{93B93E12-AD61-46A3-9BBA-7846B6ED0A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xmlns="" id="{19FCD67C-1128-4C69-AFDD-786446A449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xmlns="" id="{9EF4FFA1-4530-426F-9A2B-984675DDB7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E049E51E-7FBF-446D-833B-2F543C16A6C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xmlns="" id="{94E621BC-C904-4B0B-B62B-3E4B1DCCEF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xmlns="" id="{62642DD3-E019-4F97-AF61-740B9F3B6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fr-FR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Espace réservé du numéro de diapositive 3">
            <a:extLst>
              <a:ext uri="{FF2B5EF4-FFF2-40B4-BE49-F238E27FC236}">
                <a16:creationId xmlns:a16="http://schemas.microsoft.com/office/drawing/2014/main" xmlns="" id="{56E7745D-E288-4591-8A98-CC03CE0E0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BC92481E-D09A-4CF0-BB33-941B54B4B0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13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06AB45CF-CB41-4A98-A445-0B39E082067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5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14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B7058A80-9DC4-41B5-98C9-45FA393A8E3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1001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15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8E629216-B389-41F2-A854-C942B68D0D4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43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16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E629A86-FD1A-4E84-942A-AB12F27485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218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17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2E76D3B9-CB5E-4499-AAB2-CAA62F1888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203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18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AF8C2717-1F47-4969-AF6C-02741E521B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74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19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9E002F8B-DC00-4274-93A3-A1B9E055A2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24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48D4C7D9-9AE8-4DDE-981F-9C9F098A985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693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20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DA964235-30A8-4C26-B143-6B6DC67972B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774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21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CD7F77CE-3B11-4C24-8773-0CA1C83806B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21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22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723D5D85-CBC0-4926-B06C-E041771C69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 dirty="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</a:p>
        </p:txBody>
      </p:sp>
    </p:spTree>
    <p:extLst>
      <p:ext uri="{BB962C8B-B14F-4D97-AF65-F5344CB8AC3E}">
        <p14:creationId xmlns:p14="http://schemas.microsoft.com/office/powerpoint/2010/main" val="3235369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23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0A0B10EB-20DF-4303-BEB8-5CB8B845504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785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83F629D-F1FC-4846-AD56-5FA3719D7C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24</a:t>
            </a:fld>
            <a:endParaRPr lang="fr-FR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97EE1C0C-DF48-4C65-8366-2FE431752C6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835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898F29BF-2E4A-4222-AFC3-31723DDFC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25</a:t>
            </a:fld>
            <a:endParaRPr lang="fr-FR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5BE73F19-0FEC-4238-9DEE-273D646308C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314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26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47364A21-E890-4DDE-A4FC-2ABC5EB78AE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68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27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2AA30C3D-F8E9-48DD-9983-B24A3F79768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2352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28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8DE15986-526E-4AE0-A446-D0A8CF5E3CA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878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29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2C7F7385-3483-42B2-8123-02EFEAB9B1B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769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16CD3-53C1-4024-B837-0ADCE8128F85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commentaires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57E697B2-3423-4E27-8214-F1AB1630E2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fr-FR" dirty="0">
              <a:cs typeface="Arial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BAAEA786-B398-439C-9964-880444285B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30</a:t>
            </a:fld>
            <a:endParaRPr lang="fr-FR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8C19F401-74B2-4954-9493-214441B9EE8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2447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31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FF9F20B9-ED8D-4AAB-9382-33F6B3D6FE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45966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32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37A379B7-AFCF-4616-9CDA-D736B50741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847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33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D885D814-A85C-4AF0-B9CB-94D4A685D1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2747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34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01692302-735B-4604-9173-0733EE385C2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722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35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6DC038CA-6259-4CF1-B861-48077607AE9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8225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36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2858E3E7-1FAC-4C8E-BC33-9D63BDFE7C7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2185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01E8D-81D6-4D83-8A10-414CEFC607C0}" type="slidenum">
              <a:rPr lang="en-GB" altLang="en-US" smtClean="0"/>
              <a:pPr>
                <a:defRPr/>
              </a:pPr>
              <a:t>37</a:t>
            </a:fld>
            <a:endParaRPr lang="en-GB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22D0946B-BE10-4EB7-A9F4-B00FA017D2A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249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38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1CC8AC43-F885-4769-94DB-EB13E49B10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722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39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1CC8AC43-F885-4769-94DB-EB13E49B10C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872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16CD3-53C1-4024-B837-0ADCE8128F85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commentaires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466F60C3-8A8C-4DE0-B3FB-FC1DF9FE757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001E8D-81D6-4D83-8A10-414CEFC607C0}" type="slidenum">
              <a:rPr lang="en-GB" altLang="en-US" smtClean="0"/>
              <a:pPr>
                <a:defRPr/>
              </a:pPr>
              <a:t>40</a:t>
            </a:fld>
            <a:endParaRPr lang="en-GB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47BABB74-BFAB-48B7-95B8-E8D39083393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31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41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50FEFA61-D314-4B63-99EB-FD6F1E60976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5696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42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4290D55E-132F-41AF-ADF5-A67B9291454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2788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43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F0C439D6-F6E0-4108-9E4F-C156C5D048E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971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fr-FR">
              <a:latin typeface="Arial" panose="020B0604020202020204" pitchFamily="34" charset="0"/>
              <a:ea typeface="ＭＳ Ｐゴシック" charset="-128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F0BF1236-737A-4666-8EBE-F40C68D3CF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44</a:t>
            </a:fld>
            <a:endParaRPr lang="fr-FR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7707A52E-D97D-4EA5-B6CC-41588229825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905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6" name="Notes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fr-FR">
              <a:latin typeface="Verdana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9A7CCBBC-F0E2-4B35-A934-D1060D7377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45</a:t>
            </a:fld>
            <a:endParaRPr lang="fr-FR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443029B9-8A29-4E44-A733-1AEC5E897BB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214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46</a:t>
            </a:fld>
            <a:endParaRPr lang="fr-FR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31824F29-3951-4131-82B7-8CFDCC5A366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216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47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F079F96C-48F6-4B6E-B68D-462B722F624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8618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48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DAEF2D9E-B12E-47D6-89A2-FA550AB712A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86041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49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5F63CAF8-27D9-4E21-A213-64103A43C65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37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6F77B27-C218-49CB-ACB7-E038F30479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</p:spPr>
        <p:txBody>
          <a:bodyPr/>
          <a:lstStyle/>
          <a:p>
            <a:fld id="{9890A27D-7449-D94F-98A1-EFDA98003643}" type="slidenum">
              <a:rPr lang="fr-FR" smtClean="0"/>
              <a:t>5</a:t>
            </a:fld>
            <a:endParaRPr lang="fr-FR" dirty="0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85175AD6-E8E5-4FD4-8067-77F6A5B052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756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50</a:t>
            </a:fld>
            <a:endParaRPr lang="fr-FR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B311EB90-08A9-4750-BFEF-4698A5E5F2E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82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616CD3-53C1-4024-B837-0ADCE8128F85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Espace réservé de l'image des diapositives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Espace réservé des commentaires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xmlns="" id="{0380CE73-21DA-48E9-8DE6-7478A2FC084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7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630C1323-0B38-4A47-8768-D6BCBA9F01E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588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8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5787CD91-DDD5-4A88-9827-502B6ED9D9D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84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90A27D-7449-D94F-98A1-EFDA98003643}" type="slidenum">
              <a:rPr lang="fr-FR" smtClean="0"/>
              <a:t>9</a:t>
            </a:fld>
            <a:endParaRPr lang="fr-F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xmlns="" id="{1E4FCCEE-E817-4536-A133-CF6E09486A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0" y="0"/>
            <a:ext cx="32083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03" tIns="46151" rIns="92303" bIns="46151"/>
          <a:lstStyle/>
          <a:p>
            <a:pPr defTabSz="922338" fontAlgn="base">
              <a:spcBef>
                <a:spcPct val="0"/>
              </a:spcBef>
              <a:spcAft>
                <a:spcPct val="0"/>
              </a:spcAft>
            </a:pPr>
            <a:r>
              <a:rPr lang="fr-FR" sz="1300">
                <a:solidFill>
                  <a:srgbClr val="000000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ARV-trials.com</a:t>
            </a:r>
            <a:endParaRPr lang="fr-FR" sz="1300" dirty="0">
              <a:solidFill>
                <a:srgbClr val="000000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25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531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2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26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 b="1">
                <a:solidFill>
                  <a:srgbClr val="0070C0"/>
                </a:solidFill>
                <a:latin typeface="Trebuchet MS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503240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F546C54-79DA-41F0-9847-DDDDA686C144}"/>
              </a:ext>
            </a:extLst>
          </p:cNvPr>
          <p:cNvCxnSpPr/>
          <p:nvPr userDrawn="1"/>
        </p:nvCxnSpPr>
        <p:spPr>
          <a:xfrm>
            <a:off x="468313" y="1062038"/>
            <a:ext cx="8675687" cy="0"/>
          </a:xfrm>
          <a:prstGeom prst="line">
            <a:avLst/>
          </a:prstGeom>
          <a:ln w="25400">
            <a:solidFill>
              <a:srgbClr val="E318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5">
            <a:extLst>
              <a:ext uri="{FF2B5EF4-FFF2-40B4-BE49-F238E27FC236}">
                <a16:creationId xmlns:a16="http://schemas.microsoft.com/office/drawing/2014/main" xmlns="" id="{1D305DF1-86C5-4E4C-A2C7-34C61EBC8B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488" y="260350"/>
            <a:ext cx="674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1350963"/>
            <a:ext cx="8358188" cy="449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 dirty="0"/>
              <a:t>Click to edit Master text styles</a:t>
            </a:r>
          </a:p>
          <a:p>
            <a:pPr lvl="1"/>
            <a:r>
              <a:rPr lang="en-US" altLang="en-US" noProof="0" dirty="0"/>
              <a:t>Second level</a:t>
            </a:r>
          </a:p>
          <a:p>
            <a:pPr lvl="2"/>
            <a:r>
              <a:rPr lang="en-US" altLang="en-US" noProof="0" dirty="0"/>
              <a:t>Third level</a:t>
            </a:r>
          </a:p>
          <a:p>
            <a:pPr lvl="3"/>
            <a:r>
              <a:rPr lang="en-US" altLang="en-US" noProof="0" dirty="0"/>
              <a:t>Fourth level</a:t>
            </a:r>
          </a:p>
          <a:p>
            <a:pPr lvl="4"/>
            <a:r>
              <a:rPr lang="en-US" altLang="en-US" noProof="0" dirty="0"/>
              <a:t>Fifth level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1" y="152401"/>
            <a:ext cx="7543799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" y="6294120"/>
            <a:ext cx="8357616" cy="182880"/>
          </a:xfrm>
        </p:spPr>
        <p:txBody>
          <a:bodyPr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3400" y="5862320"/>
            <a:ext cx="8357616" cy="365760"/>
          </a:xfrm>
        </p:spPr>
        <p:txBody>
          <a:bodyPr anchor="b"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86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FFF63D-24C7-754B-BDD6-76D50AECE920}"/>
              </a:ext>
            </a:extLst>
          </p:cNvPr>
          <p:cNvSpPr/>
          <p:nvPr userDrawn="1"/>
        </p:nvSpPr>
        <p:spPr>
          <a:xfrm>
            <a:off x="6942667" y="0"/>
            <a:ext cx="2201333" cy="8466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  <a:lvl5pPr>
              <a:buClr>
                <a:srgbClr val="C00000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6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875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04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8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70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146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2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23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97095D-5048-AC40-839E-5E48E00AB44E}"/>
              </a:ext>
            </a:extLst>
          </p:cNvPr>
          <p:cNvSpPr/>
          <p:nvPr userDrawn="1"/>
        </p:nvSpPr>
        <p:spPr>
          <a:xfrm>
            <a:off x="6989378" y="0"/>
            <a:ext cx="2154621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3D69A-727F-FA4E-9F4E-3472BED4430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20/11/18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1372E-33DF-5842-9CC7-ACC27DE46C9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2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8" r:id="rId12"/>
    <p:sldLayoutId id="2147483697" r:id="rId13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C00000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C00000"/>
        </a:buClr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C00000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C00000"/>
        </a:buClr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C00000"/>
        </a:buClr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6A94BA6A-63DE-4DF3-93F3-C48AF4705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718BD84A-0520-4E3C-8771-80ACE3DEB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457" y="3172164"/>
            <a:ext cx="8229600" cy="303462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5400" b="1" dirty="0">
                <a:solidFill>
                  <a:srgbClr val="0000CC"/>
                </a:solidFill>
              </a:rPr>
              <a:t>HIV Drug </a:t>
            </a:r>
            <a:r>
              <a:rPr lang="fr-FR" sz="5400" b="1" dirty="0" err="1">
                <a:solidFill>
                  <a:srgbClr val="0000CC"/>
                </a:solidFill>
              </a:rPr>
              <a:t>Therapy</a:t>
            </a:r>
            <a:r>
              <a:rPr lang="fr-FR" sz="5400" b="1" dirty="0">
                <a:solidFill>
                  <a:srgbClr val="0000CC"/>
                </a:solidFill>
              </a:rPr>
              <a:t> 2018</a:t>
            </a:r>
            <a:endParaRPr lang="fr-FR" sz="2800" b="1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fr-FR" sz="3200" dirty="0">
                <a:solidFill>
                  <a:srgbClr val="DF632F"/>
                </a:solidFill>
              </a:rPr>
              <a:t>28-31 </a:t>
            </a:r>
            <a:r>
              <a:rPr lang="fr-FR" sz="3200" dirty="0" err="1">
                <a:solidFill>
                  <a:srgbClr val="DF632F"/>
                </a:solidFill>
              </a:rPr>
              <a:t>October</a:t>
            </a:r>
            <a:r>
              <a:rPr lang="fr-FR" sz="3200" dirty="0">
                <a:solidFill>
                  <a:srgbClr val="DF632F"/>
                </a:solidFill>
              </a:rPr>
              <a:t> 2018, Glasgow, UK</a:t>
            </a:r>
            <a:br>
              <a:rPr lang="fr-FR" sz="3200" dirty="0">
                <a:solidFill>
                  <a:srgbClr val="DF632F"/>
                </a:solidFill>
              </a:rPr>
            </a:br>
            <a:endParaRPr lang="fr-FR" sz="3200" dirty="0">
              <a:solidFill>
                <a:srgbClr val="DF632F"/>
              </a:solidFill>
            </a:endParaRPr>
          </a:p>
          <a:p>
            <a:pPr marL="0" indent="0" algn="ctr">
              <a:buNone/>
            </a:pPr>
            <a:r>
              <a:rPr lang="fr-FR" sz="2600" b="1" dirty="0" err="1">
                <a:solidFill>
                  <a:srgbClr val="000066"/>
                </a:solidFill>
              </a:rPr>
              <a:t>Faculty</a:t>
            </a:r>
            <a:endParaRPr lang="fr-FR" sz="2600" b="1" dirty="0">
              <a:solidFill>
                <a:srgbClr val="000066"/>
              </a:solidFill>
            </a:endParaRPr>
          </a:p>
          <a:p>
            <a:pPr marL="342900" lvl="1" indent="0" algn="ctr">
              <a:buNone/>
            </a:pPr>
            <a:r>
              <a:rPr lang="fr-FR" sz="2200" dirty="0">
                <a:solidFill>
                  <a:srgbClr val="000066"/>
                </a:solidFill>
              </a:rPr>
              <a:t>Pedro </a:t>
            </a:r>
            <a:r>
              <a:rPr lang="fr-FR" sz="2200" dirty="0" err="1">
                <a:solidFill>
                  <a:srgbClr val="000066"/>
                </a:solidFill>
              </a:rPr>
              <a:t>Cahn</a:t>
            </a:r>
            <a:r>
              <a:rPr lang="fr-FR" sz="2200" dirty="0">
                <a:solidFill>
                  <a:srgbClr val="000066"/>
                </a:solidFill>
              </a:rPr>
              <a:t>, Buenos-Aires, Argentina</a:t>
            </a:r>
          </a:p>
          <a:p>
            <a:pPr marL="342900" lvl="1" indent="0" algn="ctr">
              <a:buNone/>
            </a:pPr>
            <a:r>
              <a:rPr lang="fr-FR" sz="2200" dirty="0">
                <a:solidFill>
                  <a:srgbClr val="000066"/>
                </a:solidFill>
              </a:rPr>
              <a:t>Anton </a:t>
            </a:r>
            <a:r>
              <a:rPr lang="fr-FR" sz="2200" dirty="0" err="1">
                <a:solidFill>
                  <a:srgbClr val="000066"/>
                </a:solidFill>
              </a:rPr>
              <a:t>Pozniak</a:t>
            </a:r>
            <a:r>
              <a:rPr lang="fr-FR" sz="2200" dirty="0">
                <a:solidFill>
                  <a:srgbClr val="000066"/>
                </a:solidFill>
              </a:rPr>
              <a:t>, London, UK</a:t>
            </a:r>
          </a:p>
          <a:p>
            <a:pPr marL="342900" lvl="1" indent="0" algn="ctr">
              <a:buNone/>
            </a:pPr>
            <a:r>
              <a:rPr lang="fr-FR" sz="2200" dirty="0">
                <a:solidFill>
                  <a:srgbClr val="000066"/>
                </a:solidFill>
              </a:rPr>
              <a:t>François </a:t>
            </a:r>
            <a:r>
              <a:rPr lang="fr-FR" sz="2200" dirty="0" err="1">
                <a:solidFill>
                  <a:srgbClr val="000066"/>
                </a:solidFill>
              </a:rPr>
              <a:t>Raffi</a:t>
            </a:r>
            <a:r>
              <a:rPr lang="fr-FR" sz="2200" dirty="0">
                <a:solidFill>
                  <a:srgbClr val="000066"/>
                </a:solidFill>
              </a:rPr>
              <a:t>, Nantes, France</a:t>
            </a:r>
          </a:p>
          <a:p>
            <a:pPr marL="342900" lvl="1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87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ZoneTexte 69">
            <a:extLst>
              <a:ext uri="{FF2B5EF4-FFF2-40B4-BE49-F238E27FC236}">
                <a16:creationId xmlns:a16="http://schemas.microsoft.com/office/drawing/2014/main" xmlns="" id="{5AC95112-E681-418B-9B29-95918AD4D6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5567" y="6443245"/>
            <a:ext cx="38884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914400" eaLnBrk="1" hangingPunct="1"/>
            <a:r>
              <a:rPr lang="fr-FR" altLang="fr-FR" sz="1200" i="1" dirty="0">
                <a:solidFill>
                  <a:srgbClr val="CC3300"/>
                </a:solidFill>
                <a:latin typeface="+mn-lt"/>
              </a:rPr>
              <a:t>Sax PE. Lancet. 2017 </a:t>
            </a:r>
            <a:r>
              <a:rPr lang="fr-FR" altLang="fr-FR" sz="1200" i="1" dirty="0" err="1">
                <a:solidFill>
                  <a:srgbClr val="CC3300"/>
                </a:solidFill>
                <a:latin typeface="+mn-lt"/>
              </a:rPr>
              <a:t>Nov</a:t>
            </a:r>
            <a:r>
              <a:rPr lang="fr-FR" altLang="fr-FR" sz="1200" i="1" dirty="0">
                <a:solidFill>
                  <a:srgbClr val="CC3300"/>
                </a:solidFill>
                <a:latin typeface="+mn-lt"/>
              </a:rPr>
              <a:t> 4;390(10107):2073-2082.</a:t>
            </a:r>
            <a:endParaRPr lang="en-GB" altLang="fr-FR" sz="1200" i="1" dirty="0">
              <a:solidFill>
                <a:srgbClr val="CC3300"/>
              </a:solidFill>
              <a:latin typeface="+mn-lt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F795EE56-59AB-4456-8D50-7AB9C740DFBA}"/>
              </a:ext>
            </a:extLst>
          </p:cNvPr>
          <p:cNvSpPr txBox="1">
            <a:spLocks/>
          </p:cNvSpPr>
          <p:nvPr/>
        </p:nvSpPr>
        <p:spPr bwMode="auto">
          <a:xfrm>
            <a:off x="34925" y="1125538"/>
            <a:ext cx="1811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Clr>
                <a:srgbClr val="CC3300"/>
              </a:buClr>
              <a:buFont typeface="Wingdings" pitchFamily="-109" charset="2"/>
              <a:buChar char="§"/>
              <a:defRPr/>
            </a:pPr>
            <a:r>
              <a:rPr lang="fr-FR" sz="2800" b="1" kern="0" dirty="0">
                <a:solidFill>
                  <a:srgbClr val="CC33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Design</a:t>
            </a:r>
          </a:p>
        </p:txBody>
      </p:sp>
      <p:cxnSp>
        <p:nvCxnSpPr>
          <p:cNvPr id="5124" name="Connecteur droit 66">
            <a:extLst>
              <a:ext uri="{FF2B5EF4-FFF2-40B4-BE49-F238E27FC236}">
                <a16:creationId xmlns:a16="http://schemas.microsoft.com/office/drawing/2014/main" xmlns="" id="{98E8C38F-6831-4834-AB53-2DD22EB2BE9E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622427" y="2410396"/>
            <a:ext cx="400050" cy="15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5" name="Espace réservé du contenu 2">
            <a:extLst>
              <a:ext uri="{FF2B5EF4-FFF2-40B4-BE49-F238E27FC236}">
                <a16:creationId xmlns:a16="http://schemas.microsoft.com/office/drawing/2014/main" xmlns="" id="{6143DBF6-53A7-4541-8A14-D2B08F0534E8}"/>
              </a:ext>
            </a:extLst>
          </p:cNvPr>
          <p:cNvSpPr>
            <a:spLocks/>
          </p:cNvSpPr>
          <p:nvPr/>
        </p:nvSpPr>
        <p:spPr bwMode="auto">
          <a:xfrm>
            <a:off x="34925" y="5104269"/>
            <a:ext cx="910907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GB" altLang="fr-FR" sz="2800" b="1" dirty="0">
                <a:solidFill>
                  <a:srgbClr val="CC3300"/>
                </a:solidFill>
                <a:latin typeface="+mn-lt"/>
              </a:rPr>
              <a:t>Objective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CC3300"/>
              </a:buClr>
              <a:buFont typeface="Arial" panose="020B0604020202020204" pitchFamily="34" charset="0"/>
              <a:buChar char="–"/>
            </a:pPr>
            <a:r>
              <a:rPr lang="en-GB" altLang="fr-FR" sz="2000" dirty="0">
                <a:solidFill>
                  <a:srgbClr val="000066"/>
                </a:solidFill>
                <a:latin typeface="+mn-lt"/>
              </a:rPr>
              <a:t>Non inferiority of BIC/F/TAF at W48: % HIV RNA &lt; 50 c/mL by intention </a:t>
            </a:r>
            <a:br>
              <a:rPr lang="en-GB" altLang="fr-FR" sz="2000" dirty="0">
                <a:solidFill>
                  <a:srgbClr val="000066"/>
                </a:solidFill>
                <a:latin typeface="+mn-lt"/>
              </a:rPr>
            </a:br>
            <a:r>
              <a:rPr lang="en-GB" altLang="fr-FR" sz="2000" dirty="0">
                <a:solidFill>
                  <a:srgbClr val="000066"/>
                </a:solidFill>
                <a:latin typeface="+mn-lt"/>
              </a:rPr>
              <a:t>to treat, snapshot analysis (lower margin of the 2-sided 95.002% CI for </a:t>
            </a:r>
            <a:br>
              <a:rPr lang="en-GB" altLang="fr-FR" sz="2000" dirty="0">
                <a:solidFill>
                  <a:srgbClr val="000066"/>
                </a:solidFill>
                <a:latin typeface="+mn-lt"/>
              </a:rPr>
            </a:br>
            <a:r>
              <a:rPr lang="en-GB" altLang="fr-FR" sz="2000" dirty="0">
                <a:solidFill>
                  <a:srgbClr val="000066"/>
                </a:solidFill>
                <a:latin typeface="+mn-lt"/>
              </a:rPr>
              <a:t>the difference= -12%, 95% power)</a:t>
            </a:r>
            <a:endParaRPr lang="en-GB" altLang="fr-FR" sz="2000" b="1" dirty="0">
              <a:solidFill>
                <a:srgbClr val="000066"/>
              </a:solidFill>
              <a:latin typeface="+mn-lt"/>
            </a:endParaRPr>
          </a:p>
        </p:txBody>
      </p:sp>
      <p:graphicFrame>
        <p:nvGraphicFramePr>
          <p:cNvPr id="207880" name="Group 8">
            <a:extLst>
              <a:ext uri="{FF2B5EF4-FFF2-40B4-BE49-F238E27FC236}">
                <a16:creationId xmlns:a16="http://schemas.microsoft.com/office/drawing/2014/main" xmlns="" id="{CFE88D7C-131C-40A4-87B2-AA490DA69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327984"/>
              </p:ext>
            </p:extLst>
          </p:nvPr>
        </p:nvGraphicFramePr>
        <p:xfrm>
          <a:off x="3862388" y="2246090"/>
          <a:ext cx="3533775" cy="908050"/>
        </p:xfrm>
        <a:graphic>
          <a:graphicData uri="http://schemas.openxmlformats.org/drawingml/2006/table">
            <a:tbl>
              <a:tblPr/>
              <a:tblGrid>
                <a:gridCol w="3533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3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BIC/F/TAF QD</a:t>
                      </a:r>
                    </a:p>
                  </a:txBody>
                  <a:tcPr marL="91450" marR="91450" marT="45711" marB="45711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BD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7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DTG + F/TAF placebo QD</a:t>
                      </a:r>
                    </a:p>
                  </a:txBody>
                  <a:tcPr marL="91450" marR="91450" marT="45711" marB="45711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7888" name="Group 16">
            <a:extLst>
              <a:ext uri="{FF2B5EF4-FFF2-40B4-BE49-F238E27FC236}">
                <a16:creationId xmlns:a16="http://schemas.microsoft.com/office/drawing/2014/main" xmlns="" id="{7F90A56E-6C92-4F5B-A499-FD7F4F50E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5502807"/>
              </p:ext>
            </p:extLst>
          </p:nvPr>
        </p:nvGraphicFramePr>
        <p:xfrm>
          <a:off x="3862388" y="3258915"/>
          <a:ext cx="3533775" cy="733425"/>
        </p:xfrm>
        <a:graphic>
          <a:graphicData uri="http://schemas.openxmlformats.org/drawingml/2006/table">
            <a:tbl>
              <a:tblPr/>
              <a:tblGrid>
                <a:gridCol w="35337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DTG + F/TAF QD</a:t>
                      </a:r>
                    </a:p>
                  </a:txBody>
                  <a:tcPr marL="91450" marR="9145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BIC/F/TAF placebo QD</a:t>
                      </a:r>
                    </a:p>
                  </a:txBody>
                  <a:tcPr marL="91450" marR="9145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142" name="Oval 170">
            <a:extLst>
              <a:ext uri="{FF2B5EF4-FFF2-40B4-BE49-F238E27FC236}">
                <a16:creationId xmlns:a16="http://schemas.microsoft.com/office/drawing/2014/main" xmlns="" id="{2D3D0EB2-BE04-4139-8EF3-56C6755C7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0" y="1196752"/>
            <a:ext cx="1539875" cy="1014413"/>
          </a:xfrm>
          <a:prstGeom prst="ellipse">
            <a:avLst/>
          </a:prstGeom>
          <a:solidFill>
            <a:srgbClr val="E5E5F7"/>
          </a:solidFill>
          <a:ln>
            <a:noFill/>
          </a:ln>
          <a:effectLst>
            <a:prstShdw prst="shdw17" dist="17961" dir="2700000">
              <a:srgbClr val="898994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GB" altLang="fr-FR" sz="1400" b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Randomisation*</a:t>
            </a:r>
          </a:p>
          <a:p>
            <a:pPr algn="ctr" defTabSz="914400" eaLnBrk="1" hangingPunct="1"/>
            <a:r>
              <a:rPr lang="en-GB" altLang="fr-FR" sz="1400" b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: 1</a:t>
            </a:r>
          </a:p>
          <a:p>
            <a:pPr algn="ctr" defTabSz="914400" eaLnBrk="1" hangingPunct="1"/>
            <a:r>
              <a:rPr lang="en-GB" altLang="fr-FR" sz="1400" b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Double-blind</a:t>
            </a:r>
          </a:p>
        </p:txBody>
      </p:sp>
      <p:sp>
        <p:nvSpPr>
          <p:cNvPr id="5143" name="AutoShape 162">
            <a:extLst>
              <a:ext uri="{FF2B5EF4-FFF2-40B4-BE49-F238E27FC236}">
                <a16:creationId xmlns:a16="http://schemas.microsoft.com/office/drawing/2014/main" xmlns="" id="{54D2384A-B01F-41AF-B4FE-096B01A91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2030264"/>
            <a:ext cx="2088000" cy="2232000"/>
          </a:xfrm>
          <a:prstGeom prst="roundRect">
            <a:avLst>
              <a:gd name="adj" fmla="val 16667"/>
            </a:avLst>
          </a:prstGeom>
          <a:solidFill>
            <a:srgbClr val="E2E2F6"/>
          </a:solidFill>
          <a:ln>
            <a:noFill/>
          </a:ln>
          <a:effectLst>
            <a:prstShdw prst="shdw17" dist="17961" dir="2700000">
              <a:srgbClr val="888894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GB" altLang="fr-FR" sz="1600" b="1" u="sng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18 years</a:t>
            </a:r>
          </a:p>
          <a:p>
            <a:pPr algn="ctr"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ARV-naïve </a:t>
            </a:r>
          </a:p>
          <a:p>
            <a:pPr algn="ctr"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HIV RNA </a:t>
            </a:r>
            <a:r>
              <a:rPr lang="en-GB" altLang="fr-FR" sz="1600" b="1" u="sng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&gt;</a:t>
            </a: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500 c/mL</a:t>
            </a:r>
          </a:p>
          <a:p>
            <a:pPr algn="ctr"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Any CD4 cell count</a:t>
            </a:r>
          </a:p>
          <a:p>
            <a:pPr algn="ctr" defTabSz="914400" eaLnBrk="1" hangingPunct="1"/>
            <a:r>
              <a:rPr lang="en-GB" altLang="fr-FR" sz="1600" b="1" dirty="0" err="1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eGFR</a:t>
            </a:r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≥ 30 mL/min</a:t>
            </a:r>
          </a:p>
          <a:p>
            <a:pPr algn="ctr"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No resistance to FTC or TDF</a:t>
            </a:r>
          </a:p>
          <a:p>
            <a:pPr algn="ctr" defTabSz="914400" eaLnBrk="1" hangingPunct="1"/>
            <a:r>
              <a:rPr lang="en-GB" altLang="fr-FR" sz="16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HBV or HCV co-infection allowed</a:t>
            </a:r>
          </a:p>
        </p:txBody>
      </p:sp>
      <p:sp>
        <p:nvSpPr>
          <p:cNvPr id="5144" name="ZoneTexte 71">
            <a:extLst>
              <a:ext uri="{FF2B5EF4-FFF2-40B4-BE49-F238E27FC236}">
                <a16:creationId xmlns:a16="http://schemas.microsoft.com/office/drawing/2014/main" xmlns="" id="{1EB75909-EB94-491A-AC1A-FBEADD2C1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4314329"/>
            <a:ext cx="8713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GB" altLang="fr-FR" sz="1400" dirty="0">
                <a:solidFill>
                  <a:srgbClr val="000066"/>
                </a:solidFill>
              </a:rPr>
              <a:t>* Randomisation was stratified by HIV RNA (</a:t>
            </a:r>
            <a:r>
              <a:rPr lang="en-GB" altLang="fr-FR" sz="1400" u="sng" dirty="0">
                <a:solidFill>
                  <a:srgbClr val="000066"/>
                </a:solidFill>
              </a:rPr>
              <a:t>&lt;</a:t>
            </a:r>
            <a:r>
              <a:rPr lang="en-GB" altLang="fr-FR" sz="1400" dirty="0">
                <a:solidFill>
                  <a:srgbClr val="000066"/>
                </a:solidFill>
              </a:rPr>
              <a:t> 100 000 c/mL, 100 000-4000 000 c/mL or &gt; 100 000 c/mL), CD4 (&lt; 50/mm</a:t>
            </a:r>
            <a:r>
              <a:rPr lang="en-GB" altLang="fr-FR" sz="1400" baseline="30000" dirty="0">
                <a:solidFill>
                  <a:srgbClr val="000066"/>
                </a:solidFill>
              </a:rPr>
              <a:t>3</a:t>
            </a:r>
            <a:r>
              <a:rPr lang="en-GB" altLang="fr-FR" sz="1400" dirty="0">
                <a:solidFill>
                  <a:srgbClr val="000066"/>
                </a:solidFill>
              </a:rPr>
              <a:t>, 50-199/mm</a:t>
            </a:r>
            <a:r>
              <a:rPr lang="en-GB" altLang="fr-FR" sz="1400" baseline="30000" dirty="0">
                <a:solidFill>
                  <a:srgbClr val="000066"/>
                </a:solidFill>
              </a:rPr>
              <a:t>3</a:t>
            </a:r>
            <a:r>
              <a:rPr lang="en-GB" altLang="fr-FR" sz="1400" dirty="0">
                <a:solidFill>
                  <a:srgbClr val="000066"/>
                </a:solidFill>
              </a:rPr>
              <a:t> or ≥ 200/mm</a:t>
            </a:r>
            <a:r>
              <a:rPr lang="en-GB" altLang="fr-FR" sz="1400" baseline="30000" dirty="0">
                <a:solidFill>
                  <a:srgbClr val="000066"/>
                </a:solidFill>
              </a:rPr>
              <a:t>3</a:t>
            </a:r>
            <a:r>
              <a:rPr lang="en-GB" altLang="fr-FR" sz="1400" dirty="0">
                <a:solidFill>
                  <a:srgbClr val="000066"/>
                </a:solidFill>
              </a:rPr>
              <a:t>) at screening and geographic region (USA vs non-USA)</a:t>
            </a:r>
            <a:endParaRPr lang="en-GB" altLang="fr-FR" sz="1400" baseline="30000" dirty="0">
              <a:solidFill>
                <a:srgbClr val="000066"/>
              </a:solidFill>
            </a:endParaRPr>
          </a:p>
        </p:txBody>
      </p:sp>
      <p:sp>
        <p:nvSpPr>
          <p:cNvPr id="5145" name="Rectangle 27">
            <a:extLst>
              <a:ext uri="{FF2B5EF4-FFF2-40B4-BE49-F238E27FC236}">
                <a16:creationId xmlns:a16="http://schemas.microsoft.com/office/drawing/2014/main" xmlns="" id="{FD2618D7-22EF-4F23-BB78-FACADDD7B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44450"/>
            <a:ext cx="7754938" cy="1106488"/>
          </a:xfrm>
        </p:spPr>
        <p:txBody>
          <a:bodyPr/>
          <a:lstStyle/>
          <a:p>
            <a:r>
              <a:rPr lang="en-GB" altLang="fr-FR" sz="3200" dirty="0">
                <a:ea typeface="ＭＳ Ｐゴシック" panose="020B0600070205080204" pitchFamily="34" charset="-128"/>
              </a:rPr>
              <a:t>Study GS-US-380-1490: BIC/F/TAF QD vs DTG + F/TAF QD </a:t>
            </a:r>
            <a:r>
              <a:rPr lang="mr-IN" altLang="fr-FR" sz="3200" dirty="0">
                <a:ea typeface="ＭＳ Ｐゴシック" panose="020B0600070205080204" pitchFamily="34" charset="-128"/>
              </a:rPr>
              <a:t>–</a:t>
            </a:r>
            <a:r>
              <a:rPr lang="en-GB" altLang="fr-FR" sz="3200" dirty="0">
                <a:ea typeface="ＭＳ Ｐゴシック" panose="020B0600070205080204" pitchFamily="34" charset="-128"/>
              </a:rPr>
              <a:t> W96 results</a:t>
            </a:r>
          </a:p>
        </p:txBody>
      </p:sp>
      <p:cxnSp>
        <p:nvCxnSpPr>
          <p:cNvPr id="5146" name="AutoShape 60">
            <a:extLst>
              <a:ext uri="{FF2B5EF4-FFF2-40B4-BE49-F238E27FC236}">
                <a16:creationId xmlns:a16="http://schemas.microsoft.com/office/drawing/2014/main" xmlns="" id="{9F52D994-7AC0-47C9-8A2B-EB37F47D370A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3814763" y="2619152"/>
            <a:ext cx="1587" cy="993775"/>
          </a:xfrm>
          <a:prstGeom prst="bentConnector3">
            <a:avLst>
              <a:gd name="adj1" fmla="val -48000014"/>
            </a:avLst>
          </a:prstGeom>
          <a:noFill/>
          <a:ln w="38100">
            <a:solidFill>
              <a:schemeClr val="accent2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47" name="Line 63">
            <a:extLst>
              <a:ext uri="{FF2B5EF4-FFF2-40B4-BE49-F238E27FC236}">
                <a16:creationId xmlns:a16="http://schemas.microsoft.com/office/drawing/2014/main" xmlns="" id="{70899EE9-CE57-4E7F-B1B6-96C4A17721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7511" y="3109690"/>
            <a:ext cx="793285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48" name="Rectangle 9">
            <a:extLst>
              <a:ext uri="{FF2B5EF4-FFF2-40B4-BE49-F238E27FC236}">
                <a16:creationId xmlns:a16="http://schemas.microsoft.com/office/drawing/2014/main" xmlns="" id="{FF64EFE0-339A-463D-B1E0-5F7318A0B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8" y="3285902"/>
            <a:ext cx="82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GB" altLang="fr-FR" sz="1600" b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 = 325</a:t>
            </a:r>
          </a:p>
        </p:txBody>
      </p:sp>
      <p:sp>
        <p:nvSpPr>
          <p:cNvPr id="5149" name="Rectangle 8">
            <a:extLst>
              <a:ext uri="{FF2B5EF4-FFF2-40B4-BE49-F238E27FC236}">
                <a16:creationId xmlns:a16="http://schemas.microsoft.com/office/drawing/2014/main" xmlns="" id="{06344B24-2FB4-412C-AB2A-C84301ABC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6888" y="2292127"/>
            <a:ext cx="825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GB" altLang="fr-FR" sz="1600" b="1">
                <a:solidFill>
                  <a:srgbClr val="C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 = 320</a:t>
            </a:r>
          </a:p>
        </p:txBody>
      </p:sp>
      <p:sp>
        <p:nvSpPr>
          <p:cNvPr id="28781" name="Oval 109">
            <a:extLst>
              <a:ext uri="{FF2B5EF4-FFF2-40B4-BE49-F238E27FC236}">
                <a16:creationId xmlns:a16="http://schemas.microsoft.com/office/drawing/2014/main" xmlns="" id="{9CF04E38-53F1-4D7C-9841-A40EA7AB3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25" y="1272952"/>
            <a:ext cx="576263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en-GB" sz="1600" b="1">
                <a:solidFill>
                  <a:srgbClr val="0066F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W48</a:t>
            </a:r>
            <a:endParaRPr lang="en-GB" sz="1600">
              <a:solidFill>
                <a:srgbClr val="0066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8782" name="Oval 110">
            <a:extLst>
              <a:ext uri="{FF2B5EF4-FFF2-40B4-BE49-F238E27FC236}">
                <a16:creationId xmlns:a16="http://schemas.microsoft.com/office/drawing/2014/main" xmlns="" id="{8ABB6918-6EAE-437C-9265-5FF003495E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1688" y="1272952"/>
            <a:ext cx="576262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>
              <a:defRPr/>
            </a:pPr>
            <a:r>
              <a:rPr lang="en-GB" sz="1600" b="1" dirty="0">
                <a:solidFill>
                  <a:srgbClr val="0066FF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W144</a:t>
            </a:r>
            <a:endParaRPr lang="en-GB" sz="1600" dirty="0">
              <a:solidFill>
                <a:srgbClr val="0066FF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152" name="Line 172">
            <a:extLst>
              <a:ext uri="{FF2B5EF4-FFF2-40B4-BE49-F238E27FC236}">
                <a16:creationId xmlns:a16="http://schemas.microsoft.com/office/drawing/2014/main" xmlns="" id="{0BE7AE9B-6A4E-4B7D-8D6F-C4ECBEA084B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0138" y="1812702"/>
            <a:ext cx="0" cy="2151063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53" name="Line 172">
            <a:extLst>
              <a:ext uri="{FF2B5EF4-FFF2-40B4-BE49-F238E27FC236}">
                <a16:creationId xmlns:a16="http://schemas.microsoft.com/office/drawing/2014/main" xmlns="" id="{F8CBBF22-EEDD-42E5-BC15-4E2BC9A7AF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415213" y="1812702"/>
            <a:ext cx="0" cy="2151063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5154" name="Group 37">
            <a:extLst>
              <a:ext uri="{FF2B5EF4-FFF2-40B4-BE49-F238E27FC236}">
                <a16:creationId xmlns:a16="http://schemas.microsoft.com/office/drawing/2014/main" xmlns="" id="{CAF3714E-0C72-4C94-B995-EAC0C5E4EEAC}"/>
              </a:ext>
            </a:extLst>
          </p:cNvPr>
          <p:cNvGrpSpPr>
            <a:grpSpLocks/>
          </p:cNvGrpSpPr>
          <p:nvPr/>
        </p:nvGrpSpPr>
        <p:grpSpPr bwMode="auto">
          <a:xfrm>
            <a:off x="7396163" y="2625502"/>
            <a:ext cx="1303337" cy="974725"/>
            <a:chOff x="4502" y="1764"/>
            <a:chExt cx="646" cy="614"/>
          </a:xfrm>
        </p:grpSpPr>
        <p:sp>
          <p:nvSpPr>
            <p:cNvPr id="5155" name="Line 31">
              <a:extLst>
                <a:ext uri="{FF2B5EF4-FFF2-40B4-BE49-F238E27FC236}">
                  <a16:creationId xmlns:a16="http://schemas.microsoft.com/office/drawing/2014/main" xmlns="" id="{2C3DBA08-73E4-4CBC-9DC6-4E16640CFC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2" y="1764"/>
              <a:ext cx="64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156" name="Line 31">
              <a:extLst>
                <a:ext uri="{FF2B5EF4-FFF2-40B4-BE49-F238E27FC236}">
                  <a16:creationId xmlns:a16="http://schemas.microsoft.com/office/drawing/2014/main" xmlns="" id="{461AC1AA-663E-41A2-8F8E-91855D574E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02" y="2378"/>
              <a:ext cx="646" cy="0"/>
            </a:xfrm>
            <a:prstGeom prst="line">
              <a:avLst/>
            </a:prstGeom>
            <a:noFill/>
            <a:ln w="38100">
              <a:solidFill>
                <a:srgbClr val="33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683568" y="4905886"/>
            <a:ext cx="29674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66"/>
                </a:solidFill>
              </a:rPr>
              <a:t>BIC/F/TAF : 50/200/25 mg, as STR</a:t>
            </a:r>
          </a:p>
        </p:txBody>
      </p:sp>
    </p:spTree>
    <p:extLst>
      <p:ext uri="{BB962C8B-B14F-4D97-AF65-F5344CB8AC3E}">
        <p14:creationId xmlns:p14="http://schemas.microsoft.com/office/powerpoint/2010/main" val="2067965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621" name="Group 77">
            <a:extLst>
              <a:ext uri="{FF2B5EF4-FFF2-40B4-BE49-F238E27FC236}">
                <a16:creationId xmlns:a16="http://schemas.microsoft.com/office/drawing/2014/main" xmlns="" id="{198301C2-9386-4887-8A4C-90E0AE54C4F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7698238"/>
              </p:ext>
            </p:extLst>
          </p:nvPr>
        </p:nvGraphicFramePr>
        <p:xfrm>
          <a:off x="395288" y="1647623"/>
          <a:ext cx="8353425" cy="3926979"/>
        </p:xfrm>
        <a:graphic>
          <a:graphicData uri="http://schemas.openxmlformats.org/drawingml/2006/table">
            <a:tbl>
              <a:tblPr/>
              <a:tblGrid>
                <a:gridCol w="4378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4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Arial" pitchFamily="-109" charset="0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BIC/F/TAF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N = 320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B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DTG + F/TAF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N = 325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Median age, years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33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34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Female, %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12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11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HIV RNA (log</a:t>
                      </a:r>
                      <a:r>
                        <a:rPr kumimoji="0" lang="en-GB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10 </a:t>
                      </a:r>
                      <a:r>
                        <a:rPr kumimoji="0" lang="en-GB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c/mL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), median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4.43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4.45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1788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HIV RNA &gt; 100 000 c/mL, %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21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17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CD4 cell count (/mm</a:t>
                      </a:r>
                      <a:r>
                        <a:rPr kumimoji="0" lang="en-GB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3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), median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440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441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1788">
                <a:tc>
                  <a:txBody>
                    <a:bodyPr/>
                    <a:lstStyle/>
                    <a:p>
                      <a:pPr marL="358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CD4 </a:t>
                      </a:r>
                      <a:r>
                        <a:rPr kumimoji="0" lang="en-GB" sz="14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&lt;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 200/mm</a:t>
                      </a:r>
                      <a:r>
                        <a:rPr kumimoji="0" lang="en-GB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3</a:t>
                      </a: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, %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14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10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1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HBV/HCV co-infection, %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3 / 2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Arial" pitchFamily="-109" charset="0"/>
                          <a:ea typeface="ＭＳ Ｐゴシック" pitchFamily="-109" charset="-128"/>
                          <a:cs typeface="ＭＳ Ｐゴシック" pitchFamily="-109" charset="-128"/>
                        </a:rPr>
                        <a:t>2  / 2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241" name="Rectangle 6">
            <a:extLst>
              <a:ext uri="{FF2B5EF4-FFF2-40B4-BE49-F238E27FC236}">
                <a16:creationId xmlns:a16="http://schemas.microsoft.com/office/drawing/2014/main" xmlns="" id="{D2CEAE7C-226B-4D9F-BA92-D1056A067B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1075" y="1280385"/>
            <a:ext cx="7162800" cy="31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>
              <a:lnSpc>
                <a:spcPts val="1525"/>
              </a:lnSpc>
              <a:spcBef>
                <a:spcPct val="20000"/>
              </a:spcBef>
            </a:pPr>
            <a:r>
              <a:rPr lang="en-GB" altLang="fr-FR" b="1" dirty="0">
                <a:solidFill>
                  <a:srgbClr val="CC3300"/>
                </a:solidFill>
                <a:latin typeface="Calibri" panose="020F0502020204030204" pitchFamily="34" charset="0"/>
              </a:rPr>
              <a:t>Baseline characteristics</a:t>
            </a:r>
          </a:p>
        </p:txBody>
      </p:sp>
      <p:sp>
        <p:nvSpPr>
          <p:cNvPr id="7244" name="Rectangle 27">
            <a:extLst>
              <a:ext uri="{FF2B5EF4-FFF2-40B4-BE49-F238E27FC236}">
                <a16:creationId xmlns:a16="http://schemas.microsoft.com/office/drawing/2014/main" xmlns="" id="{8A89E30F-4DB2-46D8-AF13-97A17FD6C2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4531" y="72297"/>
            <a:ext cx="7754938" cy="1106488"/>
          </a:xfrm>
        </p:spPr>
        <p:txBody>
          <a:bodyPr/>
          <a:lstStyle/>
          <a:p>
            <a:r>
              <a:rPr lang="en-GB" altLang="fr-FR" sz="3200" dirty="0">
                <a:ea typeface="ＭＳ Ｐゴシック" panose="020B0600070205080204" pitchFamily="34" charset="-128"/>
              </a:rPr>
              <a:t>Study GS-US-380-1490: BIC/F/TAF QD vs DTG + F/TAF QD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855151" y="6476954"/>
            <a:ext cx="328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  <a:cs typeface="Arial" panose="020B0604020202020204" pitchFamily="34" charset="0"/>
              </a:rPr>
              <a:t>Stellbrink</a:t>
            </a:r>
            <a:r>
              <a:rPr lang="fr-FR" sz="1200" i="1" dirty="0">
                <a:solidFill>
                  <a:srgbClr val="C00000"/>
                </a:solidFill>
                <a:cs typeface="Arial" panose="020B0604020202020204" pitchFamily="34" charset="0"/>
              </a:rPr>
              <a:t> H (Abs. 0211). JIAS 2018; 21, suppl. 8: 8 </a:t>
            </a:r>
          </a:p>
        </p:txBody>
      </p:sp>
    </p:spTree>
    <p:extLst>
      <p:ext uri="{BB962C8B-B14F-4D97-AF65-F5344CB8AC3E}">
        <p14:creationId xmlns:p14="http://schemas.microsoft.com/office/powerpoint/2010/main" val="401223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2">
            <a:extLst>
              <a:ext uri="{FF2B5EF4-FFF2-40B4-BE49-F238E27FC236}">
                <a16:creationId xmlns:a16="http://schemas.microsoft.com/office/drawing/2014/main" xmlns="" id="{D8032237-8F42-4399-BB3E-2C38E93B2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5037" y="1128713"/>
            <a:ext cx="39812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GB" altLang="fr-FR" b="1" dirty="0">
                <a:solidFill>
                  <a:srgbClr val="CC3300"/>
                </a:solidFill>
                <a:latin typeface="Calibri" panose="020F0502020204030204" pitchFamily="34" charset="0"/>
              </a:rPr>
              <a:t>Virologic outcome at week 96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084521E6-DCFF-4A15-8B74-BFCEC7033ECD}"/>
              </a:ext>
            </a:extLst>
          </p:cNvPr>
          <p:cNvGrpSpPr/>
          <p:nvPr/>
        </p:nvGrpSpPr>
        <p:grpSpPr>
          <a:xfrm>
            <a:off x="4948238" y="1771551"/>
            <a:ext cx="3546475" cy="2530475"/>
            <a:chOff x="4948238" y="1916113"/>
            <a:chExt cx="3546475" cy="2530475"/>
          </a:xfrm>
        </p:grpSpPr>
        <p:sp>
          <p:nvSpPr>
            <p:cNvPr id="43" name="AutoShape 106">
              <a:extLst>
                <a:ext uri="{FF2B5EF4-FFF2-40B4-BE49-F238E27FC236}">
                  <a16:creationId xmlns:a16="http://schemas.microsoft.com/office/drawing/2014/main" xmlns="" id="{176383E2-1D7A-4F82-B2E7-63CC4ED93EF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5159375" y="2281238"/>
              <a:ext cx="1555750" cy="787400"/>
            </a:xfrm>
            <a:prstGeom prst="rightArrow">
              <a:avLst>
                <a:gd name="adj1" fmla="val 50000"/>
                <a:gd name="adj2" fmla="val 52787"/>
              </a:avLst>
            </a:prstGeom>
            <a:solidFill>
              <a:srgbClr val="5B92C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r>
                <a:rPr lang="fr-FR" sz="1600" b="1" kern="0" dirty="0">
                  <a:solidFill>
                    <a:schemeClr val="bg1"/>
                  </a:solidFill>
                  <a:latin typeface="+mj-lt"/>
                  <a:ea typeface="MS PGothic"/>
                  <a:cs typeface="Arial" pitchFamily="34" charset="0"/>
                </a:rPr>
                <a:t>DTG + F/TAF</a:t>
              </a:r>
            </a:p>
          </p:txBody>
        </p:sp>
        <p:sp>
          <p:nvSpPr>
            <p:cNvPr id="44" name="AutoShape 106">
              <a:extLst>
                <a:ext uri="{FF2B5EF4-FFF2-40B4-BE49-F238E27FC236}">
                  <a16:creationId xmlns:a16="http://schemas.microsoft.com/office/drawing/2014/main" xmlns="" id="{58D3D4C3-DD7E-4829-BDB1-B0FBA438FF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15125" y="2281238"/>
              <a:ext cx="1552575" cy="787400"/>
            </a:xfrm>
            <a:prstGeom prst="rightArrow">
              <a:avLst>
                <a:gd name="adj1" fmla="val 50000"/>
                <a:gd name="adj2" fmla="val 52787"/>
              </a:avLst>
            </a:prstGeom>
            <a:solidFill>
              <a:srgbClr val="45BD8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r">
                <a:defRPr/>
              </a:pPr>
              <a:r>
                <a:rPr lang="fr-FR" sz="1600" b="1" kern="0" dirty="0">
                  <a:solidFill>
                    <a:prstClr val="white"/>
                  </a:solidFill>
                  <a:latin typeface="+mj-lt"/>
                  <a:ea typeface="MS PGothic"/>
                  <a:cs typeface="Arial" pitchFamily="34" charset="0"/>
                </a:rPr>
                <a:t>BIC/F/TAF</a:t>
              </a:r>
            </a:p>
          </p:txBody>
        </p:sp>
        <p:sp>
          <p:nvSpPr>
            <p:cNvPr id="45" name="Line 14">
              <a:extLst>
                <a:ext uri="{FF2B5EF4-FFF2-40B4-BE49-F238E27FC236}">
                  <a16:creationId xmlns:a16="http://schemas.microsoft.com/office/drawing/2014/main" xmlns="" id="{26D5C345-21D2-4B63-8B36-911C32FFA9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14950" y="2987675"/>
              <a:ext cx="0" cy="1116013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sz="1100" kern="0" dirty="0">
                <a:latin typeface="Arial"/>
                <a:ea typeface="MS PGothic"/>
                <a:cs typeface="Arial"/>
              </a:endParaRPr>
            </a:p>
          </p:txBody>
        </p:sp>
        <p:sp>
          <p:nvSpPr>
            <p:cNvPr id="46" name="Line 92">
              <a:extLst>
                <a:ext uri="{FF2B5EF4-FFF2-40B4-BE49-F238E27FC236}">
                  <a16:creationId xmlns:a16="http://schemas.microsoft.com/office/drawing/2014/main" xmlns="" id="{758D7158-ED5A-4B70-9876-0D5BC35C85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11950" y="2987675"/>
              <a:ext cx="3175" cy="1116013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sz="1100" kern="0" dirty="0">
                <a:latin typeface="Arial"/>
                <a:ea typeface="MS PGothic"/>
                <a:cs typeface="Arial"/>
              </a:endParaRPr>
            </a:p>
          </p:txBody>
        </p:sp>
        <p:sp>
          <p:nvSpPr>
            <p:cNvPr id="47" name="Line 94">
              <a:extLst>
                <a:ext uri="{FF2B5EF4-FFF2-40B4-BE49-F238E27FC236}">
                  <a16:creationId xmlns:a16="http://schemas.microsoft.com/office/drawing/2014/main" xmlns="" id="{D2015AE1-9A80-4A39-B18F-4CB2E058A2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29588" y="2987675"/>
              <a:ext cx="6350" cy="1116013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prstDash val="dash"/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sz="1100" kern="0" dirty="0">
                <a:latin typeface="Arial"/>
                <a:ea typeface="MS PGothic"/>
                <a:cs typeface="Arial"/>
              </a:endParaRPr>
            </a:p>
          </p:txBody>
        </p:sp>
        <p:sp>
          <p:nvSpPr>
            <p:cNvPr id="48" name="Text Box 10">
              <a:extLst>
                <a:ext uri="{FF2B5EF4-FFF2-40B4-BE49-F238E27FC236}">
                  <a16:creationId xmlns:a16="http://schemas.microsoft.com/office/drawing/2014/main" xmlns="" id="{D6DDCD22-9B3A-484C-A2EA-71BF9C50C5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65900" y="3963988"/>
              <a:ext cx="295275" cy="48260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tIns="91440" bIns="91440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kern="0" dirty="0">
                  <a:solidFill>
                    <a:srgbClr val="000066"/>
                  </a:solidFill>
                  <a:ea typeface="MS PGothic"/>
                </a:rPr>
                <a:t>0 </a:t>
              </a:r>
            </a:p>
          </p:txBody>
        </p:sp>
        <p:sp>
          <p:nvSpPr>
            <p:cNvPr id="9225" name="TextBox 70">
              <a:extLst>
                <a:ext uri="{FF2B5EF4-FFF2-40B4-BE49-F238E27FC236}">
                  <a16:creationId xmlns:a16="http://schemas.microsoft.com/office/drawing/2014/main" xmlns="" id="{E9123C79-272F-4866-8343-84EC0CB2F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8238" y="3963988"/>
              <a:ext cx="731837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anchor="ctr"/>
            <a:lstStyle>
              <a:lvl1pPr defTabSz="1346200" eaLnBrk="0" hangingPunct="0"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346200" eaLnBrk="0" hangingPunct="0"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346200" eaLnBrk="0" hangingPunct="0"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346200" eaLnBrk="0" hangingPunct="0"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346200" eaLnBrk="0" hangingPunct="0"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346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346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346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346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fr-FR" sz="1400">
                  <a:solidFill>
                    <a:srgbClr val="000066"/>
                  </a:solidFill>
                </a:rPr>
                <a:t>‒ 12%</a:t>
              </a:r>
            </a:p>
          </p:txBody>
        </p:sp>
        <p:sp>
          <p:nvSpPr>
            <p:cNvPr id="9226" name="TextBox 70">
              <a:extLst>
                <a:ext uri="{FF2B5EF4-FFF2-40B4-BE49-F238E27FC236}">
                  <a16:creationId xmlns:a16="http://schemas.microsoft.com/office/drawing/2014/main" xmlns="" id="{CA126612-0238-490D-BAFE-611B63C0D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64463" y="3963988"/>
              <a:ext cx="730250" cy="482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91440" bIns="91440" anchor="ctr"/>
            <a:lstStyle>
              <a:lvl1pPr defTabSz="1346200" eaLnBrk="0" hangingPunct="0"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1346200" eaLnBrk="0" hangingPunct="0"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1346200" eaLnBrk="0" hangingPunct="0"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1346200" eaLnBrk="0" hangingPunct="0"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1346200" eaLnBrk="0" hangingPunct="0"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1346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1346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1346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1346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34620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en-GB" altLang="fr-FR" sz="1400">
                  <a:solidFill>
                    <a:srgbClr val="000066"/>
                  </a:solidFill>
                </a:rPr>
                <a:t>+ 12%</a:t>
              </a:r>
            </a:p>
          </p:txBody>
        </p:sp>
        <p:sp>
          <p:nvSpPr>
            <p:cNvPr id="51" name="Text Box 99">
              <a:extLst>
                <a:ext uri="{FF2B5EF4-FFF2-40B4-BE49-F238E27FC236}">
                  <a16:creationId xmlns:a16="http://schemas.microsoft.com/office/drawing/2014/main" xmlns="" id="{307D82AD-0758-4A41-8FCD-25F4372FB3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4825" y="3532188"/>
              <a:ext cx="519113" cy="307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sz="1400" b="1" kern="0" dirty="0">
                  <a:solidFill>
                    <a:srgbClr val="333399"/>
                  </a:solidFill>
                  <a:latin typeface="+mj-lt"/>
                  <a:ea typeface="MS PGothic"/>
                </a:rPr>
                <a:t>3.2</a:t>
              </a:r>
            </a:p>
          </p:txBody>
        </p:sp>
        <p:sp>
          <p:nvSpPr>
            <p:cNvPr id="52" name="Text Box 98">
              <a:extLst>
                <a:ext uri="{FF2B5EF4-FFF2-40B4-BE49-F238E27FC236}">
                  <a16:creationId xmlns:a16="http://schemas.microsoft.com/office/drawing/2014/main" xmlns="" id="{E1B55EB6-C8BF-4376-8967-95E0F7BE34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80063" y="3492500"/>
              <a:ext cx="360362" cy="30797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0" rIns="0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400" b="1" kern="0" dirty="0">
                  <a:solidFill>
                    <a:srgbClr val="333399"/>
                  </a:solidFill>
                  <a:latin typeface="+mj-lt"/>
                  <a:ea typeface="MS PGothic"/>
                </a:rPr>
                <a:t>- 7.9</a:t>
              </a:r>
              <a:endParaRPr lang="en-GB" sz="1400" b="1" kern="0" dirty="0">
                <a:solidFill>
                  <a:srgbClr val="333399"/>
                </a:solidFill>
                <a:latin typeface="+mj-lt"/>
                <a:ea typeface="MS PGothic"/>
              </a:endParaRPr>
            </a:p>
          </p:txBody>
        </p:sp>
        <p:sp>
          <p:nvSpPr>
            <p:cNvPr id="53" name="Text Box 99">
              <a:extLst>
                <a:ext uri="{FF2B5EF4-FFF2-40B4-BE49-F238E27FC236}">
                  <a16:creationId xmlns:a16="http://schemas.microsoft.com/office/drawing/2014/main" xmlns="" id="{AFAF1FDF-C1C4-4239-B52A-F25F7A588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07960" y="3027363"/>
              <a:ext cx="585788" cy="3381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sz="1600" b="1" kern="0" dirty="0">
                  <a:solidFill>
                    <a:srgbClr val="333399"/>
                  </a:solidFill>
                  <a:latin typeface="+mj-lt"/>
                  <a:ea typeface="MS PGothic"/>
                </a:rPr>
                <a:t>- 2.3</a:t>
              </a:r>
              <a:endParaRPr lang="en-GB" sz="1600" b="1" kern="0" dirty="0">
                <a:solidFill>
                  <a:srgbClr val="333399"/>
                </a:solidFill>
                <a:latin typeface="+mj-lt"/>
                <a:ea typeface="MS PGothic"/>
              </a:endParaRPr>
            </a:p>
          </p:txBody>
        </p:sp>
        <p:cxnSp>
          <p:nvCxnSpPr>
            <p:cNvPr id="54" name="Straight Connector 28">
              <a:extLst>
                <a:ext uri="{FF2B5EF4-FFF2-40B4-BE49-F238E27FC236}">
                  <a16:creationId xmlns:a16="http://schemas.microsoft.com/office/drawing/2014/main" xmlns="" id="{3DAC101E-DE30-48A3-BF31-75C378209767}"/>
                </a:ext>
              </a:extLst>
            </p:cNvPr>
            <p:cNvCxnSpPr/>
            <p:nvPr/>
          </p:nvCxnSpPr>
          <p:spPr bwMode="auto">
            <a:xfrm>
              <a:off x="5724525" y="3482975"/>
              <a:ext cx="1366937" cy="0"/>
            </a:xfrm>
            <a:prstGeom prst="line">
              <a:avLst/>
            </a:prstGeom>
            <a:ln w="31750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9">
              <a:extLst>
                <a:ext uri="{FF2B5EF4-FFF2-40B4-BE49-F238E27FC236}">
                  <a16:creationId xmlns:a16="http://schemas.microsoft.com/office/drawing/2014/main" xmlns="" id="{A58FE412-6739-4873-84FD-4076F6F1B921}"/>
                </a:ext>
              </a:extLst>
            </p:cNvPr>
            <p:cNvCxnSpPr/>
            <p:nvPr/>
          </p:nvCxnSpPr>
          <p:spPr bwMode="auto">
            <a:xfrm rot="16200000">
              <a:off x="6285298" y="3482182"/>
              <a:ext cx="239713" cy="0"/>
            </a:xfrm>
            <a:prstGeom prst="line">
              <a:avLst/>
            </a:prstGeom>
            <a:ln w="31750">
              <a:solidFill>
                <a:srgbClr val="0070C0"/>
              </a:solidFill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Line 92">
              <a:extLst>
                <a:ext uri="{FF2B5EF4-FFF2-40B4-BE49-F238E27FC236}">
                  <a16:creationId xmlns:a16="http://schemas.microsoft.com/office/drawing/2014/main" xmlns="" id="{A581C0D1-509D-4F91-8141-B0B1BDF572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>
              <a:off x="6711950" y="2482850"/>
              <a:ext cx="3175" cy="3108325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en-US" sz="1100" kern="0" dirty="0">
                <a:latin typeface="Arial"/>
                <a:ea typeface="MS PGothic"/>
                <a:cs typeface="Arial"/>
              </a:endParaRPr>
            </a:p>
          </p:txBody>
        </p:sp>
        <p:sp>
          <p:nvSpPr>
            <p:cNvPr id="57" name="Rectangle 6">
              <a:extLst>
                <a:ext uri="{FF2B5EF4-FFF2-40B4-BE49-F238E27FC236}">
                  <a16:creationId xmlns:a16="http://schemas.microsoft.com/office/drawing/2014/main" xmlns="" id="{DD9F3187-7E79-4246-8446-F7BD5B0C8C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1288" y="1916113"/>
              <a:ext cx="3022600" cy="365125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tIns="0" bIns="0" anchor="ctr"/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1600" b="1">
                  <a:solidFill>
                    <a:srgbClr val="333399"/>
                  </a:solidFill>
                  <a:latin typeface="+mj-lt"/>
                  <a:ea typeface="MS PGothic" pitchFamily="34" charset="-128"/>
                </a:rPr>
                <a:t>Difference (95 % CI)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xmlns="" id="{FD81B33E-FED1-4EF3-B06F-0204AE3BBA3A}"/>
              </a:ext>
            </a:extLst>
          </p:cNvPr>
          <p:cNvGrpSpPr/>
          <p:nvPr/>
        </p:nvGrpSpPr>
        <p:grpSpPr>
          <a:xfrm>
            <a:off x="615950" y="1412776"/>
            <a:ext cx="3841750" cy="3724275"/>
            <a:chOff x="615950" y="1557338"/>
            <a:chExt cx="3841750" cy="3724275"/>
          </a:xfrm>
        </p:grpSpPr>
        <p:grpSp>
          <p:nvGrpSpPr>
            <p:cNvPr id="9218" name="Grouper 2">
              <a:extLst>
                <a:ext uri="{FF2B5EF4-FFF2-40B4-BE49-F238E27FC236}">
                  <a16:creationId xmlns:a16="http://schemas.microsoft.com/office/drawing/2014/main" xmlns="" id="{398DCB11-21AB-41C4-B122-24D8B036C9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6174" y="1868488"/>
              <a:ext cx="1642824" cy="623887"/>
              <a:chOff x="6821314" y="1737990"/>
              <a:chExt cx="1642718" cy="625259"/>
            </a:xfrm>
          </p:grpSpPr>
          <p:sp>
            <p:nvSpPr>
              <p:cNvPr id="9270" name="AutoShape 165">
                <a:extLst>
                  <a:ext uri="{FF2B5EF4-FFF2-40B4-BE49-F238E27FC236}">
                    <a16:creationId xmlns:a16="http://schemas.microsoft.com/office/drawing/2014/main" xmlns="" id="{7ACA7B1D-5928-4565-8E4C-C4A88AC6CB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1314" y="1760218"/>
                <a:ext cx="1642718" cy="592223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rgbClr val="D0D0F0"/>
                </a:solidFill>
                <a:round/>
                <a:headEnd/>
                <a:tailEnd/>
              </a:ln>
              <a:effectLst>
                <a:prstShdw prst="shdw17" dist="17961" dir="2700000">
                  <a:srgbClr val="7D7D90">
                    <a:alpha val="74997"/>
                  </a:srgbClr>
                </a:prstShdw>
              </a:effec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endParaRPr lang="en-GB" altLang="fr-FR" sz="2800">
                  <a:solidFill>
                    <a:srgbClr val="000066"/>
                  </a:solidFill>
                </a:endParaRPr>
              </a:p>
            </p:txBody>
          </p:sp>
          <p:sp>
            <p:nvSpPr>
              <p:cNvPr id="9271" name="Rectangle 3">
                <a:extLst>
                  <a:ext uri="{FF2B5EF4-FFF2-40B4-BE49-F238E27FC236}">
                    <a16:creationId xmlns:a16="http://schemas.microsoft.com/office/drawing/2014/main" xmlns="" id="{8D28F604-1FD0-41B5-AA44-A414ABCD3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838" y="2097636"/>
                <a:ext cx="177782" cy="144483"/>
              </a:xfrm>
              <a:prstGeom prst="rect">
                <a:avLst/>
              </a:prstGeom>
              <a:solidFill>
                <a:srgbClr val="5B9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endParaRPr lang="en-GB" alt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9272" name="Rectangle 4">
                <a:extLst>
                  <a:ext uri="{FF2B5EF4-FFF2-40B4-BE49-F238E27FC236}">
                    <a16:creationId xmlns:a16="http://schemas.microsoft.com/office/drawing/2014/main" xmlns="" id="{252FC576-0F6A-463A-AED1-E740E93C57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0838" y="1863918"/>
                <a:ext cx="177782" cy="144484"/>
              </a:xfrm>
              <a:prstGeom prst="rect">
                <a:avLst/>
              </a:prstGeom>
              <a:solidFill>
                <a:srgbClr val="45BD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endParaRPr lang="en-GB" alt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9273" name="ZoneTexte 84">
                <a:extLst>
                  <a:ext uri="{FF2B5EF4-FFF2-40B4-BE49-F238E27FC236}">
                    <a16:creationId xmlns:a16="http://schemas.microsoft.com/office/drawing/2014/main" xmlns="" id="{C3D83E44-1EA3-4293-BCB2-32801DEFE4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7985" y="1737990"/>
                <a:ext cx="1162135" cy="370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en-GB" altLang="fr-FR" sz="1800" b="1" dirty="0">
                    <a:solidFill>
                      <a:srgbClr val="333399"/>
                    </a:solidFill>
                    <a:latin typeface="Calibri" panose="020F0502020204030204" pitchFamily="34" charset="0"/>
                  </a:rPr>
                  <a:t>BIC/F/TAF</a:t>
                </a:r>
              </a:p>
            </p:txBody>
          </p:sp>
          <p:sp>
            <p:nvSpPr>
              <p:cNvPr id="9274" name="ZoneTexte 85">
                <a:extLst>
                  <a:ext uri="{FF2B5EF4-FFF2-40B4-BE49-F238E27FC236}">
                    <a16:creationId xmlns:a16="http://schemas.microsoft.com/office/drawing/2014/main" xmlns="" id="{B8B63CFF-BF8A-4770-960E-919E673E13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087985" y="1993407"/>
                <a:ext cx="1376046" cy="369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914400" eaLnBrk="1" hangingPunct="1"/>
                <a:r>
                  <a:rPr lang="en-GB" altLang="fr-FR" sz="1800" b="1">
                    <a:solidFill>
                      <a:srgbClr val="333399"/>
                    </a:solidFill>
                    <a:latin typeface="Calibri" panose="020F0502020204030204" pitchFamily="34" charset="0"/>
                  </a:rPr>
                  <a:t>DTG + F/TAF</a:t>
                </a:r>
              </a:p>
            </p:txBody>
          </p:sp>
        </p:grpSp>
        <p:sp>
          <p:nvSpPr>
            <p:cNvPr id="59" name="Rectangle 40">
              <a:extLst>
                <a:ext uri="{FF2B5EF4-FFF2-40B4-BE49-F238E27FC236}">
                  <a16:creationId xmlns:a16="http://schemas.microsoft.com/office/drawing/2014/main" xmlns="" id="{5F42A161-AD62-4E93-B63A-7E64CB4888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5351" y="2103667"/>
              <a:ext cx="3667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333399"/>
                  </a:solidFill>
                  <a:latin typeface="+mj-lt"/>
                  <a:ea typeface="ＭＳ Ｐゴシック" charset="0"/>
                </a:rPr>
                <a:t>84.1</a:t>
              </a:r>
            </a:p>
          </p:txBody>
        </p:sp>
        <p:sp>
          <p:nvSpPr>
            <p:cNvPr id="60" name="Rectangle 41">
              <a:extLst>
                <a:ext uri="{FF2B5EF4-FFF2-40B4-BE49-F238E27FC236}">
                  <a16:creationId xmlns:a16="http://schemas.microsoft.com/office/drawing/2014/main" xmlns="" id="{F6BDE674-35C0-429D-8D3F-B613FDDF93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2128" y="4339143"/>
              <a:ext cx="10399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333399"/>
                  </a:solidFill>
                  <a:latin typeface="+mj-lt"/>
                  <a:ea typeface="ＭＳ Ｐゴシック" charset="0"/>
                </a:rPr>
                <a:t>4</a:t>
              </a:r>
              <a:endParaRPr lang="fr-FR" sz="2000" dirty="0">
                <a:solidFill>
                  <a:srgbClr val="333399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62" name="Rectangle 43">
              <a:extLst>
                <a:ext uri="{FF2B5EF4-FFF2-40B4-BE49-F238E27FC236}">
                  <a16:creationId xmlns:a16="http://schemas.microsoft.com/office/drawing/2014/main" xmlns="" id="{F804DDE6-D9BC-4D9D-BA4A-935A278D05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7151" y="2060805"/>
              <a:ext cx="366787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333399"/>
                  </a:solidFill>
                  <a:latin typeface="+mj-lt"/>
                  <a:ea typeface="ＭＳ Ｐゴシック" charset="0"/>
                </a:rPr>
                <a:t>86.5</a:t>
              </a:r>
              <a:endParaRPr lang="fr-FR" sz="2000" dirty="0">
                <a:solidFill>
                  <a:srgbClr val="333399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63" name="Rectangle 44">
              <a:extLst>
                <a:ext uri="{FF2B5EF4-FFF2-40B4-BE49-F238E27FC236}">
                  <a16:creationId xmlns:a16="http://schemas.microsoft.com/office/drawing/2014/main" xmlns="" id="{73C34E0C-66D1-42AC-ABC4-5BACC460F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1228" y="4406900"/>
              <a:ext cx="10399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333399"/>
                  </a:solidFill>
                  <a:latin typeface="+mj-lt"/>
                  <a:ea typeface="ＭＳ Ｐゴシック" charset="0"/>
                </a:rPr>
                <a:t>3</a:t>
              </a:r>
              <a:endParaRPr lang="fr-FR" sz="2000" dirty="0">
                <a:solidFill>
                  <a:srgbClr val="333399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9240" name="Rectangle 46">
              <a:extLst>
                <a:ext uri="{FF2B5EF4-FFF2-40B4-BE49-F238E27FC236}">
                  <a16:creationId xmlns:a16="http://schemas.microsoft.com/office/drawing/2014/main" xmlns="" id="{E51F2C1C-C09C-42C6-B8E4-6D104A2A8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3" y="4635500"/>
              <a:ext cx="84137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9241" name="Rectangle 47">
              <a:extLst>
                <a:ext uri="{FF2B5EF4-FFF2-40B4-BE49-F238E27FC236}">
                  <a16:creationId xmlns:a16="http://schemas.microsoft.com/office/drawing/2014/main" xmlns="" id="{9DC739E4-0882-4DC5-AC72-7471B6C34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4073525"/>
              <a:ext cx="169862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20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9242" name="Rectangle 48">
              <a:extLst>
                <a:ext uri="{FF2B5EF4-FFF2-40B4-BE49-F238E27FC236}">
                  <a16:creationId xmlns:a16="http://schemas.microsoft.com/office/drawing/2014/main" xmlns="" id="{5A7753F6-9864-4693-90BD-C1BD5F339E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513138"/>
              <a:ext cx="169862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40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9243" name="Rectangle 49">
              <a:extLst>
                <a:ext uri="{FF2B5EF4-FFF2-40B4-BE49-F238E27FC236}">
                  <a16:creationId xmlns:a16="http://schemas.microsoft.com/office/drawing/2014/main" xmlns="" id="{10449085-B077-4C8F-B219-350338597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2951163"/>
              <a:ext cx="169862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60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9244" name="Rectangle 50">
              <a:extLst>
                <a:ext uri="{FF2B5EF4-FFF2-40B4-BE49-F238E27FC236}">
                  <a16:creationId xmlns:a16="http://schemas.microsoft.com/office/drawing/2014/main" xmlns="" id="{D3728019-9E72-401E-B66D-F4CA8BDC4B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2390775"/>
              <a:ext cx="169862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80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9245" name="Rectangle 51">
              <a:extLst>
                <a:ext uri="{FF2B5EF4-FFF2-40B4-BE49-F238E27FC236}">
                  <a16:creationId xmlns:a16="http://schemas.microsoft.com/office/drawing/2014/main" xmlns="" id="{F5C6F735-55C0-456B-AC66-462A128364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50" y="1817688"/>
              <a:ext cx="2540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100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9246" name="Rectangle 52">
              <a:extLst>
                <a:ext uri="{FF2B5EF4-FFF2-40B4-BE49-F238E27FC236}">
                  <a16:creationId xmlns:a16="http://schemas.microsoft.com/office/drawing/2014/main" xmlns="" id="{E5EE2912-6269-467C-87A1-F5CF4AC9EF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4849813"/>
              <a:ext cx="82391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fr-FR" sz="1400" b="1">
                  <a:solidFill>
                    <a:srgbClr val="000066"/>
                  </a:solidFill>
                </a:rPr>
                <a:t>HIV RNA</a:t>
              </a:r>
            </a:p>
            <a:p>
              <a:pPr eaLnBrk="1" hangingPunct="1"/>
              <a:r>
                <a:rPr lang="en-US" altLang="fr-FR" sz="1400" b="1">
                  <a:solidFill>
                    <a:srgbClr val="000066"/>
                  </a:solidFill>
                </a:rPr>
                <a:t>&lt; 50 c/mL</a:t>
              </a:r>
              <a:endParaRPr lang="en-US" altLang="fr-FR" sz="1800" b="1">
                <a:solidFill>
                  <a:srgbClr val="000066"/>
                </a:solidFill>
              </a:endParaRPr>
            </a:p>
          </p:txBody>
        </p:sp>
        <p:sp>
          <p:nvSpPr>
            <p:cNvPr id="9247" name="Rectangle 53">
              <a:extLst>
                <a:ext uri="{FF2B5EF4-FFF2-40B4-BE49-F238E27FC236}">
                  <a16:creationId xmlns:a16="http://schemas.microsoft.com/office/drawing/2014/main" xmlns="" id="{C76B7896-C259-4575-95A1-DFCB6FF99F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863" y="4849813"/>
              <a:ext cx="8159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fr-FR" sz="1400" b="1">
                  <a:solidFill>
                    <a:srgbClr val="000066"/>
                  </a:solidFill>
                </a:rPr>
                <a:t>HIV RNA</a:t>
              </a:r>
            </a:p>
            <a:p>
              <a:pPr algn="ctr" eaLnBrk="1" hangingPunct="1"/>
              <a:r>
                <a:rPr lang="en-US" altLang="fr-FR" sz="1400" b="1">
                  <a:solidFill>
                    <a:srgbClr val="000066"/>
                  </a:solidFill>
                </a:rPr>
                <a:t>≥ 50 c/mL</a:t>
              </a:r>
              <a:endParaRPr lang="en-US" altLang="fr-FR" sz="1800" b="1">
                <a:solidFill>
                  <a:srgbClr val="000066"/>
                </a:solidFill>
              </a:endParaRPr>
            </a:p>
          </p:txBody>
        </p:sp>
        <p:sp>
          <p:nvSpPr>
            <p:cNvPr id="9248" name="Rectangle 54">
              <a:extLst>
                <a:ext uri="{FF2B5EF4-FFF2-40B4-BE49-F238E27FC236}">
                  <a16:creationId xmlns:a16="http://schemas.microsoft.com/office/drawing/2014/main" xmlns="" id="{4C95106B-7573-4101-9A8D-FA4F6D0BD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700" y="4865688"/>
              <a:ext cx="666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fr-FR" sz="1400" b="1">
                  <a:solidFill>
                    <a:srgbClr val="000066"/>
                  </a:solidFill>
                </a:rPr>
                <a:t>No data</a:t>
              </a:r>
              <a:endParaRPr lang="en-US" altLang="fr-FR" sz="1800" b="1">
                <a:solidFill>
                  <a:srgbClr val="000066"/>
                </a:solidFill>
              </a:endParaRPr>
            </a:p>
          </p:txBody>
        </p:sp>
        <p:sp>
          <p:nvSpPr>
            <p:cNvPr id="9249" name="ZoneTexte 75">
              <a:extLst>
                <a:ext uri="{FF2B5EF4-FFF2-40B4-BE49-F238E27FC236}">
                  <a16:creationId xmlns:a16="http://schemas.microsoft.com/office/drawing/2014/main" xmlns="" id="{A08AF3C9-4E42-418E-BB99-5CAC4E8684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925" y="1557338"/>
              <a:ext cx="3667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600">
                  <a:solidFill>
                    <a:srgbClr val="000066"/>
                  </a:solidFill>
                </a:rPr>
                <a:t>%</a:t>
              </a:r>
            </a:p>
          </p:txBody>
        </p:sp>
        <p:sp>
          <p:nvSpPr>
            <p:cNvPr id="9250" name="Freeform 8">
              <a:extLst>
                <a:ext uri="{FF2B5EF4-FFF2-40B4-BE49-F238E27FC236}">
                  <a16:creationId xmlns:a16="http://schemas.microsoft.com/office/drawing/2014/main" xmlns="" id="{D5F95DC4-59E7-44C4-8EBD-AF87F3AB4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1912938"/>
              <a:ext cx="3451225" cy="2846387"/>
            </a:xfrm>
            <a:custGeom>
              <a:avLst/>
              <a:gdLst>
                <a:gd name="T0" fmla="*/ 2147483647 w 3239"/>
                <a:gd name="T1" fmla="*/ 2147483647 h 2671"/>
                <a:gd name="T2" fmla="*/ 0 w 3239"/>
                <a:gd name="T3" fmla="*/ 2147483647 h 2671"/>
                <a:gd name="T4" fmla="*/ 0 w 3239"/>
                <a:gd name="T5" fmla="*/ 0 h 26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39" h="2671">
                  <a:moveTo>
                    <a:pt x="3239" y="2671"/>
                  </a:moveTo>
                  <a:lnTo>
                    <a:pt x="0" y="267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1" name="Line 9">
              <a:extLst>
                <a:ext uri="{FF2B5EF4-FFF2-40B4-BE49-F238E27FC236}">
                  <a16:creationId xmlns:a16="http://schemas.microsoft.com/office/drawing/2014/main" xmlns="" id="{90FDF042-A0BC-42AA-B509-61E85E4AB8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248920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2" name="Line 10">
              <a:extLst>
                <a:ext uri="{FF2B5EF4-FFF2-40B4-BE49-F238E27FC236}">
                  <a16:creationId xmlns:a16="http://schemas.microsoft.com/office/drawing/2014/main" xmlns="" id="{0F12957D-A986-49D0-99F1-036647747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305435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3" name="Line 11">
              <a:extLst>
                <a:ext uri="{FF2B5EF4-FFF2-40B4-BE49-F238E27FC236}">
                  <a16:creationId xmlns:a16="http://schemas.microsoft.com/office/drawing/2014/main" xmlns="" id="{95BFD0F6-EAA5-41FD-B0F6-DF89014736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361950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4" name="Line 12">
              <a:extLst>
                <a:ext uri="{FF2B5EF4-FFF2-40B4-BE49-F238E27FC236}">
                  <a16:creationId xmlns:a16="http://schemas.microsoft.com/office/drawing/2014/main" xmlns="" id="{9D761333-A77D-4B00-9B6E-54DE820184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418465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5" name="Line 13">
              <a:extLst>
                <a:ext uri="{FF2B5EF4-FFF2-40B4-BE49-F238E27FC236}">
                  <a16:creationId xmlns:a16="http://schemas.microsoft.com/office/drawing/2014/main" xmlns="" id="{3F8FCF53-A5E5-4691-A8DE-C561A05C9E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474345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6" name="Line 14">
              <a:extLst>
                <a:ext uri="{FF2B5EF4-FFF2-40B4-BE49-F238E27FC236}">
                  <a16:creationId xmlns:a16="http://schemas.microsoft.com/office/drawing/2014/main" xmlns="" id="{70C16981-3030-41C6-8963-46882433D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192405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7" name="Freeform 15">
              <a:extLst>
                <a:ext uri="{FF2B5EF4-FFF2-40B4-BE49-F238E27FC236}">
                  <a16:creationId xmlns:a16="http://schemas.microsoft.com/office/drawing/2014/main" xmlns="" id="{6EF7346C-8DA0-4538-AA2B-05290CCB8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25" y="2382397"/>
              <a:ext cx="442913" cy="2370352"/>
            </a:xfrm>
            <a:custGeom>
              <a:avLst/>
              <a:gdLst>
                <a:gd name="T0" fmla="*/ 2147483647 w 415"/>
                <a:gd name="T1" fmla="*/ 0 h 2575"/>
                <a:gd name="T2" fmla="*/ 0 w 415"/>
                <a:gd name="T3" fmla="*/ 0 h 2575"/>
                <a:gd name="T4" fmla="*/ 0 w 415"/>
                <a:gd name="T5" fmla="*/ 2147483647 h 2575"/>
                <a:gd name="T6" fmla="*/ 2147483647 w 415"/>
                <a:gd name="T7" fmla="*/ 2147483647 h 2575"/>
                <a:gd name="T8" fmla="*/ 2147483647 w 415"/>
                <a:gd name="T9" fmla="*/ 0 h 2575"/>
                <a:gd name="T10" fmla="*/ 2147483647 w 415"/>
                <a:gd name="T11" fmla="*/ 0 h 2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5" h="2575">
                  <a:moveTo>
                    <a:pt x="415" y="0"/>
                  </a:moveTo>
                  <a:lnTo>
                    <a:pt x="0" y="0"/>
                  </a:lnTo>
                  <a:lnTo>
                    <a:pt x="0" y="2575"/>
                  </a:lnTo>
                  <a:lnTo>
                    <a:pt x="415" y="257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45B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8" name="Freeform 16">
              <a:extLst>
                <a:ext uri="{FF2B5EF4-FFF2-40B4-BE49-F238E27FC236}">
                  <a16:creationId xmlns:a16="http://schemas.microsoft.com/office/drawing/2014/main" xmlns="" id="{6FC64170-086E-4C24-A96C-1CAB28C65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2304923"/>
              <a:ext cx="442912" cy="2447826"/>
            </a:xfrm>
            <a:custGeom>
              <a:avLst/>
              <a:gdLst>
                <a:gd name="T0" fmla="*/ 2147483647 w 416"/>
                <a:gd name="T1" fmla="*/ 2147483647 h 2463"/>
                <a:gd name="T2" fmla="*/ 2147483647 w 416"/>
                <a:gd name="T3" fmla="*/ 0 h 2463"/>
                <a:gd name="T4" fmla="*/ 0 w 416"/>
                <a:gd name="T5" fmla="*/ 0 h 2463"/>
                <a:gd name="T6" fmla="*/ 0 w 416"/>
                <a:gd name="T7" fmla="*/ 2147483647 h 2463"/>
                <a:gd name="T8" fmla="*/ 2147483647 w 416"/>
                <a:gd name="T9" fmla="*/ 2147483647 h 2463"/>
                <a:gd name="T10" fmla="*/ 2147483647 w 416"/>
                <a:gd name="T11" fmla="*/ 2147483647 h 2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6" h="2463">
                  <a:moveTo>
                    <a:pt x="416" y="2463"/>
                  </a:moveTo>
                  <a:lnTo>
                    <a:pt x="416" y="0"/>
                  </a:lnTo>
                  <a:lnTo>
                    <a:pt x="0" y="0"/>
                  </a:lnTo>
                  <a:lnTo>
                    <a:pt x="0" y="2463"/>
                  </a:lnTo>
                  <a:lnTo>
                    <a:pt x="416" y="2463"/>
                  </a:lnTo>
                  <a:close/>
                </a:path>
              </a:pathLst>
            </a:custGeom>
            <a:solidFill>
              <a:srgbClr val="5B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9259" name="Rectangle 17">
              <a:extLst>
                <a:ext uri="{FF2B5EF4-FFF2-40B4-BE49-F238E27FC236}">
                  <a16:creationId xmlns:a16="http://schemas.microsoft.com/office/drawing/2014/main" xmlns="" id="{15B108F6-F52D-4006-9E17-F71F6AFD50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188" y="4468586"/>
              <a:ext cx="442912" cy="284163"/>
            </a:xfrm>
            <a:prstGeom prst="rect">
              <a:avLst/>
            </a:prstGeom>
            <a:solidFill>
              <a:srgbClr val="5B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66"/>
                </a:solidFill>
              </a:endParaRPr>
            </a:p>
          </p:txBody>
        </p:sp>
        <p:sp>
          <p:nvSpPr>
            <p:cNvPr id="9260" name="Rectangle 18">
              <a:extLst>
                <a:ext uri="{FF2B5EF4-FFF2-40B4-BE49-F238E27FC236}">
                  <a16:creationId xmlns:a16="http://schemas.microsoft.com/office/drawing/2014/main" xmlns="" id="{D01A9599-DB24-479C-980A-FD9BA6E213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288" y="4465411"/>
              <a:ext cx="444500" cy="287338"/>
            </a:xfrm>
            <a:prstGeom prst="rect">
              <a:avLst/>
            </a:prstGeom>
            <a:solidFill>
              <a:srgbClr val="45B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66"/>
                </a:solidFill>
              </a:endParaRPr>
            </a:p>
          </p:txBody>
        </p:sp>
        <p:sp>
          <p:nvSpPr>
            <p:cNvPr id="9261" name="Rectangle 19">
              <a:extLst>
                <a:ext uri="{FF2B5EF4-FFF2-40B4-BE49-F238E27FC236}">
                  <a16:creationId xmlns:a16="http://schemas.microsoft.com/office/drawing/2014/main" xmlns="" id="{FD831431-8583-4416-9F4F-AB4625196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375" y="4681311"/>
              <a:ext cx="442913" cy="71438"/>
            </a:xfrm>
            <a:prstGeom prst="rect">
              <a:avLst/>
            </a:prstGeom>
            <a:solidFill>
              <a:srgbClr val="5B92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66"/>
                </a:solidFill>
              </a:endParaRPr>
            </a:p>
          </p:txBody>
        </p:sp>
        <p:sp>
          <p:nvSpPr>
            <p:cNvPr id="9262" name="Rectangle 20">
              <a:extLst>
                <a:ext uri="{FF2B5EF4-FFF2-40B4-BE49-F238E27FC236}">
                  <a16:creationId xmlns:a16="http://schemas.microsoft.com/office/drawing/2014/main" xmlns="" id="{22FEA499-C57A-43C1-A70B-DEFCD62362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063" y="4653121"/>
              <a:ext cx="442912" cy="99628"/>
            </a:xfrm>
            <a:prstGeom prst="rect">
              <a:avLst/>
            </a:prstGeom>
            <a:solidFill>
              <a:srgbClr val="45BD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66"/>
                </a:solidFill>
              </a:endParaRPr>
            </a:p>
          </p:txBody>
        </p:sp>
      </p:grpSp>
      <p:sp>
        <p:nvSpPr>
          <p:cNvPr id="9263" name="Espace réservé du contenu 2">
            <a:extLst>
              <a:ext uri="{FF2B5EF4-FFF2-40B4-BE49-F238E27FC236}">
                <a16:creationId xmlns:a16="http://schemas.microsoft.com/office/drawing/2014/main" xmlns="" id="{7B9834FC-A71E-4FF7-AD81-F640066A4DC8}"/>
              </a:ext>
            </a:extLst>
          </p:cNvPr>
          <p:cNvSpPr>
            <a:spLocks/>
          </p:cNvSpPr>
          <p:nvPr/>
        </p:nvSpPr>
        <p:spPr bwMode="auto">
          <a:xfrm>
            <a:off x="5130800" y="4148534"/>
            <a:ext cx="40116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50850" indent="-184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fr-FR" sz="2000" b="1" dirty="0">
                <a:solidFill>
                  <a:srgbClr val="CC3300"/>
                </a:solidFill>
                <a:latin typeface="+mn-lt"/>
              </a:rPr>
              <a:t>Met criteria for resistance testing (HIV RNA ≥ 200 c/mL)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CC3300"/>
              </a:buClr>
              <a:buFont typeface="Arial" panose="020B0604020202020204" pitchFamily="34" charset="0"/>
              <a:buChar char="–"/>
            </a:pPr>
            <a:r>
              <a:rPr lang="en-GB" altLang="fr-FR" sz="180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BIC/F/TAF: 7 vs</a:t>
            </a:r>
            <a:r>
              <a:rPr lang="en-GB" altLang="fr-FR" sz="1800" baseline="3000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fr-FR" sz="180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DTG + F/TAF: 6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CC3300"/>
              </a:buClr>
              <a:buFont typeface="Arial" panose="020B0604020202020204" pitchFamily="34" charset="0"/>
              <a:buChar char="–"/>
            </a:pPr>
            <a:r>
              <a:rPr lang="en-GB" altLang="fr-FR" sz="180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altLang="fr-FR" sz="180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No </a:t>
            </a:r>
            <a:r>
              <a:rPr lang="en-US" altLang="fr-FR" sz="1800" dirty="0">
                <a:solidFill>
                  <a:srgbClr val="000066"/>
                </a:solidFill>
                <a:latin typeface="+mn-lt"/>
                <a:cs typeface="Arial" panose="020B0604020202020204" pitchFamily="34" charset="0"/>
              </a:rPr>
              <a:t>resistance emergence</a:t>
            </a:r>
            <a:endParaRPr lang="en-US" altLang="fr-FR" sz="1800" b="1" dirty="0">
              <a:solidFill>
                <a:srgbClr val="CC3300"/>
              </a:solidFill>
              <a:latin typeface="+mn-lt"/>
              <a:cs typeface="Arial" panose="020B0604020202020204" pitchFamily="34" charset="0"/>
            </a:endParaRPr>
          </a:p>
          <a:p>
            <a:pPr defTabSz="914400" eaLnBrk="1" hangingPunct="1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fr-FR" sz="2000" b="1" dirty="0">
                <a:solidFill>
                  <a:srgbClr val="CC3300"/>
                </a:solidFill>
                <a:latin typeface="+mn-lt"/>
              </a:rPr>
              <a:t>Mean CD4 increase at W96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CC3300"/>
              </a:buClr>
              <a:buFont typeface="Arial" panose="020B0604020202020204" pitchFamily="34" charset="0"/>
              <a:buChar char="–"/>
            </a:pPr>
            <a:r>
              <a:rPr lang="en-GB" altLang="fr-FR" sz="1800" dirty="0">
                <a:solidFill>
                  <a:srgbClr val="000066"/>
                </a:solidFill>
                <a:latin typeface="+mn-lt"/>
              </a:rPr>
              <a:t>BIC/F/TAF: + 237/mm</a:t>
            </a:r>
            <a:r>
              <a:rPr lang="en-GB" altLang="fr-FR" sz="1800" baseline="30000" dirty="0">
                <a:solidFill>
                  <a:srgbClr val="000066"/>
                </a:solidFill>
                <a:latin typeface="+mn-lt"/>
              </a:rPr>
              <a:t>3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CC3300"/>
              </a:buClr>
              <a:buFont typeface="Arial" panose="020B0604020202020204" pitchFamily="34" charset="0"/>
              <a:buChar char="–"/>
            </a:pPr>
            <a:r>
              <a:rPr lang="en-GB" altLang="fr-FR" sz="1800" dirty="0">
                <a:solidFill>
                  <a:srgbClr val="000066"/>
                </a:solidFill>
                <a:latin typeface="+mn-lt"/>
              </a:rPr>
              <a:t>DTG + F/TAF: + 281/mm</a:t>
            </a:r>
            <a:r>
              <a:rPr lang="en-GB" altLang="fr-FR" sz="1800" baseline="30000" dirty="0">
                <a:solidFill>
                  <a:srgbClr val="000066"/>
                </a:solidFill>
                <a:latin typeface="+mn-lt"/>
              </a:rPr>
              <a:t>3</a:t>
            </a:r>
          </a:p>
        </p:txBody>
      </p:sp>
      <p:sp>
        <p:nvSpPr>
          <p:cNvPr id="9264" name="ZoneTexte 3">
            <a:extLst>
              <a:ext uri="{FF2B5EF4-FFF2-40B4-BE49-F238E27FC236}">
                <a16:creationId xmlns:a16="http://schemas.microsoft.com/office/drawing/2014/main" xmlns="" id="{4FBE4191-7B23-412B-A5E3-D68A733C5E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213" y="5300563"/>
            <a:ext cx="402815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 eaLnBrk="1" hangingPunct="1"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fr-FR" altLang="fr-FR" sz="2000" b="1" dirty="0">
                <a:solidFill>
                  <a:srgbClr val="CC3300"/>
                </a:solidFill>
                <a:latin typeface="+mn-lt"/>
              </a:rPr>
              <a:t>HIV RNA &lt; 50 c/</a:t>
            </a:r>
            <a:r>
              <a:rPr lang="fr-FR" altLang="fr-FR" sz="2000" b="1" dirty="0" err="1">
                <a:solidFill>
                  <a:srgbClr val="CC3300"/>
                </a:solidFill>
                <a:latin typeface="+mn-lt"/>
              </a:rPr>
              <a:t>mL</a:t>
            </a:r>
            <a:r>
              <a:rPr lang="fr-FR" altLang="fr-FR" sz="2000" b="1" dirty="0">
                <a:solidFill>
                  <a:srgbClr val="CC3300"/>
                </a:solidFill>
                <a:latin typeface="+mn-lt"/>
              </a:rPr>
              <a:t> (per-</a:t>
            </a:r>
            <a:r>
              <a:rPr lang="fr-FR" altLang="fr-FR" sz="2000" b="1" dirty="0" err="1">
                <a:solidFill>
                  <a:srgbClr val="CC3300"/>
                </a:solidFill>
                <a:latin typeface="+mn-lt"/>
              </a:rPr>
              <a:t>protocol</a:t>
            </a:r>
            <a:r>
              <a:rPr lang="fr-FR" altLang="fr-FR" sz="2000" b="1" dirty="0">
                <a:solidFill>
                  <a:srgbClr val="CC3300"/>
                </a:solidFill>
                <a:latin typeface="+mn-lt"/>
              </a:rPr>
              <a:t>)</a:t>
            </a:r>
          </a:p>
          <a:p>
            <a:pPr marL="285750" eaLnBrk="1" hangingPunct="1">
              <a:buClr>
                <a:srgbClr val="CC3300"/>
              </a:buClr>
              <a:buFont typeface="Arial" panose="020B0604020202020204" pitchFamily="34" charset="0"/>
              <a:buChar char="‒"/>
            </a:pPr>
            <a:r>
              <a:rPr lang="fr-FR" altLang="fr-FR" sz="1800" dirty="0">
                <a:solidFill>
                  <a:srgbClr val="000066"/>
                </a:solidFill>
                <a:latin typeface="+mn-lt"/>
              </a:rPr>
              <a:t>	BIC/F/TAF: 100%</a:t>
            </a:r>
          </a:p>
          <a:p>
            <a:pPr marL="285750" eaLnBrk="1" hangingPunct="1">
              <a:buClr>
                <a:srgbClr val="CC3300"/>
              </a:buClr>
              <a:buFont typeface="Arial" panose="020B0604020202020204" pitchFamily="34" charset="0"/>
              <a:buChar char="‒"/>
            </a:pPr>
            <a:r>
              <a:rPr lang="fr-FR" altLang="fr-FR" sz="1800" dirty="0">
                <a:solidFill>
                  <a:srgbClr val="000066"/>
                </a:solidFill>
                <a:latin typeface="+mn-lt"/>
              </a:rPr>
              <a:t>	DTG + F/TAF: 98.2%</a:t>
            </a:r>
          </a:p>
        </p:txBody>
      </p:sp>
      <p:sp>
        <p:nvSpPr>
          <p:cNvPr id="9267" name="Rectangle 27">
            <a:extLst>
              <a:ext uri="{FF2B5EF4-FFF2-40B4-BE49-F238E27FC236}">
                <a16:creationId xmlns:a16="http://schemas.microsoft.com/office/drawing/2014/main" xmlns="" id="{B066FDFD-7539-48CD-B64C-ECE26D5BD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44450"/>
            <a:ext cx="7754938" cy="1106488"/>
          </a:xfrm>
        </p:spPr>
        <p:txBody>
          <a:bodyPr/>
          <a:lstStyle/>
          <a:p>
            <a:r>
              <a:rPr lang="en-GB" altLang="fr-FR" sz="3200" dirty="0">
                <a:ea typeface="ＭＳ Ｐゴシック" panose="020B0600070205080204" pitchFamily="34" charset="-128"/>
              </a:rPr>
              <a:t>Study GS-US-380-1490: BIC/F/TAF QD vs DTG + F/TAF QD</a:t>
            </a:r>
          </a:p>
        </p:txBody>
      </p:sp>
      <p:sp>
        <p:nvSpPr>
          <p:cNvPr id="61" name="Rectangle 41">
            <a:extLst>
              <a:ext uri="{FF2B5EF4-FFF2-40B4-BE49-F238E27FC236}">
                <a16:creationId xmlns:a16="http://schemas.microsoft.com/office/drawing/2014/main" xmlns="" id="{F6BDE674-35C0-429D-8D3F-B613FDDF9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15" y="4066917"/>
            <a:ext cx="207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333399"/>
                </a:solidFill>
                <a:latin typeface="+mj-lt"/>
                <a:ea typeface="ＭＳ Ｐゴシック" charset="0"/>
              </a:rPr>
              <a:t>12</a:t>
            </a:r>
            <a:endParaRPr lang="fr-FR" sz="2000" dirty="0">
              <a:solidFill>
                <a:srgbClr val="333399"/>
              </a:solidFill>
              <a:latin typeface="+mj-lt"/>
              <a:ea typeface="ＭＳ Ｐゴシック" charset="0"/>
            </a:endParaRPr>
          </a:p>
        </p:txBody>
      </p:sp>
      <p:sp>
        <p:nvSpPr>
          <p:cNvPr id="64" name="Rectangle 44">
            <a:extLst>
              <a:ext uri="{FF2B5EF4-FFF2-40B4-BE49-F238E27FC236}">
                <a16:creationId xmlns:a16="http://schemas.microsoft.com/office/drawing/2014/main" xmlns="" id="{73C34E0C-66D1-42AC-ABC4-5BACC460F0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8715" y="4065274"/>
            <a:ext cx="2079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defRPr/>
            </a:pPr>
            <a:r>
              <a:rPr lang="fr-FR" sz="1600" b="1" dirty="0">
                <a:solidFill>
                  <a:srgbClr val="333399"/>
                </a:solidFill>
                <a:latin typeface="+mj-lt"/>
                <a:ea typeface="ＭＳ Ｐゴシック" charset="0"/>
              </a:rPr>
              <a:t>11</a:t>
            </a:r>
            <a:endParaRPr lang="fr-FR" sz="2000" dirty="0">
              <a:solidFill>
                <a:srgbClr val="333399"/>
              </a:solidFill>
              <a:latin typeface="+mj-lt"/>
              <a:ea typeface="ＭＳ Ｐゴシック" charset="0"/>
            </a:endParaRP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xmlns="" id="{43C0B885-0B41-4E21-B28C-BA8AB0839A7F}"/>
              </a:ext>
            </a:extLst>
          </p:cNvPr>
          <p:cNvSpPr txBox="1"/>
          <p:nvPr/>
        </p:nvSpPr>
        <p:spPr>
          <a:xfrm>
            <a:off x="5855151" y="6476954"/>
            <a:ext cx="328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  <a:cs typeface="Arial" panose="020B0604020202020204" pitchFamily="34" charset="0"/>
              </a:rPr>
              <a:t>Stellbrink</a:t>
            </a:r>
            <a:r>
              <a:rPr lang="fr-FR" sz="1200" i="1" dirty="0">
                <a:solidFill>
                  <a:srgbClr val="C00000"/>
                </a:solidFill>
                <a:cs typeface="Arial" panose="020B0604020202020204" pitchFamily="34" charset="0"/>
              </a:rPr>
              <a:t> H (Abs. 0211). JIAS 2018; 21, suppl. 8: 8 </a:t>
            </a:r>
          </a:p>
        </p:txBody>
      </p:sp>
    </p:spTree>
    <p:extLst>
      <p:ext uri="{BB962C8B-B14F-4D97-AF65-F5344CB8AC3E}">
        <p14:creationId xmlns:p14="http://schemas.microsoft.com/office/powerpoint/2010/main" val="241702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7">
            <a:extLst>
              <a:ext uri="{FF2B5EF4-FFF2-40B4-BE49-F238E27FC236}">
                <a16:creationId xmlns:a16="http://schemas.microsoft.com/office/drawing/2014/main" xmlns="" id="{B066FDFD-7539-48CD-B64C-ECE26D5BD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9240"/>
            <a:ext cx="7552958" cy="1143000"/>
          </a:xfrm>
        </p:spPr>
        <p:txBody>
          <a:bodyPr/>
          <a:lstStyle/>
          <a:p>
            <a:r>
              <a:rPr lang="en-GB" altLang="fr-FR" sz="3200" dirty="0">
                <a:ea typeface="ＭＳ Ｐゴシック" panose="020B0600070205080204" pitchFamily="34" charset="-128"/>
              </a:rPr>
              <a:t>Study GS-US-380-1490: BIC/F/TAF QD vs DTG + F/TAF QD</a:t>
            </a:r>
          </a:p>
        </p:txBody>
      </p:sp>
      <p:graphicFrame>
        <p:nvGraphicFramePr>
          <p:cNvPr id="5" name="Group 77">
            <a:extLst>
              <a:ext uri="{FF2B5EF4-FFF2-40B4-BE49-F238E27FC236}">
                <a16:creationId xmlns:a16="http://schemas.microsoft.com/office/drawing/2014/main" xmlns="" id="{198301C2-9386-4887-8A4C-90E0AE54C4F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7776990"/>
              </p:ext>
            </p:extLst>
          </p:nvPr>
        </p:nvGraphicFramePr>
        <p:xfrm>
          <a:off x="253774" y="1770049"/>
          <a:ext cx="8353425" cy="3023431"/>
        </p:xfrm>
        <a:graphic>
          <a:graphicData uri="http://schemas.openxmlformats.org/drawingml/2006/table">
            <a:tbl>
              <a:tblPr/>
              <a:tblGrid>
                <a:gridCol w="4378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79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endParaRPr kumimoji="0" lang="en-GB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BIC/F/TAF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N = 320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5BD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DTG + F/TAF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N = 325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2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Treatment-related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20%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28%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Leading to discontinuation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Before W48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After W48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N = 6 (2%)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5</a:t>
                      </a:r>
                      <a:b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</a:b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1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N = 5 (2%)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4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7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Most common adverse events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Diarrhea</a:t>
                      </a:r>
                      <a:endParaRPr kumimoji="0" lang="en-GB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-109" charset="-128"/>
                        <a:cs typeface="ＭＳ Ｐゴシック" pitchFamily="-109" charset="-128"/>
                      </a:endParaRP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Headache</a:t>
                      </a:r>
                    </a:p>
                  </a:txBody>
                  <a:tcPr marL="90000" marR="90000" marT="46459" marB="46459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18%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16%</a:t>
                      </a:r>
                    </a:p>
                  </a:txBody>
                  <a:tcPr marL="90000" marR="90000" marT="46459" marB="46459" anchor="b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16%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9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09" charset="-128"/>
                          <a:cs typeface="ＭＳ Ｐゴシック" pitchFamily="-109" charset="-128"/>
                        </a:rPr>
                        <a:t>15%</a:t>
                      </a:r>
                    </a:p>
                  </a:txBody>
                  <a:tcPr marL="90000" marR="90000" marT="46459" marB="46459" anchor="b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xmlns="" id="{D8032237-8F42-4399-BB3E-2C38E93B2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38" y="1312139"/>
            <a:ext cx="36100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914400" eaLnBrk="1" hangingPunct="1"/>
            <a:r>
              <a:rPr lang="en-GB" altLang="fr-FR" b="1" dirty="0">
                <a:solidFill>
                  <a:srgbClr val="CC3300"/>
                </a:solidFill>
                <a:latin typeface="Calibri" panose="020F0502020204030204" pitchFamily="34" charset="0"/>
              </a:rPr>
              <a:t>Adverse events at week 96</a:t>
            </a: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4900422"/>
            <a:ext cx="8229600" cy="124697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66"/>
                </a:solidFill>
                <a:cs typeface="Arial" panose="020B0604020202020204" pitchFamily="34" charset="0"/>
              </a:rPr>
              <a:t>Lipid changes were not significantly different between groups</a:t>
            </a:r>
          </a:p>
          <a:p>
            <a:r>
              <a:rPr lang="en-US" sz="2000" dirty="0">
                <a:solidFill>
                  <a:srgbClr val="000066"/>
                </a:solidFill>
                <a:cs typeface="Arial" panose="020B0604020202020204" pitchFamily="34" charset="0"/>
              </a:rPr>
              <a:t>No renal discontinuations</a:t>
            </a:r>
          </a:p>
          <a:p>
            <a:r>
              <a:rPr lang="en-US" sz="2000" dirty="0">
                <a:solidFill>
                  <a:srgbClr val="000066"/>
                </a:solidFill>
                <a:cs typeface="Arial" panose="020B0604020202020204" pitchFamily="34" charset="0"/>
              </a:rPr>
              <a:t>No cases of proximal renal tubulopathy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61A7D6F6-B44B-4DD9-8ECC-FEFE24B0514C}"/>
              </a:ext>
            </a:extLst>
          </p:cNvPr>
          <p:cNvSpPr txBox="1"/>
          <p:nvPr/>
        </p:nvSpPr>
        <p:spPr>
          <a:xfrm>
            <a:off x="5855151" y="6476954"/>
            <a:ext cx="32888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  <a:cs typeface="Arial" panose="020B0604020202020204" pitchFamily="34" charset="0"/>
              </a:rPr>
              <a:t>Stellbrink</a:t>
            </a:r>
            <a:r>
              <a:rPr lang="fr-FR" sz="1200" i="1" dirty="0">
                <a:solidFill>
                  <a:srgbClr val="C00000"/>
                </a:solidFill>
                <a:cs typeface="Arial" panose="020B0604020202020204" pitchFamily="34" charset="0"/>
              </a:rPr>
              <a:t> H (Abs. 0211). JIAS 2018; 21, suppl. 8: 8 </a:t>
            </a:r>
          </a:p>
        </p:txBody>
      </p:sp>
    </p:spTree>
    <p:extLst>
      <p:ext uri="{BB962C8B-B14F-4D97-AF65-F5344CB8AC3E}">
        <p14:creationId xmlns:p14="http://schemas.microsoft.com/office/powerpoint/2010/main" val="219235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/>
              <a:t>ABC/3TC + DRV/r vs ABC/3TC + RAL in late presenters</a:t>
            </a:r>
            <a:br>
              <a:rPr lang="en-US" sz="2800"/>
            </a:br>
            <a:r>
              <a:rPr lang="en-US" sz="2800"/>
              <a:t>PRADAR Study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RCT, open-label, Italy (9 sites)</a:t>
            </a:r>
          </a:p>
          <a:p>
            <a:r>
              <a:rPr lang="en-US" sz="2400" dirty="0">
                <a:solidFill>
                  <a:srgbClr val="000066"/>
                </a:solidFill>
              </a:rPr>
              <a:t>Naive patients with CD4 &lt; 200 and VL &lt; 500,000 c/mL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HLA B57 neg</a:t>
            </a:r>
          </a:p>
          <a:p>
            <a:r>
              <a:rPr lang="en-US" sz="2400" dirty="0" err="1">
                <a:solidFill>
                  <a:srgbClr val="000066"/>
                </a:solidFill>
              </a:rPr>
              <a:t>Randomisation</a:t>
            </a:r>
            <a:r>
              <a:rPr lang="en-US" sz="2400" dirty="0">
                <a:solidFill>
                  <a:srgbClr val="000066"/>
                </a:solidFill>
              </a:rPr>
              <a:t> 1 :1 ABC/3TC + DRV/r vs ABC/3TC + RAL</a:t>
            </a:r>
          </a:p>
          <a:p>
            <a:r>
              <a:rPr lang="en-US" sz="2400" dirty="0">
                <a:solidFill>
                  <a:srgbClr val="000066"/>
                </a:solidFill>
              </a:rPr>
              <a:t>Target : 350 patients</a:t>
            </a:r>
          </a:p>
          <a:p>
            <a:r>
              <a:rPr lang="en-US" sz="2400" dirty="0">
                <a:solidFill>
                  <a:srgbClr val="000066"/>
                </a:solidFill>
              </a:rPr>
              <a:t>During 3-year period, 53 screened, 46 enrolled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837453" y="6476954"/>
            <a:ext cx="33065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</a:rPr>
              <a:t>Mussini</a:t>
            </a:r>
            <a:r>
              <a:rPr lang="fr-FR" sz="1200" i="1" dirty="0">
                <a:solidFill>
                  <a:srgbClr val="C00000"/>
                </a:solidFill>
              </a:rPr>
              <a:t> C (Abs. P042). JIAS 2018; 21 , suppl. 8: 41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699985"/>
              </p:ext>
            </p:extLst>
          </p:nvPr>
        </p:nvGraphicFramePr>
        <p:xfrm>
          <a:off x="570184" y="4245429"/>
          <a:ext cx="8008491" cy="18807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91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000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79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213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70185">
                <a:tc>
                  <a:txBody>
                    <a:bodyPr/>
                    <a:lstStyle/>
                    <a:p>
                      <a:endParaRPr lang="en-US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VL &lt; 50 c/mL at W48 (ITT, snapshot)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noProof="0"/>
                        <a:t>CD4/mm</a:t>
                      </a:r>
                      <a:r>
                        <a:rPr lang="en-US" sz="1600" b="1" baseline="30000" noProof="0"/>
                        <a:t>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0185">
                <a:tc>
                  <a:txBody>
                    <a:bodyPr/>
                    <a:lstStyle/>
                    <a:p>
                      <a:endParaRPr lang="en-US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6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/>
                        <a:t>Baseline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/>
                        <a:t>Increase at</a:t>
                      </a:r>
                      <a:r>
                        <a:rPr lang="en-US" sz="1600" b="1" baseline="0" noProof="0"/>
                        <a:t> W48</a:t>
                      </a:r>
                      <a:endParaRPr lang="en-US" sz="1600" b="1" noProof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0185">
                <a:tc>
                  <a:txBody>
                    <a:bodyPr/>
                    <a:lstStyle/>
                    <a:p>
                      <a:r>
                        <a:rPr lang="en-US" sz="1600" b="1" noProof="0" dirty="0"/>
                        <a:t>RAL</a:t>
                      </a:r>
                      <a:r>
                        <a:rPr lang="en-US" sz="1600" b="1" baseline="0" noProof="0" dirty="0"/>
                        <a:t> (n = 22)</a:t>
                      </a:r>
                      <a:endParaRPr lang="en-US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/>
                        <a:t>77.3%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/>
                        <a:t>108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/>
                        <a:t> + 297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0185">
                <a:tc>
                  <a:txBody>
                    <a:bodyPr/>
                    <a:lstStyle/>
                    <a:p>
                      <a:r>
                        <a:rPr lang="en-US" sz="1600" b="1" noProof="0"/>
                        <a:t>DRV/r (n = 24)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/>
                        <a:t>66.7%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/>
                        <a:t>117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/>
                        <a:t>+ 239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0829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NAMSAL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35019"/>
            <a:ext cx="8229600" cy="4956924"/>
          </a:xfrm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rgbClr val="000066"/>
                </a:solidFill>
                <a:cs typeface="Arial" panose="020B0604020202020204" pitchFamily="34" charset="0"/>
              </a:rPr>
              <a:t>Background</a:t>
            </a:r>
          </a:p>
          <a:p>
            <a:pPr lvl="1"/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WHO guidelines (07/2018) </a:t>
            </a:r>
            <a:r>
              <a:rPr lang="fr-FR" sz="2000" dirty="0" err="1">
                <a:solidFill>
                  <a:srgbClr val="000066"/>
                </a:solidFill>
                <a:cs typeface="Arial" panose="020B0604020202020204" pitchFamily="34" charset="0"/>
              </a:rPr>
              <a:t>recommend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</a:p>
          <a:p>
            <a:pPr lvl="2"/>
            <a:r>
              <a:rPr lang="fr-FR" sz="1800" dirty="0">
                <a:solidFill>
                  <a:srgbClr val="000066"/>
                </a:solidFill>
                <a:cs typeface="Arial" panose="020B0604020202020204" pitchFamily="34" charset="0"/>
              </a:rPr>
              <a:t>DTG-</a:t>
            </a:r>
            <a:r>
              <a:rPr lang="fr-FR" sz="1800" dirty="0" err="1">
                <a:solidFill>
                  <a:srgbClr val="000066"/>
                </a:solidFill>
                <a:cs typeface="Arial" panose="020B0604020202020204" pitchFamily="34" charset="0"/>
              </a:rPr>
              <a:t>based</a:t>
            </a:r>
            <a:r>
              <a:rPr lang="fr-FR" sz="18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fr-FR" sz="1800" dirty="0" err="1">
                <a:solidFill>
                  <a:srgbClr val="000066"/>
                </a:solidFill>
                <a:cs typeface="Arial" panose="020B0604020202020204" pitchFamily="34" charset="0"/>
              </a:rPr>
              <a:t>regimen</a:t>
            </a:r>
            <a:r>
              <a:rPr lang="fr-FR" sz="1800" dirty="0">
                <a:solidFill>
                  <a:srgbClr val="000066"/>
                </a:solidFill>
                <a:cs typeface="Arial" panose="020B0604020202020204" pitchFamily="34" charset="0"/>
              </a:rPr>
              <a:t> for 1st line ART</a:t>
            </a:r>
          </a:p>
          <a:p>
            <a:pPr lvl="2"/>
            <a:r>
              <a:rPr lang="fr-FR" sz="1800" dirty="0">
                <a:solidFill>
                  <a:srgbClr val="000066"/>
                </a:solidFill>
                <a:cs typeface="Arial" panose="020B0604020202020204" pitchFamily="34" charset="0"/>
              </a:rPr>
              <a:t>EFV400 = alternative</a:t>
            </a:r>
          </a:p>
          <a:p>
            <a:pPr lvl="1"/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No direct </a:t>
            </a:r>
            <a:r>
              <a:rPr lang="fr-FR" sz="2000" dirty="0" err="1">
                <a:solidFill>
                  <a:srgbClr val="000066"/>
                </a:solidFill>
                <a:cs typeface="Arial" panose="020B0604020202020204" pitchFamily="34" charset="0"/>
              </a:rPr>
              <a:t>comparison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 of DTG vs EFV400</a:t>
            </a:r>
          </a:p>
          <a:p>
            <a:pPr lvl="1"/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RCT </a:t>
            </a:r>
            <a:r>
              <a:rPr lang="fr-FR" sz="2000" dirty="0" err="1">
                <a:solidFill>
                  <a:srgbClr val="000066"/>
                </a:solidFill>
                <a:cs typeface="Arial" panose="020B0604020202020204" pitchFamily="34" charset="0"/>
              </a:rPr>
              <a:t>conducted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 in </a:t>
            </a:r>
            <a:r>
              <a:rPr lang="fr-FR" sz="2000" dirty="0" err="1">
                <a:solidFill>
                  <a:srgbClr val="000066"/>
                </a:solidFill>
                <a:cs typeface="Arial" panose="020B0604020202020204" pitchFamily="34" charset="0"/>
              </a:rPr>
              <a:t>Cameroon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mr-IN" sz="2000" dirty="0">
                <a:solidFill>
                  <a:srgbClr val="000066"/>
                </a:solidFill>
              </a:rPr>
              <a:t>–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 3 sites (high </a:t>
            </a:r>
            <a:r>
              <a:rPr lang="fr-FR" sz="2000" dirty="0" err="1">
                <a:solidFill>
                  <a:srgbClr val="000066"/>
                </a:solidFill>
                <a:cs typeface="Arial" panose="020B0604020202020204" pitchFamily="34" charset="0"/>
              </a:rPr>
              <a:t>prevalence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 of NRTI and NNRTI-</a:t>
            </a:r>
            <a:r>
              <a:rPr lang="fr-FR" sz="2000" dirty="0" err="1">
                <a:solidFill>
                  <a:srgbClr val="000066"/>
                </a:solidFill>
                <a:cs typeface="Arial" panose="020B0604020202020204" pitchFamily="34" charset="0"/>
              </a:rPr>
              <a:t>transmitted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 R)</a:t>
            </a:r>
            <a:b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</a:br>
            <a:endParaRPr lang="fr-FR" sz="2000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616 patients (66% </a:t>
            </a:r>
            <a:r>
              <a:rPr lang="fr-FR" sz="2000" dirty="0" err="1">
                <a:solidFill>
                  <a:srgbClr val="000066"/>
                </a:solidFill>
                <a:cs typeface="Arial" panose="020B0604020202020204" pitchFamily="34" charset="0"/>
              </a:rPr>
              <a:t>women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, CD4 : 281/mm</a:t>
            </a:r>
            <a:r>
              <a:rPr lang="fr-FR" sz="2000" baseline="30000" dirty="0">
                <a:solidFill>
                  <a:srgbClr val="000066"/>
                </a:solidFill>
                <a:cs typeface="Arial" panose="020B0604020202020204" pitchFamily="34" charset="0"/>
              </a:rPr>
              <a:t>3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, VL 5.3 log [66% &gt; 5 log])</a:t>
            </a:r>
            <a:b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</a:br>
            <a:endParaRPr lang="fr-FR" sz="2000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Randomisation (</a:t>
            </a:r>
            <a:r>
              <a:rPr lang="en-US" sz="2000" dirty="0">
                <a:solidFill>
                  <a:srgbClr val="000066"/>
                </a:solidFill>
                <a:cs typeface="Arial" panose="020B0604020202020204" pitchFamily="34" charset="0"/>
              </a:rPr>
              <a:t>stratified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 by VL and site) 1:1 to DTG vs EFV400 + TDF/3TC</a:t>
            </a:r>
            <a:b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</a:br>
            <a:endParaRPr lang="fr-FR" sz="2000" dirty="0">
              <a:solidFill>
                <a:srgbClr val="000066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0066"/>
                </a:solidFill>
                <a:cs typeface="Arial" panose="020B0604020202020204" pitchFamily="34" charset="0"/>
              </a:rPr>
              <a:t>Primary endpoint : % with VL &lt; 50 c/ml at W48 (ITT, snapshot), non inferiority od DTG with lower margin 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of </a:t>
            </a:r>
            <a:r>
              <a:rPr lang="mr-IN" sz="2000" dirty="0">
                <a:solidFill>
                  <a:srgbClr val="000066"/>
                </a:solidFill>
              </a:rPr>
              <a:t>–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 10%. </a:t>
            </a:r>
            <a:r>
              <a:rPr lang="fr-FR" sz="2000" dirty="0" err="1">
                <a:solidFill>
                  <a:srgbClr val="000066"/>
                </a:solidFill>
                <a:cs typeface="Arial" panose="020B0604020202020204" pitchFamily="34" charset="0"/>
              </a:rPr>
              <a:t>Superiority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r>
              <a:rPr lang="fr-FR" sz="2000" dirty="0" err="1">
                <a:solidFill>
                  <a:srgbClr val="000066"/>
                </a:solidFill>
                <a:cs typeface="Arial" panose="020B0604020202020204" pitchFamily="34" charset="0"/>
              </a:rPr>
              <a:t>tested</a:t>
            </a: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 </a:t>
            </a:r>
            <a:b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</a:br>
            <a:r>
              <a:rPr lang="fr-FR" sz="2000" dirty="0">
                <a:solidFill>
                  <a:srgbClr val="000066"/>
                </a:solidFill>
                <a:cs typeface="Arial" panose="020B0604020202020204" pitchFamily="34" charset="0"/>
              </a:rPr>
              <a:t>if non-</a:t>
            </a:r>
            <a:r>
              <a:rPr lang="fr-FR" sz="2000" dirty="0" err="1">
                <a:solidFill>
                  <a:srgbClr val="000066"/>
                </a:solidFill>
                <a:cs typeface="Arial" panose="020B0604020202020204" pitchFamily="34" charset="0"/>
              </a:rPr>
              <a:t>inferiority</a:t>
            </a:r>
            <a:endParaRPr lang="fr-FR" sz="2000" dirty="0">
              <a:solidFill>
                <a:srgbClr val="000066"/>
              </a:solidFill>
              <a:cs typeface="Arial" panose="020B0604020202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035328" y="6474802"/>
            <a:ext cx="3108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  <a:cs typeface="Arial" panose="020B0604020202020204" pitchFamily="34" charset="0"/>
              </a:rPr>
              <a:t>Cournil</a:t>
            </a:r>
            <a:r>
              <a:rPr lang="fr-FR" sz="1200" i="1" dirty="0">
                <a:solidFill>
                  <a:srgbClr val="C00000"/>
                </a:solidFill>
                <a:cs typeface="Arial" panose="020B0604020202020204" pitchFamily="34" charset="0"/>
              </a:rPr>
              <a:t> A. (Abs 342). JIAS 2018; 21, suppl. 8: 16</a:t>
            </a:r>
          </a:p>
        </p:txBody>
      </p:sp>
    </p:spTree>
    <p:extLst>
      <p:ext uri="{BB962C8B-B14F-4D97-AF65-F5344CB8AC3E}">
        <p14:creationId xmlns:p14="http://schemas.microsoft.com/office/powerpoint/2010/main" val="416560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NAMSAL </a:t>
            </a:r>
            <a:r>
              <a:rPr lang="fr-FR" dirty="0" err="1"/>
              <a:t>Study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882249" y="1268409"/>
            <a:ext cx="3379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err="1">
                <a:solidFill>
                  <a:srgbClr val="C00000"/>
                </a:solidFill>
              </a:rPr>
              <a:t>Results</a:t>
            </a:r>
            <a:r>
              <a:rPr lang="fr-FR" sz="2800" dirty="0">
                <a:solidFill>
                  <a:srgbClr val="C00000"/>
                </a:solidFill>
              </a:rPr>
              <a:t> (ITT </a:t>
            </a:r>
            <a:r>
              <a:rPr lang="fr-FR" sz="2800" dirty="0" err="1">
                <a:solidFill>
                  <a:srgbClr val="C00000"/>
                </a:solidFill>
              </a:rPr>
              <a:t>snapshot</a:t>
            </a:r>
            <a:r>
              <a:rPr lang="fr-FR" sz="2800" dirty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1473"/>
              </p:ext>
            </p:extLst>
          </p:nvPr>
        </p:nvGraphicFramePr>
        <p:xfrm>
          <a:off x="743104" y="2165620"/>
          <a:ext cx="7943696" cy="3779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973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212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29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20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 err="1"/>
                        <a:t>Outcome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at</a:t>
                      </a:r>
                      <a:r>
                        <a:rPr lang="fr-FR" sz="2000" dirty="0"/>
                        <a:t> W48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DTG +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TDF/3TC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N = 310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EFV400 + 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TDF/3TC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N = 303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 err="1"/>
                        <a:t>Adjusted</a:t>
                      </a:r>
                      <a:r>
                        <a:rPr lang="fr-FR" sz="2000" dirty="0"/>
                        <a:t> </a:t>
                      </a:r>
                      <a:r>
                        <a:rPr lang="fr-FR" sz="2000" dirty="0" err="1"/>
                        <a:t>difference</a:t>
                      </a:r>
                      <a:r>
                        <a:rPr lang="fr-FR" sz="2000" dirty="0"/>
                        <a:t> (95% CI)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VL &lt; 50 c/</a:t>
                      </a:r>
                      <a:r>
                        <a:rPr lang="fr-FR" sz="2000" dirty="0" err="1"/>
                        <a:t>mL</a:t>
                      </a:r>
                      <a:endParaRPr lang="fr-FR" sz="2000" dirty="0"/>
                    </a:p>
                    <a:p>
                      <a:pPr lv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Total population</a:t>
                      </a:r>
                    </a:p>
                    <a:p>
                      <a:pPr lv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BL VL &lt; 100 000</a:t>
                      </a:r>
                    </a:p>
                    <a:p>
                      <a:pPr lv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BL VL &gt; 100 000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2000" dirty="0"/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74.5 %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91.3 %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66.2 %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2000" dirty="0"/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69.0%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83.5%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61.5</a:t>
                      </a:r>
                      <a:r>
                        <a:rPr lang="fr-FR" sz="2000" baseline="0" dirty="0"/>
                        <a:t>%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fr-FR" sz="2000" dirty="0"/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5.5% (-1.6 to</a:t>
                      </a:r>
                      <a:r>
                        <a:rPr lang="fr-FR" sz="2000" baseline="0" dirty="0"/>
                        <a:t> 12.7)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baseline="0" dirty="0"/>
                        <a:t>7.8% (-1.2 to 16.8)</a:t>
                      </a: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baseline="0" dirty="0"/>
                        <a:t>4.7% (-4.6 to 14.0</a:t>
                      </a:r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VL &lt; 200 c/</a:t>
                      </a:r>
                      <a:r>
                        <a:rPr lang="fr-FR" sz="2000" dirty="0" err="1"/>
                        <a:t>mL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89 %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83.5%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2000" dirty="0"/>
                        <a:t>5.5% (0.1 to 11.0) = </a:t>
                      </a:r>
                      <a:r>
                        <a:rPr lang="fr-FR" sz="2000" dirty="0" err="1"/>
                        <a:t>superiority</a:t>
                      </a:r>
                      <a:endParaRPr lang="fr-FR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E52D6692-CE7D-4431-98AC-1BAC8E23B598}"/>
              </a:ext>
            </a:extLst>
          </p:cNvPr>
          <p:cNvSpPr txBox="1"/>
          <p:nvPr/>
        </p:nvSpPr>
        <p:spPr>
          <a:xfrm>
            <a:off x="6035328" y="6474802"/>
            <a:ext cx="31086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  <a:cs typeface="Arial" panose="020B0604020202020204" pitchFamily="34" charset="0"/>
              </a:rPr>
              <a:t>Cournil</a:t>
            </a:r>
            <a:r>
              <a:rPr lang="fr-FR" sz="1200" i="1" dirty="0">
                <a:solidFill>
                  <a:srgbClr val="C00000"/>
                </a:solidFill>
                <a:cs typeface="Arial" panose="020B0604020202020204" pitchFamily="34" charset="0"/>
              </a:rPr>
              <a:t> A. (Abs 342). JIAS 2018; 21, suppl. 8: 16</a:t>
            </a:r>
          </a:p>
        </p:txBody>
      </p:sp>
    </p:spTree>
    <p:extLst>
      <p:ext uri="{BB962C8B-B14F-4D97-AF65-F5344CB8AC3E}">
        <p14:creationId xmlns:p14="http://schemas.microsoft.com/office/powerpoint/2010/main" val="416560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DOR/3TC/TDF in ART-naive with transmitted NNRTI-resistance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Phase 2, open-label trial</a:t>
            </a:r>
          </a:p>
          <a:p>
            <a:endParaRPr lang="en-US" sz="2400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ART naive adults with 1 NNRTI mutation (K103N or Y181C or G190A) and no resistance to DOR, 3TC or TDF</a:t>
            </a:r>
          </a:p>
          <a:p>
            <a:pPr marL="0" indent="0">
              <a:buNone/>
            </a:pPr>
            <a:endParaRPr lang="en-US" sz="2400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N = 10 (K103N = 8, G190A = 2), median BL VL : 17,000 c/mL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1 with G190A : early discontinuation for rebound due to non adherence at W24 after achieving VL &lt; 50 c/mL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1 lost to follow-up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8 completed W48 : 8/8 with VL &lt; 50 c/mL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No discontinuation for AE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945015" y="6467527"/>
            <a:ext cx="3194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C00000"/>
                </a:solidFill>
              </a:rPr>
              <a:t>Wong A (Abs. P050). JIAS 2018; 21 , suppl. 8: 46 </a:t>
            </a:r>
          </a:p>
        </p:txBody>
      </p:sp>
    </p:spTree>
    <p:extLst>
      <p:ext uri="{BB962C8B-B14F-4D97-AF65-F5344CB8AC3E}">
        <p14:creationId xmlns:p14="http://schemas.microsoft.com/office/powerpoint/2010/main" val="3800804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Switching</a:t>
            </a:r>
            <a:r>
              <a:rPr lang="fr-FR" sz="3200" dirty="0"/>
              <a:t> </a:t>
            </a:r>
            <a:r>
              <a:rPr lang="fr-FR" sz="3200" dirty="0" err="1"/>
              <a:t>from</a:t>
            </a:r>
            <a:r>
              <a:rPr lang="fr-FR" sz="3200" dirty="0"/>
              <a:t> PI/r to DTG </a:t>
            </a:r>
            <a:r>
              <a:rPr lang="mr-IN" sz="3200" dirty="0"/>
              <a:t>–</a:t>
            </a:r>
            <a:r>
              <a:rPr lang="fr-FR" sz="3200" dirty="0"/>
              <a:t> NEAT 22 </a:t>
            </a:r>
            <a:r>
              <a:rPr lang="fr-FR" sz="3200" dirty="0" err="1"/>
              <a:t>Study</a:t>
            </a:r>
            <a:endParaRPr lang="fr-FR" sz="32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In HIV-infected patients aged &gt; 50 or with high CV risk, on a PI/r-containing regimen, switching to DTG-based regimen is</a:t>
            </a:r>
          </a:p>
          <a:p>
            <a:pPr lvl="1"/>
            <a:r>
              <a:rPr lang="en-US" sz="2000" dirty="0" err="1">
                <a:solidFill>
                  <a:srgbClr val="000066"/>
                </a:solidFill>
              </a:rPr>
              <a:t>Virologically</a:t>
            </a:r>
            <a:r>
              <a:rPr lang="en-US" sz="2000" dirty="0">
                <a:solidFill>
                  <a:srgbClr val="000066"/>
                </a:solidFill>
              </a:rPr>
              <a:t> non-inferior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Safe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Associated with significant improvement in lipid profile</a:t>
            </a:r>
          </a:p>
          <a:p>
            <a:endParaRPr lang="en-US" sz="2400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Sub-study assessed biomarkers : relative to PI/r continuation, switching to DTG was associated with 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Significant decrease in sCD14 (correlated with CD4 count increase)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Trend to decrease in </a:t>
            </a:r>
            <a:r>
              <a:rPr lang="en-US" sz="2000" dirty="0" err="1">
                <a:solidFill>
                  <a:srgbClr val="000066"/>
                </a:solidFill>
              </a:rPr>
              <a:t>hsCRP</a:t>
            </a:r>
            <a:r>
              <a:rPr lang="en-US" sz="2000" dirty="0">
                <a:solidFill>
                  <a:srgbClr val="000066"/>
                </a:solidFill>
              </a:rPr>
              <a:t> and </a:t>
            </a:r>
            <a:r>
              <a:rPr lang="en-US" sz="2000" dirty="0" err="1">
                <a:solidFill>
                  <a:srgbClr val="000066"/>
                </a:solidFill>
              </a:rPr>
              <a:t>oxidised</a:t>
            </a:r>
            <a:r>
              <a:rPr lang="en-US" sz="2000" dirty="0">
                <a:solidFill>
                  <a:srgbClr val="000066"/>
                </a:solidFill>
              </a:rPr>
              <a:t> LDL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Significant decrease in adiponectin (correlated with increase in BMI)</a:t>
            </a:r>
          </a:p>
          <a:p>
            <a:pPr lvl="1"/>
            <a:endParaRPr lang="en-US" sz="2000" dirty="0">
              <a:solidFill>
                <a:srgbClr val="000066"/>
              </a:solidFill>
            </a:endParaRP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The first 3 biomarkers have beneficial CV effects while decrease of adiponectin has negative CV effect 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The overall CV impact of PI/r-DTG switch was beneficial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21909" y="6476954"/>
            <a:ext cx="3422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C00000"/>
                </a:solidFill>
              </a:rPr>
              <a:t>Martinez E (Abs. 0113). JIAS 2018; 21 , suppl. 8: 2-3 </a:t>
            </a:r>
          </a:p>
        </p:txBody>
      </p:sp>
    </p:spTree>
    <p:extLst>
      <p:ext uri="{BB962C8B-B14F-4D97-AF65-F5344CB8AC3E}">
        <p14:creationId xmlns:p14="http://schemas.microsoft.com/office/powerpoint/2010/main" val="1435724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165">
            <a:extLst>
              <a:ext uri="{FF2B5EF4-FFF2-40B4-BE49-F238E27FC236}">
                <a16:creationId xmlns:a16="http://schemas.microsoft.com/office/drawing/2014/main" xmlns="" id="{665C55B7-4721-4C95-8D82-9AB19B772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061" y="1746105"/>
            <a:ext cx="6937346" cy="5909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D0D0F0"/>
            </a:solidFill>
            <a:round/>
            <a:headEnd/>
            <a:tailEnd/>
          </a:ln>
          <a:effectLst>
            <a:prstShdw prst="shdw17" dist="17961" dir="2700000">
              <a:srgbClr val="7D7D90">
                <a:alpha val="74997"/>
              </a:srgb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 sz="2800">
              <a:solidFill>
                <a:srgbClr val="000066"/>
              </a:solidFill>
            </a:endParaRP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457200" y="204074"/>
            <a:ext cx="8229600" cy="783831"/>
          </a:xfrm>
        </p:spPr>
        <p:txBody>
          <a:bodyPr>
            <a:normAutofit/>
          </a:bodyPr>
          <a:lstStyle/>
          <a:p>
            <a:r>
              <a:rPr lang="fr-FR" sz="3200" dirty="0" err="1"/>
              <a:t>Switching</a:t>
            </a:r>
            <a:r>
              <a:rPr lang="fr-FR" sz="3200" dirty="0"/>
              <a:t> </a:t>
            </a:r>
            <a:r>
              <a:rPr lang="fr-FR" sz="3200" dirty="0" err="1"/>
              <a:t>from</a:t>
            </a:r>
            <a:r>
              <a:rPr lang="fr-FR" sz="3200" dirty="0"/>
              <a:t> PI/r to DTG </a:t>
            </a:r>
            <a:r>
              <a:rPr lang="mr-IN" sz="3200" dirty="0"/>
              <a:t>–</a:t>
            </a:r>
            <a:r>
              <a:rPr lang="fr-FR" sz="3200" dirty="0"/>
              <a:t> NEAT 22 </a:t>
            </a:r>
            <a:r>
              <a:rPr lang="fr-FR" sz="3200" dirty="0" err="1"/>
              <a:t>Study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234782" y="1226627"/>
            <a:ext cx="72763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CC3300"/>
                </a:solidFill>
              </a:rPr>
              <a:t>Mean estimated weight changes (kg) according to modelled slopes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885087" y="6467527"/>
            <a:ext cx="324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C00000"/>
                </a:solidFill>
              </a:rPr>
              <a:t>Waters L (Abs. P102). JIAS 2018; 21 , suppl. 8: 77 </a:t>
            </a: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463675" y="4819651"/>
            <a:ext cx="6480175" cy="0"/>
          </a:xfrm>
          <a:custGeom>
            <a:avLst/>
            <a:gdLst>
              <a:gd name="T0" fmla="*/ 0 w 4082"/>
              <a:gd name="T1" fmla="*/ 2089 w 4082"/>
              <a:gd name="T2" fmla="*/ 4082 w 408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4082">
                <a:moveTo>
                  <a:pt x="0" y="0"/>
                </a:moveTo>
                <a:lnTo>
                  <a:pt x="2089" y="0"/>
                </a:lnTo>
                <a:lnTo>
                  <a:pt x="4082" y="0"/>
                </a:lnTo>
              </a:path>
            </a:pathLst>
          </a:custGeom>
          <a:noFill/>
          <a:ln w="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075" name="Groupe 2074"/>
          <p:cNvGrpSpPr/>
          <p:nvPr/>
        </p:nvGrpSpPr>
        <p:grpSpPr>
          <a:xfrm>
            <a:off x="1381125" y="2322513"/>
            <a:ext cx="6575425" cy="3302000"/>
            <a:chOff x="1381125" y="2322513"/>
            <a:chExt cx="6575425" cy="3302000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463675" y="3589338"/>
              <a:ext cx="0" cy="60960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4713288" y="5541963"/>
              <a:ext cx="0" cy="825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H="1">
              <a:off x="1381125" y="5434013"/>
              <a:ext cx="8255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1587500" y="5541963"/>
              <a:ext cx="0" cy="825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1463675" y="4198938"/>
              <a:ext cx="6492875" cy="1343025"/>
            </a:xfrm>
            <a:custGeom>
              <a:avLst/>
              <a:gdLst>
                <a:gd name="T0" fmla="*/ 4090 w 4090"/>
                <a:gd name="T1" fmla="*/ 846 h 846"/>
                <a:gd name="T2" fmla="*/ 4016 w 4090"/>
                <a:gd name="T3" fmla="*/ 846 h 846"/>
                <a:gd name="T4" fmla="*/ 2047 w 4090"/>
                <a:gd name="T5" fmla="*/ 846 h 846"/>
                <a:gd name="T6" fmla="*/ 78 w 4090"/>
                <a:gd name="T7" fmla="*/ 846 h 846"/>
                <a:gd name="T8" fmla="*/ 0 w 4090"/>
                <a:gd name="T9" fmla="*/ 846 h 846"/>
                <a:gd name="T10" fmla="*/ 0 w 4090"/>
                <a:gd name="T11" fmla="*/ 778 h 846"/>
                <a:gd name="T12" fmla="*/ 0 w 4090"/>
                <a:gd name="T13" fmla="*/ 391 h 846"/>
                <a:gd name="T14" fmla="*/ 0 w 4090"/>
                <a:gd name="T15" fmla="*/ 3 h 846"/>
                <a:gd name="T16" fmla="*/ 0 w 4090"/>
                <a:gd name="T17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90" h="846">
                  <a:moveTo>
                    <a:pt x="4090" y="846"/>
                  </a:moveTo>
                  <a:lnTo>
                    <a:pt x="4016" y="846"/>
                  </a:lnTo>
                  <a:lnTo>
                    <a:pt x="2047" y="846"/>
                  </a:lnTo>
                  <a:lnTo>
                    <a:pt x="78" y="846"/>
                  </a:lnTo>
                  <a:lnTo>
                    <a:pt x="0" y="846"/>
                  </a:lnTo>
                  <a:lnTo>
                    <a:pt x="0" y="778"/>
                  </a:lnTo>
                  <a:lnTo>
                    <a:pt x="0" y="391"/>
                  </a:lnTo>
                  <a:lnTo>
                    <a:pt x="0" y="3"/>
                  </a:lnTo>
                  <a:lnTo>
                    <a:pt x="0" y="0"/>
                  </a:lnTo>
                </a:path>
              </a:pathLst>
            </a:cu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7839075" y="5541963"/>
              <a:ext cx="0" cy="825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381125" y="4819651"/>
              <a:ext cx="8255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1381125" y="4203701"/>
              <a:ext cx="8255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1463675" y="2359026"/>
              <a:ext cx="0" cy="61595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>
              <a:off x="1463675" y="2974976"/>
              <a:ext cx="0" cy="614363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H="1">
              <a:off x="1381125" y="3589338"/>
              <a:ext cx="8255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1381125" y="2974976"/>
              <a:ext cx="8255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1463675" y="2322513"/>
              <a:ext cx="0" cy="36513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 flipH="1">
              <a:off x="1381125" y="2359026"/>
              <a:ext cx="82550" cy="0"/>
            </a:xfrm>
            <a:prstGeom prst="line">
              <a:avLst/>
            </a:prstGeom>
            <a:noFill/>
            <a:ln w="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3" name="Line 21"/>
          <p:cNvSpPr>
            <a:spLocks noChangeShapeType="1"/>
          </p:cNvSpPr>
          <p:nvPr/>
        </p:nvSpPr>
        <p:spPr bwMode="auto">
          <a:xfrm flipH="1">
            <a:off x="4779963" y="3876676"/>
            <a:ext cx="52387" cy="0"/>
          </a:xfrm>
          <a:prstGeom prst="line">
            <a:avLst/>
          </a:prstGeom>
          <a:noFill/>
          <a:ln w="12700">
            <a:solidFill>
              <a:srgbClr val="33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Line 22"/>
          <p:cNvSpPr>
            <a:spLocks noChangeShapeType="1"/>
          </p:cNvSpPr>
          <p:nvPr/>
        </p:nvSpPr>
        <p:spPr bwMode="auto">
          <a:xfrm flipH="1">
            <a:off x="4729163" y="3876676"/>
            <a:ext cx="50800" cy="0"/>
          </a:xfrm>
          <a:prstGeom prst="line">
            <a:avLst/>
          </a:prstGeom>
          <a:noFill/>
          <a:ln w="12700">
            <a:solidFill>
              <a:srgbClr val="33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7854950" y="2406651"/>
            <a:ext cx="103187" cy="0"/>
          </a:xfrm>
          <a:custGeom>
            <a:avLst/>
            <a:gdLst>
              <a:gd name="T0" fmla="*/ 65 w 65"/>
              <a:gd name="T1" fmla="*/ 32 w 65"/>
              <a:gd name="T2" fmla="*/ 0 w 6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5">
                <a:moveTo>
                  <a:pt x="65" y="0"/>
                </a:moveTo>
                <a:lnTo>
                  <a:pt x="3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4779963" y="3876676"/>
            <a:ext cx="0" cy="1303338"/>
          </a:xfrm>
          <a:custGeom>
            <a:avLst/>
            <a:gdLst>
              <a:gd name="T0" fmla="*/ 821 h 821"/>
              <a:gd name="T1" fmla="*/ 594 h 821"/>
              <a:gd name="T2" fmla="*/ 0 h 82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821">
                <a:moveTo>
                  <a:pt x="0" y="821"/>
                </a:moveTo>
                <a:lnTo>
                  <a:pt x="0" y="594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4729163" y="5180013"/>
            <a:ext cx="103187" cy="0"/>
          </a:xfrm>
          <a:custGeom>
            <a:avLst/>
            <a:gdLst>
              <a:gd name="T0" fmla="*/ 65 w 65"/>
              <a:gd name="T1" fmla="*/ 32 w 65"/>
              <a:gd name="T2" fmla="*/ 0 w 6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5">
                <a:moveTo>
                  <a:pt x="65" y="0"/>
                </a:moveTo>
                <a:lnTo>
                  <a:pt x="3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Line 26"/>
          <p:cNvSpPr>
            <a:spLocks noChangeShapeType="1"/>
          </p:cNvSpPr>
          <p:nvPr/>
        </p:nvSpPr>
        <p:spPr bwMode="auto">
          <a:xfrm flipH="1">
            <a:off x="2046288" y="2140905"/>
            <a:ext cx="525462" cy="0"/>
          </a:xfrm>
          <a:prstGeom prst="line">
            <a:avLst/>
          </a:prstGeom>
          <a:noFill/>
          <a:ln w="28575">
            <a:solidFill>
              <a:srgbClr val="33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27"/>
          <p:cNvSpPr>
            <a:spLocks/>
          </p:cNvSpPr>
          <p:nvPr/>
        </p:nvSpPr>
        <p:spPr bwMode="auto">
          <a:xfrm>
            <a:off x="7854950" y="4262438"/>
            <a:ext cx="103187" cy="0"/>
          </a:xfrm>
          <a:custGeom>
            <a:avLst/>
            <a:gdLst>
              <a:gd name="T0" fmla="*/ 65 w 65"/>
              <a:gd name="T1" fmla="*/ 32 w 65"/>
              <a:gd name="T2" fmla="*/ 0 w 6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5">
                <a:moveTo>
                  <a:pt x="65" y="0"/>
                </a:moveTo>
                <a:lnTo>
                  <a:pt x="3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 flipV="1">
            <a:off x="7905750" y="2406651"/>
            <a:ext cx="0" cy="1855788"/>
          </a:xfrm>
          <a:prstGeom prst="line">
            <a:avLst/>
          </a:prstGeom>
          <a:noFill/>
          <a:ln w="12700">
            <a:solidFill>
              <a:srgbClr val="33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 flipV="1">
            <a:off x="7772400" y="2852738"/>
            <a:ext cx="0" cy="1885950"/>
          </a:xfrm>
          <a:prstGeom prst="line">
            <a:avLst/>
          </a:prstGeom>
          <a:noFill/>
          <a:ln w="127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8" name="Freeform 30"/>
          <p:cNvSpPr>
            <a:spLocks/>
          </p:cNvSpPr>
          <p:nvPr/>
        </p:nvSpPr>
        <p:spPr bwMode="auto">
          <a:xfrm>
            <a:off x="7721600" y="4738688"/>
            <a:ext cx="103187" cy="0"/>
          </a:xfrm>
          <a:custGeom>
            <a:avLst/>
            <a:gdLst>
              <a:gd name="T0" fmla="*/ 65 w 65"/>
              <a:gd name="T1" fmla="*/ 32 w 65"/>
              <a:gd name="T2" fmla="*/ 0 w 6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5">
                <a:moveTo>
                  <a:pt x="65" y="0"/>
                </a:moveTo>
                <a:lnTo>
                  <a:pt x="3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49" name="Freeform 31"/>
          <p:cNvSpPr>
            <a:spLocks/>
          </p:cNvSpPr>
          <p:nvPr/>
        </p:nvSpPr>
        <p:spPr bwMode="auto">
          <a:xfrm>
            <a:off x="4595813" y="4486276"/>
            <a:ext cx="103187" cy="0"/>
          </a:xfrm>
          <a:custGeom>
            <a:avLst/>
            <a:gdLst>
              <a:gd name="T0" fmla="*/ 65 w 65"/>
              <a:gd name="T1" fmla="*/ 32 w 65"/>
              <a:gd name="T2" fmla="*/ 0 w 65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65">
                <a:moveTo>
                  <a:pt x="65" y="0"/>
                </a:moveTo>
                <a:lnTo>
                  <a:pt x="32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1" name="Line 32"/>
          <p:cNvSpPr>
            <a:spLocks noChangeShapeType="1"/>
          </p:cNvSpPr>
          <p:nvPr/>
        </p:nvSpPr>
        <p:spPr bwMode="auto">
          <a:xfrm flipH="1">
            <a:off x="2046288" y="1885317"/>
            <a:ext cx="525462" cy="0"/>
          </a:xfrm>
          <a:prstGeom prst="line">
            <a:avLst/>
          </a:prstGeom>
          <a:noFill/>
          <a:ln w="28575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2" name="Line 33"/>
          <p:cNvSpPr>
            <a:spLocks noChangeShapeType="1"/>
          </p:cNvSpPr>
          <p:nvPr/>
        </p:nvSpPr>
        <p:spPr bwMode="auto">
          <a:xfrm flipH="1">
            <a:off x="4595813" y="3159126"/>
            <a:ext cx="50800" cy="0"/>
          </a:xfrm>
          <a:prstGeom prst="line">
            <a:avLst/>
          </a:prstGeom>
          <a:noFill/>
          <a:ln w="127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3" name="Line 34"/>
          <p:cNvSpPr>
            <a:spLocks noChangeShapeType="1"/>
          </p:cNvSpPr>
          <p:nvPr/>
        </p:nvSpPr>
        <p:spPr bwMode="auto">
          <a:xfrm flipH="1">
            <a:off x="4646613" y="3159126"/>
            <a:ext cx="52387" cy="0"/>
          </a:xfrm>
          <a:prstGeom prst="line">
            <a:avLst/>
          </a:prstGeom>
          <a:noFill/>
          <a:ln w="127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4" name="Line 35"/>
          <p:cNvSpPr>
            <a:spLocks noChangeShapeType="1"/>
          </p:cNvSpPr>
          <p:nvPr/>
        </p:nvSpPr>
        <p:spPr bwMode="auto">
          <a:xfrm flipH="1">
            <a:off x="7772400" y="2852738"/>
            <a:ext cx="52387" cy="0"/>
          </a:xfrm>
          <a:prstGeom prst="line">
            <a:avLst/>
          </a:prstGeom>
          <a:noFill/>
          <a:ln w="127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5" name="Line 36"/>
          <p:cNvSpPr>
            <a:spLocks noChangeShapeType="1"/>
          </p:cNvSpPr>
          <p:nvPr/>
        </p:nvSpPr>
        <p:spPr bwMode="auto">
          <a:xfrm flipV="1">
            <a:off x="4646613" y="3159126"/>
            <a:ext cx="0" cy="1327150"/>
          </a:xfrm>
          <a:prstGeom prst="line">
            <a:avLst/>
          </a:prstGeom>
          <a:noFill/>
          <a:ln w="127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6" name="Line 37"/>
          <p:cNvSpPr>
            <a:spLocks noChangeShapeType="1"/>
          </p:cNvSpPr>
          <p:nvPr/>
        </p:nvSpPr>
        <p:spPr bwMode="auto">
          <a:xfrm flipH="1">
            <a:off x="7721600" y="2852738"/>
            <a:ext cx="50800" cy="0"/>
          </a:xfrm>
          <a:prstGeom prst="line">
            <a:avLst/>
          </a:prstGeom>
          <a:noFill/>
          <a:ln w="1270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57" name="Rectangle 38"/>
          <p:cNvSpPr>
            <a:spLocks noChangeArrowheads="1"/>
          </p:cNvSpPr>
          <p:nvPr/>
        </p:nvSpPr>
        <p:spPr bwMode="auto">
          <a:xfrm>
            <a:off x="1059303" y="5330826"/>
            <a:ext cx="28212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-0,5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39"/>
          <p:cNvSpPr>
            <a:spLocks noChangeArrowheads="1"/>
          </p:cNvSpPr>
          <p:nvPr/>
        </p:nvSpPr>
        <p:spPr bwMode="auto">
          <a:xfrm>
            <a:off x="1250061" y="4714876"/>
            <a:ext cx="913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9" name="Rectangle 40"/>
          <p:cNvSpPr>
            <a:spLocks noChangeArrowheads="1"/>
          </p:cNvSpPr>
          <p:nvPr/>
        </p:nvSpPr>
        <p:spPr bwMode="auto">
          <a:xfrm>
            <a:off x="1113806" y="4100514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0,5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0" name="Rectangle 41"/>
          <p:cNvSpPr>
            <a:spLocks noChangeArrowheads="1"/>
          </p:cNvSpPr>
          <p:nvPr/>
        </p:nvSpPr>
        <p:spPr bwMode="auto">
          <a:xfrm>
            <a:off x="1113806" y="3484564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1,0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42"/>
          <p:cNvSpPr>
            <a:spLocks noChangeArrowheads="1"/>
          </p:cNvSpPr>
          <p:nvPr/>
        </p:nvSpPr>
        <p:spPr bwMode="auto">
          <a:xfrm>
            <a:off x="1113806" y="2870201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1,5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43"/>
          <p:cNvSpPr>
            <a:spLocks noChangeArrowheads="1"/>
          </p:cNvSpPr>
          <p:nvPr/>
        </p:nvSpPr>
        <p:spPr bwMode="auto">
          <a:xfrm>
            <a:off x="1113806" y="2255839"/>
            <a:ext cx="22762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2,0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44"/>
          <p:cNvSpPr>
            <a:spLocks noChangeArrowheads="1"/>
          </p:cNvSpPr>
          <p:nvPr/>
        </p:nvSpPr>
        <p:spPr bwMode="auto">
          <a:xfrm>
            <a:off x="1542608" y="5668963"/>
            <a:ext cx="9137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45"/>
          <p:cNvSpPr>
            <a:spLocks noChangeArrowheads="1"/>
          </p:cNvSpPr>
          <p:nvPr/>
        </p:nvSpPr>
        <p:spPr bwMode="auto">
          <a:xfrm>
            <a:off x="4624297" y="566896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48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46"/>
          <p:cNvSpPr>
            <a:spLocks noChangeArrowheads="1"/>
          </p:cNvSpPr>
          <p:nvPr/>
        </p:nvSpPr>
        <p:spPr bwMode="auto">
          <a:xfrm>
            <a:off x="7750085" y="566896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96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6" name="Freeform 47"/>
          <p:cNvSpPr>
            <a:spLocks/>
          </p:cNvSpPr>
          <p:nvPr/>
        </p:nvSpPr>
        <p:spPr bwMode="auto">
          <a:xfrm>
            <a:off x="1587500" y="3795713"/>
            <a:ext cx="6184900" cy="1023938"/>
          </a:xfrm>
          <a:custGeom>
            <a:avLst/>
            <a:gdLst>
              <a:gd name="T0" fmla="*/ 3896 w 3896"/>
              <a:gd name="T1" fmla="*/ 0 h 645"/>
              <a:gd name="T2" fmla="*/ 1927 w 3896"/>
              <a:gd name="T3" fmla="*/ 21 h 645"/>
              <a:gd name="T4" fmla="*/ 0 w 3896"/>
              <a:gd name="T5" fmla="*/ 645 h 6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96" h="645">
                <a:moveTo>
                  <a:pt x="3896" y="0"/>
                </a:moveTo>
                <a:lnTo>
                  <a:pt x="1927" y="21"/>
                </a:lnTo>
                <a:lnTo>
                  <a:pt x="0" y="645"/>
                </a:lnTo>
              </a:path>
            </a:pathLst>
          </a:custGeom>
          <a:noFill/>
          <a:ln w="19050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7" name="Freeform 48"/>
          <p:cNvSpPr>
            <a:spLocks/>
          </p:cNvSpPr>
          <p:nvPr/>
        </p:nvSpPr>
        <p:spPr bwMode="auto">
          <a:xfrm>
            <a:off x="1587500" y="3333751"/>
            <a:ext cx="6318250" cy="1485900"/>
          </a:xfrm>
          <a:custGeom>
            <a:avLst/>
            <a:gdLst>
              <a:gd name="T0" fmla="*/ 3980 w 3980"/>
              <a:gd name="T1" fmla="*/ 0 h 936"/>
              <a:gd name="T2" fmla="*/ 2011 w 3980"/>
              <a:gd name="T3" fmla="*/ 752 h 936"/>
              <a:gd name="T4" fmla="*/ 0 w 3980"/>
              <a:gd name="T5" fmla="*/ 936 h 9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80" h="936">
                <a:moveTo>
                  <a:pt x="3980" y="0"/>
                </a:moveTo>
                <a:lnTo>
                  <a:pt x="2011" y="752"/>
                </a:lnTo>
                <a:lnTo>
                  <a:pt x="0" y="936"/>
                </a:lnTo>
              </a:path>
            </a:pathLst>
          </a:custGeom>
          <a:noFill/>
          <a:ln w="19050">
            <a:solidFill>
              <a:srgbClr val="33669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8" name="Freeform 49"/>
          <p:cNvSpPr>
            <a:spLocks/>
          </p:cNvSpPr>
          <p:nvPr/>
        </p:nvSpPr>
        <p:spPr bwMode="auto">
          <a:xfrm>
            <a:off x="1530350" y="4765676"/>
            <a:ext cx="114300" cy="107950"/>
          </a:xfrm>
          <a:custGeom>
            <a:avLst/>
            <a:gdLst>
              <a:gd name="T0" fmla="*/ 61 w 72"/>
              <a:gd name="T1" fmla="*/ 58 h 68"/>
              <a:gd name="T2" fmla="*/ 63 w 72"/>
              <a:gd name="T3" fmla="*/ 55 h 68"/>
              <a:gd name="T4" fmla="*/ 66 w 72"/>
              <a:gd name="T5" fmla="*/ 52 h 68"/>
              <a:gd name="T6" fmla="*/ 66 w 72"/>
              <a:gd name="T7" fmla="*/ 51 h 68"/>
              <a:gd name="T8" fmla="*/ 66 w 72"/>
              <a:gd name="T9" fmla="*/ 51 h 68"/>
              <a:gd name="T10" fmla="*/ 67 w 72"/>
              <a:gd name="T11" fmla="*/ 49 h 68"/>
              <a:gd name="T12" fmla="*/ 69 w 72"/>
              <a:gd name="T13" fmla="*/ 47 h 68"/>
              <a:gd name="T14" fmla="*/ 70 w 72"/>
              <a:gd name="T15" fmla="*/ 43 h 68"/>
              <a:gd name="T16" fmla="*/ 71 w 72"/>
              <a:gd name="T17" fmla="*/ 40 h 68"/>
              <a:gd name="T18" fmla="*/ 71 w 72"/>
              <a:gd name="T19" fmla="*/ 37 h 68"/>
              <a:gd name="T20" fmla="*/ 72 w 72"/>
              <a:gd name="T21" fmla="*/ 34 h 68"/>
              <a:gd name="T22" fmla="*/ 71 w 72"/>
              <a:gd name="T23" fmla="*/ 30 h 68"/>
              <a:gd name="T24" fmla="*/ 71 w 72"/>
              <a:gd name="T25" fmla="*/ 27 h 68"/>
              <a:gd name="T26" fmla="*/ 69 w 72"/>
              <a:gd name="T27" fmla="*/ 21 h 68"/>
              <a:gd name="T28" fmla="*/ 66 w 72"/>
              <a:gd name="T29" fmla="*/ 15 h 68"/>
              <a:gd name="T30" fmla="*/ 63 w 72"/>
              <a:gd name="T31" fmla="*/ 12 h 68"/>
              <a:gd name="T32" fmla="*/ 61 w 72"/>
              <a:gd name="T33" fmla="*/ 10 h 68"/>
              <a:gd name="T34" fmla="*/ 58 w 72"/>
              <a:gd name="T35" fmla="*/ 7 h 68"/>
              <a:gd name="T36" fmla="*/ 55 w 72"/>
              <a:gd name="T37" fmla="*/ 5 h 68"/>
              <a:gd name="T38" fmla="*/ 52 w 72"/>
              <a:gd name="T39" fmla="*/ 3 h 68"/>
              <a:gd name="T40" fmla="*/ 49 w 72"/>
              <a:gd name="T41" fmla="*/ 2 h 68"/>
              <a:gd name="T42" fmla="*/ 46 w 72"/>
              <a:gd name="T43" fmla="*/ 1 h 68"/>
              <a:gd name="T44" fmla="*/ 43 w 72"/>
              <a:gd name="T45" fmla="*/ 0 h 68"/>
              <a:gd name="T46" fmla="*/ 39 w 72"/>
              <a:gd name="T47" fmla="*/ 0 h 68"/>
              <a:gd name="T48" fmla="*/ 36 w 72"/>
              <a:gd name="T49" fmla="*/ 0 h 68"/>
              <a:gd name="T50" fmla="*/ 32 w 72"/>
              <a:gd name="T51" fmla="*/ 0 h 68"/>
              <a:gd name="T52" fmla="*/ 29 w 72"/>
              <a:gd name="T53" fmla="*/ 0 h 68"/>
              <a:gd name="T54" fmla="*/ 22 w 72"/>
              <a:gd name="T55" fmla="*/ 2 h 68"/>
              <a:gd name="T56" fmla="*/ 16 w 72"/>
              <a:gd name="T57" fmla="*/ 5 h 68"/>
              <a:gd name="T58" fmla="*/ 11 w 72"/>
              <a:gd name="T59" fmla="*/ 10 h 68"/>
              <a:gd name="T60" fmla="*/ 6 w 72"/>
              <a:gd name="T61" fmla="*/ 15 h 68"/>
              <a:gd name="T62" fmla="*/ 3 w 72"/>
              <a:gd name="T63" fmla="*/ 21 h 68"/>
              <a:gd name="T64" fmla="*/ 1 w 72"/>
              <a:gd name="T65" fmla="*/ 27 h 68"/>
              <a:gd name="T66" fmla="*/ 0 w 72"/>
              <a:gd name="T67" fmla="*/ 34 h 68"/>
              <a:gd name="T68" fmla="*/ 0 w 72"/>
              <a:gd name="T69" fmla="*/ 37 h 68"/>
              <a:gd name="T70" fmla="*/ 1 w 72"/>
              <a:gd name="T71" fmla="*/ 40 h 68"/>
              <a:gd name="T72" fmla="*/ 1 w 72"/>
              <a:gd name="T73" fmla="*/ 43 h 68"/>
              <a:gd name="T74" fmla="*/ 3 w 72"/>
              <a:gd name="T75" fmla="*/ 47 h 68"/>
              <a:gd name="T76" fmla="*/ 4 w 72"/>
              <a:gd name="T77" fmla="*/ 49 h 68"/>
              <a:gd name="T78" fmla="*/ 6 w 72"/>
              <a:gd name="T79" fmla="*/ 52 h 68"/>
              <a:gd name="T80" fmla="*/ 8 w 72"/>
              <a:gd name="T81" fmla="*/ 55 h 68"/>
              <a:gd name="T82" fmla="*/ 11 w 72"/>
              <a:gd name="T83" fmla="*/ 58 h 68"/>
              <a:gd name="T84" fmla="*/ 14 w 72"/>
              <a:gd name="T85" fmla="*/ 60 h 68"/>
              <a:gd name="T86" fmla="*/ 16 w 72"/>
              <a:gd name="T87" fmla="*/ 62 h 68"/>
              <a:gd name="T88" fmla="*/ 22 w 72"/>
              <a:gd name="T89" fmla="*/ 65 h 68"/>
              <a:gd name="T90" fmla="*/ 29 w 72"/>
              <a:gd name="T91" fmla="*/ 67 h 68"/>
              <a:gd name="T92" fmla="*/ 32 w 72"/>
              <a:gd name="T93" fmla="*/ 68 h 68"/>
              <a:gd name="T94" fmla="*/ 36 w 72"/>
              <a:gd name="T95" fmla="*/ 68 h 68"/>
              <a:gd name="T96" fmla="*/ 39 w 72"/>
              <a:gd name="T97" fmla="*/ 68 h 68"/>
              <a:gd name="T98" fmla="*/ 43 w 72"/>
              <a:gd name="T99" fmla="*/ 67 h 68"/>
              <a:gd name="T100" fmla="*/ 46 w 72"/>
              <a:gd name="T101" fmla="*/ 66 h 68"/>
              <a:gd name="T102" fmla="*/ 49 w 72"/>
              <a:gd name="T103" fmla="*/ 65 h 68"/>
              <a:gd name="T104" fmla="*/ 52 w 72"/>
              <a:gd name="T105" fmla="*/ 64 h 68"/>
              <a:gd name="T106" fmla="*/ 54 w 72"/>
              <a:gd name="T107" fmla="*/ 63 h 68"/>
              <a:gd name="T108" fmla="*/ 54 w 72"/>
              <a:gd name="T109" fmla="*/ 62 h 68"/>
              <a:gd name="T110" fmla="*/ 55 w 72"/>
              <a:gd name="T111" fmla="*/ 62 h 68"/>
              <a:gd name="T112" fmla="*/ 58 w 72"/>
              <a:gd name="T113" fmla="*/ 60 h 68"/>
              <a:gd name="T114" fmla="*/ 61 w 72"/>
              <a:gd name="T115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" h="68">
                <a:moveTo>
                  <a:pt x="61" y="58"/>
                </a:moveTo>
                <a:lnTo>
                  <a:pt x="63" y="55"/>
                </a:lnTo>
                <a:lnTo>
                  <a:pt x="66" y="52"/>
                </a:lnTo>
                <a:lnTo>
                  <a:pt x="66" y="51"/>
                </a:lnTo>
                <a:lnTo>
                  <a:pt x="66" y="51"/>
                </a:lnTo>
                <a:lnTo>
                  <a:pt x="67" y="49"/>
                </a:lnTo>
                <a:lnTo>
                  <a:pt x="69" y="47"/>
                </a:lnTo>
                <a:lnTo>
                  <a:pt x="70" y="43"/>
                </a:lnTo>
                <a:lnTo>
                  <a:pt x="71" y="40"/>
                </a:lnTo>
                <a:lnTo>
                  <a:pt x="71" y="37"/>
                </a:lnTo>
                <a:lnTo>
                  <a:pt x="72" y="34"/>
                </a:lnTo>
                <a:lnTo>
                  <a:pt x="71" y="30"/>
                </a:lnTo>
                <a:lnTo>
                  <a:pt x="71" y="27"/>
                </a:lnTo>
                <a:lnTo>
                  <a:pt x="69" y="21"/>
                </a:lnTo>
                <a:lnTo>
                  <a:pt x="66" y="15"/>
                </a:lnTo>
                <a:lnTo>
                  <a:pt x="63" y="12"/>
                </a:lnTo>
                <a:lnTo>
                  <a:pt x="61" y="10"/>
                </a:lnTo>
                <a:lnTo>
                  <a:pt x="58" y="7"/>
                </a:lnTo>
                <a:lnTo>
                  <a:pt x="55" y="5"/>
                </a:lnTo>
                <a:lnTo>
                  <a:pt x="52" y="3"/>
                </a:lnTo>
                <a:lnTo>
                  <a:pt x="49" y="2"/>
                </a:lnTo>
                <a:lnTo>
                  <a:pt x="46" y="1"/>
                </a:lnTo>
                <a:lnTo>
                  <a:pt x="43" y="0"/>
                </a:lnTo>
                <a:lnTo>
                  <a:pt x="39" y="0"/>
                </a:lnTo>
                <a:lnTo>
                  <a:pt x="36" y="0"/>
                </a:lnTo>
                <a:lnTo>
                  <a:pt x="32" y="0"/>
                </a:lnTo>
                <a:lnTo>
                  <a:pt x="29" y="0"/>
                </a:lnTo>
                <a:lnTo>
                  <a:pt x="22" y="2"/>
                </a:lnTo>
                <a:lnTo>
                  <a:pt x="16" y="5"/>
                </a:lnTo>
                <a:lnTo>
                  <a:pt x="11" y="10"/>
                </a:lnTo>
                <a:lnTo>
                  <a:pt x="6" y="15"/>
                </a:lnTo>
                <a:lnTo>
                  <a:pt x="3" y="21"/>
                </a:lnTo>
                <a:lnTo>
                  <a:pt x="1" y="27"/>
                </a:lnTo>
                <a:lnTo>
                  <a:pt x="0" y="34"/>
                </a:lnTo>
                <a:lnTo>
                  <a:pt x="0" y="37"/>
                </a:lnTo>
                <a:lnTo>
                  <a:pt x="1" y="40"/>
                </a:lnTo>
                <a:lnTo>
                  <a:pt x="1" y="43"/>
                </a:lnTo>
                <a:lnTo>
                  <a:pt x="3" y="47"/>
                </a:lnTo>
                <a:lnTo>
                  <a:pt x="4" y="49"/>
                </a:lnTo>
                <a:lnTo>
                  <a:pt x="6" y="52"/>
                </a:lnTo>
                <a:lnTo>
                  <a:pt x="8" y="55"/>
                </a:lnTo>
                <a:lnTo>
                  <a:pt x="11" y="58"/>
                </a:lnTo>
                <a:lnTo>
                  <a:pt x="14" y="60"/>
                </a:lnTo>
                <a:lnTo>
                  <a:pt x="16" y="62"/>
                </a:lnTo>
                <a:lnTo>
                  <a:pt x="22" y="65"/>
                </a:lnTo>
                <a:lnTo>
                  <a:pt x="29" y="67"/>
                </a:lnTo>
                <a:lnTo>
                  <a:pt x="32" y="68"/>
                </a:lnTo>
                <a:lnTo>
                  <a:pt x="36" y="68"/>
                </a:lnTo>
                <a:lnTo>
                  <a:pt x="39" y="68"/>
                </a:lnTo>
                <a:lnTo>
                  <a:pt x="43" y="67"/>
                </a:lnTo>
                <a:lnTo>
                  <a:pt x="46" y="66"/>
                </a:lnTo>
                <a:lnTo>
                  <a:pt x="49" y="65"/>
                </a:lnTo>
                <a:lnTo>
                  <a:pt x="52" y="64"/>
                </a:lnTo>
                <a:lnTo>
                  <a:pt x="54" y="63"/>
                </a:lnTo>
                <a:lnTo>
                  <a:pt x="54" y="62"/>
                </a:lnTo>
                <a:lnTo>
                  <a:pt x="55" y="62"/>
                </a:lnTo>
                <a:lnTo>
                  <a:pt x="58" y="60"/>
                </a:lnTo>
                <a:lnTo>
                  <a:pt x="61" y="58"/>
                </a:ln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69" name="Freeform 50"/>
          <p:cNvSpPr>
            <a:spLocks/>
          </p:cNvSpPr>
          <p:nvPr/>
        </p:nvSpPr>
        <p:spPr bwMode="auto">
          <a:xfrm>
            <a:off x="4722813" y="4473576"/>
            <a:ext cx="112712" cy="107950"/>
          </a:xfrm>
          <a:custGeom>
            <a:avLst/>
            <a:gdLst>
              <a:gd name="T0" fmla="*/ 61 w 71"/>
              <a:gd name="T1" fmla="*/ 58 h 68"/>
              <a:gd name="T2" fmla="*/ 63 w 71"/>
              <a:gd name="T3" fmla="*/ 55 h 68"/>
              <a:gd name="T4" fmla="*/ 66 w 71"/>
              <a:gd name="T5" fmla="*/ 52 h 68"/>
              <a:gd name="T6" fmla="*/ 66 w 71"/>
              <a:gd name="T7" fmla="*/ 51 h 68"/>
              <a:gd name="T8" fmla="*/ 66 w 71"/>
              <a:gd name="T9" fmla="*/ 51 h 68"/>
              <a:gd name="T10" fmla="*/ 67 w 71"/>
              <a:gd name="T11" fmla="*/ 49 h 68"/>
              <a:gd name="T12" fmla="*/ 69 w 71"/>
              <a:gd name="T13" fmla="*/ 47 h 68"/>
              <a:gd name="T14" fmla="*/ 70 w 71"/>
              <a:gd name="T15" fmla="*/ 43 h 68"/>
              <a:gd name="T16" fmla="*/ 71 w 71"/>
              <a:gd name="T17" fmla="*/ 40 h 68"/>
              <a:gd name="T18" fmla="*/ 71 w 71"/>
              <a:gd name="T19" fmla="*/ 37 h 68"/>
              <a:gd name="T20" fmla="*/ 71 w 71"/>
              <a:gd name="T21" fmla="*/ 34 h 68"/>
              <a:gd name="T22" fmla="*/ 71 w 71"/>
              <a:gd name="T23" fmla="*/ 30 h 68"/>
              <a:gd name="T24" fmla="*/ 71 w 71"/>
              <a:gd name="T25" fmla="*/ 27 h 68"/>
              <a:gd name="T26" fmla="*/ 69 w 71"/>
              <a:gd name="T27" fmla="*/ 21 h 68"/>
              <a:gd name="T28" fmla="*/ 66 w 71"/>
              <a:gd name="T29" fmla="*/ 15 h 68"/>
              <a:gd name="T30" fmla="*/ 63 w 71"/>
              <a:gd name="T31" fmla="*/ 12 h 68"/>
              <a:gd name="T32" fmla="*/ 61 w 71"/>
              <a:gd name="T33" fmla="*/ 10 h 68"/>
              <a:gd name="T34" fmla="*/ 58 w 71"/>
              <a:gd name="T35" fmla="*/ 7 h 68"/>
              <a:gd name="T36" fmla="*/ 55 w 71"/>
              <a:gd name="T37" fmla="*/ 5 h 68"/>
              <a:gd name="T38" fmla="*/ 52 w 71"/>
              <a:gd name="T39" fmla="*/ 3 h 68"/>
              <a:gd name="T40" fmla="*/ 49 w 71"/>
              <a:gd name="T41" fmla="*/ 2 h 68"/>
              <a:gd name="T42" fmla="*/ 46 w 71"/>
              <a:gd name="T43" fmla="*/ 1 h 68"/>
              <a:gd name="T44" fmla="*/ 43 w 71"/>
              <a:gd name="T45" fmla="*/ 0 h 68"/>
              <a:gd name="T46" fmla="*/ 39 w 71"/>
              <a:gd name="T47" fmla="*/ 0 h 68"/>
              <a:gd name="T48" fmla="*/ 36 w 71"/>
              <a:gd name="T49" fmla="*/ 0 h 68"/>
              <a:gd name="T50" fmla="*/ 32 w 71"/>
              <a:gd name="T51" fmla="*/ 0 h 68"/>
              <a:gd name="T52" fmla="*/ 29 w 71"/>
              <a:gd name="T53" fmla="*/ 0 h 68"/>
              <a:gd name="T54" fmla="*/ 22 w 71"/>
              <a:gd name="T55" fmla="*/ 2 h 68"/>
              <a:gd name="T56" fmla="*/ 16 w 71"/>
              <a:gd name="T57" fmla="*/ 5 h 68"/>
              <a:gd name="T58" fmla="*/ 11 w 71"/>
              <a:gd name="T59" fmla="*/ 10 h 68"/>
              <a:gd name="T60" fmla="*/ 6 w 71"/>
              <a:gd name="T61" fmla="*/ 15 h 68"/>
              <a:gd name="T62" fmla="*/ 3 w 71"/>
              <a:gd name="T63" fmla="*/ 21 h 68"/>
              <a:gd name="T64" fmla="*/ 1 w 71"/>
              <a:gd name="T65" fmla="*/ 27 h 68"/>
              <a:gd name="T66" fmla="*/ 0 w 71"/>
              <a:gd name="T67" fmla="*/ 34 h 68"/>
              <a:gd name="T68" fmla="*/ 0 w 71"/>
              <a:gd name="T69" fmla="*/ 37 h 68"/>
              <a:gd name="T70" fmla="*/ 1 w 71"/>
              <a:gd name="T71" fmla="*/ 40 h 68"/>
              <a:gd name="T72" fmla="*/ 1 w 71"/>
              <a:gd name="T73" fmla="*/ 43 h 68"/>
              <a:gd name="T74" fmla="*/ 3 w 71"/>
              <a:gd name="T75" fmla="*/ 47 h 68"/>
              <a:gd name="T76" fmla="*/ 4 w 71"/>
              <a:gd name="T77" fmla="*/ 49 h 68"/>
              <a:gd name="T78" fmla="*/ 6 w 71"/>
              <a:gd name="T79" fmla="*/ 52 h 68"/>
              <a:gd name="T80" fmla="*/ 8 w 71"/>
              <a:gd name="T81" fmla="*/ 55 h 68"/>
              <a:gd name="T82" fmla="*/ 11 w 71"/>
              <a:gd name="T83" fmla="*/ 58 h 68"/>
              <a:gd name="T84" fmla="*/ 13 w 71"/>
              <a:gd name="T85" fmla="*/ 60 h 68"/>
              <a:gd name="T86" fmla="*/ 16 w 71"/>
              <a:gd name="T87" fmla="*/ 62 h 68"/>
              <a:gd name="T88" fmla="*/ 22 w 71"/>
              <a:gd name="T89" fmla="*/ 65 h 68"/>
              <a:gd name="T90" fmla="*/ 29 w 71"/>
              <a:gd name="T91" fmla="*/ 67 h 68"/>
              <a:gd name="T92" fmla="*/ 32 w 71"/>
              <a:gd name="T93" fmla="*/ 67 h 68"/>
              <a:gd name="T94" fmla="*/ 36 w 71"/>
              <a:gd name="T95" fmla="*/ 68 h 68"/>
              <a:gd name="T96" fmla="*/ 39 w 71"/>
              <a:gd name="T97" fmla="*/ 67 h 68"/>
              <a:gd name="T98" fmla="*/ 43 w 71"/>
              <a:gd name="T99" fmla="*/ 67 h 68"/>
              <a:gd name="T100" fmla="*/ 46 w 71"/>
              <a:gd name="T101" fmla="*/ 66 h 68"/>
              <a:gd name="T102" fmla="*/ 49 w 71"/>
              <a:gd name="T103" fmla="*/ 65 h 68"/>
              <a:gd name="T104" fmla="*/ 52 w 71"/>
              <a:gd name="T105" fmla="*/ 64 h 68"/>
              <a:gd name="T106" fmla="*/ 54 w 71"/>
              <a:gd name="T107" fmla="*/ 63 h 68"/>
              <a:gd name="T108" fmla="*/ 54 w 71"/>
              <a:gd name="T109" fmla="*/ 62 h 68"/>
              <a:gd name="T110" fmla="*/ 55 w 71"/>
              <a:gd name="T111" fmla="*/ 62 h 68"/>
              <a:gd name="T112" fmla="*/ 58 w 71"/>
              <a:gd name="T113" fmla="*/ 60 h 68"/>
              <a:gd name="T114" fmla="*/ 61 w 71"/>
              <a:gd name="T115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" h="68">
                <a:moveTo>
                  <a:pt x="61" y="58"/>
                </a:moveTo>
                <a:lnTo>
                  <a:pt x="63" y="55"/>
                </a:lnTo>
                <a:lnTo>
                  <a:pt x="66" y="52"/>
                </a:lnTo>
                <a:lnTo>
                  <a:pt x="66" y="51"/>
                </a:lnTo>
                <a:lnTo>
                  <a:pt x="66" y="51"/>
                </a:lnTo>
                <a:lnTo>
                  <a:pt x="67" y="49"/>
                </a:lnTo>
                <a:lnTo>
                  <a:pt x="69" y="47"/>
                </a:lnTo>
                <a:lnTo>
                  <a:pt x="70" y="43"/>
                </a:lnTo>
                <a:lnTo>
                  <a:pt x="71" y="40"/>
                </a:lnTo>
                <a:lnTo>
                  <a:pt x="71" y="37"/>
                </a:lnTo>
                <a:lnTo>
                  <a:pt x="71" y="34"/>
                </a:lnTo>
                <a:lnTo>
                  <a:pt x="71" y="30"/>
                </a:lnTo>
                <a:lnTo>
                  <a:pt x="71" y="27"/>
                </a:lnTo>
                <a:lnTo>
                  <a:pt x="69" y="21"/>
                </a:lnTo>
                <a:lnTo>
                  <a:pt x="66" y="15"/>
                </a:lnTo>
                <a:lnTo>
                  <a:pt x="63" y="12"/>
                </a:lnTo>
                <a:lnTo>
                  <a:pt x="61" y="10"/>
                </a:lnTo>
                <a:lnTo>
                  <a:pt x="58" y="7"/>
                </a:lnTo>
                <a:lnTo>
                  <a:pt x="55" y="5"/>
                </a:lnTo>
                <a:lnTo>
                  <a:pt x="52" y="3"/>
                </a:lnTo>
                <a:lnTo>
                  <a:pt x="49" y="2"/>
                </a:lnTo>
                <a:lnTo>
                  <a:pt x="46" y="1"/>
                </a:lnTo>
                <a:lnTo>
                  <a:pt x="43" y="0"/>
                </a:lnTo>
                <a:lnTo>
                  <a:pt x="39" y="0"/>
                </a:lnTo>
                <a:lnTo>
                  <a:pt x="36" y="0"/>
                </a:lnTo>
                <a:lnTo>
                  <a:pt x="32" y="0"/>
                </a:lnTo>
                <a:lnTo>
                  <a:pt x="29" y="0"/>
                </a:lnTo>
                <a:lnTo>
                  <a:pt x="22" y="2"/>
                </a:lnTo>
                <a:lnTo>
                  <a:pt x="16" y="5"/>
                </a:lnTo>
                <a:lnTo>
                  <a:pt x="11" y="10"/>
                </a:lnTo>
                <a:lnTo>
                  <a:pt x="6" y="15"/>
                </a:lnTo>
                <a:lnTo>
                  <a:pt x="3" y="21"/>
                </a:lnTo>
                <a:lnTo>
                  <a:pt x="1" y="27"/>
                </a:lnTo>
                <a:lnTo>
                  <a:pt x="0" y="34"/>
                </a:lnTo>
                <a:lnTo>
                  <a:pt x="0" y="37"/>
                </a:lnTo>
                <a:lnTo>
                  <a:pt x="1" y="40"/>
                </a:lnTo>
                <a:lnTo>
                  <a:pt x="1" y="43"/>
                </a:lnTo>
                <a:lnTo>
                  <a:pt x="3" y="47"/>
                </a:lnTo>
                <a:lnTo>
                  <a:pt x="4" y="49"/>
                </a:lnTo>
                <a:lnTo>
                  <a:pt x="6" y="52"/>
                </a:lnTo>
                <a:lnTo>
                  <a:pt x="8" y="55"/>
                </a:lnTo>
                <a:lnTo>
                  <a:pt x="11" y="58"/>
                </a:lnTo>
                <a:lnTo>
                  <a:pt x="13" y="60"/>
                </a:lnTo>
                <a:lnTo>
                  <a:pt x="16" y="62"/>
                </a:lnTo>
                <a:lnTo>
                  <a:pt x="22" y="65"/>
                </a:lnTo>
                <a:lnTo>
                  <a:pt x="29" y="67"/>
                </a:lnTo>
                <a:lnTo>
                  <a:pt x="32" y="67"/>
                </a:lnTo>
                <a:lnTo>
                  <a:pt x="36" y="68"/>
                </a:lnTo>
                <a:lnTo>
                  <a:pt x="39" y="67"/>
                </a:lnTo>
                <a:lnTo>
                  <a:pt x="43" y="67"/>
                </a:lnTo>
                <a:lnTo>
                  <a:pt x="46" y="66"/>
                </a:lnTo>
                <a:lnTo>
                  <a:pt x="49" y="65"/>
                </a:lnTo>
                <a:lnTo>
                  <a:pt x="52" y="64"/>
                </a:lnTo>
                <a:lnTo>
                  <a:pt x="54" y="63"/>
                </a:lnTo>
                <a:lnTo>
                  <a:pt x="54" y="62"/>
                </a:lnTo>
                <a:lnTo>
                  <a:pt x="55" y="62"/>
                </a:lnTo>
                <a:lnTo>
                  <a:pt x="58" y="60"/>
                </a:lnTo>
                <a:lnTo>
                  <a:pt x="61" y="58"/>
                </a:ln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0" name="Freeform 51"/>
          <p:cNvSpPr>
            <a:spLocks/>
          </p:cNvSpPr>
          <p:nvPr/>
        </p:nvSpPr>
        <p:spPr bwMode="auto">
          <a:xfrm>
            <a:off x="7848600" y="3281363"/>
            <a:ext cx="114300" cy="107950"/>
          </a:xfrm>
          <a:custGeom>
            <a:avLst/>
            <a:gdLst>
              <a:gd name="T0" fmla="*/ 61 w 72"/>
              <a:gd name="T1" fmla="*/ 58 h 68"/>
              <a:gd name="T2" fmla="*/ 63 w 72"/>
              <a:gd name="T3" fmla="*/ 55 h 68"/>
              <a:gd name="T4" fmla="*/ 66 w 72"/>
              <a:gd name="T5" fmla="*/ 52 h 68"/>
              <a:gd name="T6" fmla="*/ 66 w 72"/>
              <a:gd name="T7" fmla="*/ 51 h 68"/>
              <a:gd name="T8" fmla="*/ 66 w 72"/>
              <a:gd name="T9" fmla="*/ 51 h 68"/>
              <a:gd name="T10" fmla="*/ 67 w 72"/>
              <a:gd name="T11" fmla="*/ 49 h 68"/>
              <a:gd name="T12" fmla="*/ 69 w 72"/>
              <a:gd name="T13" fmla="*/ 46 h 68"/>
              <a:gd name="T14" fmla="*/ 70 w 72"/>
              <a:gd name="T15" fmla="*/ 43 h 68"/>
              <a:gd name="T16" fmla="*/ 71 w 72"/>
              <a:gd name="T17" fmla="*/ 40 h 68"/>
              <a:gd name="T18" fmla="*/ 71 w 72"/>
              <a:gd name="T19" fmla="*/ 37 h 68"/>
              <a:gd name="T20" fmla="*/ 72 w 72"/>
              <a:gd name="T21" fmla="*/ 34 h 68"/>
              <a:gd name="T22" fmla="*/ 71 w 72"/>
              <a:gd name="T23" fmla="*/ 30 h 68"/>
              <a:gd name="T24" fmla="*/ 71 w 72"/>
              <a:gd name="T25" fmla="*/ 27 h 68"/>
              <a:gd name="T26" fmla="*/ 69 w 72"/>
              <a:gd name="T27" fmla="*/ 21 h 68"/>
              <a:gd name="T28" fmla="*/ 66 w 72"/>
              <a:gd name="T29" fmla="*/ 15 h 68"/>
              <a:gd name="T30" fmla="*/ 63 w 72"/>
              <a:gd name="T31" fmla="*/ 12 h 68"/>
              <a:gd name="T32" fmla="*/ 61 w 72"/>
              <a:gd name="T33" fmla="*/ 10 h 68"/>
              <a:gd name="T34" fmla="*/ 58 w 72"/>
              <a:gd name="T35" fmla="*/ 7 h 68"/>
              <a:gd name="T36" fmla="*/ 55 w 72"/>
              <a:gd name="T37" fmla="*/ 5 h 68"/>
              <a:gd name="T38" fmla="*/ 52 w 72"/>
              <a:gd name="T39" fmla="*/ 3 h 68"/>
              <a:gd name="T40" fmla="*/ 49 w 72"/>
              <a:gd name="T41" fmla="*/ 2 h 68"/>
              <a:gd name="T42" fmla="*/ 46 w 72"/>
              <a:gd name="T43" fmla="*/ 1 h 68"/>
              <a:gd name="T44" fmla="*/ 43 w 72"/>
              <a:gd name="T45" fmla="*/ 0 h 68"/>
              <a:gd name="T46" fmla="*/ 39 w 72"/>
              <a:gd name="T47" fmla="*/ 0 h 68"/>
              <a:gd name="T48" fmla="*/ 36 w 72"/>
              <a:gd name="T49" fmla="*/ 0 h 68"/>
              <a:gd name="T50" fmla="*/ 32 w 72"/>
              <a:gd name="T51" fmla="*/ 0 h 68"/>
              <a:gd name="T52" fmla="*/ 29 w 72"/>
              <a:gd name="T53" fmla="*/ 0 h 68"/>
              <a:gd name="T54" fmla="*/ 22 w 72"/>
              <a:gd name="T55" fmla="*/ 2 h 68"/>
              <a:gd name="T56" fmla="*/ 16 w 72"/>
              <a:gd name="T57" fmla="*/ 5 h 68"/>
              <a:gd name="T58" fmla="*/ 11 w 72"/>
              <a:gd name="T59" fmla="*/ 10 h 68"/>
              <a:gd name="T60" fmla="*/ 6 w 72"/>
              <a:gd name="T61" fmla="*/ 15 h 68"/>
              <a:gd name="T62" fmla="*/ 3 w 72"/>
              <a:gd name="T63" fmla="*/ 21 h 68"/>
              <a:gd name="T64" fmla="*/ 1 w 72"/>
              <a:gd name="T65" fmla="*/ 27 h 68"/>
              <a:gd name="T66" fmla="*/ 0 w 72"/>
              <a:gd name="T67" fmla="*/ 34 h 68"/>
              <a:gd name="T68" fmla="*/ 0 w 72"/>
              <a:gd name="T69" fmla="*/ 37 h 68"/>
              <a:gd name="T70" fmla="*/ 1 w 72"/>
              <a:gd name="T71" fmla="*/ 40 h 68"/>
              <a:gd name="T72" fmla="*/ 1 w 72"/>
              <a:gd name="T73" fmla="*/ 43 h 68"/>
              <a:gd name="T74" fmla="*/ 3 w 72"/>
              <a:gd name="T75" fmla="*/ 46 h 68"/>
              <a:gd name="T76" fmla="*/ 4 w 72"/>
              <a:gd name="T77" fmla="*/ 49 h 68"/>
              <a:gd name="T78" fmla="*/ 6 w 72"/>
              <a:gd name="T79" fmla="*/ 52 h 68"/>
              <a:gd name="T80" fmla="*/ 8 w 72"/>
              <a:gd name="T81" fmla="*/ 55 h 68"/>
              <a:gd name="T82" fmla="*/ 11 w 72"/>
              <a:gd name="T83" fmla="*/ 58 h 68"/>
              <a:gd name="T84" fmla="*/ 14 w 72"/>
              <a:gd name="T85" fmla="*/ 60 h 68"/>
              <a:gd name="T86" fmla="*/ 16 w 72"/>
              <a:gd name="T87" fmla="*/ 62 h 68"/>
              <a:gd name="T88" fmla="*/ 22 w 72"/>
              <a:gd name="T89" fmla="*/ 65 h 68"/>
              <a:gd name="T90" fmla="*/ 29 w 72"/>
              <a:gd name="T91" fmla="*/ 67 h 68"/>
              <a:gd name="T92" fmla="*/ 32 w 72"/>
              <a:gd name="T93" fmla="*/ 67 h 68"/>
              <a:gd name="T94" fmla="*/ 36 w 72"/>
              <a:gd name="T95" fmla="*/ 68 h 68"/>
              <a:gd name="T96" fmla="*/ 39 w 72"/>
              <a:gd name="T97" fmla="*/ 67 h 68"/>
              <a:gd name="T98" fmla="*/ 43 w 72"/>
              <a:gd name="T99" fmla="*/ 67 h 68"/>
              <a:gd name="T100" fmla="*/ 46 w 72"/>
              <a:gd name="T101" fmla="*/ 66 h 68"/>
              <a:gd name="T102" fmla="*/ 49 w 72"/>
              <a:gd name="T103" fmla="*/ 65 h 68"/>
              <a:gd name="T104" fmla="*/ 52 w 72"/>
              <a:gd name="T105" fmla="*/ 64 h 68"/>
              <a:gd name="T106" fmla="*/ 54 w 72"/>
              <a:gd name="T107" fmla="*/ 63 h 68"/>
              <a:gd name="T108" fmla="*/ 54 w 72"/>
              <a:gd name="T109" fmla="*/ 62 h 68"/>
              <a:gd name="T110" fmla="*/ 55 w 72"/>
              <a:gd name="T111" fmla="*/ 62 h 68"/>
              <a:gd name="T112" fmla="*/ 58 w 72"/>
              <a:gd name="T113" fmla="*/ 60 h 68"/>
              <a:gd name="T114" fmla="*/ 61 w 72"/>
              <a:gd name="T115" fmla="*/ 5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" h="68">
                <a:moveTo>
                  <a:pt x="61" y="58"/>
                </a:moveTo>
                <a:lnTo>
                  <a:pt x="63" y="55"/>
                </a:lnTo>
                <a:lnTo>
                  <a:pt x="66" y="52"/>
                </a:lnTo>
                <a:lnTo>
                  <a:pt x="66" y="51"/>
                </a:lnTo>
                <a:lnTo>
                  <a:pt x="66" y="51"/>
                </a:lnTo>
                <a:lnTo>
                  <a:pt x="67" y="49"/>
                </a:lnTo>
                <a:lnTo>
                  <a:pt x="69" y="46"/>
                </a:lnTo>
                <a:lnTo>
                  <a:pt x="70" y="43"/>
                </a:lnTo>
                <a:lnTo>
                  <a:pt x="71" y="40"/>
                </a:lnTo>
                <a:lnTo>
                  <a:pt x="71" y="37"/>
                </a:lnTo>
                <a:lnTo>
                  <a:pt x="72" y="34"/>
                </a:lnTo>
                <a:lnTo>
                  <a:pt x="71" y="30"/>
                </a:lnTo>
                <a:lnTo>
                  <a:pt x="71" y="27"/>
                </a:lnTo>
                <a:lnTo>
                  <a:pt x="69" y="21"/>
                </a:lnTo>
                <a:lnTo>
                  <a:pt x="66" y="15"/>
                </a:lnTo>
                <a:lnTo>
                  <a:pt x="63" y="12"/>
                </a:lnTo>
                <a:lnTo>
                  <a:pt x="61" y="10"/>
                </a:lnTo>
                <a:lnTo>
                  <a:pt x="58" y="7"/>
                </a:lnTo>
                <a:lnTo>
                  <a:pt x="55" y="5"/>
                </a:lnTo>
                <a:lnTo>
                  <a:pt x="52" y="3"/>
                </a:lnTo>
                <a:lnTo>
                  <a:pt x="49" y="2"/>
                </a:lnTo>
                <a:lnTo>
                  <a:pt x="46" y="1"/>
                </a:lnTo>
                <a:lnTo>
                  <a:pt x="43" y="0"/>
                </a:lnTo>
                <a:lnTo>
                  <a:pt x="39" y="0"/>
                </a:lnTo>
                <a:lnTo>
                  <a:pt x="36" y="0"/>
                </a:lnTo>
                <a:lnTo>
                  <a:pt x="32" y="0"/>
                </a:lnTo>
                <a:lnTo>
                  <a:pt x="29" y="0"/>
                </a:lnTo>
                <a:lnTo>
                  <a:pt x="22" y="2"/>
                </a:lnTo>
                <a:lnTo>
                  <a:pt x="16" y="5"/>
                </a:lnTo>
                <a:lnTo>
                  <a:pt x="11" y="10"/>
                </a:lnTo>
                <a:lnTo>
                  <a:pt x="6" y="15"/>
                </a:lnTo>
                <a:lnTo>
                  <a:pt x="3" y="21"/>
                </a:lnTo>
                <a:lnTo>
                  <a:pt x="1" y="27"/>
                </a:lnTo>
                <a:lnTo>
                  <a:pt x="0" y="34"/>
                </a:lnTo>
                <a:lnTo>
                  <a:pt x="0" y="37"/>
                </a:lnTo>
                <a:lnTo>
                  <a:pt x="1" y="40"/>
                </a:lnTo>
                <a:lnTo>
                  <a:pt x="1" y="43"/>
                </a:lnTo>
                <a:lnTo>
                  <a:pt x="3" y="46"/>
                </a:lnTo>
                <a:lnTo>
                  <a:pt x="4" y="49"/>
                </a:lnTo>
                <a:lnTo>
                  <a:pt x="6" y="52"/>
                </a:lnTo>
                <a:lnTo>
                  <a:pt x="8" y="55"/>
                </a:lnTo>
                <a:lnTo>
                  <a:pt x="11" y="58"/>
                </a:lnTo>
                <a:lnTo>
                  <a:pt x="14" y="60"/>
                </a:lnTo>
                <a:lnTo>
                  <a:pt x="16" y="62"/>
                </a:lnTo>
                <a:lnTo>
                  <a:pt x="22" y="65"/>
                </a:lnTo>
                <a:lnTo>
                  <a:pt x="29" y="67"/>
                </a:lnTo>
                <a:lnTo>
                  <a:pt x="32" y="67"/>
                </a:lnTo>
                <a:lnTo>
                  <a:pt x="36" y="68"/>
                </a:lnTo>
                <a:lnTo>
                  <a:pt x="39" y="67"/>
                </a:lnTo>
                <a:lnTo>
                  <a:pt x="43" y="67"/>
                </a:lnTo>
                <a:lnTo>
                  <a:pt x="46" y="66"/>
                </a:lnTo>
                <a:lnTo>
                  <a:pt x="49" y="65"/>
                </a:lnTo>
                <a:lnTo>
                  <a:pt x="52" y="64"/>
                </a:lnTo>
                <a:lnTo>
                  <a:pt x="54" y="63"/>
                </a:lnTo>
                <a:lnTo>
                  <a:pt x="54" y="62"/>
                </a:lnTo>
                <a:lnTo>
                  <a:pt x="55" y="62"/>
                </a:lnTo>
                <a:lnTo>
                  <a:pt x="58" y="60"/>
                </a:lnTo>
                <a:lnTo>
                  <a:pt x="61" y="58"/>
                </a:lnTo>
                <a:close/>
              </a:path>
            </a:pathLst>
          </a:cu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1" name="Freeform 52"/>
          <p:cNvSpPr>
            <a:spLocks/>
          </p:cNvSpPr>
          <p:nvPr/>
        </p:nvSpPr>
        <p:spPr bwMode="auto">
          <a:xfrm>
            <a:off x="7716838" y="3741738"/>
            <a:ext cx="112712" cy="107950"/>
          </a:xfrm>
          <a:custGeom>
            <a:avLst/>
            <a:gdLst>
              <a:gd name="T0" fmla="*/ 35 w 71"/>
              <a:gd name="T1" fmla="*/ 68 h 68"/>
              <a:gd name="T2" fmla="*/ 38 w 71"/>
              <a:gd name="T3" fmla="*/ 68 h 68"/>
              <a:gd name="T4" fmla="*/ 42 w 71"/>
              <a:gd name="T5" fmla="*/ 68 h 68"/>
              <a:gd name="T6" fmla="*/ 45 w 71"/>
              <a:gd name="T7" fmla="*/ 67 h 68"/>
              <a:gd name="T8" fmla="*/ 49 w 71"/>
              <a:gd name="T9" fmla="*/ 66 h 68"/>
              <a:gd name="T10" fmla="*/ 51 w 71"/>
              <a:gd name="T11" fmla="*/ 64 h 68"/>
              <a:gd name="T12" fmla="*/ 53 w 71"/>
              <a:gd name="T13" fmla="*/ 63 h 68"/>
              <a:gd name="T14" fmla="*/ 54 w 71"/>
              <a:gd name="T15" fmla="*/ 63 h 68"/>
              <a:gd name="T16" fmla="*/ 55 w 71"/>
              <a:gd name="T17" fmla="*/ 63 h 68"/>
              <a:gd name="T18" fmla="*/ 57 w 71"/>
              <a:gd name="T19" fmla="*/ 60 h 68"/>
              <a:gd name="T20" fmla="*/ 60 w 71"/>
              <a:gd name="T21" fmla="*/ 58 h 68"/>
              <a:gd name="T22" fmla="*/ 63 w 71"/>
              <a:gd name="T23" fmla="*/ 55 h 68"/>
              <a:gd name="T24" fmla="*/ 65 w 71"/>
              <a:gd name="T25" fmla="*/ 53 h 68"/>
              <a:gd name="T26" fmla="*/ 65 w 71"/>
              <a:gd name="T27" fmla="*/ 52 h 68"/>
              <a:gd name="T28" fmla="*/ 65 w 71"/>
              <a:gd name="T29" fmla="*/ 51 h 68"/>
              <a:gd name="T30" fmla="*/ 66 w 71"/>
              <a:gd name="T31" fmla="*/ 50 h 68"/>
              <a:gd name="T32" fmla="*/ 68 w 71"/>
              <a:gd name="T33" fmla="*/ 47 h 68"/>
              <a:gd name="T34" fmla="*/ 69 w 71"/>
              <a:gd name="T35" fmla="*/ 44 h 68"/>
              <a:gd name="T36" fmla="*/ 70 w 71"/>
              <a:gd name="T37" fmla="*/ 41 h 68"/>
              <a:gd name="T38" fmla="*/ 70 w 71"/>
              <a:gd name="T39" fmla="*/ 37 h 68"/>
              <a:gd name="T40" fmla="*/ 71 w 71"/>
              <a:gd name="T41" fmla="*/ 34 h 68"/>
              <a:gd name="T42" fmla="*/ 70 w 71"/>
              <a:gd name="T43" fmla="*/ 30 h 68"/>
              <a:gd name="T44" fmla="*/ 70 w 71"/>
              <a:gd name="T45" fmla="*/ 27 h 68"/>
              <a:gd name="T46" fmla="*/ 68 w 71"/>
              <a:gd name="T47" fmla="*/ 21 h 68"/>
              <a:gd name="T48" fmla="*/ 65 w 71"/>
              <a:gd name="T49" fmla="*/ 15 h 68"/>
              <a:gd name="T50" fmla="*/ 63 w 71"/>
              <a:gd name="T51" fmla="*/ 12 h 68"/>
              <a:gd name="T52" fmla="*/ 60 w 71"/>
              <a:gd name="T53" fmla="*/ 10 h 68"/>
              <a:gd name="T54" fmla="*/ 57 w 71"/>
              <a:gd name="T55" fmla="*/ 7 h 68"/>
              <a:gd name="T56" fmla="*/ 55 w 71"/>
              <a:gd name="T57" fmla="*/ 5 h 68"/>
              <a:gd name="T58" fmla="*/ 51 w 71"/>
              <a:gd name="T59" fmla="*/ 3 h 68"/>
              <a:gd name="T60" fmla="*/ 49 w 71"/>
              <a:gd name="T61" fmla="*/ 2 h 68"/>
              <a:gd name="T62" fmla="*/ 45 w 71"/>
              <a:gd name="T63" fmla="*/ 1 h 68"/>
              <a:gd name="T64" fmla="*/ 42 w 71"/>
              <a:gd name="T65" fmla="*/ 0 h 68"/>
              <a:gd name="T66" fmla="*/ 38 w 71"/>
              <a:gd name="T67" fmla="*/ 0 h 68"/>
              <a:gd name="T68" fmla="*/ 35 w 71"/>
              <a:gd name="T69" fmla="*/ 0 h 68"/>
              <a:gd name="T70" fmla="*/ 31 w 71"/>
              <a:gd name="T71" fmla="*/ 0 h 68"/>
              <a:gd name="T72" fmla="*/ 28 w 71"/>
              <a:gd name="T73" fmla="*/ 0 h 68"/>
              <a:gd name="T74" fmla="*/ 22 w 71"/>
              <a:gd name="T75" fmla="*/ 2 h 68"/>
              <a:gd name="T76" fmla="*/ 16 w 71"/>
              <a:gd name="T77" fmla="*/ 5 h 68"/>
              <a:gd name="T78" fmla="*/ 10 w 71"/>
              <a:gd name="T79" fmla="*/ 10 h 68"/>
              <a:gd name="T80" fmla="*/ 5 w 71"/>
              <a:gd name="T81" fmla="*/ 15 h 68"/>
              <a:gd name="T82" fmla="*/ 2 w 71"/>
              <a:gd name="T83" fmla="*/ 21 h 68"/>
              <a:gd name="T84" fmla="*/ 0 w 71"/>
              <a:gd name="T85" fmla="*/ 27 h 68"/>
              <a:gd name="T86" fmla="*/ 0 w 71"/>
              <a:gd name="T87" fmla="*/ 34 h 68"/>
              <a:gd name="T88" fmla="*/ 0 w 71"/>
              <a:gd name="T89" fmla="*/ 37 h 68"/>
              <a:gd name="T90" fmla="*/ 0 w 71"/>
              <a:gd name="T91" fmla="*/ 41 h 68"/>
              <a:gd name="T92" fmla="*/ 1 w 71"/>
              <a:gd name="T93" fmla="*/ 44 h 68"/>
              <a:gd name="T94" fmla="*/ 2 w 71"/>
              <a:gd name="T95" fmla="*/ 47 h 68"/>
              <a:gd name="T96" fmla="*/ 3 w 71"/>
              <a:gd name="T97" fmla="*/ 50 h 68"/>
              <a:gd name="T98" fmla="*/ 5 w 71"/>
              <a:gd name="T99" fmla="*/ 53 h 68"/>
              <a:gd name="T100" fmla="*/ 8 w 71"/>
              <a:gd name="T101" fmla="*/ 55 h 68"/>
              <a:gd name="T102" fmla="*/ 10 w 71"/>
              <a:gd name="T103" fmla="*/ 58 h 68"/>
              <a:gd name="T104" fmla="*/ 13 w 71"/>
              <a:gd name="T105" fmla="*/ 60 h 68"/>
              <a:gd name="T106" fmla="*/ 16 w 71"/>
              <a:gd name="T107" fmla="*/ 63 h 68"/>
              <a:gd name="T108" fmla="*/ 22 w 71"/>
              <a:gd name="T109" fmla="*/ 66 h 68"/>
              <a:gd name="T110" fmla="*/ 28 w 71"/>
              <a:gd name="T111" fmla="*/ 68 h 68"/>
              <a:gd name="T112" fmla="*/ 31 w 71"/>
              <a:gd name="T113" fmla="*/ 68 h 68"/>
              <a:gd name="T114" fmla="*/ 35 w 71"/>
              <a:gd name="T115" fmla="*/ 6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" h="68">
                <a:moveTo>
                  <a:pt x="35" y="68"/>
                </a:moveTo>
                <a:lnTo>
                  <a:pt x="38" y="68"/>
                </a:lnTo>
                <a:lnTo>
                  <a:pt x="42" y="68"/>
                </a:lnTo>
                <a:lnTo>
                  <a:pt x="45" y="67"/>
                </a:lnTo>
                <a:lnTo>
                  <a:pt x="49" y="66"/>
                </a:lnTo>
                <a:lnTo>
                  <a:pt x="51" y="64"/>
                </a:lnTo>
                <a:lnTo>
                  <a:pt x="53" y="63"/>
                </a:lnTo>
                <a:lnTo>
                  <a:pt x="54" y="63"/>
                </a:lnTo>
                <a:lnTo>
                  <a:pt x="55" y="63"/>
                </a:lnTo>
                <a:lnTo>
                  <a:pt x="57" y="60"/>
                </a:lnTo>
                <a:lnTo>
                  <a:pt x="60" y="58"/>
                </a:lnTo>
                <a:lnTo>
                  <a:pt x="63" y="55"/>
                </a:lnTo>
                <a:lnTo>
                  <a:pt x="65" y="53"/>
                </a:lnTo>
                <a:lnTo>
                  <a:pt x="65" y="52"/>
                </a:lnTo>
                <a:lnTo>
                  <a:pt x="65" y="51"/>
                </a:lnTo>
                <a:lnTo>
                  <a:pt x="66" y="50"/>
                </a:lnTo>
                <a:lnTo>
                  <a:pt x="68" y="47"/>
                </a:lnTo>
                <a:lnTo>
                  <a:pt x="69" y="44"/>
                </a:lnTo>
                <a:lnTo>
                  <a:pt x="70" y="41"/>
                </a:lnTo>
                <a:lnTo>
                  <a:pt x="70" y="37"/>
                </a:lnTo>
                <a:lnTo>
                  <a:pt x="71" y="34"/>
                </a:lnTo>
                <a:lnTo>
                  <a:pt x="70" y="30"/>
                </a:lnTo>
                <a:lnTo>
                  <a:pt x="70" y="27"/>
                </a:lnTo>
                <a:lnTo>
                  <a:pt x="68" y="21"/>
                </a:lnTo>
                <a:lnTo>
                  <a:pt x="65" y="15"/>
                </a:lnTo>
                <a:lnTo>
                  <a:pt x="63" y="12"/>
                </a:lnTo>
                <a:lnTo>
                  <a:pt x="60" y="10"/>
                </a:lnTo>
                <a:lnTo>
                  <a:pt x="57" y="7"/>
                </a:lnTo>
                <a:lnTo>
                  <a:pt x="55" y="5"/>
                </a:lnTo>
                <a:lnTo>
                  <a:pt x="51" y="3"/>
                </a:lnTo>
                <a:lnTo>
                  <a:pt x="49" y="2"/>
                </a:lnTo>
                <a:lnTo>
                  <a:pt x="45" y="1"/>
                </a:lnTo>
                <a:lnTo>
                  <a:pt x="42" y="0"/>
                </a:lnTo>
                <a:lnTo>
                  <a:pt x="38" y="0"/>
                </a:lnTo>
                <a:lnTo>
                  <a:pt x="35" y="0"/>
                </a:lnTo>
                <a:lnTo>
                  <a:pt x="31" y="0"/>
                </a:lnTo>
                <a:lnTo>
                  <a:pt x="28" y="0"/>
                </a:lnTo>
                <a:lnTo>
                  <a:pt x="22" y="2"/>
                </a:lnTo>
                <a:lnTo>
                  <a:pt x="16" y="5"/>
                </a:lnTo>
                <a:lnTo>
                  <a:pt x="10" y="10"/>
                </a:lnTo>
                <a:lnTo>
                  <a:pt x="5" y="15"/>
                </a:lnTo>
                <a:lnTo>
                  <a:pt x="2" y="21"/>
                </a:lnTo>
                <a:lnTo>
                  <a:pt x="0" y="27"/>
                </a:lnTo>
                <a:lnTo>
                  <a:pt x="0" y="34"/>
                </a:lnTo>
                <a:lnTo>
                  <a:pt x="0" y="37"/>
                </a:lnTo>
                <a:lnTo>
                  <a:pt x="0" y="41"/>
                </a:lnTo>
                <a:lnTo>
                  <a:pt x="1" y="44"/>
                </a:lnTo>
                <a:lnTo>
                  <a:pt x="2" y="47"/>
                </a:lnTo>
                <a:lnTo>
                  <a:pt x="3" y="50"/>
                </a:lnTo>
                <a:lnTo>
                  <a:pt x="5" y="53"/>
                </a:lnTo>
                <a:lnTo>
                  <a:pt x="8" y="55"/>
                </a:lnTo>
                <a:lnTo>
                  <a:pt x="10" y="58"/>
                </a:lnTo>
                <a:lnTo>
                  <a:pt x="13" y="60"/>
                </a:lnTo>
                <a:lnTo>
                  <a:pt x="16" y="63"/>
                </a:lnTo>
                <a:lnTo>
                  <a:pt x="22" y="66"/>
                </a:lnTo>
                <a:lnTo>
                  <a:pt x="28" y="68"/>
                </a:lnTo>
                <a:lnTo>
                  <a:pt x="31" y="68"/>
                </a:lnTo>
                <a:lnTo>
                  <a:pt x="35" y="68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2" name="Freeform 53"/>
          <p:cNvSpPr>
            <a:spLocks/>
          </p:cNvSpPr>
          <p:nvPr/>
        </p:nvSpPr>
        <p:spPr bwMode="auto">
          <a:xfrm>
            <a:off x="4591050" y="3773488"/>
            <a:ext cx="112712" cy="109538"/>
          </a:xfrm>
          <a:custGeom>
            <a:avLst/>
            <a:gdLst>
              <a:gd name="T0" fmla="*/ 35 w 71"/>
              <a:gd name="T1" fmla="*/ 69 h 69"/>
              <a:gd name="T2" fmla="*/ 38 w 71"/>
              <a:gd name="T3" fmla="*/ 68 h 69"/>
              <a:gd name="T4" fmla="*/ 42 w 71"/>
              <a:gd name="T5" fmla="*/ 68 h 69"/>
              <a:gd name="T6" fmla="*/ 45 w 71"/>
              <a:gd name="T7" fmla="*/ 67 h 69"/>
              <a:gd name="T8" fmla="*/ 48 w 71"/>
              <a:gd name="T9" fmla="*/ 66 h 69"/>
              <a:gd name="T10" fmla="*/ 51 w 71"/>
              <a:gd name="T11" fmla="*/ 65 h 69"/>
              <a:gd name="T12" fmla="*/ 53 w 71"/>
              <a:gd name="T13" fmla="*/ 64 h 69"/>
              <a:gd name="T14" fmla="*/ 53 w 71"/>
              <a:gd name="T15" fmla="*/ 63 h 69"/>
              <a:gd name="T16" fmla="*/ 54 w 71"/>
              <a:gd name="T17" fmla="*/ 63 h 69"/>
              <a:gd name="T18" fmla="*/ 57 w 71"/>
              <a:gd name="T19" fmla="*/ 61 h 69"/>
              <a:gd name="T20" fmla="*/ 60 w 71"/>
              <a:gd name="T21" fmla="*/ 59 h 69"/>
              <a:gd name="T22" fmla="*/ 63 w 71"/>
              <a:gd name="T23" fmla="*/ 56 h 69"/>
              <a:gd name="T24" fmla="*/ 65 w 71"/>
              <a:gd name="T25" fmla="*/ 53 h 69"/>
              <a:gd name="T26" fmla="*/ 65 w 71"/>
              <a:gd name="T27" fmla="*/ 52 h 69"/>
              <a:gd name="T28" fmla="*/ 65 w 71"/>
              <a:gd name="T29" fmla="*/ 52 h 69"/>
              <a:gd name="T30" fmla="*/ 66 w 71"/>
              <a:gd name="T31" fmla="*/ 50 h 69"/>
              <a:gd name="T32" fmla="*/ 68 w 71"/>
              <a:gd name="T33" fmla="*/ 48 h 69"/>
              <a:gd name="T34" fmla="*/ 69 w 71"/>
              <a:gd name="T35" fmla="*/ 44 h 69"/>
              <a:gd name="T36" fmla="*/ 70 w 71"/>
              <a:gd name="T37" fmla="*/ 41 h 69"/>
              <a:gd name="T38" fmla="*/ 70 w 71"/>
              <a:gd name="T39" fmla="*/ 38 h 69"/>
              <a:gd name="T40" fmla="*/ 71 w 71"/>
              <a:gd name="T41" fmla="*/ 35 h 69"/>
              <a:gd name="T42" fmla="*/ 70 w 71"/>
              <a:gd name="T43" fmla="*/ 31 h 69"/>
              <a:gd name="T44" fmla="*/ 70 w 71"/>
              <a:gd name="T45" fmla="*/ 27 h 69"/>
              <a:gd name="T46" fmla="*/ 68 w 71"/>
              <a:gd name="T47" fmla="*/ 21 h 69"/>
              <a:gd name="T48" fmla="*/ 65 w 71"/>
              <a:gd name="T49" fmla="*/ 16 h 69"/>
              <a:gd name="T50" fmla="*/ 63 w 71"/>
              <a:gd name="T51" fmla="*/ 13 h 69"/>
              <a:gd name="T52" fmla="*/ 60 w 71"/>
              <a:gd name="T53" fmla="*/ 10 h 69"/>
              <a:gd name="T54" fmla="*/ 57 w 71"/>
              <a:gd name="T55" fmla="*/ 8 h 69"/>
              <a:gd name="T56" fmla="*/ 54 w 71"/>
              <a:gd name="T57" fmla="*/ 6 h 69"/>
              <a:gd name="T58" fmla="*/ 51 w 71"/>
              <a:gd name="T59" fmla="*/ 4 h 69"/>
              <a:gd name="T60" fmla="*/ 48 w 71"/>
              <a:gd name="T61" fmla="*/ 3 h 69"/>
              <a:gd name="T62" fmla="*/ 45 w 71"/>
              <a:gd name="T63" fmla="*/ 1 h 69"/>
              <a:gd name="T64" fmla="*/ 42 w 71"/>
              <a:gd name="T65" fmla="*/ 1 h 69"/>
              <a:gd name="T66" fmla="*/ 38 w 71"/>
              <a:gd name="T67" fmla="*/ 0 h 69"/>
              <a:gd name="T68" fmla="*/ 35 w 71"/>
              <a:gd name="T69" fmla="*/ 0 h 69"/>
              <a:gd name="T70" fmla="*/ 31 w 71"/>
              <a:gd name="T71" fmla="*/ 0 h 69"/>
              <a:gd name="T72" fmla="*/ 28 w 71"/>
              <a:gd name="T73" fmla="*/ 1 h 69"/>
              <a:gd name="T74" fmla="*/ 21 w 71"/>
              <a:gd name="T75" fmla="*/ 3 h 69"/>
              <a:gd name="T76" fmla="*/ 15 w 71"/>
              <a:gd name="T77" fmla="*/ 6 h 69"/>
              <a:gd name="T78" fmla="*/ 10 w 71"/>
              <a:gd name="T79" fmla="*/ 10 h 69"/>
              <a:gd name="T80" fmla="*/ 5 w 71"/>
              <a:gd name="T81" fmla="*/ 16 h 69"/>
              <a:gd name="T82" fmla="*/ 2 w 71"/>
              <a:gd name="T83" fmla="*/ 21 h 69"/>
              <a:gd name="T84" fmla="*/ 0 w 71"/>
              <a:gd name="T85" fmla="*/ 27 h 69"/>
              <a:gd name="T86" fmla="*/ 0 w 71"/>
              <a:gd name="T87" fmla="*/ 35 h 69"/>
              <a:gd name="T88" fmla="*/ 0 w 71"/>
              <a:gd name="T89" fmla="*/ 38 h 69"/>
              <a:gd name="T90" fmla="*/ 0 w 71"/>
              <a:gd name="T91" fmla="*/ 41 h 69"/>
              <a:gd name="T92" fmla="*/ 1 w 71"/>
              <a:gd name="T93" fmla="*/ 44 h 69"/>
              <a:gd name="T94" fmla="*/ 2 w 71"/>
              <a:gd name="T95" fmla="*/ 48 h 69"/>
              <a:gd name="T96" fmla="*/ 3 w 71"/>
              <a:gd name="T97" fmla="*/ 50 h 69"/>
              <a:gd name="T98" fmla="*/ 5 w 71"/>
              <a:gd name="T99" fmla="*/ 53 h 69"/>
              <a:gd name="T100" fmla="*/ 7 w 71"/>
              <a:gd name="T101" fmla="*/ 56 h 69"/>
              <a:gd name="T102" fmla="*/ 10 w 71"/>
              <a:gd name="T103" fmla="*/ 59 h 69"/>
              <a:gd name="T104" fmla="*/ 13 w 71"/>
              <a:gd name="T105" fmla="*/ 61 h 69"/>
              <a:gd name="T106" fmla="*/ 15 w 71"/>
              <a:gd name="T107" fmla="*/ 63 h 69"/>
              <a:gd name="T108" fmla="*/ 21 w 71"/>
              <a:gd name="T109" fmla="*/ 66 h 69"/>
              <a:gd name="T110" fmla="*/ 28 w 71"/>
              <a:gd name="T111" fmla="*/ 68 h 69"/>
              <a:gd name="T112" fmla="*/ 31 w 71"/>
              <a:gd name="T113" fmla="*/ 68 h 69"/>
              <a:gd name="T114" fmla="*/ 35 w 71"/>
              <a:gd name="T115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1" h="69">
                <a:moveTo>
                  <a:pt x="35" y="69"/>
                </a:moveTo>
                <a:lnTo>
                  <a:pt x="38" y="68"/>
                </a:lnTo>
                <a:lnTo>
                  <a:pt x="42" y="68"/>
                </a:lnTo>
                <a:lnTo>
                  <a:pt x="45" y="67"/>
                </a:lnTo>
                <a:lnTo>
                  <a:pt x="48" y="66"/>
                </a:lnTo>
                <a:lnTo>
                  <a:pt x="51" y="65"/>
                </a:lnTo>
                <a:lnTo>
                  <a:pt x="53" y="64"/>
                </a:lnTo>
                <a:lnTo>
                  <a:pt x="53" y="63"/>
                </a:lnTo>
                <a:lnTo>
                  <a:pt x="54" y="63"/>
                </a:lnTo>
                <a:lnTo>
                  <a:pt x="57" y="61"/>
                </a:lnTo>
                <a:lnTo>
                  <a:pt x="60" y="59"/>
                </a:lnTo>
                <a:lnTo>
                  <a:pt x="63" y="56"/>
                </a:lnTo>
                <a:lnTo>
                  <a:pt x="65" y="53"/>
                </a:lnTo>
                <a:lnTo>
                  <a:pt x="65" y="52"/>
                </a:lnTo>
                <a:lnTo>
                  <a:pt x="65" y="52"/>
                </a:lnTo>
                <a:lnTo>
                  <a:pt x="66" y="50"/>
                </a:lnTo>
                <a:lnTo>
                  <a:pt x="68" y="48"/>
                </a:lnTo>
                <a:lnTo>
                  <a:pt x="69" y="44"/>
                </a:lnTo>
                <a:lnTo>
                  <a:pt x="70" y="41"/>
                </a:lnTo>
                <a:lnTo>
                  <a:pt x="70" y="38"/>
                </a:lnTo>
                <a:lnTo>
                  <a:pt x="71" y="35"/>
                </a:lnTo>
                <a:lnTo>
                  <a:pt x="70" y="31"/>
                </a:lnTo>
                <a:lnTo>
                  <a:pt x="70" y="27"/>
                </a:lnTo>
                <a:lnTo>
                  <a:pt x="68" y="21"/>
                </a:lnTo>
                <a:lnTo>
                  <a:pt x="65" y="16"/>
                </a:lnTo>
                <a:lnTo>
                  <a:pt x="63" y="13"/>
                </a:lnTo>
                <a:lnTo>
                  <a:pt x="60" y="10"/>
                </a:lnTo>
                <a:lnTo>
                  <a:pt x="57" y="8"/>
                </a:lnTo>
                <a:lnTo>
                  <a:pt x="54" y="6"/>
                </a:lnTo>
                <a:lnTo>
                  <a:pt x="51" y="4"/>
                </a:lnTo>
                <a:lnTo>
                  <a:pt x="48" y="3"/>
                </a:lnTo>
                <a:lnTo>
                  <a:pt x="45" y="1"/>
                </a:lnTo>
                <a:lnTo>
                  <a:pt x="42" y="1"/>
                </a:lnTo>
                <a:lnTo>
                  <a:pt x="38" y="0"/>
                </a:lnTo>
                <a:lnTo>
                  <a:pt x="35" y="0"/>
                </a:lnTo>
                <a:lnTo>
                  <a:pt x="31" y="0"/>
                </a:lnTo>
                <a:lnTo>
                  <a:pt x="28" y="1"/>
                </a:lnTo>
                <a:lnTo>
                  <a:pt x="21" y="3"/>
                </a:lnTo>
                <a:lnTo>
                  <a:pt x="15" y="6"/>
                </a:lnTo>
                <a:lnTo>
                  <a:pt x="10" y="10"/>
                </a:lnTo>
                <a:lnTo>
                  <a:pt x="5" y="16"/>
                </a:lnTo>
                <a:lnTo>
                  <a:pt x="2" y="21"/>
                </a:lnTo>
                <a:lnTo>
                  <a:pt x="0" y="27"/>
                </a:lnTo>
                <a:lnTo>
                  <a:pt x="0" y="35"/>
                </a:lnTo>
                <a:lnTo>
                  <a:pt x="0" y="38"/>
                </a:lnTo>
                <a:lnTo>
                  <a:pt x="0" y="41"/>
                </a:lnTo>
                <a:lnTo>
                  <a:pt x="1" y="44"/>
                </a:lnTo>
                <a:lnTo>
                  <a:pt x="2" y="48"/>
                </a:lnTo>
                <a:lnTo>
                  <a:pt x="3" y="50"/>
                </a:lnTo>
                <a:lnTo>
                  <a:pt x="5" y="53"/>
                </a:lnTo>
                <a:lnTo>
                  <a:pt x="7" y="56"/>
                </a:lnTo>
                <a:lnTo>
                  <a:pt x="10" y="59"/>
                </a:lnTo>
                <a:lnTo>
                  <a:pt x="13" y="61"/>
                </a:lnTo>
                <a:lnTo>
                  <a:pt x="15" y="63"/>
                </a:lnTo>
                <a:lnTo>
                  <a:pt x="21" y="66"/>
                </a:lnTo>
                <a:lnTo>
                  <a:pt x="28" y="68"/>
                </a:lnTo>
                <a:lnTo>
                  <a:pt x="31" y="68"/>
                </a:lnTo>
                <a:lnTo>
                  <a:pt x="35" y="69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073" name="Rectangle 54"/>
          <p:cNvSpPr>
            <a:spLocks noChangeArrowheads="1"/>
          </p:cNvSpPr>
          <p:nvPr/>
        </p:nvSpPr>
        <p:spPr bwMode="auto">
          <a:xfrm>
            <a:off x="2695575" y="1745617"/>
            <a:ext cx="52905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DTG-I</a:t>
            </a:r>
            <a:endParaRPr kumimoji="0" lang="fr-FR" sz="18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4" name="Rectangle 55"/>
          <p:cNvSpPr>
            <a:spLocks noChangeArrowheads="1"/>
          </p:cNvSpPr>
          <p:nvPr/>
        </p:nvSpPr>
        <p:spPr bwMode="auto">
          <a:xfrm>
            <a:off x="2695575" y="2001205"/>
            <a:ext cx="58577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DTG-D = continuation of PI/r for 48</a:t>
            </a:r>
            <a:r>
              <a:rPr kumimoji="0" lang="en-US" sz="1800" b="1" i="0" u="none" strike="noStrike" cap="none" normalizeH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 weeks then switch to DTG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3020550" y="3924335"/>
            <a:ext cx="5729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+0.818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3060298" y="4405234"/>
            <a:ext cx="5770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336699"/>
                </a:solidFill>
                <a:effectLst/>
                <a:latin typeface="Calibri" pitchFamily="34" charset="0"/>
                <a:cs typeface="Arial" pitchFamily="34" charset="0"/>
              </a:rPr>
              <a:t>+0.252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3366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5851719" y="3544182"/>
            <a:ext cx="5770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FF6600"/>
                </a:solidFill>
                <a:effectLst/>
                <a:latin typeface="Calibri" pitchFamily="34" charset="0"/>
                <a:cs typeface="Arial" pitchFamily="34" charset="0"/>
              </a:rPr>
              <a:t>+0.033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45"/>
          <p:cNvSpPr>
            <a:spLocks noChangeArrowheads="1"/>
          </p:cNvSpPr>
          <p:nvPr/>
        </p:nvSpPr>
        <p:spPr bwMode="auto">
          <a:xfrm>
            <a:off x="6137855" y="3962015"/>
            <a:ext cx="57708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336699"/>
                </a:solidFill>
                <a:effectLst/>
                <a:latin typeface="Calibri" pitchFamily="34" charset="0"/>
                <a:cs typeface="Arial" pitchFamily="34" charset="0"/>
              </a:rPr>
              <a:t>+0.979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3366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47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 rot="12674734">
            <a:off x="870167" y="1467556"/>
            <a:ext cx="3397779" cy="170141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400000">
            <a:off x="3401793" y="3838364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15622577">
            <a:off x="2850173" y="637316"/>
            <a:ext cx="2393175" cy="205602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0800000">
            <a:off x="576997" y="2957794"/>
            <a:ext cx="3397777" cy="1247025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8614976">
            <a:off x="1497546" y="3940588"/>
            <a:ext cx="2985340" cy="1449026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19539843">
            <a:off x="4313867" y="975807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673111" y="2961048"/>
            <a:ext cx="3287375" cy="191586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Ellipse 11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>
            <a:off x="3309495" y="963962"/>
            <a:ext cx="1330563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D/C/F/TAF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FF6600"/>
                </a:solidFill>
              </a:rPr>
              <a:t>AMBER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>
            <a:off x="3609859" y="2790408"/>
            <a:ext cx="1830950" cy="82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3200" b="1" dirty="0">
                <a:solidFill>
                  <a:schemeClr val="bg1"/>
                </a:solidFill>
              </a:rPr>
              <a:t>ARV </a:t>
            </a:r>
          </a:p>
          <a:p>
            <a:pPr algn="ctr">
              <a:lnSpc>
                <a:spcPts val="2800"/>
              </a:lnSpc>
            </a:pPr>
            <a:r>
              <a:rPr lang="fr-FR" sz="3200" b="1" dirty="0" err="1">
                <a:solidFill>
                  <a:schemeClr val="bg1"/>
                </a:solidFill>
              </a:rPr>
              <a:t>strategies</a:t>
            </a:r>
            <a:endParaRPr lang="fr-FR" sz="3200" b="1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 rot="19594794">
            <a:off x="2002789" y="4277720"/>
            <a:ext cx="1533818" cy="7967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002060"/>
                </a:solidFill>
              </a:rPr>
              <a:t>DOR/3TC/TDF</a:t>
            </a:r>
          </a:p>
          <a:p>
            <a:pPr algn="ctr">
              <a:lnSpc>
                <a:spcPts val="2800"/>
              </a:lnSpc>
            </a:pPr>
            <a:r>
              <a:rPr lang="fr-FR" b="1" dirty="0" err="1">
                <a:solidFill>
                  <a:srgbClr val="002060"/>
                </a:solidFill>
              </a:rPr>
              <a:t>experienced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 rot="21448203">
            <a:off x="3572920" y="4722654"/>
            <a:ext cx="2133918" cy="1155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002060"/>
                </a:solidFill>
              </a:rPr>
              <a:t>TDF/3TC + DTG</a:t>
            </a:r>
          </a:p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002060"/>
                </a:solidFill>
              </a:rPr>
              <a:t>vs TDF/3TC +EFV400</a:t>
            </a:r>
          </a:p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FF6600"/>
                </a:solidFill>
              </a:rPr>
              <a:t>NAMSAL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 rot="21204158">
            <a:off x="814984" y="3210693"/>
            <a:ext cx="2443458" cy="812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Switch PI/r-DTG </a:t>
            </a:r>
            <a:r>
              <a:rPr lang="fr-FR" sz="2000" b="1" dirty="0">
                <a:solidFill>
                  <a:srgbClr val="FF6600"/>
                </a:solidFill>
              </a:rPr>
              <a:t>NEAT22</a:t>
            </a:r>
          </a:p>
        </p:txBody>
      </p:sp>
      <p:sp>
        <p:nvSpPr>
          <p:cNvPr id="18" name="Rectangle 17"/>
          <p:cNvSpPr/>
          <p:nvPr/>
        </p:nvSpPr>
        <p:spPr>
          <a:xfrm rot="403242">
            <a:off x="5598304" y="3491412"/>
            <a:ext cx="1896297" cy="1155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002060"/>
                </a:solidFill>
              </a:rPr>
              <a:t>ABC/3TC + DRV/r</a:t>
            </a:r>
          </a:p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002060"/>
                </a:solidFill>
              </a:rPr>
              <a:t>vs ABC/3TC + RAL</a:t>
            </a: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FF6600"/>
                </a:solidFill>
              </a:rPr>
              <a:t>PRADAR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 rot="19885887">
            <a:off x="4680475" y="1349094"/>
            <a:ext cx="2376499" cy="11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B/F/TAF vs 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DTG + F/TAF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FF6600"/>
                </a:solidFill>
              </a:rPr>
              <a:t>1490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 rot="1478892">
            <a:off x="1135191" y="2046077"/>
            <a:ext cx="2443460" cy="473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3200" b="1" dirty="0">
                <a:solidFill>
                  <a:srgbClr val="002060"/>
                </a:solidFill>
              </a:rPr>
              <a:t>2 DR</a:t>
            </a:r>
            <a:endParaRPr lang="fr-FR" sz="32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232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/>
              <a:t>Switching</a:t>
            </a:r>
            <a:r>
              <a:rPr lang="fr-FR" sz="3200" dirty="0"/>
              <a:t> </a:t>
            </a:r>
            <a:r>
              <a:rPr lang="fr-FR" sz="3200" dirty="0" err="1"/>
              <a:t>from</a:t>
            </a:r>
            <a:r>
              <a:rPr lang="fr-FR" sz="3200" dirty="0"/>
              <a:t> PI/r to DTG </a:t>
            </a:r>
            <a:r>
              <a:rPr lang="mr-IN" sz="3200" dirty="0"/>
              <a:t>–</a:t>
            </a:r>
            <a:r>
              <a:rPr lang="fr-FR" sz="3200" dirty="0"/>
              <a:t> NEAT 22 </a:t>
            </a:r>
            <a:r>
              <a:rPr lang="fr-FR" sz="3200" dirty="0" err="1"/>
              <a:t>Study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rgbClr val="000066"/>
                </a:solidFill>
              </a:rPr>
              <a:t>Findings of NEAT22 : DTG associated with weight gain</a:t>
            </a:r>
          </a:p>
          <a:p>
            <a:pPr lvl="1"/>
            <a:r>
              <a:rPr lang="en-US" sz="2400" dirty="0">
                <a:solidFill>
                  <a:srgbClr val="000066"/>
                </a:solidFill>
              </a:rPr>
              <a:t>Long-term ?</a:t>
            </a:r>
          </a:p>
          <a:p>
            <a:pPr lvl="2"/>
            <a:r>
              <a:rPr lang="en-US" dirty="0">
                <a:solidFill>
                  <a:srgbClr val="000066"/>
                </a:solidFill>
              </a:rPr>
              <a:t>At W48 : + 0.8 kg (significant vs continuation PI), W48-W96 + 0.03 kg (stable)</a:t>
            </a:r>
          </a:p>
          <a:p>
            <a:pPr lvl="1"/>
            <a:r>
              <a:rPr lang="en-US" sz="2400" dirty="0">
                <a:solidFill>
                  <a:srgbClr val="000066"/>
                </a:solidFill>
              </a:rPr>
              <a:t>Mechanisms ?</a:t>
            </a:r>
          </a:p>
          <a:p>
            <a:pPr lvl="2"/>
            <a:r>
              <a:rPr lang="en-US" sz="2000" dirty="0" err="1">
                <a:solidFill>
                  <a:srgbClr val="000066"/>
                </a:solidFill>
              </a:rPr>
              <a:t>Mutivariable</a:t>
            </a:r>
            <a:r>
              <a:rPr lang="en-US" sz="2000" dirty="0">
                <a:solidFill>
                  <a:srgbClr val="000066"/>
                </a:solidFill>
              </a:rPr>
              <a:t> analysis</a:t>
            </a:r>
          </a:p>
          <a:p>
            <a:pPr lvl="3"/>
            <a:r>
              <a:rPr lang="en-US" sz="2000" dirty="0">
                <a:solidFill>
                  <a:srgbClr val="000066"/>
                </a:solidFill>
              </a:rPr>
              <a:t>BMI gain on DRV associated with switching from DRV</a:t>
            </a:r>
          </a:p>
          <a:p>
            <a:pPr lvl="2"/>
            <a:r>
              <a:rPr lang="en-US" sz="2000" dirty="0">
                <a:solidFill>
                  <a:srgbClr val="000066"/>
                </a:solidFill>
              </a:rPr>
              <a:t>Pathogenesis</a:t>
            </a:r>
          </a:p>
          <a:p>
            <a:pPr lvl="1"/>
            <a:r>
              <a:rPr lang="en-US" sz="2400" dirty="0">
                <a:solidFill>
                  <a:srgbClr val="000066"/>
                </a:solidFill>
              </a:rPr>
              <a:t>Consequences ?</a:t>
            </a:r>
          </a:p>
          <a:p>
            <a:pPr lvl="1"/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3C8B4352-1C37-4F7E-B4E8-4DF5AE744394}"/>
              </a:ext>
            </a:extLst>
          </p:cNvPr>
          <p:cNvSpPr txBox="1"/>
          <p:nvPr/>
        </p:nvSpPr>
        <p:spPr>
          <a:xfrm>
            <a:off x="5885087" y="6467527"/>
            <a:ext cx="32458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C00000"/>
                </a:solidFill>
              </a:rPr>
              <a:t>Waters L (Abs. P102). JIAS 2018; 21 , suppl. 8: 77 </a:t>
            </a:r>
          </a:p>
        </p:txBody>
      </p:sp>
    </p:spTree>
    <p:extLst>
      <p:ext uri="{BB962C8B-B14F-4D97-AF65-F5344CB8AC3E}">
        <p14:creationId xmlns:p14="http://schemas.microsoft.com/office/powerpoint/2010/main" val="762371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5"/>
          <p:cNvSpPr>
            <a:spLocks/>
          </p:cNvSpPr>
          <p:nvPr/>
        </p:nvSpPr>
        <p:spPr bwMode="auto">
          <a:xfrm rot="12674734">
            <a:off x="870167" y="1467556"/>
            <a:ext cx="3397779" cy="170141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4565672">
            <a:off x="3599347" y="3838364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15622577">
            <a:off x="2850173" y="637316"/>
            <a:ext cx="2393175" cy="205602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0800000">
            <a:off x="1023104" y="2957793"/>
            <a:ext cx="2951669" cy="1247025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 rot="8614976">
            <a:off x="1603106" y="3905864"/>
            <a:ext cx="2985340" cy="1804652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10" name="Freeform 5"/>
          <p:cNvSpPr>
            <a:spLocks/>
          </p:cNvSpPr>
          <p:nvPr/>
        </p:nvSpPr>
        <p:spPr bwMode="auto">
          <a:xfrm rot="19539843">
            <a:off x="4313867" y="975807"/>
            <a:ext cx="2992044" cy="212672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xmlns="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673111" y="2961048"/>
            <a:ext cx="3287375" cy="1915863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2" name="Ellipse 11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>
            <a:off x="3374938" y="625298"/>
            <a:ext cx="1369010" cy="1520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DTG/3TC</a:t>
            </a:r>
          </a:p>
          <a:p>
            <a:pPr algn="ctr">
              <a:lnSpc>
                <a:spcPts val="2800"/>
              </a:lnSpc>
            </a:pPr>
            <a:r>
              <a:rPr lang="fr-FR" sz="2000" b="1" dirty="0" err="1">
                <a:solidFill>
                  <a:srgbClr val="002060"/>
                </a:solidFill>
              </a:rPr>
              <a:t>Naive</a:t>
            </a:r>
            <a:endParaRPr lang="fr-FR" sz="2000" b="1" dirty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FF6600"/>
                </a:solidFill>
              </a:rPr>
              <a:t>GEMINI</a:t>
            </a:r>
          </a:p>
          <a:p>
            <a:pPr algn="ctr">
              <a:lnSpc>
                <a:spcPts val="2800"/>
              </a:lnSpc>
            </a:pPr>
            <a:r>
              <a:rPr lang="fr-FR" sz="2000" b="1" dirty="0" err="1">
                <a:solidFill>
                  <a:srgbClr val="FF6600"/>
                </a:solidFill>
              </a:rPr>
              <a:t>sub</a:t>
            </a:r>
            <a:r>
              <a:rPr lang="fr-FR" sz="2000" b="1" dirty="0">
                <a:solidFill>
                  <a:srgbClr val="FF6600"/>
                </a:solidFill>
              </a:rPr>
              <a:t>-groups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>
            <a:off x="4017823" y="2929101"/>
            <a:ext cx="975147" cy="473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3200" b="1" dirty="0">
                <a:solidFill>
                  <a:schemeClr val="bg1"/>
                </a:solidFill>
              </a:rPr>
              <a:t>2 DR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 rot="19594794">
            <a:off x="1730033" y="4253405"/>
            <a:ext cx="2079340" cy="11558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002060"/>
                </a:solidFill>
              </a:rPr>
              <a:t>DTG/RPV</a:t>
            </a:r>
          </a:p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FF6600"/>
                </a:solidFill>
              </a:rPr>
              <a:t>SWORD</a:t>
            </a:r>
          </a:p>
          <a:p>
            <a:pPr algn="ctr">
              <a:lnSpc>
                <a:spcPts val="2800"/>
              </a:lnSpc>
            </a:pPr>
            <a:r>
              <a:rPr lang="fr-FR" b="1" dirty="0" err="1">
                <a:solidFill>
                  <a:srgbClr val="FF6600"/>
                </a:solidFill>
              </a:rPr>
              <a:t>Residual</a:t>
            </a:r>
            <a:r>
              <a:rPr lang="fr-FR" b="1" dirty="0">
                <a:solidFill>
                  <a:srgbClr val="FF6600"/>
                </a:solidFill>
              </a:rPr>
              <a:t> </a:t>
            </a:r>
            <a:r>
              <a:rPr lang="fr-FR" b="1" dirty="0" err="1">
                <a:solidFill>
                  <a:srgbClr val="FF6600"/>
                </a:solidFill>
              </a:rPr>
              <a:t>replication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 rot="21056620">
            <a:off x="3992722" y="4535304"/>
            <a:ext cx="1717650" cy="1514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b="1" dirty="0">
                <a:solidFill>
                  <a:srgbClr val="002060"/>
                </a:solidFill>
              </a:rPr>
              <a:t>DTG/3TC </a:t>
            </a:r>
            <a:r>
              <a:rPr lang="fr-FR" b="1" dirty="0" err="1">
                <a:solidFill>
                  <a:srgbClr val="002060"/>
                </a:solidFill>
              </a:rPr>
              <a:t>switch</a:t>
            </a:r>
            <a:endParaRPr lang="fr-FR" b="1" dirty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fr-FR" b="1" dirty="0" err="1">
                <a:solidFill>
                  <a:srgbClr val="FF6600"/>
                </a:solidFill>
              </a:rPr>
              <a:t>Italian</a:t>
            </a:r>
            <a:r>
              <a:rPr lang="fr-FR" b="1" dirty="0">
                <a:solidFill>
                  <a:srgbClr val="FF6600"/>
                </a:solidFill>
              </a:rPr>
              <a:t> </a:t>
            </a:r>
            <a:r>
              <a:rPr lang="fr-FR" b="1" dirty="0" err="1">
                <a:solidFill>
                  <a:srgbClr val="FF6600"/>
                </a:solidFill>
              </a:rPr>
              <a:t>cohort</a:t>
            </a:r>
            <a:endParaRPr lang="fr-FR" b="1" dirty="0">
              <a:solidFill>
                <a:srgbClr val="FF660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fr-FR" b="1" dirty="0" err="1">
                <a:solidFill>
                  <a:srgbClr val="FF6600"/>
                </a:solidFill>
              </a:rPr>
              <a:t>Immunologic</a:t>
            </a:r>
            <a:endParaRPr lang="fr-FR" b="1" dirty="0">
              <a:solidFill>
                <a:srgbClr val="FF660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fr-FR" b="1" dirty="0" err="1">
                <a:solidFill>
                  <a:srgbClr val="FF6600"/>
                </a:solidFill>
              </a:rPr>
              <a:t>outcome</a:t>
            </a:r>
            <a:endParaRPr lang="fr-FR" b="1" dirty="0">
              <a:solidFill>
                <a:srgbClr val="FF66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 rot="21204158">
            <a:off x="1009024" y="3233464"/>
            <a:ext cx="2443458" cy="801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CAB LA + RPV LA IM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FF6600"/>
                </a:solidFill>
              </a:rPr>
              <a:t>LATTE-2 W160</a:t>
            </a:r>
          </a:p>
        </p:txBody>
      </p:sp>
      <p:sp>
        <p:nvSpPr>
          <p:cNvPr id="18" name="Rectangle 17"/>
          <p:cNvSpPr/>
          <p:nvPr/>
        </p:nvSpPr>
        <p:spPr>
          <a:xfrm rot="403242">
            <a:off x="5308228" y="3311876"/>
            <a:ext cx="2476459" cy="1514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DTG/3TC </a:t>
            </a:r>
            <a:r>
              <a:rPr lang="fr-FR" sz="2000" b="1" dirty="0" err="1">
                <a:solidFill>
                  <a:srgbClr val="002060"/>
                </a:solidFill>
              </a:rPr>
              <a:t>switch</a:t>
            </a:r>
            <a:endParaRPr lang="fr-FR" sz="2000" b="1" dirty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FF6600"/>
                </a:solidFill>
              </a:rPr>
              <a:t>ASPIRE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FF6600"/>
                </a:solidFill>
              </a:rPr>
              <a:t>No change in </a:t>
            </a:r>
            <a:r>
              <a:rPr lang="fr-FR" sz="2000" b="1" dirty="0" err="1">
                <a:solidFill>
                  <a:srgbClr val="FF6600"/>
                </a:solidFill>
              </a:rPr>
              <a:t>residual</a:t>
            </a:r>
            <a:endParaRPr lang="fr-FR" sz="2000" b="1" dirty="0">
              <a:solidFill>
                <a:srgbClr val="FF660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fr-FR" sz="2000" b="1" dirty="0" err="1">
                <a:solidFill>
                  <a:srgbClr val="FF6600"/>
                </a:solidFill>
              </a:rPr>
              <a:t>viremia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 rot="19885887">
            <a:off x="4680475" y="1528631"/>
            <a:ext cx="2376499" cy="801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DTG/3TC </a:t>
            </a:r>
            <a:r>
              <a:rPr lang="fr-FR" sz="2000" b="1" dirty="0" err="1">
                <a:solidFill>
                  <a:srgbClr val="002060"/>
                </a:solidFill>
              </a:rPr>
              <a:t>naive</a:t>
            </a:r>
            <a:endParaRPr lang="fr-FR" sz="2000" b="1" dirty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FF6600"/>
                </a:solidFill>
              </a:rPr>
              <a:t>Viral </a:t>
            </a:r>
            <a:r>
              <a:rPr lang="fr-FR" sz="2000" b="1" dirty="0" err="1">
                <a:solidFill>
                  <a:srgbClr val="FF6600"/>
                </a:solidFill>
              </a:rPr>
              <a:t>decay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 rot="1478892">
            <a:off x="994081" y="1254749"/>
            <a:ext cx="2443460" cy="1520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 err="1">
                <a:solidFill>
                  <a:srgbClr val="002060"/>
                </a:solidFill>
              </a:rPr>
              <a:t>Other</a:t>
            </a:r>
            <a:r>
              <a:rPr lang="fr-FR" sz="2000" b="1" dirty="0">
                <a:solidFill>
                  <a:srgbClr val="002060"/>
                </a:solidFill>
              </a:rPr>
              <a:t> 2 DR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FF6600"/>
                </a:solidFill>
              </a:rPr>
              <a:t>Real life data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FF6600"/>
                </a:solidFill>
              </a:rPr>
              <a:t>Switch</a:t>
            </a:r>
          </a:p>
          <a:p>
            <a:pPr algn="ctr">
              <a:lnSpc>
                <a:spcPts val="2800"/>
              </a:lnSpc>
            </a:pPr>
            <a:r>
              <a:rPr lang="fr-FR" sz="2000" b="1" dirty="0" err="1">
                <a:solidFill>
                  <a:srgbClr val="FF6600"/>
                </a:solidFill>
              </a:rPr>
              <a:t>Experienced</a:t>
            </a:r>
            <a:endParaRPr lang="fr-FR" sz="20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79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utoShape 165">
            <a:extLst>
              <a:ext uri="{FF2B5EF4-FFF2-40B4-BE49-F238E27FC236}">
                <a16:creationId xmlns:a16="http://schemas.microsoft.com/office/drawing/2014/main" xmlns="" id="{8083B377-7BA6-4BAC-AEF4-23C58FA8E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703" y="5185138"/>
            <a:ext cx="1152275" cy="59092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D0D0F0"/>
            </a:solidFill>
            <a:round/>
            <a:headEnd/>
            <a:tailEnd/>
          </a:ln>
          <a:effectLst>
            <a:prstShdw prst="shdw17" dist="17961" dir="2700000">
              <a:srgbClr val="7D7D90">
                <a:alpha val="74997"/>
              </a:srgb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 sz="2800">
              <a:solidFill>
                <a:srgbClr val="00006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980121" y="6516252"/>
            <a:ext cx="3163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</a:rPr>
              <a:t>Orkin</a:t>
            </a:r>
            <a:r>
              <a:rPr lang="fr-FR" sz="1200" i="1" dirty="0">
                <a:solidFill>
                  <a:srgbClr val="C00000"/>
                </a:solidFill>
              </a:rPr>
              <a:t> C (Abs. P021). JIAS 2018; 21 , suppl. 8: 31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78275" y="5288577"/>
            <a:ext cx="180000" cy="180000"/>
          </a:xfrm>
          <a:prstGeom prst="rect">
            <a:avLst/>
          </a:prstGeom>
          <a:solidFill>
            <a:srgbClr val="3AC5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66"/>
              </a:solidFill>
              <a:ea typeface="Times New Roman" pitchFamily="-65" charset="0"/>
              <a:cs typeface="ＭＳ Ｐゴシック" pitchFamily="-65" charset="-128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3378275" y="5550402"/>
            <a:ext cx="180000" cy="1800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000066"/>
              </a:solidFill>
              <a:ea typeface="Times New Roman" pitchFamily="-65" charset="0"/>
              <a:cs typeface="Times New Roman" pitchFamily="-65" charset="0"/>
            </a:endParaRPr>
          </a:p>
        </p:txBody>
      </p:sp>
      <p:grpSp>
        <p:nvGrpSpPr>
          <p:cNvPr id="1135" name="Groupe 1134"/>
          <p:cNvGrpSpPr/>
          <p:nvPr/>
        </p:nvGrpSpPr>
        <p:grpSpPr>
          <a:xfrm>
            <a:off x="3547866" y="633943"/>
            <a:ext cx="5312670" cy="5888582"/>
            <a:chOff x="3427988" y="316011"/>
            <a:chExt cx="5432548" cy="6206984"/>
          </a:xfrm>
        </p:grpSpPr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524500" y="679450"/>
              <a:ext cx="2871788" cy="127000"/>
            </a:xfrm>
            <a:custGeom>
              <a:avLst/>
              <a:gdLst>
                <a:gd name="T0" fmla="*/ 0 w 1809"/>
                <a:gd name="T1" fmla="*/ 0 h 80"/>
                <a:gd name="T2" fmla="*/ 0 w 1809"/>
                <a:gd name="T3" fmla="*/ 80 h 80"/>
                <a:gd name="T4" fmla="*/ 1809 w 1809"/>
                <a:gd name="T5" fmla="*/ 80 h 80"/>
                <a:gd name="T6" fmla="*/ 1809 w 1809"/>
                <a:gd name="T7" fmla="*/ 0 h 80"/>
                <a:gd name="T8" fmla="*/ 1769 w 1809"/>
                <a:gd name="T9" fmla="*/ 0 h 80"/>
                <a:gd name="T10" fmla="*/ 0 w 1809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9" h="80">
                  <a:moveTo>
                    <a:pt x="0" y="0"/>
                  </a:moveTo>
                  <a:lnTo>
                    <a:pt x="0" y="80"/>
                  </a:lnTo>
                  <a:lnTo>
                    <a:pt x="1809" y="80"/>
                  </a:lnTo>
                  <a:lnTo>
                    <a:pt x="1809" y="0"/>
                  </a:lnTo>
                  <a:lnTo>
                    <a:pt x="17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5524500" y="552450"/>
              <a:ext cx="2808288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5521325" y="912813"/>
              <a:ext cx="2840038" cy="127000"/>
            </a:xfrm>
            <a:custGeom>
              <a:avLst/>
              <a:gdLst>
                <a:gd name="T0" fmla="*/ 1789 w 1789"/>
                <a:gd name="T1" fmla="*/ 0 h 80"/>
                <a:gd name="T2" fmla="*/ 0 w 1789"/>
                <a:gd name="T3" fmla="*/ 0 h 80"/>
                <a:gd name="T4" fmla="*/ 0 w 1789"/>
                <a:gd name="T5" fmla="*/ 80 h 80"/>
                <a:gd name="T6" fmla="*/ 1750 w 1789"/>
                <a:gd name="T7" fmla="*/ 80 h 80"/>
                <a:gd name="T8" fmla="*/ 1789 w 1789"/>
                <a:gd name="T9" fmla="*/ 80 h 80"/>
                <a:gd name="T10" fmla="*/ 1789 w 1789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89" h="80">
                  <a:moveTo>
                    <a:pt x="1789" y="0"/>
                  </a:moveTo>
                  <a:lnTo>
                    <a:pt x="0" y="0"/>
                  </a:lnTo>
                  <a:lnTo>
                    <a:pt x="0" y="80"/>
                  </a:lnTo>
                  <a:lnTo>
                    <a:pt x="1750" y="80"/>
                  </a:lnTo>
                  <a:lnTo>
                    <a:pt x="1789" y="80"/>
                  </a:lnTo>
                  <a:lnTo>
                    <a:pt x="1789" y="0"/>
                  </a:lnTo>
                  <a:close/>
                </a:path>
              </a:pathLst>
            </a:cu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521325" y="1273175"/>
              <a:ext cx="2808288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521325" y="1039813"/>
              <a:ext cx="2778125" cy="127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5521325" y="1400175"/>
              <a:ext cx="2901950" cy="128588"/>
            </a:xfrm>
            <a:custGeom>
              <a:avLst/>
              <a:gdLst>
                <a:gd name="T0" fmla="*/ 1828 w 1828"/>
                <a:gd name="T1" fmla="*/ 0 h 81"/>
                <a:gd name="T2" fmla="*/ 1769 w 1828"/>
                <a:gd name="T3" fmla="*/ 0 h 81"/>
                <a:gd name="T4" fmla="*/ 0 w 1828"/>
                <a:gd name="T5" fmla="*/ 0 h 81"/>
                <a:gd name="T6" fmla="*/ 0 w 1828"/>
                <a:gd name="T7" fmla="*/ 81 h 81"/>
                <a:gd name="T8" fmla="*/ 1828 w 1828"/>
                <a:gd name="T9" fmla="*/ 81 h 81"/>
                <a:gd name="T10" fmla="*/ 1828 w 1828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8" h="81">
                  <a:moveTo>
                    <a:pt x="1828" y="0"/>
                  </a:moveTo>
                  <a:lnTo>
                    <a:pt x="1769" y="0"/>
                  </a:lnTo>
                  <a:lnTo>
                    <a:pt x="0" y="0"/>
                  </a:lnTo>
                  <a:lnTo>
                    <a:pt x="0" y="81"/>
                  </a:lnTo>
                  <a:lnTo>
                    <a:pt x="1828" y="81"/>
                  </a:lnTo>
                  <a:lnTo>
                    <a:pt x="1828" y="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521325" y="1633538"/>
              <a:ext cx="2871788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5521325" y="2120900"/>
              <a:ext cx="2871788" cy="128588"/>
            </a:xfrm>
            <a:custGeom>
              <a:avLst/>
              <a:gdLst>
                <a:gd name="T0" fmla="*/ 0 w 1809"/>
                <a:gd name="T1" fmla="*/ 0 h 81"/>
                <a:gd name="T2" fmla="*/ 0 w 1809"/>
                <a:gd name="T3" fmla="*/ 81 h 81"/>
                <a:gd name="T4" fmla="*/ 1809 w 1809"/>
                <a:gd name="T5" fmla="*/ 81 h 81"/>
                <a:gd name="T6" fmla="*/ 1809 w 1809"/>
                <a:gd name="T7" fmla="*/ 0 h 81"/>
                <a:gd name="T8" fmla="*/ 1536 w 1809"/>
                <a:gd name="T9" fmla="*/ 0 h 81"/>
                <a:gd name="T10" fmla="*/ 0 w 1809"/>
                <a:gd name="T1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9" h="81">
                  <a:moveTo>
                    <a:pt x="0" y="0"/>
                  </a:moveTo>
                  <a:lnTo>
                    <a:pt x="0" y="81"/>
                  </a:lnTo>
                  <a:lnTo>
                    <a:pt x="1809" y="81"/>
                  </a:lnTo>
                  <a:lnTo>
                    <a:pt x="1809" y="0"/>
                  </a:lnTo>
                  <a:lnTo>
                    <a:pt x="15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5521325" y="1993900"/>
              <a:ext cx="2438400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5" name="Rectangle 29"/>
            <p:cNvSpPr>
              <a:spLocks noChangeArrowheads="1"/>
            </p:cNvSpPr>
            <p:nvPr/>
          </p:nvSpPr>
          <p:spPr bwMode="auto">
            <a:xfrm>
              <a:off x="5521325" y="1760538"/>
              <a:ext cx="2871788" cy="128588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9" name="Freeform 32"/>
            <p:cNvSpPr>
              <a:spLocks/>
            </p:cNvSpPr>
            <p:nvPr/>
          </p:nvSpPr>
          <p:spPr bwMode="auto">
            <a:xfrm>
              <a:off x="5521325" y="3203575"/>
              <a:ext cx="2778125" cy="127000"/>
            </a:xfrm>
            <a:custGeom>
              <a:avLst/>
              <a:gdLst>
                <a:gd name="T0" fmla="*/ 1750 w 1750"/>
                <a:gd name="T1" fmla="*/ 80 h 80"/>
                <a:gd name="T2" fmla="*/ 1750 w 1750"/>
                <a:gd name="T3" fmla="*/ 0 h 80"/>
                <a:gd name="T4" fmla="*/ 1730 w 1750"/>
                <a:gd name="T5" fmla="*/ 0 h 80"/>
                <a:gd name="T6" fmla="*/ 0 w 1750"/>
                <a:gd name="T7" fmla="*/ 0 h 80"/>
                <a:gd name="T8" fmla="*/ 0 w 1750"/>
                <a:gd name="T9" fmla="*/ 80 h 80"/>
                <a:gd name="T10" fmla="*/ 1750 w 1750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0" h="80">
                  <a:moveTo>
                    <a:pt x="1750" y="80"/>
                  </a:moveTo>
                  <a:lnTo>
                    <a:pt x="1750" y="0"/>
                  </a:lnTo>
                  <a:lnTo>
                    <a:pt x="1730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750" y="8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0" name="Rectangle 33"/>
            <p:cNvSpPr>
              <a:spLocks noChangeArrowheads="1"/>
            </p:cNvSpPr>
            <p:nvPr/>
          </p:nvSpPr>
          <p:spPr bwMode="auto">
            <a:xfrm>
              <a:off x="5521325" y="3076575"/>
              <a:ext cx="2746375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7" name="Freeform 40"/>
            <p:cNvSpPr>
              <a:spLocks/>
            </p:cNvSpPr>
            <p:nvPr/>
          </p:nvSpPr>
          <p:spPr bwMode="auto">
            <a:xfrm>
              <a:off x="5521325" y="3563938"/>
              <a:ext cx="2901950" cy="127000"/>
            </a:xfrm>
            <a:custGeom>
              <a:avLst/>
              <a:gdLst>
                <a:gd name="T0" fmla="*/ 0 w 1828"/>
                <a:gd name="T1" fmla="*/ 0 h 80"/>
                <a:gd name="T2" fmla="*/ 0 w 1828"/>
                <a:gd name="T3" fmla="*/ 80 h 80"/>
                <a:gd name="T4" fmla="*/ 1828 w 1828"/>
                <a:gd name="T5" fmla="*/ 80 h 80"/>
                <a:gd name="T6" fmla="*/ 1828 w 1828"/>
                <a:gd name="T7" fmla="*/ 0 h 80"/>
                <a:gd name="T8" fmla="*/ 1769 w 1828"/>
                <a:gd name="T9" fmla="*/ 0 h 80"/>
                <a:gd name="T10" fmla="*/ 0 w 1828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8" h="80">
                  <a:moveTo>
                    <a:pt x="0" y="0"/>
                  </a:moveTo>
                  <a:lnTo>
                    <a:pt x="0" y="80"/>
                  </a:lnTo>
                  <a:lnTo>
                    <a:pt x="1828" y="80"/>
                  </a:lnTo>
                  <a:lnTo>
                    <a:pt x="1828" y="0"/>
                  </a:lnTo>
                  <a:lnTo>
                    <a:pt x="176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0" name="Rectangle 43"/>
            <p:cNvSpPr>
              <a:spLocks noChangeArrowheads="1"/>
            </p:cNvSpPr>
            <p:nvPr/>
          </p:nvSpPr>
          <p:spPr bwMode="auto">
            <a:xfrm>
              <a:off x="5521325" y="3797300"/>
              <a:ext cx="2840038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2" name="Freeform 45"/>
            <p:cNvSpPr>
              <a:spLocks/>
            </p:cNvSpPr>
            <p:nvPr/>
          </p:nvSpPr>
          <p:spPr bwMode="auto">
            <a:xfrm>
              <a:off x="5521325" y="4157663"/>
              <a:ext cx="2717800" cy="127000"/>
            </a:xfrm>
            <a:custGeom>
              <a:avLst/>
              <a:gdLst>
                <a:gd name="T0" fmla="*/ 0 w 1712"/>
                <a:gd name="T1" fmla="*/ 0 h 80"/>
                <a:gd name="T2" fmla="*/ 0 w 1712"/>
                <a:gd name="T3" fmla="*/ 7 h 80"/>
                <a:gd name="T4" fmla="*/ 0 w 1712"/>
                <a:gd name="T5" fmla="*/ 72 h 80"/>
                <a:gd name="T6" fmla="*/ 0 w 1712"/>
                <a:gd name="T7" fmla="*/ 80 h 80"/>
                <a:gd name="T8" fmla="*/ 1712 w 1712"/>
                <a:gd name="T9" fmla="*/ 80 h 80"/>
                <a:gd name="T10" fmla="*/ 1712 w 1712"/>
                <a:gd name="T11" fmla="*/ 0 h 80"/>
                <a:gd name="T12" fmla="*/ 0 w 1712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12" h="80">
                  <a:moveTo>
                    <a:pt x="0" y="0"/>
                  </a:moveTo>
                  <a:lnTo>
                    <a:pt x="0" y="7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1712" y="80"/>
                  </a:lnTo>
                  <a:lnTo>
                    <a:pt x="171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3" name="Freeform 46"/>
            <p:cNvSpPr>
              <a:spLocks/>
            </p:cNvSpPr>
            <p:nvPr/>
          </p:nvSpPr>
          <p:spPr bwMode="auto">
            <a:xfrm>
              <a:off x="5521325" y="4284663"/>
              <a:ext cx="2811463" cy="127000"/>
            </a:xfrm>
            <a:custGeom>
              <a:avLst/>
              <a:gdLst>
                <a:gd name="T0" fmla="*/ 2 w 1771"/>
                <a:gd name="T1" fmla="*/ 0 h 80"/>
                <a:gd name="T2" fmla="*/ 0 w 1771"/>
                <a:gd name="T3" fmla="*/ 0 h 80"/>
                <a:gd name="T4" fmla="*/ 0 w 1771"/>
                <a:gd name="T5" fmla="*/ 80 h 80"/>
                <a:gd name="T6" fmla="*/ 1771 w 1771"/>
                <a:gd name="T7" fmla="*/ 80 h 80"/>
                <a:gd name="T8" fmla="*/ 1771 w 1771"/>
                <a:gd name="T9" fmla="*/ 0 h 80"/>
                <a:gd name="T10" fmla="*/ 1714 w 1771"/>
                <a:gd name="T11" fmla="*/ 0 h 80"/>
                <a:gd name="T12" fmla="*/ 2 w 1771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1" h="80">
                  <a:moveTo>
                    <a:pt x="2" y="0"/>
                  </a:moveTo>
                  <a:lnTo>
                    <a:pt x="0" y="0"/>
                  </a:lnTo>
                  <a:lnTo>
                    <a:pt x="0" y="80"/>
                  </a:lnTo>
                  <a:lnTo>
                    <a:pt x="1771" y="80"/>
                  </a:lnTo>
                  <a:lnTo>
                    <a:pt x="1771" y="0"/>
                  </a:lnTo>
                  <a:lnTo>
                    <a:pt x="1714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4" name="Freeform 47"/>
            <p:cNvSpPr>
              <a:spLocks/>
            </p:cNvSpPr>
            <p:nvPr/>
          </p:nvSpPr>
          <p:spPr bwMode="auto">
            <a:xfrm>
              <a:off x="5521325" y="3924300"/>
              <a:ext cx="2871788" cy="127000"/>
            </a:xfrm>
            <a:custGeom>
              <a:avLst/>
              <a:gdLst>
                <a:gd name="T0" fmla="*/ 0 w 1809"/>
                <a:gd name="T1" fmla="*/ 0 h 80"/>
                <a:gd name="T2" fmla="*/ 0 w 1809"/>
                <a:gd name="T3" fmla="*/ 80 h 80"/>
                <a:gd name="T4" fmla="*/ 1809 w 1809"/>
                <a:gd name="T5" fmla="*/ 80 h 80"/>
                <a:gd name="T6" fmla="*/ 1809 w 1809"/>
                <a:gd name="T7" fmla="*/ 0 h 80"/>
                <a:gd name="T8" fmla="*/ 1789 w 1809"/>
                <a:gd name="T9" fmla="*/ 0 h 80"/>
                <a:gd name="T10" fmla="*/ 0 w 1809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9" h="80">
                  <a:moveTo>
                    <a:pt x="0" y="0"/>
                  </a:moveTo>
                  <a:lnTo>
                    <a:pt x="0" y="80"/>
                  </a:lnTo>
                  <a:lnTo>
                    <a:pt x="1809" y="80"/>
                  </a:lnTo>
                  <a:lnTo>
                    <a:pt x="1809" y="0"/>
                  </a:lnTo>
                  <a:lnTo>
                    <a:pt x="17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5" name="Rectangle 48"/>
            <p:cNvSpPr>
              <a:spLocks noChangeArrowheads="1"/>
            </p:cNvSpPr>
            <p:nvPr/>
          </p:nvSpPr>
          <p:spPr bwMode="auto">
            <a:xfrm>
              <a:off x="5521325" y="3436938"/>
              <a:ext cx="2808288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6" name="Rectangle 49"/>
            <p:cNvSpPr>
              <a:spLocks noChangeArrowheads="1"/>
            </p:cNvSpPr>
            <p:nvPr/>
          </p:nvSpPr>
          <p:spPr bwMode="auto">
            <a:xfrm>
              <a:off x="5521325" y="4518025"/>
              <a:ext cx="2843213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7" name="Freeform 50"/>
            <p:cNvSpPr>
              <a:spLocks/>
            </p:cNvSpPr>
            <p:nvPr/>
          </p:nvSpPr>
          <p:spPr bwMode="auto">
            <a:xfrm>
              <a:off x="5521325" y="4645025"/>
              <a:ext cx="2905125" cy="127000"/>
            </a:xfrm>
            <a:custGeom>
              <a:avLst/>
              <a:gdLst>
                <a:gd name="T0" fmla="*/ 1830 w 1830"/>
                <a:gd name="T1" fmla="*/ 80 h 80"/>
                <a:gd name="T2" fmla="*/ 1830 w 1830"/>
                <a:gd name="T3" fmla="*/ 0 h 80"/>
                <a:gd name="T4" fmla="*/ 1791 w 1830"/>
                <a:gd name="T5" fmla="*/ 0 h 80"/>
                <a:gd name="T6" fmla="*/ 0 w 1830"/>
                <a:gd name="T7" fmla="*/ 0 h 80"/>
                <a:gd name="T8" fmla="*/ 0 w 1830"/>
                <a:gd name="T9" fmla="*/ 80 h 80"/>
                <a:gd name="T10" fmla="*/ 1830 w 1830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0" h="80">
                  <a:moveTo>
                    <a:pt x="1830" y="80"/>
                  </a:moveTo>
                  <a:lnTo>
                    <a:pt x="1830" y="0"/>
                  </a:lnTo>
                  <a:lnTo>
                    <a:pt x="1791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830" y="8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8" name="Rectangle 51"/>
            <p:cNvSpPr>
              <a:spLocks noChangeArrowheads="1"/>
            </p:cNvSpPr>
            <p:nvPr/>
          </p:nvSpPr>
          <p:spPr bwMode="auto">
            <a:xfrm>
              <a:off x="5521325" y="4878388"/>
              <a:ext cx="2595563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9" name="Rectangle 52"/>
            <p:cNvSpPr>
              <a:spLocks noChangeArrowheads="1"/>
            </p:cNvSpPr>
            <p:nvPr/>
          </p:nvSpPr>
          <p:spPr bwMode="auto">
            <a:xfrm>
              <a:off x="5521325" y="5005388"/>
              <a:ext cx="2595563" cy="127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1" name="Rectangle 54"/>
            <p:cNvSpPr>
              <a:spLocks noChangeArrowheads="1"/>
            </p:cNvSpPr>
            <p:nvPr/>
          </p:nvSpPr>
          <p:spPr bwMode="auto">
            <a:xfrm>
              <a:off x="5521325" y="5238750"/>
              <a:ext cx="2905125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2" name="Rectangle 55"/>
            <p:cNvSpPr>
              <a:spLocks noChangeArrowheads="1"/>
            </p:cNvSpPr>
            <p:nvPr/>
          </p:nvSpPr>
          <p:spPr bwMode="auto">
            <a:xfrm>
              <a:off x="5521325" y="5365750"/>
              <a:ext cx="2905125" cy="127000"/>
            </a:xfrm>
            <a:prstGeom prst="rect">
              <a:avLst/>
            </a:pr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3" name="Freeform 56"/>
            <p:cNvSpPr>
              <a:spLocks/>
            </p:cNvSpPr>
            <p:nvPr/>
          </p:nvSpPr>
          <p:spPr bwMode="auto">
            <a:xfrm>
              <a:off x="5521325" y="5726113"/>
              <a:ext cx="2935288" cy="127000"/>
            </a:xfrm>
            <a:custGeom>
              <a:avLst/>
              <a:gdLst>
                <a:gd name="T0" fmla="*/ 0 w 1849"/>
                <a:gd name="T1" fmla="*/ 0 h 80"/>
                <a:gd name="T2" fmla="*/ 0 w 1849"/>
                <a:gd name="T3" fmla="*/ 80 h 80"/>
                <a:gd name="T4" fmla="*/ 1849 w 1849"/>
                <a:gd name="T5" fmla="*/ 80 h 80"/>
                <a:gd name="T6" fmla="*/ 1849 w 1849"/>
                <a:gd name="T7" fmla="*/ 0 h 80"/>
                <a:gd name="T8" fmla="*/ 1811 w 1849"/>
                <a:gd name="T9" fmla="*/ 0 h 80"/>
                <a:gd name="T10" fmla="*/ 2 w 1849"/>
                <a:gd name="T11" fmla="*/ 0 h 80"/>
                <a:gd name="T12" fmla="*/ 0 w 1849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9" h="80">
                  <a:moveTo>
                    <a:pt x="0" y="0"/>
                  </a:moveTo>
                  <a:lnTo>
                    <a:pt x="0" y="80"/>
                  </a:lnTo>
                  <a:lnTo>
                    <a:pt x="1849" y="80"/>
                  </a:lnTo>
                  <a:lnTo>
                    <a:pt x="1849" y="0"/>
                  </a:lnTo>
                  <a:lnTo>
                    <a:pt x="1811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4" name="Rectangle 57"/>
            <p:cNvSpPr>
              <a:spLocks noChangeArrowheads="1"/>
            </p:cNvSpPr>
            <p:nvPr/>
          </p:nvSpPr>
          <p:spPr bwMode="auto">
            <a:xfrm>
              <a:off x="5521325" y="5599113"/>
              <a:ext cx="2871788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5" name="Rectangle 58"/>
            <p:cNvSpPr>
              <a:spLocks noChangeArrowheads="1"/>
            </p:cNvSpPr>
            <p:nvPr/>
          </p:nvSpPr>
          <p:spPr bwMode="auto">
            <a:xfrm>
              <a:off x="5521325" y="5959475"/>
              <a:ext cx="2717800" cy="127000"/>
            </a:xfrm>
            <a:prstGeom prst="rect">
              <a:avLst/>
            </a:prstGeom>
            <a:solidFill>
              <a:srgbClr val="3A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6" name="Freeform 59"/>
            <p:cNvSpPr>
              <a:spLocks/>
            </p:cNvSpPr>
            <p:nvPr/>
          </p:nvSpPr>
          <p:spPr bwMode="auto">
            <a:xfrm>
              <a:off x="5521325" y="6086475"/>
              <a:ext cx="2843213" cy="127000"/>
            </a:xfrm>
            <a:custGeom>
              <a:avLst/>
              <a:gdLst>
                <a:gd name="T0" fmla="*/ 1791 w 1791"/>
                <a:gd name="T1" fmla="*/ 80 h 80"/>
                <a:gd name="T2" fmla="*/ 1791 w 1791"/>
                <a:gd name="T3" fmla="*/ 0 h 80"/>
                <a:gd name="T4" fmla="*/ 1714 w 1791"/>
                <a:gd name="T5" fmla="*/ 0 h 80"/>
                <a:gd name="T6" fmla="*/ 2 w 1791"/>
                <a:gd name="T7" fmla="*/ 0 h 80"/>
                <a:gd name="T8" fmla="*/ 0 w 1791"/>
                <a:gd name="T9" fmla="*/ 0 h 80"/>
                <a:gd name="T10" fmla="*/ 0 w 1791"/>
                <a:gd name="T11" fmla="*/ 80 h 80"/>
                <a:gd name="T12" fmla="*/ 1791 w 1791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1" h="80">
                  <a:moveTo>
                    <a:pt x="1791" y="80"/>
                  </a:moveTo>
                  <a:lnTo>
                    <a:pt x="1791" y="0"/>
                  </a:lnTo>
                  <a:lnTo>
                    <a:pt x="171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80"/>
                  </a:lnTo>
                  <a:lnTo>
                    <a:pt x="1791" y="8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7" name="Freeform 60"/>
            <p:cNvSpPr>
              <a:spLocks/>
            </p:cNvSpPr>
            <p:nvPr/>
          </p:nvSpPr>
          <p:spPr bwMode="auto">
            <a:xfrm>
              <a:off x="5521325" y="6086475"/>
              <a:ext cx="0" cy="127000"/>
            </a:xfrm>
            <a:custGeom>
              <a:avLst/>
              <a:gdLst>
                <a:gd name="T0" fmla="*/ 0 h 80"/>
                <a:gd name="T1" fmla="*/ 80 h 80"/>
                <a:gd name="T2" fmla="*/ 0 h 8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80">
                  <a:moveTo>
                    <a:pt x="0" y="0"/>
                  </a:move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2" name="Freeform 65"/>
            <p:cNvSpPr>
              <a:spLocks/>
            </p:cNvSpPr>
            <p:nvPr/>
          </p:nvSpPr>
          <p:spPr bwMode="auto">
            <a:xfrm>
              <a:off x="7993063" y="6299200"/>
              <a:ext cx="617538" cy="31750"/>
            </a:xfrm>
            <a:custGeom>
              <a:avLst/>
              <a:gdLst>
                <a:gd name="T0" fmla="*/ 389 w 389"/>
                <a:gd name="T1" fmla="*/ 20 h 20"/>
                <a:gd name="T2" fmla="*/ 389 w 389"/>
                <a:gd name="T3" fmla="*/ 0 h 20"/>
                <a:gd name="T4" fmla="*/ 0 w 389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9" h="20">
                  <a:moveTo>
                    <a:pt x="389" y="20"/>
                  </a:moveTo>
                  <a:lnTo>
                    <a:pt x="389" y="0"/>
                  </a:lnTo>
                  <a:lnTo>
                    <a:pt x="0" y="0"/>
                  </a:lnTo>
                </a:path>
              </a:pathLst>
            </a:custGeom>
            <a:noFill/>
            <a:ln w="19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4" name="Line 67"/>
            <p:cNvSpPr>
              <a:spLocks noChangeShapeType="1"/>
            </p:cNvSpPr>
            <p:nvPr/>
          </p:nvSpPr>
          <p:spPr bwMode="auto">
            <a:xfrm flipV="1">
              <a:off x="7375525" y="6299200"/>
              <a:ext cx="0" cy="31750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5" name="Line 68"/>
            <p:cNvSpPr>
              <a:spLocks noChangeShapeType="1"/>
            </p:cNvSpPr>
            <p:nvPr/>
          </p:nvSpPr>
          <p:spPr bwMode="auto">
            <a:xfrm flipV="1">
              <a:off x="7993063" y="6299200"/>
              <a:ext cx="0" cy="31750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7" name="Line 70"/>
            <p:cNvSpPr>
              <a:spLocks noChangeShapeType="1"/>
            </p:cNvSpPr>
            <p:nvPr/>
          </p:nvSpPr>
          <p:spPr bwMode="auto">
            <a:xfrm flipV="1">
              <a:off x="6757988" y="6299200"/>
              <a:ext cx="0" cy="31750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8" name="Line 71"/>
            <p:cNvSpPr>
              <a:spLocks noChangeShapeType="1"/>
            </p:cNvSpPr>
            <p:nvPr/>
          </p:nvSpPr>
          <p:spPr bwMode="auto">
            <a:xfrm flipV="1">
              <a:off x="6138863" y="6299200"/>
              <a:ext cx="0" cy="31750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9" name="Line 72"/>
            <p:cNvSpPr>
              <a:spLocks noChangeShapeType="1"/>
            </p:cNvSpPr>
            <p:nvPr/>
          </p:nvSpPr>
          <p:spPr bwMode="auto">
            <a:xfrm>
              <a:off x="5521324" y="6299200"/>
              <a:ext cx="2595563" cy="0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1" name="Rectangle 74"/>
            <p:cNvSpPr>
              <a:spLocks noChangeArrowheads="1"/>
            </p:cNvSpPr>
            <p:nvPr/>
          </p:nvSpPr>
          <p:spPr bwMode="auto">
            <a:xfrm>
              <a:off x="8401818" y="527847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91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2" name="Rectangle 75"/>
            <p:cNvSpPr>
              <a:spLocks noChangeArrowheads="1"/>
            </p:cNvSpPr>
            <p:nvPr/>
          </p:nvSpPr>
          <p:spPr bwMode="auto">
            <a:xfrm>
              <a:off x="8466906" y="654847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93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3" name="Rectangle 76"/>
            <p:cNvSpPr>
              <a:spLocks noChangeArrowheads="1"/>
            </p:cNvSpPr>
            <p:nvPr/>
          </p:nvSpPr>
          <p:spPr bwMode="auto">
            <a:xfrm>
              <a:off x="8433568" y="888209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92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4" name="Rectangle 77"/>
            <p:cNvSpPr>
              <a:spLocks noChangeArrowheads="1"/>
            </p:cNvSpPr>
            <p:nvPr/>
          </p:nvSpPr>
          <p:spPr bwMode="auto">
            <a:xfrm>
              <a:off x="8371656" y="1015209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90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5" name="Rectangle 78"/>
            <p:cNvSpPr>
              <a:spLocks noChangeArrowheads="1"/>
            </p:cNvSpPr>
            <p:nvPr/>
          </p:nvSpPr>
          <p:spPr bwMode="auto">
            <a:xfrm>
              <a:off x="8401818" y="1250159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91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6" name="Rectangle 79"/>
            <p:cNvSpPr>
              <a:spLocks noChangeArrowheads="1"/>
            </p:cNvSpPr>
            <p:nvPr/>
          </p:nvSpPr>
          <p:spPr bwMode="auto">
            <a:xfrm>
              <a:off x="8495481" y="1377159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94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7" name="Rectangle 80"/>
            <p:cNvSpPr>
              <a:spLocks noChangeArrowheads="1"/>
            </p:cNvSpPr>
            <p:nvPr/>
          </p:nvSpPr>
          <p:spPr bwMode="auto">
            <a:xfrm>
              <a:off x="8466906" y="1610522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93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8" name="Rectangle 81"/>
            <p:cNvSpPr>
              <a:spLocks noChangeArrowheads="1"/>
            </p:cNvSpPr>
            <p:nvPr/>
          </p:nvSpPr>
          <p:spPr bwMode="auto">
            <a:xfrm>
              <a:off x="8466906" y="1737522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93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9" name="Rectangle 82"/>
            <p:cNvSpPr>
              <a:spLocks noChangeArrowheads="1"/>
            </p:cNvSpPr>
            <p:nvPr/>
          </p:nvSpPr>
          <p:spPr bwMode="auto">
            <a:xfrm>
              <a:off x="8031931" y="1970884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79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0" name="Rectangle 83"/>
            <p:cNvSpPr>
              <a:spLocks noChangeArrowheads="1"/>
            </p:cNvSpPr>
            <p:nvPr/>
          </p:nvSpPr>
          <p:spPr bwMode="auto">
            <a:xfrm>
              <a:off x="8466906" y="2097884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93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5" name="Rectangle 88"/>
            <p:cNvSpPr>
              <a:spLocks noChangeArrowheads="1"/>
            </p:cNvSpPr>
            <p:nvPr/>
          </p:nvSpPr>
          <p:spPr bwMode="auto">
            <a:xfrm>
              <a:off x="8341493" y="3051972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89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6" name="Rectangle 89"/>
            <p:cNvSpPr>
              <a:spLocks noChangeArrowheads="1"/>
            </p:cNvSpPr>
            <p:nvPr/>
          </p:nvSpPr>
          <p:spPr bwMode="auto">
            <a:xfrm>
              <a:off x="8371656" y="3178972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90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7" name="Rectangle 90"/>
            <p:cNvSpPr>
              <a:spLocks noChangeArrowheads="1"/>
            </p:cNvSpPr>
            <p:nvPr/>
          </p:nvSpPr>
          <p:spPr bwMode="auto">
            <a:xfrm>
              <a:off x="8401818" y="3412334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91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8" name="Rectangle 91"/>
            <p:cNvSpPr>
              <a:spLocks noChangeArrowheads="1"/>
            </p:cNvSpPr>
            <p:nvPr/>
          </p:nvSpPr>
          <p:spPr bwMode="auto">
            <a:xfrm>
              <a:off x="8495481" y="3539334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94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89" name="Rectangle 92"/>
            <p:cNvSpPr>
              <a:spLocks noChangeArrowheads="1"/>
            </p:cNvSpPr>
            <p:nvPr/>
          </p:nvSpPr>
          <p:spPr bwMode="auto">
            <a:xfrm>
              <a:off x="8433568" y="3772697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92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0" name="Rectangle 93"/>
            <p:cNvSpPr>
              <a:spLocks noChangeArrowheads="1"/>
            </p:cNvSpPr>
            <p:nvPr/>
          </p:nvSpPr>
          <p:spPr bwMode="auto">
            <a:xfrm>
              <a:off x="8466906" y="3899697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93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1" name="Rectangle 94"/>
            <p:cNvSpPr>
              <a:spLocks noChangeArrowheads="1"/>
            </p:cNvSpPr>
            <p:nvPr/>
          </p:nvSpPr>
          <p:spPr bwMode="auto">
            <a:xfrm>
              <a:off x="8311331" y="4133059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88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2" name="Rectangle 95"/>
            <p:cNvSpPr>
              <a:spLocks noChangeArrowheads="1"/>
            </p:cNvSpPr>
            <p:nvPr/>
          </p:nvSpPr>
          <p:spPr bwMode="auto">
            <a:xfrm>
              <a:off x="8401818" y="4260059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91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3" name="Rectangle 96"/>
            <p:cNvSpPr>
              <a:spLocks noChangeArrowheads="1"/>
            </p:cNvSpPr>
            <p:nvPr/>
          </p:nvSpPr>
          <p:spPr bwMode="auto">
            <a:xfrm>
              <a:off x="8433568" y="4493422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92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4" name="Rectangle 97"/>
            <p:cNvSpPr>
              <a:spLocks noChangeArrowheads="1"/>
            </p:cNvSpPr>
            <p:nvPr/>
          </p:nvSpPr>
          <p:spPr bwMode="auto">
            <a:xfrm>
              <a:off x="8495481" y="4620422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94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5" name="Rectangle 98"/>
            <p:cNvSpPr>
              <a:spLocks noChangeArrowheads="1"/>
            </p:cNvSpPr>
            <p:nvPr/>
          </p:nvSpPr>
          <p:spPr bwMode="auto">
            <a:xfrm>
              <a:off x="8185918" y="4853784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srgbClr val="000000"/>
                  </a:solidFill>
                  <a:latin typeface="Calibri" pitchFamily="34" charset="0"/>
                  <a:cs typeface="Arial" pitchFamily="34" charset="0"/>
                </a:rPr>
                <a:t>84</a:t>
              </a:r>
              <a:endParaRPr lang="fr-FR" sz="3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6" name="Rectangle 99"/>
            <p:cNvSpPr>
              <a:spLocks noChangeArrowheads="1"/>
            </p:cNvSpPr>
            <p:nvPr/>
          </p:nvSpPr>
          <p:spPr bwMode="auto">
            <a:xfrm>
              <a:off x="8185918" y="4980784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84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7" name="Rectangle 100"/>
            <p:cNvSpPr>
              <a:spLocks noChangeArrowheads="1"/>
            </p:cNvSpPr>
            <p:nvPr/>
          </p:nvSpPr>
          <p:spPr bwMode="auto">
            <a:xfrm>
              <a:off x="8495481" y="5214147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94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8" name="Rectangle 101"/>
            <p:cNvSpPr>
              <a:spLocks noChangeArrowheads="1"/>
            </p:cNvSpPr>
            <p:nvPr/>
          </p:nvSpPr>
          <p:spPr bwMode="auto">
            <a:xfrm>
              <a:off x="8495481" y="5341147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94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99" name="Rectangle 102"/>
            <p:cNvSpPr>
              <a:spLocks noChangeArrowheads="1"/>
            </p:cNvSpPr>
            <p:nvPr/>
          </p:nvSpPr>
          <p:spPr bwMode="auto">
            <a:xfrm>
              <a:off x="8466906" y="5574509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93</a:t>
              </a:r>
              <a:endParaRPr kumimoji="0" lang="fr-FR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0" name="Rectangle 103"/>
            <p:cNvSpPr>
              <a:spLocks noChangeArrowheads="1"/>
            </p:cNvSpPr>
            <p:nvPr/>
          </p:nvSpPr>
          <p:spPr bwMode="auto">
            <a:xfrm>
              <a:off x="8527231" y="5701509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95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1" name="Rectangle 104"/>
            <p:cNvSpPr>
              <a:spLocks noChangeArrowheads="1"/>
            </p:cNvSpPr>
            <p:nvPr/>
          </p:nvSpPr>
          <p:spPr bwMode="auto">
            <a:xfrm>
              <a:off x="8311331" y="5934872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88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2" name="Rectangle 105"/>
            <p:cNvSpPr>
              <a:spLocks noChangeArrowheads="1"/>
            </p:cNvSpPr>
            <p:nvPr/>
          </p:nvSpPr>
          <p:spPr bwMode="auto">
            <a:xfrm>
              <a:off x="8433568" y="6061872"/>
              <a:ext cx="144270" cy="16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92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3" name="Rectangle 106"/>
            <p:cNvSpPr>
              <a:spLocks noChangeArrowheads="1"/>
            </p:cNvSpPr>
            <p:nvPr/>
          </p:nvSpPr>
          <p:spPr bwMode="auto">
            <a:xfrm>
              <a:off x="5030637" y="587372"/>
              <a:ext cx="432742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Overall</a:t>
              </a:r>
              <a:endParaRPr kumimoji="0" lang="fr-FR" sz="32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5" name="Rectangle 108"/>
            <p:cNvSpPr>
              <a:spLocks noChangeArrowheads="1"/>
            </p:cNvSpPr>
            <p:nvPr/>
          </p:nvSpPr>
          <p:spPr bwMode="auto">
            <a:xfrm>
              <a:off x="4883111" y="947734"/>
              <a:ext cx="580269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&gt; 100 000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7" name="Rectangle 110"/>
            <p:cNvSpPr>
              <a:spLocks noChangeArrowheads="1"/>
            </p:cNvSpPr>
            <p:nvPr/>
          </p:nvSpPr>
          <p:spPr bwMode="auto">
            <a:xfrm>
              <a:off x="4883111" y="1309684"/>
              <a:ext cx="580269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  <a:t>≤ 100 000</a:t>
              </a:r>
              <a:endParaRPr lang="fr-FR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9" name="Rectangle 112"/>
            <p:cNvSpPr>
              <a:spLocks noChangeArrowheads="1"/>
            </p:cNvSpPr>
            <p:nvPr/>
          </p:nvSpPr>
          <p:spPr bwMode="auto">
            <a:xfrm>
              <a:off x="5137183" y="1670047"/>
              <a:ext cx="326196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  <a:t>&gt; 200</a:t>
              </a:r>
              <a:endParaRPr lang="fr-FR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114"/>
            <p:cNvSpPr>
              <a:spLocks noChangeArrowheads="1"/>
            </p:cNvSpPr>
            <p:nvPr/>
          </p:nvSpPr>
          <p:spPr bwMode="auto">
            <a:xfrm>
              <a:off x="5137183" y="2030409"/>
              <a:ext cx="326196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100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  <a:t>≤ 200</a:t>
              </a:r>
              <a:endParaRPr lang="fr-FR" sz="32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7" name="Rectangle 120"/>
            <p:cNvSpPr>
              <a:spLocks noChangeArrowheads="1"/>
            </p:cNvSpPr>
            <p:nvPr/>
          </p:nvSpPr>
          <p:spPr bwMode="auto">
            <a:xfrm>
              <a:off x="5210947" y="3111497"/>
              <a:ext cx="252432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≥ 50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9" name="Rectangle 122"/>
            <p:cNvSpPr>
              <a:spLocks noChangeArrowheads="1"/>
            </p:cNvSpPr>
            <p:nvPr/>
          </p:nvSpPr>
          <p:spPr bwMode="auto">
            <a:xfrm>
              <a:off x="4874915" y="3471860"/>
              <a:ext cx="588464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35 to &lt; 50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1" name="Rectangle 124"/>
            <p:cNvSpPr>
              <a:spLocks noChangeArrowheads="1"/>
            </p:cNvSpPr>
            <p:nvPr/>
          </p:nvSpPr>
          <p:spPr bwMode="auto">
            <a:xfrm>
              <a:off x="5210947" y="3832222"/>
              <a:ext cx="252432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&lt; 35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3" name="Rectangle 126"/>
            <p:cNvSpPr>
              <a:spLocks noChangeArrowheads="1"/>
            </p:cNvSpPr>
            <p:nvPr/>
          </p:nvSpPr>
          <p:spPr bwMode="auto">
            <a:xfrm>
              <a:off x="5037194" y="4192584"/>
              <a:ext cx="426185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Female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5" name="Rectangle 128"/>
            <p:cNvSpPr>
              <a:spLocks noChangeArrowheads="1"/>
            </p:cNvSpPr>
            <p:nvPr/>
          </p:nvSpPr>
          <p:spPr bwMode="auto">
            <a:xfrm>
              <a:off x="5166688" y="4552947"/>
              <a:ext cx="296691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100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  <a:t>Male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" name="Rectangle 130"/>
            <p:cNvSpPr>
              <a:spLocks noChangeArrowheads="1"/>
            </p:cNvSpPr>
            <p:nvPr/>
          </p:nvSpPr>
          <p:spPr bwMode="auto">
            <a:xfrm>
              <a:off x="4527411" y="4913309"/>
              <a:ext cx="935969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African</a:t>
              </a: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kumimoji="0" lang="fr-FR" sz="1100" b="0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heritage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9" name="Rectangle 132"/>
            <p:cNvSpPr>
              <a:spLocks noChangeArrowheads="1"/>
            </p:cNvSpPr>
            <p:nvPr/>
          </p:nvSpPr>
          <p:spPr bwMode="auto">
            <a:xfrm>
              <a:off x="5147018" y="5273672"/>
              <a:ext cx="316361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Asian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1" name="Rectangle 134"/>
            <p:cNvSpPr>
              <a:spLocks noChangeArrowheads="1"/>
            </p:cNvSpPr>
            <p:nvPr/>
          </p:nvSpPr>
          <p:spPr bwMode="auto">
            <a:xfrm>
              <a:off x="5107678" y="5634034"/>
              <a:ext cx="355701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White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33" name="Rectangle 136"/>
            <p:cNvSpPr>
              <a:spLocks noChangeArrowheads="1"/>
            </p:cNvSpPr>
            <p:nvPr/>
          </p:nvSpPr>
          <p:spPr bwMode="auto">
            <a:xfrm>
              <a:off x="5122429" y="5994397"/>
              <a:ext cx="340950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Other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" name="Rectangle 74"/>
            <p:cNvSpPr>
              <a:spLocks noChangeArrowheads="1"/>
            </p:cNvSpPr>
            <p:nvPr/>
          </p:nvSpPr>
          <p:spPr bwMode="auto">
            <a:xfrm>
              <a:off x="5618041" y="534488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716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Rectangle 75"/>
            <p:cNvSpPr>
              <a:spLocks noChangeArrowheads="1"/>
            </p:cNvSpPr>
            <p:nvPr/>
          </p:nvSpPr>
          <p:spPr bwMode="auto">
            <a:xfrm>
              <a:off x="5618041" y="661488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717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Rectangle 76"/>
            <p:cNvSpPr>
              <a:spLocks noChangeArrowheads="1"/>
            </p:cNvSpPr>
            <p:nvPr/>
          </p:nvSpPr>
          <p:spPr bwMode="auto">
            <a:xfrm>
              <a:off x="5618041" y="894850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140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6" name="Rectangle 77"/>
            <p:cNvSpPr>
              <a:spLocks noChangeArrowheads="1"/>
            </p:cNvSpPr>
            <p:nvPr/>
          </p:nvSpPr>
          <p:spPr bwMode="auto">
            <a:xfrm>
              <a:off x="5618041" y="1021850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153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7" name="Rectangle 78"/>
            <p:cNvSpPr>
              <a:spLocks noChangeArrowheads="1"/>
            </p:cNvSpPr>
            <p:nvPr/>
          </p:nvSpPr>
          <p:spPr bwMode="auto">
            <a:xfrm>
              <a:off x="5618041" y="1256800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576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8" name="Rectangle 79"/>
            <p:cNvSpPr>
              <a:spLocks noChangeArrowheads="1"/>
            </p:cNvSpPr>
            <p:nvPr/>
          </p:nvSpPr>
          <p:spPr bwMode="auto">
            <a:xfrm>
              <a:off x="5618041" y="1383800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564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9" name="Rectangle 80"/>
            <p:cNvSpPr>
              <a:spLocks noChangeArrowheads="1"/>
            </p:cNvSpPr>
            <p:nvPr/>
          </p:nvSpPr>
          <p:spPr bwMode="auto">
            <a:xfrm>
              <a:off x="5618041" y="161716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653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0" name="Rectangle 81"/>
            <p:cNvSpPr>
              <a:spLocks noChangeArrowheads="1"/>
            </p:cNvSpPr>
            <p:nvPr/>
          </p:nvSpPr>
          <p:spPr bwMode="auto">
            <a:xfrm>
              <a:off x="5618041" y="174416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662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1" name="Rectangle 82"/>
            <p:cNvSpPr>
              <a:spLocks noChangeArrowheads="1"/>
            </p:cNvSpPr>
            <p:nvPr/>
          </p:nvSpPr>
          <p:spPr bwMode="auto">
            <a:xfrm>
              <a:off x="5618041" y="1977525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63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2" name="Rectangle 83"/>
            <p:cNvSpPr>
              <a:spLocks noChangeArrowheads="1"/>
            </p:cNvSpPr>
            <p:nvPr/>
          </p:nvSpPr>
          <p:spPr bwMode="auto">
            <a:xfrm>
              <a:off x="5618041" y="2104525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55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4" name="Rectangle 85"/>
            <p:cNvSpPr>
              <a:spLocks noChangeArrowheads="1"/>
            </p:cNvSpPr>
            <p:nvPr/>
          </p:nvSpPr>
          <p:spPr bwMode="auto">
            <a:xfrm>
              <a:off x="5618041" y="2464888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49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6" name="Rectangle 87"/>
            <p:cNvSpPr>
              <a:spLocks noChangeArrowheads="1"/>
            </p:cNvSpPr>
            <p:nvPr/>
          </p:nvSpPr>
          <p:spPr bwMode="auto">
            <a:xfrm>
              <a:off x="5618041" y="2825250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668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7" name="Rectangle 88"/>
            <p:cNvSpPr>
              <a:spLocks noChangeArrowheads="1"/>
            </p:cNvSpPr>
            <p:nvPr/>
          </p:nvSpPr>
          <p:spPr bwMode="auto">
            <a:xfrm>
              <a:off x="5618041" y="3058613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65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8" name="Rectangle 89"/>
            <p:cNvSpPr>
              <a:spLocks noChangeArrowheads="1"/>
            </p:cNvSpPr>
            <p:nvPr/>
          </p:nvSpPr>
          <p:spPr bwMode="auto">
            <a:xfrm>
              <a:off x="5618041" y="3185613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80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Rectangle 90"/>
            <p:cNvSpPr>
              <a:spLocks noChangeArrowheads="1"/>
            </p:cNvSpPr>
            <p:nvPr/>
          </p:nvSpPr>
          <p:spPr bwMode="auto">
            <a:xfrm>
              <a:off x="5618041" y="3418975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231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Rectangle 91"/>
            <p:cNvSpPr>
              <a:spLocks noChangeArrowheads="1"/>
            </p:cNvSpPr>
            <p:nvPr/>
          </p:nvSpPr>
          <p:spPr bwMode="auto">
            <a:xfrm>
              <a:off x="5618041" y="3545975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229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1" name="Rectangle 92"/>
            <p:cNvSpPr>
              <a:spLocks noChangeArrowheads="1"/>
            </p:cNvSpPr>
            <p:nvPr/>
          </p:nvSpPr>
          <p:spPr bwMode="auto">
            <a:xfrm>
              <a:off x="5618041" y="3779338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420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2" name="Rectangle 93"/>
            <p:cNvSpPr>
              <a:spLocks noChangeArrowheads="1"/>
            </p:cNvSpPr>
            <p:nvPr/>
          </p:nvSpPr>
          <p:spPr bwMode="auto">
            <a:xfrm>
              <a:off x="5618041" y="3906338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408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" name="Rectangle 94"/>
            <p:cNvSpPr>
              <a:spLocks noChangeArrowheads="1"/>
            </p:cNvSpPr>
            <p:nvPr/>
          </p:nvSpPr>
          <p:spPr bwMode="auto">
            <a:xfrm>
              <a:off x="5618041" y="4139700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113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" name="Rectangle 95"/>
            <p:cNvSpPr>
              <a:spLocks noChangeArrowheads="1"/>
            </p:cNvSpPr>
            <p:nvPr/>
          </p:nvSpPr>
          <p:spPr bwMode="auto">
            <a:xfrm>
              <a:off x="5618041" y="4266700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98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5" name="Rectangle 96"/>
            <p:cNvSpPr>
              <a:spLocks noChangeArrowheads="1"/>
            </p:cNvSpPr>
            <p:nvPr/>
          </p:nvSpPr>
          <p:spPr bwMode="auto">
            <a:xfrm>
              <a:off x="5618041" y="450006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603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6" name="Rectangle 97"/>
            <p:cNvSpPr>
              <a:spLocks noChangeArrowheads="1"/>
            </p:cNvSpPr>
            <p:nvPr/>
          </p:nvSpPr>
          <p:spPr bwMode="auto">
            <a:xfrm>
              <a:off x="5618041" y="4627063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619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7" name="Rectangle 98"/>
            <p:cNvSpPr>
              <a:spLocks noChangeArrowheads="1"/>
            </p:cNvSpPr>
            <p:nvPr/>
          </p:nvSpPr>
          <p:spPr bwMode="auto">
            <a:xfrm>
              <a:off x="5618041" y="4860425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000" b="1" dirty="0">
                  <a:solidFill>
                    <a:srgbClr val="002060"/>
                  </a:solidFill>
                  <a:latin typeface="Calibri" pitchFamily="34" charset="0"/>
                  <a:cs typeface="Arial" pitchFamily="34" charset="0"/>
                </a:rPr>
                <a:t>99</a:t>
              </a:r>
              <a:endPara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8" name="Rectangle 99"/>
            <p:cNvSpPr>
              <a:spLocks noChangeArrowheads="1"/>
            </p:cNvSpPr>
            <p:nvPr/>
          </p:nvSpPr>
          <p:spPr bwMode="auto">
            <a:xfrm>
              <a:off x="5618041" y="4987425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76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9" name="Rectangle 100"/>
            <p:cNvSpPr>
              <a:spLocks noChangeArrowheads="1"/>
            </p:cNvSpPr>
            <p:nvPr/>
          </p:nvSpPr>
          <p:spPr bwMode="auto">
            <a:xfrm>
              <a:off x="5618041" y="5220788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71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0" name="Rectangle 101"/>
            <p:cNvSpPr>
              <a:spLocks noChangeArrowheads="1"/>
            </p:cNvSpPr>
            <p:nvPr/>
          </p:nvSpPr>
          <p:spPr bwMode="auto">
            <a:xfrm>
              <a:off x="5618041" y="5347788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72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1" name="Rectangle 102"/>
            <p:cNvSpPr>
              <a:spLocks noChangeArrowheads="1"/>
            </p:cNvSpPr>
            <p:nvPr/>
          </p:nvSpPr>
          <p:spPr bwMode="auto">
            <a:xfrm>
              <a:off x="5618041" y="5581150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480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2" name="Rectangle 103"/>
            <p:cNvSpPr>
              <a:spLocks noChangeArrowheads="1"/>
            </p:cNvSpPr>
            <p:nvPr/>
          </p:nvSpPr>
          <p:spPr bwMode="auto">
            <a:xfrm>
              <a:off x="5618041" y="5708150"/>
              <a:ext cx="19717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497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3" name="Rectangle 104"/>
            <p:cNvSpPr>
              <a:spLocks noChangeArrowheads="1"/>
            </p:cNvSpPr>
            <p:nvPr/>
          </p:nvSpPr>
          <p:spPr bwMode="auto">
            <a:xfrm>
              <a:off x="5618041" y="5941513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Calibri" pitchFamily="34" charset="0"/>
                  <a:cs typeface="Arial" pitchFamily="34" charset="0"/>
                </a:rPr>
                <a:t>66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" name="Rectangle 105"/>
            <p:cNvSpPr>
              <a:spLocks noChangeArrowheads="1"/>
            </p:cNvSpPr>
            <p:nvPr/>
          </p:nvSpPr>
          <p:spPr bwMode="auto">
            <a:xfrm>
              <a:off x="5618041" y="6068513"/>
              <a:ext cx="131446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Calibri" pitchFamily="34" charset="0"/>
                  <a:cs typeface="Arial" pitchFamily="34" charset="0"/>
                </a:rPr>
                <a:t>72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6" name="Line 71"/>
            <p:cNvSpPr>
              <a:spLocks noChangeShapeType="1"/>
            </p:cNvSpPr>
            <p:nvPr/>
          </p:nvSpPr>
          <p:spPr bwMode="auto">
            <a:xfrm flipV="1">
              <a:off x="5521325" y="469899"/>
              <a:ext cx="0" cy="5861049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Rectangle 108"/>
            <p:cNvSpPr>
              <a:spLocks noChangeArrowheads="1"/>
            </p:cNvSpPr>
            <p:nvPr/>
          </p:nvSpPr>
          <p:spPr bwMode="auto">
            <a:xfrm>
              <a:off x="3491063" y="1035724"/>
              <a:ext cx="1314880" cy="389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  <a:t>Baseline HIV-1 RNA,</a:t>
              </a:r>
              <a:br>
                <a:rPr lang="fr-FR" sz="1200" b="1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fr-FR" sz="1200" b="1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  <a:t>copies/ml</a:t>
              </a:r>
              <a:endParaRPr lang="fr-FR" sz="3600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Rectangle 112"/>
            <p:cNvSpPr>
              <a:spLocks noChangeArrowheads="1"/>
            </p:cNvSpPr>
            <p:nvPr/>
          </p:nvSpPr>
          <p:spPr bwMode="auto">
            <a:xfrm>
              <a:off x="3427988" y="1756847"/>
              <a:ext cx="1377955" cy="3893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200" b="1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  <a:t>Baseline CD4+ count,</a:t>
              </a:r>
              <a:br>
                <a:rPr lang="fr-FR" sz="1200" b="1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</a:br>
              <a:r>
                <a:rPr lang="fr-FR" sz="1200" b="1" dirty="0" err="1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  <a:t>cells</a:t>
              </a:r>
              <a:r>
                <a:rPr lang="fr-FR" sz="1200" b="1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  <a:t>/mm</a:t>
              </a:r>
              <a:r>
                <a:rPr lang="fr-FR" sz="1200" b="1" baseline="30000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  <a:t>3</a:t>
              </a:r>
              <a:endParaRPr lang="fr-FR" sz="3600" b="1" baseline="300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0" name="Rectangle 120"/>
            <p:cNvSpPr>
              <a:spLocks noChangeArrowheads="1"/>
            </p:cNvSpPr>
            <p:nvPr/>
          </p:nvSpPr>
          <p:spPr bwMode="auto">
            <a:xfrm>
              <a:off x="4558492" y="3460247"/>
              <a:ext cx="247450" cy="19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Age</a:t>
              </a:r>
              <a:endParaRPr kumimoji="0" lang="fr-FR" sz="3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1" name="Rectangle 126"/>
            <p:cNvSpPr>
              <a:spLocks noChangeArrowheads="1"/>
            </p:cNvSpPr>
            <p:nvPr/>
          </p:nvSpPr>
          <p:spPr bwMode="auto">
            <a:xfrm>
              <a:off x="4583868" y="4361154"/>
              <a:ext cx="222075" cy="19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err="1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Sex</a:t>
              </a:r>
              <a:endParaRPr kumimoji="0" lang="fr-FR" sz="3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2" name="Rectangle 130"/>
            <p:cNvSpPr>
              <a:spLocks noChangeArrowheads="1"/>
            </p:cNvSpPr>
            <p:nvPr/>
          </p:nvSpPr>
          <p:spPr bwMode="auto">
            <a:xfrm>
              <a:off x="4496139" y="5442241"/>
              <a:ext cx="309804" cy="19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Race</a:t>
              </a:r>
              <a:endParaRPr kumimoji="0" lang="fr-FR" sz="3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3" name="Line 72"/>
            <p:cNvSpPr>
              <a:spLocks noChangeShapeType="1"/>
            </p:cNvSpPr>
            <p:nvPr/>
          </p:nvSpPr>
          <p:spPr bwMode="auto">
            <a:xfrm>
              <a:off x="3635581" y="4825207"/>
              <a:ext cx="5224955" cy="0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4" name="Line 72"/>
            <p:cNvSpPr>
              <a:spLocks noChangeShapeType="1"/>
            </p:cNvSpPr>
            <p:nvPr/>
          </p:nvSpPr>
          <p:spPr bwMode="auto">
            <a:xfrm>
              <a:off x="3635581" y="4104481"/>
              <a:ext cx="5224955" cy="0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5" name="Line 72"/>
            <p:cNvSpPr>
              <a:spLocks noChangeShapeType="1"/>
            </p:cNvSpPr>
            <p:nvPr/>
          </p:nvSpPr>
          <p:spPr bwMode="auto">
            <a:xfrm>
              <a:off x="3635581" y="3023394"/>
              <a:ext cx="5224955" cy="0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6" name="Line 72"/>
            <p:cNvSpPr>
              <a:spLocks noChangeShapeType="1"/>
            </p:cNvSpPr>
            <p:nvPr/>
          </p:nvSpPr>
          <p:spPr bwMode="auto">
            <a:xfrm>
              <a:off x="3635581" y="2301875"/>
              <a:ext cx="5224955" cy="0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7" name="Line 72"/>
            <p:cNvSpPr>
              <a:spLocks noChangeShapeType="1"/>
            </p:cNvSpPr>
            <p:nvPr/>
          </p:nvSpPr>
          <p:spPr bwMode="auto">
            <a:xfrm>
              <a:off x="3635581" y="1581150"/>
              <a:ext cx="5224955" cy="0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8" name="Line 72"/>
            <p:cNvSpPr>
              <a:spLocks noChangeShapeType="1"/>
            </p:cNvSpPr>
            <p:nvPr/>
          </p:nvSpPr>
          <p:spPr bwMode="auto">
            <a:xfrm>
              <a:off x="3635581" y="859631"/>
              <a:ext cx="5224955" cy="0"/>
            </a:xfrm>
            <a:prstGeom prst="line">
              <a:avLst/>
            </a:prstGeom>
            <a:noFill/>
            <a:ln w="19">
              <a:solidFill>
                <a:srgbClr val="333333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9" name="Rectangle 74"/>
            <p:cNvSpPr>
              <a:spLocks noChangeArrowheads="1"/>
            </p:cNvSpPr>
            <p:nvPr/>
          </p:nvSpPr>
          <p:spPr bwMode="auto">
            <a:xfrm>
              <a:off x="5550589" y="316011"/>
              <a:ext cx="70485" cy="162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n</a:t>
              </a:r>
              <a:endParaRPr kumimoji="0" lang="fr-FR" sz="24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0" name="Rectangle 136"/>
            <p:cNvSpPr>
              <a:spLocks noChangeArrowheads="1"/>
            </p:cNvSpPr>
            <p:nvPr/>
          </p:nvSpPr>
          <p:spPr bwMode="auto">
            <a:xfrm>
              <a:off x="5487312" y="6344565"/>
              <a:ext cx="73764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2" name="Rectangle 136"/>
            <p:cNvSpPr>
              <a:spLocks noChangeArrowheads="1"/>
            </p:cNvSpPr>
            <p:nvPr/>
          </p:nvSpPr>
          <p:spPr bwMode="auto">
            <a:xfrm>
              <a:off x="8501501" y="6344565"/>
              <a:ext cx="221289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100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3" name="Rectangle 136"/>
            <p:cNvSpPr>
              <a:spLocks noChangeArrowheads="1"/>
            </p:cNvSpPr>
            <p:nvPr/>
          </p:nvSpPr>
          <p:spPr bwMode="auto">
            <a:xfrm>
              <a:off x="7303201" y="6344565"/>
              <a:ext cx="147526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60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4" name="Rectangle 136"/>
            <p:cNvSpPr>
              <a:spLocks noChangeArrowheads="1"/>
            </p:cNvSpPr>
            <p:nvPr/>
          </p:nvSpPr>
          <p:spPr bwMode="auto">
            <a:xfrm>
              <a:off x="6685611" y="6344565"/>
              <a:ext cx="147526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40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5" name="Rectangle 136"/>
            <p:cNvSpPr>
              <a:spLocks noChangeArrowheads="1"/>
            </p:cNvSpPr>
            <p:nvPr/>
          </p:nvSpPr>
          <p:spPr bwMode="auto">
            <a:xfrm>
              <a:off x="6068021" y="6344565"/>
              <a:ext cx="147526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fr-FR" sz="1100" dirty="0">
                  <a:solidFill>
                    <a:srgbClr val="000066"/>
                  </a:solidFill>
                  <a:latin typeface="Calibri" pitchFamily="34" charset="0"/>
                  <a:cs typeface="Arial" pitchFamily="34" charset="0"/>
                </a:rPr>
                <a:t>2</a:t>
              </a: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6" name="Rectangle 136"/>
            <p:cNvSpPr>
              <a:spLocks noChangeArrowheads="1"/>
            </p:cNvSpPr>
            <p:nvPr/>
          </p:nvSpPr>
          <p:spPr bwMode="auto">
            <a:xfrm>
              <a:off x="7920791" y="6344565"/>
              <a:ext cx="147526" cy="178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dirty="0">
                  <a:ln>
                    <a:noFill/>
                  </a:ln>
                  <a:solidFill>
                    <a:srgbClr val="000066"/>
                  </a:solidFill>
                  <a:effectLst/>
                  <a:latin typeface="Calibri" pitchFamily="34" charset="0"/>
                  <a:cs typeface="Arial" pitchFamily="34" charset="0"/>
                </a:rPr>
                <a:t>80</a:t>
              </a:r>
              <a:endParaRPr kumimoji="0" lang="fr-FR" sz="32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7" name="Titre 3"/>
          <p:cNvSpPr>
            <a:spLocks noGrp="1"/>
          </p:cNvSpPr>
          <p:nvPr>
            <p:ph type="title"/>
          </p:nvPr>
        </p:nvSpPr>
        <p:spPr>
          <a:xfrm>
            <a:off x="457200" y="26988"/>
            <a:ext cx="8229600" cy="613571"/>
          </a:xfrm>
        </p:spPr>
        <p:txBody>
          <a:bodyPr>
            <a:normAutofit/>
          </a:bodyPr>
          <a:lstStyle/>
          <a:p>
            <a:r>
              <a:rPr lang="fr-FR" dirty="0"/>
              <a:t>GEMINI - VL &lt; 50 c/</a:t>
            </a:r>
            <a:r>
              <a:rPr lang="fr-FR" dirty="0" err="1"/>
              <a:t>mL</a:t>
            </a:r>
            <a:r>
              <a:rPr lang="fr-FR" dirty="0"/>
              <a:t> </a:t>
            </a:r>
            <a:r>
              <a:rPr lang="fr-FR" dirty="0" err="1"/>
              <a:t>at</a:t>
            </a:r>
            <a:r>
              <a:rPr lang="fr-FR" dirty="0"/>
              <a:t> W48 (%)</a:t>
            </a:r>
          </a:p>
        </p:txBody>
      </p:sp>
      <p:sp>
        <p:nvSpPr>
          <p:cNvPr id="199" name="Rectangle 130"/>
          <p:cNvSpPr>
            <a:spLocks noChangeArrowheads="1"/>
          </p:cNvSpPr>
          <p:nvPr/>
        </p:nvSpPr>
        <p:spPr bwMode="auto">
          <a:xfrm>
            <a:off x="3609075" y="5236869"/>
            <a:ext cx="392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2DR</a:t>
            </a:r>
            <a:endParaRPr kumimoji="0" lang="fr-FR" sz="48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Rectangle 130"/>
          <p:cNvSpPr>
            <a:spLocks noChangeArrowheads="1"/>
          </p:cNvSpPr>
          <p:nvPr/>
        </p:nvSpPr>
        <p:spPr bwMode="auto">
          <a:xfrm>
            <a:off x="3609075" y="5498694"/>
            <a:ext cx="3927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3DR</a:t>
            </a:r>
            <a:endParaRPr kumimoji="0" lang="fr-FR" sz="48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Espace réservé du contenu 6"/>
          <p:cNvSpPr>
            <a:spLocks noGrp="1"/>
          </p:cNvSpPr>
          <p:nvPr>
            <p:ph idx="1"/>
          </p:nvPr>
        </p:nvSpPr>
        <p:spPr>
          <a:xfrm>
            <a:off x="317516" y="966105"/>
            <a:ext cx="3082058" cy="4525963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GEMINI studies</a:t>
            </a:r>
          </a:p>
          <a:p>
            <a:r>
              <a:rPr lang="en-US" dirty="0">
                <a:solidFill>
                  <a:srgbClr val="000066"/>
                </a:solidFill>
              </a:rPr>
              <a:t>RCT (double-blind)</a:t>
            </a:r>
          </a:p>
          <a:p>
            <a:r>
              <a:rPr lang="en-US" dirty="0">
                <a:solidFill>
                  <a:srgbClr val="000066"/>
                </a:solidFill>
              </a:rPr>
              <a:t>ART naive adults</a:t>
            </a:r>
          </a:p>
          <a:p>
            <a:r>
              <a:rPr lang="en-US" dirty="0">
                <a:solidFill>
                  <a:srgbClr val="000066"/>
                </a:solidFill>
              </a:rPr>
              <a:t>2 DR (DTG + 3TC) vs DTG + FTC/TDF</a:t>
            </a:r>
          </a:p>
          <a:p>
            <a:r>
              <a:rPr lang="en-US" dirty="0">
                <a:solidFill>
                  <a:srgbClr val="000066"/>
                </a:solidFill>
              </a:rPr>
              <a:t>Non-inferior efficacy at W48 : 91% vs 93% (adjusted difference : - 1.7 (-4.4 to 1.1)</a:t>
            </a:r>
          </a:p>
          <a:p>
            <a:r>
              <a:rPr lang="en-US" dirty="0">
                <a:solidFill>
                  <a:srgbClr val="000066"/>
                </a:solidFill>
              </a:rPr>
              <a:t>Sub-group analysis</a:t>
            </a:r>
          </a:p>
        </p:txBody>
      </p:sp>
    </p:spTree>
    <p:extLst>
      <p:ext uri="{BB962C8B-B14F-4D97-AF65-F5344CB8AC3E}">
        <p14:creationId xmlns:p14="http://schemas.microsoft.com/office/powerpoint/2010/main" val="442649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Viral </a:t>
            </a:r>
            <a:r>
              <a:rPr lang="fr-FR" sz="3200" dirty="0" err="1"/>
              <a:t>decay</a:t>
            </a:r>
            <a:r>
              <a:rPr lang="fr-FR" sz="3200" dirty="0"/>
              <a:t> </a:t>
            </a:r>
            <a:r>
              <a:rPr lang="fr-FR" sz="3200" dirty="0" err="1"/>
              <a:t>with</a:t>
            </a:r>
            <a:r>
              <a:rPr lang="fr-FR" sz="3200" dirty="0"/>
              <a:t> DTG+ 3TC in </a:t>
            </a:r>
            <a:r>
              <a:rPr lang="fr-FR" sz="3200" dirty="0" err="1"/>
              <a:t>naive</a:t>
            </a:r>
            <a:r>
              <a:rPr lang="fr-FR" sz="3200" dirty="0"/>
              <a:t> patients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199" y="1460632"/>
            <a:ext cx="8501743" cy="4525963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rgbClr val="000066"/>
                </a:solidFill>
              </a:rPr>
              <a:t>Retrospective analysis</a:t>
            </a:r>
          </a:p>
          <a:p>
            <a:pPr lvl="1"/>
            <a:r>
              <a:rPr lang="en-US" sz="2400" dirty="0">
                <a:solidFill>
                  <a:srgbClr val="000066"/>
                </a:solidFill>
              </a:rPr>
              <a:t>120 patients initiating DTG + 3TC (ACTG 5353)</a:t>
            </a:r>
          </a:p>
          <a:p>
            <a:pPr lvl="1"/>
            <a:r>
              <a:rPr lang="en-US" sz="2400" dirty="0">
                <a:solidFill>
                  <a:srgbClr val="000066"/>
                </a:solidFill>
              </a:rPr>
              <a:t>468 patients initiating DTG + 2 NRTI (SPRING-1 + SINGLE)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0066"/>
              </a:solidFill>
            </a:endParaRPr>
          </a:p>
          <a:p>
            <a:r>
              <a:rPr lang="en-US" sz="3200" b="1" dirty="0">
                <a:solidFill>
                  <a:srgbClr val="000066"/>
                </a:solidFill>
              </a:rPr>
              <a:t>Results</a:t>
            </a:r>
          </a:p>
          <a:p>
            <a:pPr lvl="1"/>
            <a:r>
              <a:rPr lang="en-US" sz="2500" dirty="0">
                <a:solidFill>
                  <a:srgbClr val="000066"/>
                </a:solidFill>
              </a:rPr>
              <a:t>Faster initial viral decay with DTG + 3TC (W0-W2)</a:t>
            </a:r>
          </a:p>
          <a:p>
            <a:pPr lvl="1"/>
            <a:r>
              <a:rPr lang="en-US" sz="2500" dirty="0">
                <a:solidFill>
                  <a:srgbClr val="000066"/>
                </a:solidFill>
              </a:rPr>
              <a:t>Globally, decay rate similar W0-W24 between 2 DR and triple ART even if baseline VL up to 500,000 c/mL</a:t>
            </a:r>
          </a:p>
          <a:p>
            <a:pPr lvl="1"/>
            <a:r>
              <a:rPr lang="en-US" sz="2500" dirty="0">
                <a:solidFill>
                  <a:srgbClr val="000066"/>
                </a:solidFill>
              </a:rPr>
              <a:t> Slower initial decay rate when baseline VL &gt; 100 000 c/mL with no difference between DTG + 3TC and DTG triple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900811" y="6474053"/>
            <a:ext cx="32344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</a:rPr>
              <a:t>Gillman</a:t>
            </a:r>
            <a:r>
              <a:rPr lang="fr-FR" sz="1200" i="1" dirty="0">
                <a:solidFill>
                  <a:srgbClr val="C00000"/>
                </a:solidFill>
              </a:rPr>
              <a:t> J (Abs. 0213). JIAS 2018; 21 , suppl. 8: 10 </a:t>
            </a:r>
          </a:p>
        </p:txBody>
      </p:sp>
    </p:spTree>
    <p:extLst>
      <p:ext uri="{BB962C8B-B14F-4D97-AF65-F5344CB8AC3E}">
        <p14:creationId xmlns:p14="http://schemas.microsoft.com/office/powerpoint/2010/main" val="2117057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9" name="Line 172"/>
          <p:cNvSpPr>
            <a:spLocks noChangeShapeType="1"/>
          </p:cNvSpPr>
          <p:nvPr/>
        </p:nvSpPr>
        <p:spPr bwMode="auto">
          <a:xfrm>
            <a:off x="6662875" y="2210067"/>
            <a:ext cx="0" cy="2151062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641085" y="2492103"/>
            <a:ext cx="4111624" cy="824400"/>
          </a:xfrm>
          <a:prstGeom prst="rect">
            <a:avLst/>
          </a:prstGeom>
          <a:solidFill>
            <a:srgbClr val="3AC5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ea typeface="Times New Roman" pitchFamily="-65" charset="0"/>
                <a:cs typeface="ＭＳ Ｐゴシック" pitchFamily="-65" charset="-128"/>
              </a:rPr>
              <a:t>DTG 50 mg + 3TC 300 mg QD</a:t>
            </a:r>
            <a:br>
              <a:rPr lang="en-US" sz="1600" b="1" dirty="0">
                <a:solidFill>
                  <a:srgbClr val="FFFFFF"/>
                </a:solidFill>
                <a:ea typeface="Times New Roman" pitchFamily="-65" charset="0"/>
                <a:cs typeface="ＭＳ Ｐゴシック" pitchFamily="-65" charset="-128"/>
              </a:rPr>
            </a:br>
            <a:r>
              <a:rPr lang="en-US" sz="1600" b="1" dirty="0">
                <a:solidFill>
                  <a:srgbClr val="FFFFFF"/>
                </a:solidFill>
                <a:ea typeface="Times New Roman" pitchFamily="-65" charset="0"/>
                <a:cs typeface="ＭＳ Ｐゴシック" pitchFamily="-65" charset="-128"/>
              </a:rPr>
              <a:t>N = 44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4641084" y="3494573"/>
            <a:ext cx="4111625" cy="823912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FFFFFF"/>
                </a:solidFill>
                <a:ea typeface="Times New Roman" pitchFamily="-65" charset="0"/>
                <a:cs typeface="Times New Roman" pitchFamily="-65" charset="0"/>
              </a:rPr>
              <a:t>Continuation of current 3-drug ARV regimen</a:t>
            </a:r>
            <a:br>
              <a:rPr lang="en-US" sz="1600" b="1" dirty="0">
                <a:solidFill>
                  <a:srgbClr val="FFFFFF"/>
                </a:solidFill>
                <a:ea typeface="Times New Roman" pitchFamily="-65" charset="0"/>
                <a:cs typeface="Times New Roman" pitchFamily="-65" charset="0"/>
              </a:rPr>
            </a:br>
            <a:r>
              <a:rPr lang="en-US" sz="1600" b="1" dirty="0">
                <a:solidFill>
                  <a:srgbClr val="FFFFFF"/>
                </a:solidFill>
                <a:ea typeface="Times New Roman" pitchFamily="-65" charset="0"/>
                <a:cs typeface="Times New Roman" pitchFamily="-65" charset="0"/>
              </a:rPr>
              <a:t>N = 45</a:t>
            </a:r>
          </a:p>
        </p:txBody>
      </p:sp>
      <p:sp>
        <p:nvSpPr>
          <p:cNvPr id="29" name="Espace réservé du contenu 2"/>
          <p:cNvSpPr txBox="1">
            <a:spLocks/>
          </p:cNvSpPr>
          <p:nvPr/>
        </p:nvSpPr>
        <p:spPr bwMode="auto">
          <a:xfrm>
            <a:off x="201245" y="1163638"/>
            <a:ext cx="1811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-109" charset="2"/>
              <a:buChar char="§"/>
              <a:defRPr/>
            </a:pPr>
            <a:r>
              <a:rPr lang="fr-FR" sz="2800" b="1" kern="0" dirty="0">
                <a:solidFill>
                  <a:srgbClr val="CC33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Design</a:t>
            </a:r>
          </a:p>
        </p:txBody>
      </p:sp>
      <p:cxnSp>
        <p:nvCxnSpPr>
          <p:cNvPr id="9238" name="Connecteur droit 66"/>
          <p:cNvCxnSpPr>
            <a:cxnSpLocks noChangeShapeType="1"/>
          </p:cNvCxnSpPr>
          <p:nvPr/>
        </p:nvCxnSpPr>
        <p:spPr bwMode="auto">
          <a:xfrm rot="5400000">
            <a:off x="3654375" y="2581833"/>
            <a:ext cx="400050" cy="1587"/>
          </a:xfrm>
          <a:prstGeom prst="line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</p:spPr>
      </p:cxnSp>
      <p:sp>
        <p:nvSpPr>
          <p:cNvPr id="9239" name="Oval 170"/>
          <p:cNvSpPr>
            <a:spLocks noChangeArrowheads="1"/>
          </p:cNvSpPr>
          <p:nvPr/>
        </p:nvSpPr>
        <p:spPr bwMode="auto">
          <a:xfrm>
            <a:off x="3101210" y="1328228"/>
            <a:ext cx="1539875" cy="101441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98994">
                <a:alpha val="74997"/>
              </a:srgbClr>
            </a:prst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Randomisation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1: 1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Open-label</a:t>
            </a:r>
          </a:p>
        </p:txBody>
      </p:sp>
      <p:sp>
        <p:nvSpPr>
          <p:cNvPr id="9242" name="Espace réservé du contenu 2"/>
          <p:cNvSpPr>
            <a:spLocks/>
          </p:cNvSpPr>
          <p:nvPr/>
        </p:nvSpPr>
        <p:spPr bwMode="auto">
          <a:xfrm>
            <a:off x="150560" y="4611993"/>
            <a:ext cx="8842880" cy="167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ts val="75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</a:pPr>
            <a:r>
              <a:rPr lang="en-US" sz="2400" b="1" dirty="0">
                <a:solidFill>
                  <a:srgbClr val="CC3300"/>
                </a:solidFill>
                <a:ea typeface="ＭＳ Ｐゴシック" pitchFamily="34" charset="-128"/>
                <a:cs typeface="Arial" charset="0"/>
              </a:rPr>
              <a:t>Objective</a:t>
            </a:r>
          </a:p>
          <a:p>
            <a:pPr marL="800100" lvl="1" indent="-342900" defTabSz="914400" fontAlgn="base">
              <a:spcBef>
                <a:spcPts val="75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–"/>
            </a:pPr>
            <a:r>
              <a:rPr lang="en-US" sz="2000" dirty="0">
                <a:solidFill>
                  <a:srgbClr val="000066"/>
                </a:solidFill>
                <a:cs typeface="Arial" charset="0"/>
              </a:rPr>
              <a:t>Primary Endpoint: proportion with treatment failure (virologic failure, loss to follow-up, discontinuation/modification of treatment) at W24</a:t>
            </a:r>
          </a:p>
          <a:p>
            <a:pPr marL="1257300" lvl="2" indent="-342900" defTabSz="914400" fontAlgn="base">
              <a:spcBef>
                <a:spcPts val="75"/>
              </a:spcBef>
              <a:spcAft>
                <a:spcPct val="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  <a:cs typeface="Arial" charset="0"/>
              </a:rPr>
              <a:t>Virologic failure: confirmed HIV RNA &gt; 50 c/mL</a:t>
            </a:r>
          </a:p>
          <a:p>
            <a:pPr marL="1257300" lvl="2" indent="-342900" defTabSz="914400" fontAlgn="base">
              <a:spcBef>
                <a:spcPts val="75"/>
              </a:spcBef>
              <a:spcAft>
                <a:spcPct val="0"/>
              </a:spcAft>
              <a:buClr>
                <a:srgbClr val="CC3300"/>
              </a:buClr>
              <a:buFont typeface="Arial" pitchFamily="34" charset="0"/>
              <a:buChar char="•"/>
            </a:pPr>
            <a:r>
              <a:rPr lang="en-US" sz="2000" dirty="0">
                <a:solidFill>
                  <a:srgbClr val="000066"/>
                </a:solidFill>
                <a:cs typeface="Arial" charset="0"/>
              </a:rPr>
              <a:t>Non-inferiority of  DTG + 3TC (margin of 12%, 80% power)</a:t>
            </a:r>
          </a:p>
        </p:txBody>
      </p:sp>
      <p:sp>
        <p:nvSpPr>
          <p:cNvPr id="9245" name="AutoShape 162"/>
          <p:cNvSpPr>
            <a:spLocks noChangeArrowheads="1"/>
          </p:cNvSpPr>
          <p:nvPr/>
        </p:nvSpPr>
        <p:spPr bwMode="auto">
          <a:xfrm>
            <a:off x="201246" y="2152088"/>
            <a:ext cx="3340818" cy="2419945"/>
          </a:xfrm>
          <a:prstGeom prst="roundRect">
            <a:avLst>
              <a:gd name="adj" fmla="val 8546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88894">
                <a:alpha val="74997"/>
              </a:srgbClr>
            </a:prstShdw>
          </a:effectLst>
        </p:spPr>
        <p:txBody>
          <a:bodyPr wrap="square" anchor="ctr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≥ 18 years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Stable triple ART ≥ 48 weeks with ≥ 2 HIV RNA &lt; 50 c/mL during past 48 weeks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Screening HIV RNA &lt; 20 c/mL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No NRTI resistance mutation on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pre-treatment genotype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No history of </a:t>
            </a:r>
            <a:r>
              <a:rPr lang="en-US" sz="1600" b="1" dirty="0" err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virologic</a:t>
            </a:r>
            <a:r>
              <a:rPr lang="en-US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 failure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600" b="1" dirty="0" err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HBs</a:t>
            </a:r>
            <a:r>
              <a:rPr lang="en-US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 Ag negative</a:t>
            </a:r>
          </a:p>
        </p:txBody>
      </p:sp>
      <p:sp>
        <p:nvSpPr>
          <p:cNvPr id="33" name="Oval 109"/>
          <p:cNvSpPr>
            <a:spLocks noChangeArrowheads="1"/>
          </p:cNvSpPr>
          <p:nvPr/>
        </p:nvSpPr>
        <p:spPr bwMode="auto">
          <a:xfrm>
            <a:off x="6343788" y="1670317"/>
            <a:ext cx="576262" cy="5270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000066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W24</a:t>
            </a:r>
            <a:endParaRPr lang="en-GB" sz="1600" dirty="0">
              <a:solidFill>
                <a:srgbClr val="000066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4" name="Oval 110"/>
          <p:cNvSpPr>
            <a:spLocks noChangeArrowheads="1"/>
          </p:cNvSpPr>
          <p:nvPr/>
        </p:nvSpPr>
        <p:spPr bwMode="auto">
          <a:xfrm>
            <a:off x="8467863" y="1670317"/>
            <a:ext cx="576262" cy="5270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000066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W48</a:t>
            </a:r>
            <a:endParaRPr lang="en-GB" sz="1600" dirty="0">
              <a:solidFill>
                <a:srgbClr val="000066"/>
              </a:solidFill>
              <a:latin typeface="Calibri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9248" name="Line 172"/>
          <p:cNvSpPr>
            <a:spLocks noChangeShapeType="1"/>
          </p:cNvSpPr>
          <p:nvPr/>
        </p:nvSpPr>
        <p:spPr bwMode="auto">
          <a:xfrm>
            <a:off x="8766313" y="2210067"/>
            <a:ext cx="0" cy="2151062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a typeface="ＭＳ Ｐゴシック" pitchFamily="34" charset="-128"/>
              </a:rPr>
              <a:t>ASPIRE Study: switch to DTG + 3TC</a:t>
            </a:r>
          </a:p>
        </p:txBody>
      </p:sp>
      <p:sp>
        <p:nvSpPr>
          <p:cNvPr id="23" name="ZoneTexte 69"/>
          <p:cNvSpPr txBox="1">
            <a:spLocks noChangeArrowheads="1"/>
          </p:cNvSpPr>
          <p:nvPr/>
        </p:nvSpPr>
        <p:spPr bwMode="auto">
          <a:xfrm>
            <a:off x="4800600" y="6470968"/>
            <a:ext cx="434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Taiwo</a:t>
            </a:r>
            <a:r>
              <a:rPr lang="en-GB" sz="1200" i="1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 BO. </a:t>
            </a:r>
            <a:r>
              <a:rPr lang="en-US" sz="1200" i="1" dirty="0" err="1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Clin</a:t>
            </a:r>
            <a:r>
              <a:rPr lang="en-US" sz="1200" i="1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 Infect Dis. 2018; 66: 1794-7</a:t>
            </a:r>
            <a:endParaRPr lang="en-GB" sz="1200" i="1" dirty="0">
              <a:solidFill>
                <a:srgbClr val="C00000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4" name="Connecteur en angle 3"/>
          <p:cNvCxnSpPr>
            <a:stCxn id="9245" idx="3"/>
            <a:endCxn id="11" idx="1"/>
          </p:cNvCxnSpPr>
          <p:nvPr/>
        </p:nvCxnSpPr>
        <p:spPr>
          <a:xfrm flipV="1">
            <a:off x="3542064" y="2904303"/>
            <a:ext cx="1099021" cy="457758"/>
          </a:xfrm>
          <a:prstGeom prst="bentConnector3">
            <a:avLst/>
          </a:prstGeom>
          <a:ln>
            <a:solidFill>
              <a:srgbClr val="3333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en angle 24"/>
          <p:cNvCxnSpPr>
            <a:stCxn id="9245" idx="3"/>
            <a:endCxn id="29716" idx="1"/>
          </p:cNvCxnSpPr>
          <p:nvPr/>
        </p:nvCxnSpPr>
        <p:spPr>
          <a:xfrm>
            <a:off x="3542064" y="3362061"/>
            <a:ext cx="1099020" cy="544468"/>
          </a:xfrm>
          <a:prstGeom prst="bentConnector3">
            <a:avLst/>
          </a:prstGeom>
          <a:ln>
            <a:solidFill>
              <a:srgbClr val="333399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720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AutoShape 165">
            <a:extLst>
              <a:ext uri="{FF2B5EF4-FFF2-40B4-BE49-F238E27FC236}">
                <a16:creationId xmlns:a16="http://schemas.microsoft.com/office/drawing/2014/main" xmlns="" id="{F500A88B-C921-40EA-8BEB-AAFDFB4A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933" y="2105402"/>
            <a:ext cx="5551953" cy="3811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D0D0F0"/>
            </a:solidFill>
            <a:round/>
            <a:headEnd/>
            <a:tailEnd/>
          </a:ln>
          <a:effectLst>
            <a:prstShdw prst="shdw17" dist="17961" dir="2700000">
              <a:srgbClr val="7D7D90">
                <a:alpha val="74997"/>
              </a:srgb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 sz="2800">
              <a:solidFill>
                <a:srgbClr val="000066"/>
              </a:solidFill>
            </a:endParaRPr>
          </a:p>
        </p:txBody>
      </p:sp>
      <p:sp>
        <p:nvSpPr>
          <p:cNvPr id="33" name="Text Box 2">
            <a:extLst>
              <a:ext uri="{FF2B5EF4-FFF2-40B4-BE49-F238E27FC236}">
                <a16:creationId xmlns:a16="http://schemas.microsoft.com/office/drawing/2014/main" xmlns="" id="{0BD02537-1337-460A-BDC1-63A3E855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9990" y="1227207"/>
            <a:ext cx="42424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CC33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HIV RNA &lt; 50 c/</a:t>
            </a:r>
            <a:r>
              <a:rPr lang="fr-FR" b="1" dirty="0" err="1">
                <a:solidFill>
                  <a:srgbClr val="CC33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mL</a:t>
            </a:r>
            <a:r>
              <a:rPr lang="fr-FR" b="1" dirty="0">
                <a:solidFill>
                  <a:srgbClr val="CC33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lang="fr-FR" b="1" dirty="0" err="1">
                <a:solidFill>
                  <a:srgbClr val="CC33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at</a:t>
            </a:r>
            <a:r>
              <a:rPr lang="fr-FR" b="1" dirty="0">
                <a:solidFill>
                  <a:srgbClr val="CC33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 </a:t>
            </a:r>
            <a:r>
              <a:rPr lang="da-DK" b="1" dirty="0">
                <a:solidFill>
                  <a:srgbClr val="CC33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W48</a:t>
            </a:r>
            <a:br>
              <a:rPr lang="da-DK" b="1" dirty="0">
                <a:solidFill>
                  <a:srgbClr val="CC33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</a:br>
            <a:r>
              <a:rPr lang="da-DK" b="1" dirty="0">
                <a:solidFill>
                  <a:srgbClr val="CC33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(ITT, snapshot)</a:t>
            </a:r>
            <a:endParaRPr lang="fr-FR" b="1" dirty="0">
              <a:solidFill>
                <a:srgbClr val="CC3300"/>
              </a:solidFill>
              <a:latin typeface="Calibri" panose="020F0502020204030204" pitchFamily="34" charset="0"/>
              <a:ea typeface="MS PGothic" pitchFamily="34" charset="-128"/>
              <a:cs typeface="Calibri" panose="020F0502020204030204" pitchFamily="34" charset="0"/>
            </a:endParaRPr>
          </a:p>
        </p:txBody>
      </p:sp>
      <p:sp>
        <p:nvSpPr>
          <p:cNvPr id="81" name="Text Box 2">
            <a:extLst>
              <a:ext uri="{FF2B5EF4-FFF2-40B4-BE49-F238E27FC236}">
                <a16:creationId xmlns:a16="http://schemas.microsoft.com/office/drawing/2014/main" xmlns="" id="{C1D9A409-1D36-4332-888B-A45ACC1A4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015" y="1207492"/>
            <a:ext cx="28707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C33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Primary endpoint: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CC3300"/>
                </a:solidFill>
                <a:latin typeface="Calibri" panose="020F0502020204030204" pitchFamily="34" charset="0"/>
                <a:ea typeface="MS PGothic" pitchFamily="34" charset="-128"/>
                <a:cs typeface="Calibri" panose="020F0502020204030204" pitchFamily="34" charset="0"/>
              </a:rPr>
              <a:t>Treatment failure t W48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713780" y="32575"/>
            <a:ext cx="3962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FFFFFF"/>
                </a:solidFill>
                <a:latin typeface="Arial" charset="0"/>
                <a:cs typeface="Arial" charset="0"/>
              </a:rPr>
              <a:t>107</a:t>
            </a:r>
          </a:p>
        </p:txBody>
      </p:sp>
      <p:sp>
        <p:nvSpPr>
          <p:cNvPr id="28" name="Rectangle 57">
            <a:extLst>
              <a:ext uri="{FF2B5EF4-FFF2-40B4-BE49-F238E27FC236}">
                <a16:creationId xmlns:a16="http://schemas.microsoft.com/office/drawing/2014/main" xmlns="" id="{2A606F01-7BD7-427D-9DA4-8E5C4E350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80" y="2233415"/>
            <a:ext cx="157235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0066"/>
                </a:solidFill>
                <a:latin typeface="Calibri"/>
                <a:cs typeface="Arial" charset="0"/>
              </a:rPr>
              <a:t>DTG + 3TC (N = 44)</a:t>
            </a:r>
          </a:p>
        </p:txBody>
      </p:sp>
      <p:sp>
        <p:nvSpPr>
          <p:cNvPr id="29" name="Rectangle 60">
            <a:extLst>
              <a:ext uri="{FF2B5EF4-FFF2-40B4-BE49-F238E27FC236}">
                <a16:creationId xmlns:a16="http://schemas.microsoft.com/office/drawing/2014/main" xmlns="" id="{A008EB5B-7388-43B3-B2A5-E77D97D092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1623" y="2233415"/>
            <a:ext cx="270875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0066"/>
                </a:solidFill>
                <a:latin typeface="Calibri"/>
                <a:cs typeface="Arial" charset="0"/>
              </a:rPr>
              <a:t>Continuation Triple ART (N = 45)</a:t>
            </a:r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xmlns="" id="{A829CDDE-3713-4CF9-857E-3BEB974C1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327" y="2262886"/>
            <a:ext cx="198614" cy="169266"/>
          </a:xfrm>
          <a:prstGeom prst="rect">
            <a:avLst/>
          </a:prstGeom>
          <a:solidFill>
            <a:srgbClr val="3AC5FF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Rectangle 22">
            <a:extLst>
              <a:ext uri="{FF2B5EF4-FFF2-40B4-BE49-F238E27FC236}">
                <a16:creationId xmlns:a16="http://schemas.microsoft.com/office/drawing/2014/main" xmlns="" id="{D035EE01-3101-487C-95A9-08D04FD66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170" y="2244938"/>
            <a:ext cx="198614" cy="169266"/>
          </a:xfrm>
          <a:prstGeom prst="rect">
            <a:avLst/>
          </a:prstGeom>
          <a:solidFill>
            <a:srgbClr val="CC33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Rectangle 40">
            <a:extLst>
              <a:ext uri="{FF2B5EF4-FFF2-40B4-BE49-F238E27FC236}">
                <a16:creationId xmlns:a16="http://schemas.microsoft.com/office/drawing/2014/main" xmlns="" id="{AE357726-13E2-48A6-8683-EC2A26355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0824" y="2812768"/>
            <a:ext cx="3667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0066"/>
                </a:solidFill>
                <a:latin typeface="Calibri"/>
                <a:cs typeface="Arial" charset="0"/>
              </a:rPr>
              <a:t>90.9</a:t>
            </a:r>
          </a:p>
        </p:txBody>
      </p:sp>
      <p:sp>
        <p:nvSpPr>
          <p:cNvPr id="51" name="Rectangle 43">
            <a:extLst>
              <a:ext uri="{FF2B5EF4-FFF2-40B4-BE49-F238E27FC236}">
                <a16:creationId xmlns:a16="http://schemas.microsoft.com/office/drawing/2014/main" xmlns="" id="{0CCF923C-3292-4D0E-9700-156C7B07E7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6689" y="2890954"/>
            <a:ext cx="3667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600" b="1" dirty="0">
                <a:solidFill>
                  <a:srgbClr val="000066"/>
                </a:solidFill>
                <a:latin typeface="Calibri"/>
                <a:cs typeface="Arial" charset="0"/>
              </a:rPr>
              <a:t>88.9</a:t>
            </a:r>
          </a:p>
        </p:txBody>
      </p:sp>
      <p:sp>
        <p:nvSpPr>
          <p:cNvPr id="73" name="Freeform 15">
            <a:extLst>
              <a:ext uri="{FF2B5EF4-FFF2-40B4-BE49-F238E27FC236}">
                <a16:creationId xmlns:a16="http://schemas.microsoft.com/office/drawing/2014/main" xmlns="" id="{AFEA92DF-0E46-43B5-9C46-F71A01876A5A}"/>
              </a:ext>
            </a:extLst>
          </p:cNvPr>
          <p:cNvSpPr>
            <a:spLocks/>
          </p:cNvSpPr>
          <p:nvPr/>
        </p:nvSpPr>
        <p:spPr bwMode="auto">
          <a:xfrm>
            <a:off x="1771549" y="3093502"/>
            <a:ext cx="539999" cy="2430866"/>
          </a:xfrm>
          <a:custGeom>
            <a:avLst/>
            <a:gdLst>
              <a:gd name="T0" fmla="*/ 415 w 415"/>
              <a:gd name="T1" fmla="*/ 0 h 2575"/>
              <a:gd name="T2" fmla="*/ 0 w 415"/>
              <a:gd name="T3" fmla="*/ 0 h 2575"/>
              <a:gd name="T4" fmla="*/ 0 w 415"/>
              <a:gd name="T5" fmla="*/ 2575 h 2575"/>
              <a:gd name="T6" fmla="*/ 415 w 415"/>
              <a:gd name="T7" fmla="*/ 2575 h 2575"/>
              <a:gd name="T8" fmla="*/ 415 w 415"/>
              <a:gd name="T9" fmla="*/ 0 h 2575"/>
              <a:gd name="T10" fmla="*/ 415 w 415"/>
              <a:gd name="T11" fmla="*/ 0 h 2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5" h="2575">
                <a:moveTo>
                  <a:pt x="415" y="0"/>
                </a:moveTo>
                <a:lnTo>
                  <a:pt x="0" y="0"/>
                </a:lnTo>
                <a:lnTo>
                  <a:pt x="0" y="2575"/>
                </a:lnTo>
                <a:lnTo>
                  <a:pt x="415" y="2575"/>
                </a:lnTo>
                <a:lnTo>
                  <a:pt x="415" y="0"/>
                </a:lnTo>
                <a:lnTo>
                  <a:pt x="415" y="0"/>
                </a:lnTo>
                <a:close/>
              </a:path>
            </a:pathLst>
          </a:custGeom>
          <a:solidFill>
            <a:srgbClr val="3AC5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Freeform 16">
            <a:extLst>
              <a:ext uri="{FF2B5EF4-FFF2-40B4-BE49-F238E27FC236}">
                <a16:creationId xmlns:a16="http://schemas.microsoft.com/office/drawing/2014/main" xmlns="" id="{5FF2E12B-8E49-441D-AB38-8EF7CDC6C870}"/>
              </a:ext>
            </a:extLst>
          </p:cNvPr>
          <p:cNvSpPr>
            <a:spLocks/>
          </p:cNvSpPr>
          <p:nvPr/>
        </p:nvSpPr>
        <p:spPr bwMode="auto">
          <a:xfrm>
            <a:off x="2525780" y="3140656"/>
            <a:ext cx="539999" cy="2383712"/>
          </a:xfrm>
          <a:custGeom>
            <a:avLst/>
            <a:gdLst>
              <a:gd name="T0" fmla="*/ 416 w 416"/>
              <a:gd name="T1" fmla="*/ 2463 h 2463"/>
              <a:gd name="T2" fmla="*/ 416 w 416"/>
              <a:gd name="T3" fmla="*/ 0 h 2463"/>
              <a:gd name="T4" fmla="*/ 0 w 416"/>
              <a:gd name="T5" fmla="*/ 0 h 2463"/>
              <a:gd name="T6" fmla="*/ 0 w 416"/>
              <a:gd name="T7" fmla="*/ 2463 h 2463"/>
              <a:gd name="T8" fmla="*/ 416 w 416"/>
              <a:gd name="T9" fmla="*/ 2463 h 2463"/>
              <a:gd name="T10" fmla="*/ 416 w 416"/>
              <a:gd name="T11" fmla="*/ 2463 h 2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6" h="2463">
                <a:moveTo>
                  <a:pt x="416" y="2463"/>
                </a:moveTo>
                <a:lnTo>
                  <a:pt x="416" y="0"/>
                </a:lnTo>
                <a:lnTo>
                  <a:pt x="0" y="0"/>
                </a:lnTo>
                <a:lnTo>
                  <a:pt x="0" y="2463"/>
                </a:lnTo>
                <a:lnTo>
                  <a:pt x="416" y="2463"/>
                </a:lnTo>
                <a:lnTo>
                  <a:pt x="416" y="2463"/>
                </a:lnTo>
                <a:close/>
              </a:path>
            </a:pathLst>
          </a:custGeom>
          <a:solidFill>
            <a:srgbClr val="CC33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46">
            <a:extLst>
              <a:ext uri="{FF2B5EF4-FFF2-40B4-BE49-F238E27FC236}">
                <a16:creationId xmlns:a16="http://schemas.microsoft.com/office/drawing/2014/main" xmlns="" id="{72EBCEAB-36FC-4F91-8908-F4741294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2472" y="5414714"/>
            <a:ext cx="849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66"/>
                </a:solidFill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xmlns="" id="{3F35D438-5AC9-4259-B2D9-A5BBD58F7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514" y="4886252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66"/>
                </a:solidFill>
                <a:latin typeface="Arial" charset="0"/>
                <a:cs typeface="Arial" charset="0"/>
              </a:rPr>
              <a:t>20</a:t>
            </a:r>
          </a:p>
        </p:txBody>
      </p:sp>
      <p:sp>
        <p:nvSpPr>
          <p:cNvPr id="21" name="Rectangle 48">
            <a:extLst>
              <a:ext uri="{FF2B5EF4-FFF2-40B4-BE49-F238E27FC236}">
                <a16:creationId xmlns:a16="http://schemas.microsoft.com/office/drawing/2014/main" xmlns="" id="{BC3217EB-4D5D-47D2-B2E2-3B2F35099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514" y="4359284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66"/>
                </a:solidFill>
                <a:latin typeface="Arial" charset="0"/>
                <a:cs typeface="Arial" charset="0"/>
              </a:rPr>
              <a:t>40</a:t>
            </a:r>
          </a:p>
        </p:txBody>
      </p:sp>
      <p:sp>
        <p:nvSpPr>
          <p:cNvPr id="22" name="Rectangle 49">
            <a:extLst>
              <a:ext uri="{FF2B5EF4-FFF2-40B4-BE49-F238E27FC236}">
                <a16:creationId xmlns:a16="http://schemas.microsoft.com/office/drawing/2014/main" xmlns="" id="{324C082D-7124-4B7F-B1A4-C810A4946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514" y="3830823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66"/>
                </a:solidFill>
                <a:latin typeface="Arial" charset="0"/>
                <a:cs typeface="Arial" charset="0"/>
              </a:rPr>
              <a:t>60</a:t>
            </a:r>
          </a:p>
        </p:txBody>
      </p:sp>
      <p:sp>
        <p:nvSpPr>
          <p:cNvPr id="23" name="Rectangle 50">
            <a:extLst>
              <a:ext uri="{FF2B5EF4-FFF2-40B4-BE49-F238E27FC236}">
                <a16:creationId xmlns:a16="http://schemas.microsoft.com/office/drawing/2014/main" xmlns="" id="{62BA00AF-05DA-4516-9C7D-AD4CDAFB5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514" y="3303854"/>
            <a:ext cx="16991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>
                <a:solidFill>
                  <a:srgbClr val="000066"/>
                </a:solidFill>
                <a:latin typeface="Arial" charset="0"/>
                <a:cs typeface="Arial" charset="0"/>
              </a:rPr>
              <a:t>80</a:t>
            </a:r>
          </a:p>
        </p:txBody>
      </p:sp>
      <p:sp>
        <p:nvSpPr>
          <p:cNvPr id="24" name="Rectangle 51">
            <a:extLst>
              <a:ext uri="{FF2B5EF4-FFF2-40B4-BE49-F238E27FC236}">
                <a16:creationId xmlns:a16="http://schemas.microsoft.com/office/drawing/2014/main" xmlns="" id="{C3310F05-4B3D-4A40-B163-771B8102E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556" y="2764078"/>
            <a:ext cx="25487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66"/>
                </a:solidFill>
                <a:latin typeface="Arial" charset="0"/>
                <a:cs typeface="Arial" charset="0"/>
              </a:rPr>
              <a:t>100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xmlns="" id="{6456B6F2-1FC4-49F0-8F34-2CADA7ACCA0C}"/>
              </a:ext>
            </a:extLst>
          </p:cNvPr>
          <p:cNvSpPr txBox="1"/>
          <p:nvPr/>
        </p:nvSpPr>
        <p:spPr>
          <a:xfrm>
            <a:off x="1238623" y="259281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66"/>
                </a:solidFill>
                <a:latin typeface="Arial" charset="0"/>
                <a:cs typeface="Arial" charset="0"/>
              </a:rPr>
              <a:t>%</a:t>
            </a:r>
          </a:p>
        </p:txBody>
      </p:sp>
      <p:sp>
        <p:nvSpPr>
          <p:cNvPr id="32" name="Line 9">
            <a:extLst>
              <a:ext uri="{FF2B5EF4-FFF2-40B4-BE49-F238E27FC236}">
                <a16:creationId xmlns:a16="http://schemas.microsoft.com/office/drawing/2014/main" xmlns="" id="{F6391AEB-0C67-426D-BDFE-6FB222D65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5210" y="3395822"/>
            <a:ext cx="834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10">
            <a:extLst>
              <a:ext uri="{FF2B5EF4-FFF2-40B4-BE49-F238E27FC236}">
                <a16:creationId xmlns:a16="http://schemas.microsoft.com/office/drawing/2014/main" xmlns="" id="{37A4ADF9-E895-4081-95F7-E460D728C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5210" y="3926787"/>
            <a:ext cx="834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11">
            <a:extLst>
              <a:ext uri="{FF2B5EF4-FFF2-40B4-BE49-F238E27FC236}">
                <a16:creationId xmlns:a16="http://schemas.microsoft.com/office/drawing/2014/main" xmlns="" id="{84587587-995C-4DE1-8CB3-A8D98FDBF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5210" y="4458755"/>
            <a:ext cx="834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12">
            <a:extLst>
              <a:ext uri="{FF2B5EF4-FFF2-40B4-BE49-F238E27FC236}">
                <a16:creationId xmlns:a16="http://schemas.microsoft.com/office/drawing/2014/main" xmlns="" id="{A853F88E-C094-4865-B318-84DAEFFF9C85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5210" y="4990722"/>
            <a:ext cx="834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3">
            <a:extLst>
              <a:ext uri="{FF2B5EF4-FFF2-40B4-BE49-F238E27FC236}">
                <a16:creationId xmlns:a16="http://schemas.microsoft.com/office/drawing/2014/main" xmlns="" id="{9077375D-D458-47B5-B3BF-08973186D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5210" y="5523691"/>
            <a:ext cx="834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xmlns="" id="{3A7EEF99-7CA6-4AAC-ACE5-1B461AA45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5210" y="2863855"/>
            <a:ext cx="83463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sp>
        <p:nvSpPr>
          <p:cNvPr id="31" name="Freeform 8">
            <a:extLst>
              <a:ext uri="{FF2B5EF4-FFF2-40B4-BE49-F238E27FC236}">
                <a16:creationId xmlns:a16="http://schemas.microsoft.com/office/drawing/2014/main" xmlns="" id="{2A6F42A3-2420-4B13-B81D-BF7126F6FD81}"/>
              </a:ext>
            </a:extLst>
          </p:cNvPr>
          <p:cNvSpPr>
            <a:spLocks/>
          </p:cNvSpPr>
          <p:nvPr/>
        </p:nvSpPr>
        <p:spPr bwMode="auto">
          <a:xfrm>
            <a:off x="1438672" y="2847825"/>
            <a:ext cx="2018957" cy="2675867"/>
          </a:xfrm>
          <a:custGeom>
            <a:avLst/>
            <a:gdLst>
              <a:gd name="T0" fmla="*/ 3239 w 3239"/>
              <a:gd name="T1" fmla="*/ 2671 h 2671"/>
              <a:gd name="T2" fmla="*/ 0 w 3239"/>
              <a:gd name="T3" fmla="*/ 2671 h 2671"/>
              <a:gd name="T4" fmla="*/ 0 w 3239"/>
              <a:gd name="T5" fmla="*/ 0 h 2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39" h="2671">
                <a:moveTo>
                  <a:pt x="3239" y="2671"/>
                </a:moveTo>
                <a:lnTo>
                  <a:pt x="0" y="267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pSp>
        <p:nvGrpSpPr>
          <p:cNvPr id="90" name="Group 42"/>
          <p:cNvGrpSpPr>
            <a:grpSpLocks/>
          </p:cNvGrpSpPr>
          <p:nvPr/>
        </p:nvGrpSpPr>
        <p:grpSpPr bwMode="auto">
          <a:xfrm>
            <a:off x="5981899" y="4744939"/>
            <a:ext cx="1187757" cy="63387"/>
            <a:chOff x="2766" y="1690"/>
            <a:chExt cx="448" cy="66"/>
          </a:xfrm>
        </p:grpSpPr>
        <p:sp>
          <p:nvSpPr>
            <p:cNvPr id="116" name="Line 43"/>
            <p:cNvSpPr>
              <a:spLocks noChangeShapeType="1"/>
            </p:cNvSpPr>
            <p:nvPr/>
          </p:nvSpPr>
          <p:spPr bwMode="auto">
            <a:xfrm>
              <a:off x="2768" y="1690"/>
              <a:ext cx="0" cy="6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 b="1">
                <a:solidFill>
                  <a:srgbClr val="000066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7" name="Line 44"/>
            <p:cNvSpPr>
              <a:spLocks noChangeShapeType="1"/>
            </p:cNvSpPr>
            <p:nvPr/>
          </p:nvSpPr>
          <p:spPr bwMode="auto">
            <a:xfrm>
              <a:off x="2766" y="1693"/>
              <a:ext cx="448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 b="1">
                <a:solidFill>
                  <a:srgbClr val="000066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8" name="Line 45"/>
            <p:cNvSpPr>
              <a:spLocks noChangeShapeType="1"/>
            </p:cNvSpPr>
            <p:nvPr/>
          </p:nvSpPr>
          <p:spPr bwMode="auto">
            <a:xfrm>
              <a:off x="3212" y="1690"/>
              <a:ext cx="0" cy="66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 b="1">
                <a:solidFill>
                  <a:srgbClr val="000066"/>
                </a:solidFill>
                <a:latin typeface="Arial"/>
                <a:cs typeface="Arial" charset="0"/>
              </a:endParaRPr>
            </a:p>
          </p:txBody>
        </p:sp>
      </p:grpSp>
      <p:sp>
        <p:nvSpPr>
          <p:cNvPr id="91" name="Rectangle 90"/>
          <p:cNvSpPr/>
          <p:nvPr/>
        </p:nvSpPr>
        <p:spPr bwMode="auto">
          <a:xfrm>
            <a:off x="5356698" y="4139071"/>
            <a:ext cx="23583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91">
              <a:defRPr/>
            </a:pPr>
            <a:r>
              <a:rPr lang="en-GB" sz="1600" b="1" dirty="0">
                <a:solidFill>
                  <a:srgbClr val="000066"/>
                </a:solidFill>
                <a:latin typeface="Arial"/>
                <a:cs typeface="Arial" panose="020B0604020202020204" pitchFamily="34" charset="0"/>
              </a:rPr>
              <a:t>Difference : 0.2%</a:t>
            </a:r>
          </a:p>
          <a:p>
            <a:pPr algn="ctr" defTabSz="914291">
              <a:defRPr/>
            </a:pPr>
            <a:r>
              <a:rPr lang="en-GB" sz="1600" b="1" dirty="0">
                <a:solidFill>
                  <a:srgbClr val="000066"/>
                </a:solidFill>
                <a:latin typeface="Arial"/>
                <a:cs typeface="Arial" panose="020B0604020202020204" pitchFamily="34" charset="0"/>
              </a:rPr>
              <a:t> (95% CI : - 9.8 to 10.2)</a:t>
            </a:r>
            <a:endParaRPr lang="en-GB" sz="1600" b="1" baseline="30000" dirty="0">
              <a:solidFill>
                <a:srgbClr val="000066"/>
              </a:solidFill>
              <a:latin typeface="Arial"/>
              <a:cs typeface="Arial" panose="020B0604020202020204" pitchFamily="34" charset="0"/>
            </a:endParaRPr>
          </a:p>
        </p:txBody>
      </p:sp>
      <p:sp>
        <p:nvSpPr>
          <p:cNvPr id="92" name="Rectangle 28"/>
          <p:cNvSpPr>
            <a:spLocks noChangeArrowheads="1"/>
          </p:cNvSpPr>
          <p:nvPr/>
        </p:nvSpPr>
        <p:spPr bwMode="auto">
          <a:xfrm>
            <a:off x="5712145" y="5327955"/>
            <a:ext cx="592138" cy="179459"/>
          </a:xfrm>
          <a:prstGeom prst="rect">
            <a:avLst/>
          </a:prstGeom>
          <a:solidFill>
            <a:srgbClr val="3AC5FF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93" name="Rectangle 29"/>
          <p:cNvSpPr>
            <a:spLocks noChangeArrowheads="1"/>
          </p:cNvSpPr>
          <p:nvPr/>
        </p:nvSpPr>
        <p:spPr bwMode="auto">
          <a:xfrm>
            <a:off x="6925026" y="5327955"/>
            <a:ext cx="592138" cy="179459"/>
          </a:xfrm>
          <a:prstGeom prst="rect">
            <a:avLst/>
          </a:prstGeom>
          <a:solidFill>
            <a:srgbClr val="CC330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94" name="Rectangle 34"/>
          <p:cNvSpPr>
            <a:spLocks noChangeArrowheads="1"/>
          </p:cNvSpPr>
          <p:nvPr/>
        </p:nvSpPr>
        <p:spPr bwMode="auto">
          <a:xfrm>
            <a:off x="5864623" y="5080760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rgbClr val="000066"/>
                </a:solidFill>
                <a:latin typeface="Calibri"/>
                <a:cs typeface="Arial" charset="0"/>
              </a:rPr>
              <a:t>6.8</a:t>
            </a:r>
          </a:p>
        </p:txBody>
      </p:sp>
      <p:sp>
        <p:nvSpPr>
          <p:cNvPr id="95" name="Rectangle 36"/>
          <p:cNvSpPr>
            <a:spLocks noChangeArrowheads="1"/>
          </p:cNvSpPr>
          <p:nvPr/>
        </p:nvSpPr>
        <p:spPr bwMode="auto">
          <a:xfrm>
            <a:off x="7108395" y="5080760"/>
            <a:ext cx="2628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rgbClr val="000066"/>
                </a:solidFill>
                <a:latin typeface="Calibri"/>
                <a:cs typeface="Arial" charset="0"/>
              </a:rPr>
              <a:t>6.7</a:t>
            </a:r>
          </a:p>
        </p:txBody>
      </p:sp>
      <p:sp>
        <p:nvSpPr>
          <p:cNvPr id="96" name="Rectangle 38"/>
          <p:cNvSpPr>
            <a:spLocks noChangeArrowheads="1"/>
          </p:cNvSpPr>
          <p:nvPr/>
        </p:nvSpPr>
        <p:spPr bwMode="auto">
          <a:xfrm>
            <a:off x="5183184" y="5423946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000066"/>
                </a:solidFill>
                <a:latin typeface="Arial"/>
                <a:cs typeface="Arial" charset="0"/>
              </a:rPr>
              <a:t>0</a:t>
            </a:r>
          </a:p>
        </p:txBody>
      </p:sp>
      <p:sp>
        <p:nvSpPr>
          <p:cNvPr id="97" name="Rectangle 39"/>
          <p:cNvSpPr>
            <a:spLocks noChangeArrowheads="1"/>
          </p:cNvSpPr>
          <p:nvPr/>
        </p:nvSpPr>
        <p:spPr bwMode="auto">
          <a:xfrm>
            <a:off x="5091109" y="4894166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>
                <a:solidFill>
                  <a:srgbClr val="000066"/>
                </a:solidFill>
                <a:latin typeface="Arial"/>
                <a:cs typeface="Arial" charset="0"/>
              </a:rPr>
              <a:t>20</a:t>
            </a:r>
          </a:p>
        </p:txBody>
      </p:sp>
      <p:sp>
        <p:nvSpPr>
          <p:cNvPr id="98" name="Rectangle 40"/>
          <p:cNvSpPr>
            <a:spLocks noChangeArrowheads="1"/>
          </p:cNvSpPr>
          <p:nvPr/>
        </p:nvSpPr>
        <p:spPr bwMode="auto">
          <a:xfrm>
            <a:off x="5091109" y="4364386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66"/>
                </a:solidFill>
                <a:latin typeface="Arial"/>
                <a:cs typeface="Arial" charset="0"/>
              </a:rPr>
              <a:t>40</a:t>
            </a:r>
          </a:p>
        </p:txBody>
      </p:sp>
      <p:sp>
        <p:nvSpPr>
          <p:cNvPr id="99" name="Rectangle 41"/>
          <p:cNvSpPr>
            <a:spLocks noChangeArrowheads="1"/>
          </p:cNvSpPr>
          <p:nvPr/>
        </p:nvSpPr>
        <p:spPr bwMode="auto">
          <a:xfrm>
            <a:off x="5091109" y="3829238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66"/>
                </a:solidFill>
                <a:latin typeface="Arial"/>
                <a:cs typeface="Arial" charset="0"/>
              </a:rPr>
              <a:t>60</a:t>
            </a:r>
          </a:p>
        </p:txBody>
      </p:sp>
      <p:sp>
        <p:nvSpPr>
          <p:cNvPr id="100" name="Rectangle 42"/>
          <p:cNvSpPr>
            <a:spLocks noChangeArrowheads="1"/>
          </p:cNvSpPr>
          <p:nvPr/>
        </p:nvSpPr>
        <p:spPr bwMode="auto">
          <a:xfrm>
            <a:off x="5091109" y="3306223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66"/>
                </a:solidFill>
                <a:latin typeface="Arial"/>
                <a:cs typeface="Arial" charset="0"/>
              </a:rPr>
              <a:t>80</a:t>
            </a:r>
          </a:p>
        </p:txBody>
      </p:sp>
      <p:sp>
        <p:nvSpPr>
          <p:cNvPr id="101" name="Rectangle 43"/>
          <p:cNvSpPr>
            <a:spLocks noChangeArrowheads="1"/>
          </p:cNvSpPr>
          <p:nvPr/>
        </p:nvSpPr>
        <p:spPr bwMode="auto">
          <a:xfrm>
            <a:off x="4997446" y="2781810"/>
            <a:ext cx="298159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itchFamily="34" charset="0"/>
              </a:defRPr>
            </a:lvl2pPr>
            <a:lvl3pPr>
              <a:defRPr>
                <a:solidFill>
                  <a:schemeClr val="tx1"/>
                </a:solidFill>
                <a:latin typeface="Verdana" pitchFamily="34" charset="0"/>
              </a:defRPr>
            </a:lvl3pPr>
            <a:lvl4pPr>
              <a:defRPr>
                <a:solidFill>
                  <a:schemeClr val="tx1"/>
                </a:solidFill>
                <a:latin typeface="Verdana" pitchFamily="34" charset="0"/>
              </a:defRPr>
            </a:lvl4pPr>
            <a:lvl5pPr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2844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7416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1988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656013" indent="15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rgbClr val="000066"/>
                </a:solidFill>
                <a:latin typeface="Arial"/>
                <a:cs typeface="Arial" charset="0"/>
              </a:rPr>
              <a:t>100</a:t>
            </a:r>
          </a:p>
        </p:txBody>
      </p:sp>
      <p:sp>
        <p:nvSpPr>
          <p:cNvPr id="102" name="Line 6"/>
          <p:cNvSpPr>
            <a:spLocks noChangeShapeType="1"/>
          </p:cNvSpPr>
          <p:nvPr/>
        </p:nvSpPr>
        <p:spPr bwMode="auto">
          <a:xfrm flipV="1">
            <a:off x="5382078" y="2859585"/>
            <a:ext cx="0" cy="271501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103" name="Line 7"/>
          <p:cNvSpPr>
            <a:spLocks noChangeShapeType="1"/>
          </p:cNvSpPr>
          <p:nvPr/>
        </p:nvSpPr>
        <p:spPr bwMode="auto">
          <a:xfrm>
            <a:off x="5311850" y="2863826"/>
            <a:ext cx="71316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104" name="Line 7"/>
          <p:cNvSpPr>
            <a:spLocks noChangeShapeType="1"/>
          </p:cNvSpPr>
          <p:nvPr/>
        </p:nvSpPr>
        <p:spPr bwMode="auto">
          <a:xfrm>
            <a:off x="5311850" y="3387175"/>
            <a:ext cx="71316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105" name="Line 7"/>
          <p:cNvSpPr>
            <a:spLocks noChangeShapeType="1"/>
          </p:cNvSpPr>
          <p:nvPr/>
        </p:nvSpPr>
        <p:spPr bwMode="auto">
          <a:xfrm>
            <a:off x="5311850" y="3910525"/>
            <a:ext cx="71316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106" name="Line 7"/>
          <p:cNvSpPr>
            <a:spLocks noChangeShapeType="1"/>
          </p:cNvSpPr>
          <p:nvPr/>
        </p:nvSpPr>
        <p:spPr bwMode="auto">
          <a:xfrm>
            <a:off x="5311850" y="4442821"/>
            <a:ext cx="71316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107" name="Line 7"/>
          <p:cNvSpPr>
            <a:spLocks noChangeShapeType="1"/>
          </p:cNvSpPr>
          <p:nvPr/>
        </p:nvSpPr>
        <p:spPr bwMode="auto">
          <a:xfrm>
            <a:off x="5311850" y="4970644"/>
            <a:ext cx="71316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108" name="Line 7"/>
          <p:cNvSpPr>
            <a:spLocks noChangeShapeType="1"/>
          </p:cNvSpPr>
          <p:nvPr/>
        </p:nvSpPr>
        <p:spPr bwMode="auto">
          <a:xfrm>
            <a:off x="5311850" y="5507414"/>
            <a:ext cx="2508171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109" name="Line 7"/>
          <p:cNvSpPr>
            <a:spLocks noChangeShapeType="1"/>
          </p:cNvSpPr>
          <p:nvPr/>
        </p:nvSpPr>
        <p:spPr bwMode="auto">
          <a:xfrm rot="16200000">
            <a:off x="2379870" y="5555391"/>
            <a:ext cx="62796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110" name="Line 7"/>
          <p:cNvSpPr>
            <a:spLocks noChangeShapeType="1"/>
          </p:cNvSpPr>
          <p:nvPr/>
        </p:nvSpPr>
        <p:spPr bwMode="auto">
          <a:xfrm rot="16200000">
            <a:off x="7779910" y="5543199"/>
            <a:ext cx="62796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111" name="ZoneTexte 110"/>
          <p:cNvSpPr txBox="1"/>
          <p:nvPr/>
        </p:nvSpPr>
        <p:spPr>
          <a:xfrm>
            <a:off x="5211015" y="2592819"/>
            <a:ext cx="344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66"/>
                </a:solidFill>
                <a:latin typeface="Arial"/>
                <a:cs typeface="Arial" charset="0"/>
              </a:rPr>
              <a:t>%</a:t>
            </a:r>
          </a:p>
        </p:txBody>
      </p:sp>
      <p:sp>
        <p:nvSpPr>
          <p:cNvPr id="12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ea typeface="ＭＳ Ｐゴシック" pitchFamily="34" charset="-128"/>
              </a:rPr>
              <a:t>ASPIRE Study: switch to DTG + 3TC</a:t>
            </a:r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 rot="16200000">
            <a:off x="6586110" y="5549295"/>
            <a:ext cx="62796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latin typeface="Arial"/>
              <a:cs typeface="Arial" charset="0"/>
            </a:endParaRPr>
          </a:p>
        </p:txBody>
      </p:sp>
      <p:sp>
        <p:nvSpPr>
          <p:cNvPr id="55" name="ZoneTexte 69">
            <a:extLst>
              <a:ext uri="{FF2B5EF4-FFF2-40B4-BE49-F238E27FC236}">
                <a16:creationId xmlns:a16="http://schemas.microsoft.com/office/drawing/2014/main" xmlns="" id="{7674718B-66AD-4CA9-890D-EE584E6BE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470968"/>
            <a:ext cx="4343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 err="1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Taiwo</a:t>
            </a:r>
            <a:r>
              <a:rPr lang="en-GB" sz="1200" i="1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 BO. </a:t>
            </a:r>
            <a:r>
              <a:rPr lang="en-US" sz="1200" i="1" dirty="0" err="1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Clin</a:t>
            </a:r>
            <a:r>
              <a:rPr lang="en-US" sz="1200" i="1" dirty="0">
                <a:solidFill>
                  <a:srgbClr val="C00000"/>
                </a:solidFill>
                <a:latin typeface="+mj-lt"/>
                <a:ea typeface="ＭＳ Ｐゴシック" pitchFamily="34" charset="-128"/>
                <a:cs typeface="Arial" charset="0"/>
              </a:rPr>
              <a:t> Infect Dis. 2018; 66: 1794-7</a:t>
            </a:r>
            <a:endParaRPr lang="en-GB" sz="1200" i="1" dirty="0">
              <a:solidFill>
                <a:srgbClr val="C00000"/>
              </a:solidFill>
              <a:latin typeface="+mj-lt"/>
              <a:ea typeface="ＭＳ Ｐゴシック" pitchFamily="34" charset="-128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84551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664"/>
            <a:ext cx="8229600" cy="783829"/>
          </a:xfrm>
        </p:spPr>
        <p:txBody>
          <a:bodyPr>
            <a:normAutofit fontScale="90000"/>
          </a:bodyPr>
          <a:lstStyle/>
          <a:p>
            <a:r>
              <a:rPr lang="fr-FR" sz="3600" dirty="0"/>
              <a:t>ASPIRE </a:t>
            </a:r>
            <a:r>
              <a:rPr lang="fr-FR" sz="3600" dirty="0" err="1"/>
              <a:t>Study</a:t>
            </a:r>
            <a:r>
              <a:rPr lang="fr-FR" sz="3600" dirty="0"/>
              <a:t> : </a:t>
            </a:r>
            <a:r>
              <a:rPr lang="fr-FR" sz="3600" dirty="0" err="1"/>
              <a:t>assessment</a:t>
            </a:r>
            <a:r>
              <a:rPr lang="fr-FR" sz="3600" dirty="0"/>
              <a:t> of </a:t>
            </a:r>
            <a:r>
              <a:rPr lang="fr-FR" sz="3600" dirty="0" err="1"/>
              <a:t>residual</a:t>
            </a:r>
            <a:r>
              <a:rPr lang="fr-FR" sz="3600" dirty="0"/>
              <a:t> </a:t>
            </a:r>
            <a:r>
              <a:rPr lang="fr-FR" sz="3600" dirty="0" err="1"/>
              <a:t>viremia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82432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Single copy assay (LDD: 0.5 c/mL)</a:t>
            </a:r>
          </a:p>
          <a:p>
            <a:r>
              <a:rPr lang="en-US" dirty="0">
                <a:solidFill>
                  <a:srgbClr val="000066"/>
                </a:solidFill>
              </a:rPr>
              <a:t>Follow-up of 82 /89 patients without study discontinuation</a:t>
            </a:r>
          </a:p>
          <a:p>
            <a:r>
              <a:rPr lang="en-US" dirty="0">
                <a:solidFill>
                  <a:srgbClr val="000066"/>
                </a:solidFill>
              </a:rPr>
              <a:t>Mean residual viremia similar between groups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At baseline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During follow-up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427495" y="6481494"/>
            <a:ext cx="27265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C00000"/>
                </a:solidFill>
              </a:rPr>
              <a:t>Li  J. (Abs. 0145). JIAS 2018; 21 , suppl. 7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839516" y="3121939"/>
            <a:ext cx="80502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0066"/>
                </a:solidFill>
              </a:rPr>
              <a:t>p= 0.78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80946" y="3121939"/>
            <a:ext cx="80502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0066"/>
                </a:solidFill>
              </a:rPr>
              <a:t>p= 0.45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938478" y="3121939"/>
            <a:ext cx="805029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0066"/>
                </a:solidFill>
              </a:rPr>
              <a:t>p= 0.77</a:t>
            </a:r>
          </a:p>
        </p:txBody>
      </p:sp>
      <p:sp>
        <p:nvSpPr>
          <p:cNvPr id="10" name="Espace réservé du contenu 5"/>
          <p:cNvSpPr txBox="1">
            <a:spLocks/>
          </p:cNvSpPr>
          <p:nvPr/>
        </p:nvSpPr>
        <p:spPr>
          <a:xfrm>
            <a:off x="353551" y="6063656"/>
            <a:ext cx="8229600" cy="47155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fr-FR" sz="2400" b="1" dirty="0">
                <a:solidFill>
                  <a:srgbClr val="000066"/>
                </a:solidFill>
              </a:rPr>
              <a:t>Conclusion: no </a:t>
            </a:r>
            <a:r>
              <a:rPr lang="fr-FR" sz="2400" b="1" dirty="0" err="1">
                <a:solidFill>
                  <a:srgbClr val="000066"/>
                </a:solidFill>
              </a:rPr>
              <a:t>increase</a:t>
            </a:r>
            <a:r>
              <a:rPr lang="fr-FR" sz="2400" b="1" dirty="0">
                <a:solidFill>
                  <a:srgbClr val="000066"/>
                </a:solidFill>
              </a:rPr>
              <a:t> in </a:t>
            </a:r>
            <a:r>
              <a:rPr lang="fr-FR" sz="2400" b="1" dirty="0" err="1">
                <a:solidFill>
                  <a:srgbClr val="000066"/>
                </a:solidFill>
              </a:rPr>
              <a:t>residual</a:t>
            </a:r>
            <a:r>
              <a:rPr lang="fr-FR" sz="2400" b="1" dirty="0">
                <a:solidFill>
                  <a:srgbClr val="000066"/>
                </a:solidFill>
              </a:rPr>
              <a:t> </a:t>
            </a:r>
            <a:r>
              <a:rPr lang="fr-FR" sz="2400" b="1" dirty="0" err="1">
                <a:solidFill>
                  <a:srgbClr val="000066"/>
                </a:solidFill>
              </a:rPr>
              <a:t>viremia</a:t>
            </a:r>
            <a:r>
              <a:rPr lang="fr-FR" sz="2400" b="1" dirty="0">
                <a:solidFill>
                  <a:srgbClr val="000066"/>
                </a:solidFill>
              </a:rPr>
              <a:t> </a:t>
            </a:r>
            <a:r>
              <a:rPr lang="fr-FR" sz="2400" b="1" dirty="0" err="1">
                <a:solidFill>
                  <a:srgbClr val="000066"/>
                </a:solidFill>
              </a:rPr>
              <a:t>after</a:t>
            </a:r>
            <a:r>
              <a:rPr lang="fr-FR" sz="2400" b="1" dirty="0">
                <a:solidFill>
                  <a:srgbClr val="000066"/>
                </a:solidFill>
              </a:rPr>
              <a:t> switch to DTG + 3TC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90784" y="2544242"/>
            <a:ext cx="220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CC3300"/>
                </a:solidFill>
              </a:rPr>
              <a:t>HIV RNA copies/ml</a:t>
            </a:r>
          </a:p>
        </p:txBody>
      </p:sp>
      <p:sp>
        <p:nvSpPr>
          <p:cNvPr id="13" name="Rectangle 46">
            <a:extLst>
              <a:ext uri="{FF2B5EF4-FFF2-40B4-BE49-F238E27FC236}">
                <a16:creationId xmlns:a16="http://schemas.microsoft.com/office/drawing/2014/main" xmlns="" id="{72EBCEAB-36FC-4F91-8908-F4741294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248" y="5255455"/>
            <a:ext cx="913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66"/>
                </a:solidFill>
                <a:cs typeface="Arial" charset="0"/>
              </a:rPr>
              <a:t>0</a:t>
            </a:r>
          </a:p>
        </p:txBody>
      </p:sp>
      <p:sp>
        <p:nvSpPr>
          <p:cNvPr id="15" name="Rectangle 48">
            <a:extLst>
              <a:ext uri="{FF2B5EF4-FFF2-40B4-BE49-F238E27FC236}">
                <a16:creationId xmlns:a16="http://schemas.microsoft.com/office/drawing/2014/main" xmlns="" id="{BC3217EB-4D5D-47D2-B2E2-3B2F35099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77" y="4671367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66"/>
                </a:solidFill>
                <a:cs typeface="Arial" charset="0"/>
              </a:rPr>
              <a:t>25</a:t>
            </a:r>
          </a:p>
        </p:txBody>
      </p:sp>
      <p:sp>
        <p:nvSpPr>
          <p:cNvPr id="16" name="Rectangle 49">
            <a:extLst>
              <a:ext uri="{FF2B5EF4-FFF2-40B4-BE49-F238E27FC236}">
                <a16:creationId xmlns:a16="http://schemas.microsoft.com/office/drawing/2014/main" xmlns="" id="{324C082D-7124-4B7F-B1A4-C810A49466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77" y="4076917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66"/>
                </a:solidFill>
                <a:cs typeface="Arial" charset="0"/>
              </a:rPr>
              <a:t>50</a:t>
            </a:r>
          </a:p>
        </p:txBody>
      </p:sp>
      <p:sp>
        <p:nvSpPr>
          <p:cNvPr id="17" name="Rectangle 50">
            <a:extLst>
              <a:ext uri="{FF2B5EF4-FFF2-40B4-BE49-F238E27FC236}">
                <a16:creationId xmlns:a16="http://schemas.microsoft.com/office/drawing/2014/main" xmlns="" id="{62BA00AF-05DA-4516-9C7D-AD4CDAFB5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7877" y="3502813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66"/>
                </a:solidFill>
                <a:cs typeface="Arial" charset="0"/>
              </a:rPr>
              <a:t>75</a:t>
            </a:r>
          </a:p>
        </p:txBody>
      </p:sp>
      <p:sp>
        <p:nvSpPr>
          <p:cNvPr id="18" name="Rectangle 51">
            <a:extLst>
              <a:ext uri="{FF2B5EF4-FFF2-40B4-BE49-F238E27FC236}">
                <a16:creationId xmlns:a16="http://schemas.microsoft.com/office/drawing/2014/main" xmlns="" id="{C3310F05-4B3D-4A40-B163-771B8102E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6506" y="2897048"/>
            <a:ext cx="2741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66"/>
                </a:solidFill>
                <a:cs typeface="Arial" charset="0"/>
              </a:rPr>
              <a:t>100</a:t>
            </a:r>
          </a:p>
        </p:txBody>
      </p:sp>
      <p:sp>
        <p:nvSpPr>
          <p:cNvPr id="20" name="Line 9">
            <a:extLst>
              <a:ext uri="{FF2B5EF4-FFF2-40B4-BE49-F238E27FC236}">
                <a16:creationId xmlns:a16="http://schemas.microsoft.com/office/drawing/2014/main" xmlns="" id="{F6391AEB-0C67-426D-BDFE-6FB222D657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8397" y="3594781"/>
            <a:ext cx="83463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1" name="Line 10">
            <a:extLst>
              <a:ext uri="{FF2B5EF4-FFF2-40B4-BE49-F238E27FC236}">
                <a16:creationId xmlns:a16="http://schemas.microsoft.com/office/drawing/2014/main" xmlns="" id="{37A4ADF9-E895-4081-95F7-E460D728C1D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8397" y="4172881"/>
            <a:ext cx="83463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xmlns="" id="{84587587-995C-4DE1-8CB3-A8D98FDBF5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8397" y="4770838"/>
            <a:ext cx="83463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4" name="Line 13">
            <a:extLst>
              <a:ext uri="{FF2B5EF4-FFF2-40B4-BE49-F238E27FC236}">
                <a16:creationId xmlns:a16="http://schemas.microsoft.com/office/drawing/2014/main" xmlns="" id="{9077375D-D458-47B5-B3BF-08973186D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8397" y="5364432"/>
            <a:ext cx="83463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5" name="Line 14">
            <a:extLst>
              <a:ext uri="{FF2B5EF4-FFF2-40B4-BE49-F238E27FC236}">
                <a16:creationId xmlns:a16="http://schemas.microsoft.com/office/drawing/2014/main" xmlns="" id="{3A7EEF99-7CA6-4AAC-ACE5-1B461AA45274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8397" y="2996825"/>
            <a:ext cx="83463" cy="0"/>
          </a:xfrm>
          <a:prstGeom prst="line">
            <a:avLst/>
          </a:prstGeom>
          <a:noFill/>
          <a:ln w="12700">
            <a:solidFill>
              <a:srgbClr val="0000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169107" y="3687479"/>
            <a:ext cx="1177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0066"/>
                </a:solidFill>
              </a:rPr>
              <a:t>Treatment</a:t>
            </a:r>
            <a:endParaRPr lang="fr-FR" b="1" dirty="0">
              <a:solidFill>
                <a:srgbClr val="000066"/>
              </a:solidFill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7205716" y="4106602"/>
            <a:ext cx="311937" cy="105514"/>
          </a:xfrm>
          <a:prstGeom prst="rect">
            <a:avLst/>
          </a:prstGeom>
          <a:solidFill>
            <a:srgbClr val="3AC5FF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7205716" y="4356344"/>
            <a:ext cx="311937" cy="116790"/>
          </a:xfrm>
          <a:prstGeom prst="rect">
            <a:avLst/>
          </a:prstGeom>
          <a:solidFill>
            <a:srgbClr val="CC3300"/>
          </a:solidFill>
          <a:ln>
            <a:noFill/>
          </a:ln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7497277" y="4013168"/>
            <a:ext cx="1036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0066"/>
                </a:solidFill>
              </a:rPr>
              <a:t>DTG + 3TC</a:t>
            </a:r>
          </a:p>
          <a:p>
            <a:r>
              <a:rPr lang="fr-FR" sz="1600" b="1" dirty="0">
                <a:solidFill>
                  <a:srgbClr val="000066"/>
                </a:solidFill>
              </a:rPr>
              <a:t>ART</a:t>
            </a: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2785687" y="5242274"/>
            <a:ext cx="521393" cy="122158"/>
          </a:xfrm>
          <a:prstGeom prst="rect">
            <a:avLst/>
          </a:prstGeom>
          <a:solidFill>
            <a:srgbClr val="3AC5FF"/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3309293" y="5155116"/>
            <a:ext cx="536890" cy="209315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2" name="Rectangle 28"/>
          <p:cNvSpPr>
            <a:spLocks noChangeArrowheads="1"/>
          </p:cNvSpPr>
          <p:nvPr/>
        </p:nvSpPr>
        <p:spPr bwMode="auto">
          <a:xfrm>
            <a:off x="4208735" y="5210256"/>
            <a:ext cx="530087" cy="167511"/>
          </a:xfrm>
          <a:prstGeom prst="rect">
            <a:avLst/>
          </a:prstGeom>
          <a:solidFill>
            <a:srgbClr val="3AC5FF"/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3" name="Rectangle 29"/>
          <p:cNvSpPr>
            <a:spLocks noChangeArrowheads="1"/>
          </p:cNvSpPr>
          <p:nvPr/>
        </p:nvSpPr>
        <p:spPr bwMode="auto">
          <a:xfrm>
            <a:off x="4741035" y="5225179"/>
            <a:ext cx="528035" cy="148778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5631622" y="5242274"/>
            <a:ext cx="530248" cy="133588"/>
          </a:xfrm>
          <a:prstGeom prst="rect">
            <a:avLst/>
          </a:prstGeom>
          <a:solidFill>
            <a:srgbClr val="3AC5FF"/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6161870" y="5210256"/>
            <a:ext cx="532300" cy="167510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3007360" y="4924635"/>
            <a:ext cx="81280" cy="81280"/>
          </a:xfrm>
          <a:prstGeom prst="ellipse">
            <a:avLst/>
          </a:prstGeom>
          <a:solidFill>
            <a:srgbClr val="3AC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3007360" y="3556078"/>
            <a:ext cx="81280" cy="81280"/>
          </a:xfrm>
          <a:prstGeom prst="ellipse">
            <a:avLst/>
          </a:prstGeom>
          <a:solidFill>
            <a:srgbClr val="3AC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3552020" y="4546288"/>
            <a:ext cx="81280" cy="81280"/>
          </a:xfrm>
          <a:prstGeom prst="ellipse">
            <a:avLst/>
          </a:prstGeom>
          <a:solidFill>
            <a:srgbClr val="CC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4964412" y="4965275"/>
            <a:ext cx="81280" cy="81280"/>
          </a:xfrm>
          <a:prstGeom prst="ellipse">
            <a:avLst/>
          </a:prstGeom>
          <a:solidFill>
            <a:srgbClr val="CC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387380" y="4730198"/>
            <a:ext cx="81280" cy="81280"/>
          </a:xfrm>
          <a:prstGeom prst="ellipse">
            <a:avLst/>
          </a:prstGeom>
          <a:solidFill>
            <a:srgbClr val="CC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6387380" y="4811478"/>
            <a:ext cx="81280" cy="81280"/>
          </a:xfrm>
          <a:prstGeom prst="ellipse">
            <a:avLst/>
          </a:prstGeom>
          <a:solidFill>
            <a:srgbClr val="CC3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4433138" y="4615487"/>
            <a:ext cx="81280" cy="81280"/>
          </a:xfrm>
          <a:prstGeom prst="ellipse">
            <a:avLst/>
          </a:prstGeom>
          <a:solidFill>
            <a:srgbClr val="3AC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4433138" y="4678325"/>
            <a:ext cx="81280" cy="81280"/>
          </a:xfrm>
          <a:prstGeom prst="ellipse">
            <a:avLst/>
          </a:prstGeom>
          <a:solidFill>
            <a:srgbClr val="3AC5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 b="1">
              <a:solidFill>
                <a:srgbClr val="000066"/>
              </a:solidFill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3046383" y="5046555"/>
            <a:ext cx="0" cy="195719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3581201" y="4892758"/>
            <a:ext cx="0" cy="262359"/>
          </a:xfrm>
          <a:prstGeom prst="line">
            <a:avLst/>
          </a:prstGeom>
          <a:ln>
            <a:solidFill>
              <a:srgbClr val="CC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48"/>
          <p:cNvCxnSpPr>
            <a:stCxn id="33" idx="0"/>
            <a:endCxn id="39" idx="4"/>
          </p:cNvCxnSpPr>
          <p:nvPr/>
        </p:nvCxnSpPr>
        <p:spPr>
          <a:xfrm flipH="1" flipV="1">
            <a:off x="5005052" y="5046555"/>
            <a:ext cx="1" cy="178624"/>
          </a:xfrm>
          <a:prstGeom prst="line">
            <a:avLst/>
          </a:prstGeom>
          <a:ln>
            <a:solidFill>
              <a:srgbClr val="CC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V="1">
            <a:off x="6428020" y="5023937"/>
            <a:ext cx="0" cy="186320"/>
          </a:xfrm>
          <a:prstGeom prst="line">
            <a:avLst/>
          </a:prstGeom>
          <a:ln>
            <a:solidFill>
              <a:srgbClr val="CC33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4468351" y="5023937"/>
            <a:ext cx="0" cy="17769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5892157" y="5112786"/>
            <a:ext cx="0" cy="12504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Line 13">
            <a:extLst>
              <a:ext uri="{FF2B5EF4-FFF2-40B4-BE49-F238E27FC236}">
                <a16:creationId xmlns:a16="http://schemas.microsoft.com/office/drawing/2014/main" xmlns="" id="{9077375D-D458-47B5-B3BF-08973186D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309293" y="5482098"/>
            <a:ext cx="0" cy="6121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60" name="Rectangle 46">
            <a:extLst>
              <a:ext uri="{FF2B5EF4-FFF2-40B4-BE49-F238E27FC236}">
                <a16:creationId xmlns:a16="http://schemas.microsoft.com/office/drawing/2014/main" xmlns="" id="{72EBCEAB-36FC-4F91-8908-F4741294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8189" y="5543313"/>
            <a:ext cx="913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66"/>
                </a:solidFill>
                <a:cs typeface="Arial" charset="0"/>
              </a:rPr>
              <a:t>0</a:t>
            </a:r>
          </a:p>
        </p:txBody>
      </p:sp>
      <p:sp>
        <p:nvSpPr>
          <p:cNvPr id="61" name="Line 13">
            <a:extLst>
              <a:ext uri="{FF2B5EF4-FFF2-40B4-BE49-F238E27FC236}">
                <a16:creationId xmlns:a16="http://schemas.microsoft.com/office/drawing/2014/main" xmlns="" id="{9077375D-D458-47B5-B3BF-08973186D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4136" y="5482098"/>
            <a:ext cx="0" cy="6121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62" name="Rectangle 46">
            <a:extLst>
              <a:ext uri="{FF2B5EF4-FFF2-40B4-BE49-F238E27FC236}">
                <a16:creationId xmlns:a16="http://schemas.microsoft.com/office/drawing/2014/main" xmlns="" id="{72EBCEAB-36FC-4F91-8908-F4741294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2832" y="5543313"/>
            <a:ext cx="86260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66"/>
                </a:solidFill>
                <a:cs typeface="Arial" charset="0"/>
              </a:rPr>
              <a:t>24</a:t>
            </a:r>
            <a:br>
              <a:rPr lang="fr-FR" sz="1400" b="1" dirty="0">
                <a:solidFill>
                  <a:srgbClr val="000066"/>
                </a:solidFill>
                <a:cs typeface="Arial" charset="0"/>
              </a:rPr>
            </a:br>
            <a:r>
              <a:rPr lang="fr-FR" sz="1400" b="1" dirty="0" err="1">
                <a:solidFill>
                  <a:srgbClr val="000066"/>
                </a:solidFill>
                <a:cs typeface="Arial" charset="0"/>
              </a:rPr>
              <a:t>Study</a:t>
            </a:r>
            <a:r>
              <a:rPr lang="fr-FR" sz="1400" b="1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fr-FR" sz="1400" b="1" dirty="0" err="1">
                <a:solidFill>
                  <a:srgbClr val="000066"/>
                </a:solidFill>
                <a:cs typeface="Arial" charset="0"/>
              </a:rPr>
              <a:t>week</a:t>
            </a:r>
            <a:endParaRPr lang="fr-FR" sz="1400" b="1" dirty="0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63" name="Line 13">
            <a:extLst>
              <a:ext uri="{FF2B5EF4-FFF2-40B4-BE49-F238E27FC236}">
                <a16:creationId xmlns:a16="http://schemas.microsoft.com/office/drawing/2014/main" xmlns="" id="{9077375D-D458-47B5-B3BF-08973186D6A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58978" y="5482098"/>
            <a:ext cx="0" cy="61215"/>
          </a:xfrm>
          <a:prstGeom prst="line">
            <a:avLst/>
          </a:prstGeom>
          <a:noFill/>
          <a:ln w="12700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 b="1">
              <a:solidFill>
                <a:srgbClr val="000066"/>
              </a:solidFill>
              <a:cs typeface="Arial" charset="0"/>
            </a:endParaRPr>
          </a:p>
        </p:txBody>
      </p:sp>
      <p:sp>
        <p:nvSpPr>
          <p:cNvPr id="64" name="Rectangle 46">
            <a:extLst>
              <a:ext uri="{FF2B5EF4-FFF2-40B4-BE49-F238E27FC236}">
                <a16:creationId xmlns:a16="http://schemas.microsoft.com/office/drawing/2014/main" xmlns="" id="{72EBCEAB-36FC-4F91-8908-F4741294A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195" y="5543313"/>
            <a:ext cx="18274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66"/>
                </a:solidFill>
                <a:cs typeface="Arial" charset="0"/>
              </a:rPr>
              <a:t>48</a:t>
            </a: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2460396" y="2852019"/>
            <a:ext cx="0" cy="2630079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2451860" y="5482098"/>
            <a:ext cx="4552255" cy="0"/>
          </a:xfrm>
          <a:prstGeom prst="line">
            <a:avLst/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076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329029" y="1277919"/>
            <a:ext cx="4662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C00000"/>
                </a:solidFill>
              </a:rPr>
              <a:t>CD8+ CD38+ HLA*DR+ changes on DTG + 3TC (n = 85)</a:t>
            </a: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DTG + 3TC as </a:t>
            </a:r>
            <a:r>
              <a:rPr lang="fr-FR" sz="3600" dirty="0" err="1"/>
              <a:t>switch</a:t>
            </a:r>
            <a:r>
              <a:rPr lang="fr-FR" sz="3600" dirty="0"/>
              <a:t> </a:t>
            </a:r>
            <a:r>
              <a:rPr lang="fr-FR" sz="3600" dirty="0" err="1"/>
              <a:t>therapy</a:t>
            </a:r>
            <a:endParaRPr lang="fr-FR" sz="3600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1406151"/>
            <a:ext cx="3736910" cy="4525963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0066"/>
                </a:solidFill>
              </a:rPr>
              <a:t>Italian cohort</a:t>
            </a:r>
          </a:p>
          <a:p>
            <a:r>
              <a:rPr lang="en-US" sz="2000" dirty="0">
                <a:solidFill>
                  <a:srgbClr val="000066"/>
                </a:solidFill>
              </a:rPr>
              <a:t>218 patients with VL &lt; 50 c/mL &gt; 6 months, absence of M184V or HBsAg</a:t>
            </a:r>
          </a:p>
          <a:p>
            <a:r>
              <a:rPr lang="en-US" sz="2000" dirty="0">
                <a:solidFill>
                  <a:srgbClr val="000066"/>
                </a:solidFill>
              </a:rPr>
              <a:t>Switch to DTG + 3TC</a:t>
            </a:r>
          </a:p>
          <a:p>
            <a:r>
              <a:rPr lang="en-US" sz="2000" dirty="0">
                <a:solidFill>
                  <a:srgbClr val="000066"/>
                </a:solidFill>
              </a:rPr>
              <a:t>449 patient-years of follow-up : </a:t>
            </a:r>
          </a:p>
          <a:p>
            <a:pPr lvl="1"/>
            <a:r>
              <a:rPr lang="en-US" sz="1800" dirty="0">
                <a:solidFill>
                  <a:srgbClr val="000066"/>
                </a:solidFill>
              </a:rPr>
              <a:t>No virologic failure</a:t>
            </a:r>
          </a:p>
          <a:p>
            <a:pPr lvl="1"/>
            <a:r>
              <a:rPr lang="en-US" sz="1800" dirty="0">
                <a:solidFill>
                  <a:srgbClr val="000066"/>
                </a:solidFill>
              </a:rPr>
              <a:t>Lymphocyte subsets increase/month (mixed model)</a:t>
            </a:r>
          </a:p>
          <a:p>
            <a:pPr lvl="2"/>
            <a:r>
              <a:rPr lang="en-US" sz="1500" dirty="0">
                <a:solidFill>
                  <a:srgbClr val="000066"/>
                </a:solidFill>
              </a:rPr>
              <a:t>CD4 increase : 4.3/month</a:t>
            </a:r>
          </a:p>
          <a:p>
            <a:pPr lvl="2"/>
            <a:r>
              <a:rPr lang="en-US" sz="1500" dirty="0">
                <a:solidFill>
                  <a:srgbClr val="000066"/>
                </a:solidFill>
              </a:rPr>
              <a:t>CD8 increase : 2.8/ month</a:t>
            </a:r>
          </a:p>
          <a:p>
            <a:pPr lvl="2"/>
            <a:r>
              <a:rPr lang="en-US" sz="1500" dirty="0">
                <a:solidFill>
                  <a:srgbClr val="000066"/>
                </a:solidFill>
              </a:rPr>
              <a:t>CD4:CD8 ratio : 0.004/month</a:t>
            </a:r>
          </a:p>
          <a:p>
            <a:pPr lvl="1"/>
            <a:r>
              <a:rPr lang="en-US" sz="1800" dirty="0">
                <a:solidFill>
                  <a:srgbClr val="000066"/>
                </a:solidFill>
              </a:rPr>
              <a:t>Decrease of immune activation (Fig)</a:t>
            </a:r>
          </a:p>
          <a:p>
            <a:pPr lvl="2"/>
            <a:endParaRPr lang="en-US" sz="1200" dirty="0">
              <a:solidFill>
                <a:srgbClr val="000066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837454" y="6468472"/>
            <a:ext cx="3306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</a:rPr>
              <a:t>Mussini</a:t>
            </a:r>
            <a:r>
              <a:rPr lang="fr-FR" sz="1200" i="1" dirty="0">
                <a:solidFill>
                  <a:srgbClr val="C00000"/>
                </a:solidFill>
              </a:rPr>
              <a:t> C (Abs. P104). JIAS 2018; 21 , suppl. 8: 78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32915" y="4292722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66"/>
                </a:solidFill>
              </a:rPr>
              <a:t>6.3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633406" y="4719909"/>
            <a:ext cx="41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66"/>
                </a:solidFill>
              </a:rPr>
              <a:t>3.1</a:t>
            </a: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8457121" y="4747837"/>
            <a:ext cx="203200" cy="82550"/>
          </a:xfrm>
          <a:custGeom>
            <a:avLst/>
            <a:gdLst>
              <a:gd name="T0" fmla="*/ 128 w 128"/>
              <a:gd name="T1" fmla="*/ 52 h 52"/>
              <a:gd name="T2" fmla="*/ 128 w 128"/>
              <a:gd name="T3" fmla="*/ 0 h 52"/>
              <a:gd name="T4" fmla="*/ 64 w 128"/>
              <a:gd name="T5" fmla="*/ 0 h 52"/>
              <a:gd name="T6" fmla="*/ 0 w 128"/>
              <a:gd name="T7" fmla="*/ 0 h 52"/>
              <a:gd name="T8" fmla="*/ 0 w 128"/>
              <a:gd name="T9" fmla="*/ 52 h 52"/>
              <a:gd name="T10" fmla="*/ 64 w 128"/>
              <a:gd name="T11" fmla="*/ 52 h 52"/>
              <a:gd name="T12" fmla="*/ 128 w 128"/>
              <a:gd name="T13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52">
                <a:moveTo>
                  <a:pt x="128" y="52"/>
                </a:moveTo>
                <a:lnTo>
                  <a:pt x="128" y="0"/>
                </a:lnTo>
                <a:lnTo>
                  <a:pt x="64" y="0"/>
                </a:lnTo>
                <a:lnTo>
                  <a:pt x="0" y="0"/>
                </a:lnTo>
                <a:lnTo>
                  <a:pt x="0" y="52"/>
                </a:lnTo>
                <a:lnTo>
                  <a:pt x="64" y="52"/>
                </a:lnTo>
                <a:lnTo>
                  <a:pt x="128" y="52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8457121" y="4830387"/>
            <a:ext cx="203200" cy="279400"/>
          </a:xfrm>
          <a:custGeom>
            <a:avLst/>
            <a:gdLst>
              <a:gd name="T0" fmla="*/ 64 w 128"/>
              <a:gd name="T1" fmla="*/ 0 h 176"/>
              <a:gd name="T2" fmla="*/ 0 w 128"/>
              <a:gd name="T3" fmla="*/ 0 h 176"/>
              <a:gd name="T4" fmla="*/ 0 w 128"/>
              <a:gd name="T5" fmla="*/ 176 h 176"/>
              <a:gd name="T6" fmla="*/ 64 w 128"/>
              <a:gd name="T7" fmla="*/ 176 h 176"/>
              <a:gd name="T8" fmla="*/ 128 w 128"/>
              <a:gd name="T9" fmla="*/ 176 h 176"/>
              <a:gd name="T10" fmla="*/ 128 w 128"/>
              <a:gd name="T11" fmla="*/ 0 h 176"/>
              <a:gd name="T12" fmla="*/ 64 w 128"/>
              <a:gd name="T13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8" h="176">
                <a:moveTo>
                  <a:pt x="64" y="0"/>
                </a:moveTo>
                <a:lnTo>
                  <a:pt x="0" y="0"/>
                </a:lnTo>
                <a:lnTo>
                  <a:pt x="0" y="176"/>
                </a:lnTo>
                <a:lnTo>
                  <a:pt x="64" y="176"/>
                </a:lnTo>
                <a:lnTo>
                  <a:pt x="128" y="176"/>
                </a:lnTo>
                <a:lnTo>
                  <a:pt x="128" y="0"/>
                </a:lnTo>
                <a:lnTo>
                  <a:pt x="64" y="0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3" name="Freeform 8"/>
          <p:cNvSpPr>
            <a:spLocks/>
          </p:cNvSpPr>
          <p:nvPr/>
        </p:nvSpPr>
        <p:spPr bwMode="auto">
          <a:xfrm>
            <a:off x="7785608" y="4819274"/>
            <a:ext cx="204787" cy="190500"/>
          </a:xfrm>
          <a:custGeom>
            <a:avLst/>
            <a:gdLst>
              <a:gd name="T0" fmla="*/ 65 w 129"/>
              <a:gd name="T1" fmla="*/ 0 h 120"/>
              <a:gd name="T2" fmla="*/ 0 w 129"/>
              <a:gd name="T3" fmla="*/ 0 h 120"/>
              <a:gd name="T4" fmla="*/ 0 w 129"/>
              <a:gd name="T5" fmla="*/ 120 h 120"/>
              <a:gd name="T6" fmla="*/ 129 w 129"/>
              <a:gd name="T7" fmla="*/ 120 h 120"/>
              <a:gd name="T8" fmla="*/ 129 w 129"/>
              <a:gd name="T9" fmla="*/ 0 h 120"/>
              <a:gd name="T10" fmla="*/ 65 w 129"/>
              <a:gd name="T11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120">
                <a:moveTo>
                  <a:pt x="65" y="0"/>
                </a:moveTo>
                <a:lnTo>
                  <a:pt x="0" y="0"/>
                </a:lnTo>
                <a:lnTo>
                  <a:pt x="0" y="120"/>
                </a:lnTo>
                <a:lnTo>
                  <a:pt x="129" y="120"/>
                </a:lnTo>
                <a:lnTo>
                  <a:pt x="129" y="0"/>
                </a:lnTo>
                <a:lnTo>
                  <a:pt x="65" y="0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7785608" y="5009774"/>
            <a:ext cx="204787" cy="88900"/>
          </a:xfrm>
          <a:custGeom>
            <a:avLst/>
            <a:gdLst>
              <a:gd name="T0" fmla="*/ 0 w 129"/>
              <a:gd name="T1" fmla="*/ 0 h 56"/>
              <a:gd name="T2" fmla="*/ 0 w 129"/>
              <a:gd name="T3" fmla="*/ 56 h 56"/>
              <a:gd name="T4" fmla="*/ 65 w 129"/>
              <a:gd name="T5" fmla="*/ 56 h 56"/>
              <a:gd name="T6" fmla="*/ 129 w 129"/>
              <a:gd name="T7" fmla="*/ 56 h 56"/>
              <a:gd name="T8" fmla="*/ 129 w 129"/>
              <a:gd name="T9" fmla="*/ 0 h 56"/>
              <a:gd name="T10" fmla="*/ 0 w 129"/>
              <a:gd name="T11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9" h="56">
                <a:moveTo>
                  <a:pt x="0" y="0"/>
                </a:moveTo>
                <a:lnTo>
                  <a:pt x="0" y="56"/>
                </a:lnTo>
                <a:lnTo>
                  <a:pt x="65" y="56"/>
                </a:lnTo>
                <a:lnTo>
                  <a:pt x="129" y="56"/>
                </a:lnTo>
                <a:lnTo>
                  <a:pt x="129" y="0"/>
                </a:lnTo>
                <a:lnTo>
                  <a:pt x="0" y="0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5" name="Freeform 10"/>
          <p:cNvSpPr>
            <a:spLocks/>
          </p:cNvSpPr>
          <p:nvPr/>
        </p:nvSpPr>
        <p:spPr bwMode="auto">
          <a:xfrm>
            <a:off x="5104321" y="4163637"/>
            <a:ext cx="203200" cy="271463"/>
          </a:xfrm>
          <a:custGeom>
            <a:avLst/>
            <a:gdLst>
              <a:gd name="T0" fmla="*/ 128 w 128"/>
              <a:gd name="T1" fmla="*/ 171 h 171"/>
              <a:gd name="T2" fmla="*/ 128 w 128"/>
              <a:gd name="T3" fmla="*/ 0 h 171"/>
              <a:gd name="T4" fmla="*/ 64 w 128"/>
              <a:gd name="T5" fmla="*/ 0 h 171"/>
              <a:gd name="T6" fmla="*/ 0 w 128"/>
              <a:gd name="T7" fmla="*/ 0 h 171"/>
              <a:gd name="T8" fmla="*/ 0 w 128"/>
              <a:gd name="T9" fmla="*/ 171 h 171"/>
              <a:gd name="T10" fmla="*/ 128 w 128"/>
              <a:gd name="T11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71">
                <a:moveTo>
                  <a:pt x="128" y="171"/>
                </a:moveTo>
                <a:lnTo>
                  <a:pt x="128" y="0"/>
                </a:lnTo>
                <a:lnTo>
                  <a:pt x="64" y="0"/>
                </a:lnTo>
                <a:lnTo>
                  <a:pt x="0" y="0"/>
                </a:lnTo>
                <a:lnTo>
                  <a:pt x="0" y="171"/>
                </a:lnTo>
                <a:lnTo>
                  <a:pt x="128" y="171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5104321" y="4435099"/>
            <a:ext cx="203200" cy="430213"/>
          </a:xfrm>
          <a:custGeom>
            <a:avLst/>
            <a:gdLst>
              <a:gd name="T0" fmla="*/ 128 w 128"/>
              <a:gd name="T1" fmla="*/ 0 h 271"/>
              <a:gd name="T2" fmla="*/ 0 w 128"/>
              <a:gd name="T3" fmla="*/ 0 h 271"/>
              <a:gd name="T4" fmla="*/ 0 w 128"/>
              <a:gd name="T5" fmla="*/ 271 h 271"/>
              <a:gd name="T6" fmla="*/ 64 w 128"/>
              <a:gd name="T7" fmla="*/ 271 h 271"/>
              <a:gd name="T8" fmla="*/ 128 w 128"/>
              <a:gd name="T9" fmla="*/ 271 h 271"/>
              <a:gd name="T10" fmla="*/ 128 w 128"/>
              <a:gd name="T11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271">
                <a:moveTo>
                  <a:pt x="128" y="0"/>
                </a:moveTo>
                <a:lnTo>
                  <a:pt x="0" y="0"/>
                </a:lnTo>
                <a:lnTo>
                  <a:pt x="0" y="271"/>
                </a:lnTo>
                <a:lnTo>
                  <a:pt x="64" y="271"/>
                </a:lnTo>
                <a:lnTo>
                  <a:pt x="128" y="271"/>
                </a:lnTo>
                <a:lnTo>
                  <a:pt x="128" y="0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5774246" y="4439862"/>
            <a:ext cx="203200" cy="314325"/>
          </a:xfrm>
          <a:custGeom>
            <a:avLst/>
            <a:gdLst>
              <a:gd name="T0" fmla="*/ 128 w 128"/>
              <a:gd name="T1" fmla="*/ 0 h 198"/>
              <a:gd name="T2" fmla="*/ 64 w 128"/>
              <a:gd name="T3" fmla="*/ 0 h 198"/>
              <a:gd name="T4" fmla="*/ 0 w 128"/>
              <a:gd name="T5" fmla="*/ 0 h 198"/>
              <a:gd name="T6" fmla="*/ 0 w 128"/>
              <a:gd name="T7" fmla="*/ 198 h 198"/>
              <a:gd name="T8" fmla="*/ 128 w 128"/>
              <a:gd name="T9" fmla="*/ 198 h 198"/>
              <a:gd name="T10" fmla="*/ 128 w 128"/>
              <a:gd name="T11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98">
                <a:moveTo>
                  <a:pt x="128" y="0"/>
                </a:moveTo>
                <a:lnTo>
                  <a:pt x="64" y="0"/>
                </a:lnTo>
                <a:lnTo>
                  <a:pt x="0" y="0"/>
                </a:lnTo>
                <a:lnTo>
                  <a:pt x="0" y="198"/>
                </a:lnTo>
                <a:lnTo>
                  <a:pt x="128" y="198"/>
                </a:lnTo>
                <a:lnTo>
                  <a:pt x="128" y="0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5774246" y="4754187"/>
            <a:ext cx="203200" cy="147638"/>
          </a:xfrm>
          <a:custGeom>
            <a:avLst/>
            <a:gdLst>
              <a:gd name="T0" fmla="*/ 0 w 128"/>
              <a:gd name="T1" fmla="*/ 0 h 93"/>
              <a:gd name="T2" fmla="*/ 0 w 128"/>
              <a:gd name="T3" fmla="*/ 93 h 93"/>
              <a:gd name="T4" fmla="*/ 64 w 128"/>
              <a:gd name="T5" fmla="*/ 93 h 93"/>
              <a:gd name="T6" fmla="*/ 128 w 128"/>
              <a:gd name="T7" fmla="*/ 93 h 93"/>
              <a:gd name="T8" fmla="*/ 128 w 128"/>
              <a:gd name="T9" fmla="*/ 0 h 93"/>
              <a:gd name="T10" fmla="*/ 0 w 128"/>
              <a:gd name="T11" fmla="*/ 0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93">
                <a:moveTo>
                  <a:pt x="0" y="0"/>
                </a:moveTo>
                <a:lnTo>
                  <a:pt x="0" y="93"/>
                </a:lnTo>
                <a:lnTo>
                  <a:pt x="64" y="93"/>
                </a:lnTo>
                <a:lnTo>
                  <a:pt x="128" y="93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7115683" y="4766887"/>
            <a:ext cx="203200" cy="222250"/>
          </a:xfrm>
          <a:custGeom>
            <a:avLst/>
            <a:gdLst>
              <a:gd name="T0" fmla="*/ 0 w 128"/>
              <a:gd name="T1" fmla="*/ 140 h 140"/>
              <a:gd name="T2" fmla="*/ 128 w 128"/>
              <a:gd name="T3" fmla="*/ 140 h 140"/>
              <a:gd name="T4" fmla="*/ 128 w 128"/>
              <a:gd name="T5" fmla="*/ 0 h 140"/>
              <a:gd name="T6" fmla="*/ 64 w 128"/>
              <a:gd name="T7" fmla="*/ 0 h 140"/>
              <a:gd name="T8" fmla="*/ 0 w 128"/>
              <a:gd name="T9" fmla="*/ 0 h 140"/>
              <a:gd name="T10" fmla="*/ 0 w 128"/>
              <a:gd name="T11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40">
                <a:moveTo>
                  <a:pt x="0" y="140"/>
                </a:moveTo>
                <a:lnTo>
                  <a:pt x="128" y="140"/>
                </a:lnTo>
                <a:lnTo>
                  <a:pt x="128" y="0"/>
                </a:lnTo>
                <a:lnTo>
                  <a:pt x="64" y="0"/>
                </a:lnTo>
                <a:lnTo>
                  <a:pt x="0" y="0"/>
                </a:lnTo>
                <a:lnTo>
                  <a:pt x="0" y="140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7115683" y="4989137"/>
            <a:ext cx="203200" cy="155575"/>
          </a:xfrm>
          <a:custGeom>
            <a:avLst/>
            <a:gdLst>
              <a:gd name="T0" fmla="*/ 128 w 128"/>
              <a:gd name="T1" fmla="*/ 0 h 98"/>
              <a:gd name="T2" fmla="*/ 0 w 128"/>
              <a:gd name="T3" fmla="*/ 0 h 98"/>
              <a:gd name="T4" fmla="*/ 0 w 128"/>
              <a:gd name="T5" fmla="*/ 98 h 98"/>
              <a:gd name="T6" fmla="*/ 64 w 128"/>
              <a:gd name="T7" fmla="*/ 98 h 98"/>
              <a:gd name="T8" fmla="*/ 128 w 128"/>
              <a:gd name="T9" fmla="*/ 98 h 98"/>
              <a:gd name="T10" fmla="*/ 128 w 128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98">
                <a:moveTo>
                  <a:pt x="128" y="0"/>
                </a:moveTo>
                <a:lnTo>
                  <a:pt x="0" y="0"/>
                </a:lnTo>
                <a:lnTo>
                  <a:pt x="0" y="98"/>
                </a:lnTo>
                <a:lnTo>
                  <a:pt x="64" y="98"/>
                </a:lnTo>
                <a:lnTo>
                  <a:pt x="128" y="98"/>
                </a:lnTo>
                <a:lnTo>
                  <a:pt x="128" y="0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6445758" y="4674812"/>
            <a:ext cx="203200" cy="185738"/>
          </a:xfrm>
          <a:custGeom>
            <a:avLst/>
            <a:gdLst>
              <a:gd name="T0" fmla="*/ 64 w 128"/>
              <a:gd name="T1" fmla="*/ 0 h 117"/>
              <a:gd name="T2" fmla="*/ 0 w 128"/>
              <a:gd name="T3" fmla="*/ 0 h 117"/>
              <a:gd name="T4" fmla="*/ 0 w 128"/>
              <a:gd name="T5" fmla="*/ 117 h 117"/>
              <a:gd name="T6" fmla="*/ 128 w 128"/>
              <a:gd name="T7" fmla="*/ 117 h 117"/>
              <a:gd name="T8" fmla="*/ 128 w 128"/>
              <a:gd name="T9" fmla="*/ 0 h 117"/>
              <a:gd name="T10" fmla="*/ 64 w 128"/>
              <a:gd name="T11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17">
                <a:moveTo>
                  <a:pt x="64" y="0"/>
                </a:moveTo>
                <a:lnTo>
                  <a:pt x="0" y="0"/>
                </a:lnTo>
                <a:lnTo>
                  <a:pt x="0" y="117"/>
                </a:lnTo>
                <a:lnTo>
                  <a:pt x="128" y="117"/>
                </a:lnTo>
                <a:lnTo>
                  <a:pt x="128" y="0"/>
                </a:lnTo>
                <a:lnTo>
                  <a:pt x="64" y="0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2" name="Freeform 17"/>
          <p:cNvSpPr>
            <a:spLocks/>
          </p:cNvSpPr>
          <p:nvPr/>
        </p:nvSpPr>
        <p:spPr bwMode="auto">
          <a:xfrm>
            <a:off x="6445758" y="4860549"/>
            <a:ext cx="203200" cy="268288"/>
          </a:xfrm>
          <a:custGeom>
            <a:avLst/>
            <a:gdLst>
              <a:gd name="T0" fmla="*/ 0 w 128"/>
              <a:gd name="T1" fmla="*/ 0 h 169"/>
              <a:gd name="T2" fmla="*/ 0 w 128"/>
              <a:gd name="T3" fmla="*/ 169 h 169"/>
              <a:gd name="T4" fmla="*/ 64 w 128"/>
              <a:gd name="T5" fmla="*/ 169 h 169"/>
              <a:gd name="T6" fmla="*/ 128 w 128"/>
              <a:gd name="T7" fmla="*/ 169 h 169"/>
              <a:gd name="T8" fmla="*/ 128 w 128"/>
              <a:gd name="T9" fmla="*/ 0 h 169"/>
              <a:gd name="T10" fmla="*/ 0 w 128"/>
              <a:gd name="T11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69">
                <a:moveTo>
                  <a:pt x="0" y="0"/>
                </a:moveTo>
                <a:lnTo>
                  <a:pt x="0" y="169"/>
                </a:lnTo>
                <a:lnTo>
                  <a:pt x="64" y="169"/>
                </a:lnTo>
                <a:lnTo>
                  <a:pt x="128" y="169"/>
                </a:lnTo>
                <a:lnTo>
                  <a:pt x="128" y="0"/>
                </a:lnTo>
                <a:lnTo>
                  <a:pt x="0" y="0"/>
                </a:lnTo>
                <a:close/>
              </a:path>
            </a:pathLst>
          </a:custGeom>
          <a:solidFill>
            <a:srgbClr val="3AC5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3" name="Line 18"/>
          <p:cNvSpPr>
            <a:spLocks noChangeShapeType="1"/>
          </p:cNvSpPr>
          <p:nvPr/>
        </p:nvSpPr>
        <p:spPr bwMode="auto">
          <a:xfrm flipH="1">
            <a:off x="8558721" y="4382712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 flipH="1">
            <a:off x="8512683" y="4382712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5" name="Line 20"/>
          <p:cNvSpPr>
            <a:spLocks noChangeShapeType="1"/>
          </p:cNvSpPr>
          <p:nvPr/>
        </p:nvSpPr>
        <p:spPr bwMode="auto">
          <a:xfrm flipH="1">
            <a:off x="7888796" y="4514474"/>
            <a:ext cx="44450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7842758" y="4514474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7" name="Freeform 22"/>
          <p:cNvSpPr>
            <a:spLocks/>
          </p:cNvSpPr>
          <p:nvPr/>
        </p:nvSpPr>
        <p:spPr bwMode="auto">
          <a:xfrm>
            <a:off x="7785608" y="4819274"/>
            <a:ext cx="103187" cy="190500"/>
          </a:xfrm>
          <a:custGeom>
            <a:avLst/>
            <a:gdLst>
              <a:gd name="T0" fmla="*/ 65 w 65"/>
              <a:gd name="T1" fmla="*/ 0 h 120"/>
              <a:gd name="T2" fmla="*/ 0 w 65"/>
              <a:gd name="T3" fmla="*/ 0 h 120"/>
              <a:gd name="T4" fmla="*/ 0 w 65"/>
              <a:gd name="T5" fmla="*/ 12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" h="120">
                <a:moveTo>
                  <a:pt x="65" y="0"/>
                </a:moveTo>
                <a:lnTo>
                  <a:pt x="0" y="0"/>
                </a:lnTo>
                <a:lnTo>
                  <a:pt x="0" y="12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8" name="Freeform 23"/>
          <p:cNvSpPr>
            <a:spLocks/>
          </p:cNvSpPr>
          <p:nvPr/>
        </p:nvSpPr>
        <p:spPr bwMode="auto">
          <a:xfrm>
            <a:off x="7785608" y="5009774"/>
            <a:ext cx="103187" cy="88900"/>
          </a:xfrm>
          <a:custGeom>
            <a:avLst/>
            <a:gdLst>
              <a:gd name="T0" fmla="*/ 0 w 65"/>
              <a:gd name="T1" fmla="*/ 0 h 56"/>
              <a:gd name="T2" fmla="*/ 0 w 65"/>
              <a:gd name="T3" fmla="*/ 56 h 56"/>
              <a:gd name="T4" fmla="*/ 65 w 65"/>
              <a:gd name="T5" fmla="*/ 56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5" h="56">
                <a:moveTo>
                  <a:pt x="0" y="0"/>
                </a:moveTo>
                <a:lnTo>
                  <a:pt x="0" y="56"/>
                </a:lnTo>
                <a:lnTo>
                  <a:pt x="65" y="56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9" name="Freeform 24"/>
          <p:cNvSpPr>
            <a:spLocks/>
          </p:cNvSpPr>
          <p:nvPr/>
        </p:nvSpPr>
        <p:spPr bwMode="auto">
          <a:xfrm>
            <a:off x="7888796" y="5009774"/>
            <a:ext cx="101600" cy="88900"/>
          </a:xfrm>
          <a:custGeom>
            <a:avLst/>
            <a:gdLst>
              <a:gd name="T0" fmla="*/ 0 w 64"/>
              <a:gd name="T1" fmla="*/ 56 h 56"/>
              <a:gd name="T2" fmla="*/ 64 w 64"/>
              <a:gd name="T3" fmla="*/ 56 h 56"/>
              <a:gd name="T4" fmla="*/ 64 w 64"/>
              <a:gd name="T5" fmla="*/ 0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56">
                <a:moveTo>
                  <a:pt x="0" y="56"/>
                </a:moveTo>
                <a:lnTo>
                  <a:pt x="64" y="56"/>
                </a:lnTo>
                <a:lnTo>
                  <a:pt x="64" y="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30" name="Freeform 25"/>
          <p:cNvSpPr>
            <a:spLocks/>
          </p:cNvSpPr>
          <p:nvPr/>
        </p:nvSpPr>
        <p:spPr bwMode="auto">
          <a:xfrm>
            <a:off x="7888796" y="4819274"/>
            <a:ext cx="101600" cy="190500"/>
          </a:xfrm>
          <a:custGeom>
            <a:avLst/>
            <a:gdLst>
              <a:gd name="T0" fmla="*/ 64 w 64"/>
              <a:gd name="T1" fmla="*/ 120 h 120"/>
              <a:gd name="T2" fmla="*/ 64 w 64"/>
              <a:gd name="T3" fmla="*/ 0 h 120"/>
              <a:gd name="T4" fmla="*/ 0 w 64"/>
              <a:gd name="T5" fmla="*/ 0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20">
                <a:moveTo>
                  <a:pt x="64" y="120"/>
                </a:moveTo>
                <a:lnTo>
                  <a:pt x="6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31" name="Line 26"/>
          <p:cNvSpPr>
            <a:spLocks noChangeShapeType="1"/>
          </p:cNvSpPr>
          <p:nvPr/>
        </p:nvSpPr>
        <p:spPr bwMode="auto">
          <a:xfrm flipH="1">
            <a:off x="7785608" y="5009774"/>
            <a:ext cx="204787" cy="0"/>
          </a:xfrm>
          <a:prstGeom prst="line">
            <a:avLst/>
          </a:prstGeom>
          <a:noFill/>
          <a:ln w="28575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48" name="Line 27"/>
          <p:cNvSpPr>
            <a:spLocks noChangeShapeType="1"/>
          </p:cNvSpPr>
          <p:nvPr/>
        </p:nvSpPr>
        <p:spPr bwMode="auto">
          <a:xfrm flipH="1">
            <a:off x="7888796" y="5268537"/>
            <a:ext cx="44450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49" name="Line 28"/>
          <p:cNvSpPr>
            <a:spLocks noChangeShapeType="1"/>
          </p:cNvSpPr>
          <p:nvPr/>
        </p:nvSpPr>
        <p:spPr bwMode="auto">
          <a:xfrm flipH="1">
            <a:off x="7842758" y="5268537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51" name="Line 29"/>
          <p:cNvSpPr>
            <a:spLocks noChangeShapeType="1"/>
          </p:cNvSpPr>
          <p:nvPr/>
        </p:nvSpPr>
        <p:spPr bwMode="auto">
          <a:xfrm flipV="1">
            <a:off x="7888796" y="5098674"/>
            <a:ext cx="0" cy="169863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52" name="Freeform 30"/>
          <p:cNvSpPr>
            <a:spLocks/>
          </p:cNvSpPr>
          <p:nvPr/>
        </p:nvSpPr>
        <p:spPr bwMode="auto">
          <a:xfrm>
            <a:off x="8558721" y="4747837"/>
            <a:ext cx="101600" cy="361950"/>
          </a:xfrm>
          <a:custGeom>
            <a:avLst/>
            <a:gdLst>
              <a:gd name="T0" fmla="*/ 0 w 64"/>
              <a:gd name="T1" fmla="*/ 228 h 228"/>
              <a:gd name="T2" fmla="*/ 64 w 64"/>
              <a:gd name="T3" fmla="*/ 228 h 228"/>
              <a:gd name="T4" fmla="*/ 64 w 64"/>
              <a:gd name="T5" fmla="*/ 52 h 228"/>
              <a:gd name="T6" fmla="*/ 64 w 64"/>
              <a:gd name="T7" fmla="*/ 0 h 228"/>
              <a:gd name="T8" fmla="*/ 0 w 64"/>
              <a:gd name="T9" fmla="*/ 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4" h="228">
                <a:moveTo>
                  <a:pt x="0" y="228"/>
                </a:moveTo>
                <a:lnTo>
                  <a:pt x="64" y="228"/>
                </a:lnTo>
                <a:lnTo>
                  <a:pt x="64" y="52"/>
                </a:lnTo>
                <a:lnTo>
                  <a:pt x="6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53" name="Freeform 31"/>
          <p:cNvSpPr>
            <a:spLocks/>
          </p:cNvSpPr>
          <p:nvPr/>
        </p:nvSpPr>
        <p:spPr bwMode="auto">
          <a:xfrm>
            <a:off x="8457121" y="4747837"/>
            <a:ext cx="101600" cy="82550"/>
          </a:xfrm>
          <a:custGeom>
            <a:avLst/>
            <a:gdLst>
              <a:gd name="T0" fmla="*/ 64 w 64"/>
              <a:gd name="T1" fmla="*/ 0 h 52"/>
              <a:gd name="T2" fmla="*/ 0 w 64"/>
              <a:gd name="T3" fmla="*/ 0 h 52"/>
              <a:gd name="T4" fmla="*/ 0 w 64"/>
              <a:gd name="T5" fmla="*/ 52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52">
                <a:moveTo>
                  <a:pt x="64" y="0"/>
                </a:moveTo>
                <a:lnTo>
                  <a:pt x="0" y="0"/>
                </a:lnTo>
                <a:lnTo>
                  <a:pt x="0" y="52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54" name="Line 32"/>
          <p:cNvSpPr>
            <a:spLocks noChangeShapeType="1"/>
          </p:cNvSpPr>
          <p:nvPr/>
        </p:nvSpPr>
        <p:spPr bwMode="auto">
          <a:xfrm flipH="1">
            <a:off x="8457121" y="4830387"/>
            <a:ext cx="101600" cy="0"/>
          </a:xfrm>
          <a:prstGeom prst="line">
            <a:avLst/>
          </a:prstGeom>
          <a:noFill/>
          <a:ln w="28575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55" name="Line 33"/>
          <p:cNvSpPr>
            <a:spLocks noChangeShapeType="1"/>
          </p:cNvSpPr>
          <p:nvPr/>
        </p:nvSpPr>
        <p:spPr bwMode="auto">
          <a:xfrm flipH="1">
            <a:off x="8558721" y="4830387"/>
            <a:ext cx="101600" cy="0"/>
          </a:xfrm>
          <a:prstGeom prst="line">
            <a:avLst/>
          </a:prstGeom>
          <a:noFill/>
          <a:ln w="28575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56" name="Line 34"/>
          <p:cNvSpPr>
            <a:spLocks noChangeShapeType="1"/>
          </p:cNvSpPr>
          <p:nvPr/>
        </p:nvSpPr>
        <p:spPr bwMode="auto">
          <a:xfrm flipV="1">
            <a:off x="8558721" y="5109787"/>
            <a:ext cx="0" cy="161925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57" name="Freeform 35"/>
          <p:cNvSpPr>
            <a:spLocks/>
          </p:cNvSpPr>
          <p:nvPr/>
        </p:nvSpPr>
        <p:spPr bwMode="auto">
          <a:xfrm>
            <a:off x="8457121" y="4830387"/>
            <a:ext cx="101600" cy="279400"/>
          </a:xfrm>
          <a:custGeom>
            <a:avLst/>
            <a:gdLst>
              <a:gd name="T0" fmla="*/ 64 w 64"/>
              <a:gd name="T1" fmla="*/ 176 h 176"/>
              <a:gd name="T2" fmla="*/ 0 w 64"/>
              <a:gd name="T3" fmla="*/ 176 h 176"/>
              <a:gd name="T4" fmla="*/ 0 w 64"/>
              <a:gd name="T5" fmla="*/ 0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76">
                <a:moveTo>
                  <a:pt x="64" y="176"/>
                </a:moveTo>
                <a:lnTo>
                  <a:pt x="0" y="176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58" name="Line 36"/>
          <p:cNvSpPr>
            <a:spLocks noChangeShapeType="1"/>
          </p:cNvSpPr>
          <p:nvPr/>
        </p:nvSpPr>
        <p:spPr bwMode="auto">
          <a:xfrm flipH="1">
            <a:off x="8512683" y="5271712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59" name="Line 37"/>
          <p:cNvSpPr>
            <a:spLocks noChangeShapeType="1"/>
          </p:cNvSpPr>
          <p:nvPr/>
        </p:nvSpPr>
        <p:spPr bwMode="auto">
          <a:xfrm flipH="1">
            <a:off x="8558721" y="5271712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60" name="Line 38"/>
          <p:cNvSpPr>
            <a:spLocks noChangeShapeType="1"/>
          </p:cNvSpPr>
          <p:nvPr/>
        </p:nvSpPr>
        <p:spPr bwMode="auto">
          <a:xfrm flipV="1">
            <a:off x="7888796" y="4514474"/>
            <a:ext cx="0" cy="30480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61" name="Line 39"/>
          <p:cNvSpPr>
            <a:spLocks noChangeShapeType="1"/>
          </p:cNvSpPr>
          <p:nvPr/>
        </p:nvSpPr>
        <p:spPr bwMode="auto">
          <a:xfrm flipV="1">
            <a:off x="8558721" y="4382712"/>
            <a:ext cx="0" cy="365125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62" name="Line 40"/>
          <p:cNvSpPr>
            <a:spLocks noChangeShapeType="1"/>
          </p:cNvSpPr>
          <p:nvPr/>
        </p:nvSpPr>
        <p:spPr bwMode="auto">
          <a:xfrm flipH="1">
            <a:off x="5205921" y="3569912"/>
            <a:ext cx="44450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63" name="Line 41"/>
          <p:cNvSpPr>
            <a:spLocks noChangeShapeType="1"/>
          </p:cNvSpPr>
          <p:nvPr/>
        </p:nvSpPr>
        <p:spPr bwMode="auto">
          <a:xfrm flipH="1">
            <a:off x="5159883" y="3569912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64" name="Line 42"/>
          <p:cNvSpPr>
            <a:spLocks noChangeShapeType="1"/>
          </p:cNvSpPr>
          <p:nvPr/>
        </p:nvSpPr>
        <p:spPr bwMode="auto">
          <a:xfrm flipH="1">
            <a:off x="5875846" y="3781049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65" name="Line 43"/>
          <p:cNvSpPr>
            <a:spLocks noChangeShapeType="1"/>
          </p:cNvSpPr>
          <p:nvPr/>
        </p:nvSpPr>
        <p:spPr bwMode="auto">
          <a:xfrm flipH="1">
            <a:off x="5831396" y="3781049"/>
            <a:ext cx="44450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66" name="Line 44"/>
          <p:cNvSpPr>
            <a:spLocks noChangeShapeType="1"/>
          </p:cNvSpPr>
          <p:nvPr/>
        </p:nvSpPr>
        <p:spPr bwMode="auto">
          <a:xfrm flipH="1">
            <a:off x="7217283" y="4219199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67" name="Line 45"/>
          <p:cNvSpPr>
            <a:spLocks noChangeShapeType="1"/>
          </p:cNvSpPr>
          <p:nvPr/>
        </p:nvSpPr>
        <p:spPr bwMode="auto">
          <a:xfrm flipH="1">
            <a:off x="7171246" y="4219199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68" name="Freeform 46"/>
          <p:cNvSpPr>
            <a:spLocks/>
          </p:cNvSpPr>
          <p:nvPr/>
        </p:nvSpPr>
        <p:spPr bwMode="auto">
          <a:xfrm>
            <a:off x="6445758" y="4216024"/>
            <a:ext cx="101600" cy="644525"/>
          </a:xfrm>
          <a:custGeom>
            <a:avLst/>
            <a:gdLst>
              <a:gd name="T0" fmla="*/ 0 w 64"/>
              <a:gd name="T1" fmla="*/ 406 h 406"/>
              <a:gd name="T2" fmla="*/ 0 w 64"/>
              <a:gd name="T3" fmla="*/ 289 h 406"/>
              <a:gd name="T4" fmla="*/ 64 w 64"/>
              <a:gd name="T5" fmla="*/ 289 h 406"/>
              <a:gd name="T6" fmla="*/ 64 w 64"/>
              <a:gd name="T7" fmla="*/ 0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406">
                <a:moveTo>
                  <a:pt x="0" y="406"/>
                </a:moveTo>
                <a:lnTo>
                  <a:pt x="0" y="289"/>
                </a:lnTo>
                <a:lnTo>
                  <a:pt x="64" y="289"/>
                </a:lnTo>
                <a:lnTo>
                  <a:pt x="64" y="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69" name="Line 47"/>
          <p:cNvSpPr>
            <a:spLocks noChangeShapeType="1"/>
          </p:cNvSpPr>
          <p:nvPr/>
        </p:nvSpPr>
        <p:spPr bwMode="auto">
          <a:xfrm flipH="1">
            <a:off x="6547358" y="4674812"/>
            <a:ext cx="101600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70" name="Line 48"/>
          <p:cNvSpPr>
            <a:spLocks noChangeShapeType="1"/>
          </p:cNvSpPr>
          <p:nvPr/>
        </p:nvSpPr>
        <p:spPr bwMode="auto">
          <a:xfrm flipH="1">
            <a:off x="6501321" y="4216024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71" name="Line 49"/>
          <p:cNvSpPr>
            <a:spLocks noChangeShapeType="1"/>
          </p:cNvSpPr>
          <p:nvPr/>
        </p:nvSpPr>
        <p:spPr bwMode="auto">
          <a:xfrm flipH="1">
            <a:off x="6547358" y="4216024"/>
            <a:ext cx="44450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72" name="Freeform 50"/>
          <p:cNvSpPr>
            <a:spLocks/>
          </p:cNvSpPr>
          <p:nvPr/>
        </p:nvSpPr>
        <p:spPr bwMode="auto">
          <a:xfrm>
            <a:off x="6445758" y="4860549"/>
            <a:ext cx="101600" cy="268288"/>
          </a:xfrm>
          <a:custGeom>
            <a:avLst/>
            <a:gdLst>
              <a:gd name="T0" fmla="*/ 64 w 64"/>
              <a:gd name="T1" fmla="*/ 169 h 169"/>
              <a:gd name="T2" fmla="*/ 0 w 64"/>
              <a:gd name="T3" fmla="*/ 169 h 169"/>
              <a:gd name="T4" fmla="*/ 0 w 64"/>
              <a:gd name="T5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69">
                <a:moveTo>
                  <a:pt x="64" y="169"/>
                </a:moveTo>
                <a:lnTo>
                  <a:pt x="0" y="169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73" name="Freeform 51"/>
          <p:cNvSpPr>
            <a:spLocks/>
          </p:cNvSpPr>
          <p:nvPr/>
        </p:nvSpPr>
        <p:spPr bwMode="auto">
          <a:xfrm>
            <a:off x="6547358" y="4860549"/>
            <a:ext cx="101600" cy="268288"/>
          </a:xfrm>
          <a:custGeom>
            <a:avLst/>
            <a:gdLst>
              <a:gd name="T0" fmla="*/ 64 w 64"/>
              <a:gd name="T1" fmla="*/ 0 h 169"/>
              <a:gd name="T2" fmla="*/ 64 w 64"/>
              <a:gd name="T3" fmla="*/ 169 h 169"/>
              <a:gd name="T4" fmla="*/ 0 w 64"/>
              <a:gd name="T5" fmla="*/ 169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69">
                <a:moveTo>
                  <a:pt x="64" y="0"/>
                </a:moveTo>
                <a:lnTo>
                  <a:pt x="64" y="169"/>
                </a:lnTo>
                <a:lnTo>
                  <a:pt x="0" y="169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74" name="Line 52"/>
          <p:cNvSpPr>
            <a:spLocks noChangeShapeType="1"/>
          </p:cNvSpPr>
          <p:nvPr/>
        </p:nvSpPr>
        <p:spPr bwMode="auto">
          <a:xfrm flipH="1">
            <a:off x="6547358" y="5244724"/>
            <a:ext cx="44450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75" name="Line 53"/>
          <p:cNvSpPr>
            <a:spLocks noChangeShapeType="1"/>
          </p:cNvSpPr>
          <p:nvPr/>
        </p:nvSpPr>
        <p:spPr bwMode="auto">
          <a:xfrm flipV="1">
            <a:off x="6547358" y="5128837"/>
            <a:ext cx="0" cy="115888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76" name="Line 54"/>
          <p:cNvSpPr>
            <a:spLocks noChangeShapeType="1"/>
          </p:cNvSpPr>
          <p:nvPr/>
        </p:nvSpPr>
        <p:spPr bwMode="auto">
          <a:xfrm flipH="1">
            <a:off x="6501321" y="5244724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77" name="Line 55"/>
          <p:cNvSpPr>
            <a:spLocks noChangeShapeType="1"/>
          </p:cNvSpPr>
          <p:nvPr/>
        </p:nvSpPr>
        <p:spPr bwMode="auto">
          <a:xfrm flipH="1">
            <a:off x="6445758" y="4860549"/>
            <a:ext cx="203200" cy="0"/>
          </a:xfrm>
          <a:prstGeom prst="line">
            <a:avLst/>
          </a:prstGeom>
          <a:noFill/>
          <a:ln w="28575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78" name="Line 56"/>
          <p:cNvSpPr>
            <a:spLocks noChangeShapeType="1"/>
          </p:cNvSpPr>
          <p:nvPr/>
        </p:nvSpPr>
        <p:spPr bwMode="auto">
          <a:xfrm flipH="1">
            <a:off x="7115683" y="4989137"/>
            <a:ext cx="203200" cy="0"/>
          </a:xfrm>
          <a:prstGeom prst="line">
            <a:avLst/>
          </a:prstGeom>
          <a:noFill/>
          <a:ln w="28575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79" name="Freeform 57"/>
          <p:cNvSpPr>
            <a:spLocks/>
          </p:cNvSpPr>
          <p:nvPr/>
        </p:nvSpPr>
        <p:spPr bwMode="auto">
          <a:xfrm>
            <a:off x="7217283" y="4766887"/>
            <a:ext cx="101600" cy="222250"/>
          </a:xfrm>
          <a:custGeom>
            <a:avLst/>
            <a:gdLst>
              <a:gd name="T0" fmla="*/ 64 w 64"/>
              <a:gd name="T1" fmla="*/ 140 h 140"/>
              <a:gd name="T2" fmla="*/ 64 w 64"/>
              <a:gd name="T3" fmla="*/ 0 h 140"/>
              <a:gd name="T4" fmla="*/ 0 w 64"/>
              <a:gd name="T5" fmla="*/ 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40">
                <a:moveTo>
                  <a:pt x="64" y="140"/>
                </a:moveTo>
                <a:lnTo>
                  <a:pt x="6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80" name="Freeform 58"/>
          <p:cNvSpPr>
            <a:spLocks/>
          </p:cNvSpPr>
          <p:nvPr/>
        </p:nvSpPr>
        <p:spPr bwMode="auto">
          <a:xfrm>
            <a:off x="7115683" y="4766887"/>
            <a:ext cx="101600" cy="222250"/>
          </a:xfrm>
          <a:custGeom>
            <a:avLst/>
            <a:gdLst>
              <a:gd name="T0" fmla="*/ 64 w 64"/>
              <a:gd name="T1" fmla="*/ 0 h 140"/>
              <a:gd name="T2" fmla="*/ 0 w 64"/>
              <a:gd name="T3" fmla="*/ 0 h 140"/>
              <a:gd name="T4" fmla="*/ 0 w 64"/>
              <a:gd name="T5" fmla="*/ 14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40">
                <a:moveTo>
                  <a:pt x="64" y="0"/>
                </a:moveTo>
                <a:lnTo>
                  <a:pt x="0" y="0"/>
                </a:lnTo>
                <a:lnTo>
                  <a:pt x="0" y="14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81" name="Freeform 59"/>
          <p:cNvSpPr>
            <a:spLocks/>
          </p:cNvSpPr>
          <p:nvPr/>
        </p:nvSpPr>
        <p:spPr bwMode="auto">
          <a:xfrm>
            <a:off x="7217283" y="4989137"/>
            <a:ext cx="101600" cy="155575"/>
          </a:xfrm>
          <a:custGeom>
            <a:avLst/>
            <a:gdLst>
              <a:gd name="T0" fmla="*/ 64 w 64"/>
              <a:gd name="T1" fmla="*/ 0 h 98"/>
              <a:gd name="T2" fmla="*/ 64 w 64"/>
              <a:gd name="T3" fmla="*/ 98 h 98"/>
              <a:gd name="T4" fmla="*/ 0 w 64"/>
              <a:gd name="T5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98">
                <a:moveTo>
                  <a:pt x="64" y="0"/>
                </a:moveTo>
                <a:lnTo>
                  <a:pt x="64" y="98"/>
                </a:lnTo>
                <a:lnTo>
                  <a:pt x="0" y="98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82" name="Freeform 60"/>
          <p:cNvSpPr>
            <a:spLocks/>
          </p:cNvSpPr>
          <p:nvPr/>
        </p:nvSpPr>
        <p:spPr bwMode="auto">
          <a:xfrm>
            <a:off x="7115683" y="4989137"/>
            <a:ext cx="101600" cy="155575"/>
          </a:xfrm>
          <a:custGeom>
            <a:avLst/>
            <a:gdLst>
              <a:gd name="T0" fmla="*/ 64 w 64"/>
              <a:gd name="T1" fmla="*/ 98 h 98"/>
              <a:gd name="T2" fmla="*/ 0 w 64"/>
              <a:gd name="T3" fmla="*/ 98 h 98"/>
              <a:gd name="T4" fmla="*/ 0 w 64"/>
              <a:gd name="T5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98">
                <a:moveTo>
                  <a:pt x="64" y="98"/>
                </a:moveTo>
                <a:lnTo>
                  <a:pt x="0" y="98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83" name="Line 61"/>
          <p:cNvSpPr>
            <a:spLocks noChangeShapeType="1"/>
          </p:cNvSpPr>
          <p:nvPr/>
        </p:nvSpPr>
        <p:spPr bwMode="auto">
          <a:xfrm flipH="1">
            <a:off x="7171246" y="5300287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84" name="Line 62"/>
          <p:cNvSpPr>
            <a:spLocks noChangeShapeType="1"/>
          </p:cNvSpPr>
          <p:nvPr/>
        </p:nvSpPr>
        <p:spPr bwMode="auto">
          <a:xfrm flipH="1">
            <a:off x="7217283" y="5300287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85" name="Line 63"/>
          <p:cNvSpPr>
            <a:spLocks noChangeShapeType="1"/>
          </p:cNvSpPr>
          <p:nvPr/>
        </p:nvSpPr>
        <p:spPr bwMode="auto">
          <a:xfrm>
            <a:off x="7217283" y="5144712"/>
            <a:ext cx="0" cy="155575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86" name="Line 64"/>
          <p:cNvSpPr>
            <a:spLocks noChangeShapeType="1"/>
          </p:cNvSpPr>
          <p:nvPr/>
        </p:nvSpPr>
        <p:spPr bwMode="auto">
          <a:xfrm>
            <a:off x="7217283" y="4219199"/>
            <a:ext cx="0" cy="547688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87" name="Line 65"/>
          <p:cNvSpPr>
            <a:spLocks noChangeShapeType="1"/>
          </p:cNvSpPr>
          <p:nvPr/>
        </p:nvSpPr>
        <p:spPr bwMode="auto">
          <a:xfrm>
            <a:off x="6648958" y="4674812"/>
            <a:ext cx="0" cy="185738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88" name="Line 66"/>
          <p:cNvSpPr>
            <a:spLocks noChangeShapeType="1"/>
          </p:cNvSpPr>
          <p:nvPr/>
        </p:nvSpPr>
        <p:spPr bwMode="auto">
          <a:xfrm flipH="1">
            <a:off x="5875846" y="4439862"/>
            <a:ext cx="101600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89" name="Freeform 67"/>
          <p:cNvSpPr>
            <a:spLocks/>
          </p:cNvSpPr>
          <p:nvPr/>
        </p:nvSpPr>
        <p:spPr bwMode="auto">
          <a:xfrm>
            <a:off x="5774246" y="3781049"/>
            <a:ext cx="101600" cy="973138"/>
          </a:xfrm>
          <a:custGeom>
            <a:avLst/>
            <a:gdLst>
              <a:gd name="T0" fmla="*/ 64 w 64"/>
              <a:gd name="T1" fmla="*/ 0 h 613"/>
              <a:gd name="T2" fmla="*/ 64 w 64"/>
              <a:gd name="T3" fmla="*/ 415 h 613"/>
              <a:gd name="T4" fmla="*/ 0 w 64"/>
              <a:gd name="T5" fmla="*/ 415 h 613"/>
              <a:gd name="T6" fmla="*/ 0 w 64"/>
              <a:gd name="T7" fmla="*/ 613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613">
                <a:moveTo>
                  <a:pt x="64" y="0"/>
                </a:moveTo>
                <a:lnTo>
                  <a:pt x="64" y="415"/>
                </a:lnTo>
                <a:lnTo>
                  <a:pt x="0" y="415"/>
                </a:lnTo>
                <a:lnTo>
                  <a:pt x="0" y="613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90" name="Freeform 68"/>
          <p:cNvSpPr>
            <a:spLocks/>
          </p:cNvSpPr>
          <p:nvPr/>
        </p:nvSpPr>
        <p:spPr bwMode="auto">
          <a:xfrm>
            <a:off x="5205921" y="4163637"/>
            <a:ext cx="101600" cy="271463"/>
          </a:xfrm>
          <a:custGeom>
            <a:avLst/>
            <a:gdLst>
              <a:gd name="T0" fmla="*/ 64 w 64"/>
              <a:gd name="T1" fmla="*/ 171 h 171"/>
              <a:gd name="T2" fmla="*/ 64 w 64"/>
              <a:gd name="T3" fmla="*/ 0 h 171"/>
              <a:gd name="T4" fmla="*/ 0 w 64"/>
              <a:gd name="T5" fmla="*/ 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71">
                <a:moveTo>
                  <a:pt x="64" y="171"/>
                </a:moveTo>
                <a:lnTo>
                  <a:pt x="64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91" name="Freeform 69"/>
          <p:cNvSpPr>
            <a:spLocks/>
          </p:cNvSpPr>
          <p:nvPr/>
        </p:nvSpPr>
        <p:spPr bwMode="auto">
          <a:xfrm>
            <a:off x="5104321" y="4163637"/>
            <a:ext cx="101600" cy="271463"/>
          </a:xfrm>
          <a:custGeom>
            <a:avLst/>
            <a:gdLst>
              <a:gd name="T0" fmla="*/ 64 w 64"/>
              <a:gd name="T1" fmla="*/ 0 h 171"/>
              <a:gd name="T2" fmla="*/ 0 w 64"/>
              <a:gd name="T3" fmla="*/ 0 h 171"/>
              <a:gd name="T4" fmla="*/ 0 w 64"/>
              <a:gd name="T5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171">
                <a:moveTo>
                  <a:pt x="64" y="0"/>
                </a:moveTo>
                <a:lnTo>
                  <a:pt x="0" y="0"/>
                </a:lnTo>
                <a:lnTo>
                  <a:pt x="0" y="171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92" name="Line 70"/>
          <p:cNvSpPr>
            <a:spLocks noChangeShapeType="1"/>
          </p:cNvSpPr>
          <p:nvPr/>
        </p:nvSpPr>
        <p:spPr bwMode="auto">
          <a:xfrm flipH="1">
            <a:off x="5104321" y="4435099"/>
            <a:ext cx="203200" cy="0"/>
          </a:xfrm>
          <a:prstGeom prst="line">
            <a:avLst/>
          </a:prstGeom>
          <a:noFill/>
          <a:ln w="28575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93" name="Line 71"/>
          <p:cNvSpPr>
            <a:spLocks noChangeShapeType="1"/>
          </p:cNvSpPr>
          <p:nvPr/>
        </p:nvSpPr>
        <p:spPr bwMode="auto">
          <a:xfrm flipV="1">
            <a:off x="5205921" y="4865312"/>
            <a:ext cx="0" cy="40640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94" name="Line 72"/>
          <p:cNvSpPr>
            <a:spLocks noChangeShapeType="1"/>
          </p:cNvSpPr>
          <p:nvPr/>
        </p:nvSpPr>
        <p:spPr bwMode="auto">
          <a:xfrm flipH="1">
            <a:off x="5205921" y="5271712"/>
            <a:ext cx="44450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95" name="Line 73"/>
          <p:cNvSpPr>
            <a:spLocks noChangeShapeType="1"/>
          </p:cNvSpPr>
          <p:nvPr/>
        </p:nvSpPr>
        <p:spPr bwMode="auto">
          <a:xfrm flipH="1">
            <a:off x="5159883" y="5271712"/>
            <a:ext cx="46037" cy="0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96" name="Freeform 74"/>
          <p:cNvSpPr>
            <a:spLocks/>
          </p:cNvSpPr>
          <p:nvPr/>
        </p:nvSpPr>
        <p:spPr bwMode="auto">
          <a:xfrm>
            <a:off x="5205921" y="4435099"/>
            <a:ext cx="101600" cy="430213"/>
          </a:xfrm>
          <a:custGeom>
            <a:avLst/>
            <a:gdLst>
              <a:gd name="T0" fmla="*/ 64 w 64"/>
              <a:gd name="T1" fmla="*/ 0 h 271"/>
              <a:gd name="T2" fmla="*/ 64 w 64"/>
              <a:gd name="T3" fmla="*/ 271 h 271"/>
              <a:gd name="T4" fmla="*/ 0 w 64"/>
              <a:gd name="T5" fmla="*/ 271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271">
                <a:moveTo>
                  <a:pt x="64" y="0"/>
                </a:moveTo>
                <a:lnTo>
                  <a:pt x="64" y="271"/>
                </a:lnTo>
                <a:lnTo>
                  <a:pt x="0" y="271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97" name="Freeform 75"/>
          <p:cNvSpPr>
            <a:spLocks/>
          </p:cNvSpPr>
          <p:nvPr/>
        </p:nvSpPr>
        <p:spPr bwMode="auto">
          <a:xfrm>
            <a:off x="5104321" y="4435099"/>
            <a:ext cx="101600" cy="430213"/>
          </a:xfrm>
          <a:custGeom>
            <a:avLst/>
            <a:gdLst>
              <a:gd name="T0" fmla="*/ 64 w 64"/>
              <a:gd name="T1" fmla="*/ 271 h 271"/>
              <a:gd name="T2" fmla="*/ 0 w 64"/>
              <a:gd name="T3" fmla="*/ 271 h 271"/>
              <a:gd name="T4" fmla="*/ 0 w 64"/>
              <a:gd name="T5" fmla="*/ 0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271">
                <a:moveTo>
                  <a:pt x="64" y="271"/>
                </a:move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98" name="Line 76"/>
          <p:cNvSpPr>
            <a:spLocks noChangeShapeType="1"/>
          </p:cNvSpPr>
          <p:nvPr/>
        </p:nvSpPr>
        <p:spPr bwMode="auto">
          <a:xfrm flipV="1">
            <a:off x="5875846" y="4901824"/>
            <a:ext cx="0" cy="346075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099" name="Freeform 77"/>
          <p:cNvSpPr>
            <a:spLocks/>
          </p:cNvSpPr>
          <p:nvPr/>
        </p:nvSpPr>
        <p:spPr bwMode="auto">
          <a:xfrm>
            <a:off x="5831396" y="5247899"/>
            <a:ext cx="90487" cy="0"/>
          </a:xfrm>
          <a:custGeom>
            <a:avLst/>
            <a:gdLst>
              <a:gd name="T0" fmla="*/ 57 w 57"/>
              <a:gd name="T1" fmla="*/ 28 w 57"/>
              <a:gd name="T2" fmla="*/ 0 w 57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57">
                <a:moveTo>
                  <a:pt x="57" y="0"/>
                </a:moveTo>
                <a:lnTo>
                  <a:pt x="28" y="0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00" name="Freeform 78"/>
          <p:cNvSpPr>
            <a:spLocks/>
          </p:cNvSpPr>
          <p:nvPr/>
        </p:nvSpPr>
        <p:spPr bwMode="auto">
          <a:xfrm>
            <a:off x="5774246" y="4754187"/>
            <a:ext cx="101600" cy="147638"/>
          </a:xfrm>
          <a:custGeom>
            <a:avLst/>
            <a:gdLst>
              <a:gd name="T0" fmla="*/ 0 w 64"/>
              <a:gd name="T1" fmla="*/ 0 h 93"/>
              <a:gd name="T2" fmla="*/ 0 w 64"/>
              <a:gd name="T3" fmla="*/ 93 h 93"/>
              <a:gd name="T4" fmla="*/ 64 w 64"/>
              <a:gd name="T5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93">
                <a:moveTo>
                  <a:pt x="0" y="0"/>
                </a:moveTo>
                <a:lnTo>
                  <a:pt x="0" y="93"/>
                </a:lnTo>
                <a:lnTo>
                  <a:pt x="64" y="93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01" name="Freeform 79"/>
          <p:cNvSpPr>
            <a:spLocks/>
          </p:cNvSpPr>
          <p:nvPr/>
        </p:nvSpPr>
        <p:spPr bwMode="auto">
          <a:xfrm>
            <a:off x="5875846" y="4754187"/>
            <a:ext cx="101600" cy="147638"/>
          </a:xfrm>
          <a:custGeom>
            <a:avLst/>
            <a:gdLst>
              <a:gd name="T0" fmla="*/ 64 w 64"/>
              <a:gd name="T1" fmla="*/ 0 h 93"/>
              <a:gd name="T2" fmla="*/ 64 w 64"/>
              <a:gd name="T3" fmla="*/ 93 h 93"/>
              <a:gd name="T4" fmla="*/ 0 w 64"/>
              <a:gd name="T5" fmla="*/ 93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4" h="93">
                <a:moveTo>
                  <a:pt x="64" y="0"/>
                </a:moveTo>
                <a:lnTo>
                  <a:pt x="64" y="93"/>
                </a:lnTo>
                <a:lnTo>
                  <a:pt x="0" y="93"/>
                </a:lnTo>
              </a:path>
            </a:pathLst>
          </a:cu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02" name="Line 80"/>
          <p:cNvSpPr>
            <a:spLocks noChangeShapeType="1"/>
          </p:cNvSpPr>
          <p:nvPr/>
        </p:nvSpPr>
        <p:spPr bwMode="auto">
          <a:xfrm flipH="1">
            <a:off x="5774246" y="4754187"/>
            <a:ext cx="203200" cy="0"/>
          </a:xfrm>
          <a:prstGeom prst="line">
            <a:avLst/>
          </a:prstGeom>
          <a:noFill/>
          <a:ln w="28575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03" name="Line 81"/>
          <p:cNvSpPr>
            <a:spLocks noChangeShapeType="1"/>
          </p:cNvSpPr>
          <p:nvPr/>
        </p:nvSpPr>
        <p:spPr bwMode="auto">
          <a:xfrm flipV="1">
            <a:off x="5977446" y="4439862"/>
            <a:ext cx="0" cy="314325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04" name="Line 82"/>
          <p:cNvSpPr>
            <a:spLocks noChangeShapeType="1"/>
          </p:cNvSpPr>
          <p:nvPr/>
        </p:nvSpPr>
        <p:spPr bwMode="auto">
          <a:xfrm flipV="1">
            <a:off x="5205921" y="3569912"/>
            <a:ext cx="0" cy="593725"/>
          </a:xfrm>
          <a:prstGeom prst="line">
            <a:avLst/>
          </a:prstGeom>
          <a:noFill/>
          <a:ln w="1270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05" name="Line 83"/>
          <p:cNvSpPr>
            <a:spLocks noChangeShapeType="1"/>
          </p:cNvSpPr>
          <p:nvPr/>
        </p:nvSpPr>
        <p:spPr bwMode="auto">
          <a:xfrm>
            <a:off x="8558721" y="5559049"/>
            <a:ext cx="0" cy="55563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06" name="Line 84"/>
          <p:cNvSpPr>
            <a:spLocks noChangeShapeType="1"/>
          </p:cNvSpPr>
          <p:nvPr/>
        </p:nvSpPr>
        <p:spPr bwMode="auto">
          <a:xfrm>
            <a:off x="7888796" y="5559049"/>
            <a:ext cx="0" cy="55563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07" name="Freeform 85"/>
          <p:cNvSpPr>
            <a:spLocks/>
          </p:cNvSpPr>
          <p:nvPr/>
        </p:nvSpPr>
        <p:spPr bwMode="auto">
          <a:xfrm>
            <a:off x="4639183" y="3360362"/>
            <a:ext cx="4479925" cy="2198688"/>
          </a:xfrm>
          <a:custGeom>
            <a:avLst/>
            <a:gdLst>
              <a:gd name="T0" fmla="*/ 0 w 2822"/>
              <a:gd name="T1" fmla="*/ 0 h 1385"/>
              <a:gd name="T2" fmla="*/ 0 w 2822"/>
              <a:gd name="T3" fmla="*/ 243 h 1385"/>
              <a:gd name="T4" fmla="*/ 0 w 2822"/>
              <a:gd name="T5" fmla="*/ 757 h 1385"/>
              <a:gd name="T6" fmla="*/ 0 w 2822"/>
              <a:gd name="T7" fmla="*/ 1271 h 1385"/>
              <a:gd name="T8" fmla="*/ 0 w 2822"/>
              <a:gd name="T9" fmla="*/ 1385 h 1385"/>
              <a:gd name="T10" fmla="*/ 357 w 2822"/>
              <a:gd name="T11" fmla="*/ 1385 h 1385"/>
              <a:gd name="T12" fmla="*/ 779 w 2822"/>
              <a:gd name="T13" fmla="*/ 1385 h 1385"/>
              <a:gd name="T14" fmla="*/ 1202 w 2822"/>
              <a:gd name="T15" fmla="*/ 1385 h 1385"/>
              <a:gd name="T16" fmla="*/ 1624 w 2822"/>
              <a:gd name="T17" fmla="*/ 1385 h 1385"/>
              <a:gd name="T18" fmla="*/ 2047 w 2822"/>
              <a:gd name="T19" fmla="*/ 1385 h 1385"/>
              <a:gd name="T20" fmla="*/ 2469 w 2822"/>
              <a:gd name="T21" fmla="*/ 1385 h 1385"/>
              <a:gd name="T22" fmla="*/ 2822 w 2822"/>
              <a:gd name="T23" fmla="*/ 1385 h 1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22" h="1385">
                <a:moveTo>
                  <a:pt x="0" y="0"/>
                </a:moveTo>
                <a:lnTo>
                  <a:pt x="0" y="243"/>
                </a:lnTo>
                <a:lnTo>
                  <a:pt x="0" y="757"/>
                </a:lnTo>
                <a:lnTo>
                  <a:pt x="0" y="1271"/>
                </a:lnTo>
                <a:lnTo>
                  <a:pt x="0" y="1385"/>
                </a:lnTo>
                <a:lnTo>
                  <a:pt x="357" y="1385"/>
                </a:lnTo>
                <a:lnTo>
                  <a:pt x="779" y="1385"/>
                </a:lnTo>
                <a:lnTo>
                  <a:pt x="1202" y="1385"/>
                </a:lnTo>
                <a:lnTo>
                  <a:pt x="1624" y="1385"/>
                </a:lnTo>
                <a:lnTo>
                  <a:pt x="2047" y="1385"/>
                </a:lnTo>
                <a:lnTo>
                  <a:pt x="2469" y="1385"/>
                </a:lnTo>
                <a:lnTo>
                  <a:pt x="2822" y="1385"/>
                </a:lnTo>
              </a:path>
            </a:pathLst>
          </a:cu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08" name="Line 86"/>
          <p:cNvSpPr>
            <a:spLocks noChangeShapeType="1"/>
          </p:cNvSpPr>
          <p:nvPr/>
        </p:nvSpPr>
        <p:spPr bwMode="auto">
          <a:xfrm flipH="1">
            <a:off x="4580446" y="2112587"/>
            <a:ext cx="58737" cy="0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09" name="Line 87"/>
          <p:cNvSpPr>
            <a:spLocks noChangeShapeType="1"/>
          </p:cNvSpPr>
          <p:nvPr/>
        </p:nvSpPr>
        <p:spPr bwMode="auto">
          <a:xfrm>
            <a:off x="4639183" y="2028449"/>
            <a:ext cx="0" cy="84138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10" name="Line 88"/>
          <p:cNvSpPr>
            <a:spLocks noChangeShapeType="1"/>
          </p:cNvSpPr>
          <p:nvPr/>
        </p:nvSpPr>
        <p:spPr bwMode="auto">
          <a:xfrm flipH="1">
            <a:off x="4580446" y="2930149"/>
            <a:ext cx="58737" cy="0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11" name="Line 89"/>
          <p:cNvSpPr>
            <a:spLocks noChangeShapeType="1"/>
          </p:cNvSpPr>
          <p:nvPr/>
        </p:nvSpPr>
        <p:spPr bwMode="auto">
          <a:xfrm flipH="1">
            <a:off x="4580446" y="3746124"/>
            <a:ext cx="58737" cy="0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12" name="Line 90"/>
          <p:cNvSpPr>
            <a:spLocks noChangeShapeType="1"/>
          </p:cNvSpPr>
          <p:nvPr/>
        </p:nvSpPr>
        <p:spPr bwMode="auto">
          <a:xfrm>
            <a:off x="4639183" y="2930149"/>
            <a:ext cx="0" cy="430213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13" name="Line 91"/>
          <p:cNvSpPr>
            <a:spLocks noChangeShapeType="1"/>
          </p:cNvSpPr>
          <p:nvPr/>
        </p:nvSpPr>
        <p:spPr bwMode="auto">
          <a:xfrm>
            <a:off x="4639183" y="2112587"/>
            <a:ext cx="0" cy="817563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14" name="Line 92"/>
          <p:cNvSpPr>
            <a:spLocks noChangeShapeType="1"/>
          </p:cNvSpPr>
          <p:nvPr/>
        </p:nvSpPr>
        <p:spPr bwMode="auto">
          <a:xfrm flipH="1">
            <a:off x="4580446" y="4562099"/>
            <a:ext cx="58737" cy="0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15" name="Line 93"/>
          <p:cNvSpPr>
            <a:spLocks noChangeShapeType="1"/>
          </p:cNvSpPr>
          <p:nvPr/>
        </p:nvSpPr>
        <p:spPr bwMode="auto">
          <a:xfrm flipH="1">
            <a:off x="4580446" y="5378074"/>
            <a:ext cx="58737" cy="0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16" name="Line 94"/>
          <p:cNvSpPr>
            <a:spLocks noChangeShapeType="1"/>
          </p:cNvSpPr>
          <p:nvPr/>
        </p:nvSpPr>
        <p:spPr bwMode="auto">
          <a:xfrm>
            <a:off x="5875846" y="5559049"/>
            <a:ext cx="0" cy="55563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17" name="Line 95"/>
          <p:cNvSpPr>
            <a:spLocks noChangeShapeType="1"/>
          </p:cNvSpPr>
          <p:nvPr/>
        </p:nvSpPr>
        <p:spPr bwMode="auto">
          <a:xfrm>
            <a:off x="5205921" y="5559049"/>
            <a:ext cx="0" cy="55563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18" name="Line 96"/>
          <p:cNvSpPr>
            <a:spLocks noChangeShapeType="1"/>
          </p:cNvSpPr>
          <p:nvPr/>
        </p:nvSpPr>
        <p:spPr bwMode="auto">
          <a:xfrm>
            <a:off x="7217283" y="5559049"/>
            <a:ext cx="0" cy="55563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19" name="Line 97"/>
          <p:cNvSpPr>
            <a:spLocks noChangeShapeType="1"/>
          </p:cNvSpPr>
          <p:nvPr/>
        </p:nvSpPr>
        <p:spPr bwMode="auto">
          <a:xfrm>
            <a:off x="6547358" y="5559049"/>
            <a:ext cx="0" cy="55563"/>
          </a:xfrm>
          <a:prstGeom prst="line">
            <a:avLst/>
          </a:prstGeom>
          <a:noFill/>
          <a:ln w="10">
            <a:solidFill>
              <a:srgbClr val="3333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20" name="Rectangle 98"/>
          <p:cNvSpPr>
            <a:spLocks noChangeArrowheads="1"/>
          </p:cNvSpPr>
          <p:nvPr/>
        </p:nvSpPr>
        <p:spPr bwMode="auto">
          <a:xfrm>
            <a:off x="8484936" y="5635249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24</a:t>
            </a:r>
            <a:endParaRPr kumimoji="0" lang="fr-FR" sz="1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1" name="Rectangle 99"/>
          <p:cNvSpPr>
            <a:spLocks noChangeArrowheads="1"/>
          </p:cNvSpPr>
          <p:nvPr/>
        </p:nvSpPr>
        <p:spPr bwMode="auto">
          <a:xfrm>
            <a:off x="7815011" y="5635249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18</a:t>
            </a:r>
            <a:endParaRPr kumimoji="0" lang="fr-FR" sz="1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2" name="Rectangle 100"/>
          <p:cNvSpPr>
            <a:spLocks noChangeArrowheads="1"/>
          </p:cNvSpPr>
          <p:nvPr/>
        </p:nvSpPr>
        <p:spPr bwMode="auto">
          <a:xfrm>
            <a:off x="7143499" y="5635249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12</a:t>
            </a:r>
            <a:endParaRPr kumimoji="0" lang="fr-FR" sz="1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3" name="Rectangle 101"/>
          <p:cNvSpPr>
            <a:spLocks noChangeArrowheads="1"/>
          </p:cNvSpPr>
          <p:nvPr/>
        </p:nvSpPr>
        <p:spPr bwMode="auto">
          <a:xfrm>
            <a:off x="6512053" y="563524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6</a:t>
            </a:r>
            <a:endParaRPr kumimoji="0" lang="fr-FR" sz="1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4" name="Rectangle 102"/>
          <p:cNvSpPr>
            <a:spLocks noChangeArrowheads="1"/>
          </p:cNvSpPr>
          <p:nvPr/>
        </p:nvSpPr>
        <p:spPr bwMode="auto">
          <a:xfrm>
            <a:off x="5842128" y="5635249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2</a:t>
            </a:r>
            <a:endParaRPr kumimoji="0" lang="fr-FR" sz="1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5" name="Rectangle 103"/>
          <p:cNvSpPr>
            <a:spLocks noChangeArrowheads="1"/>
          </p:cNvSpPr>
          <p:nvPr/>
        </p:nvSpPr>
        <p:spPr bwMode="auto">
          <a:xfrm>
            <a:off x="4947806" y="5635249"/>
            <a:ext cx="52257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Baseline</a:t>
            </a:r>
            <a:endParaRPr kumimoji="0" lang="fr-FR" sz="1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6" name="Rectangle 104"/>
          <p:cNvSpPr>
            <a:spLocks noChangeArrowheads="1"/>
          </p:cNvSpPr>
          <p:nvPr/>
        </p:nvSpPr>
        <p:spPr bwMode="auto">
          <a:xfrm>
            <a:off x="6596979" y="5909252"/>
            <a:ext cx="5786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Months</a:t>
            </a:r>
            <a:endParaRPr kumimoji="0" lang="fr-FR" sz="16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7" name="Rectangle 105"/>
          <p:cNvSpPr>
            <a:spLocks noChangeArrowheads="1"/>
          </p:cNvSpPr>
          <p:nvPr/>
        </p:nvSpPr>
        <p:spPr bwMode="auto">
          <a:xfrm>
            <a:off x="4410652" y="2023687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20</a:t>
            </a:r>
            <a:endParaRPr kumimoji="0" lang="fr-FR" sz="1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8" name="Rectangle 106"/>
          <p:cNvSpPr>
            <a:spLocks noChangeArrowheads="1"/>
          </p:cNvSpPr>
          <p:nvPr/>
        </p:nvSpPr>
        <p:spPr bwMode="auto">
          <a:xfrm>
            <a:off x="4410652" y="2841249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15</a:t>
            </a:r>
            <a:endParaRPr kumimoji="0" lang="fr-FR" sz="1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9" name="Rectangle 107"/>
          <p:cNvSpPr>
            <a:spLocks noChangeArrowheads="1"/>
          </p:cNvSpPr>
          <p:nvPr/>
        </p:nvSpPr>
        <p:spPr bwMode="auto">
          <a:xfrm>
            <a:off x="4410652" y="3657224"/>
            <a:ext cx="15709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endParaRPr kumimoji="0" lang="fr-FR" sz="1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0" name="Rectangle 108"/>
          <p:cNvSpPr>
            <a:spLocks noChangeArrowheads="1"/>
          </p:cNvSpPr>
          <p:nvPr/>
        </p:nvSpPr>
        <p:spPr bwMode="auto">
          <a:xfrm>
            <a:off x="4487611" y="4473199"/>
            <a:ext cx="785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5</a:t>
            </a:r>
            <a:endParaRPr kumimoji="0" lang="fr-FR" sz="1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1" name="Rectangle 109"/>
          <p:cNvSpPr>
            <a:spLocks noChangeArrowheads="1"/>
          </p:cNvSpPr>
          <p:nvPr/>
        </p:nvSpPr>
        <p:spPr bwMode="auto">
          <a:xfrm>
            <a:off x="4487611" y="5289174"/>
            <a:ext cx="7854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fr-FR" sz="1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2" name="Freeform 110"/>
          <p:cNvSpPr>
            <a:spLocks/>
          </p:cNvSpPr>
          <p:nvPr/>
        </p:nvSpPr>
        <p:spPr bwMode="auto">
          <a:xfrm>
            <a:off x="5170996" y="2757112"/>
            <a:ext cx="68262" cy="65088"/>
          </a:xfrm>
          <a:custGeom>
            <a:avLst/>
            <a:gdLst>
              <a:gd name="T0" fmla="*/ 37 w 43"/>
              <a:gd name="T1" fmla="*/ 35 h 41"/>
              <a:gd name="T2" fmla="*/ 39 w 43"/>
              <a:gd name="T3" fmla="*/ 32 h 41"/>
              <a:gd name="T4" fmla="*/ 41 w 43"/>
              <a:gd name="T5" fmla="*/ 28 h 41"/>
              <a:gd name="T6" fmla="*/ 42 w 43"/>
              <a:gd name="T7" fmla="*/ 26 h 41"/>
              <a:gd name="T8" fmla="*/ 42 w 43"/>
              <a:gd name="T9" fmla="*/ 25 h 41"/>
              <a:gd name="T10" fmla="*/ 43 w 43"/>
              <a:gd name="T11" fmla="*/ 21 h 41"/>
              <a:gd name="T12" fmla="*/ 42 w 43"/>
              <a:gd name="T13" fmla="*/ 16 h 41"/>
              <a:gd name="T14" fmla="*/ 41 w 43"/>
              <a:gd name="T15" fmla="*/ 13 h 41"/>
              <a:gd name="T16" fmla="*/ 39 w 43"/>
              <a:gd name="T17" fmla="*/ 9 h 41"/>
              <a:gd name="T18" fmla="*/ 37 w 43"/>
              <a:gd name="T19" fmla="*/ 6 h 41"/>
              <a:gd name="T20" fmla="*/ 33 w 43"/>
              <a:gd name="T21" fmla="*/ 3 h 41"/>
              <a:gd name="T22" fmla="*/ 30 w 43"/>
              <a:gd name="T23" fmla="*/ 2 h 41"/>
              <a:gd name="T24" fmla="*/ 28 w 43"/>
              <a:gd name="T25" fmla="*/ 1 h 41"/>
              <a:gd name="T26" fmla="*/ 26 w 43"/>
              <a:gd name="T27" fmla="*/ 0 h 41"/>
              <a:gd name="T28" fmla="*/ 22 w 43"/>
              <a:gd name="T29" fmla="*/ 0 h 41"/>
              <a:gd name="T30" fmla="*/ 17 w 43"/>
              <a:gd name="T31" fmla="*/ 0 h 41"/>
              <a:gd name="T32" fmla="*/ 13 w 43"/>
              <a:gd name="T33" fmla="*/ 2 h 41"/>
              <a:gd name="T34" fmla="*/ 10 w 43"/>
              <a:gd name="T35" fmla="*/ 3 h 41"/>
              <a:gd name="T36" fmla="*/ 7 w 43"/>
              <a:gd name="T37" fmla="*/ 6 h 41"/>
              <a:gd name="T38" fmla="*/ 4 w 43"/>
              <a:gd name="T39" fmla="*/ 9 h 41"/>
              <a:gd name="T40" fmla="*/ 2 w 43"/>
              <a:gd name="T41" fmla="*/ 13 h 41"/>
              <a:gd name="T42" fmla="*/ 1 w 43"/>
              <a:gd name="T43" fmla="*/ 16 h 41"/>
              <a:gd name="T44" fmla="*/ 0 w 43"/>
              <a:gd name="T45" fmla="*/ 21 h 41"/>
              <a:gd name="T46" fmla="*/ 1 w 43"/>
              <a:gd name="T47" fmla="*/ 25 h 41"/>
              <a:gd name="T48" fmla="*/ 1 w 43"/>
              <a:gd name="T49" fmla="*/ 26 h 41"/>
              <a:gd name="T50" fmla="*/ 2 w 43"/>
              <a:gd name="T51" fmla="*/ 28 h 41"/>
              <a:gd name="T52" fmla="*/ 4 w 43"/>
              <a:gd name="T53" fmla="*/ 32 h 41"/>
              <a:gd name="T54" fmla="*/ 7 w 43"/>
              <a:gd name="T55" fmla="*/ 35 h 41"/>
              <a:gd name="T56" fmla="*/ 10 w 43"/>
              <a:gd name="T57" fmla="*/ 38 h 41"/>
              <a:gd name="T58" fmla="*/ 13 w 43"/>
              <a:gd name="T59" fmla="*/ 40 h 41"/>
              <a:gd name="T60" fmla="*/ 17 w 43"/>
              <a:gd name="T61" fmla="*/ 41 h 41"/>
              <a:gd name="T62" fmla="*/ 22 w 43"/>
              <a:gd name="T63" fmla="*/ 41 h 41"/>
              <a:gd name="T64" fmla="*/ 26 w 43"/>
              <a:gd name="T65" fmla="*/ 41 h 41"/>
              <a:gd name="T66" fmla="*/ 28 w 43"/>
              <a:gd name="T67" fmla="*/ 40 h 41"/>
              <a:gd name="T68" fmla="*/ 30 w 43"/>
              <a:gd name="T69" fmla="*/ 40 h 41"/>
              <a:gd name="T70" fmla="*/ 33 w 43"/>
              <a:gd name="T71" fmla="*/ 38 h 41"/>
              <a:gd name="T72" fmla="*/ 37 w 43"/>
              <a:gd name="T73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" h="41">
                <a:moveTo>
                  <a:pt x="37" y="35"/>
                </a:moveTo>
                <a:lnTo>
                  <a:pt x="39" y="32"/>
                </a:lnTo>
                <a:lnTo>
                  <a:pt x="41" y="28"/>
                </a:lnTo>
                <a:lnTo>
                  <a:pt x="42" y="26"/>
                </a:lnTo>
                <a:lnTo>
                  <a:pt x="42" y="25"/>
                </a:lnTo>
                <a:lnTo>
                  <a:pt x="43" y="21"/>
                </a:lnTo>
                <a:lnTo>
                  <a:pt x="42" y="16"/>
                </a:lnTo>
                <a:lnTo>
                  <a:pt x="41" y="13"/>
                </a:lnTo>
                <a:lnTo>
                  <a:pt x="39" y="9"/>
                </a:lnTo>
                <a:lnTo>
                  <a:pt x="37" y="6"/>
                </a:lnTo>
                <a:lnTo>
                  <a:pt x="33" y="3"/>
                </a:lnTo>
                <a:lnTo>
                  <a:pt x="30" y="2"/>
                </a:lnTo>
                <a:lnTo>
                  <a:pt x="28" y="1"/>
                </a:lnTo>
                <a:lnTo>
                  <a:pt x="26" y="0"/>
                </a:lnTo>
                <a:lnTo>
                  <a:pt x="22" y="0"/>
                </a:lnTo>
                <a:lnTo>
                  <a:pt x="17" y="0"/>
                </a:lnTo>
                <a:lnTo>
                  <a:pt x="13" y="2"/>
                </a:lnTo>
                <a:lnTo>
                  <a:pt x="10" y="3"/>
                </a:lnTo>
                <a:lnTo>
                  <a:pt x="7" y="6"/>
                </a:lnTo>
                <a:lnTo>
                  <a:pt x="4" y="9"/>
                </a:lnTo>
                <a:lnTo>
                  <a:pt x="2" y="13"/>
                </a:lnTo>
                <a:lnTo>
                  <a:pt x="1" y="16"/>
                </a:lnTo>
                <a:lnTo>
                  <a:pt x="0" y="21"/>
                </a:lnTo>
                <a:lnTo>
                  <a:pt x="1" y="25"/>
                </a:lnTo>
                <a:lnTo>
                  <a:pt x="1" y="26"/>
                </a:lnTo>
                <a:lnTo>
                  <a:pt x="2" y="28"/>
                </a:lnTo>
                <a:lnTo>
                  <a:pt x="4" y="32"/>
                </a:lnTo>
                <a:lnTo>
                  <a:pt x="7" y="35"/>
                </a:lnTo>
                <a:lnTo>
                  <a:pt x="10" y="38"/>
                </a:lnTo>
                <a:lnTo>
                  <a:pt x="13" y="40"/>
                </a:lnTo>
                <a:lnTo>
                  <a:pt x="17" y="41"/>
                </a:lnTo>
                <a:lnTo>
                  <a:pt x="22" y="41"/>
                </a:lnTo>
                <a:lnTo>
                  <a:pt x="26" y="41"/>
                </a:lnTo>
                <a:lnTo>
                  <a:pt x="28" y="40"/>
                </a:lnTo>
                <a:lnTo>
                  <a:pt x="30" y="40"/>
                </a:lnTo>
                <a:lnTo>
                  <a:pt x="33" y="38"/>
                </a:lnTo>
                <a:lnTo>
                  <a:pt x="37" y="35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33" name="Freeform 111"/>
          <p:cNvSpPr>
            <a:spLocks/>
          </p:cNvSpPr>
          <p:nvPr/>
        </p:nvSpPr>
        <p:spPr bwMode="auto">
          <a:xfrm>
            <a:off x="5842508" y="3530224"/>
            <a:ext cx="68262" cy="65088"/>
          </a:xfrm>
          <a:custGeom>
            <a:avLst/>
            <a:gdLst>
              <a:gd name="T0" fmla="*/ 36 w 43"/>
              <a:gd name="T1" fmla="*/ 35 h 41"/>
              <a:gd name="T2" fmla="*/ 39 w 43"/>
              <a:gd name="T3" fmla="*/ 32 h 41"/>
              <a:gd name="T4" fmla="*/ 41 w 43"/>
              <a:gd name="T5" fmla="*/ 28 h 41"/>
              <a:gd name="T6" fmla="*/ 41 w 43"/>
              <a:gd name="T7" fmla="*/ 26 h 41"/>
              <a:gd name="T8" fmla="*/ 42 w 43"/>
              <a:gd name="T9" fmla="*/ 25 h 41"/>
              <a:gd name="T10" fmla="*/ 43 w 43"/>
              <a:gd name="T11" fmla="*/ 21 h 41"/>
              <a:gd name="T12" fmla="*/ 42 w 43"/>
              <a:gd name="T13" fmla="*/ 16 h 41"/>
              <a:gd name="T14" fmla="*/ 41 w 43"/>
              <a:gd name="T15" fmla="*/ 13 h 41"/>
              <a:gd name="T16" fmla="*/ 39 w 43"/>
              <a:gd name="T17" fmla="*/ 9 h 41"/>
              <a:gd name="T18" fmla="*/ 36 w 43"/>
              <a:gd name="T19" fmla="*/ 6 h 41"/>
              <a:gd name="T20" fmla="*/ 33 w 43"/>
              <a:gd name="T21" fmla="*/ 3 h 41"/>
              <a:gd name="T22" fmla="*/ 29 w 43"/>
              <a:gd name="T23" fmla="*/ 2 h 41"/>
              <a:gd name="T24" fmla="*/ 27 w 43"/>
              <a:gd name="T25" fmla="*/ 1 h 41"/>
              <a:gd name="T26" fmla="*/ 25 w 43"/>
              <a:gd name="T27" fmla="*/ 0 h 41"/>
              <a:gd name="T28" fmla="*/ 21 w 43"/>
              <a:gd name="T29" fmla="*/ 0 h 41"/>
              <a:gd name="T30" fmla="*/ 17 w 43"/>
              <a:gd name="T31" fmla="*/ 0 h 41"/>
              <a:gd name="T32" fmla="*/ 13 w 43"/>
              <a:gd name="T33" fmla="*/ 2 h 41"/>
              <a:gd name="T34" fmla="*/ 9 w 43"/>
              <a:gd name="T35" fmla="*/ 3 h 41"/>
              <a:gd name="T36" fmla="*/ 6 w 43"/>
              <a:gd name="T37" fmla="*/ 6 h 41"/>
              <a:gd name="T38" fmla="*/ 3 w 43"/>
              <a:gd name="T39" fmla="*/ 9 h 41"/>
              <a:gd name="T40" fmla="*/ 1 w 43"/>
              <a:gd name="T41" fmla="*/ 13 h 41"/>
              <a:gd name="T42" fmla="*/ 0 w 43"/>
              <a:gd name="T43" fmla="*/ 16 h 41"/>
              <a:gd name="T44" fmla="*/ 0 w 43"/>
              <a:gd name="T45" fmla="*/ 21 h 41"/>
              <a:gd name="T46" fmla="*/ 0 w 43"/>
              <a:gd name="T47" fmla="*/ 25 h 41"/>
              <a:gd name="T48" fmla="*/ 1 w 43"/>
              <a:gd name="T49" fmla="*/ 26 h 41"/>
              <a:gd name="T50" fmla="*/ 1 w 43"/>
              <a:gd name="T51" fmla="*/ 28 h 41"/>
              <a:gd name="T52" fmla="*/ 3 w 43"/>
              <a:gd name="T53" fmla="*/ 32 h 41"/>
              <a:gd name="T54" fmla="*/ 6 w 43"/>
              <a:gd name="T55" fmla="*/ 35 h 41"/>
              <a:gd name="T56" fmla="*/ 9 w 43"/>
              <a:gd name="T57" fmla="*/ 38 h 41"/>
              <a:gd name="T58" fmla="*/ 13 w 43"/>
              <a:gd name="T59" fmla="*/ 40 h 41"/>
              <a:gd name="T60" fmla="*/ 17 w 43"/>
              <a:gd name="T61" fmla="*/ 41 h 41"/>
              <a:gd name="T62" fmla="*/ 21 w 43"/>
              <a:gd name="T63" fmla="*/ 41 h 41"/>
              <a:gd name="T64" fmla="*/ 25 w 43"/>
              <a:gd name="T65" fmla="*/ 41 h 41"/>
              <a:gd name="T66" fmla="*/ 27 w 43"/>
              <a:gd name="T67" fmla="*/ 40 h 41"/>
              <a:gd name="T68" fmla="*/ 29 w 43"/>
              <a:gd name="T69" fmla="*/ 40 h 41"/>
              <a:gd name="T70" fmla="*/ 33 w 43"/>
              <a:gd name="T71" fmla="*/ 38 h 41"/>
              <a:gd name="T72" fmla="*/ 36 w 43"/>
              <a:gd name="T73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" h="41">
                <a:moveTo>
                  <a:pt x="36" y="35"/>
                </a:moveTo>
                <a:lnTo>
                  <a:pt x="39" y="32"/>
                </a:lnTo>
                <a:lnTo>
                  <a:pt x="41" y="28"/>
                </a:lnTo>
                <a:lnTo>
                  <a:pt x="41" y="26"/>
                </a:lnTo>
                <a:lnTo>
                  <a:pt x="42" y="25"/>
                </a:lnTo>
                <a:lnTo>
                  <a:pt x="43" y="21"/>
                </a:lnTo>
                <a:lnTo>
                  <a:pt x="42" y="16"/>
                </a:lnTo>
                <a:lnTo>
                  <a:pt x="41" y="13"/>
                </a:lnTo>
                <a:lnTo>
                  <a:pt x="39" y="9"/>
                </a:lnTo>
                <a:lnTo>
                  <a:pt x="36" y="6"/>
                </a:lnTo>
                <a:lnTo>
                  <a:pt x="33" y="3"/>
                </a:lnTo>
                <a:lnTo>
                  <a:pt x="29" y="2"/>
                </a:lnTo>
                <a:lnTo>
                  <a:pt x="27" y="1"/>
                </a:lnTo>
                <a:lnTo>
                  <a:pt x="25" y="0"/>
                </a:lnTo>
                <a:lnTo>
                  <a:pt x="21" y="0"/>
                </a:lnTo>
                <a:lnTo>
                  <a:pt x="17" y="0"/>
                </a:lnTo>
                <a:lnTo>
                  <a:pt x="13" y="2"/>
                </a:lnTo>
                <a:lnTo>
                  <a:pt x="9" y="3"/>
                </a:lnTo>
                <a:lnTo>
                  <a:pt x="6" y="6"/>
                </a:lnTo>
                <a:lnTo>
                  <a:pt x="3" y="9"/>
                </a:lnTo>
                <a:lnTo>
                  <a:pt x="1" y="13"/>
                </a:lnTo>
                <a:lnTo>
                  <a:pt x="0" y="16"/>
                </a:lnTo>
                <a:lnTo>
                  <a:pt x="0" y="21"/>
                </a:lnTo>
                <a:lnTo>
                  <a:pt x="0" y="25"/>
                </a:lnTo>
                <a:lnTo>
                  <a:pt x="1" y="26"/>
                </a:lnTo>
                <a:lnTo>
                  <a:pt x="1" y="28"/>
                </a:lnTo>
                <a:lnTo>
                  <a:pt x="3" y="32"/>
                </a:lnTo>
                <a:lnTo>
                  <a:pt x="6" y="35"/>
                </a:lnTo>
                <a:lnTo>
                  <a:pt x="9" y="38"/>
                </a:lnTo>
                <a:lnTo>
                  <a:pt x="13" y="40"/>
                </a:lnTo>
                <a:lnTo>
                  <a:pt x="17" y="41"/>
                </a:lnTo>
                <a:lnTo>
                  <a:pt x="21" y="41"/>
                </a:lnTo>
                <a:lnTo>
                  <a:pt x="25" y="41"/>
                </a:lnTo>
                <a:lnTo>
                  <a:pt x="27" y="40"/>
                </a:lnTo>
                <a:lnTo>
                  <a:pt x="29" y="40"/>
                </a:lnTo>
                <a:lnTo>
                  <a:pt x="33" y="38"/>
                </a:lnTo>
                <a:lnTo>
                  <a:pt x="36" y="35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34" name="Freeform 112"/>
          <p:cNvSpPr>
            <a:spLocks/>
          </p:cNvSpPr>
          <p:nvPr/>
        </p:nvSpPr>
        <p:spPr bwMode="auto">
          <a:xfrm>
            <a:off x="6514021" y="3327024"/>
            <a:ext cx="66675" cy="65088"/>
          </a:xfrm>
          <a:custGeom>
            <a:avLst/>
            <a:gdLst>
              <a:gd name="T0" fmla="*/ 36 w 42"/>
              <a:gd name="T1" fmla="*/ 35 h 41"/>
              <a:gd name="T2" fmla="*/ 38 w 42"/>
              <a:gd name="T3" fmla="*/ 32 h 41"/>
              <a:gd name="T4" fmla="*/ 40 w 42"/>
              <a:gd name="T5" fmla="*/ 28 h 41"/>
              <a:gd name="T6" fmla="*/ 41 w 42"/>
              <a:gd name="T7" fmla="*/ 26 h 41"/>
              <a:gd name="T8" fmla="*/ 42 w 42"/>
              <a:gd name="T9" fmla="*/ 25 h 41"/>
              <a:gd name="T10" fmla="*/ 42 w 42"/>
              <a:gd name="T11" fmla="*/ 21 h 41"/>
              <a:gd name="T12" fmla="*/ 42 w 42"/>
              <a:gd name="T13" fmla="*/ 16 h 41"/>
              <a:gd name="T14" fmla="*/ 40 w 42"/>
              <a:gd name="T15" fmla="*/ 13 h 41"/>
              <a:gd name="T16" fmla="*/ 38 w 42"/>
              <a:gd name="T17" fmla="*/ 9 h 41"/>
              <a:gd name="T18" fmla="*/ 36 w 42"/>
              <a:gd name="T19" fmla="*/ 6 h 41"/>
              <a:gd name="T20" fmla="*/ 32 w 42"/>
              <a:gd name="T21" fmla="*/ 3 h 41"/>
              <a:gd name="T22" fmla="*/ 29 w 42"/>
              <a:gd name="T23" fmla="*/ 2 h 41"/>
              <a:gd name="T24" fmla="*/ 27 w 42"/>
              <a:gd name="T25" fmla="*/ 1 h 41"/>
              <a:gd name="T26" fmla="*/ 25 w 42"/>
              <a:gd name="T27" fmla="*/ 0 h 41"/>
              <a:gd name="T28" fmla="*/ 21 w 42"/>
              <a:gd name="T29" fmla="*/ 0 h 41"/>
              <a:gd name="T30" fmla="*/ 16 w 42"/>
              <a:gd name="T31" fmla="*/ 0 h 41"/>
              <a:gd name="T32" fmla="*/ 13 w 42"/>
              <a:gd name="T33" fmla="*/ 2 h 41"/>
              <a:gd name="T34" fmla="*/ 9 w 42"/>
              <a:gd name="T35" fmla="*/ 3 h 41"/>
              <a:gd name="T36" fmla="*/ 6 w 42"/>
              <a:gd name="T37" fmla="*/ 6 h 41"/>
              <a:gd name="T38" fmla="*/ 3 w 42"/>
              <a:gd name="T39" fmla="*/ 9 h 41"/>
              <a:gd name="T40" fmla="*/ 1 w 42"/>
              <a:gd name="T41" fmla="*/ 13 h 41"/>
              <a:gd name="T42" fmla="*/ 0 w 42"/>
              <a:gd name="T43" fmla="*/ 16 h 41"/>
              <a:gd name="T44" fmla="*/ 0 w 42"/>
              <a:gd name="T45" fmla="*/ 21 h 41"/>
              <a:gd name="T46" fmla="*/ 0 w 42"/>
              <a:gd name="T47" fmla="*/ 25 h 41"/>
              <a:gd name="T48" fmla="*/ 0 w 42"/>
              <a:gd name="T49" fmla="*/ 26 h 41"/>
              <a:gd name="T50" fmla="*/ 1 w 42"/>
              <a:gd name="T51" fmla="*/ 28 h 41"/>
              <a:gd name="T52" fmla="*/ 3 w 42"/>
              <a:gd name="T53" fmla="*/ 32 h 41"/>
              <a:gd name="T54" fmla="*/ 6 w 42"/>
              <a:gd name="T55" fmla="*/ 35 h 41"/>
              <a:gd name="T56" fmla="*/ 9 w 42"/>
              <a:gd name="T57" fmla="*/ 38 h 41"/>
              <a:gd name="T58" fmla="*/ 13 w 42"/>
              <a:gd name="T59" fmla="*/ 40 h 41"/>
              <a:gd name="T60" fmla="*/ 16 w 42"/>
              <a:gd name="T61" fmla="*/ 41 h 41"/>
              <a:gd name="T62" fmla="*/ 21 w 42"/>
              <a:gd name="T63" fmla="*/ 41 h 41"/>
              <a:gd name="T64" fmla="*/ 25 w 42"/>
              <a:gd name="T65" fmla="*/ 41 h 41"/>
              <a:gd name="T66" fmla="*/ 27 w 42"/>
              <a:gd name="T67" fmla="*/ 40 h 41"/>
              <a:gd name="T68" fmla="*/ 29 w 42"/>
              <a:gd name="T69" fmla="*/ 40 h 41"/>
              <a:gd name="T70" fmla="*/ 32 w 42"/>
              <a:gd name="T71" fmla="*/ 38 h 41"/>
              <a:gd name="T72" fmla="*/ 36 w 42"/>
              <a:gd name="T73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" h="41">
                <a:moveTo>
                  <a:pt x="36" y="35"/>
                </a:moveTo>
                <a:lnTo>
                  <a:pt x="38" y="32"/>
                </a:lnTo>
                <a:lnTo>
                  <a:pt x="40" y="28"/>
                </a:lnTo>
                <a:lnTo>
                  <a:pt x="41" y="26"/>
                </a:lnTo>
                <a:lnTo>
                  <a:pt x="42" y="25"/>
                </a:lnTo>
                <a:lnTo>
                  <a:pt x="42" y="21"/>
                </a:lnTo>
                <a:lnTo>
                  <a:pt x="42" y="16"/>
                </a:lnTo>
                <a:lnTo>
                  <a:pt x="40" y="13"/>
                </a:lnTo>
                <a:lnTo>
                  <a:pt x="38" y="9"/>
                </a:lnTo>
                <a:lnTo>
                  <a:pt x="36" y="6"/>
                </a:lnTo>
                <a:lnTo>
                  <a:pt x="32" y="3"/>
                </a:lnTo>
                <a:lnTo>
                  <a:pt x="29" y="2"/>
                </a:lnTo>
                <a:lnTo>
                  <a:pt x="27" y="1"/>
                </a:lnTo>
                <a:lnTo>
                  <a:pt x="25" y="0"/>
                </a:lnTo>
                <a:lnTo>
                  <a:pt x="21" y="0"/>
                </a:lnTo>
                <a:lnTo>
                  <a:pt x="16" y="0"/>
                </a:lnTo>
                <a:lnTo>
                  <a:pt x="13" y="2"/>
                </a:lnTo>
                <a:lnTo>
                  <a:pt x="9" y="3"/>
                </a:lnTo>
                <a:lnTo>
                  <a:pt x="6" y="6"/>
                </a:lnTo>
                <a:lnTo>
                  <a:pt x="3" y="9"/>
                </a:lnTo>
                <a:lnTo>
                  <a:pt x="1" y="13"/>
                </a:lnTo>
                <a:lnTo>
                  <a:pt x="0" y="16"/>
                </a:lnTo>
                <a:lnTo>
                  <a:pt x="0" y="21"/>
                </a:lnTo>
                <a:lnTo>
                  <a:pt x="0" y="25"/>
                </a:lnTo>
                <a:lnTo>
                  <a:pt x="0" y="26"/>
                </a:lnTo>
                <a:lnTo>
                  <a:pt x="1" y="28"/>
                </a:lnTo>
                <a:lnTo>
                  <a:pt x="3" y="32"/>
                </a:lnTo>
                <a:lnTo>
                  <a:pt x="6" y="35"/>
                </a:lnTo>
                <a:lnTo>
                  <a:pt x="9" y="38"/>
                </a:lnTo>
                <a:lnTo>
                  <a:pt x="13" y="40"/>
                </a:lnTo>
                <a:lnTo>
                  <a:pt x="16" y="41"/>
                </a:lnTo>
                <a:lnTo>
                  <a:pt x="21" y="41"/>
                </a:lnTo>
                <a:lnTo>
                  <a:pt x="25" y="41"/>
                </a:lnTo>
                <a:lnTo>
                  <a:pt x="27" y="40"/>
                </a:lnTo>
                <a:lnTo>
                  <a:pt x="29" y="40"/>
                </a:lnTo>
                <a:lnTo>
                  <a:pt x="32" y="38"/>
                </a:lnTo>
                <a:lnTo>
                  <a:pt x="36" y="35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35" name="Freeform 113"/>
          <p:cNvSpPr>
            <a:spLocks/>
          </p:cNvSpPr>
          <p:nvPr/>
        </p:nvSpPr>
        <p:spPr bwMode="auto">
          <a:xfrm>
            <a:off x="8525383" y="4004887"/>
            <a:ext cx="66675" cy="65088"/>
          </a:xfrm>
          <a:custGeom>
            <a:avLst/>
            <a:gdLst>
              <a:gd name="T0" fmla="*/ 36 w 42"/>
              <a:gd name="T1" fmla="*/ 35 h 41"/>
              <a:gd name="T2" fmla="*/ 39 w 42"/>
              <a:gd name="T3" fmla="*/ 31 h 41"/>
              <a:gd name="T4" fmla="*/ 41 w 42"/>
              <a:gd name="T5" fmla="*/ 28 h 41"/>
              <a:gd name="T6" fmla="*/ 41 w 42"/>
              <a:gd name="T7" fmla="*/ 26 h 41"/>
              <a:gd name="T8" fmla="*/ 42 w 42"/>
              <a:gd name="T9" fmla="*/ 24 h 41"/>
              <a:gd name="T10" fmla="*/ 42 w 42"/>
              <a:gd name="T11" fmla="*/ 20 h 41"/>
              <a:gd name="T12" fmla="*/ 42 w 42"/>
              <a:gd name="T13" fmla="*/ 16 h 41"/>
              <a:gd name="T14" fmla="*/ 41 w 42"/>
              <a:gd name="T15" fmla="*/ 12 h 41"/>
              <a:gd name="T16" fmla="*/ 39 w 42"/>
              <a:gd name="T17" fmla="*/ 9 h 41"/>
              <a:gd name="T18" fmla="*/ 36 w 42"/>
              <a:gd name="T19" fmla="*/ 6 h 41"/>
              <a:gd name="T20" fmla="*/ 33 w 42"/>
              <a:gd name="T21" fmla="*/ 3 h 41"/>
              <a:gd name="T22" fmla="*/ 29 w 42"/>
              <a:gd name="T23" fmla="*/ 1 h 41"/>
              <a:gd name="T24" fmla="*/ 27 w 42"/>
              <a:gd name="T25" fmla="*/ 0 h 41"/>
              <a:gd name="T26" fmla="*/ 25 w 42"/>
              <a:gd name="T27" fmla="*/ 0 h 41"/>
              <a:gd name="T28" fmla="*/ 21 w 42"/>
              <a:gd name="T29" fmla="*/ 0 h 41"/>
              <a:gd name="T30" fmla="*/ 17 w 42"/>
              <a:gd name="T31" fmla="*/ 0 h 41"/>
              <a:gd name="T32" fmla="*/ 13 w 42"/>
              <a:gd name="T33" fmla="*/ 1 h 41"/>
              <a:gd name="T34" fmla="*/ 9 w 42"/>
              <a:gd name="T35" fmla="*/ 3 h 41"/>
              <a:gd name="T36" fmla="*/ 6 w 42"/>
              <a:gd name="T37" fmla="*/ 6 h 41"/>
              <a:gd name="T38" fmla="*/ 3 w 42"/>
              <a:gd name="T39" fmla="*/ 9 h 41"/>
              <a:gd name="T40" fmla="*/ 1 w 42"/>
              <a:gd name="T41" fmla="*/ 12 h 41"/>
              <a:gd name="T42" fmla="*/ 0 w 42"/>
              <a:gd name="T43" fmla="*/ 16 h 41"/>
              <a:gd name="T44" fmla="*/ 0 w 42"/>
              <a:gd name="T45" fmla="*/ 20 h 41"/>
              <a:gd name="T46" fmla="*/ 0 w 42"/>
              <a:gd name="T47" fmla="*/ 24 h 41"/>
              <a:gd name="T48" fmla="*/ 0 w 42"/>
              <a:gd name="T49" fmla="*/ 26 h 41"/>
              <a:gd name="T50" fmla="*/ 1 w 42"/>
              <a:gd name="T51" fmla="*/ 28 h 41"/>
              <a:gd name="T52" fmla="*/ 3 w 42"/>
              <a:gd name="T53" fmla="*/ 31 h 41"/>
              <a:gd name="T54" fmla="*/ 6 w 42"/>
              <a:gd name="T55" fmla="*/ 35 h 41"/>
              <a:gd name="T56" fmla="*/ 9 w 42"/>
              <a:gd name="T57" fmla="*/ 37 h 41"/>
              <a:gd name="T58" fmla="*/ 13 w 42"/>
              <a:gd name="T59" fmla="*/ 39 h 41"/>
              <a:gd name="T60" fmla="*/ 17 w 42"/>
              <a:gd name="T61" fmla="*/ 40 h 41"/>
              <a:gd name="T62" fmla="*/ 21 w 42"/>
              <a:gd name="T63" fmla="*/ 41 h 41"/>
              <a:gd name="T64" fmla="*/ 25 w 42"/>
              <a:gd name="T65" fmla="*/ 40 h 41"/>
              <a:gd name="T66" fmla="*/ 27 w 42"/>
              <a:gd name="T67" fmla="*/ 40 h 41"/>
              <a:gd name="T68" fmla="*/ 29 w 42"/>
              <a:gd name="T69" fmla="*/ 39 h 41"/>
              <a:gd name="T70" fmla="*/ 33 w 42"/>
              <a:gd name="T71" fmla="*/ 37 h 41"/>
              <a:gd name="T72" fmla="*/ 36 w 42"/>
              <a:gd name="T73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" h="41">
                <a:moveTo>
                  <a:pt x="36" y="35"/>
                </a:moveTo>
                <a:lnTo>
                  <a:pt x="39" y="31"/>
                </a:lnTo>
                <a:lnTo>
                  <a:pt x="41" y="28"/>
                </a:lnTo>
                <a:lnTo>
                  <a:pt x="41" y="26"/>
                </a:lnTo>
                <a:lnTo>
                  <a:pt x="42" y="24"/>
                </a:lnTo>
                <a:lnTo>
                  <a:pt x="42" y="20"/>
                </a:lnTo>
                <a:lnTo>
                  <a:pt x="42" y="16"/>
                </a:lnTo>
                <a:lnTo>
                  <a:pt x="41" y="12"/>
                </a:lnTo>
                <a:lnTo>
                  <a:pt x="39" y="9"/>
                </a:lnTo>
                <a:lnTo>
                  <a:pt x="36" y="6"/>
                </a:lnTo>
                <a:lnTo>
                  <a:pt x="33" y="3"/>
                </a:lnTo>
                <a:lnTo>
                  <a:pt x="29" y="1"/>
                </a:lnTo>
                <a:lnTo>
                  <a:pt x="27" y="0"/>
                </a:lnTo>
                <a:lnTo>
                  <a:pt x="25" y="0"/>
                </a:lnTo>
                <a:lnTo>
                  <a:pt x="21" y="0"/>
                </a:lnTo>
                <a:lnTo>
                  <a:pt x="17" y="0"/>
                </a:lnTo>
                <a:lnTo>
                  <a:pt x="13" y="1"/>
                </a:lnTo>
                <a:lnTo>
                  <a:pt x="9" y="3"/>
                </a:lnTo>
                <a:lnTo>
                  <a:pt x="6" y="6"/>
                </a:lnTo>
                <a:lnTo>
                  <a:pt x="3" y="9"/>
                </a:lnTo>
                <a:lnTo>
                  <a:pt x="1" y="12"/>
                </a:lnTo>
                <a:lnTo>
                  <a:pt x="0" y="16"/>
                </a:lnTo>
                <a:lnTo>
                  <a:pt x="0" y="20"/>
                </a:lnTo>
                <a:lnTo>
                  <a:pt x="0" y="24"/>
                </a:lnTo>
                <a:lnTo>
                  <a:pt x="0" y="26"/>
                </a:lnTo>
                <a:lnTo>
                  <a:pt x="1" y="28"/>
                </a:lnTo>
                <a:lnTo>
                  <a:pt x="3" y="31"/>
                </a:lnTo>
                <a:lnTo>
                  <a:pt x="6" y="35"/>
                </a:lnTo>
                <a:lnTo>
                  <a:pt x="9" y="37"/>
                </a:lnTo>
                <a:lnTo>
                  <a:pt x="13" y="39"/>
                </a:lnTo>
                <a:lnTo>
                  <a:pt x="17" y="40"/>
                </a:lnTo>
                <a:lnTo>
                  <a:pt x="21" y="41"/>
                </a:lnTo>
                <a:lnTo>
                  <a:pt x="25" y="40"/>
                </a:lnTo>
                <a:lnTo>
                  <a:pt x="27" y="40"/>
                </a:lnTo>
                <a:lnTo>
                  <a:pt x="29" y="39"/>
                </a:lnTo>
                <a:lnTo>
                  <a:pt x="33" y="37"/>
                </a:lnTo>
                <a:lnTo>
                  <a:pt x="36" y="35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36" name="Freeform 114"/>
          <p:cNvSpPr>
            <a:spLocks/>
          </p:cNvSpPr>
          <p:nvPr/>
        </p:nvSpPr>
        <p:spPr bwMode="auto">
          <a:xfrm>
            <a:off x="8525383" y="4116012"/>
            <a:ext cx="66675" cy="65088"/>
          </a:xfrm>
          <a:custGeom>
            <a:avLst/>
            <a:gdLst>
              <a:gd name="T0" fmla="*/ 36 w 42"/>
              <a:gd name="T1" fmla="*/ 35 h 41"/>
              <a:gd name="T2" fmla="*/ 39 w 42"/>
              <a:gd name="T3" fmla="*/ 32 h 41"/>
              <a:gd name="T4" fmla="*/ 41 w 42"/>
              <a:gd name="T5" fmla="*/ 28 h 41"/>
              <a:gd name="T6" fmla="*/ 41 w 42"/>
              <a:gd name="T7" fmla="*/ 26 h 41"/>
              <a:gd name="T8" fmla="*/ 42 w 42"/>
              <a:gd name="T9" fmla="*/ 25 h 41"/>
              <a:gd name="T10" fmla="*/ 42 w 42"/>
              <a:gd name="T11" fmla="*/ 21 h 41"/>
              <a:gd name="T12" fmla="*/ 42 w 42"/>
              <a:gd name="T13" fmla="*/ 16 h 41"/>
              <a:gd name="T14" fmla="*/ 41 w 42"/>
              <a:gd name="T15" fmla="*/ 13 h 41"/>
              <a:gd name="T16" fmla="*/ 39 w 42"/>
              <a:gd name="T17" fmla="*/ 9 h 41"/>
              <a:gd name="T18" fmla="*/ 36 w 42"/>
              <a:gd name="T19" fmla="*/ 6 h 41"/>
              <a:gd name="T20" fmla="*/ 33 w 42"/>
              <a:gd name="T21" fmla="*/ 3 h 41"/>
              <a:gd name="T22" fmla="*/ 29 w 42"/>
              <a:gd name="T23" fmla="*/ 2 h 41"/>
              <a:gd name="T24" fmla="*/ 27 w 42"/>
              <a:gd name="T25" fmla="*/ 1 h 41"/>
              <a:gd name="T26" fmla="*/ 25 w 42"/>
              <a:gd name="T27" fmla="*/ 0 h 41"/>
              <a:gd name="T28" fmla="*/ 21 w 42"/>
              <a:gd name="T29" fmla="*/ 0 h 41"/>
              <a:gd name="T30" fmla="*/ 17 w 42"/>
              <a:gd name="T31" fmla="*/ 0 h 41"/>
              <a:gd name="T32" fmla="*/ 13 w 42"/>
              <a:gd name="T33" fmla="*/ 2 h 41"/>
              <a:gd name="T34" fmla="*/ 9 w 42"/>
              <a:gd name="T35" fmla="*/ 3 h 41"/>
              <a:gd name="T36" fmla="*/ 6 w 42"/>
              <a:gd name="T37" fmla="*/ 6 h 41"/>
              <a:gd name="T38" fmla="*/ 3 w 42"/>
              <a:gd name="T39" fmla="*/ 9 h 41"/>
              <a:gd name="T40" fmla="*/ 1 w 42"/>
              <a:gd name="T41" fmla="*/ 13 h 41"/>
              <a:gd name="T42" fmla="*/ 0 w 42"/>
              <a:gd name="T43" fmla="*/ 16 h 41"/>
              <a:gd name="T44" fmla="*/ 0 w 42"/>
              <a:gd name="T45" fmla="*/ 21 h 41"/>
              <a:gd name="T46" fmla="*/ 0 w 42"/>
              <a:gd name="T47" fmla="*/ 25 h 41"/>
              <a:gd name="T48" fmla="*/ 0 w 42"/>
              <a:gd name="T49" fmla="*/ 26 h 41"/>
              <a:gd name="T50" fmla="*/ 1 w 42"/>
              <a:gd name="T51" fmla="*/ 28 h 41"/>
              <a:gd name="T52" fmla="*/ 3 w 42"/>
              <a:gd name="T53" fmla="*/ 32 h 41"/>
              <a:gd name="T54" fmla="*/ 6 w 42"/>
              <a:gd name="T55" fmla="*/ 35 h 41"/>
              <a:gd name="T56" fmla="*/ 9 w 42"/>
              <a:gd name="T57" fmla="*/ 38 h 41"/>
              <a:gd name="T58" fmla="*/ 13 w 42"/>
              <a:gd name="T59" fmla="*/ 40 h 41"/>
              <a:gd name="T60" fmla="*/ 17 w 42"/>
              <a:gd name="T61" fmla="*/ 41 h 41"/>
              <a:gd name="T62" fmla="*/ 21 w 42"/>
              <a:gd name="T63" fmla="*/ 41 h 41"/>
              <a:gd name="T64" fmla="*/ 25 w 42"/>
              <a:gd name="T65" fmla="*/ 41 h 41"/>
              <a:gd name="T66" fmla="*/ 27 w 42"/>
              <a:gd name="T67" fmla="*/ 40 h 41"/>
              <a:gd name="T68" fmla="*/ 29 w 42"/>
              <a:gd name="T69" fmla="*/ 40 h 41"/>
              <a:gd name="T70" fmla="*/ 33 w 42"/>
              <a:gd name="T71" fmla="*/ 38 h 41"/>
              <a:gd name="T72" fmla="*/ 36 w 42"/>
              <a:gd name="T73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" h="41">
                <a:moveTo>
                  <a:pt x="36" y="35"/>
                </a:moveTo>
                <a:lnTo>
                  <a:pt x="39" y="32"/>
                </a:lnTo>
                <a:lnTo>
                  <a:pt x="41" y="28"/>
                </a:lnTo>
                <a:lnTo>
                  <a:pt x="41" y="26"/>
                </a:lnTo>
                <a:lnTo>
                  <a:pt x="42" y="25"/>
                </a:lnTo>
                <a:lnTo>
                  <a:pt x="42" y="21"/>
                </a:lnTo>
                <a:lnTo>
                  <a:pt x="42" y="16"/>
                </a:lnTo>
                <a:lnTo>
                  <a:pt x="41" y="13"/>
                </a:lnTo>
                <a:lnTo>
                  <a:pt x="39" y="9"/>
                </a:lnTo>
                <a:lnTo>
                  <a:pt x="36" y="6"/>
                </a:lnTo>
                <a:lnTo>
                  <a:pt x="33" y="3"/>
                </a:lnTo>
                <a:lnTo>
                  <a:pt x="29" y="2"/>
                </a:lnTo>
                <a:lnTo>
                  <a:pt x="27" y="1"/>
                </a:lnTo>
                <a:lnTo>
                  <a:pt x="25" y="0"/>
                </a:lnTo>
                <a:lnTo>
                  <a:pt x="21" y="0"/>
                </a:lnTo>
                <a:lnTo>
                  <a:pt x="17" y="0"/>
                </a:lnTo>
                <a:lnTo>
                  <a:pt x="13" y="2"/>
                </a:lnTo>
                <a:lnTo>
                  <a:pt x="9" y="3"/>
                </a:lnTo>
                <a:lnTo>
                  <a:pt x="6" y="6"/>
                </a:lnTo>
                <a:lnTo>
                  <a:pt x="3" y="9"/>
                </a:lnTo>
                <a:lnTo>
                  <a:pt x="1" y="13"/>
                </a:lnTo>
                <a:lnTo>
                  <a:pt x="0" y="16"/>
                </a:lnTo>
                <a:lnTo>
                  <a:pt x="0" y="21"/>
                </a:lnTo>
                <a:lnTo>
                  <a:pt x="0" y="25"/>
                </a:lnTo>
                <a:lnTo>
                  <a:pt x="0" y="26"/>
                </a:lnTo>
                <a:lnTo>
                  <a:pt x="1" y="28"/>
                </a:lnTo>
                <a:lnTo>
                  <a:pt x="3" y="32"/>
                </a:lnTo>
                <a:lnTo>
                  <a:pt x="6" y="35"/>
                </a:lnTo>
                <a:lnTo>
                  <a:pt x="9" y="38"/>
                </a:lnTo>
                <a:lnTo>
                  <a:pt x="13" y="40"/>
                </a:lnTo>
                <a:lnTo>
                  <a:pt x="17" y="41"/>
                </a:lnTo>
                <a:lnTo>
                  <a:pt x="21" y="41"/>
                </a:lnTo>
                <a:lnTo>
                  <a:pt x="25" y="41"/>
                </a:lnTo>
                <a:lnTo>
                  <a:pt x="27" y="40"/>
                </a:lnTo>
                <a:lnTo>
                  <a:pt x="29" y="40"/>
                </a:lnTo>
                <a:lnTo>
                  <a:pt x="33" y="38"/>
                </a:lnTo>
                <a:lnTo>
                  <a:pt x="36" y="35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37" name="Freeform 115"/>
          <p:cNvSpPr>
            <a:spLocks/>
          </p:cNvSpPr>
          <p:nvPr/>
        </p:nvSpPr>
        <p:spPr bwMode="auto">
          <a:xfrm>
            <a:off x="7853871" y="4303337"/>
            <a:ext cx="68262" cy="65088"/>
          </a:xfrm>
          <a:custGeom>
            <a:avLst/>
            <a:gdLst>
              <a:gd name="T0" fmla="*/ 37 w 43"/>
              <a:gd name="T1" fmla="*/ 35 h 41"/>
              <a:gd name="T2" fmla="*/ 39 w 43"/>
              <a:gd name="T3" fmla="*/ 32 h 41"/>
              <a:gd name="T4" fmla="*/ 41 w 43"/>
              <a:gd name="T5" fmla="*/ 28 h 41"/>
              <a:gd name="T6" fmla="*/ 42 w 43"/>
              <a:gd name="T7" fmla="*/ 26 h 41"/>
              <a:gd name="T8" fmla="*/ 42 w 43"/>
              <a:gd name="T9" fmla="*/ 25 h 41"/>
              <a:gd name="T10" fmla="*/ 43 w 43"/>
              <a:gd name="T11" fmla="*/ 21 h 41"/>
              <a:gd name="T12" fmla="*/ 42 w 43"/>
              <a:gd name="T13" fmla="*/ 16 h 41"/>
              <a:gd name="T14" fmla="*/ 41 w 43"/>
              <a:gd name="T15" fmla="*/ 13 h 41"/>
              <a:gd name="T16" fmla="*/ 39 w 43"/>
              <a:gd name="T17" fmla="*/ 9 h 41"/>
              <a:gd name="T18" fmla="*/ 37 w 43"/>
              <a:gd name="T19" fmla="*/ 6 h 41"/>
              <a:gd name="T20" fmla="*/ 33 w 43"/>
              <a:gd name="T21" fmla="*/ 3 h 41"/>
              <a:gd name="T22" fmla="*/ 30 w 43"/>
              <a:gd name="T23" fmla="*/ 2 h 41"/>
              <a:gd name="T24" fmla="*/ 27 w 43"/>
              <a:gd name="T25" fmla="*/ 1 h 41"/>
              <a:gd name="T26" fmla="*/ 26 w 43"/>
              <a:gd name="T27" fmla="*/ 0 h 41"/>
              <a:gd name="T28" fmla="*/ 22 w 43"/>
              <a:gd name="T29" fmla="*/ 0 h 41"/>
              <a:gd name="T30" fmla="*/ 17 w 43"/>
              <a:gd name="T31" fmla="*/ 0 h 41"/>
              <a:gd name="T32" fmla="*/ 13 w 43"/>
              <a:gd name="T33" fmla="*/ 2 h 41"/>
              <a:gd name="T34" fmla="*/ 9 w 43"/>
              <a:gd name="T35" fmla="*/ 3 h 41"/>
              <a:gd name="T36" fmla="*/ 6 w 43"/>
              <a:gd name="T37" fmla="*/ 6 h 41"/>
              <a:gd name="T38" fmla="*/ 4 w 43"/>
              <a:gd name="T39" fmla="*/ 9 h 41"/>
              <a:gd name="T40" fmla="*/ 2 w 43"/>
              <a:gd name="T41" fmla="*/ 13 h 41"/>
              <a:gd name="T42" fmla="*/ 1 w 43"/>
              <a:gd name="T43" fmla="*/ 16 h 41"/>
              <a:gd name="T44" fmla="*/ 0 w 43"/>
              <a:gd name="T45" fmla="*/ 21 h 41"/>
              <a:gd name="T46" fmla="*/ 1 w 43"/>
              <a:gd name="T47" fmla="*/ 25 h 41"/>
              <a:gd name="T48" fmla="*/ 1 w 43"/>
              <a:gd name="T49" fmla="*/ 26 h 41"/>
              <a:gd name="T50" fmla="*/ 2 w 43"/>
              <a:gd name="T51" fmla="*/ 28 h 41"/>
              <a:gd name="T52" fmla="*/ 4 w 43"/>
              <a:gd name="T53" fmla="*/ 32 h 41"/>
              <a:gd name="T54" fmla="*/ 6 w 43"/>
              <a:gd name="T55" fmla="*/ 35 h 41"/>
              <a:gd name="T56" fmla="*/ 9 w 43"/>
              <a:gd name="T57" fmla="*/ 38 h 41"/>
              <a:gd name="T58" fmla="*/ 13 w 43"/>
              <a:gd name="T59" fmla="*/ 40 h 41"/>
              <a:gd name="T60" fmla="*/ 17 w 43"/>
              <a:gd name="T61" fmla="*/ 41 h 41"/>
              <a:gd name="T62" fmla="*/ 22 w 43"/>
              <a:gd name="T63" fmla="*/ 41 h 41"/>
              <a:gd name="T64" fmla="*/ 26 w 43"/>
              <a:gd name="T65" fmla="*/ 41 h 41"/>
              <a:gd name="T66" fmla="*/ 27 w 43"/>
              <a:gd name="T67" fmla="*/ 40 h 41"/>
              <a:gd name="T68" fmla="*/ 30 w 43"/>
              <a:gd name="T69" fmla="*/ 40 h 41"/>
              <a:gd name="T70" fmla="*/ 33 w 43"/>
              <a:gd name="T71" fmla="*/ 38 h 41"/>
              <a:gd name="T72" fmla="*/ 37 w 43"/>
              <a:gd name="T73" fmla="*/ 35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" h="41">
                <a:moveTo>
                  <a:pt x="37" y="35"/>
                </a:moveTo>
                <a:lnTo>
                  <a:pt x="39" y="32"/>
                </a:lnTo>
                <a:lnTo>
                  <a:pt x="41" y="28"/>
                </a:lnTo>
                <a:lnTo>
                  <a:pt x="42" y="26"/>
                </a:lnTo>
                <a:lnTo>
                  <a:pt x="42" y="25"/>
                </a:lnTo>
                <a:lnTo>
                  <a:pt x="43" y="21"/>
                </a:lnTo>
                <a:lnTo>
                  <a:pt x="42" y="16"/>
                </a:lnTo>
                <a:lnTo>
                  <a:pt x="41" y="13"/>
                </a:lnTo>
                <a:lnTo>
                  <a:pt x="39" y="9"/>
                </a:lnTo>
                <a:lnTo>
                  <a:pt x="37" y="6"/>
                </a:lnTo>
                <a:lnTo>
                  <a:pt x="33" y="3"/>
                </a:lnTo>
                <a:lnTo>
                  <a:pt x="30" y="2"/>
                </a:lnTo>
                <a:lnTo>
                  <a:pt x="27" y="1"/>
                </a:lnTo>
                <a:lnTo>
                  <a:pt x="26" y="0"/>
                </a:lnTo>
                <a:lnTo>
                  <a:pt x="22" y="0"/>
                </a:lnTo>
                <a:lnTo>
                  <a:pt x="17" y="0"/>
                </a:lnTo>
                <a:lnTo>
                  <a:pt x="13" y="2"/>
                </a:lnTo>
                <a:lnTo>
                  <a:pt x="9" y="3"/>
                </a:lnTo>
                <a:lnTo>
                  <a:pt x="6" y="6"/>
                </a:lnTo>
                <a:lnTo>
                  <a:pt x="4" y="9"/>
                </a:lnTo>
                <a:lnTo>
                  <a:pt x="2" y="13"/>
                </a:lnTo>
                <a:lnTo>
                  <a:pt x="1" y="16"/>
                </a:lnTo>
                <a:lnTo>
                  <a:pt x="0" y="21"/>
                </a:lnTo>
                <a:lnTo>
                  <a:pt x="1" y="25"/>
                </a:lnTo>
                <a:lnTo>
                  <a:pt x="1" y="26"/>
                </a:lnTo>
                <a:lnTo>
                  <a:pt x="2" y="28"/>
                </a:lnTo>
                <a:lnTo>
                  <a:pt x="4" y="32"/>
                </a:lnTo>
                <a:lnTo>
                  <a:pt x="6" y="35"/>
                </a:lnTo>
                <a:lnTo>
                  <a:pt x="9" y="38"/>
                </a:lnTo>
                <a:lnTo>
                  <a:pt x="13" y="40"/>
                </a:lnTo>
                <a:lnTo>
                  <a:pt x="17" y="41"/>
                </a:lnTo>
                <a:lnTo>
                  <a:pt x="22" y="41"/>
                </a:lnTo>
                <a:lnTo>
                  <a:pt x="26" y="41"/>
                </a:lnTo>
                <a:lnTo>
                  <a:pt x="27" y="40"/>
                </a:lnTo>
                <a:lnTo>
                  <a:pt x="30" y="40"/>
                </a:lnTo>
                <a:lnTo>
                  <a:pt x="33" y="38"/>
                </a:lnTo>
                <a:lnTo>
                  <a:pt x="37" y="35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38" name="Freeform 116"/>
          <p:cNvSpPr>
            <a:spLocks/>
          </p:cNvSpPr>
          <p:nvPr/>
        </p:nvSpPr>
        <p:spPr bwMode="auto">
          <a:xfrm>
            <a:off x="5845683" y="2985712"/>
            <a:ext cx="61912" cy="60325"/>
          </a:xfrm>
          <a:custGeom>
            <a:avLst/>
            <a:gdLst>
              <a:gd name="T0" fmla="*/ 5 w 39"/>
              <a:gd name="T1" fmla="*/ 6 h 38"/>
              <a:gd name="T2" fmla="*/ 3 w 39"/>
              <a:gd name="T3" fmla="*/ 7 h 38"/>
              <a:gd name="T4" fmla="*/ 1 w 39"/>
              <a:gd name="T5" fmla="*/ 10 h 38"/>
              <a:gd name="T6" fmla="*/ 0 w 39"/>
              <a:gd name="T7" fmla="*/ 13 h 38"/>
              <a:gd name="T8" fmla="*/ 1 w 39"/>
              <a:gd name="T9" fmla="*/ 14 h 38"/>
              <a:gd name="T10" fmla="*/ 1 w 39"/>
              <a:gd name="T11" fmla="*/ 23 h 38"/>
              <a:gd name="T12" fmla="*/ 1 w 39"/>
              <a:gd name="T13" fmla="*/ 26 h 38"/>
              <a:gd name="T14" fmla="*/ 3 w 39"/>
              <a:gd name="T15" fmla="*/ 30 h 38"/>
              <a:gd name="T16" fmla="*/ 4 w 39"/>
              <a:gd name="T17" fmla="*/ 31 h 38"/>
              <a:gd name="T18" fmla="*/ 5 w 39"/>
              <a:gd name="T19" fmla="*/ 32 h 38"/>
              <a:gd name="T20" fmla="*/ 6 w 39"/>
              <a:gd name="T21" fmla="*/ 32 h 38"/>
              <a:gd name="T22" fmla="*/ 15 w 39"/>
              <a:gd name="T23" fmla="*/ 36 h 38"/>
              <a:gd name="T24" fmla="*/ 15 w 39"/>
              <a:gd name="T25" fmla="*/ 37 h 38"/>
              <a:gd name="T26" fmla="*/ 17 w 39"/>
              <a:gd name="T27" fmla="*/ 38 h 38"/>
              <a:gd name="T28" fmla="*/ 20 w 39"/>
              <a:gd name="T29" fmla="*/ 38 h 38"/>
              <a:gd name="T30" fmla="*/ 22 w 39"/>
              <a:gd name="T31" fmla="*/ 38 h 38"/>
              <a:gd name="T32" fmla="*/ 23 w 39"/>
              <a:gd name="T33" fmla="*/ 38 h 38"/>
              <a:gd name="T34" fmla="*/ 24 w 39"/>
              <a:gd name="T35" fmla="*/ 37 h 38"/>
              <a:gd name="T36" fmla="*/ 22 w 39"/>
              <a:gd name="T37" fmla="*/ 24 h 38"/>
              <a:gd name="T38" fmla="*/ 33 w 39"/>
              <a:gd name="T39" fmla="*/ 32 h 38"/>
              <a:gd name="T40" fmla="*/ 35 w 39"/>
              <a:gd name="T41" fmla="*/ 30 h 38"/>
              <a:gd name="T42" fmla="*/ 38 w 39"/>
              <a:gd name="T43" fmla="*/ 26 h 38"/>
              <a:gd name="T44" fmla="*/ 38 w 39"/>
              <a:gd name="T45" fmla="*/ 24 h 38"/>
              <a:gd name="T46" fmla="*/ 25 w 39"/>
              <a:gd name="T47" fmla="*/ 19 h 38"/>
              <a:gd name="T48" fmla="*/ 37 w 39"/>
              <a:gd name="T49" fmla="*/ 14 h 38"/>
              <a:gd name="T50" fmla="*/ 38 w 39"/>
              <a:gd name="T51" fmla="*/ 14 h 38"/>
              <a:gd name="T52" fmla="*/ 38 w 39"/>
              <a:gd name="T53" fmla="*/ 13 h 38"/>
              <a:gd name="T54" fmla="*/ 38 w 39"/>
              <a:gd name="T55" fmla="*/ 12 h 38"/>
              <a:gd name="T56" fmla="*/ 38 w 39"/>
              <a:gd name="T57" fmla="*/ 11 h 38"/>
              <a:gd name="T58" fmla="*/ 37 w 39"/>
              <a:gd name="T59" fmla="*/ 9 h 38"/>
              <a:gd name="T60" fmla="*/ 34 w 39"/>
              <a:gd name="T61" fmla="*/ 6 h 38"/>
              <a:gd name="T62" fmla="*/ 32 w 39"/>
              <a:gd name="T63" fmla="*/ 6 h 38"/>
              <a:gd name="T64" fmla="*/ 24 w 39"/>
              <a:gd name="T65" fmla="*/ 2 h 38"/>
              <a:gd name="T66" fmla="*/ 23 w 39"/>
              <a:gd name="T67" fmla="*/ 0 h 38"/>
              <a:gd name="T68" fmla="*/ 19 w 39"/>
              <a:gd name="T69" fmla="*/ 0 h 38"/>
              <a:gd name="T70" fmla="*/ 15 w 39"/>
              <a:gd name="T71" fmla="*/ 0 h 38"/>
              <a:gd name="T72" fmla="*/ 15 w 39"/>
              <a:gd name="T73" fmla="*/ 2 h 38"/>
              <a:gd name="T74" fmla="*/ 6 w 39"/>
              <a:gd name="T75" fmla="*/ 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" h="38">
                <a:moveTo>
                  <a:pt x="6" y="6"/>
                </a:moveTo>
                <a:lnTo>
                  <a:pt x="5" y="6"/>
                </a:lnTo>
                <a:lnTo>
                  <a:pt x="5" y="6"/>
                </a:lnTo>
                <a:lnTo>
                  <a:pt x="3" y="7"/>
                </a:lnTo>
                <a:lnTo>
                  <a:pt x="2" y="9"/>
                </a:lnTo>
                <a:lnTo>
                  <a:pt x="1" y="10"/>
                </a:lnTo>
                <a:lnTo>
                  <a:pt x="1" y="11"/>
                </a:lnTo>
                <a:lnTo>
                  <a:pt x="0" y="13"/>
                </a:lnTo>
                <a:lnTo>
                  <a:pt x="0" y="14"/>
                </a:lnTo>
                <a:lnTo>
                  <a:pt x="1" y="14"/>
                </a:lnTo>
                <a:lnTo>
                  <a:pt x="13" y="19"/>
                </a:lnTo>
                <a:lnTo>
                  <a:pt x="1" y="23"/>
                </a:lnTo>
                <a:lnTo>
                  <a:pt x="0" y="25"/>
                </a:lnTo>
                <a:lnTo>
                  <a:pt x="1" y="26"/>
                </a:lnTo>
                <a:lnTo>
                  <a:pt x="2" y="28"/>
                </a:lnTo>
                <a:lnTo>
                  <a:pt x="3" y="30"/>
                </a:lnTo>
                <a:lnTo>
                  <a:pt x="4" y="31"/>
                </a:lnTo>
                <a:lnTo>
                  <a:pt x="4" y="31"/>
                </a:lnTo>
                <a:lnTo>
                  <a:pt x="5" y="32"/>
                </a:lnTo>
                <a:lnTo>
                  <a:pt x="5" y="32"/>
                </a:lnTo>
                <a:lnTo>
                  <a:pt x="5" y="32"/>
                </a:lnTo>
                <a:lnTo>
                  <a:pt x="6" y="32"/>
                </a:lnTo>
                <a:lnTo>
                  <a:pt x="17" y="24"/>
                </a:lnTo>
                <a:lnTo>
                  <a:pt x="15" y="36"/>
                </a:lnTo>
                <a:lnTo>
                  <a:pt x="14" y="37"/>
                </a:lnTo>
                <a:lnTo>
                  <a:pt x="15" y="37"/>
                </a:lnTo>
                <a:lnTo>
                  <a:pt x="15" y="38"/>
                </a:lnTo>
                <a:lnTo>
                  <a:pt x="17" y="38"/>
                </a:lnTo>
                <a:lnTo>
                  <a:pt x="19" y="38"/>
                </a:lnTo>
                <a:lnTo>
                  <a:pt x="20" y="38"/>
                </a:lnTo>
                <a:lnTo>
                  <a:pt x="22" y="38"/>
                </a:lnTo>
                <a:lnTo>
                  <a:pt x="22" y="38"/>
                </a:lnTo>
                <a:lnTo>
                  <a:pt x="22" y="38"/>
                </a:lnTo>
                <a:lnTo>
                  <a:pt x="23" y="38"/>
                </a:lnTo>
                <a:lnTo>
                  <a:pt x="23" y="38"/>
                </a:lnTo>
                <a:lnTo>
                  <a:pt x="24" y="37"/>
                </a:lnTo>
                <a:lnTo>
                  <a:pt x="24" y="36"/>
                </a:lnTo>
                <a:lnTo>
                  <a:pt x="22" y="24"/>
                </a:lnTo>
                <a:lnTo>
                  <a:pt x="32" y="32"/>
                </a:lnTo>
                <a:lnTo>
                  <a:pt x="33" y="32"/>
                </a:lnTo>
                <a:lnTo>
                  <a:pt x="34" y="32"/>
                </a:lnTo>
                <a:lnTo>
                  <a:pt x="35" y="30"/>
                </a:lnTo>
                <a:lnTo>
                  <a:pt x="37" y="29"/>
                </a:lnTo>
                <a:lnTo>
                  <a:pt x="38" y="26"/>
                </a:lnTo>
                <a:lnTo>
                  <a:pt x="39" y="25"/>
                </a:lnTo>
                <a:lnTo>
                  <a:pt x="38" y="24"/>
                </a:lnTo>
                <a:lnTo>
                  <a:pt x="37" y="23"/>
                </a:lnTo>
                <a:lnTo>
                  <a:pt x="25" y="19"/>
                </a:lnTo>
                <a:lnTo>
                  <a:pt x="37" y="14"/>
                </a:lnTo>
                <a:lnTo>
                  <a:pt x="37" y="14"/>
                </a:lnTo>
                <a:lnTo>
                  <a:pt x="38" y="14"/>
                </a:lnTo>
                <a:lnTo>
                  <a:pt x="38" y="14"/>
                </a:lnTo>
                <a:lnTo>
                  <a:pt x="38" y="13"/>
                </a:lnTo>
                <a:lnTo>
                  <a:pt x="38" y="13"/>
                </a:lnTo>
                <a:lnTo>
                  <a:pt x="39" y="13"/>
                </a:lnTo>
                <a:lnTo>
                  <a:pt x="38" y="12"/>
                </a:lnTo>
                <a:lnTo>
                  <a:pt x="38" y="12"/>
                </a:lnTo>
                <a:lnTo>
                  <a:pt x="38" y="11"/>
                </a:lnTo>
                <a:lnTo>
                  <a:pt x="37" y="10"/>
                </a:lnTo>
                <a:lnTo>
                  <a:pt x="37" y="9"/>
                </a:lnTo>
                <a:lnTo>
                  <a:pt x="35" y="7"/>
                </a:lnTo>
                <a:lnTo>
                  <a:pt x="34" y="6"/>
                </a:lnTo>
                <a:lnTo>
                  <a:pt x="33" y="6"/>
                </a:lnTo>
                <a:lnTo>
                  <a:pt x="32" y="6"/>
                </a:lnTo>
                <a:lnTo>
                  <a:pt x="22" y="14"/>
                </a:lnTo>
                <a:lnTo>
                  <a:pt x="24" y="2"/>
                </a:lnTo>
                <a:lnTo>
                  <a:pt x="24" y="1"/>
                </a:lnTo>
                <a:lnTo>
                  <a:pt x="23" y="0"/>
                </a:lnTo>
                <a:lnTo>
                  <a:pt x="22" y="0"/>
                </a:lnTo>
                <a:lnTo>
                  <a:pt x="19" y="0"/>
                </a:lnTo>
                <a:lnTo>
                  <a:pt x="17" y="0"/>
                </a:lnTo>
                <a:lnTo>
                  <a:pt x="15" y="0"/>
                </a:lnTo>
                <a:lnTo>
                  <a:pt x="14" y="1"/>
                </a:lnTo>
                <a:lnTo>
                  <a:pt x="15" y="2"/>
                </a:lnTo>
                <a:lnTo>
                  <a:pt x="17" y="14"/>
                </a:lnTo>
                <a:lnTo>
                  <a:pt x="6" y="6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39" name="Freeform 117"/>
          <p:cNvSpPr>
            <a:spLocks/>
          </p:cNvSpPr>
          <p:nvPr/>
        </p:nvSpPr>
        <p:spPr bwMode="auto">
          <a:xfrm>
            <a:off x="7861808" y="3833437"/>
            <a:ext cx="60325" cy="61913"/>
          </a:xfrm>
          <a:custGeom>
            <a:avLst/>
            <a:gdLst>
              <a:gd name="T0" fmla="*/ 5 w 38"/>
              <a:gd name="T1" fmla="*/ 7 h 39"/>
              <a:gd name="T2" fmla="*/ 3 w 38"/>
              <a:gd name="T3" fmla="*/ 8 h 39"/>
              <a:gd name="T4" fmla="*/ 1 w 38"/>
              <a:gd name="T5" fmla="*/ 11 h 39"/>
              <a:gd name="T6" fmla="*/ 0 w 38"/>
              <a:gd name="T7" fmla="*/ 14 h 39"/>
              <a:gd name="T8" fmla="*/ 1 w 38"/>
              <a:gd name="T9" fmla="*/ 15 h 39"/>
              <a:gd name="T10" fmla="*/ 1 w 38"/>
              <a:gd name="T11" fmla="*/ 24 h 39"/>
              <a:gd name="T12" fmla="*/ 1 w 38"/>
              <a:gd name="T13" fmla="*/ 27 h 39"/>
              <a:gd name="T14" fmla="*/ 3 w 38"/>
              <a:gd name="T15" fmla="*/ 31 h 39"/>
              <a:gd name="T16" fmla="*/ 4 w 38"/>
              <a:gd name="T17" fmla="*/ 32 h 39"/>
              <a:gd name="T18" fmla="*/ 5 w 38"/>
              <a:gd name="T19" fmla="*/ 33 h 39"/>
              <a:gd name="T20" fmla="*/ 6 w 38"/>
              <a:gd name="T21" fmla="*/ 33 h 39"/>
              <a:gd name="T22" fmla="*/ 14 w 38"/>
              <a:gd name="T23" fmla="*/ 37 h 39"/>
              <a:gd name="T24" fmla="*/ 14 w 38"/>
              <a:gd name="T25" fmla="*/ 38 h 39"/>
              <a:gd name="T26" fmla="*/ 17 w 38"/>
              <a:gd name="T27" fmla="*/ 39 h 39"/>
              <a:gd name="T28" fmla="*/ 20 w 38"/>
              <a:gd name="T29" fmla="*/ 39 h 39"/>
              <a:gd name="T30" fmla="*/ 22 w 38"/>
              <a:gd name="T31" fmla="*/ 39 h 39"/>
              <a:gd name="T32" fmla="*/ 22 w 38"/>
              <a:gd name="T33" fmla="*/ 39 h 39"/>
              <a:gd name="T34" fmla="*/ 24 w 38"/>
              <a:gd name="T35" fmla="*/ 38 h 39"/>
              <a:gd name="T36" fmla="*/ 22 w 38"/>
              <a:gd name="T37" fmla="*/ 25 h 39"/>
              <a:gd name="T38" fmla="*/ 33 w 38"/>
              <a:gd name="T39" fmla="*/ 33 h 39"/>
              <a:gd name="T40" fmla="*/ 35 w 38"/>
              <a:gd name="T41" fmla="*/ 31 h 39"/>
              <a:gd name="T42" fmla="*/ 38 w 38"/>
              <a:gd name="T43" fmla="*/ 27 h 39"/>
              <a:gd name="T44" fmla="*/ 38 w 38"/>
              <a:gd name="T45" fmla="*/ 25 h 39"/>
              <a:gd name="T46" fmla="*/ 25 w 38"/>
              <a:gd name="T47" fmla="*/ 20 h 39"/>
              <a:gd name="T48" fmla="*/ 37 w 38"/>
              <a:gd name="T49" fmla="*/ 15 h 39"/>
              <a:gd name="T50" fmla="*/ 38 w 38"/>
              <a:gd name="T51" fmla="*/ 14 h 39"/>
              <a:gd name="T52" fmla="*/ 38 w 38"/>
              <a:gd name="T53" fmla="*/ 14 h 39"/>
              <a:gd name="T54" fmla="*/ 38 w 38"/>
              <a:gd name="T55" fmla="*/ 13 h 39"/>
              <a:gd name="T56" fmla="*/ 38 w 38"/>
              <a:gd name="T57" fmla="*/ 12 h 39"/>
              <a:gd name="T58" fmla="*/ 37 w 38"/>
              <a:gd name="T59" fmla="*/ 10 h 39"/>
              <a:gd name="T60" fmla="*/ 34 w 38"/>
              <a:gd name="T61" fmla="*/ 7 h 39"/>
              <a:gd name="T62" fmla="*/ 32 w 38"/>
              <a:gd name="T63" fmla="*/ 7 h 39"/>
              <a:gd name="T64" fmla="*/ 24 w 38"/>
              <a:gd name="T65" fmla="*/ 2 h 39"/>
              <a:gd name="T66" fmla="*/ 23 w 38"/>
              <a:gd name="T67" fmla="*/ 1 h 39"/>
              <a:gd name="T68" fmla="*/ 19 w 38"/>
              <a:gd name="T69" fmla="*/ 0 h 39"/>
              <a:gd name="T70" fmla="*/ 15 w 38"/>
              <a:gd name="T71" fmla="*/ 1 h 39"/>
              <a:gd name="T72" fmla="*/ 14 w 38"/>
              <a:gd name="T73" fmla="*/ 2 h 39"/>
              <a:gd name="T74" fmla="*/ 6 w 38"/>
              <a:gd name="T75" fmla="*/ 7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" h="39">
                <a:moveTo>
                  <a:pt x="6" y="7"/>
                </a:moveTo>
                <a:lnTo>
                  <a:pt x="5" y="7"/>
                </a:lnTo>
                <a:lnTo>
                  <a:pt x="4" y="7"/>
                </a:lnTo>
                <a:lnTo>
                  <a:pt x="3" y="8"/>
                </a:lnTo>
                <a:lnTo>
                  <a:pt x="2" y="10"/>
                </a:lnTo>
                <a:lnTo>
                  <a:pt x="1" y="11"/>
                </a:lnTo>
                <a:lnTo>
                  <a:pt x="1" y="12"/>
                </a:lnTo>
                <a:lnTo>
                  <a:pt x="0" y="14"/>
                </a:lnTo>
                <a:lnTo>
                  <a:pt x="0" y="14"/>
                </a:lnTo>
                <a:lnTo>
                  <a:pt x="1" y="15"/>
                </a:lnTo>
                <a:lnTo>
                  <a:pt x="13" y="20"/>
                </a:lnTo>
                <a:lnTo>
                  <a:pt x="1" y="24"/>
                </a:lnTo>
                <a:lnTo>
                  <a:pt x="0" y="26"/>
                </a:lnTo>
                <a:lnTo>
                  <a:pt x="1" y="27"/>
                </a:lnTo>
                <a:lnTo>
                  <a:pt x="2" y="29"/>
                </a:lnTo>
                <a:lnTo>
                  <a:pt x="3" y="31"/>
                </a:lnTo>
                <a:lnTo>
                  <a:pt x="4" y="32"/>
                </a:lnTo>
                <a:lnTo>
                  <a:pt x="4" y="32"/>
                </a:lnTo>
                <a:lnTo>
                  <a:pt x="4" y="33"/>
                </a:lnTo>
                <a:lnTo>
                  <a:pt x="5" y="33"/>
                </a:lnTo>
                <a:lnTo>
                  <a:pt x="5" y="33"/>
                </a:lnTo>
                <a:lnTo>
                  <a:pt x="6" y="33"/>
                </a:lnTo>
                <a:lnTo>
                  <a:pt x="17" y="25"/>
                </a:lnTo>
                <a:lnTo>
                  <a:pt x="14" y="37"/>
                </a:lnTo>
                <a:lnTo>
                  <a:pt x="14" y="38"/>
                </a:lnTo>
                <a:lnTo>
                  <a:pt x="14" y="38"/>
                </a:lnTo>
                <a:lnTo>
                  <a:pt x="15" y="39"/>
                </a:lnTo>
                <a:lnTo>
                  <a:pt x="17" y="39"/>
                </a:lnTo>
                <a:lnTo>
                  <a:pt x="19" y="39"/>
                </a:lnTo>
                <a:lnTo>
                  <a:pt x="20" y="39"/>
                </a:lnTo>
                <a:lnTo>
                  <a:pt x="22" y="39"/>
                </a:lnTo>
                <a:lnTo>
                  <a:pt x="22" y="39"/>
                </a:lnTo>
                <a:lnTo>
                  <a:pt x="22" y="39"/>
                </a:lnTo>
                <a:lnTo>
                  <a:pt x="22" y="39"/>
                </a:lnTo>
                <a:lnTo>
                  <a:pt x="23" y="39"/>
                </a:lnTo>
                <a:lnTo>
                  <a:pt x="24" y="38"/>
                </a:lnTo>
                <a:lnTo>
                  <a:pt x="24" y="37"/>
                </a:lnTo>
                <a:lnTo>
                  <a:pt x="22" y="25"/>
                </a:lnTo>
                <a:lnTo>
                  <a:pt x="32" y="33"/>
                </a:lnTo>
                <a:lnTo>
                  <a:pt x="33" y="33"/>
                </a:lnTo>
                <a:lnTo>
                  <a:pt x="34" y="33"/>
                </a:lnTo>
                <a:lnTo>
                  <a:pt x="35" y="31"/>
                </a:lnTo>
                <a:lnTo>
                  <a:pt x="37" y="30"/>
                </a:lnTo>
                <a:lnTo>
                  <a:pt x="38" y="27"/>
                </a:lnTo>
                <a:lnTo>
                  <a:pt x="38" y="26"/>
                </a:lnTo>
                <a:lnTo>
                  <a:pt x="38" y="25"/>
                </a:lnTo>
                <a:lnTo>
                  <a:pt x="37" y="24"/>
                </a:lnTo>
                <a:lnTo>
                  <a:pt x="25" y="20"/>
                </a:lnTo>
                <a:lnTo>
                  <a:pt x="37" y="15"/>
                </a:lnTo>
                <a:lnTo>
                  <a:pt x="37" y="15"/>
                </a:lnTo>
                <a:lnTo>
                  <a:pt x="38" y="15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4"/>
                </a:lnTo>
                <a:lnTo>
                  <a:pt x="38" y="13"/>
                </a:lnTo>
                <a:lnTo>
                  <a:pt x="38" y="13"/>
                </a:lnTo>
                <a:lnTo>
                  <a:pt x="38" y="12"/>
                </a:lnTo>
                <a:lnTo>
                  <a:pt x="37" y="11"/>
                </a:lnTo>
                <a:lnTo>
                  <a:pt x="37" y="10"/>
                </a:lnTo>
                <a:lnTo>
                  <a:pt x="35" y="8"/>
                </a:lnTo>
                <a:lnTo>
                  <a:pt x="34" y="7"/>
                </a:lnTo>
                <a:lnTo>
                  <a:pt x="33" y="7"/>
                </a:lnTo>
                <a:lnTo>
                  <a:pt x="32" y="7"/>
                </a:lnTo>
                <a:lnTo>
                  <a:pt x="22" y="15"/>
                </a:lnTo>
                <a:lnTo>
                  <a:pt x="24" y="2"/>
                </a:lnTo>
                <a:lnTo>
                  <a:pt x="24" y="2"/>
                </a:lnTo>
                <a:lnTo>
                  <a:pt x="23" y="1"/>
                </a:lnTo>
                <a:lnTo>
                  <a:pt x="22" y="0"/>
                </a:lnTo>
                <a:lnTo>
                  <a:pt x="19" y="0"/>
                </a:lnTo>
                <a:lnTo>
                  <a:pt x="17" y="0"/>
                </a:lnTo>
                <a:lnTo>
                  <a:pt x="15" y="1"/>
                </a:lnTo>
                <a:lnTo>
                  <a:pt x="14" y="2"/>
                </a:lnTo>
                <a:lnTo>
                  <a:pt x="14" y="2"/>
                </a:lnTo>
                <a:lnTo>
                  <a:pt x="17" y="15"/>
                </a:lnTo>
                <a:lnTo>
                  <a:pt x="6" y="7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40" name="Freeform 118"/>
          <p:cNvSpPr>
            <a:spLocks/>
          </p:cNvSpPr>
          <p:nvPr/>
        </p:nvSpPr>
        <p:spPr bwMode="auto">
          <a:xfrm>
            <a:off x="8528558" y="3603249"/>
            <a:ext cx="60325" cy="60325"/>
          </a:xfrm>
          <a:custGeom>
            <a:avLst/>
            <a:gdLst>
              <a:gd name="T0" fmla="*/ 5 w 38"/>
              <a:gd name="T1" fmla="*/ 6 h 38"/>
              <a:gd name="T2" fmla="*/ 3 w 38"/>
              <a:gd name="T3" fmla="*/ 7 h 38"/>
              <a:gd name="T4" fmla="*/ 1 w 38"/>
              <a:gd name="T5" fmla="*/ 10 h 38"/>
              <a:gd name="T6" fmla="*/ 0 w 38"/>
              <a:gd name="T7" fmla="*/ 13 h 38"/>
              <a:gd name="T8" fmla="*/ 1 w 38"/>
              <a:gd name="T9" fmla="*/ 14 h 38"/>
              <a:gd name="T10" fmla="*/ 1 w 38"/>
              <a:gd name="T11" fmla="*/ 23 h 38"/>
              <a:gd name="T12" fmla="*/ 0 w 38"/>
              <a:gd name="T13" fmla="*/ 26 h 38"/>
              <a:gd name="T14" fmla="*/ 3 w 38"/>
              <a:gd name="T15" fmla="*/ 30 h 38"/>
              <a:gd name="T16" fmla="*/ 4 w 38"/>
              <a:gd name="T17" fmla="*/ 31 h 38"/>
              <a:gd name="T18" fmla="*/ 5 w 38"/>
              <a:gd name="T19" fmla="*/ 32 h 38"/>
              <a:gd name="T20" fmla="*/ 6 w 38"/>
              <a:gd name="T21" fmla="*/ 32 h 38"/>
              <a:gd name="T22" fmla="*/ 14 w 38"/>
              <a:gd name="T23" fmla="*/ 36 h 38"/>
              <a:gd name="T24" fmla="*/ 14 w 38"/>
              <a:gd name="T25" fmla="*/ 37 h 38"/>
              <a:gd name="T26" fmla="*/ 17 w 38"/>
              <a:gd name="T27" fmla="*/ 38 h 38"/>
              <a:gd name="T28" fmla="*/ 20 w 38"/>
              <a:gd name="T29" fmla="*/ 38 h 38"/>
              <a:gd name="T30" fmla="*/ 21 w 38"/>
              <a:gd name="T31" fmla="*/ 38 h 38"/>
              <a:gd name="T32" fmla="*/ 22 w 38"/>
              <a:gd name="T33" fmla="*/ 38 h 38"/>
              <a:gd name="T34" fmla="*/ 24 w 38"/>
              <a:gd name="T35" fmla="*/ 37 h 38"/>
              <a:gd name="T36" fmla="*/ 22 w 38"/>
              <a:gd name="T37" fmla="*/ 24 h 38"/>
              <a:gd name="T38" fmla="*/ 33 w 38"/>
              <a:gd name="T39" fmla="*/ 32 h 38"/>
              <a:gd name="T40" fmla="*/ 35 w 38"/>
              <a:gd name="T41" fmla="*/ 30 h 38"/>
              <a:gd name="T42" fmla="*/ 38 w 38"/>
              <a:gd name="T43" fmla="*/ 26 h 38"/>
              <a:gd name="T44" fmla="*/ 38 w 38"/>
              <a:gd name="T45" fmla="*/ 24 h 38"/>
              <a:gd name="T46" fmla="*/ 25 w 38"/>
              <a:gd name="T47" fmla="*/ 19 h 38"/>
              <a:gd name="T48" fmla="*/ 37 w 38"/>
              <a:gd name="T49" fmla="*/ 14 h 38"/>
              <a:gd name="T50" fmla="*/ 38 w 38"/>
              <a:gd name="T51" fmla="*/ 14 h 38"/>
              <a:gd name="T52" fmla="*/ 38 w 38"/>
              <a:gd name="T53" fmla="*/ 13 h 38"/>
              <a:gd name="T54" fmla="*/ 38 w 38"/>
              <a:gd name="T55" fmla="*/ 12 h 38"/>
              <a:gd name="T56" fmla="*/ 38 w 38"/>
              <a:gd name="T57" fmla="*/ 11 h 38"/>
              <a:gd name="T58" fmla="*/ 37 w 38"/>
              <a:gd name="T59" fmla="*/ 9 h 38"/>
              <a:gd name="T60" fmla="*/ 34 w 38"/>
              <a:gd name="T61" fmla="*/ 6 h 38"/>
              <a:gd name="T62" fmla="*/ 32 w 38"/>
              <a:gd name="T63" fmla="*/ 6 h 38"/>
              <a:gd name="T64" fmla="*/ 24 w 38"/>
              <a:gd name="T65" fmla="*/ 2 h 38"/>
              <a:gd name="T66" fmla="*/ 23 w 38"/>
              <a:gd name="T67" fmla="*/ 0 h 38"/>
              <a:gd name="T68" fmla="*/ 19 w 38"/>
              <a:gd name="T69" fmla="*/ 0 h 38"/>
              <a:gd name="T70" fmla="*/ 15 w 38"/>
              <a:gd name="T71" fmla="*/ 0 h 38"/>
              <a:gd name="T72" fmla="*/ 14 w 38"/>
              <a:gd name="T73" fmla="*/ 2 h 38"/>
              <a:gd name="T74" fmla="*/ 6 w 38"/>
              <a:gd name="T75" fmla="*/ 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8" h="38">
                <a:moveTo>
                  <a:pt x="6" y="6"/>
                </a:moveTo>
                <a:lnTo>
                  <a:pt x="5" y="6"/>
                </a:lnTo>
                <a:lnTo>
                  <a:pt x="4" y="6"/>
                </a:lnTo>
                <a:lnTo>
                  <a:pt x="3" y="7"/>
                </a:lnTo>
                <a:lnTo>
                  <a:pt x="2" y="9"/>
                </a:lnTo>
                <a:lnTo>
                  <a:pt x="1" y="10"/>
                </a:lnTo>
                <a:lnTo>
                  <a:pt x="0" y="11"/>
                </a:lnTo>
                <a:lnTo>
                  <a:pt x="0" y="13"/>
                </a:lnTo>
                <a:lnTo>
                  <a:pt x="0" y="14"/>
                </a:lnTo>
                <a:lnTo>
                  <a:pt x="1" y="14"/>
                </a:lnTo>
                <a:lnTo>
                  <a:pt x="13" y="19"/>
                </a:lnTo>
                <a:lnTo>
                  <a:pt x="1" y="23"/>
                </a:lnTo>
                <a:lnTo>
                  <a:pt x="0" y="25"/>
                </a:lnTo>
                <a:lnTo>
                  <a:pt x="0" y="26"/>
                </a:lnTo>
                <a:lnTo>
                  <a:pt x="2" y="28"/>
                </a:lnTo>
                <a:lnTo>
                  <a:pt x="3" y="30"/>
                </a:lnTo>
                <a:lnTo>
                  <a:pt x="3" y="31"/>
                </a:lnTo>
                <a:lnTo>
                  <a:pt x="4" y="31"/>
                </a:lnTo>
                <a:lnTo>
                  <a:pt x="4" y="32"/>
                </a:lnTo>
                <a:lnTo>
                  <a:pt x="5" y="32"/>
                </a:lnTo>
                <a:lnTo>
                  <a:pt x="5" y="32"/>
                </a:lnTo>
                <a:lnTo>
                  <a:pt x="6" y="32"/>
                </a:lnTo>
                <a:lnTo>
                  <a:pt x="16" y="24"/>
                </a:lnTo>
                <a:lnTo>
                  <a:pt x="14" y="36"/>
                </a:lnTo>
                <a:lnTo>
                  <a:pt x="14" y="37"/>
                </a:lnTo>
                <a:lnTo>
                  <a:pt x="14" y="37"/>
                </a:lnTo>
                <a:lnTo>
                  <a:pt x="15" y="38"/>
                </a:lnTo>
                <a:lnTo>
                  <a:pt x="17" y="38"/>
                </a:lnTo>
                <a:lnTo>
                  <a:pt x="19" y="38"/>
                </a:lnTo>
                <a:lnTo>
                  <a:pt x="20" y="38"/>
                </a:lnTo>
                <a:lnTo>
                  <a:pt x="21" y="38"/>
                </a:lnTo>
                <a:lnTo>
                  <a:pt x="21" y="38"/>
                </a:lnTo>
                <a:lnTo>
                  <a:pt x="22" y="38"/>
                </a:lnTo>
                <a:lnTo>
                  <a:pt x="22" y="38"/>
                </a:lnTo>
                <a:lnTo>
                  <a:pt x="23" y="38"/>
                </a:lnTo>
                <a:lnTo>
                  <a:pt x="24" y="37"/>
                </a:lnTo>
                <a:lnTo>
                  <a:pt x="24" y="36"/>
                </a:lnTo>
                <a:lnTo>
                  <a:pt x="22" y="24"/>
                </a:lnTo>
                <a:lnTo>
                  <a:pt x="32" y="32"/>
                </a:lnTo>
                <a:lnTo>
                  <a:pt x="33" y="32"/>
                </a:lnTo>
                <a:lnTo>
                  <a:pt x="34" y="32"/>
                </a:lnTo>
                <a:lnTo>
                  <a:pt x="35" y="30"/>
                </a:lnTo>
                <a:lnTo>
                  <a:pt x="37" y="29"/>
                </a:lnTo>
                <a:lnTo>
                  <a:pt x="38" y="26"/>
                </a:lnTo>
                <a:lnTo>
                  <a:pt x="38" y="25"/>
                </a:lnTo>
                <a:lnTo>
                  <a:pt x="38" y="24"/>
                </a:lnTo>
                <a:lnTo>
                  <a:pt x="37" y="23"/>
                </a:lnTo>
                <a:lnTo>
                  <a:pt x="25" y="19"/>
                </a:lnTo>
                <a:lnTo>
                  <a:pt x="37" y="14"/>
                </a:lnTo>
                <a:lnTo>
                  <a:pt x="37" y="14"/>
                </a:lnTo>
                <a:lnTo>
                  <a:pt x="37" y="14"/>
                </a:lnTo>
                <a:lnTo>
                  <a:pt x="38" y="14"/>
                </a:lnTo>
                <a:lnTo>
                  <a:pt x="38" y="13"/>
                </a:lnTo>
                <a:lnTo>
                  <a:pt x="38" y="13"/>
                </a:lnTo>
                <a:lnTo>
                  <a:pt x="38" y="13"/>
                </a:lnTo>
                <a:lnTo>
                  <a:pt x="38" y="12"/>
                </a:lnTo>
                <a:lnTo>
                  <a:pt x="38" y="12"/>
                </a:lnTo>
                <a:lnTo>
                  <a:pt x="38" y="11"/>
                </a:lnTo>
                <a:lnTo>
                  <a:pt x="37" y="10"/>
                </a:lnTo>
                <a:lnTo>
                  <a:pt x="37" y="9"/>
                </a:lnTo>
                <a:lnTo>
                  <a:pt x="35" y="7"/>
                </a:lnTo>
                <a:lnTo>
                  <a:pt x="34" y="6"/>
                </a:lnTo>
                <a:lnTo>
                  <a:pt x="33" y="6"/>
                </a:lnTo>
                <a:lnTo>
                  <a:pt x="32" y="6"/>
                </a:lnTo>
                <a:lnTo>
                  <a:pt x="22" y="14"/>
                </a:lnTo>
                <a:lnTo>
                  <a:pt x="24" y="2"/>
                </a:lnTo>
                <a:lnTo>
                  <a:pt x="24" y="1"/>
                </a:lnTo>
                <a:lnTo>
                  <a:pt x="23" y="0"/>
                </a:lnTo>
                <a:lnTo>
                  <a:pt x="21" y="0"/>
                </a:lnTo>
                <a:lnTo>
                  <a:pt x="19" y="0"/>
                </a:lnTo>
                <a:lnTo>
                  <a:pt x="17" y="0"/>
                </a:lnTo>
                <a:lnTo>
                  <a:pt x="15" y="0"/>
                </a:lnTo>
                <a:lnTo>
                  <a:pt x="14" y="1"/>
                </a:lnTo>
                <a:lnTo>
                  <a:pt x="14" y="2"/>
                </a:lnTo>
                <a:lnTo>
                  <a:pt x="16" y="14"/>
                </a:lnTo>
                <a:lnTo>
                  <a:pt x="6" y="6"/>
                </a:lnTo>
                <a:close/>
              </a:path>
            </a:pathLst>
          </a:custGeom>
          <a:solidFill>
            <a:srgbClr val="CC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141" name="Rectangle 119"/>
          <p:cNvSpPr>
            <a:spLocks noChangeArrowheads="1"/>
          </p:cNvSpPr>
          <p:nvPr/>
        </p:nvSpPr>
        <p:spPr bwMode="auto">
          <a:xfrm>
            <a:off x="5120196" y="2236412"/>
            <a:ext cx="17152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p=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2" name="Rectangle 120"/>
          <p:cNvSpPr>
            <a:spLocks noChangeArrowheads="1"/>
          </p:cNvSpPr>
          <p:nvPr/>
        </p:nvSpPr>
        <p:spPr bwMode="auto">
          <a:xfrm>
            <a:off x="5645658" y="2236412"/>
            <a:ext cx="46647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0,0001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3" name="Rectangle 121"/>
          <p:cNvSpPr>
            <a:spLocks noChangeArrowheads="1"/>
          </p:cNvSpPr>
          <p:nvPr/>
        </p:nvSpPr>
        <p:spPr bwMode="auto">
          <a:xfrm>
            <a:off x="6358446" y="2236412"/>
            <a:ext cx="381515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0,029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4" name="Rectangle 122"/>
          <p:cNvSpPr>
            <a:spLocks noChangeArrowheads="1"/>
          </p:cNvSpPr>
          <p:nvPr/>
        </p:nvSpPr>
        <p:spPr bwMode="auto">
          <a:xfrm>
            <a:off x="6928358" y="2236412"/>
            <a:ext cx="5883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&lt; 0,0001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5" name="Rectangle 123"/>
          <p:cNvSpPr>
            <a:spLocks noChangeArrowheads="1"/>
          </p:cNvSpPr>
          <p:nvPr/>
        </p:nvSpPr>
        <p:spPr bwMode="auto">
          <a:xfrm>
            <a:off x="7598283" y="2236412"/>
            <a:ext cx="5883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&lt; 0,0001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6" name="Rectangle 124"/>
          <p:cNvSpPr>
            <a:spLocks noChangeArrowheads="1"/>
          </p:cNvSpPr>
          <p:nvPr/>
        </p:nvSpPr>
        <p:spPr bwMode="auto">
          <a:xfrm>
            <a:off x="8268208" y="2236412"/>
            <a:ext cx="588303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3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&lt; 0,0001</a:t>
            </a:r>
            <a:endParaRPr kumimoji="0" lang="fr-FR" sz="1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419331" y="1672743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66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5799957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DTG + RPV as </a:t>
            </a:r>
            <a:r>
              <a:rPr lang="fr-FR" dirty="0" err="1"/>
              <a:t>switch</a:t>
            </a:r>
            <a:r>
              <a:rPr lang="fr-FR" dirty="0"/>
              <a:t> </a:t>
            </a:r>
            <a:r>
              <a:rPr lang="fr-FR" dirty="0" err="1"/>
              <a:t>therapy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457200" y="1287806"/>
            <a:ext cx="8229600" cy="483836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Analysis of viral replication below 50 c/mL in SWORD studies: </a:t>
            </a:r>
            <a:r>
              <a:rPr lang="en-US" sz="2400" dirty="0" err="1">
                <a:solidFill>
                  <a:srgbClr val="000066"/>
                </a:solidFill>
              </a:rPr>
              <a:t>virologically</a:t>
            </a:r>
            <a:r>
              <a:rPr lang="en-US" sz="2400" dirty="0">
                <a:solidFill>
                  <a:srgbClr val="000066"/>
                </a:solidFill>
              </a:rPr>
              <a:t> suppressed patients </a:t>
            </a:r>
            <a:r>
              <a:rPr lang="en-US" sz="2400" dirty="0" err="1">
                <a:solidFill>
                  <a:srgbClr val="000066"/>
                </a:solidFill>
              </a:rPr>
              <a:t>randomised</a:t>
            </a:r>
            <a:r>
              <a:rPr lang="en-US" sz="2400" dirty="0">
                <a:solidFill>
                  <a:srgbClr val="000066"/>
                </a:solidFill>
              </a:rPr>
              <a:t> to DTG + RPV vs continuation of </a:t>
            </a:r>
            <a:r>
              <a:rPr lang="en-US" sz="2400" dirty="0" err="1">
                <a:solidFill>
                  <a:srgbClr val="000066"/>
                </a:solidFill>
              </a:rPr>
              <a:t>cART</a:t>
            </a:r>
            <a:r>
              <a:rPr lang="en-US" sz="2400" dirty="0">
                <a:solidFill>
                  <a:srgbClr val="000066"/>
                </a:solidFill>
              </a:rPr>
              <a:t> (CAR)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Non inferiority at W48 with 95% virologic success in both arms</a:t>
            </a:r>
          </a:p>
          <a:p>
            <a:r>
              <a:rPr lang="en-US" sz="2400" dirty="0">
                <a:solidFill>
                  <a:srgbClr val="000066"/>
                </a:solidFill>
              </a:rPr>
              <a:t>At baseline, 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Target not detected (TND) in 78% (DTG + RPV) vs 83% of CAR</a:t>
            </a:r>
          </a:p>
          <a:p>
            <a:pPr lvl="2"/>
            <a:r>
              <a:rPr lang="en-US" sz="1700" dirty="0">
                <a:solidFill>
                  <a:srgbClr val="000066"/>
                </a:solidFill>
              </a:rPr>
              <a:t>During 48W: TND at all visits in 47% vs 53%, VL ≥ 50 c/mL at least once in 5% vs 5%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Target detected or VL 40-50 c/mL in 21% vs 17%</a:t>
            </a:r>
          </a:p>
          <a:p>
            <a:pPr lvl="2"/>
            <a:r>
              <a:rPr lang="en-US" sz="1700" dirty="0">
                <a:solidFill>
                  <a:srgbClr val="000066"/>
                </a:solidFill>
              </a:rPr>
              <a:t>During 48W: TND at all visits in 19% vs 17%, VL ≥ 50 c/mL at least once in 16% vs 17%</a:t>
            </a:r>
          </a:p>
          <a:p>
            <a:pPr marL="914400" lvl="2" indent="0">
              <a:buNone/>
            </a:pPr>
            <a:endParaRPr lang="en-US" sz="1600" dirty="0">
              <a:solidFill>
                <a:srgbClr val="000066"/>
              </a:solidFill>
            </a:endParaRPr>
          </a:p>
          <a:p>
            <a:r>
              <a:rPr lang="en-US" sz="2400" b="1" dirty="0">
                <a:solidFill>
                  <a:srgbClr val="000066"/>
                </a:solidFill>
              </a:rPr>
              <a:t>Conclusions</a:t>
            </a:r>
          </a:p>
          <a:p>
            <a:pPr lvl="1"/>
            <a:r>
              <a:rPr lang="en-US" sz="2100" dirty="0">
                <a:solidFill>
                  <a:srgbClr val="000066"/>
                </a:solidFill>
              </a:rPr>
              <a:t>No difference in outcome with TND as endpoint</a:t>
            </a:r>
          </a:p>
          <a:p>
            <a:pPr lvl="1"/>
            <a:r>
              <a:rPr lang="en-US" sz="2100" dirty="0">
                <a:solidFill>
                  <a:srgbClr val="000066"/>
                </a:solidFill>
              </a:rPr>
              <a:t>Incident viremia ≥ 50c/mL similar between arms by baseline TD versus TND, but more common with TD</a:t>
            </a:r>
          </a:p>
          <a:p>
            <a:pPr lvl="1"/>
            <a:r>
              <a:rPr lang="en-US" sz="2100" dirty="0">
                <a:solidFill>
                  <a:srgbClr val="000066"/>
                </a:solidFill>
              </a:rPr>
              <a:t>However, no clinical consequence: low and similar rate between arms of confirmed virologic failures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450104" y="6474049"/>
            <a:ext cx="369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</a:rPr>
              <a:t>Underwood</a:t>
            </a:r>
            <a:r>
              <a:rPr lang="fr-FR" sz="1200" i="1" dirty="0">
                <a:solidFill>
                  <a:srgbClr val="C00000"/>
                </a:solidFill>
              </a:rPr>
              <a:t> M (Abs. P311). JIAS 2018; 21 , suppl. 8: 195 </a:t>
            </a:r>
          </a:p>
        </p:txBody>
      </p:sp>
    </p:spTree>
    <p:extLst>
      <p:ext uri="{BB962C8B-B14F-4D97-AF65-F5344CB8AC3E}">
        <p14:creationId xmlns:p14="http://schemas.microsoft.com/office/powerpoint/2010/main" val="2921949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3245"/>
            <a:ext cx="8229600" cy="872995"/>
          </a:xfrm>
        </p:spPr>
        <p:txBody>
          <a:bodyPr/>
          <a:lstStyle/>
          <a:p>
            <a:r>
              <a:rPr lang="fr-FR" dirty="0"/>
              <a:t>2 DR as </a:t>
            </a:r>
            <a:r>
              <a:rPr lang="fr-FR" dirty="0" err="1"/>
              <a:t>switch</a:t>
            </a:r>
            <a:r>
              <a:rPr lang="fr-FR" dirty="0"/>
              <a:t> </a:t>
            </a:r>
            <a:r>
              <a:rPr lang="mr-IN" dirty="0"/>
              <a:t>–</a:t>
            </a:r>
            <a:r>
              <a:rPr lang="fr-FR" dirty="0"/>
              <a:t>real life data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959"/>
            <a:ext cx="8098074" cy="5305236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000066"/>
                </a:solidFill>
              </a:rPr>
              <a:t>Multicentric Italian study</a:t>
            </a:r>
          </a:p>
          <a:p>
            <a:r>
              <a:rPr lang="en-US" sz="2000" dirty="0">
                <a:solidFill>
                  <a:srgbClr val="000066"/>
                </a:solidFill>
              </a:rPr>
              <a:t>248 patients </a:t>
            </a:r>
            <a:r>
              <a:rPr lang="en-US" sz="2000" dirty="0" err="1">
                <a:solidFill>
                  <a:srgbClr val="000066"/>
                </a:solidFill>
              </a:rPr>
              <a:t>virologically</a:t>
            </a:r>
            <a:r>
              <a:rPr lang="en-US" sz="2000" dirty="0">
                <a:solidFill>
                  <a:srgbClr val="000066"/>
                </a:solidFill>
              </a:rPr>
              <a:t> suppressed, median prior number regimens = 5, ≥ 1 prior major resistance mutation = 65%</a:t>
            </a:r>
          </a:p>
          <a:p>
            <a:r>
              <a:rPr lang="en-US" sz="2000" dirty="0">
                <a:solidFill>
                  <a:srgbClr val="000066"/>
                </a:solidFill>
              </a:rPr>
              <a:t>Switch to 2 DR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166 : RAL + DRV/r (n = 80) ; RAL + ETR (n = 21)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82 : DTG + 3TC (n = 46) ; DTG + DRV/r (n = 22)</a:t>
            </a:r>
          </a:p>
          <a:p>
            <a:r>
              <a:rPr lang="en-US" sz="2000" dirty="0">
                <a:solidFill>
                  <a:srgbClr val="000066"/>
                </a:solidFill>
              </a:rPr>
              <a:t>Probability of VF at M36 : 8.3% [9.5% for RAL vs 5.3% for DTG]</a:t>
            </a:r>
          </a:p>
          <a:p>
            <a:r>
              <a:rPr lang="en-US" sz="2000" dirty="0">
                <a:solidFill>
                  <a:srgbClr val="000066"/>
                </a:solidFill>
              </a:rPr>
              <a:t>Multivariable analysis of VF risk</a:t>
            </a:r>
          </a:p>
          <a:p>
            <a:pPr lvl="1"/>
            <a:r>
              <a:rPr lang="en-US" sz="1800" dirty="0">
                <a:solidFill>
                  <a:srgbClr val="000066"/>
                </a:solidFill>
              </a:rPr>
              <a:t>Shorter time of previous virologic suppression</a:t>
            </a:r>
          </a:p>
          <a:p>
            <a:pPr lvl="1"/>
            <a:r>
              <a:rPr lang="en-US" sz="1800" dirty="0">
                <a:solidFill>
                  <a:srgbClr val="000066"/>
                </a:solidFill>
              </a:rPr>
              <a:t>Not fully susceptible companion drug</a:t>
            </a:r>
          </a:p>
          <a:p>
            <a:r>
              <a:rPr lang="en-US" sz="2000" dirty="0">
                <a:solidFill>
                  <a:srgbClr val="000066"/>
                </a:solidFill>
              </a:rPr>
              <a:t>Resistance testing at failure (n = 12)</a:t>
            </a:r>
          </a:p>
          <a:p>
            <a:pPr lvl="1"/>
            <a:r>
              <a:rPr lang="en-US" sz="1800" dirty="0">
                <a:solidFill>
                  <a:srgbClr val="000066"/>
                </a:solidFill>
              </a:rPr>
              <a:t>Emergence of INI resistance in 7/12 (6 RAL + 1 DTG) and accumulation of resistance to companion drug in 4 (4/4 RAL)</a:t>
            </a:r>
          </a:p>
          <a:p>
            <a:pPr marL="385762" indent="-342900"/>
            <a:endParaRPr lang="en-US" dirty="0">
              <a:solidFill>
                <a:srgbClr val="000066"/>
              </a:solidFill>
            </a:endParaRPr>
          </a:p>
          <a:p>
            <a:pPr marL="385762" indent="-342900"/>
            <a:r>
              <a:rPr lang="en-US" b="1" dirty="0">
                <a:solidFill>
                  <a:srgbClr val="000066"/>
                </a:solidFill>
              </a:rPr>
              <a:t>Conclusion : </a:t>
            </a:r>
            <a:r>
              <a:rPr lang="en-US" dirty="0">
                <a:solidFill>
                  <a:srgbClr val="000066"/>
                </a:solidFill>
              </a:rPr>
              <a:t>Greater success rate if stable virologic suppression &gt; 1 year + fully active companion drug</a:t>
            </a:r>
            <a:endParaRPr lang="en-US" sz="2000" dirty="0">
              <a:solidFill>
                <a:srgbClr val="000066"/>
              </a:solidFill>
            </a:endParaRPr>
          </a:p>
          <a:p>
            <a:pPr lvl="1"/>
            <a:endParaRPr lang="en-US" sz="2000" dirty="0">
              <a:solidFill>
                <a:srgbClr val="00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63786" y="6482712"/>
            <a:ext cx="3680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C00000"/>
                </a:solidFill>
              </a:rPr>
              <a:t>Armenia D (Abs. P297). JIAS 2018; 21 , suppl. 8: 187-188 </a:t>
            </a:r>
          </a:p>
        </p:txBody>
      </p:sp>
    </p:spTree>
    <p:extLst>
      <p:ext uri="{BB962C8B-B14F-4D97-AF65-F5344CB8AC3E}">
        <p14:creationId xmlns:p14="http://schemas.microsoft.com/office/powerpoint/2010/main" val="96114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5" name="Line 172"/>
          <p:cNvSpPr>
            <a:spLocks noChangeShapeType="1"/>
          </p:cNvSpPr>
          <p:nvPr/>
        </p:nvSpPr>
        <p:spPr bwMode="auto">
          <a:xfrm>
            <a:off x="8779321" y="1987550"/>
            <a:ext cx="0" cy="2151063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227" name="Line 172"/>
          <p:cNvSpPr>
            <a:spLocks noChangeShapeType="1"/>
          </p:cNvSpPr>
          <p:nvPr/>
        </p:nvSpPr>
        <p:spPr bwMode="auto">
          <a:xfrm>
            <a:off x="6331049" y="1987549"/>
            <a:ext cx="0" cy="2268000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34925" y="1125538"/>
            <a:ext cx="1811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-109" charset="2"/>
              <a:buChar char="§"/>
              <a:defRPr/>
            </a:pPr>
            <a:r>
              <a:rPr lang="fr-FR" sz="2400" b="1" kern="0" dirty="0">
                <a:solidFill>
                  <a:srgbClr val="CC33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Design</a:t>
            </a:r>
          </a:p>
        </p:txBody>
      </p:sp>
      <p:cxnSp>
        <p:nvCxnSpPr>
          <p:cNvPr id="8196" name="Connecteur droit 66"/>
          <p:cNvCxnSpPr>
            <a:cxnSpLocks noChangeShapeType="1"/>
          </p:cNvCxnSpPr>
          <p:nvPr/>
        </p:nvCxnSpPr>
        <p:spPr bwMode="auto">
          <a:xfrm rot="5400000">
            <a:off x="2666728" y="2593633"/>
            <a:ext cx="400050" cy="1587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</p:spPr>
      </p:cxnSp>
      <p:sp>
        <p:nvSpPr>
          <p:cNvPr id="8197" name="Espace réservé du contenu 2"/>
          <p:cNvSpPr>
            <a:spLocks/>
          </p:cNvSpPr>
          <p:nvPr/>
        </p:nvSpPr>
        <p:spPr bwMode="auto">
          <a:xfrm>
            <a:off x="34925" y="4840288"/>
            <a:ext cx="8963025" cy="11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</a:pPr>
            <a:r>
              <a:rPr lang="en-GB" sz="2400" b="1" dirty="0">
                <a:solidFill>
                  <a:srgbClr val="CC3300"/>
                </a:solidFill>
                <a:ea typeface="ＭＳ Ｐゴシック" pitchFamily="34" charset="-128"/>
                <a:cs typeface="Arial" charset="0"/>
              </a:rPr>
              <a:t>Objective</a:t>
            </a:r>
          </a:p>
          <a:p>
            <a:pPr marL="800100" lvl="1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Arial" charset="0"/>
              <a:buChar char="–"/>
            </a:pPr>
            <a:r>
              <a:rPr lang="en-GB" sz="2400" dirty="0">
                <a:solidFill>
                  <a:srgbClr val="000066"/>
                </a:solidFill>
                <a:ea typeface="ＭＳ Ｐゴシック" pitchFamily="34" charset="-128"/>
                <a:cs typeface="Arial" charset="0"/>
              </a:rPr>
              <a:t>Non inferiority of E/C/F/TAF at W48: % HIV RNA &lt; 50 c/mL by intention to treat, snapshot analysis (lower margin of the 95% CI for the difference = -10%)</a:t>
            </a:r>
          </a:p>
        </p:txBody>
      </p:sp>
      <p:graphicFrame>
        <p:nvGraphicFramePr>
          <p:cNvPr id="207880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506498"/>
              </p:ext>
            </p:extLst>
          </p:nvPr>
        </p:nvGraphicFramePr>
        <p:xfrm>
          <a:off x="3862388" y="2420938"/>
          <a:ext cx="2437804" cy="755650"/>
        </p:xfrm>
        <a:graphic>
          <a:graphicData uri="http://schemas.openxmlformats.org/drawingml/2006/table">
            <a:tbl>
              <a:tblPr/>
              <a:tblGrid>
                <a:gridCol w="2437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D/C/F/TAF 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D/C + F/TDF placebo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207888" name="Group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53180"/>
              </p:ext>
            </p:extLst>
          </p:nvPr>
        </p:nvGraphicFramePr>
        <p:xfrm>
          <a:off x="3862388" y="3433763"/>
          <a:ext cx="2928912" cy="733425"/>
        </p:xfrm>
        <a:graphic>
          <a:graphicData uri="http://schemas.openxmlformats.org/drawingml/2006/table">
            <a:tbl>
              <a:tblPr/>
              <a:tblGrid>
                <a:gridCol w="29289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68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D/C + F/TDF 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D/C/F/TAF placebo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8214" name="Oval 170"/>
          <p:cNvSpPr>
            <a:spLocks noChangeArrowheads="1"/>
          </p:cNvSpPr>
          <p:nvPr/>
        </p:nvSpPr>
        <p:spPr bwMode="auto">
          <a:xfrm>
            <a:off x="2096021" y="1371600"/>
            <a:ext cx="1539875" cy="1014413"/>
          </a:xfrm>
          <a:prstGeom prst="ellipse">
            <a:avLst/>
          </a:prstGeom>
          <a:solidFill>
            <a:srgbClr val="E5E5F7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98994">
                <a:alpha val="74997"/>
              </a:srgbClr>
            </a:prst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Randomisation*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1:1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Double-blind</a:t>
            </a:r>
          </a:p>
        </p:txBody>
      </p:sp>
      <p:sp>
        <p:nvSpPr>
          <p:cNvPr id="8215" name="AutoShape 162"/>
          <p:cNvSpPr>
            <a:spLocks noChangeArrowheads="1"/>
          </p:cNvSpPr>
          <p:nvPr/>
        </p:nvSpPr>
        <p:spPr bwMode="auto">
          <a:xfrm>
            <a:off x="269555" y="2556391"/>
            <a:ext cx="2340000" cy="1464231"/>
          </a:xfrm>
          <a:prstGeom prst="roundRect">
            <a:avLst>
              <a:gd name="adj" fmla="val 16667"/>
            </a:avLst>
          </a:prstGeom>
          <a:solidFill>
            <a:srgbClr val="E2E2F6"/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88894">
                <a:alpha val="74997"/>
              </a:srgbClr>
            </a:prstShdw>
          </a:effectLst>
        </p:spPr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HIV+ Adults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ARV-naïve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HIV RNA </a:t>
            </a:r>
            <a:r>
              <a:rPr lang="en-GB" sz="1600" b="1" u="sng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&gt;</a:t>
            </a:r>
            <a:r>
              <a:rPr lang="en-GB" sz="1600" b="1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1 000 c/mL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CD4 cell count &gt; 50/mm</a:t>
            </a:r>
            <a:r>
              <a:rPr lang="en-GB" sz="1600" b="1" baseline="30000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3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err="1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eGFR</a:t>
            </a:r>
            <a:r>
              <a:rPr lang="en-GB" sz="1600" b="1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</a:t>
            </a:r>
            <a:r>
              <a:rPr lang="en-GB" sz="1600" b="1" u="sng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&gt;</a:t>
            </a:r>
            <a:r>
              <a:rPr lang="en-GB" sz="1600" b="1" dirty="0">
                <a:solidFill>
                  <a:srgbClr val="000066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50 mL/min</a:t>
            </a:r>
          </a:p>
        </p:txBody>
      </p:sp>
      <p:sp>
        <p:nvSpPr>
          <p:cNvPr id="8216" name="ZoneTexte 71"/>
          <p:cNvSpPr txBox="1">
            <a:spLocks noChangeArrowheads="1"/>
          </p:cNvSpPr>
          <p:nvPr/>
        </p:nvSpPr>
        <p:spPr bwMode="auto">
          <a:xfrm>
            <a:off x="401638" y="4267200"/>
            <a:ext cx="83851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Arial" charset="0"/>
              </a:rPr>
              <a:t>* Randomisation was stratified by HIV RNA (&lt; or ≥ 100 000 c/mL) and CD4 cell count (&lt; or ≥ 200/mm</a:t>
            </a:r>
            <a:r>
              <a:rPr lang="en-GB" sz="1400" baseline="30000" dirty="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Arial" charset="0"/>
              </a:rPr>
              <a:t>3</a:t>
            </a:r>
            <a:r>
              <a:rPr lang="en-GB" sz="1400" dirty="0">
                <a:solidFill>
                  <a:srgbClr val="000066"/>
                </a:solidFill>
                <a:latin typeface="Arial" charset="0"/>
                <a:ea typeface="ＭＳ Ｐゴシック" pitchFamily="34" charset="-128"/>
                <a:cs typeface="Arial" charset="0"/>
              </a:rPr>
              <a:t>)</a:t>
            </a:r>
            <a:endParaRPr lang="en-GB" sz="1400" baseline="30000" dirty="0">
              <a:solidFill>
                <a:srgbClr val="000066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217" name="Rectangle 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>
                <a:ea typeface="ＭＳ Ｐゴシック" pitchFamily="34" charset="-128"/>
              </a:rPr>
              <a:t>AMBER Study: D/C/F/TAF QD vs D/C + F/TDF QD</a:t>
            </a:r>
            <a:br>
              <a:rPr lang="en-GB" sz="3200" dirty="0">
                <a:ea typeface="ＭＳ Ｐゴシック" pitchFamily="34" charset="-128"/>
              </a:rPr>
            </a:br>
            <a:r>
              <a:rPr lang="en-GB" sz="3200" dirty="0">
                <a:ea typeface="ＭＳ Ｐゴシック" pitchFamily="34" charset="-128"/>
              </a:rPr>
              <a:t>W96 results</a:t>
            </a:r>
          </a:p>
        </p:txBody>
      </p:sp>
      <p:cxnSp>
        <p:nvCxnSpPr>
          <p:cNvPr id="8218" name="AutoShape 60"/>
          <p:cNvCxnSpPr>
            <a:cxnSpLocks noChangeShapeType="1"/>
          </p:cNvCxnSpPr>
          <p:nvPr/>
        </p:nvCxnSpPr>
        <p:spPr bwMode="auto">
          <a:xfrm rot="10800000" flipH="1" flipV="1">
            <a:off x="3814763" y="2794000"/>
            <a:ext cx="1587" cy="993775"/>
          </a:xfrm>
          <a:prstGeom prst="bentConnector3">
            <a:avLst>
              <a:gd name="adj1" fmla="val -48000014"/>
            </a:avLst>
          </a:prstGeom>
          <a:noFill/>
          <a:ln w="38100">
            <a:solidFill>
              <a:srgbClr val="000066"/>
            </a:solidFill>
            <a:miter lim="800000"/>
            <a:headEnd type="triangle" w="med" len="med"/>
            <a:tailEnd type="triangle" w="med" len="med"/>
          </a:ln>
        </p:spPr>
      </p:cxnSp>
      <p:sp>
        <p:nvSpPr>
          <p:cNvPr id="8219" name="Line 63"/>
          <p:cNvSpPr>
            <a:spLocks noChangeShapeType="1"/>
          </p:cNvSpPr>
          <p:nvPr/>
        </p:nvSpPr>
        <p:spPr bwMode="auto">
          <a:xfrm>
            <a:off x="2605088" y="3284538"/>
            <a:ext cx="433387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220" name="Rectangle 9"/>
          <p:cNvSpPr>
            <a:spLocks noChangeArrowheads="1"/>
          </p:cNvSpPr>
          <p:nvPr/>
        </p:nvSpPr>
        <p:spPr bwMode="auto">
          <a:xfrm>
            <a:off x="3036253" y="3460750"/>
            <a:ext cx="826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N = 363</a:t>
            </a:r>
          </a:p>
        </p:txBody>
      </p:sp>
      <p:sp>
        <p:nvSpPr>
          <p:cNvPr id="8221" name="Rectangle 8"/>
          <p:cNvSpPr>
            <a:spLocks noChangeArrowheads="1"/>
          </p:cNvSpPr>
          <p:nvPr/>
        </p:nvSpPr>
        <p:spPr bwMode="auto">
          <a:xfrm>
            <a:off x="3036253" y="2466975"/>
            <a:ext cx="82676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>
                <a:solidFill>
                  <a:srgbClr val="C000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N = 362</a:t>
            </a:r>
          </a:p>
        </p:txBody>
      </p:sp>
      <p:sp>
        <p:nvSpPr>
          <p:cNvPr id="28781" name="Oval 109"/>
          <p:cNvSpPr>
            <a:spLocks noChangeArrowheads="1"/>
          </p:cNvSpPr>
          <p:nvPr/>
        </p:nvSpPr>
        <p:spPr bwMode="auto">
          <a:xfrm>
            <a:off x="8460233" y="1447800"/>
            <a:ext cx="576263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0066FF"/>
                </a:solidFill>
                <a:latin typeface="Calibri" pitchFamily="-1" charset="0"/>
                <a:ea typeface="ＭＳ Ｐゴシック" pitchFamily="-1" charset="-128"/>
                <a:cs typeface="Arial" charset="0"/>
              </a:rPr>
              <a:t>W96</a:t>
            </a:r>
            <a:endParaRPr lang="en-GB" sz="1600" dirty="0">
              <a:solidFill>
                <a:srgbClr val="0066FF"/>
              </a:solidFill>
              <a:latin typeface="Calibri" pitchFamily="-1" charset="0"/>
              <a:ea typeface="ＭＳ Ｐゴシック" pitchFamily="-1" charset="-128"/>
              <a:cs typeface="Arial" charset="0"/>
            </a:endParaRPr>
          </a:p>
        </p:txBody>
      </p:sp>
      <p:sp>
        <p:nvSpPr>
          <p:cNvPr id="26" name="Oval 109"/>
          <p:cNvSpPr>
            <a:spLocks noChangeArrowheads="1"/>
          </p:cNvSpPr>
          <p:nvPr/>
        </p:nvSpPr>
        <p:spPr bwMode="auto">
          <a:xfrm>
            <a:off x="6011961" y="1447800"/>
            <a:ext cx="576263" cy="5270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>
                <a:solidFill>
                  <a:srgbClr val="0066FF"/>
                </a:solidFill>
                <a:latin typeface="Calibri" pitchFamily="-1" charset="0"/>
                <a:ea typeface="ＭＳ Ｐゴシック" pitchFamily="-1" charset="-128"/>
                <a:cs typeface="Arial" charset="0"/>
              </a:rPr>
              <a:t>W48</a:t>
            </a:r>
            <a:endParaRPr lang="en-GB" sz="1600">
              <a:solidFill>
                <a:srgbClr val="0066FF"/>
              </a:solidFill>
              <a:latin typeface="Calibri" pitchFamily="-1" charset="0"/>
              <a:ea typeface="ＭＳ Ｐゴシック" pitchFamily="-1" charset="-128"/>
              <a:cs typeface="Arial" charset="0"/>
            </a:endParaRPr>
          </a:p>
        </p:txBody>
      </p:sp>
      <p:sp>
        <p:nvSpPr>
          <p:cNvPr id="25" name="ZoneTexte 69"/>
          <p:cNvSpPr txBox="1">
            <a:spLocks noChangeArrowheads="1"/>
          </p:cNvSpPr>
          <p:nvPr/>
        </p:nvSpPr>
        <p:spPr bwMode="auto">
          <a:xfrm>
            <a:off x="5326844" y="6459538"/>
            <a:ext cx="38084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de-DE" sz="1200" i="1" dirty="0" err="1">
                <a:solidFill>
                  <a:srgbClr val="C00000"/>
                </a:solidFill>
                <a:ea typeface="ＭＳ Ｐゴシック" pitchFamily="34" charset="-128"/>
                <a:cs typeface="Arial" charset="0"/>
              </a:rPr>
              <a:t>Eron</a:t>
            </a:r>
            <a:r>
              <a:rPr lang="de-DE" sz="1200" i="1" dirty="0">
                <a:solidFill>
                  <a:srgbClr val="C00000"/>
                </a:solidFill>
                <a:ea typeface="ＭＳ Ｐゴシック" pitchFamily="34" charset="-128"/>
                <a:cs typeface="Arial" charset="0"/>
              </a:rPr>
              <a:t> J, EACS 2017, Abs. PS8/2</a:t>
            </a:r>
          </a:p>
        </p:txBody>
      </p:sp>
      <p:graphicFrame>
        <p:nvGraphicFramePr>
          <p:cNvPr id="27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109586"/>
              </p:ext>
            </p:extLst>
          </p:nvPr>
        </p:nvGraphicFramePr>
        <p:xfrm>
          <a:off x="6300192" y="2619127"/>
          <a:ext cx="2437804" cy="377825"/>
        </p:xfrm>
        <a:graphic>
          <a:graphicData uri="http://schemas.openxmlformats.org/drawingml/2006/table">
            <a:tbl>
              <a:tblPr/>
              <a:tblGrid>
                <a:gridCol w="2437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D/C/F/TAF 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8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288616"/>
              </p:ext>
            </p:extLst>
          </p:nvPr>
        </p:nvGraphicFramePr>
        <p:xfrm>
          <a:off x="6300192" y="3573016"/>
          <a:ext cx="2437804" cy="377825"/>
        </p:xfrm>
        <a:graphic>
          <a:graphicData uri="http://schemas.openxmlformats.org/drawingml/2006/table">
            <a:tbl>
              <a:tblPr/>
              <a:tblGrid>
                <a:gridCol w="24378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-1" charset="0"/>
                          <a:ea typeface="ＭＳ Ｐゴシック" pitchFamily="-1" charset="-128"/>
                        </a:rPr>
                        <a:t>D/C/F/TAF QD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3091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LATTE-2 Study: switch to cabotegravir </a:t>
            </a:r>
            <a:br>
              <a:rPr lang="en-GB" dirty="0"/>
            </a:br>
            <a:r>
              <a:rPr lang="en-GB" dirty="0"/>
              <a:t>LA + rilpivirine LA IM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9711" y="5319616"/>
            <a:ext cx="8923436" cy="1340764"/>
          </a:xfrm>
        </p:spPr>
        <p:txBody>
          <a:bodyPr/>
          <a:lstStyle/>
          <a:p>
            <a:r>
              <a:rPr lang="en-GB" sz="2400" b="1" dirty="0">
                <a:solidFill>
                  <a:srgbClr val="000066"/>
                </a:solidFill>
                <a:latin typeface="+mj-lt"/>
              </a:rPr>
              <a:t>Objective</a:t>
            </a:r>
          </a:p>
          <a:p>
            <a:pPr lvl="1"/>
            <a:r>
              <a:rPr lang="en-GB" sz="1800" dirty="0">
                <a:solidFill>
                  <a:srgbClr val="000066"/>
                </a:solidFill>
              </a:rPr>
              <a:t>Primary: % HIV RNA &lt; 50 c/mL at W32 of maintenance phase: selection of dosing schedule for phase III studies (confirmation of dose on W48 analysis) ; safety</a:t>
            </a:r>
          </a:p>
          <a:p>
            <a:endParaRPr lang="en-GB" sz="1600" dirty="0">
              <a:solidFill>
                <a:srgbClr val="000066"/>
              </a:solidFill>
            </a:endParaRPr>
          </a:p>
        </p:txBody>
      </p:sp>
      <p:sp>
        <p:nvSpPr>
          <p:cNvPr id="36" name="Espace réservé du contenu 2"/>
          <p:cNvSpPr txBox="1">
            <a:spLocks/>
          </p:cNvSpPr>
          <p:nvPr/>
        </p:nvSpPr>
        <p:spPr bwMode="auto">
          <a:xfrm>
            <a:off x="288420" y="1152093"/>
            <a:ext cx="18113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defTabSz="914400" fontAlgn="base">
              <a:spcBef>
                <a:spcPct val="20000"/>
              </a:spcBef>
              <a:spcAft>
                <a:spcPct val="0"/>
              </a:spcAft>
              <a:buClr>
                <a:srgbClr val="0070C0"/>
              </a:buClr>
              <a:buFont typeface="Arial" panose="020B0604020202020204" pitchFamily="34" charset="0"/>
              <a:buChar char="•"/>
              <a:defRPr/>
            </a:pPr>
            <a:endParaRPr lang="en-GB" b="1" kern="0" dirty="0">
              <a:solidFill>
                <a:srgbClr val="000066"/>
              </a:solidFill>
              <a:latin typeface="Arial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26652" name="Oval 170"/>
          <p:cNvSpPr>
            <a:spLocks noChangeArrowheads="1"/>
          </p:cNvSpPr>
          <p:nvPr/>
        </p:nvSpPr>
        <p:spPr bwMode="auto">
          <a:xfrm>
            <a:off x="4529176" y="1268760"/>
            <a:ext cx="1420031" cy="69707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898994">
                <a:alpha val="74997"/>
              </a:srgbClr>
            </a:prst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Arial" charset="0"/>
              </a:rPr>
              <a:t>Randomisation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333399"/>
                </a:solidFill>
                <a:latin typeface="Calibri"/>
                <a:ea typeface="ＭＳ Ｐゴシック" pitchFamily="34" charset="-128"/>
              </a:rPr>
              <a:t>2 : 2</a:t>
            </a:r>
            <a:r>
              <a:rPr lang="en-GB" sz="1400" b="1" dirty="0">
                <a:solidFill>
                  <a:srgbClr val="333399"/>
                </a:solidFill>
                <a:latin typeface="Calibri"/>
                <a:ea typeface="ＭＳ Ｐゴシック" pitchFamily="34" charset="-128"/>
                <a:cs typeface="Arial" charset="0"/>
              </a:rPr>
              <a:t> : 1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004048" y="4598068"/>
            <a:ext cx="40895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0066"/>
                </a:solidFill>
                <a:latin typeface="Arial"/>
                <a:ea typeface="ＭＳ Ｐゴシック" pitchFamily="34" charset="-128"/>
              </a:rPr>
              <a:t>Q8W: injection every 8 weeks ; Q4W: injection every 4 weeks</a:t>
            </a: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507778" y="2010019"/>
            <a:ext cx="2686340" cy="1546764"/>
          </a:xfrm>
          <a:prstGeom prst="roundRect">
            <a:avLst/>
          </a:prstGeom>
          <a:solidFill>
            <a:srgbClr val="000066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marL="284163" indent="-284163" algn="ctr" defTabSz="796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-84" charset="2"/>
              <a:buNone/>
              <a:defRPr/>
            </a:pPr>
            <a:r>
              <a:rPr lang="en-GB" sz="1600" b="1" dirty="0">
                <a:solidFill>
                  <a:srgbClr val="FFFFFF"/>
                </a:solidFill>
                <a:latin typeface="Calibri"/>
              </a:rPr>
              <a:t>CAB 30 mg QD + ABC/3TC</a:t>
            </a:r>
          </a:p>
          <a:p>
            <a:pPr marL="284163" indent="-284163" algn="ctr" defTabSz="796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-84" charset="2"/>
              <a:buNone/>
              <a:defRPr/>
            </a:pPr>
            <a:r>
              <a:rPr lang="en-GB" sz="1600" b="1" dirty="0">
                <a:solidFill>
                  <a:srgbClr val="FFFFFF"/>
                </a:solidFill>
                <a:latin typeface="Calibri"/>
              </a:rPr>
              <a:t>(N = 309)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2737337" y="1489825"/>
            <a:ext cx="2016981" cy="47600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marL="284163" indent="-284163" algn="ctr" defTabSz="796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GB" sz="1400" b="1" dirty="0">
                <a:solidFill>
                  <a:srgbClr val="333399"/>
                </a:solidFill>
                <a:latin typeface="Calibri"/>
              </a:rPr>
              <a:t>Induction (oral)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5692444" y="1492727"/>
            <a:ext cx="3463589" cy="473103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1"/>
          <a:lstStyle/>
          <a:p>
            <a:pPr marL="284163" indent="-284163" algn="ctr" defTabSz="796925" eaLnBrk="0" fontAlgn="base" hangingPunct="0">
              <a:spcAft>
                <a:spcPct val="0"/>
              </a:spcAft>
              <a:buClr>
                <a:srgbClr val="FF6623"/>
              </a:buClr>
              <a:buSzPct val="125000"/>
              <a:defRPr/>
            </a:pPr>
            <a:r>
              <a:rPr lang="en-GB" sz="1400" b="1" dirty="0">
                <a:solidFill>
                  <a:srgbClr val="333399"/>
                </a:solidFill>
                <a:latin typeface="Calibri"/>
              </a:rPr>
              <a:t>Maintenance</a:t>
            </a:r>
          </a:p>
          <a:p>
            <a:pPr marL="284163" indent="-284163" algn="ctr" defTabSz="796925" eaLnBrk="0" fontAlgn="base" hangingPunct="0">
              <a:spcAft>
                <a:spcPct val="0"/>
              </a:spcAft>
              <a:buClr>
                <a:srgbClr val="FF6623"/>
              </a:buClr>
              <a:buSzPct val="125000"/>
              <a:defRPr/>
            </a:pPr>
            <a:r>
              <a:rPr lang="en-GB" sz="1400" b="1" dirty="0">
                <a:solidFill>
                  <a:srgbClr val="333399"/>
                </a:solidFill>
                <a:latin typeface="Calibri"/>
              </a:rPr>
              <a:t>(if HIV RNA &lt; 50 c/mL at W-4 and Day 1)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259269" y="2019104"/>
            <a:ext cx="3581787" cy="493649"/>
          </a:xfrm>
          <a:prstGeom prst="roundRect">
            <a:avLst/>
          </a:prstGeom>
          <a:solidFill>
            <a:srgbClr val="0D3E9D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marL="284163" indent="-284163" algn="ctr" defTabSz="796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23"/>
              </a:buClr>
              <a:buSzPct val="125000"/>
              <a:defRPr/>
            </a:pPr>
            <a:r>
              <a:rPr lang="en-GB" sz="1400" b="1" dirty="0">
                <a:solidFill>
                  <a:srgbClr val="FFFFFF"/>
                </a:solidFill>
                <a:latin typeface="Calibri"/>
              </a:rPr>
              <a:t>CAB 600 mg IM + RPV 900 mg IM Q8W *</a:t>
            </a:r>
            <a:br>
              <a:rPr lang="en-GB" sz="1400" b="1" dirty="0">
                <a:solidFill>
                  <a:srgbClr val="FFFFFF"/>
                </a:solidFill>
                <a:latin typeface="Calibri"/>
              </a:rPr>
            </a:br>
            <a:r>
              <a:rPr lang="en-GB" sz="1400" b="1" dirty="0">
                <a:solidFill>
                  <a:srgbClr val="FFFFFF"/>
                </a:solidFill>
                <a:latin typeface="Calibri"/>
              </a:rPr>
              <a:t>(N = 115)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5259269" y="3072408"/>
            <a:ext cx="3581787" cy="493649"/>
          </a:xfrm>
          <a:prstGeom prst="roundRect">
            <a:avLst/>
          </a:prstGeom>
          <a:solidFill>
            <a:srgbClr val="FF00FF"/>
          </a:solidFill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marL="284163" indent="-284163" algn="ctr" defTabSz="796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-84" charset="2"/>
              <a:buNone/>
              <a:defRPr/>
            </a:pPr>
            <a:r>
              <a:rPr lang="en-GB" sz="1400" b="1" dirty="0">
                <a:solidFill>
                  <a:srgbClr val="FFFFFF"/>
                </a:solidFill>
                <a:latin typeface="Calibri"/>
              </a:rPr>
              <a:t>CAB 30 mg QD + ABC/3TC QD (oral) </a:t>
            </a:r>
            <a:br>
              <a:rPr lang="en-GB" sz="1400" b="1" dirty="0">
                <a:solidFill>
                  <a:srgbClr val="FFFFFF"/>
                </a:solidFill>
                <a:latin typeface="Calibri"/>
              </a:rPr>
            </a:br>
            <a:r>
              <a:rPr lang="en-GB" sz="1400" b="1" dirty="0">
                <a:solidFill>
                  <a:srgbClr val="FFFFFF"/>
                </a:solidFill>
                <a:latin typeface="Calibri"/>
              </a:rPr>
              <a:t>(N = 56)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5259269" y="2544228"/>
            <a:ext cx="3581787" cy="49364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 anchorCtr="0"/>
          <a:lstStyle/>
          <a:p>
            <a:pPr marL="284163" indent="-284163" algn="ctr" defTabSz="7969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FF6623"/>
              </a:buClr>
              <a:buSzPct val="125000"/>
              <a:defRPr/>
            </a:pPr>
            <a:r>
              <a:rPr lang="en-GB" sz="1400" b="1" dirty="0">
                <a:solidFill>
                  <a:srgbClr val="FFFFFF"/>
                </a:solidFill>
                <a:latin typeface="Calibri"/>
              </a:rPr>
              <a:t>CAB 400 mg IM + RPV 600 mg IM Q4W **</a:t>
            </a:r>
            <a:br>
              <a:rPr lang="en-GB" sz="1400" b="1" dirty="0">
                <a:solidFill>
                  <a:srgbClr val="FFFFFF"/>
                </a:solidFill>
                <a:latin typeface="Calibri"/>
              </a:rPr>
            </a:br>
            <a:r>
              <a:rPr lang="en-GB" sz="1400" b="1" dirty="0">
                <a:solidFill>
                  <a:srgbClr val="FFFFFF"/>
                </a:solidFill>
                <a:latin typeface="Calibri"/>
              </a:rPr>
              <a:t>(N = 115)</a:t>
            </a:r>
          </a:p>
        </p:txBody>
      </p:sp>
      <p:sp>
        <p:nvSpPr>
          <p:cNvPr id="26647" name="ZoneTexte 37"/>
          <p:cNvSpPr txBox="1">
            <a:spLocks noChangeArrowheads="1"/>
          </p:cNvSpPr>
          <p:nvPr/>
        </p:nvSpPr>
        <p:spPr bwMode="auto">
          <a:xfrm>
            <a:off x="5004048" y="4214477"/>
            <a:ext cx="383228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0066"/>
                </a:solidFill>
                <a:latin typeface="Arial"/>
                <a:ea typeface="ＭＳ Ｐゴシック" pitchFamily="34" charset="-128"/>
                <a:cs typeface="Arial" charset="0"/>
              </a:rPr>
              <a:t>* </a:t>
            </a:r>
            <a:r>
              <a:rPr lang="en-GB" sz="1100" dirty="0">
                <a:solidFill>
                  <a:srgbClr val="000066"/>
                </a:solidFill>
                <a:latin typeface="Arial"/>
                <a:ea typeface="ＭＳ Ｐゴシック" pitchFamily="34" charset="-128"/>
              </a:rPr>
              <a:t>CAB IM, loading dose 800 mg at D1 and 600 mg at W4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100" dirty="0">
                <a:solidFill>
                  <a:srgbClr val="000066"/>
                </a:solidFill>
                <a:latin typeface="Arial"/>
                <a:ea typeface="ＭＳ Ｐゴシック" pitchFamily="34" charset="-128"/>
              </a:rPr>
              <a:t>** CAB IM, loading dose 800 mg at D1</a:t>
            </a:r>
          </a:p>
        </p:txBody>
      </p:sp>
      <p:sp>
        <p:nvSpPr>
          <p:cNvPr id="26653" name="AutoShape 162"/>
          <p:cNvSpPr>
            <a:spLocks noChangeArrowheads="1"/>
          </p:cNvSpPr>
          <p:nvPr/>
        </p:nvSpPr>
        <p:spPr bwMode="auto">
          <a:xfrm>
            <a:off x="203925" y="1767269"/>
            <a:ext cx="2073072" cy="2009061"/>
          </a:xfrm>
          <a:prstGeom prst="roundRect">
            <a:avLst>
              <a:gd name="adj" fmla="val 16667"/>
            </a:avLst>
          </a:prstGeom>
          <a:solidFill>
            <a:srgbClr val="E2E2F6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ARV naive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-84" charset="0"/>
              </a:rPr>
              <a:t>&gt; 18 years</a:t>
            </a:r>
            <a:endParaRPr lang="en-GB" sz="1400" b="1" dirty="0">
              <a:solidFill>
                <a:srgbClr val="000066"/>
              </a:solidFill>
              <a:latin typeface="Calibri" pitchFamily="-84" charset="0"/>
              <a:cs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HIV RNA </a:t>
            </a:r>
            <a:r>
              <a:rPr lang="en-GB" sz="1400" b="1" u="sng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&gt;</a:t>
            </a:r>
            <a:r>
              <a:rPr lang="en-GB" sz="14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 1 000 c/mL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CD4 &gt; 200/mm</a:t>
            </a:r>
            <a:r>
              <a:rPr lang="en-GB" sz="1400" b="1" baseline="30000" dirty="0">
                <a:solidFill>
                  <a:srgbClr val="000066"/>
                </a:solidFill>
                <a:latin typeface="Calibri" pitchFamily="-84" charset="0"/>
                <a:cs typeface="Arial" charset="0"/>
              </a:rPr>
              <a:t>3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-84" charset="0"/>
              </a:rPr>
              <a:t>HBs Ag negative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-84" charset="0"/>
              </a:rPr>
              <a:t>ALT &lt; 5 UNL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>
                <a:solidFill>
                  <a:srgbClr val="000066"/>
                </a:solidFill>
                <a:latin typeface="Calibri" pitchFamily="-84" charset="0"/>
              </a:rPr>
              <a:t>Creatinine clearance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u="sng" dirty="0">
                <a:solidFill>
                  <a:srgbClr val="000066"/>
                </a:solidFill>
                <a:latin typeface="Calibri" pitchFamily="-84" charset="0"/>
              </a:rPr>
              <a:t>&gt;</a:t>
            </a:r>
            <a:r>
              <a:rPr lang="en-GB" sz="1400" b="1" dirty="0">
                <a:solidFill>
                  <a:srgbClr val="000066"/>
                </a:solidFill>
                <a:latin typeface="Calibri" pitchFamily="-84" charset="0"/>
              </a:rPr>
              <a:t> 50 mL/min</a:t>
            </a:r>
          </a:p>
        </p:txBody>
      </p:sp>
      <p:sp>
        <p:nvSpPr>
          <p:cNvPr id="26655" name="Line 63"/>
          <p:cNvSpPr>
            <a:spLocks noChangeShapeType="1"/>
          </p:cNvSpPr>
          <p:nvPr/>
        </p:nvSpPr>
        <p:spPr bwMode="auto">
          <a:xfrm>
            <a:off x="2305455" y="2768169"/>
            <a:ext cx="202323" cy="0"/>
          </a:xfrm>
          <a:prstGeom prst="line">
            <a:avLst/>
          </a:prstGeom>
          <a:noFill/>
          <a:ln w="38100">
            <a:solidFill>
              <a:srgbClr val="333399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9" name="Rectangle 20"/>
          <p:cNvSpPr>
            <a:spLocks noChangeArrowheads="1"/>
          </p:cNvSpPr>
          <p:nvPr/>
        </p:nvSpPr>
        <p:spPr bwMode="auto">
          <a:xfrm>
            <a:off x="3563888" y="4083762"/>
            <a:ext cx="1644888" cy="5123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0" tIns="0" rIns="0" bIns="0" anchor="ctr"/>
          <a:lstStyle/>
          <a:p>
            <a:pPr algn="ctr" defTabSz="796925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GB" sz="1200" dirty="0">
                <a:solidFill>
                  <a:srgbClr val="000066"/>
                </a:solidFill>
                <a:latin typeface="Calibri" panose="020F0502020204030204" pitchFamily="34" charset="0"/>
                <a:ea typeface="ＭＳ Ｐゴシック" pitchFamily="34" charset="-128"/>
              </a:rPr>
              <a:t>addition of </a:t>
            </a:r>
            <a:br>
              <a:rPr lang="en-GB" sz="1200" dirty="0">
                <a:solidFill>
                  <a:srgbClr val="000066"/>
                </a:solidFill>
                <a:latin typeface="Calibri" panose="020F0502020204030204" pitchFamily="34" charset="0"/>
                <a:ea typeface="ＭＳ Ｐゴシック" pitchFamily="34" charset="-128"/>
              </a:rPr>
            </a:br>
            <a:r>
              <a:rPr lang="en-GB" sz="1200" dirty="0">
                <a:solidFill>
                  <a:srgbClr val="000066"/>
                </a:solidFill>
                <a:latin typeface="Calibri" panose="020F0502020204030204" pitchFamily="34" charset="0"/>
                <a:ea typeface="ＭＳ Ｐゴシック" pitchFamily="34" charset="-128"/>
              </a:rPr>
              <a:t>RPV 25 mg QD oral</a:t>
            </a:r>
          </a:p>
        </p:txBody>
      </p:sp>
      <p:cxnSp>
        <p:nvCxnSpPr>
          <p:cNvPr id="40" name="Straight Arrow Connector 38"/>
          <p:cNvCxnSpPr>
            <a:cxnSpLocks noChangeShapeType="1"/>
          </p:cNvCxnSpPr>
          <p:nvPr/>
        </p:nvCxnSpPr>
        <p:spPr bwMode="auto">
          <a:xfrm flipV="1">
            <a:off x="4467683" y="3553303"/>
            <a:ext cx="0" cy="197368"/>
          </a:xfrm>
          <a:prstGeom prst="straightConnector1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</p:spPr>
      </p:cxnSp>
      <p:cxnSp>
        <p:nvCxnSpPr>
          <p:cNvPr id="33" name="Straight Arrow Connector 38"/>
          <p:cNvCxnSpPr>
            <a:cxnSpLocks noChangeShapeType="1"/>
          </p:cNvCxnSpPr>
          <p:nvPr/>
        </p:nvCxnSpPr>
        <p:spPr bwMode="auto">
          <a:xfrm>
            <a:off x="5204034" y="1832600"/>
            <a:ext cx="0" cy="197368"/>
          </a:xfrm>
          <a:prstGeom prst="straightConnector1">
            <a:avLst/>
          </a:prstGeom>
          <a:noFill/>
          <a:ln w="28575">
            <a:solidFill>
              <a:srgbClr val="333399"/>
            </a:solidFill>
            <a:round/>
            <a:headEnd/>
            <a:tailEnd type="triangle" w="med" len="med"/>
          </a:ln>
        </p:spPr>
      </p:cxnSp>
      <p:cxnSp>
        <p:nvCxnSpPr>
          <p:cNvPr id="5" name="Connecteur droit 4"/>
          <p:cNvCxnSpPr/>
          <p:nvPr/>
        </p:nvCxnSpPr>
        <p:spPr bwMode="auto">
          <a:xfrm>
            <a:off x="2507778" y="3753543"/>
            <a:ext cx="633327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Connecteur droit 7"/>
          <p:cNvCxnSpPr/>
          <p:nvPr/>
        </p:nvCxnSpPr>
        <p:spPr bwMode="auto">
          <a:xfrm>
            <a:off x="8846298" y="3617090"/>
            <a:ext cx="0" cy="1291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Connecteur droit 41"/>
          <p:cNvCxnSpPr/>
          <p:nvPr/>
        </p:nvCxnSpPr>
        <p:spPr bwMode="auto">
          <a:xfrm>
            <a:off x="7154939" y="3617090"/>
            <a:ext cx="0" cy="1291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Connecteur droit 42"/>
          <p:cNvCxnSpPr/>
          <p:nvPr/>
        </p:nvCxnSpPr>
        <p:spPr bwMode="auto">
          <a:xfrm>
            <a:off x="6458684" y="3617090"/>
            <a:ext cx="0" cy="1291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Connecteur droit 43"/>
          <p:cNvCxnSpPr/>
          <p:nvPr/>
        </p:nvCxnSpPr>
        <p:spPr bwMode="auto">
          <a:xfrm>
            <a:off x="5224966" y="3617090"/>
            <a:ext cx="0" cy="1291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Connecteur droit 44"/>
          <p:cNvCxnSpPr/>
          <p:nvPr/>
        </p:nvCxnSpPr>
        <p:spPr bwMode="auto">
          <a:xfrm>
            <a:off x="2508717" y="3617090"/>
            <a:ext cx="0" cy="12914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>
          <a:xfrm>
            <a:off x="180852" y="4821276"/>
            <a:ext cx="8782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</a:pPr>
            <a:r>
              <a:rPr lang="en-GB" sz="1400" kern="0" dirty="0">
                <a:solidFill>
                  <a:srgbClr val="000066"/>
                </a:solidFill>
                <a:latin typeface="Arial"/>
                <a:ea typeface="ＭＳ Ｐゴシック" pitchFamily="-109" charset="-128"/>
                <a:cs typeface="ＭＳ Ｐゴシック" pitchFamily="-109" charset="-128"/>
              </a:rPr>
              <a:t>Induction phase: HIV RNA &lt; 50 c/mL (ITT-E) after 20 weeks = 91.3 % ; discontinuation in 18/309 patients, including 6 for adverse event and 2 for lack of efficacy</a:t>
            </a:r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34925" y="1125538"/>
            <a:ext cx="1901246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-109" charset="2"/>
              <a:buChar char="§"/>
              <a:defRPr/>
            </a:pPr>
            <a:r>
              <a:rPr lang="en-GB" sz="2400" b="1" kern="0" dirty="0">
                <a:solidFill>
                  <a:srgbClr val="CC33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Design</a:t>
            </a:r>
          </a:p>
        </p:txBody>
      </p:sp>
      <p:sp>
        <p:nvSpPr>
          <p:cNvPr id="38" name="Oval 109"/>
          <p:cNvSpPr>
            <a:spLocks noChangeArrowheads="1"/>
          </p:cNvSpPr>
          <p:nvPr/>
        </p:nvSpPr>
        <p:spPr bwMode="auto">
          <a:xfrm>
            <a:off x="6997398" y="3769915"/>
            <a:ext cx="377362" cy="39694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200" b="1" dirty="0">
                <a:solidFill>
                  <a:srgbClr val="0066FF"/>
                </a:solidFill>
                <a:latin typeface="Calibri" pitchFamily="-65" charset="0"/>
                <a:cs typeface="ＭＳ Ｐゴシック"/>
              </a:rPr>
              <a:t>W48</a:t>
            </a:r>
            <a:endParaRPr lang="en-GB" altLang="fr-FR" sz="1200" dirty="0">
              <a:solidFill>
                <a:srgbClr val="0066FF"/>
              </a:solidFill>
              <a:latin typeface="Calibri" pitchFamily="-65" charset="0"/>
              <a:cs typeface="ＭＳ Ｐゴシック"/>
            </a:endParaRPr>
          </a:p>
        </p:txBody>
      </p:sp>
      <p:sp>
        <p:nvSpPr>
          <p:cNvPr id="47" name="Oval 109"/>
          <p:cNvSpPr>
            <a:spLocks noChangeArrowheads="1"/>
          </p:cNvSpPr>
          <p:nvPr/>
        </p:nvSpPr>
        <p:spPr bwMode="auto">
          <a:xfrm>
            <a:off x="8622582" y="3769915"/>
            <a:ext cx="377362" cy="39694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200" b="1" dirty="0">
                <a:solidFill>
                  <a:srgbClr val="0066FF"/>
                </a:solidFill>
                <a:latin typeface="Calibri" pitchFamily="-65" charset="0"/>
                <a:cs typeface="ＭＳ Ｐゴシック"/>
              </a:rPr>
              <a:t>W160</a:t>
            </a:r>
            <a:endParaRPr lang="en-GB" altLang="fr-FR" sz="1200" dirty="0">
              <a:solidFill>
                <a:srgbClr val="0066FF"/>
              </a:solidFill>
              <a:latin typeface="Calibri" pitchFamily="-65" charset="0"/>
              <a:cs typeface="ＭＳ Ｐゴシック"/>
            </a:endParaRPr>
          </a:p>
        </p:txBody>
      </p:sp>
      <p:sp>
        <p:nvSpPr>
          <p:cNvPr id="48" name="Oval 109"/>
          <p:cNvSpPr>
            <a:spLocks noChangeArrowheads="1"/>
          </p:cNvSpPr>
          <p:nvPr/>
        </p:nvSpPr>
        <p:spPr bwMode="auto">
          <a:xfrm>
            <a:off x="6263779" y="3769915"/>
            <a:ext cx="377362" cy="39694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200" b="1" dirty="0">
                <a:solidFill>
                  <a:srgbClr val="0066FF"/>
                </a:solidFill>
                <a:latin typeface="Calibri" pitchFamily="-65" charset="0"/>
                <a:cs typeface="ＭＳ Ｐゴシック"/>
              </a:rPr>
              <a:t>W32</a:t>
            </a:r>
            <a:endParaRPr lang="en-GB" altLang="fr-FR" sz="1200" dirty="0">
              <a:solidFill>
                <a:srgbClr val="0066FF"/>
              </a:solidFill>
              <a:latin typeface="Calibri" pitchFamily="-65" charset="0"/>
              <a:cs typeface="ＭＳ Ｐゴシック"/>
            </a:endParaRPr>
          </a:p>
        </p:txBody>
      </p:sp>
      <p:sp>
        <p:nvSpPr>
          <p:cNvPr id="49" name="Oval 109"/>
          <p:cNvSpPr>
            <a:spLocks noChangeArrowheads="1"/>
          </p:cNvSpPr>
          <p:nvPr/>
        </p:nvSpPr>
        <p:spPr bwMode="auto">
          <a:xfrm>
            <a:off x="2357327" y="3769915"/>
            <a:ext cx="377362" cy="378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200" b="1" dirty="0">
                <a:solidFill>
                  <a:srgbClr val="0066FF"/>
                </a:solidFill>
                <a:latin typeface="Calibri" pitchFamily="-65" charset="0"/>
                <a:cs typeface="ＭＳ Ｐゴシック"/>
              </a:rPr>
              <a:t>W-20</a:t>
            </a:r>
            <a:endParaRPr lang="en-GB" altLang="fr-FR" sz="1200" dirty="0">
              <a:solidFill>
                <a:srgbClr val="0066FF"/>
              </a:solidFill>
              <a:latin typeface="Calibri" pitchFamily="-65" charset="0"/>
              <a:cs typeface="ＭＳ Ｐゴシック"/>
            </a:endParaRPr>
          </a:p>
        </p:txBody>
      </p:sp>
      <p:sp>
        <p:nvSpPr>
          <p:cNvPr id="50" name="Oval 109"/>
          <p:cNvSpPr>
            <a:spLocks noChangeArrowheads="1"/>
          </p:cNvSpPr>
          <p:nvPr/>
        </p:nvSpPr>
        <p:spPr bwMode="auto">
          <a:xfrm>
            <a:off x="5020460" y="3769915"/>
            <a:ext cx="377362" cy="378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200" b="1" dirty="0">
                <a:solidFill>
                  <a:srgbClr val="0066FF"/>
                </a:solidFill>
                <a:latin typeface="Calibri" pitchFamily="-65" charset="0"/>
                <a:cs typeface="ＭＳ Ｐゴシック"/>
              </a:rPr>
              <a:t>D1</a:t>
            </a:r>
            <a:endParaRPr lang="en-GB" altLang="fr-FR" sz="1200" dirty="0">
              <a:solidFill>
                <a:srgbClr val="0066FF"/>
              </a:solidFill>
              <a:latin typeface="Calibri" pitchFamily="-65" charset="0"/>
              <a:cs typeface="ＭＳ Ｐゴシック"/>
            </a:endParaRPr>
          </a:p>
        </p:txBody>
      </p:sp>
      <p:sp>
        <p:nvSpPr>
          <p:cNvPr id="35" name="Oval 109"/>
          <p:cNvSpPr>
            <a:spLocks noChangeArrowheads="1"/>
          </p:cNvSpPr>
          <p:nvPr/>
        </p:nvSpPr>
        <p:spPr bwMode="auto">
          <a:xfrm>
            <a:off x="4283968" y="3769915"/>
            <a:ext cx="377362" cy="3784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accent1"/>
            </a:solidFill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65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fr-FR" sz="1200" b="1" dirty="0">
                <a:solidFill>
                  <a:srgbClr val="0066FF"/>
                </a:solidFill>
                <a:latin typeface="Calibri" pitchFamily="-65" charset="0"/>
                <a:cs typeface="ＭＳ Ｐゴシック"/>
              </a:rPr>
              <a:t>W-4</a:t>
            </a:r>
            <a:endParaRPr lang="en-GB" altLang="fr-FR" sz="1200" dirty="0">
              <a:solidFill>
                <a:srgbClr val="0066FF"/>
              </a:solidFill>
              <a:latin typeface="Calibri" pitchFamily="-65" charset="0"/>
              <a:cs typeface="ＭＳ Ｐゴシック"/>
            </a:endParaRPr>
          </a:p>
        </p:txBody>
      </p:sp>
      <p:sp>
        <p:nvSpPr>
          <p:cNvPr id="41" name="Text Box 3">
            <a:extLst>
              <a:ext uri="{FF2B5EF4-FFF2-40B4-BE49-F238E27FC236}">
                <a16:creationId xmlns:a16="http://schemas.microsoft.com/office/drawing/2014/main" xmlns="" id="{34F50A96-091C-4FE4-9C36-AAB26FB05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8813" y="6463943"/>
            <a:ext cx="72500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i="1" dirty="0">
                <a:solidFill>
                  <a:srgbClr val="CC3300"/>
                </a:solidFill>
                <a:ea typeface="ＭＳ Ｐゴシック" pitchFamily="34" charset="-128"/>
                <a:cs typeface="Arial" charset="0"/>
              </a:rPr>
              <a:t>Margolis DA. Lancet. 2017 Sep 23;390(10101):1499-1510.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241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6922"/>
            <a:ext cx="8229600" cy="987161"/>
          </a:xfrm>
        </p:spPr>
        <p:txBody>
          <a:bodyPr/>
          <a:lstStyle/>
          <a:p>
            <a:r>
              <a:rPr lang="fr-FR" dirty="0"/>
              <a:t>LATTE-2 </a:t>
            </a:r>
            <a:r>
              <a:rPr lang="mr-IN" dirty="0"/>
              <a:t>–</a:t>
            </a:r>
            <a:r>
              <a:rPr lang="fr-FR" dirty="0"/>
              <a:t> W160 </a:t>
            </a:r>
            <a:r>
              <a:rPr lang="fr-FR" dirty="0" err="1"/>
              <a:t>results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7200" y="4598367"/>
            <a:ext cx="8229600" cy="183242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Discontinuation for AE : </a:t>
            </a:r>
            <a:r>
              <a:rPr lang="en-US" sz="2000" dirty="0">
                <a:solidFill>
                  <a:srgbClr val="000066"/>
                </a:solidFill>
              </a:rPr>
              <a:t>Q8W : 3% vs Q4W : 10%</a:t>
            </a:r>
          </a:p>
          <a:p>
            <a:r>
              <a:rPr lang="en-US" dirty="0">
                <a:solidFill>
                  <a:srgbClr val="000066"/>
                </a:solidFill>
              </a:rPr>
              <a:t>Differences in outcomes between Q8Wand Q4W due to non-virologic reasons</a:t>
            </a:r>
          </a:p>
          <a:p>
            <a:r>
              <a:rPr lang="en-US" dirty="0">
                <a:solidFill>
                  <a:srgbClr val="000066"/>
                </a:solidFill>
              </a:rPr>
              <a:t>Both regimens are under evaluation in phase 3 studies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627566" y="6444456"/>
            <a:ext cx="35787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rgbClr val="C00000"/>
                </a:solidFill>
                <a:latin typeface="Calibri"/>
              </a:rPr>
              <a:t>Margolis</a:t>
            </a:r>
            <a:r>
              <a:rPr lang="fr-FR" sz="1200" i="1" dirty="0">
                <a:solidFill>
                  <a:srgbClr val="C00000"/>
                </a:solidFill>
                <a:latin typeface="Calibri"/>
              </a:rPr>
              <a:t> D. (Abs. P118). JIAS 2018; 21 , suppl. 8:87-88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82748" y="4044731"/>
            <a:ext cx="8454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  <a:latin typeface="Calibri"/>
              </a:rPr>
              <a:t>a : ITT-maintenance exposed following 20W induction with oral CAB + ABC/3TC</a:t>
            </a:r>
          </a:p>
          <a:p>
            <a:r>
              <a:rPr lang="en-US" sz="1400" dirty="0">
                <a:solidFill>
                  <a:srgbClr val="000066"/>
                </a:solidFill>
                <a:latin typeface="Calibri"/>
              </a:rPr>
              <a:t>b : Q8W : CAB LA 600 mg + RPV LA 900 mg IM ; c : Q4W : CAB LA 400 mg + RPV LA 600 mg IM</a:t>
            </a: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48460"/>
              </p:ext>
            </p:extLst>
          </p:nvPr>
        </p:nvGraphicFramePr>
        <p:xfrm>
          <a:off x="344714" y="1071718"/>
          <a:ext cx="8454572" cy="295655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103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5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531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noProof="0"/>
                        <a:t>Week 160 Snapshot study outcomes (ITT-ME)</a:t>
                      </a:r>
                      <a:r>
                        <a:rPr lang="en-US" sz="1400" b="1" baseline="30000" noProof="0"/>
                        <a:t>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CAB LA + RPV LA</a:t>
                      </a:r>
                      <a:br>
                        <a:rPr lang="en-US" sz="1400" b="1" noProof="0" dirty="0"/>
                      </a:br>
                      <a:r>
                        <a:rPr lang="en-US" sz="1400" b="1" noProof="0" dirty="0"/>
                        <a:t>Q8W</a:t>
                      </a:r>
                      <a:r>
                        <a:rPr lang="en-US" sz="1400" b="1" baseline="30000" noProof="0" dirty="0"/>
                        <a:t>b</a:t>
                      </a:r>
                      <a:r>
                        <a:rPr lang="en-US" sz="1400" b="1" baseline="0" noProof="0" dirty="0"/>
                        <a:t> (N = 115)</a:t>
                      </a:r>
                      <a:endParaRPr lang="en-US" sz="1400" b="1" noProof="0" dirty="0"/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CAB LA + RPV LA</a:t>
                      </a:r>
                      <a:br>
                        <a:rPr lang="en-US" sz="1400" b="1" noProof="0" dirty="0"/>
                      </a:br>
                      <a:r>
                        <a:rPr lang="en-US" sz="1400" b="1" noProof="0" dirty="0"/>
                        <a:t>Q4W</a:t>
                      </a:r>
                      <a:r>
                        <a:rPr lang="en-US" sz="1400" b="1" baseline="30000" noProof="0" dirty="0"/>
                        <a:t>c</a:t>
                      </a:r>
                      <a:r>
                        <a:rPr lang="en-US" sz="1400" b="1" baseline="0" noProof="0" dirty="0"/>
                        <a:t> (N = 115)</a:t>
                      </a:r>
                      <a:endParaRPr lang="en-US" sz="1400" b="1" noProof="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noProof="0"/>
                        <a:t>% HIV-1</a:t>
                      </a:r>
                      <a:r>
                        <a:rPr lang="en-US" sz="1400" b="1" baseline="0" noProof="0"/>
                        <a:t> RNA  &lt; 50 copies/ml at W160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90 %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83 %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noProof="0"/>
                        <a:t>Snapshot virologic</a:t>
                      </a:r>
                      <a:r>
                        <a:rPr lang="en-US" sz="1400" b="1" baseline="0" noProof="0"/>
                        <a:t> non-response</a:t>
                      </a:r>
                      <a:endParaRPr lang="en-US" sz="14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4</a:t>
                      </a:r>
                      <a:r>
                        <a:rPr lang="en-US" sz="1400" b="1" baseline="0" noProof="0"/>
                        <a:t> %</a:t>
                      </a:r>
                      <a:endParaRPr lang="en-US" sz="1400" b="1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400" b="1" noProof="0" dirty="0"/>
                        <a:t>Data in window not &lt; 50 copies/ml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&lt; 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400" b="1" noProof="0"/>
                        <a:t>Discontinued due to lack of efficacy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&lt; 1 %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400" b="1" noProof="0"/>
                        <a:t>Discontinued due to other reasons while not suppressed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3 %</a:t>
                      </a:r>
                      <a:endParaRPr lang="en-US" sz="1400" b="1" baseline="30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noProof="0"/>
                        <a:t>Snapshot no virologic data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5 %</a:t>
                      </a:r>
                      <a:endParaRPr lang="en-US" sz="1400" b="1" baseline="30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17 %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400" b="1" noProof="0"/>
                        <a:t>Discontinued due</a:t>
                      </a:r>
                      <a:r>
                        <a:rPr lang="en-US" sz="1400" b="1" baseline="0" noProof="0"/>
                        <a:t> to AE or death</a:t>
                      </a:r>
                      <a:endParaRPr lang="en-US" sz="1400" b="1" baseline="30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&lt; 1 %</a:t>
                      </a:r>
                      <a:endParaRPr lang="en-US" sz="1400" b="1" baseline="30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10 %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1"/>
                      <a:r>
                        <a:rPr lang="en-US" sz="1400" b="1" noProof="0" dirty="0"/>
                        <a:t>Discontinued due to other reasons while suppressed</a:t>
                      </a:r>
                      <a:endParaRPr lang="en-US" sz="1400" b="1" baseline="300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/>
                        <a:t>4 %</a:t>
                      </a:r>
                      <a:endParaRPr lang="en-US" sz="1400" b="1" baseline="30000" noProof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7 %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495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9550" y="135068"/>
            <a:ext cx="9004450" cy="939600"/>
          </a:xfrm>
        </p:spPr>
        <p:txBody>
          <a:bodyPr>
            <a:noAutofit/>
          </a:bodyPr>
          <a:lstStyle/>
          <a:p>
            <a:r>
              <a:rPr lang="fr-FR" sz="3200" dirty="0"/>
              <a:t>INSTI + </a:t>
            </a:r>
            <a:r>
              <a:rPr lang="fr-FR" sz="3200" dirty="0" err="1"/>
              <a:t>boosted</a:t>
            </a:r>
            <a:r>
              <a:rPr lang="fr-FR" sz="3200" dirty="0"/>
              <a:t> PI in </a:t>
            </a:r>
            <a:r>
              <a:rPr lang="fr-FR" sz="3200" dirty="0" err="1"/>
              <a:t>heavily</a:t>
            </a:r>
            <a:r>
              <a:rPr lang="fr-FR" sz="3200" dirty="0"/>
              <a:t> </a:t>
            </a:r>
            <a:r>
              <a:rPr lang="fr-FR" sz="3200" dirty="0" err="1"/>
              <a:t>experienced</a:t>
            </a:r>
            <a:r>
              <a:rPr lang="fr-FR" sz="3200" dirty="0"/>
              <a:t> patients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3800"/>
            <a:ext cx="8392886" cy="498475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000066"/>
                </a:solidFill>
              </a:rPr>
              <a:t>Multicenter study, Spain </a:t>
            </a:r>
            <a:r>
              <a:rPr lang="en-US" sz="2400" baseline="30000" dirty="0">
                <a:solidFill>
                  <a:srgbClr val="000066"/>
                </a:solidFill>
              </a:rPr>
              <a:t>1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340 patients, mean of 10 regimens, resistance : median of 5 NRTI and 3 NNRTI mutations, reduced susceptibility to DRV in 18%, on a suppressive regimen for 20 months 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Switch to </a:t>
            </a:r>
            <a:r>
              <a:rPr lang="en-US" sz="2000" b="1" dirty="0">
                <a:solidFill>
                  <a:srgbClr val="CC3300"/>
                </a:solidFill>
              </a:rPr>
              <a:t>RAL + DRV/b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VL &lt; 50 c/ml = 91% at W48, 86% at W96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Discontinuations at W48 = 6% (toxicity: 6, d-d-</a:t>
            </a: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en-US" sz="2000" dirty="0">
                <a:solidFill>
                  <a:srgbClr val="000066"/>
                </a:solidFill>
              </a:rPr>
              <a:t>: 8, LFU:5)</a:t>
            </a:r>
          </a:p>
          <a:p>
            <a:r>
              <a:rPr lang="en-US" sz="2400" dirty="0">
                <a:solidFill>
                  <a:srgbClr val="000066"/>
                </a:solidFill>
              </a:rPr>
              <a:t>Multicenter study, Spain </a:t>
            </a:r>
            <a:r>
              <a:rPr lang="en-US" sz="2400" baseline="30000" dirty="0">
                <a:solidFill>
                  <a:srgbClr val="000066"/>
                </a:solidFill>
              </a:rPr>
              <a:t>2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109 patients, median of 6 regimens, CD4 nadir : 76, AIDS : 56%, </a:t>
            </a:r>
            <a:br>
              <a:rPr lang="en-US" sz="2000" dirty="0">
                <a:solidFill>
                  <a:srgbClr val="000066"/>
                </a:solidFill>
              </a:rPr>
            </a:br>
            <a:r>
              <a:rPr lang="en-US" sz="2000" dirty="0">
                <a:solidFill>
                  <a:srgbClr val="000066"/>
                </a:solidFill>
              </a:rPr>
              <a:t>previous VF : 58%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Switch to </a:t>
            </a:r>
            <a:r>
              <a:rPr lang="en-US" sz="2000" b="1" dirty="0">
                <a:solidFill>
                  <a:srgbClr val="CC3300"/>
                </a:solidFill>
              </a:rPr>
              <a:t>DTG + DRV/r </a:t>
            </a:r>
            <a:r>
              <a:rPr lang="en-US" sz="2000" dirty="0">
                <a:solidFill>
                  <a:srgbClr val="000066"/>
                </a:solidFill>
              </a:rPr>
              <a:t>for simplification (62%),VF (24%) or toxicity (7%)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VL &lt; 50 c/mL at W24 = 94%, 2 discontinuation for AE</a:t>
            </a:r>
          </a:p>
          <a:p>
            <a:r>
              <a:rPr lang="en-US" sz="2400" dirty="0">
                <a:solidFill>
                  <a:srgbClr val="000066"/>
                </a:solidFill>
              </a:rPr>
              <a:t>Single center Study, Paris</a:t>
            </a:r>
            <a:r>
              <a:rPr lang="en-US" sz="2400" baseline="30000" dirty="0">
                <a:solidFill>
                  <a:srgbClr val="000066"/>
                </a:solidFill>
              </a:rPr>
              <a:t> 3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20 patients with multi-resistance and virologic suppression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Simplification to </a:t>
            </a:r>
            <a:r>
              <a:rPr lang="en-US" sz="2000" b="1" dirty="0">
                <a:solidFill>
                  <a:srgbClr val="CC3300"/>
                </a:solidFill>
              </a:rPr>
              <a:t>DTG + </a:t>
            </a:r>
            <a:r>
              <a:rPr lang="en-US" sz="2000" b="1" dirty="0" err="1">
                <a:solidFill>
                  <a:srgbClr val="CC3300"/>
                </a:solidFill>
              </a:rPr>
              <a:t>ATV±r</a:t>
            </a:r>
            <a:r>
              <a:rPr lang="en-US" sz="2000" b="1" dirty="0">
                <a:solidFill>
                  <a:srgbClr val="CC3300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: maintenance of suppression at W48 : 92%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959935" y="6467527"/>
            <a:ext cx="61840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C00000"/>
                </a:solidFill>
              </a:rPr>
              <a:t>1. Casado J (Abs. P110). JIAS 2018; 21 , suppl. 8: 82 ; 2. </a:t>
            </a:r>
            <a:r>
              <a:rPr lang="fr-FR" sz="1200" i="1" dirty="0" err="1">
                <a:solidFill>
                  <a:srgbClr val="C00000"/>
                </a:solidFill>
              </a:rPr>
              <a:t>Pasquau</a:t>
            </a:r>
            <a:r>
              <a:rPr lang="fr-FR" sz="1200" i="1" dirty="0">
                <a:solidFill>
                  <a:srgbClr val="C00000"/>
                </a:solidFill>
              </a:rPr>
              <a:t> (Abst.71) ; 3. A. </a:t>
            </a:r>
            <a:r>
              <a:rPr lang="fr-FR" sz="1200" i="1" dirty="0" err="1">
                <a:solidFill>
                  <a:srgbClr val="C00000"/>
                </a:solidFill>
              </a:rPr>
              <a:t>Faycal</a:t>
            </a:r>
            <a:r>
              <a:rPr lang="fr-FR" sz="1200" i="1" dirty="0">
                <a:solidFill>
                  <a:srgbClr val="C00000"/>
                </a:solidFill>
              </a:rPr>
              <a:t> (Abs. 72) </a:t>
            </a:r>
          </a:p>
        </p:txBody>
      </p:sp>
    </p:spTree>
    <p:extLst>
      <p:ext uri="{BB962C8B-B14F-4D97-AF65-F5344CB8AC3E}">
        <p14:creationId xmlns:p14="http://schemas.microsoft.com/office/powerpoint/2010/main" val="27086209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1473"/>
          </a:xfrm>
        </p:spPr>
        <p:txBody>
          <a:bodyPr>
            <a:normAutofit/>
          </a:bodyPr>
          <a:lstStyle/>
          <a:p>
            <a:r>
              <a:rPr lang="fr-FR" dirty="0"/>
              <a:t>DRV/b + RPV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18049"/>
            <a:ext cx="8229600" cy="502352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0066"/>
                </a:solidFill>
              </a:rPr>
              <a:t>Retrospective multicentric study, Spain</a:t>
            </a:r>
          </a:p>
          <a:p>
            <a:pPr lvl="1"/>
            <a:r>
              <a:rPr lang="en-US" sz="2400" dirty="0">
                <a:solidFill>
                  <a:srgbClr val="000066"/>
                </a:solidFill>
              </a:rPr>
              <a:t>52 years, AIDS : 43%, Median previous ARV regimens : 3.5</a:t>
            </a:r>
          </a:p>
          <a:p>
            <a:pPr lvl="1"/>
            <a:r>
              <a:rPr lang="en-US" sz="2400" dirty="0">
                <a:solidFill>
                  <a:srgbClr val="000066"/>
                </a:solidFill>
              </a:rPr>
              <a:t>Median CD4 : 610/mm</a:t>
            </a:r>
            <a:r>
              <a:rPr lang="en-US" sz="2400" baseline="30000" dirty="0">
                <a:solidFill>
                  <a:srgbClr val="000066"/>
                </a:solidFill>
              </a:rPr>
              <a:t>3</a:t>
            </a:r>
            <a:r>
              <a:rPr lang="en-US" sz="2400" dirty="0">
                <a:solidFill>
                  <a:srgbClr val="000066"/>
                </a:solidFill>
              </a:rPr>
              <a:t>, 23% with VL 50-1000 c/mL</a:t>
            </a:r>
          </a:p>
          <a:p>
            <a:pPr lvl="1"/>
            <a:r>
              <a:rPr lang="en-US" sz="2400" dirty="0">
                <a:solidFill>
                  <a:srgbClr val="000066"/>
                </a:solidFill>
              </a:rPr>
              <a:t>Switch to DTG/b + RPV for</a:t>
            </a:r>
          </a:p>
          <a:p>
            <a:pPr lvl="2"/>
            <a:r>
              <a:rPr lang="en-US" sz="2000" dirty="0">
                <a:solidFill>
                  <a:srgbClr val="000066"/>
                </a:solidFill>
              </a:rPr>
              <a:t>Toxicity or prevention : 57%</a:t>
            </a:r>
          </a:p>
          <a:p>
            <a:pPr lvl="2"/>
            <a:r>
              <a:rPr lang="en-US" sz="2000" dirty="0">
                <a:solidFill>
                  <a:srgbClr val="000066"/>
                </a:solidFill>
              </a:rPr>
              <a:t>Simplification : 35%</a:t>
            </a:r>
          </a:p>
          <a:p>
            <a:pPr lvl="2"/>
            <a:r>
              <a:rPr lang="en-US" sz="2000" dirty="0">
                <a:solidFill>
                  <a:srgbClr val="000066"/>
                </a:solidFill>
              </a:rPr>
              <a:t>Adherence problems : 29%</a:t>
            </a:r>
          </a:p>
          <a:p>
            <a:pPr marL="685800" lvl="2" indent="0">
              <a:buNone/>
            </a:pPr>
            <a:endParaRPr lang="en-US" sz="2000" dirty="0">
              <a:solidFill>
                <a:srgbClr val="000066"/>
              </a:solidFill>
            </a:endParaRPr>
          </a:p>
          <a:p>
            <a:pPr lvl="1"/>
            <a:r>
              <a:rPr lang="en-US" sz="2400" dirty="0">
                <a:solidFill>
                  <a:srgbClr val="000066"/>
                </a:solidFill>
              </a:rPr>
              <a:t>W48 outcome</a:t>
            </a:r>
          </a:p>
          <a:p>
            <a:pPr lvl="2"/>
            <a:r>
              <a:rPr lang="en-US" sz="2000" dirty="0">
                <a:solidFill>
                  <a:srgbClr val="000066"/>
                </a:solidFill>
              </a:rPr>
              <a:t>VL &lt; 50 c/mL = 89.4%</a:t>
            </a:r>
          </a:p>
          <a:p>
            <a:pPr lvl="2"/>
            <a:r>
              <a:rPr lang="en-US" sz="2000" dirty="0">
                <a:solidFill>
                  <a:srgbClr val="000066"/>
                </a:solidFill>
              </a:rPr>
              <a:t>Treatment discontinuation = 8% (toxicity =4, lack of adherence =4, </a:t>
            </a:r>
            <a:br>
              <a:rPr lang="en-US" sz="2000" dirty="0">
                <a:solidFill>
                  <a:srgbClr val="000066"/>
                </a:solidFill>
              </a:rPr>
            </a:br>
            <a:r>
              <a:rPr lang="en-US" sz="2000" dirty="0">
                <a:solidFill>
                  <a:srgbClr val="000066"/>
                </a:solidFill>
              </a:rPr>
              <a:t>d-d-</a:t>
            </a:r>
            <a:r>
              <a:rPr lang="en-US" sz="2000" dirty="0" err="1">
                <a:solidFill>
                  <a:srgbClr val="000066"/>
                </a:solidFill>
              </a:rPr>
              <a:t>i</a:t>
            </a:r>
            <a:r>
              <a:rPr lang="en-US" sz="2000" dirty="0">
                <a:solidFill>
                  <a:srgbClr val="000066"/>
                </a:solidFill>
              </a:rPr>
              <a:t> =2)</a:t>
            </a:r>
          </a:p>
          <a:p>
            <a:pPr lvl="1"/>
            <a:endParaRPr lang="en-US" sz="2400" dirty="0">
              <a:solidFill>
                <a:srgbClr val="000066"/>
              </a:solidFill>
            </a:endParaRPr>
          </a:p>
          <a:p>
            <a:pPr lvl="1"/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921066" y="6467527"/>
            <a:ext cx="32229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</a:rPr>
              <a:t>Arazo</a:t>
            </a:r>
            <a:r>
              <a:rPr lang="fr-FR" sz="1200" i="1" dirty="0">
                <a:solidFill>
                  <a:srgbClr val="C00000"/>
                </a:solidFill>
              </a:rPr>
              <a:t> P  (Abst.P115), JIAS 2018; 21 , suppl. 8: 85 </a:t>
            </a:r>
          </a:p>
        </p:txBody>
      </p:sp>
    </p:spTree>
    <p:extLst>
      <p:ext uri="{BB962C8B-B14F-4D97-AF65-F5344CB8AC3E}">
        <p14:creationId xmlns:p14="http://schemas.microsoft.com/office/powerpoint/2010/main" val="30940864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>
            <a:extLst>
              <a:ext uri="{FF2B5EF4-FFF2-40B4-BE49-F238E27FC236}">
                <a16:creationId xmlns:a16="http://schemas.microsoft.com/office/drawing/2014/main" xmlns="" id="{A8D41300-8DC3-4D73-9897-2A9AD820CFBB}"/>
              </a:ext>
            </a:extLst>
          </p:cNvPr>
          <p:cNvSpPr>
            <a:spLocks/>
          </p:cNvSpPr>
          <p:nvPr/>
        </p:nvSpPr>
        <p:spPr bwMode="auto">
          <a:xfrm rot="1447449">
            <a:off x="4639149" y="2752686"/>
            <a:ext cx="3287375" cy="2070720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xmlns="" id="{3B18667D-AB7E-4695-B3C4-7E6877348ECA}"/>
              </a:ext>
            </a:extLst>
          </p:cNvPr>
          <p:cNvSpPr>
            <a:spLocks/>
          </p:cNvSpPr>
          <p:nvPr/>
        </p:nvSpPr>
        <p:spPr bwMode="auto">
          <a:xfrm rot="5400000">
            <a:off x="3401793" y="3838364"/>
            <a:ext cx="2600763" cy="2272154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 rot="15622577">
            <a:off x="1990798" y="863785"/>
            <a:ext cx="2748687" cy="2580126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7" name="Freeform 5"/>
          <p:cNvSpPr>
            <a:spLocks/>
          </p:cNvSpPr>
          <p:nvPr/>
        </p:nvSpPr>
        <p:spPr bwMode="auto">
          <a:xfrm rot="9615568">
            <a:off x="1423636" y="3174679"/>
            <a:ext cx="3079479" cy="2060280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825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 rot="19539843">
            <a:off x="4251475" y="773850"/>
            <a:ext cx="2992044" cy="2347956"/>
          </a:xfrm>
          <a:custGeom>
            <a:avLst/>
            <a:gdLst>
              <a:gd name="T0" fmla="*/ 939 w 939"/>
              <a:gd name="T1" fmla="*/ 370 h 681"/>
              <a:gd name="T2" fmla="*/ 918 w 939"/>
              <a:gd name="T3" fmla="*/ 496 h 681"/>
              <a:gd name="T4" fmla="*/ 715 w 939"/>
              <a:gd name="T5" fmla="*/ 666 h 681"/>
              <a:gd name="T6" fmla="*/ 104 w 939"/>
              <a:gd name="T7" fmla="*/ 487 h 681"/>
              <a:gd name="T8" fmla="*/ 90 w 939"/>
              <a:gd name="T9" fmla="*/ 283 h 681"/>
              <a:gd name="T10" fmla="*/ 552 w 939"/>
              <a:gd name="T11" fmla="*/ 19 h 681"/>
              <a:gd name="T12" fmla="*/ 738 w 939"/>
              <a:gd name="T13" fmla="*/ 16 h 681"/>
              <a:gd name="T14" fmla="*/ 862 w 939"/>
              <a:gd name="T15" fmla="*/ 114 h 681"/>
              <a:gd name="T16" fmla="*/ 939 w 939"/>
              <a:gd name="T17" fmla="*/ 370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39" h="681">
                <a:moveTo>
                  <a:pt x="939" y="370"/>
                </a:moveTo>
                <a:cubicBezTo>
                  <a:pt x="939" y="433"/>
                  <a:pt x="928" y="455"/>
                  <a:pt x="918" y="496"/>
                </a:cubicBezTo>
                <a:cubicBezTo>
                  <a:pt x="888" y="609"/>
                  <a:pt x="831" y="658"/>
                  <a:pt x="715" y="666"/>
                </a:cubicBezTo>
                <a:cubicBezTo>
                  <a:pt x="490" y="681"/>
                  <a:pt x="284" y="617"/>
                  <a:pt x="104" y="487"/>
                </a:cubicBezTo>
                <a:cubicBezTo>
                  <a:pt x="0" y="411"/>
                  <a:pt x="10" y="364"/>
                  <a:pt x="90" y="283"/>
                </a:cubicBezTo>
                <a:cubicBezTo>
                  <a:pt x="219" y="152"/>
                  <a:pt x="375" y="64"/>
                  <a:pt x="552" y="19"/>
                </a:cubicBezTo>
                <a:cubicBezTo>
                  <a:pt x="611" y="4"/>
                  <a:pt x="680" y="0"/>
                  <a:pt x="738" y="16"/>
                </a:cubicBezTo>
                <a:cubicBezTo>
                  <a:pt x="786" y="29"/>
                  <a:pt x="839" y="71"/>
                  <a:pt x="862" y="114"/>
                </a:cubicBezTo>
                <a:cubicBezTo>
                  <a:pt x="902" y="191"/>
                  <a:pt x="939" y="294"/>
                  <a:pt x="939" y="370"/>
                </a:cubicBezTo>
                <a:close/>
              </a:path>
            </a:pathLst>
          </a:custGeom>
          <a:gradFill>
            <a:gsLst>
              <a:gs pos="100000">
                <a:schemeClr val="tx2">
                  <a:lumMod val="20000"/>
                  <a:lumOff val="80000"/>
                </a:schemeClr>
              </a:gs>
              <a:gs pos="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9" name="Ellipse 8"/>
          <p:cNvSpPr/>
          <p:nvPr/>
        </p:nvSpPr>
        <p:spPr>
          <a:xfrm>
            <a:off x="3515329" y="2165761"/>
            <a:ext cx="2021856" cy="203905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>
            <a:off x="2544033" y="1316214"/>
            <a:ext cx="1355735" cy="116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Salvage</a:t>
            </a:r>
          </a:p>
          <a:p>
            <a:pPr algn="ctr">
              <a:lnSpc>
                <a:spcPts val="2800"/>
              </a:lnSpc>
            </a:pPr>
            <a:r>
              <a:rPr lang="fr-FR" sz="2000" b="1" dirty="0" err="1">
                <a:solidFill>
                  <a:srgbClr val="002060"/>
                </a:solidFill>
              </a:rPr>
              <a:t>drug</a:t>
            </a:r>
            <a:endParaRPr lang="fr-FR" sz="2000" b="1" dirty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fr-FR" sz="2000" b="1" dirty="0" err="1">
                <a:solidFill>
                  <a:srgbClr val="FF6600"/>
                </a:solidFill>
              </a:rPr>
              <a:t>Ibalizumab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852647">
            <a:off x="5738600" y="3437330"/>
            <a:ext cx="1678965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M184V/I and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INSTI + 2 NRTI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AA9C96C-C8A5-41F5-A475-3397B9580B98}"/>
              </a:ext>
            </a:extLst>
          </p:cNvPr>
          <p:cNvSpPr/>
          <p:nvPr/>
        </p:nvSpPr>
        <p:spPr>
          <a:xfrm rot="19885887">
            <a:off x="5176864" y="1183069"/>
            <a:ext cx="1592359" cy="116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Salvage</a:t>
            </a:r>
          </a:p>
          <a:p>
            <a:pPr algn="ctr">
              <a:lnSpc>
                <a:spcPts val="2800"/>
              </a:lnSpc>
            </a:pPr>
            <a:r>
              <a:rPr lang="fr-FR" sz="2000" b="1" dirty="0" err="1">
                <a:solidFill>
                  <a:srgbClr val="002060"/>
                </a:solidFill>
              </a:rPr>
              <a:t>drug</a:t>
            </a:r>
            <a:endParaRPr lang="fr-FR" sz="2000" b="1" dirty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fr-FR" sz="2000" b="1" dirty="0" err="1">
                <a:solidFill>
                  <a:srgbClr val="FF6600"/>
                </a:solidFill>
              </a:rPr>
              <a:t>Fostemsavir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60766">
            <a:off x="3730891" y="4728743"/>
            <a:ext cx="1817976" cy="801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TDF-TAF </a:t>
            </a:r>
            <a:r>
              <a:rPr lang="fr-FR" sz="2000" b="1" dirty="0" err="1">
                <a:solidFill>
                  <a:srgbClr val="002060"/>
                </a:solidFill>
              </a:rPr>
              <a:t>switch</a:t>
            </a:r>
            <a:endParaRPr lang="fr-FR" sz="2000" b="1" dirty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</a:pPr>
            <a:r>
              <a:rPr lang="fr-FR" sz="2000" b="1" dirty="0" err="1">
                <a:solidFill>
                  <a:srgbClr val="002060"/>
                </a:solidFill>
              </a:rPr>
              <a:t>Lipids</a:t>
            </a:r>
            <a:r>
              <a:rPr lang="fr-FR" sz="2000" b="1" dirty="0">
                <a:solidFill>
                  <a:srgbClr val="002060"/>
                </a:solidFill>
              </a:rPr>
              <a:t> impact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rot="19865133">
            <a:off x="2124870" y="3676794"/>
            <a:ext cx="1294871" cy="11610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INSTI </a:t>
            </a:r>
          </a:p>
          <a:p>
            <a:pPr algn="ctr">
              <a:lnSpc>
                <a:spcPts val="2800"/>
              </a:lnSpc>
            </a:pPr>
            <a:r>
              <a:rPr lang="fr-FR" sz="2000" b="1" dirty="0">
                <a:solidFill>
                  <a:srgbClr val="002060"/>
                </a:solidFill>
              </a:rPr>
              <a:t>and</a:t>
            </a:r>
          </a:p>
          <a:p>
            <a:pPr algn="ctr">
              <a:lnSpc>
                <a:spcPts val="2800"/>
              </a:lnSpc>
            </a:pPr>
            <a:r>
              <a:rPr lang="fr-FR" sz="2000" b="1" dirty="0" err="1">
                <a:solidFill>
                  <a:srgbClr val="002060"/>
                </a:solidFill>
              </a:rPr>
              <a:t>pregnancy</a:t>
            </a:r>
            <a:endParaRPr lang="fr-FR" sz="2000" b="1" dirty="0">
              <a:solidFill>
                <a:srgbClr val="FF6600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FC220AB5-BB7D-4B30-85A8-D6D3FF722209}"/>
              </a:ext>
            </a:extLst>
          </p:cNvPr>
          <p:cNvSpPr txBox="1"/>
          <p:nvPr/>
        </p:nvSpPr>
        <p:spPr>
          <a:xfrm>
            <a:off x="3748379" y="2655517"/>
            <a:ext cx="1476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Other interesting data</a:t>
            </a:r>
          </a:p>
        </p:txBody>
      </p:sp>
    </p:spTree>
    <p:extLst>
      <p:ext uri="{BB962C8B-B14F-4D97-AF65-F5344CB8AC3E}">
        <p14:creationId xmlns:p14="http://schemas.microsoft.com/office/powerpoint/2010/main" val="13301690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 </a:t>
            </a:r>
            <a:r>
              <a:rPr lang="fr-FR" dirty="0" err="1"/>
              <a:t>ARVs</a:t>
            </a:r>
            <a:r>
              <a:rPr lang="fr-FR" dirty="0"/>
              <a:t> for salvage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2"/>
            <a:ext cx="84328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Ibalizumab (</a:t>
            </a:r>
            <a:r>
              <a:rPr lang="en-US" dirty="0" err="1">
                <a:solidFill>
                  <a:srgbClr val="000066"/>
                </a:solidFill>
              </a:rPr>
              <a:t>Trogarzo</a:t>
            </a:r>
            <a:r>
              <a:rPr lang="en-US" dirty="0">
                <a:solidFill>
                  <a:srgbClr val="000066"/>
                </a:solidFill>
              </a:rPr>
              <a:t>®)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 CD4-directed post-attachment HIV-1 inhibitor</a:t>
            </a:r>
          </a:p>
          <a:p>
            <a:pPr lvl="2"/>
            <a:r>
              <a:rPr lang="en-US" dirty="0">
                <a:solidFill>
                  <a:srgbClr val="000066"/>
                </a:solidFill>
              </a:rPr>
              <a:t>Humanized monoclonal antibody (IgG4 backbone) binding to domain 2 of CD4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Approved (FDA) for the treatment of HIV-1 infection in heavily treatment-experienced adults with multidrug resistant HIV-1 infection failing their current ARV regimen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Administered by IV infusion</a:t>
            </a:r>
          </a:p>
          <a:p>
            <a:endParaRPr lang="en-US" dirty="0">
              <a:solidFill>
                <a:srgbClr val="000066"/>
              </a:solidFill>
            </a:endParaRPr>
          </a:p>
          <a:p>
            <a:r>
              <a:rPr lang="en-US" dirty="0">
                <a:solidFill>
                  <a:srgbClr val="000066"/>
                </a:solidFill>
              </a:rPr>
              <a:t>Fostemsavir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Prodrug of </a:t>
            </a:r>
            <a:r>
              <a:rPr lang="en-US" dirty="0" err="1">
                <a:solidFill>
                  <a:srgbClr val="000066"/>
                </a:solidFill>
              </a:rPr>
              <a:t>temsavir</a:t>
            </a:r>
            <a:r>
              <a:rPr lang="en-US" dirty="0">
                <a:solidFill>
                  <a:srgbClr val="000066"/>
                </a:solidFill>
              </a:rPr>
              <a:t>, attachment inhibitor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Under FDA review</a:t>
            </a:r>
          </a:p>
        </p:txBody>
      </p:sp>
    </p:spTree>
    <p:extLst>
      <p:ext uri="{BB962C8B-B14F-4D97-AF65-F5344CB8AC3E}">
        <p14:creationId xmlns:p14="http://schemas.microsoft.com/office/powerpoint/2010/main" val="34297778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9342"/>
          </a:xfrm>
        </p:spPr>
        <p:txBody>
          <a:bodyPr/>
          <a:lstStyle/>
          <a:p>
            <a:r>
              <a:rPr lang="fr-FR" dirty="0" err="1"/>
              <a:t>Ibalizumab</a:t>
            </a:r>
            <a:r>
              <a:rPr lang="fr-FR" dirty="0"/>
              <a:t> Phase 3 extension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63980"/>
            <a:ext cx="8229600" cy="496146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66"/>
                </a:solidFill>
              </a:rPr>
              <a:t>40 patients </a:t>
            </a:r>
            <a:r>
              <a:rPr lang="en-US" sz="1500" i="1" dirty="0">
                <a:solidFill>
                  <a:srgbClr val="000066"/>
                </a:solidFill>
              </a:rPr>
              <a:t>(NEJM 2018 ; 379 : 645-54)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Baseline CD4 = 73/mm</a:t>
            </a:r>
            <a:r>
              <a:rPr lang="en-US" baseline="30000" dirty="0">
                <a:solidFill>
                  <a:srgbClr val="000066"/>
                </a:solidFill>
              </a:rPr>
              <a:t>3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In 43% , need to use fostemsavir (no active ARV available)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Add-on Single infusion of IBA</a:t>
            </a:r>
          </a:p>
          <a:p>
            <a:pPr lvl="2"/>
            <a:r>
              <a:rPr lang="en-US" dirty="0">
                <a:solidFill>
                  <a:srgbClr val="000066"/>
                </a:solidFill>
              </a:rPr>
              <a:t>Mean VL reduction at D7 : 1.1 log</a:t>
            </a:r>
            <a:r>
              <a:rPr lang="en-US" baseline="-25000" dirty="0">
                <a:solidFill>
                  <a:srgbClr val="000066"/>
                </a:solidFill>
              </a:rPr>
              <a:t>10</a:t>
            </a:r>
            <a:r>
              <a:rPr lang="en-US" dirty="0">
                <a:solidFill>
                  <a:srgbClr val="000066"/>
                </a:solidFill>
              </a:rPr>
              <a:t> c/mL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From D14 : continuation of IBA (1 infusion every 2 weeks) + OBT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VL &lt; 50 c/mL at W24 = 43%</a:t>
            </a:r>
          </a:p>
          <a:p>
            <a:r>
              <a:rPr lang="en-US" sz="2200" dirty="0">
                <a:solidFill>
                  <a:srgbClr val="000066"/>
                </a:solidFill>
              </a:rPr>
              <a:t>Roll-over (continuation) in 27/40 patients for 24 additional weeks</a:t>
            </a:r>
          </a:p>
          <a:p>
            <a:pPr lvl="1"/>
            <a:r>
              <a:rPr lang="en-US" sz="1900" dirty="0">
                <a:solidFill>
                  <a:srgbClr val="000066"/>
                </a:solidFill>
              </a:rPr>
              <a:t>VL &lt; 50 c/mL = 59% (including all suppressed at W24)</a:t>
            </a:r>
          </a:p>
          <a:p>
            <a:r>
              <a:rPr lang="en-US" dirty="0">
                <a:solidFill>
                  <a:srgbClr val="000066"/>
                </a:solidFill>
              </a:rPr>
              <a:t>Favorable safety profile</a:t>
            </a:r>
          </a:p>
          <a:p>
            <a:pPr lvl="1"/>
            <a:r>
              <a:rPr lang="en-US" sz="1900" dirty="0">
                <a:solidFill>
                  <a:srgbClr val="000066"/>
                </a:solidFill>
              </a:rPr>
              <a:t>No infusion-related adverse events</a:t>
            </a:r>
          </a:p>
          <a:p>
            <a:pPr lvl="1"/>
            <a:r>
              <a:rPr lang="en-US" sz="1900" dirty="0">
                <a:solidFill>
                  <a:srgbClr val="000066"/>
                </a:solidFill>
              </a:rPr>
              <a:t>Diarrhea, Dizziness, Nausea and Rash : ≥ 5% </a:t>
            </a:r>
          </a:p>
          <a:p>
            <a:pPr lvl="1"/>
            <a:r>
              <a:rPr lang="en-US" sz="1900" dirty="0">
                <a:solidFill>
                  <a:srgbClr val="000066"/>
                </a:solidFill>
              </a:rPr>
              <a:t>2 Severe adverse reactions</a:t>
            </a:r>
          </a:p>
          <a:p>
            <a:pPr lvl="2"/>
            <a:r>
              <a:rPr lang="en-US" sz="1900" dirty="0">
                <a:solidFill>
                  <a:srgbClr val="000066"/>
                </a:solidFill>
              </a:rPr>
              <a:t>1 rash</a:t>
            </a:r>
          </a:p>
          <a:p>
            <a:pPr lvl="2"/>
            <a:r>
              <a:rPr lang="en-US" sz="1900" dirty="0">
                <a:solidFill>
                  <a:srgbClr val="000066"/>
                </a:solidFill>
              </a:rPr>
              <a:t>1 IRIS</a:t>
            </a:r>
          </a:p>
          <a:p>
            <a:pPr lvl="1"/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44486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en-US" sz="1200" i="1" dirty="0">
                <a:solidFill>
                  <a:srgbClr val="C00000"/>
                </a:solidFill>
              </a:rPr>
              <a:t>Emu B. HIV Glasgow 2018; Glasgow, UK. Oral 345</a:t>
            </a:r>
          </a:p>
        </p:txBody>
      </p:sp>
    </p:spTree>
    <p:extLst>
      <p:ext uri="{BB962C8B-B14F-4D97-AF65-F5344CB8AC3E}">
        <p14:creationId xmlns:p14="http://schemas.microsoft.com/office/powerpoint/2010/main" val="37366247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avec flèche 9"/>
          <p:cNvCxnSpPr>
            <a:stCxn id="70" idx="3"/>
            <a:endCxn id="76" idx="1"/>
          </p:cNvCxnSpPr>
          <p:nvPr/>
        </p:nvCxnSpPr>
        <p:spPr>
          <a:xfrm flipV="1">
            <a:off x="2515777" y="4920052"/>
            <a:ext cx="1389542" cy="1"/>
          </a:xfrm>
          <a:prstGeom prst="straightConnector1">
            <a:avLst/>
          </a:prstGeom>
          <a:ln w="19050">
            <a:solidFill>
              <a:srgbClr val="333399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5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BRIGHTE - Study Design</a:t>
            </a:r>
          </a:p>
        </p:txBody>
      </p:sp>
      <p:sp>
        <p:nvSpPr>
          <p:cNvPr id="19498" name="Text Placeholder 46"/>
          <p:cNvSpPr>
            <a:spLocks noGrp="1"/>
          </p:cNvSpPr>
          <p:nvPr>
            <p:ph idx="1"/>
          </p:nvPr>
        </p:nvSpPr>
        <p:spPr>
          <a:xfrm>
            <a:off x="4350354" y="6460565"/>
            <a:ext cx="4772665" cy="318704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altLang="en-US" sz="1200" i="1" dirty="0">
                <a:solidFill>
                  <a:srgbClr val="C00000"/>
                </a:solidFill>
              </a:rPr>
              <a:t>Ackerman P. HIV Glasgow 2018; Glasgow, UK. Oral 334A &amp; 334B</a:t>
            </a:r>
          </a:p>
          <a:p>
            <a:pPr marL="0" indent="0" algn="r">
              <a:buNone/>
            </a:pPr>
            <a:endParaRPr lang="en-US" altLang="en-US" sz="1200" i="1" dirty="0">
              <a:solidFill>
                <a:srgbClr val="C00000"/>
              </a:solidFill>
            </a:endParaRPr>
          </a:p>
          <a:p>
            <a:pPr marL="0" indent="0" algn="r">
              <a:buNone/>
            </a:pPr>
            <a:endParaRPr lang="en-US" altLang="en-US" sz="1200" i="1" dirty="0">
              <a:solidFill>
                <a:srgbClr val="C00000"/>
              </a:solidFill>
            </a:endParaRPr>
          </a:p>
        </p:txBody>
      </p:sp>
      <p:sp>
        <p:nvSpPr>
          <p:cNvPr id="47" name="Rectangle 20"/>
          <p:cNvSpPr>
            <a:spLocks noChangeArrowheads="1"/>
          </p:cNvSpPr>
          <p:nvPr/>
        </p:nvSpPr>
        <p:spPr bwMode="auto">
          <a:xfrm>
            <a:off x="3784067" y="6099359"/>
            <a:ext cx="2425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indent="-284163" algn="ctr" defTabSz="796925"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Day</a:t>
            </a:r>
            <a:b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</a:b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1</a:t>
            </a:r>
          </a:p>
        </p:txBody>
      </p:sp>
      <p:sp>
        <p:nvSpPr>
          <p:cNvPr id="50" name="Oval 13"/>
          <p:cNvSpPr/>
          <p:nvPr/>
        </p:nvSpPr>
        <p:spPr>
          <a:xfrm>
            <a:off x="3858487" y="5987406"/>
            <a:ext cx="93663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51" name="Rectangle 20"/>
          <p:cNvSpPr>
            <a:spLocks noChangeArrowheads="1"/>
          </p:cNvSpPr>
          <p:nvPr/>
        </p:nvSpPr>
        <p:spPr bwMode="auto">
          <a:xfrm>
            <a:off x="4627219" y="6099359"/>
            <a:ext cx="2425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indent="-284163" algn="r" defTabSz="796925"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Day</a:t>
            </a:r>
            <a:b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</a:b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8</a:t>
            </a:r>
          </a:p>
        </p:txBody>
      </p:sp>
      <p:sp>
        <p:nvSpPr>
          <p:cNvPr id="56" name="Rectangle 20"/>
          <p:cNvSpPr>
            <a:spLocks noChangeArrowheads="1"/>
          </p:cNvSpPr>
          <p:nvPr/>
        </p:nvSpPr>
        <p:spPr bwMode="auto">
          <a:xfrm>
            <a:off x="4973655" y="6099359"/>
            <a:ext cx="24250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indent="-284163" defTabSz="796925"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Day</a:t>
            </a:r>
            <a:b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</a:b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9</a:t>
            </a:r>
          </a:p>
        </p:txBody>
      </p:sp>
      <p:sp>
        <p:nvSpPr>
          <p:cNvPr id="59" name="Rectangle 20"/>
          <p:cNvSpPr>
            <a:spLocks noChangeArrowheads="1"/>
          </p:cNvSpPr>
          <p:nvPr/>
        </p:nvSpPr>
        <p:spPr bwMode="auto">
          <a:xfrm>
            <a:off x="5739608" y="6099359"/>
            <a:ext cx="3615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indent="-284163" algn="ctr" defTabSz="796925"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Week</a:t>
            </a:r>
            <a:b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</a:b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24  </a:t>
            </a: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6669513" y="6099359"/>
            <a:ext cx="39684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indent="-284163" algn="ctr" defTabSz="796925"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Week </a:t>
            </a:r>
            <a:br>
              <a:rPr lang="en-US" sz="1200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</a:br>
            <a:r>
              <a:rPr lang="en-US" sz="1200" b="1" dirty="0">
                <a:solidFill>
                  <a:srgbClr val="FF0000"/>
                </a:solidFill>
                <a:latin typeface="+mj-lt"/>
                <a:ea typeface="MS PGothic" pitchFamily="34" charset="-128"/>
              </a:rPr>
              <a:t>48 </a:t>
            </a:r>
          </a:p>
        </p:txBody>
      </p:sp>
      <p:sp>
        <p:nvSpPr>
          <p:cNvPr id="61" name="Rectangle 20"/>
          <p:cNvSpPr>
            <a:spLocks noChangeArrowheads="1"/>
          </p:cNvSpPr>
          <p:nvPr/>
        </p:nvSpPr>
        <p:spPr bwMode="auto">
          <a:xfrm>
            <a:off x="7634687" y="6099359"/>
            <a:ext cx="36157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indent="-284163" algn="ctr" defTabSz="796925"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Week</a:t>
            </a:r>
            <a:b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</a:b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96</a:t>
            </a:r>
          </a:p>
        </p:txBody>
      </p:sp>
      <p:sp>
        <p:nvSpPr>
          <p:cNvPr id="62" name="Rectangle 20"/>
          <p:cNvSpPr>
            <a:spLocks noChangeArrowheads="1"/>
          </p:cNvSpPr>
          <p:nvPr/>
        </p:nvSpPr>
        <p:spPr bwMode="auto">
          <a:xfrm>
            <a:off x="8540997" y="6099359"/>
            <a:ext cx="4440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indent="-284163" algn="ctr" defTabSz="796925"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End of </a:t>
            </a:r>
          </a:p>
          <a:p>
            <a:pPr indent="-284163" algn="ctr" defTabSz="796925"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200" b="1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Study</a:t>
            </a:r>
            <a:endParaRPr lang="en-US" sz="1200" b="1" baseline="30000" dirty="0">
              <a:solidFill>
                <a:srgbClr val="000066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77" name="Text Placeholder 9"/>
          <p:cNvSpPr>
            <a:spLocks/>
          </p:cNvSpPr>
          <p:nvPr/>
        </p:nvSpPr>
        <p:spPr bwMode="auto">
          <a:xfrm>
            <a:off x="992511" y="1057276"/>
            <a:ext cx="7158978" cy="54948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b="1" dirty="0">
                <a:solidFill>
                  <a:srgbClr val="CC3300"/>
                </a:solidFill>
                <a:latin typeface="+mj-lt"/>
              </a:rPr>
              <a:t>Ongoing Phase 3 </a:t>
            </a:r>
            <a:r>
              <a:rPr lang="en-US" altLang="en-US" b="1" dirty="0" err="1">
                <a:solidFill>
                  <a:srgbClr val="CC3300"/>
                </a:solidFill>
                <a:latin typeface="+mj-lt"/>
              </a:rPr>
              <a:t>randomised</a:t>
            </a:r>
            <a:r>
              <a:rPr lang="en-US" altLang="en-US" b="1" dirty="0">
                <a:solidFill>
                  <a:srgbClr val="CC3300"/>
                </a:solidFill>
                <a:latin typeface="+mj-lt"/>
              </a:rPr>
              <a:t>, placebo-controlled, double blind trial</a:t>
            </a:r>
          </a:p>
        </p:txBody>
      </p:sp>
      <p:cxnSp>
        <p:nvCxnSpPr>
          <p:cNvPr id="78" name="Connecteur droit avec flèche 77"/>
          <p:cNvCxnSpPr>
            <a:stCxn id="69" idx="3"/>
            <a:endCxn id="73" idx="1"/>
          </p:cNvCxnSpPr>
          <p:nvPr/>
        </p:nvCxnSpPr>
        <p:spPr>
          <a:xfrm flipV="1">
            <a:off x="2515777" y="2603875"/>
            <a:ext cx="1389542" cy="382290"/>
          </a:xfrm>
          <a:prstGeom prst="bentConnector3">
            <a:avLst>
              <a:gd name="adj1" fmla="val 50000"/>
            </a:avLst>
          </a:prstGeom>
          <a:ln w="19050">
            <a:solidFill>
              <a:srgbClr val="333399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avec flèche 77"/>
          <p:cNvCxnSpPr>
            <a:stCxn id="69" idx="3"/>
            <a:endCxn id="74" idx="1"/>
          </p:cNvCxnSpPr>
          <p:nvPr/>
        </p:nvCxnSpPr>
        <p:spPr>
          <a:xfrm>
            <a:off x="2515777" y="2986165"/>
            <a:ext cx="1389542" cy="382291"/>
          </a:xfrm>
          <a:prstGeom prst="bentConnector3">
            <a:avLst>
              <a:gd name="adj1" fmla="val 50000"/>
            </a:avLst>
          </a:prstGeom>
          <a:ln w="19050">
            <a:solidFill>
              <a:srgbClr val="333399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Rectangle à coins arrondis 68"/>
          <p:cNvSpPr/>
          <p:nvPr/>
        </p:nvSpPr>
        <p:spPr>
          <a:xfrm>
            <a:off x="161197" y="2012638"/>
            <a:ext cx="2354580" cy="1947054"/>
          </a:xfrm>
          <a:prstGeom prst="roundRect">
            <a:avLst>
              <a:gd name="adj" fmla="val 6999"/>
            </a:avLst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dirty="0">
                <a:solidFill>
                  <a:schemeClr val="bg1"/>
                </a:solidFill>
              </a:rPr>
              <a:t>Randomised Cohort</a:t>
            </a:r>
            <a:r>
              <a:rPr lang="en-US" altLang="en-US" sz="1200" baseline="30000" dirty="0">
                <a:solidFill>
                  <a:schemeClr val="bg1"/>
                </a:solidFill>
              </a:rPr>
              <a:t> 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</a:p>
          <a:p>
            <a:pPr>
              <a:defRPr/>
            </a:pPr>
            <a:r>
              <a:rPr lang="en-GB" sz="1100" dirty="0">
                <a:solidFill>
                  <a:schemeClr val="bg1"/>
                </a:solidFill>
              </a:rPr>
              <a:t>HTE participants failing current regimen with confirmed HIV-1 RNA ≥ 400 c/mL and: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chemeClr val="bg1"/>
                </a:solidFill>
              </a:rPr>
              <a:t>1 or 2 ARV classes remaining &amp; ≥1 fully active &amp; available agent per class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chemeClr val="bg1"/>
                </a:solidFill>
              </a:rPr>
              <a:t>Unable to construct viable regimen from remaining agents</a:t>
            </a:r>
          </a:p>
        </p:txBody>
      </p:sp>
      <p:sp>
        <p:nvSpPr>
          <p:cNvPr id="70" name="Rectangle à coins arrondis 69"/>
          <p:cNvSpPr/>
          <p:nvPr/>
        </p:nvSpPr>
        <p:spPr>
          <a:xfrm>
            <a:off x="161197" y="4034865"/>
            <a:ext cx="2354580" cy="1770375"/>
          </a:xfrm>
          <a:prstGeom prst="roundRect">
            <a:avLst>
              <a:gd name="adj" fmla="val 6999"/>
            </a:avLst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>
              <a:defRPr/>
            </a:pPr>
            <a:r>
              <a:rPr lang="en-GB" sz="1200" b="1" dirty="0">
                <a:solidFill>
                  <a:schemeClr val="bg1"/>
                </a:solidFill>
              </a:rPr>
              <a:t>Non-randomised Cohort </a:t>
            </a:r>
            <a:r>
              <a:rPr lang="en-US" altLang="en-US" sz="1200" baseline="30000" dirty="0">
                <a:solidFill>
                  <a:schemeClr val="bg1"/>
                </a:solidFill>
              </a:rPr>
              <a:t>§</a:t>
            </a:r>
            <a:r>
              <a:rPr lang="en-GB" sz="1200" b="1" dirty="0">
                <a:solidFill>
                  <a:schemeClr val="bg1"/>
                </a:solidFill>
              </a:rPr>
              <a:t>:</a:t>
            </a:r>
          </a:p>
          <a:p>
            <a:pPr lvl="0">
              <a:defRPr/>
            </a:pPr>
            <a:r>
              <a:rPr lang="en-GB" sz="1100" dirty="0">
                <a:solidFill>
                  <a:schemeClr val="bg1"/>
                </a:solidFill>
              </a:rPr>
              <a:t>HTE participants, failing current regimen with confirmed HIV-1 RNA</a:t>
            </a:r>
            <a:br>
              <a:rPr lang="en-GB" sz="1100" dirty="0">
                <a:solidFill>
                  <a:schemeClr val="bg1"/>
                </a:solidFill>
              </a:rPr>
            </a:br>
            <a:r>
              <a:rPr lang="en-GB" sz="1100" dirty="0">
                <a:solidFill>
                  <a:schemeClr val="bg1"/>
                </a:solidFill>
              </a:rPr>
              <a:t>≥ 400 c/mL and: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GB" sz="1100" dirty="0">
                <a:solidFill>
                  <a:schemeClr val="bg1"/>
                </a:solidFill>
              </a:rPr>
              <a:t>0 ARV classes remaining and no remaining fully active approved agents</a:t>
            </a:r>
            <a:r>
              <a:rPr lang="en-US" sz="1100" dirty="0">
                <a:solidFill>
                  <a:schemeClr val="bg1"/>
                </a:solidFill>
              </a:rPr>
              <a:t> (use of investigational agents permitted)</a:t>
            </a:r>
            <a:endParaRPr lang="en-US" sz="1100" baseline="30000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06688" y="2727085"/>
            <a:ext cx="807720" cy="51816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00" b="1" dirty="0" err="1"/>
              <a:t>Randomised</a:t>
            </a:r>
            <a:r>
              <a:rPr lang="fr-FR" sz="1000" b="1" dirty="0"/>
              <a:t/>
            </a:r>
            <a:br>
              <a:rPr lang="fr-FR" sz="1000" b="1" dirty="0"/>
            </a:br>
            <a:r>
              <a:rPr lang="fr-FR" sz="1000" b="1" dirty="0"/>
              <a:t>3:1</a:t>
            </a:r>
          </a:p>
        </p:txBody>
      </p:sp>
      <p:sp>
        <p:nvSpPr>
          <p:cNvPr id="72" name="Rectangle 71"/>
          <p:cNvSpPr/>
          <p:nvPr/>
        </p:nvSpPr>
        <p:spPr>
          <a:xfrm>
            <a:off x="2806688" y="4660972"/>
            <a:ext cx="807720" cy="518160"/>
          </a:xfrm>
          <a:prstGeom prst="rect">
            <a:avLst/>
          </a:prstGeom>
          <a:solidFill>
            <a:srgbClr val="FF66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fr-FR" sz="1000" b="1" dirty="0"/>
              <a:t>Non</a:t>
            </a:r>
            <a:br>
              <a:rPr lang="fr-FR" sz="1000" b="1" dirty="0"/>
            </a:br>
            <a:r>
              <a:rPr lang="fr-FR" sz="1000" b="1" dirty="0" err="1"/>
              <a:t>randomised</a:t>
            </a:r>
            <a:endParaRPr lang="fr-FR" sz="1000" b="1" dirty="0"/>
          </a:p>
        </p:txBody>
      </p:sp>
      <p:cxnSp>
        <p:nvCxnSpPr>
          <p:cNvPr id="19492" name="Connecteur droit 19491"/>
          <p:cNvCxnSpPr/>
          <p:nvPr/>
        </p:nvCxnSpPr>
        <p:spPr>
          <a:xfrm>
            <a:off x="3905319" y="1754505"/>
            <a:ext cx="0" cy="427131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/>
          <p:nvPr/>
        </p:nvCxnSpPr>
        <p:spPr>
          <a:xfrm>
            <a:off x="4865757" y="1959819"/>
            <a:ext cx="0" cy="406600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4972857" y="1959819"/>
            <a:ext cx="0" cy="406600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8763013" y="1754505"/>
            <a:ext cx="0" cy="427131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>
            <a:off x="7815474" y="1754505"/>
            <a:ext cx="0" cy="427131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>
            <a:off x="6867935" y="1754505"/>
            <a:ext cx="0" cy="4271319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5920396" y="1754505"/>
            <a:ext cx="0" cy="4271319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Oval 13"/>
          <p:cNvSpPr/>
          <p:nvPr/>
        </p:nvSpPr>
        <p:spPr>
          <a:xfrm>
            <a:off x="4818925" y="5980580"/>
            <a:ext cx="93663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3" name="Oval 13"/>
          <p:cNvSpPr/>
          <p:nvPr/>
        </p:nvSpPr>
        <p:spPr>
          <a:xfrm>
            <a:off x="4926025" y="5987406"/>
            <a:ext cx="93663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4" name="Oval 13"/>
          <p:cNvSpPr/>
          <p:nvPr/>
        </p:nvSpPr>
        <p:spPr>
          <a:xfrm>
            <a:off x="5873564" y="5980580"/>
            <a:ext cx="93663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5" name="Oval 13"/>
          <p:cNvSpPr/>
          <p:nvPr/>
        </p:nvSpPr>
        <p:spPr>
          <a:xfrm>
            <a:off x="6821103" y="5987406"/>
            <a:ext cx="93663" cy="904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6" name="Oval 13"/>
          <p:cNvSpPr/>
          <p:nvPr/>
        </p:nvSpPr>
        <p:spPr>
          <a:xfrm>
            <a:off x="7768642" y="5981523"/>
            <a:ext cx="93663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97" name="Oval 13"/>
          <p:cNvSpPr/>
          <p:nvPr/>
        </p:nvSpPr>
        <p:spPr>
          <a:xfrm>
            <a:off x="8716181" y="5993756"/>
            <a:ext cx="93663" cy="9048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C00000"/>
              </a:solidFill>
            </a:endParaRPr>
          </a:p>
        </p:txBody>
      </p:sp>
      <p:sp>
        <p:nvSpPr>
          <p:cNvPr id="73" name="Rectangle à coins arrondis 72"/>
          <p:cNvSpPr/>
          <p:nvPr/>
        </p:nvSpPr>
        <p:spPr>
          <a:xfrm>
            <a:off x="3905319" y="2258296"/>
            <a:ext cx="960438" cy="691157"/>
          </a:xfrm>
          <a:prstGeom prst="roundRect">
            <a:avLst>
              <a:gd name="adj" fmla="val 699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tx1"/>
                </a:solidFill>
              </a:rPr>
              <a:t>Blinded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tx1"/>
                </a:solidFill>
              </a:rPr>
              <a:t>FTR 600 mg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tx1"/>
                </a:solidFill>
              </a:rPr>
              <a:t>BID + failing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tx1"/>
                </a:solidFill>
              </a:rPr>
              <a:t>regimen</a:t>
            </a:r>
          </a:p>
        </p:txBody>
      </p:sp>
      <p:sp>
        <p:nvSpPr>
          <p:cNvPr id="74" name="Rectangle à coins arrondis 73"/>
          <p:cNvSpPr/>
          <p:nvPr/>
        </p:nvSpPr>
        <p:spPr>
          <a:xfrm>
            <a:off x="3905319" y="3022877"/>
            <a:ext cx="960438" cy="691157"/>
          </a:xfrm>
          <a:prstGeom prst="roundRect">
            <a:avLst>
              <a:gd name="adj" fmla="val 699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tx1"/>
                </a:solidFill>
              </a:rPr>
              <a:t>Blinded</a:t>
            </a:r>
            <a:br>
              <a:rPr lang="en-GB" sz="1000" b="1" dirty="0">
                <a:solidFill>
                  <a:schemeClr val="tx1"/>
                </a:solidFill>
              </a:rPr>
            </a:br>
            <a:r>
              <a:rPr lang="en-GB" sz="1000" b="1" dirty="0">
                <a:solidFill>
                  <a:schemeClr val="tx1"/>
                </a:solidFill>
              </a:rPr>
              <a:t>placebo</a:t>
            </a:r>
            <a:br>
              <a:rPr lang="en-GB" sz="1000" b="1" dirty="0">
                <a:solidFill>
                  <a:schemeClr val="tx1"/>
                </a:solidFill>
              </a:rPr>
            </a:br>
            <a:r>
              <a:rPr lang="en-GB" sz="1000" b="1" dirty="0">
                <a:solidFill>
                  <a:schemeClr val="tx1"/>
                </a:solidFill>
              </a:rPr>
              <a:t>failing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00" b="1" dirty="0">
                <a:solidFill>
                  <a:schemeClr val="tx1"/>
                </a:solidFill>
              </a:rPr>
              <a:t>regimen</a:t>
            </a:r>
          </a:p>
        </p:txBody>
      </p:sp>
      <p:sp>
        <p:nvSpPr>
          <p:cNvPr id="75" name="Rectangle à coins arrondis 74"/>
          <p:cNvSpPr/>
          <p:nvPr/>
        </p:nvSpPr>
        <p:spPr>
          <a:xfrm>
            <a:off x="4972857" y="2258296"/>
            <a:ext cx="3790156" cy="1455738"/>
          </a:xfrm>
          <a:prstGeom prst="roundRect">
            <a:avLst>
              <a:gd name="adj" fmla="val 699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Open label FTR 600 mg BID + OBT</a:t>
            </a:r>
          </a:p>
        </p:txBody>
      </p:sp>
      <p:sp>
        <p:nvSpPr>
          <p:cNvPr id="76" name="Rectangle à coins arrondis 75"/>
          <p:cNvSpPr/>
          <p:nvPr/>
        </p:nvSpPr>
        <p:spPr>
          <a:xfrm>
            <a:off x="3905319" y="4192183"/>
            <a:ext cx="4857694" cy="1455738"/>
          </a:xfrm>
          <a:prstGeom prst="roundRect">
            <a:avLst>
              <a:gd name="adj" fmla="val 6999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400" b="1" dirty="0">
                <a:solidFill>
                  <a:schemeClr val="tx1"/>
                </a:solidFill>
              </a:rPr>
              <a:t>Open label FTR 600 mg BID + OBT</a:t>
            </a:r>
          </a:p>
        </p:txBody>
      </p:sp>
      <p:sp>
        <p:nvSpPr>
          <p:cNvPr id="98" name="Rectangle 20"/>
          <p:cNvSpPr>
            <a:spLocks noChangeArrowheads="1"/>
          </p:cNvSpPr>
          <p:nvPr/>
        </p:nvSpPr>
        <p:spPr bwMode="auto">
          <a:xfrm>
            <a:off x="4292605" y="1621265"/>
            <a:ext cx="51777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indent="-284163" algn="r" defTabSz="796925"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Primary</a:t>
            </a:r>
            <a:br>
              <a:rPr lang="en-US" sz="1100" dirty="0">
                <a:solidFill>
                  <a:srgbClr val="000066"/>
                </a:solidFill>
                <a:latin typeface="+mj-lt"/>
                <a:ea typeface="MS PGothic" pitchFamily="34" charset="-128"/>
              </a:rPr>
            </a:br>
            <a:r>
              <a:rPr lang="en-US" sz="1100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endpoint</a:t>
            </a:r>
          </a:p>
        </p:txBody>
      </p:sp>
      <p:sp>
        <p:nvSpPr>
          <p:cNvPr id="99" name="Rectangle 20"/>
          <p:cNvSpPr>
            <a:spLocks noChangeArrowheads="1"/>
          </p:cNvSpPr>
          <p:nvPr/>
        </p:nvSpPr>
        <p:spPr bwMode="auto">
          <a:xfrm>
            <a:off x="5030805" y="1621265"/>
            <a:ext cx="618759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t" anchorCtr="0">
            <a:spAutoFit/>
          </a:bodyPr>
          <a:lstStyle/>
          <a:p>
            <a:pPr indent="-284163" defTabSz="796925">
              <a:buClr>
                <a:srgbClr val="FF6623"/>
              </a:buClr>
              <a:buSzPct val="125000"/>
              <a:buFont typeface="Symbol" pitchFamily="18" charset="2"/>
              <a:buNone/>
              <a:defRPr/>
            </a:pPr>
            <a:r>
              <a:rPr lang="en-US" sz="1100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Open label</a:t>
            </a:r>
            <a:br>
              <a:rPr lang="en-US" sz="1100" dirty="0">
                <a:solidFill>
                  <a:srgbClr val="000066"/>
                </a:solidFill>
                <a:latin typeface="+mj-lt"/>
                <a:ea typeface="MS PGothic" pitchFamily="34" charset="-128"/>
              </a:rPr>
            </a:br>
            <a:r>
              <a:rPr lang="en-US" sz="1100" dirty="0">
                <a:solidFill>
                  <a:srgbClr val="000066"/>
                </a:solidFill>
                <a:latin typeface="+mj-lt"/>
                <a:ea typeface="MS PGothic" pitchFamily="34" charset="-128"/>
              </a:rPr>
              <a:t>FTR + OBT</a:t>
            </a:r>
          </a:p>
        </p:txBody>
      </p:sp>
      <p:cxnSp>
        <p:nvCxnSpPr>
          <p:cNvPr id="19496" name="Connecteur droit 19495"/>
          <p:cNvCxnSpPr/>
          <p:nvPr/>
        </p:nvCxnSpPr>
        <p:spPr>
          <a:xfrm flipH="1">
            <a:off x="4260850" y="1959819"/>
            <a:ext cx="608871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/>
          <p:nvPr/>
        </p:nvCxnSpPr>
        <p:spPr>
          <a:xfrm flipH="1">
            <a:off x="4976831" y="1959819"/>
            <a:ext cx="672733" cy="0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6546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498808" y="6449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en-US" sz="1200" i="1" dirty="0">
                <a:solidFill>
                  <a:srgbClr val="C00000"/>
                </a:solidFill>
              </a:rPr>
              <a:t>Ackerman P. HIV Glasgow 2018; Glasgow, UK. Oral 334A &amp; 334B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679560"/>
              </p:ext>
            </p:extLst>
          </p:nvPr>
        </p:nvGraphicFramePr>
        <p:xfrm>
          <a:off x="411119" y="1581027"/>
          <a:ext cx="8321761" cy="40256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619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23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38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356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7353">
                <a:tc rowSpan="2">
                  <a:txBody>
                    <a:bodyPr/>
                    <a:lstStyle/>
                    <a:p>
                      <a:endParaRPr lang="en-US" sz="1600" baseline="30000" noProof="0"/>
                    </a:p>
                  </a:txBody>
                  <a:tcPr marT="18000" marB="18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noProof="0" dirty="0" err="1"/>
                        <a:t>Randomised</a:t>
                      </a:r>
                      <a:r>
                        <a:rPr lang="en-US" sz="1600" baseline="0" noProof="0" dirty="0"/>
                        <a:t> cohort</a:t>
                      </a:r>
                      <a:endParaRPr lang="en-US" sz="1600" noProof="0" dirty="0"/>
                    </a:p>
                  </a:txBody>
                  <a:tcPr marT="18000" marB="18000"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/>
                        <a:t>Non-</a:t>
                      </a:r>
                      <a:r>
                        <a:rPr lang="en-US" sz="1600" noProof="0" dirty="0" err="1"/>
                        <a:t>randomised</a:t>
                      </a:r>
                      <a:r>
                        <a:rPr lang="en-US" sz="1600" baseline="0" noProof="0" dirty="0"/>
                        <a:t> cohort</a:t>
                      </a:r>
                      <a:endParaRPr lang="en-US" sz="1600" noProof="0" dirty="0"/>
                    </a:p>
                  </a:txBody>
                  <a:tcPr marT="18000" marB="1800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252">
                <a:tc vMerge="1">
                  <a:txBody>
                    <a:bodyPr/>
                    <a:lstStyle/>
                    <a:p>
                      <a:endParaRPr lang="fr-FR" sz="14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Placebo</a:t>
                      </a:r>
                      <a:r>
                        <a:rPr lang="en-US" sz="1400" baseline="0" noProof="0"/>
                        <a:t> BID (n = 69)</a:t>
                      </a:r>
                      <a:endParaRPr lang="en-US" sz="1400" b="1" noProof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FTR 600</a:t>
                      </a:r>
                      <a:r>
                        <a:rPr lang="en-US" sz="1400" baseline="0" noProof="0"/>
                        <a:t> mg BID (n = 203)</a:t>
                      </a:r>
                      <a:endParaRPr lang="en-US" sz="1400" b="1" noProof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FTR 600</a:t>
                      </a:r>
                      <a:r>
                        <a:rPr lang="en-US" sz="1400" baseline="0" noProof="0"/>
                        <a:t> mg BID (n = 99)</a:t>
                      </a:r>
                      <a:endParaRPr lang="en-US" sz="1400" b="1" noProof="0">
                        <a:solidFill>
                          <a:schemeClr val="bg1"/>
                        </a:solidFill>
                      </a:endParaRPr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6252">
                <a:tc>
                  <a:txBody>
                    <a:bodyPr/>
                    <a:lstStyle/>
                    <a:p>
                      <a:r>
                        <a:rPr lang="en-US" sz="1400" noProof="0"/>
                        <a:t>Age years, median</a:t>
                      </a:r>
                      <a:endParaRPr lang="en-US" sz="1400" b="1" baseline="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45</a:t>
                      </a:r>
                      <a:endParaRPr lang="en-US" sz="1400" b="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48</a:t>
                      </a:r>
                      <a:endParaRPr lang="en-US" sz="1400" b="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50</a:t>
                      </a:r>
                      <a:endParaRPr lang="en-US" sz="1400" b="0" noProof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6252">
                <a:tc>
                  <a:txBody>
                    <a:bodyPr/>
                    <a:lstStyle/>
                    <a:p>
                      <a:r>
                        <a:rPr lang="en-US" sz="1400" noProof="0"/>
                        <a:t>Male,</a:t>
                      </a:r>
                      <a:r>
                        <a:rPr lang="en-US" sz="1400" baseline="0" noProof="0"/>
                        <a:t> %</a:t>
                      </a:r>
                      <a:endParaRPr lang="en-US" sz="1400" b="1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83</a:t>
                      </a:r>
                      <a:endParaRPr lang="en-US" sz="1400" b="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70</a:t>
                      </a:r>
                      <a:endParaRPr lang="en-US" sz="1400" b="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90</a:t>
                      </a:r>
                      <a:endParaRPr lang="en-US" sz="1400" b="0" noProof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6252">
                <a:tc>
                  <a:txBody>
                    <a:bodyPr/>
                    <a:lstStyle/>
                    <a:p>
                      <a:r>
                        <a:rPr lang="en-US" sz="1400" noProof="0"/>
                        <a:t>HIV-1</a:t>
                      </a:r>
                      <a:r>
                        <a:rPr lang="en-US" sz="1400" baseline="0" noProof="0"/>
                        <a:t> RNA log</a:t>
                      </a:r>
                      <a:r>
                        <a:rPr lang="en-US" sz="1400" baseline="-25000" noProof="0"/>
                        <a:t>10</a:t>
                      </a:r>
                      <a:r>
                        <a:rPr lang="en-US" sz="1400" baseline="0" noProof="0"/>
                        <a:t> c/ml, median</a:t>
                      </a:r>
                      <a:endParaRPr lang="en-US" sz="1400" b="1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4,5</a:t>
                      </a:r>
                      <a:endParaRPr lang="en-US" sz="1400" b="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4,7</a:t>
                      </a:r>
                      <a:endParaRPr lang="en-US" sz="1400" b="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4,3</a:t>
                      </a:r>
                      <a:endParaRPr lang="en-US" sz="1400" b="0" noProof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87080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HIV-1 RNA</a:t>
                      </a:r>
                      <a:r>
                        <a:rPr lang="en-US" sz="1400" baseline="0" noProof="0" dirty="0"/>
                        <a:t> c/ml, %</a:t>
                      </a:r>
                    </a:p>
                    <a:p>
                      <a:pPr lvl="1"/>
                      <a:r>
                        <a:rPr lang="en-US" sz="1400" baseline="0" noProof="0" dirty="0"/>
                        <a:t>&lt;400</a:t>
                      </a:r>
                    </a:p>
                    <a:p>
                      <a:pPr lvl="1"/>
                      <a:r>
                        <a:rPr lang="en-US" sz="1400" baseline="0" noProof="0" dirty="0"/>
                        <a:t>400 to &lt;1000</a:t>
                      </a:r>
                    </a:p>
                    <a:p>
                      <a:pPr lvl="1"/>
                      <a:r>
                        <a:rPr lang="en-US" sz="1400" baseline="0" noProof="0" dirty="0"/>
                        <a:t>1000 to &lt;100 000</a:t>
                      </a:r>
                    </a:p>
                    <a:p>
                      <a:pPr lvl="1"/>
                      <a:r>
                        <a:rPr lang="en-US" sz="1400" baseline="0" noProof="0" dirty="0"/>
                        <a:t>≥100 000</a:t>
                      </a:r>
                      <a:endParaRPr lang="en-US" sz="1400" b="0" baseline="0" noProof="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  <a:p>
                      <a:pPr algn="ctr"/>
                      <a:r>
                        <a:rPr lang="en-US" sz="1400" noProof="0"/>
                        <a:t>10</a:t>
                      </a:r>
                    </a:p>
                    <a:p>
                      <a:pPr algn="ctr"/>
                      <a:r>
                        <a:rPr lang="en-US" sz="1400" noProof="0"/>
                        <a:t>4</a:t>
                      </a:r>
                    </a:p>
                    <a:p>
                      <a:pPr algn="ctr"/>
                      <a:r>
                        <a:rPr lang="en-US" sz="1400" noProof="0"/>
                        <a:t>51</a:t>
                      </a:r>
                    </a:p>
                    <a:p>
                      <a:pPr algn="ctr"/>
                      <a:r>
                        <a:rPr lang="en-US" sz="1400" noProof="0"/>
                        <a:t>35</a:t>
                      </a:r>
                      <a:endParaRPr lang="en-US" sz="1400" b="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  <a:p>
                      <a:pPr algn="ctr"/>
                      <a:r>
                        <a:rPr lang="en-US" sz="1400" noProof="0"/>
                        <a:t>7</a:t>
                      </a:r>
                    </a:p>
                    <a:p>
                      <a:pPr algn="ctr"/>
                      <a:r>
                        <a:rPr lang="en-US" sz="1400" noProof="0"/>
                        <a:t>3</a:t>
                      </a:r>
                    </a:p>
                    <a:p>
                      <a:pPr algn="ctr"/>
                      <a:r>
                        <a:rPr lang="en-US" sz="1400" noProof="0"/>
                        <a:t>62</a:t>
                      </a:r>
                    </a:p>
                    <a:p>
                      <a:pPr algn="ctr"/>
                      <a:r>
                        <a:rPr lang="en-US" sz="1400" noProof="0"/>
                        <a:t>28</a:t>
                      </a:r>
                      <a:endParaRPr lang="en-US" sz="1400" b="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/>
                    </a:p>
                    <a:p>
                      <a:pPr algn="ctr"/>
                      <a:r>
                        <a:rPr lang="en-US" sz="1400" noProof="0"/>
                        <a:t>5</a:t>
                      </a:r>
                    </a:p>
                    <a:p>
                      <a:pPr algn="ctr"/>
                      <a:r>
                        <a:rPr lang="en-US" sz="1400" noProof="0"/>
                        <a:t>4</a:t>
                      </a:r>
                    </a:p>
                    <a:p>
                      <a:pPr algn="ctr"/>
                      <a:r>
                        <a:rPr lang="en-US" sz="1400" noProof="0"/>
                        <a:t>76</a:t>
                      </a:r>
                    </a:p>
                    <a:p>
                      <a:pPr algn="ctr"/>
                      <a:r>
                        <a:rPr lang="en-US" sz="1400" noProof="0"/>
                        <a:t>15</a:t>
                      </a:r>
                      <a:endParaRPr lang="en-US" sz="1400" b="0" noProof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6252">
                <a:tc>
                  <a:txBody>
                    <a:bodyPr/>
                    <a:lstStyle/>
                    <a:p>
                      <a:r>
                        <a:rPr lang="en-US" sz="1400" noProof="0"/>
                        <a:t>CD4+ T-cells/µl,</a:t>
                      </a:r>
                      <a:r>
                        <a:rPr lang="en-US" sz="1400" baseline="0" noProof="0"/>
                        <a:t> median (IQR)</a:t>
                      </a:r>
                      <a:endParaRPr lang="en-US" sz="1400" b="1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100</a:t>
                      </a:r>
                      <a:endParaRPr lang="en-US" sz="1400" b="0" baseline="3000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99</a:t>
                      </a:r>
                      <a:endParaRPr lang="en-US" sz="1400" b="0" baseline="3000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41</a:t>
                      </a:r>
                      <a:endParaRPr lang="en-US" sz="1400" b="0" noProof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79922">
                <a:tc>
                  <a:txBody>
                    <a:bodyPr/>
                    <a:lstStyle/>
                    <a:p>
                      <a:r>
                        <a:rPr lang="en-US" sz="1400" noProof="0"/>
                        <a:t>CD4+ T &lt;50 cells/µl,</a:t>
                      </a:r>
                      <a:r>
                        <a:rPr lang="en-US" sz="1400" baseline="0" noProof="0"/>
                        <a:t> %</a:t>
                      </a:r>
                      <a:endParaRPr lang="en-US" sz="1400" b="1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34</a:t>
                      </a:r>
                      <a:endParaRPr lang="en-US" sz="1400" b="0" baseline="30000" noProof="0" dirty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/>
                        <a:t>36</a:t>
                      </a:r>
                      <a:endParaRPr lang="en-US" sz="1400" b="0" baseline="30000" noProof="0"/>
                    </a:p>
                  </a:txBody>
                  <a:tcPr marT="18000" marB="18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54</a:t>
                      </a:r>
                      <a:endParaRPr lang="en-US" sz="1400" b="0" noProof="0" dirty="0"/>
                    </a:p>
                  </a:txBody>
                  <a:tcPr marT="18000" marB="1800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178502" y="957541"/>
            <a:ext cx="414495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defRPr/>
            </a:pPr>
            <a:r>
              <a:rPr lang="en-GB" sz="2000" b="1" dirty="0" smtClean="0">
                <a:solidFill>
                  <a:srgbClr val="C00000"/>
                </a:solidFill>
              </a:rPr>
              <a:t>Baseline characteristics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903"/>
          </a:xfrm>
        </p:spPr>
        <p:txBody>
          <a:bodyPr/>
          <a:lstStyle/>
          <a:p>
            <a:r>
              <a:rPr lang="en-US" altLang="en-US" dirty="0" smtClean="0"/>
              <a:t>BRIGHTE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0539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15">
            <a:extLst>
              <a:ext uri="{FF2B5EF4-FFF2-40B4-BE49-F238E27FC236}">
                <a16:creationId xmlns:a16="http://schemas.microsoft.com/office/drawing/2014/main" xmlns="" id="{36F60BAD-A48E-4267-844C-0D14AB527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7273757"/>
              </p:ext>
            </p:extLst>
          </p:nvPr>
        </p:nvGraphicFramePr>
        <p:xfrm>
          <a:off x="1607884" y="1567157"/>
          <a:ext cx="6105888" cy="3906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3228890" y="5420169"/>
            <a:ext cx="44848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66"/>
                </a:solidFill>
              </a:rPr>
              <a:t>* 15/19 </a:t>
            </a:r>
            <a:r>
              <a:rPr lang="fr-FR" sz="1400" dirty="0" err="1">
                <a:solidFill>
                  <a:srgbClr val="000066"/>
                </a:solidFill>
              </a:rPr>
              <a:t>received</a:t>
            </a:r>
            <a:r>
              <a:rPr lang="fr-FR" sz="1400" dirty="0">
                <a:solidFill>
                  <a:srgbClr val="000066"/>
                </a:solidFill>
              </a:rPr>
              <a:t> </a:t>
            </a:r>
            <a:r>
              <a:rPr lang="fr-FR" sz="1400" dirty="0" err="1">
                <a:solidFill>
                  <a:srgbClr val="000066"/>
                </a:solidFill>
              </a:rPr>
              <a:t>investigational</a:t>
            </a:r>
            <a:r>
              <a:rPr lang="fr-FR" sz="1400" dirty="0">
                <a:solidFill>
                  <a:srgbClr val="000066"/>
                </a:solidFill>
              </a:rPr>
              <a:t> </a:t>
            </a:r>
            <a:r>
              <a:rPr lang="fr-FR" sz="1400" dirty="0" err="1">
                <a:solidFill>
                  <a:srgbClr val="000066"/>
                </a:solidFill>
              </a:rPr>
              <a:t>drug</a:t>
            </a:r>
            <a:r>
              <a:rPr lang="fr-FR" sz="1400" dirty="0">
                <a:solidFill>
                  <a:srgbClr val="000066"/>
                </a:solidFill>
              </a:rPr>
              <a:t> (</a:t>
            </a:r>
            <a:r>
              <a:rPr lang="fr-FR" sz="1400" dirty="0" err="1">
                <a:solidFill>
                  <a:srgbClr val="000066"/>
                </a:solidFill>
              </a:rPr>
              <a:t>Ibalizumab</a:t>
            </a:r>
            <a:r>
              <a:rPr lang="fr-FR" sz="1400" dirty="0">
                <a:solidFill>
                  <a:srgbClr val="000066"/>
                </a:solidFill>
              </a:rPr>
              <a:t> in 13/15)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98808" y="6449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en-US" sz="1200" i="1" dirty="0">
                <a:solidFill>
                  <a:srgbClr val="C00000"/>
                </a:solidFill>
              </a:rPr>
              <a:t>Ackerman P. HIV Glasgow 2018; Glasgow, UK. Oral 334A &amp; 334B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69463" y="4075571"/>
            <a:ext cx="374316" cy="26479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00" dirty="0"/>
              <a:t>19 *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78502" y="957541"/>
            <a:ext cx="4144953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90000"/>
              </a:lnSpc>
              <a:defRPr/>
            </a:pPr>
            <a:r>
              <a:rPr lang="en-GB" sz="2000" b="1" dirty="0">
                <a:solidFill>
                  <a:srgbClr val="C00000"/>
                </a:solidFill>
              </a:rPr>
              <a:t>Fully Active ARV Agents in Initial OBT</a:t>
            </a:r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903"/>
          </a:xfrm>
        </p:spPr>
        <p:txBody>
          <a:bodyPr/>
          <a:lstStyle/>
          <a:p>
            <a:r>
              <a:rPr lang="en-US" altLang="en-US" dirty="0" smtClean="0"/>
              <a:t>BRIGHTE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725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621" name="Group 7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1809665"/>
              </p:ext>
            </p:extLst>
          </p:nvPr>
        </p:nvGraphicFramePr>
        <p:xfrm>
          <a:off x="395288" y="1321633"/>
          <a:ext cx="8353425" cy="3071022"/>
        </p:xfrm>
        <a:graphic>
          <a:graphicData uri="http://schemas.openxmlformats.org/drawingml/2006/table">
            <a:tbl>
              <a:tblPr/>
              <a:tblGrid>
                <a:gridCol w="4378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7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-1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D/C/F/TAF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N = 362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D/C + F/TDF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N = 363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Median age, years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34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Female,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12.2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11.3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HIV RNA (log</a:t>
                      </a:r>
                      <a:r>
                        <a:rPr kumimoji="0" lang="en-GB" sz="16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10 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c/mL), median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4.4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4.6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HIV RNA &gt; 100 000 c/mL,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16.6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19.3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3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CD4 cell count (/mm</a:t>
                      </a:r>
                      <a:r>
                        <a:rPr kumimoji="0" lang="en-GB" sz="1600" b="1" i="0" u="none" strike="noStrike" cap="none" normalizeH="0" baseline="3000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3</a:t>
                      </a:r>
                      <a:r>
                        <a:rPr kumimoji="0" lang="en-GB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), median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461.5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440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CD4 </a:t>
                      </a:r>
                      <a:r>
                        <a:rPr kumimoji="0" lang="en-GB" sz="16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&lt;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 200 per mm</a:t>
                      </a:r>
                      <a:r>
                        <a:rPr kumimoji="0" lang="en-GB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3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, 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6.1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37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eGFR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 (</a:t>
                      </a: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Cockroft-Gault</a:t>
                      </a: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), mL/min, median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119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118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0303" name="Rectangle 6"/>
          <p:cNvSpPr>
            <a:spLocks noChangeArrowheads="1"/>
          </p:cNvSpPr>
          <p:nvPr/>
        </p:nvSpPr>
        <p:spPr bwMode="auto">
          <a:xfrm>
            <a:off x="981075" y="960221"/>
            <a:ext cx="7162800" cy="3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Baseline characteristics</a:t>
            </a: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xmlns="" id="{8DED7808-0CBD-4013-AAA0-88DC20A57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44450"/>
            <a:ext cx="8736013" cy="1106488"/>
          </a:xfrm>
        </p:spPr>
        <p:txBody>
          <a:bodyPr/>
          <a:lstStyle/>
          <a:p>
            <a:r>
              <a:rPr lang="en-GB" sz="3200" dirty="0">
                <a:ea typeface="ＭＳ Ｐゴシック" pitchFamily="34" charset="-128"/>
              </a:rPr>
              <a:t>AMBER Study: D/C/F/TAF QD vs D/C + F/TDF QD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977408" y="4623213"/>
            <a:ext cx="7162800" cy="3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Median exposure, weeks</a:t>
            </a: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167775"/>
              </p:ext>
            </p:extLst>
          </p:nvPr>
        </p:nvGraphicFramePr>
        <p:xfrm>
          <a:off x="296248" y="4943271"/>
          <a:ext cx="8353426" cy="1298195"/>
        </p:xfrm>
        <a:graphic>
          <a:graphicData uri="http://schemas.openxmlformats.org/drawingml/2006/table">
            <a:tbl>
              <a:tblPr/>
              <a:tblGrid>
                <a:gridCol w="1855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52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03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052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089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-1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D/C/F/TAF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N = 362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D/C + F/TDF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N = 363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Deferred switch to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D/C/F/TAF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N = 295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BBB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0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Weeks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96.1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73.1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22.3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5941648" y="6483080"/>
            <a:ext cx="3202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Orkin</a:t>
            </a:r>
            <a:r>
              <a:rPr lang="fr-FR" sz="12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C. (Abs P0212). JIAS 2018; 21, suppl. 8: 8-9</a:t>
            </a:r>
          </a:p>
        </p:txBody>
      </p:sp>
    </p:spTree>
    <p:extLst>
      <p:ext uri="{BB962C8B-B14F-4D97-AF65-F5344CB8AC3E}">
        <p14:creationId xmlns:p14="http://schemas.microsoft.com/office/powerpoint/2010/main" val="18725272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Connecteur droit 51"/>
          <p:cNvCxnSpPr/>
          <p:nvPr/>
        </p:nvCxnSpPr>
        <p:spPr>
          <a:xfrm>
            <a:off x="819328" y="4296477"/>
            <a:ext cx="3673662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hart 44">
            <a:extLst>
              <a:ext uri="{FF2B5EF4-FFF2-40B4-BE49-F238E27FC236}">
                <a16:creationId xmlns:a16="http://schemas.microsoft.com/office/drawing/2014/main" xmlns="" id="{A425248F-EA3A-47B3-9D6C-A3B6CB993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854446"/>
              </p:ext>
            </p:extLst>
          </p:nvPr>
        </p:nvGraphicFramePr>
        <p:xfrm>
          <a:off x="388992" y="2491528"/>
          <a:ext cx="4038600" cy="2365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9" name="Chart 40">
            <a:extLst>
              <a:ext uri="{FF2B5EF4-FFF2-40B4-BE49-F238E27FC236}">
                <a16:creationId xmlns:a16="http://schemas.microsoft.com/office/drawing/2014/main" xmlns="" id="{415FD000-94BC-4EEC-93E1-771EE25C46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270320"/>
              </p:ext>
            </p:extLst>
          </p:nvPr>
        </p:nvGraphicFramePr>
        <p:xfrm>
          <a:off x="4861095" y="2189078"/>
          <a:ext cx="4039200" cy="2765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662825" y="2230380"/>
            <a:ext cx="313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%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5131753" y="1899775"/>
            <a:ext cx="3130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%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00298" y="1264837"/>
            <a:ext cx="4572000" cy="5673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914400">
              <a:lnSpc>
                <a:spcPct val="90000"/>
              </a:lnSpc>
              <a:defRPr/>
            </a:pPr>
            <a:r>
              <a:rPr lang="en-GB" b="1" kern="0" dirty="0">
                <a:solidFill>
                  <a:srgbClr val="C00000"/>
                </a:solidFill>
              </a:rPr>
              <a:t>Observed analysis</a:t>
            </a:r>
          </a:p>
          <a:p>
            <a:pPr algn="ctr" defTabSz="914400">
              <a:lnSpc>
                <a:spcPct val="90000"/>
              </a:lnSpc>
              <a:defRPr/>
            </a:pPr>
            <a:r>
              <a:rPr lang="en-US" altLang="en-US" sz="1600" dirty="0">
                <a:solidFill>
                  <a:srgbClr val="C00000"/>
                </a:solidFill>
              </a:rPr>
              <a:t>(change in OBT for efficacy reason permitted)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1868979" y="2369158"/>
            <a:ext cx="1640898" cy="30777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 err="1">
                <a:solidFill>
                  <a:schemeClr val="bg1"/>
                </a:solidFill>
              </a:rPr>
              <a:t>Randomised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err="1">
                <a:solidFill>
                  <a:schemeClr val="bg1"/>
                </a:solidFill>
              </a:rPr>
              <a:t>cohort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6175587" y="2207552"/>
            <a:ext cx="1965538" cy="307777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b="1" dirty="0">
                <a:solidFill>
                  <a:schemeClr val="bg1"/>
                </a:solidFill>
              </a:rPr>
              <a:t>Non-</a:t>
            </a:r>
            <a:r>
              <a:rPr lang="fr-FR" sz="1400" b="1" dirty="0" err="1">
                <a:solidFill>
                  <a:schemeClr val="bg1"/>
                </a:solidFill>
              </a:rPr>
              <a:t>randomised</a:t>
            </a:r>
            <a:r>
              <a:rPr lang="fr-FR" sz="1400" b="1" dirty="0">
                <a:solidFill>
                  <a:schemeClr val="bg1"/>
                </a:solidFill>
              </a:rPr>
              <a:t> </a:t>
            </a:r>
            <a:r>
              <a:rPr lang="fr-FR" sz="1400" b="1" dirty="0" err="1">
                <a:solidFill>
                  <a:schemeClr val="bg1"/>
                </a:solidFill>
              </a:rPr>
              <a:t>cohort</a:t>
            </a:r>
            <a:endParaRPr lang="fr-FR" sz="1400" b="1" dirty="0">
              <a:solidFill>
                <a:schemeClr val="bg1"/>
              </a:solidFill>
            </a:endParaRPr>
          </a:p>
        </p:txBody>
      </p:sp>
      <p:sp>
        <p:nvSpPr>
          <p:cNvPr id="41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BRIGHTE </a:t>
            </a:r>
            <a:r>
              <a:rPr lang="mr-IN" sz="3200" dirty="0"/>
              <a:t>–</a:t>
            </a:r>
            <a:r>
              <a:rPr lang="fr-FR" sz="3200" dirty="0"/>
              <a:t> </a:t>
            </a:r>
            <a:r>
              <a:rPr lang="fr-FR" sz="3200" dirty="0" err="1"/>
              <a:t>virologic</a:t>
            </a:r>
            <a:r>
              <a:rPr lang="fr-FR" sz="3200" dirty="0"/>
              <a:t> </a:t>
            </a:r>
            <a:r>
              <a:rPr lang="fr-FR" sz="3200" dirty="0" err="1"/>
              <a:t>response</a:t>
            </a:r>
            <a:r>
              <a:rPr lang="fr-FR" sz="3200" dirty="0"/>
              <a:t> </a:t>
            </a:r>
            <a:r>
              <a:rPr lang="fr-FR" sz="3200" dirty="0" err="1"/>
              <a:t>at</a:t>
            </a:r>
            <a:r>
              <a:rPr lang="fr-FR" sz="3200" dirty="0"/>
              <a:t> W48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834116" y="4292669"/>
            <a:ext cx="3394146" cy="415498"/>
            <a:chOff x="5481949" y="3641095"/>
            <a:chExt cx="3394146" cy="415498"/>
          </a:xfrm>
        </p:grpSpPr>
        <p:sp>
          <p:nvSpPr>
            <p:cNvPr id="30" name="ZoneTexte 29"/>
            <p:cNvSpPr txBox="1"/>
            <p:nvPr/>
          </p:nvSpPr>
          <p:spPr>
            <a:xfrm>
              <a:off x="5481949" y="3641095"/>
              <a:ext cx="6479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BL</a:t>
              </a:r>
              <a:r>
                <a:rPr lang="fr-FR" sz="1000" dirty="0"/>
                <a:t/>
              </a:r>
              <a:br>
                <a:rPr lang="fr-FR" sz="1000" dirty="0"/>
              </a:br>
              <a:r>
                <a:rPr lang="fr-FR" sz="1000" dirty="0"/>
                <a:t>(n = 272)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855055" y="3641095"/>
              <a:ext cx="6479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W24</a:t>
              </a:r>
              <a:r>
                <a:rPr lang="fr-FR" sz="1000" dirty="0"/>
                <a:t/>
              </a:r>
              <a:br>
                <a:rPr lang="fr-FR" sz="1000" dirty="0"/>
              </a:br>
              <a:r>
                <a:rPr lang="fr-FR" sz="1000" dirty="0"/>
                <a:t>(n = 246)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8228162" y="3641095"/>
              <a:ext cx="64793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W48</a:t>
              </a:r>
              <a:r>
                <a:rPr lang="fr-FR" sz="1000" dirty="0"/>
                <a:t/>
              </a:r>
              <a:br>
                <a:rPr lang="fr-FR" sz="1000" dirty="0"/>
              </a:br>
              <a:r>
                <a:rPr lang="fr-FR" sz="1000" dirty="0"/>
                <a:t>(n = 233)</a:t>
              </a:r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265484" y="3641095"/>
              <a:ext cx="4539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W12</a:t>
              </a:r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7638590" y="3641095"/>
              <a:ext cx="4539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W36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5335904" y="4333946"/>
            <a:ext cx="3328425" cy="442532"/>
            <a:chOff x="5514809" y="3641095"/>
            <a:chExt cx="3328425" cy="415498"/>
          </a:xfrm>
        </p:grpSpPr>
        <p:sp>
          <p:nvSpPr>
            <p:cNvPr id="46" name="ZoneTexte 45"/>
            <p:cNvSpPr txBox="1"/>
            <p:nvPr/>
          </p:nvSpPr>
          <p:spPr>
            <a:xfrm>
              <a:off x="5514809" y="3641095"/>
              <a:ext cx="58221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BL</a:t>
              </a:r>
              <a:r>
                <a:rPr lang="fr-FR" sz="1000" dirty="0"/>
                <a:t/>
              </a:r>
              <a:br>
                <a:rPr lang="fr-FR" sz="1000" dirty="0"/>
              </a:br>
              <a:r>
                <a:rPr lang="fr-FR" sz="1000" dirty="0"/>
                <a:t>(n = 99)</a:t>
              </a:r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887915" y="3641095"/>
              <a:ext cx="582212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W24</a:t>
              </a:r>
              <a:r>
                <a:rPr lang="fr-FR" sz="1000" dirty="0"/>
                <a:t/>
              </a:r>
              <a:br>
                <a:rPr lang="fr-FR" sz="1000" dirty="0"/>
              </a:br>
              <a:r>
                <a:rPr lang="fr-FR" sz="1000" dirty="0"/>
                <a:t>(n = 89)</a:t>
              </a:r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8261023" y="3641095"/>
              <a:ext cx="582211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W48</a:t>
              </a:r>
              <a:r>
                <a:rPr lang="fr-FR" sz="1000" dirty="0"/>
                <a:t/>
              </a:r>
              <a:br>
                <a:rPr lang="fr-FR" sz="1000" dirty="0"/>
              </a:br>
              <a:r>
                <a:rPr lang="fr-FR" sz="1000" dirty="0"/>
                <a:t>(n = 83)</a:t>
              </a: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265484" y="3641095"/>
              <a:ext cx="45397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W12</a:t>
              </a: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638590" y="3641095"/>
              <a:ext cx="4539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100" dirty="0"/>
                <a:t>W36</a:t>
              </a:r>
            </a:p>
          </p:txBody>
        </p:sp>
      </p:grpSp>
      <p:cxnSp>
        <p:nvCxnSpPr>
          <p:cNvPr id="53" name="Connecteur droit 52"/>
          <p:cNvCxnSpPr/>
          <p:nvPr/>
        </p:nvCxnSpPr>
        <p:spPr>
          <a:xfrm>
            <a:off x="5288256" y="4337660"/>
            <a:ext cx="3673662" cy="0"/>
          </a:xfrm>
          <a:prstGeom prst="line">
            <a:avLst/>
          </a:prstGeom>
          <a:ln w="9525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0E3D1E3B-DB7E-4FE6-91CB-C62A16302952}"/>
              </a:ext>
            </a:extLst>
          </p:cNvPr>
          <p:cNvSpPr/>
          <p:nvPr/>
        </p:nvSpPr>
        <p:spPr>
          <a:xfrm>
            <a:off x="4498808" y="6449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en-US" sz="1200" i="1" dirty="0">
                <a:solidFill>
                  <a:srgbClr val="C00000"/>
                </a:solidFill>
              </a:rPr>
              <a:t>Ackerman P. HIV Glasgow 2018; Glasgow, UK. Oral 334A &amp; 334B</a:t>
            </a:r>
          </a:p>
        </p:txBody>
      </p:sp>
    </p:spTree>
    <p:extLst>
      <p:ext uri="{BB962C8B-B14F-4D97-AF65-F5344CB8AC3E}">
        <p14:creationId xmlns:p14="http://schemas.microsoft.com/office/powerpoint/2010/main" val="21049373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BRIGHTE </a:t>
            </a:r>
            <a:r>
              <a:rPr lang="mr-IN" sz="3200" dirty="0"/>
              <a:t>–</a:t>
            </a:r>
            <a:r>
              <a:rPr lang="fr-FR" sz="3200" dirty="0"/>
              <a:t> W48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59074"/>
            <a:ext cx="8229600" cy="4525963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Mean increase in CD4 from baseline at W48</a:t>
            </a:r>
          </a:p>
          <a:p>
            <a:pPr lvl="1"/>
            <a:r>
              <a:rPr lang="en-US" dirty="0" err="1">
                <a:solidFill>
                  <a:srgbClr val="000066"/>
                </a:solidFill>
              </a:rPr>
              <a:t>Randomised</a:t>
            </a:r>
            <a:r>
              <a:rPr lang="en-US" dirty="0">
                <a:solidFill>
                  <a:srgbClr val="000066"/>
                </a:solidFill>
              </a:rPr>
              <a:t> cohort : + 139/mm</a:t>
            </a:r>
            <a:r>
              <a:rPr lang="en-US" baseline="30000" dirty="0">
                <a:solidFill>
                  <a:srgbClr val="000066"/>
                </a:solidFill>
              </a:rPr>
              <a:t>3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Non-</a:t>
            </a:r>
            <a:r>
              <a:rPr lang="en-US" dirty="0" err="1">
                <a:solidFill>
                  <a:srgbClr val="000066"/>
                </a:solidFill>
              </a:rPr>
              <a:t>randomised</a:t>
            </a:r>
            <a:r>
              <a:rPr lang="en-US" dirty="0">
                <a:solidFill>
                  <a:srgbClr val="000066"/>
                </a:solidFill>
              </a:rPr>
              <a:t> cohort : + 63/mm</a:t>
            </a:r>
            <a:r>
              <a:rPr lang="en-US" baseline="30000" dirty="0">
                <a:solidFill>
                  <a:srgbClr val="000066"/>
                </a:solidFill>
              </a:rPr>
              <a:t>3</a:t>
            </a:r>
            <a:r>
              <a:rPr lang="en-US" dirty="0">
                <a:solidFill>
                  <a:srgbClr val="000066"/>
                </a:solidFill>
              </a:rPr>
              <a:t/>
            </a:r>
            <a:br>
              <a:rPr lang="en-US" dirty="0">
                <a:solidFill>
                  <a:srgbClr val="000066"/>
                </a:solidFill>
              </a:rPr>
            </a:br>
            <a:endParaRPr lang="en-US" dirty="0">
              <a:solidFill>
                <a:srgbClr val="000066"/>
              </a:solidFill>
            </a:endParaRPr>
          </a:p>
          <a:p>
            <a:r>
              <a:rPr lang="en-US" dirty="0">
                <a:solidFill>
                  <a:srgbClr val="000066"/>
                </a:solidFill>
              </a:rPr>
              <a:t>Adverse events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Discontinuation for AE = 7% (5% RC vs 13% NRC)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SAE = 35% (mainly infections)		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IRIS = 2%</a:t>
            </a:r>
          </a:p>
          <a:p>
            <a:pPr lvl="1"/>
            <a:r>
              <a:rPr lang="en-US" dirty="0">
                <a:solidFill>
                  <a:srgbClr val="000066"/>
                </a:solidFill>
              </a:rPr>
              <a:t>Death = 4% in </a:t>
            </a:r>
            <a:r>
              <a:rPr lang="en-US" dirty="0" err="1">
                <a:solidFill>
                  <a:srgbClr val="000066"/>
                </a:solidFill>
              </a:rPr>
              <a:t>randomised</a:t>
            </a:r>
            <a:r>
              <a:rPr lang="en-US" dirty="0">
                <a:solidFill>
                  <a:srgbClr val="000066"/>
                </a:solidFill>
              </a:rPr>
              <a:t> cohort, 14% in non-</a:t>
            </a:r>
            <a:r>
              <a:rPr lang="en-US" dirty="0" err="1">
                <a:solidFill>
                  <a:srgbClr val="000066"/>
                </a:solidFill>
              </a:rPr>
              <a:t>randomised</a:t>
            </a:r>
            <a:r>
              <a:rPr lang="en-US" dirty="0">
                <a:solidFill>
                  <a:srgbClr val="000066"/>
                </a:solidFill>
              </a:rPr>
              <a:t> cohort</a:t>
            </a:r>
          </a:p>
          <a:p>
            <a:pPr lvl="1"/>
            <a:endParaRPr lang="en-US" dirty="0">
              <a:solidFill>
                <a:srgbClr val="000066"/>
              </a:solidFill>
            </a:endParaRPr>
          </a:p>
          <a:p>
            <a:pPr marL="342900" lvl="1" indent="0">
              <a:buNone/>
            </a:pPr>
            <a:r>
              <a:rPr lang="en-US" dirty="0">
                <a:solidFill>
                  <a:srgbClr val="000066"/>
                </a:solidFill>
              </a:rPr>
              <a:t>NB : very low BL CD4 in non-</a:t>
            </a:r>
            <a:r>
              <a:rPr lang="en-US" dirty="0" err="1">
                <a:solidFill>
                  <a:srgbClr val="000066"/>
                </a:solidFill>
              </a:rPr>
              <a:t>randomised</a:t>
            </a:r>
            <a:r>
              <a:rPr lang="en-US" dirty="0">
                <a:solidFill>
                  <a:srgbClr val="000066"/>
                </a:solidFill>
              </a:rPr>
              <a:t> cohort</a:t>
            </a:r>
          </a:p>
          <a:p>
            <a:pPr lvl="1"/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0B823DC-DF18-4A39-BFD5-4DB68BA35D87}"/>
              </a:ext>
            </a:extLst>
          </p:cNvPr>
          <p:cNvSpPr/>
          <p:nvPr/>
        </p:nvSpPr>
        <p:spPr>
          <a:xfrm>
            <a:off x="4498808" y="6449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en-US" sz="1200" i="1" dirty="0">
                <a:solidFill>
                  <a:srgbClr val="C00000"/>
                </a:solidFill>
              </a:rPr>
              <a:t>Ackerman P. HIV Glasgow 2018; Glasgow, UK. Oral 334A &amp; 334B</a:t>
            </a:r>
          </a:p>
        </p:txBody>
      </p:sp>
    </p:spTree>
    <p:extLst>
      <p:ext uri="{BB962C8B-B14F-4D97-AF65-F5344CB8AC3E}">
        <p14:creationId xmlns:p14="http://schemas.microsoft.com/office/powerpoint/2010/main" val="2072454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4285" y="248443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M184V/I and INSTI-</a:t>
            </a:r>
            <a:r>
              <a:rPr lang="fr-FR" dirty="0" err="1"/>
              <a:t>containing</a:t>
            </a:r>
            <a:r>
              <a:rPr lang="fr-FR" dirty="0"/>
              <a:t> </a:t>
            </a:r>
            <a:r>
              <a:rPr lang="fr-FR" dirty="0" err="1"/>
              <a:t>regimen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6237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165">
            <a:extLst>
              <a:ext uri="{FF2B5EF4-FFF2-40B4-BE49-F238E27FC236}">
                <a16:creationId xmlns:a16="http://schemas.microsoft.com/office/drawing/2014/main" xmlns="" id="{E5CE3071-488A-47E3-8EA3-8FEDAEECF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7764" y="3862475"/>
            <a:ext cx="2494934" cy="75042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D0D0F0"/>
            </a:solidFill>
            <a:round/>
            <a:headEnd/>
            <a:tailEnd/>
          </a:ln>
          <a:effectLst>
            <a:prstShdw prst="shdw17" dist="17961" dir="2700000">
              <a:srgbClr val="7D7D90">
                <a:alpha val="74997"/>
              </a:srgb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 sz="2800">
              <a:solidFill>
                <a:srgbClr val="000066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121111"/>
            <a:ext cx="8229600" cy="883774"/>
          </a:xfrm>
        </p:spPr>
        <p:txBody>
          <a:bodyPr>
            <a:normAutofit/>
          </a:bodyPr>
          <a:lstStyle/>
          <a:p>
            <a:r>
              <a:rPr lang="fr-FR" sz="3200" dirty="0"/>
              <a:t>Impact of M184V/I on DTG/3TC/ABC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457200" y="1004885"/>
            <a:ext cx="3181848" cy="5121281"/>
          </a:xfrm>
        </p:spPr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000066"/>
                </a:solidFill>
              </a:rPr>
              <a:t>5 European cohorts</a:t>
            </a:r>
          </a:p>
          <a:p>
            <a:r>
              <a:rPr lang="en-US" sz="2000" dirty="0">
                <a:solidFill>
                  <a:srgbClr val="000066"/>
                </a:solidFill>
              </a:rPr>
              <a:t>Switch to DTG/3TC/ABC with VL ≤ 50 c/mL at time of switch and prior genotype available</a:t>
            </a:r>
          </a:p>
          <a:p>
            <a:r>
              <a:rPr lang="en-US" sz="2000" dirty="0">
                <a:solidFill>
                  <a:srgbClr val="000066"/>
                </a:solidFill>
              </a:rPr>
              <a:t>Outcome : VF (2 consecutive VL &gt; 50 c/mL)</a:t>
            </a:r>
          </a:p>
          <a:p>
            <a:r>
              <a:rPr lang="en-US" sz="2000" dirty="0">
                <a:solidFill>
                  <a:srgbClr val="000066"/>
                </a:solidFill>
              </a:rPr>
              <a:t>N = 1622, F-U: 10 months</a:t>
            </a:r>
          </a:p>
          <a:p>
            <a:endParaRPr lang="en-US" sz="2000" dirty="0">
              <a:solidFill>
                <a:srgbClr val="000066"/>
              </a:solidFill>
            </a:endParaRPr>
          </a:p>
          <a:p>
            <a:r>
              <a:rPr lang="en-US" sz="2000" dirty="0">
                <a:solidFill>
                  <a:srgbClr val="000066"/>
                </a:solidFill>
              </a:rPr>
              <a:t>VF incidence (per 1000 person-years)</a:t>
            </a:r>
          </a:p>
          <a:p>
            <a:pPr lvl="1"/>
            <a:r>
              <a:rPr lang="en-US" sz="1800" dirty="0">
                <a:solidFill>
                  <a:srgbClr val="000066"/>
                </a:solidFill>
              </a:rPr>
              <a:t>No M184 = 13.6</a:t>
            </a:r>
          </a:p>
          <a:p>
            <a:pPr lvl="1"/>
            <a:r>
              <a:rPr lang="en-US" sz="1800" dirty="0">
                <a:solidFill>
                  <a:srgbClr val="000066"/>
                </a:solidFill>
              </a:rPr>
              <a:t>M184V/I = 29.8</a:t>
            </a:r>
          </a:p>
          <a:p>
            <a:pPr marL="400050"/>
            <a:r>
              <a:rPr lang="en-US" sz="2000" dirty="0">
                <a:solidFill>
                  <a:srgbClr val="000066"/>
                </a:solidFill>
              </a:rPr>
              <a:t>Multivariable model: M184V/I not associated with VF</a:t>
            </a:r>
          </a:p>
          <a:p>
            <a:pPr lvl="1"/>
            <a:endParaRPr lang="en-US" sz="1600" dirty="0">
              <a:solidFill>
                <a:srgbClr val="00006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639048" y="5563818"/>
            <a:ext cx="479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0066"/>
                </a:solidFill>
              </a:rPr>
              <a:t>Limitations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‒"/>
            </a:pPr>
            <a:r>
              <a:rPr lang="en-US" dirty="0">
                <a:solidFill>
                  <a:srgbClr val="000066"/>
                </a:solidFill>
              </a:rPr>
              <a:t>low number with M184V/I (8% total pop)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‒"/>
            </a:pPr>
            <a:r>
              <a:rPr lang="en-US" dirty="0">
                <a:solidFill>
                  <a:srgbClr val="000066"/>
                </a:solidFill>
              </a:rPr>
              <a:t>longer follow-up needed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757863" y="6463764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</a:rPr>
              <a:t>Olearo</a:t>
            </a:r>
            <a:r>
              <a:rPr lang="fr-FR" sz="1200" i="1" dirty="0">
                <a:solidFill>
                  <a:srgbClr val="C00000"/>
                </a:solidFill>
              </a:rPr>
              <a:t> F (Abs. 0214). JIAS 2018; 21 , suppl. 8: 10-11 </a:t>
            </a:r>
          </a:p>
        </p:txBody>
      </p:sp>
      <p:sp>
        <p:nvSpPr>
          <p:cNvPr id="11" name="Line 6"/>
          <p:cNvSpPr>
            <a:spLocks noChangeShapeType="1"/>
          </p:cNvSpPr>
          <p:nvPr/>
        </p:nvSpPr>
        <p:spPr bwMode="auto">
          <a:xfrm>
            <a:off x="5040313" y="4054478"/>
            <a:ext cx="155575" cy="0"/>
          </a:xfrm>
          <a:prstGeom prst="line">
            <a:avLst/>
          </a:prstGeom>
          <a:noFill/>
          <a:ln w="28575">
            <a:solidFill>
              <a:srgbClr val="3AC5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5040313" y="4330703"/>
            <a:ext cx="155575" cy="0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>
              <a:solidFill>
                <a:srgbClr val="000066"/>
              </a:solidFill>
            </a:endParaRPr>
          </a:p>
        </p:txBody>
      </p:sp>
      <p:grpSp>
        <p:nvGrpSpPr>
          <p:cNvPr id="15" name="Groupe 3081"/>
          <p:cNvGrpSpPr/>
          <p:nvPr/>
        </p:nvGrpSpPr>
        <p:grpSpPr>
          <a:xfrm>
            <a:off x="4124325" y="2422526"/>
            <a:ext cx="4778376" cy="2532062"/>
            <a:chOff x="4124325" y="2422526"/>
            <a:chExt cx="4778376" cy="2532062"/>
          </a:xfrm>
        </p:grpSpPr>
        <p:sp>
          <p:nvSpPr>
            <p:cNvPr id="16" name="Line 8"/>
            <p:cNvSpPr>
              <a:spLocks noChangeShapeType="1"/>
            </p:cNvSpPr>
            <p:nvPr/>
          </p:nvSpPr>
          <p:spPr bwMode="auto">
            <a:xfrm>
              <a:off x="7331075" y="4906963"/>
              <a:ext cx="0" cy="47625"/>
            </a:xfrm>
            <a:prstGeom prst="line">
              <a:avLst/>
            </a:prstGeom>
            <a:noFill/>
            <a:ln w="7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b="1">
                <a:solidFill>
                  <a:srgbClr val="000066"/>
                </a:solidFill>
              </a:endParaRPr>
            </a:p>
          </p:txBody>
        </p:sp>
        <p:sp>
          <p:nvSpPr>
            <p:cNvPr id="17" name="Line 9"/>
            <p:cNvSpPr>
              <a:spLocks noChangeShapeType="1"/>
            </p:cNvSpPr>
            <p:nvPr/>
          </p:nvSpPr>
          <p:spPr bwMode="auto">
            <a:xfrm>
              <a:off x="8902700" y="4906963"/>
              <a:ext cx="0" cy="47625"/>
            </a:xfrm>
            <a:prstGeom prst="line">
              <a:avLst/>
            </a:prstGeom>
            <a:noFill/>
            <a:ln w="7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b="1">
                <a:solidFill>
                  <a:srgbClr val="000066"/>
                </a:solidFill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186238" y="2422526"/>
              <a:ext cx="4716463" cy="2484438"/>
            </a:xfrm>
            <a:custGeom>
              <a:avLst/>
              <a:gdLst>
                <a:gd name="T0" fmla="*/ 0 w 2971"/>
                <a:gd name="T1" fmla="*/ 0 h 1565"/>
                <a:gd name="T2" fmla="*/ 0 w 2971"/>
                <a:gd name="T3" fmla="*/ 391 h 1565"/>
                <a:gd name="T4" fmla="*/ 0 w 2971"/>
                <a:gd name="T5" fmla="*/ 783 h 1565"/>
                <a:gd name="T6" fmla="*/ 0 w 2971"/>
                <a:gd name="T7" fmla="*/ 1174 h 1565"/>
                <a:gd name="T8" fmla="*/ 0 w 2971"/>
                <a:gd name="T9" fmla="*/ 1565 h 1565"/>
                <a:gd name="T10" fmla="*/ 0 w 2971"/>
                <a:gd name="T11" fmla="*/ 1565 h 1565"/>
                <a:gd name="T12" fmla="*/ 990 w 2971"/>
                <a:gd name="T13" fmla="*/ 1565 h 1565"/>
                <a:gd name="T14" fmla="*/ 1981 w 2971"/>
                <a:gd name="T15" fmla="*/ 1565 h 1565"/>
                <a:gd name="T16" fmla="*/ 2971 w 2971"/>
                <a:gd name="T17" fmla="*/ 1565 h 1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71" h="1565">
                  <a:moveTo>
                    <a:pt x="0" y="0"/>
                  </a:moveTo>
                  <a:lnTo>
                    <a:pt x="0" y="391"/>
                  </a:lnTo>
                  <a:lnTo>
                    <a:pt x="0" y="783"/>
                  </a:lnTo>
                  <a:lnTo>
                    <a:pt x="0" y="1174"/>
                  </a:lnTo>
                  <a:lnTo>
                    <a:pt x="0" y="1565"/>
                  </a:lnTo>
                  <a:lnTo>
                    <a:pt x="0" y="1565"/>
                  </a:lnTo>
                  <a:lnTo>
                    <a:pt x="990" y="1565"/>
                  </a:lnTo>
                  <a:lnTo>
                    <a:pt x="1981" y="1565"/>
                  </a:lnTo>
                  <a:lnTo>
                    <a:pt x="2971" y="1565"/>
                  </a:lnTo>
                </a:path>
              </a:pathLst>
            </a:custGeom>
            <a:noFill/>
            <a:ln w="7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b="1">
                <a:solidFill>
                  <a:srgbClr val="000066"/>
                </a:solidFill>
              </a:endParaRPr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 flipH="1">
              <a:off x="4124325" y="2422526"/>
              <a:ext cx="61913" cy="0"/>
            </a:xfrm>
            <a:prstGeom prst="line">
              <a:avLst/>
            </a:prstGeom>
            <a:noFill/>
            <a:ln w="7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b="1">
                <a:solidFill>
                  <a:srgbClr val="000066"/>
                </a:solidFill>
              </a:endParaRPr>
            </a:p>
          </p:txBody>
        </p:sp>
        <p:sp>
          <p:nvSpPr>
            <p:cNvPr id="20" name="Line 12"/>
            <p:cNvSpPr>
              <a:spLocks noChangeShapeType="1"/>
            </p:cNvSpPr>
            <p:nvPr/>
          </p:nvSpPr>
          <p:spPr bwMode="auto">
            <a:xfrm flipH="1">
              <a:off x="4124325" y="3043238"/>
              <a:ext cx="61913" cy="0"/>
            </a:xfrm>
            <a:prstGeom prst="line">
              <a:avLst/>
            </a:prstGeom>
            <a:noFill/>
            <a:ln w="7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b="1">
                <a:solidFill>
                  <a:srgbClr val="000066"/>
                </a:solidFill>
              </a:endParaRPr>
            </a:p>
          </p:txBody>
        </p:sp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>
              <a:off x="4124325" y="3665538"/>
              <a:ext cx="61913" cy="0"/>
            </a:xfrm>
            <a:prstGeom prst="line">
              <a:avLst/>
            </a:prstGeom>
            <a:noFill/>
            <a:ln w="7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b="1">
                <a:solidFill>
                  <a:srgbClr val="000066"/>
                </a:solidFill>
              </a:endParaRPr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H="1">
              <a:off x="4124325" y="4286251"/>
              <a:ext cx="61913" cy="0"/>
            </a:xfrm>
            <a:prstGeom prst="line">
              <a:avLst/>
            </a:prstGeom>
            <a:noFill/>
            <a:ln w="7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b="1">
                <a:solidFill>
                  <a:srgbClr val="000066"/>
                </a:solidFill>
              </a:endParaRPr>
            </a:p>
          </p:txBody>
        </p:sp>
        <p:sp>
          <p:nvSpPr>
            <p:cNvPr id="23" name="Line 15"/>
            <p:cNvSpPr>
              <a:spLocks noChangeShapeType="1"/>
            </p:cNvSpPr>
            <p:nvPr/>
          </p:nvSpPr>
          <p:spPr bwMode="auto">
            <a:xfrm>
              <a:off x="4186238" y="4906963"/>
              <a:ext cx="0" cy="47625"/>
            </a:xfrm>
            <a:prstGeom prst="line">
              <a:avLst/>
            </a:prstGeom>
            <a:noFill/>
            <a:ln w="7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b="1">
                <a:solidFill>
                  <a:srgbClr val="000066"/>
                </a:solidFill>
              </a:endParaRPr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4124325" y="4906963"/>
              <a:ext cx="61913" cy="0"/>
            </a:xfrm>
            <a:prstGeom prst="line">
              <a:avLst/>
            </a:prstGeom>
            <a:noFill/>
            <a:ln w="7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b="1">
                <a:solidFill>
                  <a:srgbClr val="000066"/>
                </a:solidFill>
              </a:endParaRPr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>
              <a:off x="5757863" y="4906963"/>
              <a:ext cx="0" cy="47625"/>
            </a:xfrm>
            <a:prstGeom prst="line">
              <a:avLst/>
            </a:prstGeom>
            <a:noFill/>
            <a:ln w="7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2000" b="1">
                <a:solidFill>
                  <a:srgbClr val="000066"/>
                </a:solidFill>
              </a:endParaRPr>
            </a:p>
          </p:txBody>
        </p:sp>
      </p:grp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3810524" y="2338388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100</a:t>
            </a:r>
            <a:endParaRPr kumimoji="0" lang="fr-FR" sz="36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3901896" y="2959101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75</a:t>
            </a:r>
            <a:endParaRPr kumimoji="0" lang="fr-FR" sz="36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3901896" y="3579813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50</a:t>
            </a:r>
            <a:endParaRPr kumimoji="0" lang="fr-FR" sz="36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1"/>
          <p:cNvSpPr>
            <a:spLocks noChangeArrowheads="1"/>
          </p:cNvSpPr>
          <p:nvPr/>
        </p:nvSpPr>
        <p:spPr bwMode="auto">
          <a:xfrm>
            <a:off x="3901896" y="4200526"/>
            <a:ext cx="18274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25</a:t>
            </a:r>
            <a:endParaRPr kumimoji="0" lang="fr-FR" sz="36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3993266" y="4821238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fr-FR" sz="36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3"/>
          <p:cNvSpPr>
            <a:spLocks noChangeArrowheads="1"/>
          </p:cNvSpPr>
          <p:nvPr/>
        </p:nvSpPr>
        <p:spPr bwMode="auto">
          <a:xfrm>
            <a:off x="4141343" y="5008563"/>
            <a:ext cx="913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fr-FR" sz="1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5621597" y="5008563"/>
            <a:ext cx="2741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500</a:t>
            </a:r>
            <a:endParaRPr kumimoji="0" lang="fr-FR" sz="1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7149123" y="5008563"/>
            <a:ext cx="3654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1000</a:t>
            </a:r>
            <a:endParaRPr kumimoji="0" lang="fr-FR" sz="1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8720748" y="5008563"/>
            <a:ext cx="3654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1500</a:t>
            </a:r>
            <a:endParaRPr kumimoji="0" lang="fr-FR" sz="14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27"/>
          <p:cNvSpPr>
            <a:spLocks noChangeArrowheads="1"/>
          </p:cNvSpPr>
          <p:nvPr/>
        </p:nvSpPr>
        <p:spPr bwMode="auto">
          <a:xfrm>
            <a:off x="5893705" y="5246705"/>
            <a:ext cx="98084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Time (</a:t>
            </a: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days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5289550" y="3948113"/>
            <a:ext cx="200696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No M184V/I (N = 1 489)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5289550" y="4222751"/>
            <a:ext cx="20277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With</a:t>
            </a: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 M184V/I (N = 137)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Freeform 30"/>
          <p:cNvSpPr>
            <a:spLocks/>
          </p:cNvSpPr>
          <p:nvPr/>
        </p:nvSpPr>
        <p:spPr bwMode="auto">
          <a:xfrm>
            <a:off x="4186238" y="2422526"/>
            <a:ext cx="4387850" cy="292100"/>
          </a:xfrm>
          <a:custGeom>
            <a:avLst/>
            <a:gdLst>
              <a:gd name="T0" fmla="*/ 2764 w 2764"/>
              <a:gd name="T1" fmla="*/ 184 h 184"/>
              <a:gd name="T2" fmla="*/ 1500 w 2764"/>
              <a:gd name="T3" fmla="*/ 184 h 184"/>
              <a:gd name="T4" fmla="*/ 1500 w 2764"/>
              <a:gd name="T5" fmla="*/ 95 h 184"/>
              <a:gd name="T6" fmla="*/ 1458 w 2764"/>
              <a:gd name="T7" fmla="*/ 95 h 184"/>
              <a:gd name="T8" fmla="*/ 1458 w 2764"/>
              <a:gd name="T9" fmla="*/ 30 h 184"/>
              <a:gd name="T10" fmla="*/ 1037 w 2764"/>
              <a:gd name="T11" fmla="*/ 30 h 184"/>
              <a:gd name="T12" fmla="*/ 1037 w 2764"/>
              <a:gd name="T13" fmla="*/ 24 h 184"/>
              <a:gd name="T14" fmla="*/ 673 w 2764"/>
              <a:gd name="T15" fmla="*/ 24 h 184"/>
              <a:gd name="T16" fmla="*/ 673 w 2764"/>
              <a:gd name="T17" fmla="*/ 18 h 184"/>
              <a:gd name="T18" fmla="*/ 603 w 2764"/>
              <a:gd name="T19" fmla="*/ 18 h 184"/>
              <a:gd name="T20" fmla="*/ 603 w 2764"/>
              <a:gd name="T21" fmla="*/ 15 h 184"/>
              <a:gd name="T22" fmla="*/ 447 w 2764"/>
              <a:gd name="T23" fmla="*/ 15 h 184"/>
              <a:gd name="T24" fmla="*/ 447 w 2764"/>
              <a:gd name="T25" fmla="*/ 11 h 184"/>
              <a:gd name="T26" fmla="*/ 308 w 2764"/>
              <a:gd name="T27" fmla="*/ 11 h 184"/>
              <a:gd name="T28" fmla="*/ 308 w 2764"/>
              <a:gd name="T29" fmla="*/ 6 h 184"/>
              <a:gd name="T30" fmla="*/ 145 w 2764"/>
              <a:gd name="T31" fmla="*/ 6 h 184"/>
              <a:gd name="T32" fmla="*/ 145 w 2764"/>
              <a:gd name="T33" fmla="*/ 0 h 184"/>
              <a:gd name="T34" fmla="*/ 0 w 2764"/>
              <a:gd name="T35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64" h="184">
                <a:moveTo>
                  <a:pt x="2764" y="184"/>
                </a:moveTo>
                <a:lnTo>
                  <a:pt x="1500" y="184"/>
                </a:lnTo>
                <a:lnTo>
                  <a:pt x="1500" y="95"/>
                </a:lnTo>
                <a:lnTo>
                  <a:pt x="1458" y="95"/>
                </a:lnTo>
                <a:lnTo>
                  <a:pt x="1458" y="30"/>
                </a:lnTo>
                <a:lnTo>
                  <a:pt x="1037" y="30"/>
                </a:lnTo>
                <a:lnTo>
                  <a:pt x="1037" y="24"/>
                </a:lnTo>
                <a:lnTo>
                  <a:pt x="673" y="24"/>
                </a:lnTo>
                <a:lnTo>
                  <a:pt x="673" y="18"/>
                </a:lnTo>
                <a:lnTo>
                  <a:pt x="603" y="18"/>
                </a:lnTo>
                <a:lnTo>
                  <a:pt x="603" y="15"/>
                </a:lnTo>
                <a:lnTo>
                  <a:pt x="447" y="15"/>
                </a:lnTo>
                <a:lnTo>
                  <a:pt x="447" y="11"/>
                </a:lnTo>
                <a:lnTo>
                  <a:pt x="308" y="11"/>
                </a:lnTo>
                <a:lnTo>
                  <a:pt x="308" y="6"/>
                </a:lnTo>
                <a:lnTo>
                  <a:pt x="145" y="6"/>
                </a:lnTo>
                <a:lnTo>
                  <a:pt x="145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3AC5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39" name="Line 31"/>
          <p:cNvSpPr>
            <a:spLocks noChangeShapeType="1"/>
          </p:cNvSpPr>
          <p:nvPr/>
        </p:nvSpPr>
        <p:spPr bwMode="auto">
          <a:xfrm flipV="1">
            <a:off x="5143500" y="2451101"/>
            <a:ext cx="0" cy="3175"/>
          </a:xfrm>
          <a:prstGeom prst="line">
            <a:avLst/>
          </a:prstGeom>
          <a:noFill/>
          <a:ln w="19050">
            <a:solidFill>
              <a:srgbClr val="CC33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40" name="Freeform 32"/>
          <p:cNvSpPr>
            <a:spLocks/>
          </p:cNvSpPr>
          <p:nvPr/>
        </p:nvSpPr>
        <p:spPr bwMode="auto">
          <a:xfrm>
            <a:off x="4186238" y="2422526"/>
            <a:ext cx="957263" cy="31750"/>
          </a:xfrm>
          <a:custGeom>
            <a:avLst/>
            <a:gdLst>
              <a:gd name="T0" fmla="*/ 603 w 603"/>
              <a:gd name="T1" fmla="*/ 20 h 20"/>
              <a:gd name="T2" fmla="*/ 313 w 603"/>
              <a:gd name="T3" fmla="*/ 20 h 20"/>
              <a:gd name="T4" fmla="*/ 313 w 603"/>
              <a:gd name="T5" fmla="*/ 0 h 20"/>
              <a:gd name="T6" fmla="*/ 0 w 603"/>
              <a:gd name="T7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03" h="20">
                <a:moveTo>
                  <a:pt x="603" y="20"/>
                </a:moveTo>
                <a:lnTo>
                  <a:pt x="313" y="20"/>
                </a:lnTo>
                <a:lnTo>
                  <a:pt x="313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41" name="Freeform 33"/>
          <p:cNvSpPr>
            <a:spLocks/>
          </p:cNvSpPr>
          <p:nvPr/>
        </p:nvSpPr>
        <p:spPr bwMode="auto">
          <a:xfrm>
            <a:off x="5143500" y="2454276"/>
            <a:ext cx="2000250" cy="374650"/>
          </a:xfrm>
          <a:custGeom>
            <a:avLst/>
            <a:gdLst>
              <a:gd name="T0" fmla="*/ 1260 w 1260"/>
              <a:gd name="T1" fmla="*/ 236 h 236"/>
              <a:gd name="T2" fmla="*/ 833 w 1260"/>
              <a:gd name="T3" fmla="*/ 236 h 236"/>
              <a:gd name="T4" fmla="*/ 833 w 1260"/>
              <a:gd name="T5" fmla="*/ 73 h 236"/>
              <a:gd name="T6" fmla="*/ 516 w 1260"/>
              <a:gd name="T7" fmla="*/ 73 h 236"/>
              <a:gd name="T8" fmla="*/ 516 w 1260"/>
              <a:gd name="T9" fmla="*/ 17 h 236"/>
              <a:gd name="T10" fmla="*/ 0 w 1260"/>
              <a:gd name="T11" fmla="*/ 17 h 236"/>
              <a:gd name="T12" fmla="*/ 0 w 1260"/>
              <a:gd name="T13" fmla="*/ 0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60" h="236">
                <a:moveTo>
                  <a:pt x="1260" y="236"/>
                </a:moveTo>
                <a:lnTo>
                  <a:pt x="833" y="236"/>
                </a:lnTo>
                <a:lnTo>
                  <a:pt x="833" y="73"/>
                </a:lnTo>
                <a:lnTo>
                  <a:pt x="516" y="73"/>
                </a:lnTo>
                <a:lnTo>
                  <a:pt x="516" y="17"/>
                </a:lnTo>
                <a:lnTo>
                  <a:pt x="0" y="17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 b="1">
              <a:solidFill>
                <a:srgbClr val="000066"/>
              </a:solidFill>
            </a:endParaRPr>
          </a:p>
        </p:txBody>
      </p:sp>
      <p:sp>
        <p:nvSpPr>
          <p:cNvPr id="42" name="Rectangle 34"/>
          <p:cNvSpPr>
            <a:spLocks noChangeArrowheads="1"/>
          </p:cNvSpPr>
          <p:nvPr/>
        </p:nvSpPr>
        <p:spPr bwMode="auto">
          <a:xfrm>
            <a:off x="7119938" y="3170238"/>
            <a:ext cx="11767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p value = 0,29</a:t>
            </a:r>
            <a:endParaRPr kumimoji="0" lang="fr-FR" sz="36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848996" y="1346980"/>
            <a:ext cx="5053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C00000"/>
                </a:solidFill>
              </a:rPr>
              <a:t>Estimated probability of being free from virological failure according to presence of M184V/I mutations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0ADDD11F-1C74-484E-B88B-8111ADDFD58B}"/>
              </a:ext>
            </a:extLst>
          </p:cNvPr>
          <p:cNvSpPr txBox="1"/>
          <p:nvPr/>
        </p:nvSpPr>
        <p:spPr>
          <a:xfrm>
            <a:off x="2666177" y="4470787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p = 0.093</a:t>
            </a:r>
          </a:p>
        </p:txBody>
      </p:sp>
    </p:spTree>
    <p:extLst>
      <p:ext uri="{BB962C8B-B14F-4D97-AF65-F5344CB8AC3E}">
        <p14:creationId xmlns:p14="http://schemas.microsoft.com/office/powerpoint/2010/main" val="2717202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 bwMode="auto">
          <a:xfrm>
            <a:off x="34925" y="1649263"/>
            <a:ext cx="1811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 fontAlgn="base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-109" charset="2"/>
              <a:buChar char="§"/>
              <a:defRPr/>
            </a:pPr>
            <a:r>
              <a:rPr lang="fr-FR" sz="2800" b="1" kern="0" dirty="0">
                <a:solidFill>
                  <a:srgbClr val="CC3300"/>
                </a:solidFill>
                <a:latin typeface="Calibri" pitchFamily="-109" charset="0"/>
                <a:ea typeface="ＭＳ Ｐゴシック" pitchFamily="-109" charset="-128"/>
                <a:cs typeface="ＭＳ Ｐゴシック" pitchFamily="-109" charset="-128"/>
              </a:rPr>
              <a:t>Design</a:t>
            </a:r>
          </a:p>
        </p:txBody>
      </p:sp>
      <p:sp>
        <p:nvSpPr>
          <p:cNvPr id="22531" name="Espace réservé du contenu 2"/>
          <p:cNvSpPr>
            <a:spLocks/>
          </p:cNvSpPr>
          <p:nvPr/>
        </p:nvSpPr>
        <p:spPr bwMode="auto">
          <a:xfrm>
            <a:off x="34925" y="4683947"/>
            <a:ext cx="8736013" cy="145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800100" indent="-34290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defTabSz="914400" fontAlgn="base">
              <a:spcBef>
                <a:spcPts val="75"/>
              </a:spcBef>
              <a:spcAft>
                <a:spcPct val="0"/>
              </a:spcAft>
            </a:pPr>
            <a:r>
              <a:rPr lang="en-GB" altLang="fr-FR" sz="2800" b="1" dirty="0">
                <a:latin typeface="Calibri" panose="020F0502020204030204" pitchFamily="34" charset="0"/>
              </a:rPr>
              <a:t>Endpoint</a:t>
            </a:r>
          </a:p>
          <a:p>
            <a:pPr lvl="1" defTabSz="914400" fontAlgn="base">
              <a:spcBef>
                <a:spcPts val="75"/>
              </a:spcBef>
              <a:spcAft>
                <a:spcPct val="0"/>
              </a:spcAft>
            </a:pPr>
            <a:r>
              <a:rPr lang="en-GB" altLang="fr-FR" sz="1800" b="1" dirty="0">
                <a:latin typeface="+mn-lt"/>
              </a:rPr>
              <a:t>Primary: proportion of patients with HIV RNA ≥ 50 c/mL at W48 </a:t>
            </a:r>
            <a:br>
              <a:rPr lang="en-GB" altLang="fr-FR" sz="1800" b="1" dirty="0">
                <a:latin typeface="+mn-lt"/>
              </a:rPr>
            </a:br>
            <a:r>
              <a:rPr lang="en-GB" altLang="fr-FR" sz="1800" b="1" dirty="0">
                <a:latin typeface="+mn-lt"/>
              </a:rPr>
              <a:t>(ITT, snapshot) ; non-inferiority if upper margin of a two-sided 95.002% CI </a:t>
            </a:r>
            <a:br>
              <a:rPr lang="en-GB" altLang="fr-FR" sz="1800" b="1" dirty="0">
                <a:latin typeface="+mn-lt"/>
              </a:rPr>
            </a:br>
            <a:r>
              <a:rPr lang="en-GB" altLang="fr-FR" sz="1800" b="1" dirty="0">
                <a:latin typeface="+mn-lt"/>
              </a:rPr>
              <a:t>for the difference = 4%</a:t>
            </a:r>
          </a:p>
        </p:txBody>
      </p:sp>
      <p:graphicFrame>
        <p:nvGraphicFramePr>
          <p:cNvPr id="5150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25191"/>
              </p:ext>
            </p:extLst>
          </p:nvPr>
        </p:nvGraphicFramePr>
        <p:xfrm>
          <a:off x="4787938" y="2855900"/>
          <a:ext cx="3711421" cy="814490"/>
        </p:xfrm>
        <a:graphic>
          <a:graphicData uri="http://schemas.openxmlformats.org/drawingml/2006/table">
            <a:tbl>
              <a:tblPr/>
              <a:tblGrid>
                <a:gridCol w="37114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144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BIC/FTC/TAF 50/200/25 mg QD</a:t>
                      </a:r>
                      <a:b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lang="en-GB" altLang="fr-F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 = 290</a:t>
                      </a:r>
                    </a:p>
                  </a:txBody>
                  <a:tcPr marL="91457" marR="91457"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8605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488636"/>
              </p:ext>
            </p:extLst>
          </p:nvPr>
        </p:nvGraphicFramePr>
        <p:xfrm>
          <a:off x="4787939" y="3822230"/>
          <a:ext cx="3711420" cy="784264"/>
        </p:xfrm>
        <a:graphic>
          <a:graphicData uri="http://schemas.openxmlformats.org/drawingml/2006/table">
            <a:tbl>
              <a:tblPr/>
              <a:tblGrid>
                <a:gridCol w="37114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842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  <a:t>Continuation of baseline ART</a:t>
                      </a:r>
                      <a:br>
                        <a:rPr kumimoji="0" lang="en-GB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  <a:ea typeface="ＭＳ Ｐゴシック" charset="-128"/>
                        </a:rPr>
                      </a:br>
                      <a:r>
                        <a:rPr lang="en-GB" altLang="fr-FR" sz="18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N = 287</a:t>
                      </a:r>
                    </a:p>
                  </a:txBody>
                  <a:tcPr marL="91457" marR="91457" marT="45708" marB="45708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2546" name="Connecteur droit 66"/>
          <p:cNvCxnSpPr>
            <a:cxnSpLocks noChangeShapeType="1"/>
          </p:cNvCxnSpPr>
          <p:nvPr/>
        </p:nvCxnSpPr>
        <p:spPr bwMode="auto">
          <a:xfrm>
            <a:off x="4316557" y="2830844"/>
            <a:ext cx="0" cy="327135"/>
          </a:xfrm>
          <a:prstGeom prst="line">
            <a:avLst/>
          </a:prstGeom>
          <a:noFill/>
          <a:ln w="28575">
            <a:solidFill>
              <a:schemeClr val="tx1">
                <a:lumMod val="75000"/>
                <a:lumOff val="2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547" name="Oval 170"/>
          <p:cNvSpPr>
            <a:spLocks noChangeArrowheads="1"/>
          </p:cNvSpPr>
          <p:nvPr/>
        </p:nvSpPr>
        <p:spPr bwMode="auto">
          <a:xfrm>
            <a:off x="3546619" y="1938982"/>
            <a:ext cx="1539875" cy="1014413"/>
          </a:xfrm>
          <a:prstGeom prst="ellipse">
            <a:avLst/>
          </a:prstGeom>
          <a:noFill/>
          <a:ln>
            <a:noFill/>
          </a:ln>
          <a:effectLst>
            <a:prstShdw prst="shdw17" dist="17961" dir="2700000">
              <a:srgbClr val="898994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fr-FR" sz="14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Randomisation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fr-FR" sz="14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 : 1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fr-FR" sz="1400" b="1" dirty="0">
                <a:solidFill>
                  <a:srgbClr val="00006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Open-label</a:t>
            </a:r>
          </a:p>
        </p:txBody>
      </p:sp>
      <p:sp>
        <p:nvSpPr>
          <p:cNvPr id="22548" name="AutoShape 162"/>
          <p:cNvSpPr>
            <a:spLocks noChangeArrowheads="1"/>
          </p:cNvSpPr>
          <p:nvPr/>
        </p:nvSpPr>
        <p:spPr bwMode="auto">
          <a:xfrm>
            <a:off x="415387" y="2972530"/>
            <a:ext cx="3592503" cy="1464231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noFill/>
            <a:round/>
            <a:headEnd/>
            <a:tailEnd/>
          </a:ln>
          <a:effectLst>
            <a:prstShdw prst="shdw17" dist="17961" dir="2700000">
              <a:srgbClr val="888894">
                <a:alpha val="74997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fr-FR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HIV+ ≥ 18 years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fr-FR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On boosted ATV or DRV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fr-FR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+ 2 NRTI (ABC/3TC or FTC/TDF)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fr-FR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HIV RNA &lt; 50 c/mL ≥ 6 months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fr-FR" sz="1600" b="1" dirty="0" err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eGFR</a:t>
            </a:r>
            <a:r>
              <a:rPr lang="en-GB" altLang="fr-FR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 (</a:t>
            </a:r>
            <a:r>
              <a:rPr lang="en-GB" altLang="fr-FR" sz="1600" b="1" dirty="0" err="1">
                <a:solidFill>
                  <a:srgbClr val="000066"/>
                </a:solidFill>
                <a:latin typeface="Calibri" pitchFamily="34" charset="0"/>
                <a:cs typeface="Arial" charset="0"/>
              </a:rPr>
              <a:t>Cockroft-Gault</a:t>
            </a:r>
            <a:r>
              <a:rPr lang="en-GB" altLang="fr-FR" sz="1600" b="1" dirty="0">
                <a:solidFill>
                  <a:srgbClr val="000066"/>
                </a:solidFill>
                <a:latin typeface="Calibri" pitchFamily="34" charset="0"/>
                <a:cs typeface="Arial" charset="0"/>
              </a:rPr>
              <a:t>) &gt; 50 mL/min</a:t>
            </a:r>
          </a:p>
        </p:txBody>
      </p:sp>
      <p:sp>
        <p:nvSpPr>
          <p:cNvPr id="28781" name="Oval 109"/>
          <p:cNvSpPr>
            <a:spLocks noChangeArrowheads="1"/>
          </p:cNvSpPr>
          <p:nvPr/>
        </p:nvSpPr>
        <p:spPr bwMode="auto">
          <a:xfrm>
            <a:off x="8244408" y="2144927"/>
            <a:ext cx="576263" cy="52705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000066"/>
                </a:solidFill>
                <a:latin typeface="Calibri" charset="0"/>
                <a:ea typeface="ＭＳ Ｐゴシック" charset="0"/>
                <a:cs typeface="ＭＳ Ｐゴシック" charset="0"/>
              </a:rPr>
              <a:t>W48</a:t>
            </a:r>
            <a:endParaRPr lang="en-GB" sz="1600" dirty="0">
              <a:solidFill>
                <a:srgbClr val="000066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54" name="Line 172"/>
          <p:cNvSpPr>
            <a:spLocks noChangeShapeType="1"/>
          </p:cNvSpPr>
          <p:nvPr/>
        </p:nvSpPr>
        <p:spPr bwMode="auto">
          <a:xfrm>
            <a:off x="8532539" y="2582944"/>
            <a:ext cx="0" cy="2214208"/>
          </a:xfrm>
          <a:prstGeom prst="line">
            <a:avLst/>
          </a:prstGeom>
          <a:noFill/>
          <a:ln w="12700">
            <a:solidFill>
              <a:srgbClr val="7E7ED4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ea typeface="ＭＳ Ｐゴシック" pitchFamily="-65" charset="-128"/>
                <a:cs typeface="ＭＳ Ｐゴシック" pitchFamily="-65" charset="-128"/>
              </a:rPr>
              <a:t>GS-US-380-1878 </a:t>
            </a:r>
            <a:r>
              <a:rPr lang="fr-FR" sz="3200" dirty="0" err="1">
                <a:ea typeface="ＭＳ Ｐゴシック" pitchFamily="-65" charset="-128"/>
                <a:cs typeface="ＭＳ Ｐゴシック" pitchFamily="-65" charset="-128"/>
              </a:rPr>
              <a:t>Study</a:t>
            </a:r>
            <a:r>
              <a:rPr lang="fr-FR" sz="3200" dirty="0">
                <a:ea typeface="ＭＳ Ｐゴシック" pitchFamily="-65" charset="-128"/>
                <a:cs typeface="ＭＳ Ｐゴシック" pitchFamily="-65" charset="-128"/>
              </a:rPr>
              <a:t>: Switch to BIC/FTC/TAF</a:t>
            </a:r>
            <a:endParaRPr lang="fr-FR" sz="3200" dirty="0"/>
          </a:p>
        </p:txBody>
      </p:sp>
      <p:sp>
        <p:nvSpPr>
          <p:cNvPr id="20" name="ZoneTexte 69"/>
          <p:cNvSpPr txBox="1">
            <a:spLocks noChangeArrowheads="1"/>
          </p:cNvSpPr>
          <p:nvPr/>
        </p:nvSpPr>
        <p:spPr bwMode="auto">
          <a:xfrm>
            <a:off x="4903087" y="6465375"/>
            <a:ext cx="424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fr-FR" sz="1200" i="1" dirty="0" err="1">
                <a:solidFill>
                  <a:srgbClr val="C00000"/>
                </a:solidFill>
                <a:latin typeface="+mj-lt"/>
              </a:rPr>
              <a:t>Daar</a:t>
            </a:r>
            <a:r>
              <a:rPr lang="en-GB" altLang="fr-FR" sz="1200" i="1" dirty="0">
                <a:solidFill>
                  <a:srgbClr val="C00000"/>
                </a:solidFill>
                <a:latin typeface="+mj-lt"/>
              </a:rPr>
              <a:t> ES. Lancet 2018;5:e347-56</a:t>
            </a:r>
          </a:p>
        </p:txBody>
      </p:sp>
      <p:cxnSp>
        <p:nvCxnSpPr>
          <p:cNvPr id="21" name="Connecteur en angle 20"/>
          <p:cNvCxnSpPr>
            <a:stCxn id="22548" idx="3"/>
            <a:endCxn id="5150" idx="1"/>
          </p:cNvCxnSpPr>
          <p:nvPr/>
        </p:nvCxnSpPr>
        <p:spPr>
          <a:xfrm flipV="1">
            <a:off x="4007890" y="3263145"/>
            <a:ext cx="780048" cy="441501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en angle 21"/>
          <p:cNvCxnSpPr>
            <a:stCxn id="22548" idx="3"/>
            <a:endCxn id="86055" idx="1"/>
          </p:cNvCxnSpPr>
          <p:nvPr/>
        </p:nvCxnSpPr>
        <p:spPr>
          <a:xfrm>
            <a:off x="4007890" y="3704646"/>
            <a:ext cx="780049" cy="509716"/>
          </a:xfrm>
          <a:prstGeom prst="bentConnector3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662505"/>
      </p:ext>
    </p:extLst>
  </p:cSld>
  <p:clrMapOvr>
    <a:masterClrMapping/>
  </p:clrMapOvr>
  <p:transition xmlns:p14="http://schemas.microsoft.com/office/powerpoint/2010/main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AutoShape 165">
            <a:extLst>
              <a:ext uri="{FF2B5EF4-FFF2-40B4-BE49-F238E27FC236}">
                <a16:creationId xmlns:a16="http://schemas.microsoft.com/office/drawing/2014/main" xmlns="" id="{4826929F-5D0F-4F30-9BAA-61E859007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3748" y="1713361"/>
            <a:ext cx="5914907" cy="56339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D0D0F0"/>
            </a:solidFill>
            <a:round/>
            <a:headEnd/>
            <a:tailEnd/>
          </a:ln>
          <a:effectLst>
            <a:prstShdw prst="shdw17" dist="17961" dir="2700000">
              <a:srgbClr val="7D7D90">
                <a:alpha val="74997"/>
              </a:srgb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 sz="2800">
              <a:solidFill>
                <a:srgbClr val="000066"/>
              </a:solidFill>
            </a:endParaRPr>
          </a:p>
        </p:txBody>
      </p:sp>
      <p:sp>
        <p:nvSpPr>
          <p:cNvPr id="27654" name="TextBox 32"/>
          <p:cNvSpPr txBox="1">
            <a:spLocks noChangeArrowheads="1"/>
          </p:cNvSpPr>
          <p:nvPr/>
        </p:nvSpPr>
        <p:spPr bwMode="auto">
          <a:xfrm>
            <a:off x="2275660" y="1124744"/>
            <a:ext cx="46726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2400" b="1" dirty="0" err="1">
                <a:solidFill>
                  <a:srgbClr val="CC3300"/>
                </a:solidFill>
                <a:latin typeface="Calibri" panose="020F0502020204030204" pitchFamily="34" charset="0"/>
                <a:ea typeface="ＭＳ Ｐゴシック" pitchFamily="34" charset="-128"/>
              </a:rPr>
              <a:t>Virologic</a:t>
            </a:r>
            <a:r>
              <a:rPr lang="en-US" altLang="fr-FR" sz="2400" b="1" dirty="0">
                <a:solidFill>
                  <a:srgbClr val="CC3300"/>
                </a:solidFill>
                <a:latin typeface="Calibri" panose="020F0502020204030204" pitchFamily="34" charset="0"/>
                <a:ea typeface="ＭＳ Ｐゴシック" pitchFamily="34" charset="-128"/>
              </a:rPr>
              <a:t> outcome at W48</a:t>
            </a:r>
          </a:p>
        </p:txBody>
      </p:sp>
      <p:sp>
        <p:nvSpPr>
          <p:cNvPr id="83" name="Rectangle 82"/>
          <p:cNvSpPr/>
          <p:nvPr/>
        </p:nvSpPr>
        <p:spPr bwMode="auto">
          <a:xfrm>
            <a:off x="1964618" y="1855501"/>
            <a:ext cx="252000" cy="216000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66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4" name="Rectangle 83"/>
          <p:cNvSpPr/>
          <p:nvPr/>
        </p:nvSpPr>
        <p:spPr bwMode="auto">
          <a:xfrm>
            <a:off x="4553138" y="1855501"/>
            <a:ext cx="252000" cy="216000"/>
          </a:xfrm>
          <a:prstGeom prst="rect">
            <a:avLst/>
          </a:prstGeom>
          <a:solidFill>
            <a:srgbClr val="7F7F7F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1400">
              <a:solidFill>
                <a:srgbClr val="000066"/>
              </a:solidFill>
              <a:latin typeface="Arial"/>
              <a:ea typeface="ＭＳ Ｐゴシック" pitchFamily="34" charset="-128"/>
            </a:endParaRPr>
          </a:p>
        </p:txBody>
      </p:sp>
      <p:sp>
        <p:nvSpPr>
          <p:cNvPr id="85" name="ZoneTexte 84"/>
          <p:cNvSpPr txBox="1"/>
          <p:nvPr/>
        </p:nvSpPr>
        <p:spPr>
          <a:xfrm>
            <a:off x="2225462" y="1809613"/>
            <a:ext cx="229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66"/>
                </a:solidFill>
                <a:latin typeface="Calibri"/>
                <a:ea typeface="ＭＳ Ｐゴシック" pitchFamily="34" charset="-128"/>
              </a:rPr>
              <a:t>BIC/FTC/TAF (N = 290)</a:t>
            </a:r>
          </a:p>
        </p:txBody>
      </p:sp>
      <p:sp>
        <p:nvSpPr>
          <p:cNvPr id="86" name="ZoneTexte 85"/>
          <p:cNvSpPr txBox="1"/>
          <p:nvPr/>
        </p:nvSpPr>
        <p:spPr>
          <a:xfrm>
            <a:off x="4813982" y="1809613"/>
            <a:ext cx="278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>
                <a:solidFill>
                  <a:srgbClr val="000066"/>
                </a:solidFill>
                <a:latin typeface="Calibri"/>
                <a:ea typeface="ＭＳ Ｐゴシック" pitchFamily="34" charset="-128"/>
              </a:rPr>
              <a:t>Continuation ART (N = 287)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9B7C11FD-2392-43CE-AAEC-ACE963091536}"/>
              </a:ext>
            </a:extLst>
          </p:cNvPr>
          <p:cNvGrpSpPr/>
          <p:nvPr/>
        </p:nvGrpSpPr>
        <p:grpSpPr>
          <a:xfrm>
            <a:off x="878125" y="2167729"/>
            <a:ext cx="6142147" cy="3711925"/>
            <a:chOff x="878125" y="2082886"/>
            <a:chExt cx="6142147" cy="3711925"/>
          </a:xfrm>
        </p:grpSpPr>
        <p:grpSp>
          <p:nvGrpSpPr>
            <p:cNvPr id="27667" name="Group 42"/>
            <p:cNvGrpSpPr>
              <a:grpSpLocks/>
            </p:cNvGrpSpPr>
            <p:nvPr/>
          </p:nvGrpSpPr>
          <p:grpSpPr bwMode="auto">
            <a:xfrm>
              <a:off x="1837893" y="4517549"/>
              <a:ext cx="1133712" cy="63579"/>
              <a:chOff x="2766" y="1690"/>
              <a:chExt cx="448" cy="66"/>
            </a:xfrm>
          </p:grpSpPr>
          <p:sp>
            <p:nvSpPr>
              <p:cNvPr id="27669" name="Line 43"/>
              <p:cNvSpPr>
                <a:spLocks noChangeShapeType="1"/>
              </p:cNvSpPr>
              <p:nvPr/>
            </p:nvSpPr>
            <p:spPr bwMode="auto">
              <a:xfrm>
                <a:off x="2768" y="1690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66"/>
                  </a:solidFill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27670" name="Line 44"/>
              <p:cNvSpPr>
                <a:spLocks noChangeShapeType="1"/>
              </p:cNvSpPr>
              <p:nvPr/>
            </p:nvSpPr>
            <p:spPr bwMode="auto">
              <a:xfrm>
                <a:off x="2766" y="1693"/>
                <a:ext cx="448" cy="0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66"/>
                  </a:solidFill>
                  <a:latin typeface="+mj-lt"/>
                  <a:ea typeface="ＭＳ Ｐゴシック" pitchFamily="34" charset="-128"/>
                </a:endParaRPr>
              </a:p>
            </p:txBody>
          </p:sp>
          <p:sp>
            <p:nvSpPr>
              <p:cNvPr id="27671" name="Line 45"/>
              <p:cNvSpPr>
                <a:spLocks noChangeShapeType="1"/>
              </p:cNvSpPr>
              <p:nvPr/>
            </p:nvSpPr>
            <p:spPr bwMode="auto">
              <a:xfrm>
                <a:off x="3212" y="1690"/>
                <a:ext cx="0" cy="66"/>
              </a:xfrm>
              <a:prstGeom prst="line">
                <a:avLst/>
              </a:prstGeom>
              <a:noFill/>
              <a:ln w="12700">
                <a:solidFill>
                  <a:srgbClr val="00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r-FR" sz="1400">
                  <a:solidFill>
                    <a:srgbClr val="000066"/>
                  </a:solidFill>
                  <a:latin typeface="+mj-lt"/>
                  <a:ea typeface="ＭＳ Ｐゴシック" pitchFamily="34" charset="-128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 bwMode="auto">
            <a:xfrm>
              <a:off x="1228693" y="3977510"/>
              <a:ext cx="228101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1">
                <a:defRPr/>
              </a:pPr>
              <a:r>
                <a:rPr lang="en-GB" sz="1600" dirty="0">
                  <a:solidFill>
                    <a:srgbClr val="000066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Difference : 0%</a:t>
              </a:r>
            </a:p>
            <a:p>
              <a:pPr algn="ctr" defTabSz="914291">
                <a:defRPr/>
              </a:pPr>
              <a:r>
                <a:rPr lang="en-GB" sz="1600" dirty="0">
                  <a:solidFill>
                    <a:srgbClr val="000066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 (95.002% CI: - 2.5 to 2.5)</a:t>
              </a:r>
              <a:endParaRPr lang="en-GB" sz="1600" b="1" baseline="30000" dirty="0">
                <a:solidFill>
                  <a:srgbClr val="000066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00" name="Line 7"/>
            <p:cNvSpPr>
              <a:spLocks noChangeShapeType="1"/>
            </p:cNvSpPr>
            <p:nvPr/>
          </p:nvSpPr>
          <p:spPr bwMode="auto">
            <a:xfrm rot="16200000">
              <a:off x="3605772" y="5041932"/>
              <a:ext cx="62985" cy="0"/>
            </a:xfrm>
            <a:prstGeom prst="line">
              <a:avLst/>
            </a:prstGeom>
            <a:noFill/>
            <a:ln w="952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4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7676" name="Rectangle 28"/>
            <p:cNvSpPr>
              <a:spLocks noChangeArrowheads="1"/>
            </p:cNvSpPr>
            <p:nvPr/>
          </p:nvSpPr>
          <p:spPr bwMode="auto">
            <a:xfrm>
              <a:off x="1595668" y="4971494"/>
              <a:ext cx="744964" cy="4066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7677" name="Rectangle 29"/>
            <p:cNvSpPr>
              <a:spLocks noChangeArrowheads="1"/>
            </p:cNvSpPr>
            <p:nvPr/>
          </p:nvSpPr>
          <p:spPr bwMode="auto">
            <a:xfrm>
              <a:off x="2527948" y="4963362"/>
              <a:ext cx="744964" cy="487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7682" name="Rectangle 34"/>
            <p:cNvSpPr>
              <a:spLocks noChangeArrowheads="1"/>
            </p:cNvSpPr>
            <p:nvPr/>
          </p:nvSpPr>
          <p:spPr bwMode="auto">
            <a:xfrm>
              <a:off x="1787499" y="4764642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b="1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1.7</a:t>
              </a:r>
              <a:endParaRPr lang="fr-FR" altLang="fr-FR" sz="1600" dirty="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7684" name="Rectangle 36"/>
            <p:cNvSpPr>
              <a:spLocks noChangeArrowheads="1"/>
            </p:cNvSpPr>
            <p:nvPr/>
          </p:nvSpPr>
          <p:spPr bwMode="auto">
            <a:xfrm>
              <a:off x="2758643" y="4764642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b="1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1.7</a:t>
              </a:r>
              <a:endParaRPr lang="fr-FR" altLang="fr-FR" sz="1600" dirty="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87" name="Rectangle 54"/>
            <p:cNvSpPr>
              <a:spLocks noChangeArrowheads="1"/>
            </p:cNvSpPr>
            <p:nvPr/>
          </p:nvSpPr>
          <p:spPr bwMode="auto">
            <a:xfrm>
              <a:off x="3484420" y="2601117"/>
              <a:ext cx="742966" cy="24110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88" name="Rectangle 54"/>
            <p:cNvSpPr>
              <a:spLocks noChangeArrowheads="1"/>
            </p:cNvSpPr>
            <p:nvPr/>
          </p:nvSpPr>
          <p:spPr bwMode="auto">
            <a:xfrm>
              <a:off x="4354411" y="2780155"/>
              <a:ext cx="742966" cy="22320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7713" name="Rectangle 65"/>
            <p:cNvSpPr>
              <a:spLocks noChangeArrowheads="1"/>
            </p:cNvSpPr>
            <p:nvPr/>
          </p:nvSpPr>
          <p:spPr bwMode="auto">
            <a:xfrm>
              <a:off x="3678002" y="2349460"/>
              <a:ext cx="3670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b="1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92.1</a:t>
              </a:r>
              <a:endParaRPr lang="fr-FR" altLang="fr-FR" sz="1600" dirty="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7718" name="Rectangle 70"/>
            <p:cNvSpPr>
              <a:spLocks noChangeArrowheads="1"/>
            </p:cNvSpPr>
            <p:nvPr/>
          </p:nvSpPr>
          <p:spPr bwMode="auto">
            <a:xfrm>
              <a:off x="5476832" y="4581128"/>
              <a:ext cx="30938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b="1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6.2 </a:t>
              </a:r>
              <a:endParaRPr lang="fr-FR" altLang="fr-FR" sz="1600" dirty="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7721" name="Rectangle 73"/>
            <p:cNvSpPr>
              <a:spLocks noChangeArrowheads="1"/>
            </p:cNvSpPr>
            <p:nvPr/>
          </p:nvSpPr>
          <p:spPr bwMode="auto">
            <a:xfrm>
              <a:off x="4616318" y="2500650"/>
              <a:ext cx="3670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b="1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88.9</a:t>
              </a:r>
              <a:endParaRPr lang="fr-FR" altLang="fr-FR" sz="1600" dirty="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7726" name="Rectangle 78"/>
            <p:cNvSpPr>
              <a:spLocks noChangeArrowheads="1"/>
            </p:cNvSpPr>
            <p:nvPr/>
          </p:nvSpPr>
          <p:spPr bwMode="auto">
            <a:xfrm>
              <a:off x="6319925" y="4437112"/>
              <a:ext cx="262892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b="1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9.4</a:t>
              </a:r>
              <a:endParaRPr lang="fr-FR" altLang="fr-FR" sz="1600" dirty="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27734" name="Rectangle 86"/>
            <p:cNvSpPr>
              <a:spLocks noChangeArrowheads="1"/>
            </p:cNvSpPr>
            <p:nvPr/>
          </p:nvSpPr>
          <p:spPr bwMode="auto">
            <a:xfrm>
              <a:off x="3473715" y="5066369"/>
              <a:ext cx="16062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HIV RNA &lt; 50 c/mL</a:t>
              </a:r>
            </a:p>
          </p:txBody>
        </p:sp>
        <p:sp>
          <p:nvSpPr>
            <p:cNvPr id="27738" name="Rectangle 90"/>
            <p:cNvSpPr>
              <a:spLocks noChangeArrowheads="1"/>
            </p:cNvSpPr>
            <p:nvPr/>
          </p:nvSpPr>
          <p:spPr bwMode="auto">
            <a:xfrm>
              <a:off x="5505594" y="5066369"/>
              <a:ext cx="1015406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No virologic</a:t>
              </a:r>
            </a:p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data</a:t>
              </a:r>
            </a:p>
          </p:txBody>
        </p:sp>
        <p:sp>
          <p:nvSpPr>
            <p:cNvPr id="103" name="Rectangle 38"/>
            <p:cNvSpPr>
              <a:spLocks noChangeArrowheads="1"/>
            </p:cNvSpPr>
            <p:nvPr/>
          </p:nvSpPr>
          <p:spPr bwMode="auto">
            <a:xfrm>
              <a:off x="1111800" y="4873030"/>
              <a:ext cx="10419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0</a:t>
              </a:r>
            </a:p>
          </p:txBody>
        </p:sp>
        <p:sp>
          <p:nvSpPr>
            <p:cNvPr id="104" name="Rectangle 39"/>
            <p:cNvSpPr>
              <a:spLocks noChangeArrowheads="1"/>
            </p:cNvSpPr>
            <p:nvPr/>
          </p:nvSpPr>
          <p:spPr bwMode="auto">
            <a:xfrm>
              <a:off x="995962" y="4359345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20</a:t>
              </a:r>
            </a:p>
          </p:txBody>
        </p:sp>
        <p:sp>
          <p:nvSpPr>
            <p:cNvPr id="105" name="Rectangle 40"/>
            <p:cNvSpPr>
              <a:spLocks noChangeArrowheads="1"/>
            </p:cNvSpPr>
            <p:nvPr/>
          </p:nvSpPr>
          <p:spPr bwMode="auto">
            <a:xfrm>
              <a:off x="995962" y="3845661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40</a:t>
              </a:r>
            </a:p>
          </p:txBody>
        </p:sp>
        <p:sp>
          <p:nvSpPr>
            <p:cNvPr id="106" name="Rectangle 41"/>
            <p:cNvSpPr>
              <a:spLocks noChangeArrowheads="1"/>
            </p:cNvSpPr>
            <p:nvPr/>
          </p:nvSpPr>
          <p:spPr bwMode="auto">
            <a:xfrm>
              <a:off x="995962" y="3326769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60</a:t>
              </a:r>
            </a:p>
          </p:txBody>
        </p:sp>
        <p:sp>
          <p:nvSpPr>
            <p:cNvPr id="107" name="Rectangle 42"/>
            <p:cNvSpPr>
              <a:spLocks noChangeArrowheads="1"/>
            </p:cNvSpPr>
            <p:nvPr/>
          </p:nvSpPr>
          <p:spPr bwMode="auto">
            <a:xfrm>
              <a:off x="995962" y="2819644"/>
              <a:ext cx="20839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80</a:t>
              </a:r>
            </a:p>
          </p:txBody>
        </p:sp>
        <p:sp>
          <p:nvSpPr>
            <p:cNvPr id="108" name="Rectangle 43"/>
            <p:cNvSpPr>
              <a:spLocks noChangeArrowheads="1"/>
            </p:cNvSpPr>
            <p:nvPr/>
          </p:nvSpPr>
          <p:spPr bwMode="auto">
            <a:xfrm>
              <a:off x="878125" y="2311164"/>
              <a:ext cx="31258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altLang="fr-FR" sz="1600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100</a:t>
              </a: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1307198" y="2442372"/>
              <a:ext cx="0" cy="2632527"/>
            </a:xfrm>
            <a:prstGeom prst="line">
              <a:avLst/>
            </a:prstGeom>
            <a:noFill/>
            <a:ln w="952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0" name="Line 7"/>
            <p:cNvSpPr>
              <a:spLocks noChangeShapeType="1"/>
            </p:cNvSpPr>
            <p:nvPr/>
          </p:nvSpPr>
          <p:spPr bwMode="auto">
            <a:xfrm>
              <a:off x="1218844" y="2446483"/>
              <a:ext cx="89722" cy="0"/>
            </a:xfrm>
            <a:prstGeom prst="line">
              <a:avLst/>
            </a:prstGeom>
            <a:noFill/>
            <a:ln w="952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1" name="Line 7"/>
            <p:cNvSpPr>
              <a:spLocks noChangeShapeType="1"/>
            </p:cNvSpPr>
            <p:nvPr/>
          </p:nvSpPr>
          <p:spPr bwMode="auto">
            <a:xfrm>
              <a:off x="1218844" y="2953934"/>
              <a:ext cx="89722" cy="0"/>
            </a:xfrm>
            <a:prstGeom prst="line">
              <a:avLst/>
            </a:prstGeom>
            <a:noFill/>
            <a:ln w="952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2" name="Line 7"/>
            <p:cNvSpPr>
              <a:spLocks noChangeShapeType="1"/>
            </p:cNvSpPr>
            <p:nvPr/>
          </p:nvSpPr>
          <p:spPr bwMode="auto">
            <a:xfrm>
              <a:off x="1218844" y="3461384"/>
              <a:ext cx="89722" cy="0"/>
            </a:xfrm>
            <a:prstGeom prst="line">
              <a:avLst/>
            </a:prstGeom>
            <a:noFill/>
            <a:ln w="952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3" name="Line 7"/>
            <p:cNvSpPr>
              <a:spLocks noChangeShapeType="1"/>
            </p:cNvSpPr>
            <p:nvPr/>
          </p:nvSpPr>
          <p:spPr bwMode="auto">
            <a:xfrm>
              <a:off x="1218844" y="3977510"/>
              <a:ext cx="89722" cy="0"/>
            </a:xfrm>
            <a:prstGeom prst="line">
              <a:avLst/>
            </a:prstGeom>
            <a:noFill/>
            <a:ln w="952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1218844" y="4489297"/>
              <a:ext cx="89722" cy="0"/>
            </a:xfrm>
            <a:prstGeom prst="line">
              <a:avLst/>
            </a:prstGeom>
            <a:noFill/>
            <a:ln w="952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5" name="Line 7"/>
            <p:cNvSpPr>
              <a:spLocks noChangeShapeType="1"/>
            </p:cNvSpPr>
            <p:nvPr/>
          </p:nvSpPr>
          <p:spPr bwMode="auto">
            <a:xfrm>
              <a:off x="1218844" y="5009759"/>
              <a:ext cx="5801428" cy="0"/>
            </a:xfrm>
            <a:prstGeom prst="line">
              <a:avLst/>
            </a:prstGeom>
            <a:noFill/>
            <a:ln w="952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6" name="Line 7"/>
            <p:cNvSpPr>
              <a:spLocks noChangeShapeType="1"/>
            </p:cNvSpPr>
            <p:nvPr/>
          </p:nvSpPr>
          <p:spPr bwMode="auto">
            <a:xfrm rot="16200000">
              <a:off x="3316761" y="5044456"/>
              <a:ext cx="60888" cy="0"/>
            </a:xfrm>
            <a:prstGeom prst="line">
              <a:avLst/>
            </a:prstGeom>
            <a:noFill/>
            <a:ln w="952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17" name="Line 7"/>
            <p:cNvSpPr>
              <a:spLocks noChangeShapeType="1"/>
            </p:cNvSpPr>
            <p:nvPr/>
          </p:nvSpPr>
          <p:spPr bwMode="auto">
            <a:xfrm rot="16200000">
              <a:off x="5112663" y="5044456"/>
              <a:ext cx="60888" cy="0"/>
            </a:xfrm>
            <a:prstGeom prst="line">
              <a:avLst/>
            </a:prstGeom>
            <a:noFill/>
            <a:ln w="952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3" name="Rectangle 58"/>
            <p:cNvSpPr>
              <a:spLocks noChangeArrowheads="1"/>
            </p:cNvSpPr>
            <p:nvPr/>
          </p:nvSpPr>
          <p:spPr bwMode="auto">
            <a:xfrm>
              <a:off x="6092043" y="4724156"/>
              <a:ext cx="732981" cy="287999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4" name="Line 7"/>
            <p:cNvSpPr>
              <a:spLocks noChangeShapeType="1"/>
            </p:cNvSpPr>
            <p:nvPr/>
          </p:nvSpPr>
          <p:spPr bwMode="auto">
            <a:xfrm rot="16200000">
              <a:off x="6985257" y="5044456"/>
              <a:ext cx="60888" cy="0"/>
            </a:xfrm>
            <a:prstGeom prst="line">
              <a:avLst/>
            </a:prstGeom>
            <a:noFill/>
            <a:ln w="9525" cap="flat">
              <a:solidFill>
                <a:schemeClr val="bg1">
                  <a:lumMod val="5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125" name="Rectangle 58"/>
            <p:cNvSpPr>
              <a:spLocks noChangeArrowheads="1"/>
            </p:cNvSpPr>
            <p:nvPr/>
          </p:nvSpPr>
          <p:spPr bwMode="auto">
            <a:xfrm>
              <a:off x="5237632" y="4832155"/>
              <a:ext cx="732981" cy="180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r-FR" sz="1600">
                <a:solidFill>
                  <a:srgbClr val="000066"/>
                </a:solidFill>
                <a:latin typeface="+mj-lt"/>
                <a:ea typeface="ＭＳ Ｐゴシック" pitchFamily="34" charset="-128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139650" y="5210036"/>
              <a:ext cx="23274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291">
                <a:defRPr/>
              </a:pPr>
              <a:r>
                <a:rPr lang="en-US" sz="1600" dirty="0">
                  <a:solidFill>
                    <a:srgbClr val="000066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Difference : 3.3%</a:t>
              </a:r>
            </a:p>
            <a:p>
              <a:pPr algn="ctr" defTabSz="914291">
                <a:defRPr/>
              </a:pPr>
              <a:r>
                <a:rPr lang="en-US" sz="1600" dirty="0">
                  <a:solidFill>
                    <a:srgbClr val="000066"/>
                  </a:solidFill>
                  <a:latin typeface="+mj-lt"/>
                  <a:ea typeface="ＭＳ Ｐゴシック" pitchFamily="34" charset="-128"/>
                  <a:cs typeface="Arial" panose="020B0604020202020204" pitchFamily="34" charset="0"/>
                </a:rPr>
                <a:t> (95.002% CI : - 1.6 to 8.2)</a:t>
              </a:r>
              <a:endParaRPr lang="en-US" sz="1600" b="1" baseline="30000" dirty="0">
                <a:solidFill>
                  <a:srgbClr val="000066"/>
                </a:solidFill>
                <a:latin typeface="+mj-lt"/>
                <a:ea typeface="ＭＳ Ｐゴシック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878125" y="2082886"/>
              <a:ext cx="33214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fr-FR" sz="1600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%</a:t>
              </a:r>
            </a:p>
          </p:txBody>
        </p:sp>
        <p:sp>
          <p:nvSpPr>
            <p:cNvPr id="75" name="Rectangle 86"/>
            <p:cNvSpPr>
              <a:spLocks noChangeArrowheads="1"/>
            </p:cNvSpPr>
            <p:nvPr/>
          </p:nvSpPr>
          <p:spPr bwMode="auto">
            <a:xfrm>
              <a:off x="1668305" y="5066369"/>
              <a:ext cx="160621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Verdana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Verdana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Verdana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Verdana" pitchFamily="34" charset="0"/>
                </a:defRPr>
              </a:lvl5pPr>
              <a:lvl6pPr marL="22844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6pPr>
              <a:lvl7pPr marL="27416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7pPr>
              <a:lvl8pPr marL="31988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8pPr>
              <a:lvl9pPr marL="3656013" indent="1588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fr-FR" sz="1600" b="1" dirty="0">
                  <a:solidFill>
                    <a:srgbClr val="000066"/>
                  </a:solidFill>
                  <a:latin typeface="+mj-lt"/>
                  <a:ea typeface="ＭＳ Ｐゴシック" pitchFamily="34" charset="-128"/>
                </a:rPr>
                <a:t>HIV RNA ≥ 50 c/mL</a:t>
              </a:r>
            </a:p>
          </p:txBody>
        </p:sp>
      </p:grpSp>
      <p:sp>
        <p:nvSpPr>
          <p:cNvPr id="8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ea typeface="ＭＳ Ｐゴシック" pitchFamily="-65" charset="-128"/>
                <a:cs typeface="ＭＳ Ｐゴシック" pitchFamily="-65" charset="-128"/>
              </a:rPr>
              <a:t>GS-US-380-1878 </a:t>
            </a:r>
            <a:r>
              <a:rPr lang="fr-FR" sz="3200" dirty="0" err="1">
                <a:ea typeface="ＭＳ Ｐゴシック" pitchFamily="-65" charset="-128"/>
                <a:cs typeface="ＭＳ Ｐゴシック" pitchFamily="-65" charset="-128"/>
              </a:rPr>
              <a:t>Study</a:t>
            </a:r>
            <a:r>
              <a:rPr lang="fr-FR" sz="3200" dirty="0">
                <a:ea typeface="ＭＳ Ｐゴシック" pitchFamily="-65" charset="-128"/>
                <a:cs typeface="ＭＳ Ｐゴシック" pitchFamily="-65" charset="-128"/>
              </a:rPr>
              <a:t>: Switch to BIC/FTC/TAF</a:t>
            </a:r>
            <a:endParaRPr lang="fr-FR" sz="3200" dirty="0"/>
          </a:p>
        </p:txBody>
      </p:sp>
      <p:sp>
        <p:nvSpPr>
          <p:cNvPr id="54" name="ZoneTexte 69"/>
          <p:cNvSpPr txBox="1">
            <a:spLocks noChangeArrowheads="1"/>
          </p:cNvSpPr>
          <p:nvPr/>
        </p:nvSpPr>
        <p:spPr bwMode="auto">
          <a:xfrm>
            <a:off x="4903087" y="6465375"/>
            <a:ext cx="4241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  <a:defRPr sz="2000">
                <a:solidFill>
                  <a:srgbClr val="CC3300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CC3300"/>
              </a:buClr>
              <a:buChar char="–"/>
              <a:defRPr sz="28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rgbClr val="CC3300"/>
              </a:buClr>
              <a:buChar char="•"/>
              <a:defRPr sz="16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rgbClr val="CC3300"/>
              </a:buClr>
              <a:buChar char="–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Char char="»"/>
              <a:defRPr sz="1400">
                <a:solidFill>
                  <a:srgbClr val="000066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GB" altLang="fr-FR" sz="1200" i="1" dirty="0" err="1">
                <a:solidFill>
                  <a:srgbClr val="C00000"/>
                </a:solidFill>
                <a:latin typeface="+mj-lt"/>
              </a:rPr>
              <a:t>Daar</a:t>
            </a:r>
            <a:r>
              <a:rPr lang="en-GB" altLang="fr-FR" sz="1200" i="1" dirty="0">
                <a:solidFill>
                  <a:srgbClr val="C00000"/>
                </a:solidFill>
                <a:latin typeface="+mj-lt"/>
              </a:rPr>
              <a:t> ES. Lancet 2018;5:e347-56</a:t>
            </a:r>
          </a:p>
        </p:txBody>
      </p:sp>
    </p:spTree>
    <p:extLst>
      <p:ext uri="{BB962C8B-B14F-4D97-AF65-F5344CB8AC3E}">
        <p14:creationId xmlns:p14="http://schemas.microsoft.com/office/powerpoint/2010/main" val="30813572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Impact of M184V/I on B/F/TAF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32842"/>
            <a:ext cx="8229600" cy="47522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rgbClr val="000066"/>
                </a:solidFill>
              </a:rPr>
              <a:t>Post-hoc analysis of study 380-1878: impact on virologic outcome of pre-existing M184V/I mutation</a:t>
            </a:r>
            <a:br>
              <a:rPr lang="en-US" sz="2400" dirty="0">
                <a:solidFill>
                  <a:srgbClr val="000066"/>
                </a:solidFill>
              </a:rPr>
            </a:br>
            <a:endParaRPr lang="en-US" sz="2400" dirty="0">
              <a:solidFill>
                <a:srgbClr val="000066"/>
              </a:solidFill>
            </a:endParaRPr>
          </a:p>
          <a:p>
            <a:r>
              <a:rPr lang="en-US" sz="2400" dirty="0">
                <a:solidFill>
                  <a:srgbClr val="000066"/>
                </a:solidFill>
              </a:rPr>
              <a:t>Historical plasma genotypes, n = 141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Pre-existing M184V/I mutation = 0/141</a:t>
            </a:r>
          </a:p>
          <a:p>
            <a:r>
              <a:rPr lang="en-US" sz="2400" dirty="0">
                <a:solidFill>
                  <a:srgbClr val="000066"/>
                </a:solidFill>
              </a:rPr>
              <a:t>HIV-1 </a:t>
            </a:r>
            <a:r>
              <a:rPr lang="en-US" sz="2400" dirty="0" err="1">
                <a:solidFill>
                  <a:srgbClr val="000066"/>
                </a:solidFill>
              </a:rPr>
              <a:t>proviral</a:t>
            </a:r>
            <a:r>
              <a:rPr lang="en-US" sz="2400" dirty="0">
                <a:solidFill>
                  <a:srgbClr val="000066"/>
                </a:solidFill>
              </a:rPr>
              <a:t> DNA genotyping at baseline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Archived M184V/I = 42/259 (16%) [M184V in 39/42]</a:t>
            </a:r>
          </a:p>
          <a:p>
            <a:r>
              <a:rPr lang="en-US" sz="2400" dirty="0">
                <a:solidFill>
                  <a:srgbClr val="000066"/>
                </a:solidFill>
              </a:rPr>
              <a:t>W48 outcome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Blip: 4.8% if M184V/I vs 5.5% without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VL &lt; 50 c/mL : 95% vs 99% if no M184 mutation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No emergence of new study drug resistance mutation</a:t>
            </a:r>
          </a:p>
          <a:p>
            <a:r>
              <a:rPr lang="en-US" sz="2400" b="1" dirty="0">
                <a:solidFill>
                  <a:srgbClr val="000066"/>
                </a:solidFill>
              </a:rPr>
              <a:t>Conclusion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Pre-existing archived M184V/I mutation did not affect maintenance of virologic suppression after switch to B/F/TAF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626850" y="6467527"/>
            <a:ext cx="35218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</a:rPr>
              <a:t>Andreatta</a:t>
            </a:r>
            <a:r>
              <a:rPr lang="fr-FR" sz="1200" i="1" dirty="0">
                <a:solidFill>
                  <a:srgbClr val="C00000"/>
                </a:solidFill>
              </a:rPr>
              <a:t> K (Abs. P298). JIAS 2018; 21 , suppl. 8: 188 </a:t>
            </a:r>
          </a:p>
        </p:txBody>
      </p:sp>
    </p:spTree>
    <p:extLst>
      <p:ext uri="{BB962C8B-B14F-4D97-AF65-F5344CB8AC3E}">
        <p14:creationId xmlns:p14="http://schemas.microsoft.com/office/powerpoint/2010/main" val="5140196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07157"/>
            <a:ext cx="8229600" cy="997744"/>
          </a:xfrm>
        </p:spPr>
        <p:txBody>
          <a:bodyPr/>
          <a:lstStyle/>
          <a:p>
            <a:r>
              <a:rPr lang="fr-FR" dirty="0"/>
              <a:t>Impact of NRTI mutations on EVG/c/Teno/FTC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2235" y="1069836"/>
            <a:ext cx="7635584" cy="4973440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0066"/>
                </a:solidFill>
              </a:rPr>
              <a:t>Retrospective analysis, 2 Italian databases</a:t>
            </a:r>
          </a:p>
          <a:p>
            <a:r>
              <a:rPr lang="en-US" sz="1800" dirty="0">
                <a:solidFill>
                  <a:srgbClr val="000066"/>
                </a:solidFill>
              </a:rPr>
              <a:t>46 ARV naive and 236 experienced patients with baseline plasma genotype, initiating EVG/c/</a:t>
            </a:r>
            <a:r>
              <a:rPr lang="en-US" sz="1800" dirty="0" err="1">
                <a:solidFill>
                  <a:srgbClr val="000066"/>
                </a:solidFill>
              </a:rPr>
              <a:t>teno</a:t>
            </a:r>
            <a:r>
              <a:rPr lang="en-US" sz="1800" dirty="0">
                <a:solidFill>
                  <a:srgbClr val="000066"/>
                </a:solidFill>
              </a:rPr>
              <a:t>/FTC</a:t>
            </a:r>
          </a:p>
          <a:p>
            <a:r>
              <a:rPr lang="en-US" sz="1800" dirty="0">
                <a:solidFill>
                  <a:srgbClr val="000066"/>
                </a:solidFill>
              </a:rPr>
              <a:t>VF = VL &gt; 1000 c/mL or confirmed &gt; 50 c/mL : 13</a:t>
            </a:r>
            <a:r>
              <a:rPr lang="en-US" sz="1800" dirty="0" smtClean="0">
                <a:solidFill>
                  <a:srgbClr val="000066"/>
                </a:solidFill>
              </a:rPr>
              <a:t>%</a:t>
            </a:r>
          </a:p>
          <a:p>
            <a:endParaRPr lang="en-US" sz="1800" dirty="0">
              <a:solidFill>
                <a:srgbClr val="000066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rgbClr val="000066"/>
              </a:solidFill>
            </a:endParaRPr>
          </a:p>
          <a:p>
            <a:r>
              <a:rPr lang="en-US" sz="1800" dirty="0" smtClean="0">
                <a:solidFill>
                  <a:srgbClr val="000066"/>
                </a:solidFill>
              </a:rPr>
              <a:t>In </a:t>
            </a:r>
            <a:r>
              <a:rPr lang="en-US" sz="1800" dirty="0">
                <a:solidFill>
                  <a:srgbClr val="000066"/>
                </a:solidFill>
              </a:rPr>
              <a:t>naive : VF = 1/3 if NRTI mutation vs 1/43 if no mutation (p &lt; 0.0001</a:t>
            </a:r>
            <a:r>
              <a:rPr lang="en-US" sz="1800" dirty="0" smtClean="0">
                <a:solidFill>
                  <a:srgbClr val="000066"/>
                </a:solidFill>
              </a:rPr>
              <a:t>)</a:t>
            </a:r>
          </a:p>
          <a:p>
            <a:endParaRPr lang="en-US" sz="1800" dirty="0" smtClean="0">
              <a:solidFill>
                <a:srgbClr val="000066"/>
              </a:solidFill>
            </a:endParaRPr>
          </a:p>
          <a:p>
            <a:r>
              <a:rPr lang="en-US" sz="1800" dirty="0">
                <a:solidFill>
                  <a:srgbClr val="000066"/>
                </a:solidFill>
              </a:rPr>
              <a:t>In experienced patients, higher risk of VF if longer duration of HIV infection, higher zenith VL and VL &gt; 50 c/mL at EVG/c treatment </a:t>
            </a:r>
            <a:r>
              <a:rPr lang="en-US" sz="1800" dirty="0" smtClean="0">
                <a:solidFill>
                  <a:srgbClr val="000066"/>
                </a:solidFill>
              </a:rPr>
              <a:t>initiation</a:t>
            </a:r>
          </a:p>
          <a:p>
            <a:pPr lvl="1"/>
            <a:r>
              <a:rPr lang="en-US" sz="1600" dirty="0" smtClean="0">
                <a:solidFill>
                  <a:srgbClr val="000066"/>
                </a:solidFill>
              </a:rPr>
              <a:t>No impact of baseline NRTI mutations</a:t>
            </a: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If NRTI mutations, VF = 7/43 (16.3%)</a:t>
            </a: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If no NRTI mutations, VF = 24/193 (12.4%)</a:t>
            </a:r>
            <a:endParaRPr lang="en-US" sz="1600" dirty="0">
              <a:solidFill>
                <a:srgbClr val="000066"/>
              </a:solidFill>
            </a:endParaRPr>
          </a:p>
          <a:p>
            <a:endParaRPr lang="en-US" sz="1800" dirty="0">
              <a:solidFill>
                <a:srgbClr val="000066"/>
              </a:solidFill>
            </a:endParaRPr>
          </a:p>
          <a:p>
            <a:endParaRPr lang="en-US" sz="1800" dirty="0">
              <a:solidFill>
                <a:srgbClr val="00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294452" y="6467527"/>
            <a:ext cx="3854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 err="1">
                <a:solidFill>
                  <a:srgbClr val="C00000"/>
                </a:solidFill>
              </a:rPr>
              <a:t>Gagliardini</a:t>
            </a:r>
            <a:r>
              <a:rPr lang="fr-FR" sz="1200" i="1" dirty="0">
                <a:solidFill>
                  <a:srgbClr val="C00000"/>
                </a:solidFill>
              </a:rPr>
              <a:t> R (Abs. P304). JIAS 2018; 21 , suppl. 8: 192-193 </a:t>
            </a:r>
          </a:p>
        </p:txBody>
      </p:sp>
    </p:spTree>
    <p:extLst>
      <p:ext uri="{BB962C8B-B14F-4D97-AF65-F5344CB8AC3E}">
        <p14:creationId xmlns:p14="http://schemas.microsoft.com/office/powerpoint/2010/main" val="325305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3352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TDF-TAF </a:t>
            </a:r>
            <a:r>
              <a:rPr lang="fr-FR" dirty="0" err="1"/>
              <a:t>switch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lipid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48282" y="1482707"/>
            <a:ext cx="8229600" cy="377267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Retrospective monocentric study, Germany </a:t>
            </a:r>
            <a:r>
              <a:rPr lang="en-US" baseline="30000" dirty="0">
                <a:solidFill>
                  <a:srgbClr val="000066"/>
                </a:solidFill>
              </a:rPr>
              <a:t>1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325 </a:t>
            </a:r>
            <a:r>
              <a:rPr lang="en-US" sz="2000" dirty="0" err="1">
                <a:solidFill>
                  <a:srgbClr val="000066"/>
                </a:solidFill>
              </a:rPr>
              <a:t>virologically</a:t>
            </a:r>
            <a:r>
              <a:rPr lang="en-US" sz="2000" dirty="0">
                <a:solidFill>
                  <a:srgbClr val="000066"/>
                </a:solidFill>
              </a:rPr>
              <a:t> suppressed patients switching from TDF to TAF-containing regimens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At W12 post-switch : </a:t>
            </a:r>
            <a:r>
              <a:rPr lang="en-US" sz="2000" dirty="0">
                <a:solidFill>
                  <a:srgbClr val="000066"/>
                </a:solidFill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dirty="0">
                <a:solidFill>
                  <a:srgbClr val="000066"/>
                </a:solidFill>
              </a:rPr>
              <a:t>TG + 25.6±100 mg/dL; </a:t>
            </a:r>
            <a:r>
              <a:rPr lang="en-US" sz="2000" dirty="0">
                <a:solidFill>
                  <a:srgbClr val="000066"/>
                </a:solidFill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dirty="0">
                <a:solidFill>
                  <a:srgbClr val="000066"/>
                </a:solidFill>
              </a:rPr>
              <a:t>CT + 20.3±13 mg/dL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Multivariable analysis : TC &gt; 240 mg/dL after TDF-TAF switch associated with </a:t>
            </a:r>
            <a:endParaRPr lang="en-US" sz="2000" dirty="0" smtClean="0">
              <a:solidFill>
                <a:srgbClr val="000066"/>
              </a:solidFill>
            </a:endParaRP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age </a:t>
            </a:r>
            <a:r>
              <a:rPr lang="en-US" sz="1600" dirty="0">
                <a:solidFill>
                  <a:srgbClr val="000066"/>
                </a:solidFill>
              </a:rPr>
              <a:t>&gt; 50 </a:t>
            </a:r>
            <a:endParaRPr lang="en-US" sz="1600" dirty="0" smtClean="0">
              <a:solidFill>
                <a:srgbClr val="000066"/>
              </a:solidFill>
            </a:endParaRPr>
          </a:p>
          <a:p>
            <a:pPr lvl="2"/>
            <a:r>
              <a:rPr lang="en-US" sz="1600" dirty="0" smtClean="0">
                <a:solidFill>
                  <a:srgbClr val="000066"/>
                </a:solidFill>
              </a:rPr>
              <a:t>and </a:t>
            </a:r>
            <a:r>
              <a:rPr lang="en-US" sz="1600" dirty="0">
                <a:solidFill>
                  <a:srgbClr val="000066"/>
                </a:solidFill>
              </a:rPr>
              <a:t>BMI &gt; 25 kg/m</a:t>
            </a:r>
            <a:r>
              <a:rPr lang="en-US" sz="1600" baseline="30000" dirty="0">
                <a:solidFill>
                  <a:srgbClr val="000066"/>
                </a:solidFill>
              </a:rPr>
              <a:t>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21048" y="6526112"/>
            <a:ext cx="3522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C00000"/>
                </a:solidFill>
              </a:rPr>
              <a:t>1. Berger F (Abs. P195). JIAS 2018; 21 , suppl. 8: 131 ; </a:t>
            </a:r>
          </a:p>
        </p:txBody>
      </p:sp>
    </p:spTree>
    <p:extLst>
      <p:ext uri="{BB962C8B-B14F-4D97-AF65-F5344CB8AC3E}">
        <p14:creationId xmlns:p14="http://schemas.microsoft.com/office/powerpoint/2010/main" val="365402602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utoShape 165">
            <a:extLst>
              <a:ext uri="{FF2B5EF4-FFF2-40B4-BE49-F238E27FC236}">
                <a16:creationId xmlns:a16="http://schemas.microsoft.com/office/drawing/2014/main" xmlns="" id="{04CA775B-678B-4266-A7E2-E173BEF1D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0866" y="3837466"/>
            <a:ext cx="993606" cy="89004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D0D0F0"/>
            </a:solidFill>
            <a:round/>
            <a:headEnd/>
            <a:tailEnd/>
          </a:ln>
          <a:effectLst>
            <a:prstShdw prst="shdw17" dist="17961" dir="2700000">
              <a:srgbClr val="7D7D90">
                <a:alpha val="74997"/>
              </a:srgb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 sz="2800">
              <a:solidFill>
                <a:srgbClr val="000066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133528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/>
              <a:t>TDF-TAF </a:t>
            </a:r>
            <a:r>
              <a:rPr lang="fr-FR" dirty="0" err="1"/>
              <a:t>switch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Does</a:t>
            </a:r>
            <a:r>
              <a:rPr lang="fr-FR" dirty="0"/>
              <a:t> </a:t>
            </a:r>
            <a:r>
              <a:rPr lang="fr-FR" dirty="0" err="1"/>
              <a:t>lipid</a:t>
            </a:r>
            <a:r>
              <a:rPr lang="fr-FR" dirty="0"/>
              <a:t>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matter</a:t>
            </a:r>
            <a:r>
              <a:rPr lang="fr-FR" dirty="0"/>
              <a:t>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200" y="1317982"/>
            <a:ext cx="8229600" cy="217983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0066"/>
                </a:solidFill>
              </a:rPr>
              <a:t>Retrospective monocentric study, Italy </a:t>
            </a:r>
            <a:r>
              <a:rPr lang="en-US" baseline="30000" dirty="0">
                <a:solidFill>
                  <a:srgbClr val="000066"/>
                </a:solidFill>
              </a:rPr>
              <a:t>2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221 patients without statin switching from TDF-TAF with no change </a:t>
            </a:r>
            <a:br>
              <a:rPr lang="en-US" sz="2000" dirty="0">
                <a:solidFill>
                  <a:srgbClr val="000066"/>
                </a:solidFill>
              </a:rPr>
            </a:br>
            <a:r>
              <a:rPr lang="en-US" sz="2000" dirty="0">
                <a:solidFill>
                  <a:srgbClr val="000066"/>
                </a:solidFill>
              </a:rPr>
              <a:t>of 3rd drug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CV risk SCORE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Worsening of lipid profile after TDF-TAF switch : </a:t>
            </a:r>
            <a:r>
              <a:rPr lang="en-US" sz="2000" dirty="0">
                <a:solidFill>
                  <a:srgbClr val="000066"/>
                </a:solidFill>
                <a:latin typeface="Wingdings"/>
                <a:ea typeface="Wingdings"/>
                <a:cs typeface="Wingdings"/>
                <a:sym typeface="Wingdings"/>
              </a:rPr>
              <a:t></a:t>
            </a:r>
            <a:r>
              <a:rPr lang="en-US" sz="2000" dirty="0">
                <a:solidFill>
                  <a:srgbClr val="000066"/>
                </a:solidFill>
              </a:rPr>
              <a:t>TG and CT≠ + 20 mg/dL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Increase of proportion of patients with LDL &gt; target according to SCORE after switch to TAF</a:t>
            </a:r>
            <a:endParaRPr lang="en-US" sz="2400" dirty="0">
              <a:solidFill>
                <a:srgbClr val="000066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45524" y="6437905"/>
            <a:ext cx="37984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C00000"/>
                </a:solidFill>
              </a:rPr>
              <a:t>2. </a:t>
            </a:r>
            <a:r>
              <a:rPr lang="fr-FR" sz="1200" i="1" dirty="0" err="1">
                <a:solidFill>
                  <a:srgbClr val="C00000"/>
                </a:solidFill>
              </a:rPr>
              <a:t>Gazzola</a:t>
            </a:r>
            <a:r>
              <a:rPr lang="fr-FR" sz="1200" i="1" dirty="0">
                <a:solidFill>
                  <a:srgbClr val="C00000"/>
                </a:solidFill>
              </a:rPr>
              <a:t> L (Abs. P187). JIAS 2018; 21 , suppl. 8: 126-127 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02557" y="4907182"/>
            <a:ext cx="483277" cy="1075693"/>
          </a:xfrm>
          <a:prstGeom prst="rect">
            <a:avLst/>
          </a:prstGeom>
          <a:solidFill>
            <a:srgbClr val="33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6685834" y="4296501"/>
            <a:ext cx="484960" cy="1686374"/>
          </a:xfrm>
          <a:custGeom>
            <a:avLst/>
            <a:gdLst>
              <a:gd name="T0" fmla="*/ 288 w 288"/>
              <a:gd name="T1" fmla="*/ 0 h 903"/>
              <a:gd name="T2" fmla="*/ 0 w 288"/>
              <a:gd name="T3" fmla="*/ 0 h 903"/>
              <a:gd name="T4" fmla="*/ 0 w 288"/>
              <a:gd name="T5" fmla="*/ 327 h 903"/>
              <a:gd name="T6" fmla="*/ 0 w 288"/>
              <a:gd name="T7" fmla="*/ 903 h 903"/>
              <a:gd name="T8" fmla="*/ 288 w 288"/>
              <a:gd name="T9" fmla="*/ 903 h 903"/>
              <a:gd name="T10" fmla="*/ 288 w 288"/>
              <a:gd name="T11" fmla="*/ 0 h 9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8" h="903">
                <a:moveTo>
                  <a:pt x="288" y="0"/>
                </a:moveTo>
                <a:lnTo>
                  <a:pt x="0" y="0"/>
                </a:lnTo>
                <a:lnTo>
                  <a:pt x="0" y="327"/>
                </a:lnTo>
                <a:lnTo>
                  <a:pt x="0" y="903"/>
                </a:lnTo>
                <a:lnTo>
                  <a:pt x="288" y="903"/>
                </a:lnTo>
                <a:lnTo>
                  <a:pt x="288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7685049" y="4363351"/>
            <a:ext cx="190929" cy="211751"/>
          </a:xfrm>
          <a:prstGeom prst="rect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>
              <a:solidFill>
                <a:srgbClr val="000066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7685049" y="3994095"/>
            <a:ext cx="190929" cy="211751"/>
          </a:xfrm>
          <a:prstGeom prst="rect">
            <a:avLst/>
          </a:prstGeom>
          <a:solidFill>
            <a:srgbClr val="33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1400">
              <a:solidFill>
                <a:srgbClr val="000066"/>
              </a:solidFill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5101293" y="4944532"/>
            <a:ext cx="484960" cy="1038343"/>
          </a:xfrm>
          <a:custGeom>
            <a:avLst/>
            <a:gdLst>
              <a:gd name="T0" fmla="*/ 0 w 288"/>
              <a:gd name="T1" fmla="*/ 0 h 556"/>
              <a:gd name="T2" fmla="*/ 0 w 288"/>
              <a:gd name="T3" fmla="*/ 212 h 556"/>
              <a:gd name="T4" fmla="*/ 0 w 288"/>
              <a:gd name="T5" fmla="*/ 556 h 556"/>
              <a:gd name="T6" fmla="*/ 288 w 288"/>
              <a:gd name="T7" fmla="*/ 556 h 556"/>
              <a:gd name="T8" fmla="*/ 288 w 288"/>
              <a:gd name="T9" fmla="*/ 0 h 556"/>
              <a:gd name="T10" fmla="*/ 0 w 288"/>
              <a:gd name="T11" fmla="*/ 0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8" h="556">
                <a:moveTo>
                  <a:pt x="0" y="0"/>
                </a:moveTo>
                <a:lnTo>
                  <a:pt x="0" y="212"/>
                </a:lnTo>
                <a:lnTo>
                  <a:pt x="0" y="556"/>
                </a:lnTo>
                <a:lnTo>
                  <a:pt x="288" y="556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4618017" y="5340447"/>
            <a:ext cx="483277" cy="642428"/>
          </a:xfrm>
          <a:prstGeom prst="rect">
            <a:avLst/>
          </a:prstGeom>
          <a:solidFill>
            <a:srgbClr val="33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2624290" y="4128424"/>
            <a:ext cx="84195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solidFill>
                <a:srgbClr val="000066"/>
              </a:solidFill>
            </a:endParaRP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2708485" y="3663411"/>
            <a:ext cx="4714894" cy="2319464"/>
          </a:xfrm>
          <a:custGeom>
            <a:avLst/>
            <a:gdLst>
              <a:gd name="T0" fmla="*/ 2800 w 2800"/>
              <a:gd name="T1" fmla="*/ 1242 h 1242"/>
              <a:gd name="T2" fmla="*/ 0 w 2800"/>
              <a:gd name="T3" fmla="*/ 1242 h 1242"/>
              <a:gd name="T4" fmla="*/ 0 w 2800"/>
              <a:gd name="T5" fmla="*/ 994 h 1242"/>
              <a:gd name="T6" fmla="*/ 0 w 2800"/>
              <a:gd name="T7" fmla="*/ 746 h 1242"/>
              <a:gd name="T8" fmla="*/ 0 w 2800"/>
              <a:gd name="T9" fmla="*/ 497 h 1242"/>
              <a:gd name="T10" fmla="*/ 0 w 2800"/>
              <a:gd name="T11" fmla="*/ 249 h 1242"/>
              <a:gd name="T12" fmla="*/ 0 w 2800"/>
              <a:gd name="T13" fmla="*/ 0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00" h="1242">
                <a:moveTo>
                  <a:pt x="2800" y="1242"/>
                </a:moveTo>
                <a:lnTo>
                  <a:pt x="0" y="1242"/>
                </a:lnTo>
                <a:lnTo>
                  <a:pt x="0" y="994"/>
                </a:lnTo>
                <a:lnTo>
                  <a:pt x="0" y="746"/>
                </a:lnTo>
                <a:lnTo>
                  <a:pt x="0" y="497"/>
                </a:lnTo>
                <a:lnTo>
                  <a:pt x="0" y="249"/>
                </a:lnTo>
                <a:lnTo>
                  <a:pt x="0" y="0"/>
                </a:lnTo>
              </a:path>
            </a:pathLst>
          </a:cu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2624290" y="4591570"/>
            <a:ext cx="84195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solidFill>
                <a:srgbClr val="000066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624290" y="5056584"/>
            <a:ext cx="84195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solidFill>
                <a:srgbClr val="000066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2624290" y="5982875"/>
            <a:ext cx="84195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solidFill>
                <a:srgbClr val="000066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H="1">
            <a:off x="2624290" y="5519730"/>
            <a:ext cx="84195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solidFill>
                <a:srgbClr val="000066"/>
              </a:solidFill>
            </a:endParaRPr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 flipH="1">
            <a:off x="2624290" y="3663411"/>
            <a:ext cx="84195" cy="0"/>
          </a:xfrm>
          <a:prstGeom prst="line">
            <a:avLst/>
          </a:prstGeom>
          <a:noFill/>
          <a:ln w="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sz="2000">
              <a:solidFill>
                <a:srgbClr val="000066"/>
              </a:solidFill>
            </a:endParaRP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2301344" y="3556962"/>
            <a:ext cx="274113" cy="2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100</a:t>
            </a:r>
            <a:endParaRPr kumimoji="0" lang="fr-FR" sz="3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392715" y="4021976"/>
            <a:ext cx="182742" cy="2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80</a:t>
            </a:r>
            <a:endParaRPr kumimoji="0" lang="fr-FR" sz="3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2392715" y="4485122"/>
            <a:ext cx="182742" cy="2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60</a:t>
            </a:r>
            <a:endParaRPr kumimoji="0" lang="fr-FR" sz="3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2392715" y="4948267"/>
            <a:ext cx="182742" cy="2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40</a:t>
            </a:r>
            <a:endParaRPr kumimoji="0" lang="fr-FR" sz="3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2392715" y="5413280"/>
            <a:ext cx="182742" cy="2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20</a:t>
            </a:r>
            <a:endParaRPr kumimoji="0" lang="fr-FR" sz="3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2485770" y="5876426"/>
            <a:ext cx="91371" cy="2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0</a:t>
            </a:r>
            <a:endParaRPr kumimoji="0" lang="fr-FR" sz="36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3516752" y="4602775"/>
            <a:ext cx="484960" cy="1380100"/>
          </a:xfrm>
          <a:custGeom>
            <a:avLst/>
            <a:gdLst>
              <a:gd name="T0" fmla="*/ 0 w 288"/>
              <a:gd name="T1" fmla="*/ 0 h 739"/>
              <a:gd name="T2" fmla="*/ 0 w 288"/>
              <a:gd name="T3" fmla="*/ 272 h 739"/>
              <a:gd name="T4" fmla="*/ 0 w 288"/>
              <a:gd name="T5" fmla="*/ 739 h 739"/>
              <a:gd name="T6" fmla="*/ 288 w 288"/>
              <a:gd name="T7" fmla="*/ 739 h 739"/>
              <a:gd name="T8" fmla="*/ 288 w 288"/>
              <a:gd name="T9" fmla="*/ 0 h 739"/>
              <a:gd name="T10" fmla="*/ 0 w 288"/>
              <a:gd name="T11" fmla="*/ 0 h 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8" h="739">
                <a:moveTo>
                  <a:pt x="0" y="0"/>
                </a:moveTo>
                <a:lnTo>
                  <a:pt x="0" y="272"/>
                </a:lnTo>
                <a:lnTo>
                  <a:pt x="0" y="739"/>
                </a:lnTo>
                <a:lnTo>
                  <a:pt x="288" y="739"/>
                </a:lnTo>
                <a:lnTo>
                  <a:pt x="288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3031792" y="5110741"/>
            <a:ext cx="484960" cy="872134"/>
          </a:xfrm>
          <a:prstGeom prst="rect">
            <a:avLst/>
          </a:prstGeom>
          <a:solidFill>
            <a:srgbClr val="33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3154001" y="3837466"/>
            <a:ext cx="7822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p&lt;0,0001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8"/>
          <p:cNvSpPr>
            <a:spLocks noChangeArrowheads="1"/>
          </p:cNvSpPr>
          <p:nvPr/>
        </p:nvSpPr>
        <p:spPr bwMode="auto">
          <a:xfrm>
            <a:off x="4828322" y="4220728"/>
            <a:ext cx="57387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p=0,01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6323084" y="3716100"/>
            <a:ext cx="78226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p=0,0001</a:t>
            </a:r>
            <a:endParaRPr kumimoji="0" lang="fr-FR" sz="28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30"/>
          <p:cNvSpPr>
            <a:spLocks noChangeArrowheads="1"/>
          </p:cNvSpPr>
          <p:nvPr/>
        </p:nvSpPr>
        <p:spPr bwMode="auto">
          <a:xfrm>
            <a:off x="3168957" y="6078118"/>
            <a:ext cx="532966" cy="2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Overall</a:t>
            </a:r>
            <a:endParaRPr kumimoji="0" lang="fr-FR" sz="2400" b="0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31"/>
          <p:cNvSpPr>
            <a:spLocks noChangeArrowheads="1"/>
          </p:cNvSpPr>
          <p:nvPr/>
        </p:nvSpPr>
        <p:spPr bwMode="auto">
          <a:xfrm>
            <a:off x="4566414" y="6078118"/>
            <a:ext cx="1027688" cy="2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Cobi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-free ART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2"/>
          <p:cNvSpPr>
            <a:spLocks noChangeArrowheads="1"/>
          </p:cNvSpPr>
          <p:nvPr/>
        </p:nvSpPr>
        <p:spPr bwMode="auto">
          <a:xfrm>
            <a:off x="6093735" y="6078118"/>
            <a:ext cx="1169616" cy="215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1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Cobi-based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 ART</a:t>
            </a:r>
            <a:endParaRPr kumimoji="0" lang="fr-FR" sz="2400" b="0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33"/>
          <p:cNvSpPr>
            <a:spLocks noChangeArrowheads="1"/>
          </p:cNvSpPr>
          <p:nvPr/>
        </p:nvSpPr>
        <p:spPr bwMode="auto">
          <a:xfrm>
            <a:off x="7957840" y="3969078"/>
            <a:ext cx="32541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 dirty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TDF</a:t>
            </a:r>
            <a:endParaRPr kumimoji="0" lang="fr-FR" sz="1600" b="1" i="0" u="none" strike="noStrike" cap="none" normalizeH="0" baseline="0" dirty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34"/>
          <p:cNvSpPr>
            <a:spLocks noChangeArrowheads="1"/>
          </p:cNvSpPr>
          <p:nvPr/>
        </p:nvSpPr>
        <p:spPr bwMode="auto">
          <a:xfrm>
            <a:off x="7957840" y="4338334"/>
            <a:ext cx="30444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normalizeH="0" baseline="0">
                <a:ln>
                  <a:noFill/>
                </a:ln>
                <a:solidFill>
                  <a:srgbClr val="000066"/>
                </a:solidFill>
                <a:effectLst/>
                <a:latin typeface="Calibri" pitchFamily="34" charset="0"/>
                <a:cs typeface="Arial" pitchFamily="34" charset="0"/>
              </a:rPr>
              <a:t>TAF</a:t>
            </a:r>
            <a:endParaRPr kumimoji="0" lang="fr-FR" sz="1600" b="1" i="0" u="none" strike="noStrike" cap="none" normalizeH="0" baseline="0">
              <a:ln>
                <a:noFill/>
              </a:ln>
              <a:solidFill>
                <a:srgbClr val="00006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57220" y="495433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66"/>
                </a:solidFill>
              </a:rPr>
              <a:t>28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5197334" y="4575101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66"/>
                </a:solidFill>
              </a:rPr>
              <a:t>45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6274324" y="456270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66"/>
                </a:solidFill>
              </a:rPr>
              <a:t>46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6739594" y="393443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66"/>
                </a:solidFill>
              </a:rPr>
              <a:t>73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3072679" y="4742588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66"/>
                </a:solidFill>
              </a:rPr>
              <a:t>38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556660" y="4218082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solidFill>
                  <a:srgbClr val="000066"/>
                </a:solidFill>
              </a:rPr>
              <a:t>60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473213" y="3281253"/>
            <a:ext cx="349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000066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4800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2">
            <a:extLst>
              <a:ext uri="{FF2B5EF4-FFF2-40B4-BE49-F238E27FC236}">
                <a16:creationId xmlns:a16="http://schemas.microsoft.com/office/drawing/2014/main" xmlns="" id="{0BD02537-1337-460A-BDC1-63A3E8557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85" y="1022456"/>
            <a:ext cx="9060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Virologic</a:t>
            </a:r>
            <a:r>
              <a:rPr lang="en-US" sz="2400" b="1" dirty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 outcome at </a:t>
            </a:r>
            <a:r>
              <a:rPr lang="da-DK" sz="2400" b="1" dirty="0">
                <a:solidFill>
                  <a:srgbClr val="CC3300"/>
                </a:solidFill>
                <a:latin typeface="Calibri" pitchFamily="34" charset="0"/>
                <a:ea typeface="MS PGothic" pitchFamily="34" charset="-128"/>
                <a:cs typeface="Arial" charset="0"/>
              </a:rPr>
              <a:t>W96 (ITT, snapshot)</a:t>
            </a:r>
            <a:endParaRPr lang="fr-FR" sz="2400" b="1" dirty="0">
              <a:solidFill>
                <a:srgbClr val="CC3300"/>
              </a:solidFill>
              <a:latin typeface="Calibri" pitchFamily="34" charset="0"/>
              <a:ea typeface="MS PGothic" pitchFamily="34" charset="-128"/>
              <a:cs typeface="Arial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784312" y="32575"/>
            <a:ext cx="325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fr-FR" sz="1000" b="1" dirty="0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Arial" charset="0"/>
              </a:rPr>
              <a:t>66</a:t>
            </a:r>
          </a:p>
        </p:txBody>
      </p:sp>
      <p:grpSp>
        <p:nvGrpSpPr>
          <p:cNvPr id="17" name="Grouper 2">
            <a:extLst>
              <a:ext uri="{FF2B5EF4-FFF2-40B4-BE49-F238E27FC236}">
                <a16:creationId xmlns:a16="http://schemas.microsoft.com/office/drawing/2014/main" xmlns="" id="{066CF0A4-1A53-4AAF-A34B-72326D15EB37}"/>
              </a:ext>
            </a:extLst>
          </p:cNvPr>
          <p:cNvGrpSpPr>
            <a:grpSpLocks/>
          </p:cNvGrpSpPr>
          <p:nvPr/>
        </p:nvGrpSpPr>
        <p:grpSpPr bwMode="auto">
          <a:xfrm>
            <a:off x="1919497" y="1594645"/>
            <a:ext cx="5080098" cy="624396"/>
            <a:chOff x="6821312" y="1737990"/>
            <a:chExt cx="3931217" cy="625259"/>
          </a:xfrm>
        </p:grpSpPr>
        <p:sp>
          <p:nvSpPr>
            <p:cNvPr id="52" name="AutoShape 165">
              <a:extLst>
                <a:ext uri="{FF2B5EF4-FFF2-40B4-BE49-F238E27FC236}">
                  <a16:creationId xmlns:a16="http://schemas.microsoft.com/office/drawing/2014/main" xmlns="" id="{F2457DDE-F01A-445F-94BC-5E90E1A80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1312" y="1760218"/>
              <a:ext cx="3931217" cy="59222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D0D0F0"/>
              </a:solidFill>
              <a:round/>
              <a:headEnd/>
              <a:tailEnd/>
            </a:ln>
            <a:effectLst>
              <a:prstShdw prst="shdw17" dist="17961" dir="2700000">
                <a:srgbClr val="7D7D90">
                  <a:alpha val="74997"/>
                </a:srgbClr>
              </a:prstShdw>
            </a:effec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fr-FR" sz="2800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53" name="Rectangle 3">
              <a:extLst>
                <a:ext uri="{FF2B5EF4-FFF2-40B4-BE49-F238E27FC236}">
                  <a16:creationId xmlns:a16="http://schemas.microsoft.com/office/drawing/2014/main" xmlns="" id="{85D14240-1F33-4035-8A31-D5353D78AB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838" y="2097636"/>
              <a:ext cx="177782" cy="144483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fr-FR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xmlns="" id="{04E13E32-3940-495F-8D82-072554883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0838" y="1863918"/>
              <a:ext cx="177782" cy="144484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fr-FR">
                <a:solidFill>
                  <a:srgbClr val="000066"/>
                </a:solidFill>
                <a:cs typeface="Arial" charset="0"/>
              </a:endParaRPr>
            </a:p>
          </p:txBody>
        </p:sp>
        <p:sp>
          <p:nvSpPr>
            <p:cNvPr id="55" name="ZoneTexte 84">
              <a:extLst>
                <a:ext uri="{FF2B5EF4-FFF2-40B4-BE49-F238E27FC236}">
                  <a16:creationId xmlns:a16="http://schemas.microsoft.com/office/drawing/2014/main" xmlns="" id="{2C04CD3C-890F-487B-A5EB-ECC08C527D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7985" y="1737990"/>
              <a:ext cx="1634950" cy="36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fr-FR" sz="1800" b="1" dirty="0">
                  <a:solidFill>
                    <a:srgbClr val="333399"/>
                  </a:solidFill>
                  <a:latin typeface="Calibri" panose="020F0502020204030204" pitchFamily="34" charset="0"/>
                  <a:cs typeface="Arial" charset="0"/>
                </a:rPr>
                <a:t>D/C/F/TAF (N = 362)</a:t>
              </a:r>
            </a:p>
          </p:txBody>
        </p:sp>
        <p:sp>
          <p:nvSpPr>
            <p:cNvPr id="56" name="ZoneTexte 85">
              <a:extLst>
                <a:ext uri="{FF2B5EF4-FFF2-40B4-BE49-F238E27FC236}">
                  <a16:creationId xmlns:a16="http://schemas.microsoft.com/office/drawing/2014/main" xmlns="" id="{EDDC6BCB-C792-439F-A118-45271C8A44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87985" y="1993407"/>
              <a:ext cx="3664544" cy="369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fr-FR" sz="1800" b="1" dirty="0">
                  <a:solidFill>
                    <a:srgbClr val="333399"/>
                  </a:solidFill>
                  <a:latin typeface="Calibri" panose="020F0502020204030204" pitchFamily="34" charset="0"/>
                  <a:cs typeface="Arial" charset="0"/>
                </a:rPr>
                <a:t>Control : D/C + F/TDF then D/C/F/TAF  (N = 363)</a:t>
              </a:r>
            </a:p>
          </p:txBody>
        </p:sp>
      </p:grpSp>
      <p:sp>
        <p:nvSpPr>
          <p:cNvPr id="61" name="Rectangle 27">
            <a:extLst>
              <a:ext uri="{FF2B5EF4-FFF2-40B4-BE49-F238E27FC236}">
                <a16:creationId xmlns:a16="http://schemas.microsoft.com/office/drawing/2014/main" xmlns="" id="{14AC5A80-61A6-4916-8F69-D4BB0AD63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44450"/>
            <a:ext cx="8736013" cy="1106488"/>
          </a:xfrm>
        </p:spPr>
        <p:txBody>
          <a:bodyPr/>
          <a:lstStyle/>
          <a:p>
            <a:r>
              <a:rPr lang="en-GB" sz="3200" b="1" dirty="0">
                <a:ea typeface="ＭＳ Ｐゴシック" pitchFamily="34" charset="-128"/>
              </a:rPr>
              <a:t>AMBER Study: D/C/F/TAF QD vs D/C + F/TDF QD</a:t>
            </a:r>
          </a:p>
        </p:txBody>
      </p:sp>
      <p:grpSp>
        <p:nvGrpSpPr>
          <p:cNvPr id="31" name="Groupe 1">
            <a:extLst>
              <a:ext uri="{FF2B5EF4-FFF2-40B4-BE49-F238E27FC236}">
                <a16:creationId xmlns:a16="http://schemas.microsoft.com/office/drawing/2014/main" xmlns="" id="{3F44F94A-8A25-40CE-BA2C-2580E0140782}"/>
              </a:ext>
            </a:extLst>
          </p:cNvPr>
          <p:cNvGrpSpPr/>
          <p:nvPr/>
        </p:nvGrpSpPr>
        <p:grpSpPr>
          <a:xfrm>
            <a:off x="1208314" y="2338653"/>
            <a:ext cx="6019800" cy="2824525"/>
            <a:chOff x="615950" y="1557338"/>
            <a:chExt cx="3841750" cy="3724275"/>
          </a:xfrm>
        </p:grpSpPr>
        <p:sp>
          <p:nvSpPr>
            <p:cNvPr id="34" name="Rectangle 40">
              <a:extLst>
                <a:ext uri="{FF2B5EF4-FFF2-40B4-BE49-F238E27FC236}">
                  <a16:creationId xmlns:a16="http://schemas.microsoft.com/office/drawing/2014/main" xmlns="" id="{3DC67613-0D17-4341-A1E2-2D8F5ED53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5220" y="2082048"/>
              <a:ext cx="160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333399"/>
                  </a:solidFill>
                  <a:latin typeface="+mj-lt"/>
                  <a:ea typeface="ＭＳ Ｐゴシック" charset="0"/>
                </a:rPr>
                <a:t>85</a:t>
              </a:r>
            </a:p>
          </p:txBody>
        </p:sp>
        <p:sp>
          <p:nvSpPr>
            <p:cNvPr id="35" name="Rectangle 41">
              <a:extLst>
                <a:ext uri="{FF2B5EF4-FFF2-40B4-BE49-F238E27FC236}">
                  <a16:creationId xmlns:a16="http://schemas.microsoft.com/office/drawing/2014/main" xmlns="" id="{BF86AB68-E302-4AF1-BD1B-43935B75C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4727" y="4262899"/>
              <a:ext cx="804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333399"/>
                  </a:solidFill>
                  <a:latin typeface="+mj-lt"/>
                  <a:ea typeface="ＭＳ Ｐゴシック" charset="0"/>
                </a:rPr>
                <a:t>6</a:t>
              </a:r>
              <a:endParaRPr lang="fr-FR" sz="2000" dirty="0">
                <a:solidFill>
                  <a:srgbClr val="333399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38" name="Rectangle 42">
              <a:extLst>
                <a:ext uri="{FF2B5EF4-FFF2-40B4-BE49-F238E27FC236}">
                  <a16:creationId xmlns:a16="http://schemas.microsoft.com/office/drawing/2014/main" xmlns="" id="{96D19205-AAAA-47D5-99D8-D229AEEAF8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7572" y="4051234"/>
              <a:ext cx="804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333399"/>
                  </a:solidFill>
                  <a:latin typeface="+mj-lt"/>
                  <a:ea typeface="ＭＳ Ｐゴシック" charset="0"/>
                </a:rPr>
                <a:t>9</a:t>
              </a:r>
              <a:endParaRPr lang="fr-FR" sz="2000" dirty="0">
                <a:solidFill>
                  <a:srgbClr val="333399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39" name="Rectangle 43">
              <a:extLst>
                <a:ext uri="{FF2B5EF4-FFF2-40B4-BE49-F238E27FC236}">
                  <a16:creationId xmlns:a16="http://schemas.microsoft.com/office/drawing/2014/main" xmlns="" id="{8942600F-88B8-4831-B61A-84E0061102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907" y="2101728"/>
              <a:ext cx="160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333399"/>
                  </a:solidFill>
                  <a:latin typeface="+mj-lt"/>
                  <a:ea typeface="ＭＳ Ｐゴシック" charset="0"/>
                </a:rPr>
                <a:t>84</a:t>
              </a:r>
              <a:endParaRPr lang="fr-FR" sz="2000" dirty="0">
                <a:solidFill>
                  <a:srgbClr val="333399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48" name="Rectangle 44">
              <a:extLst>
                <a:ext uri="{FF2B5EF4-FFF2-40B4-BE49-F238E27FC236}">
                  <a16:creationId xmlns:a16="http://schemas.microsoft.com/office/drawing/2014/main" xmlns="" id="{F84F11F4-75FF-4F02-A173-B4467ACD5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3828" y="4293542"/>
              <a:ext cx="80481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333399"/>
                  </a:solidFill>
                  <a:latin typeface="+mj-lt"/>
                  <a:ea typeface="ＭＳ Ｐゴシック" charset="0"/>
                </a:rPr>
                <a:t>4</a:t>
              </a:r>
              <a:endParaRPr lang="fr-FR" sz="2000" dirty="0">
                <a:solidFill>
                  <a:srgbClr val="333399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49" name="Rectangle 45">
              <a:extLst>
                <a:ext uri="{FF2B5EF4-FFF2-40B4-BE49-F238E27FC236}">
                  <a16:creationId xmlns:a16="http://schemas.microsoft.com/office/drawing/2014/main" xmlns="" id="{6B200BE6-1CB6-4F56-B6A0-565D6CF91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2624" y="3969652"/>
              <a:ext cx="16096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fr-FR" sz="1600" b="1" dirty="0">
                  <a:solidFill>
                    <a:srgbClr val="333399"/>
                  </a:solidFill>
                  <a:latin typeface="+mj-lt"/>
                  <a:ea typeface="ＭＳ Ｐゴシック" charset="0"/>
                </a:rPr>
                <a:t>12</a:t>
              </a:r>
              <a:endParaRPr lang="fr-FR" sz="2000" dirty="0">
                <a:solidFill>
                  <a:srgbClr val="333399"/>
                </a:solidFill>
                <a:latin typeface="+mj-lt"/>
                <a:ea typeface="ＭＳ Ｐゴシック" charset="0"/>
              </a:endParaRPr>
            </a:p>
          </p:txBody>
        </p:sp>
        <p:sp>
          <p:nvSpPr>
            <p:cNvPr id="50" name="Rectangle 46">
              <a:extLst>
                <a:ext uri="{FF2B5EF4-FFF2-40B4-BE49-F238E27FC236}">
                  <a16:creationId xmlns:a16="http://schemas.microsoft.com/office/drawing/2014/main" xmlns="" id="{8CB832DA-9468-4108-8586-1E496AF4E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813" y="4635500"/>
              <a:ext cx="84137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xmlns="" id="{99190C0C-E26D-41F6-A7D4-26B222687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4073525"/>
              <a:ext cx="169862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20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57" name="Rectangle 48">
              <a:extLst>
                <a:ext uri="{FF2B5EF4-FFF2-40B4-BE49-F238E27FC236}">
                  <a16:creationId xmlns:a16="http://schemas.microsoft.com/office/drawing/2014/main" xmlns="" id="{E8E6D08B-0E2C-4D70-B85B-703B45DC9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513138"/>
              <a:ext cx="169862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40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58" name="Rectangle 49">
              <a:extLst>
                <a:ext uri="{FF2B5EF4-FFF2-40B4-BE49-F238E27FC236}">
                  <a16:creationId xmlns:a16="http://schemas.microsoft.com/office/drawing/2014/main" xmlns="" id="{2AD020F8-EC13-4E38-B463-2E4829AD1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2951163"/>
              <a:ext cx="169862" cy="185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60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59" name="Rectangle 50">
              <a:extLst>
                <a:ext uri="{FF2B5EF4-FFF2-40B4-BE49-F238E27FC236}">
                  <a16:creationId xmlns:a16="http://schemas.microsoft.com/office/drawing/2014/main" xmlns="" id="{81024ECD-569A-4213-9C2B-470C7240AB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2390775"/>
              <a:ext cx="169862" cy="185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80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60" name="Rectangle 51">
              <a:extLst>
                <a:ext uri="{FF2B5EF4-FFF2-40B4-BE49-F238E27FC236}">
                  <a16:creationId xmlns:a16="http://schemas.microsoft.com/office/drawing/2014/main" xmlns="" id="{E79DA96C-D609-4EDE-B570-409B6058B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950" y="1817688"/>
              <a:ext cx="254000" cy="18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eaLnBrk="1" hangingPunct="1"/>
              <a:r>
                <a:rPr lang="fr-FR" altLang="fr-FR" sz="1200">
                  <a:solidFill>
                    <a:srgbClr val="000066"/>
                  </a:solidFill>
                </a:rPr>
                <a:t>100</a:t>
              </a:r>
              <a:endParaRPr lang="fr-FR" altLang="fr-FR" sz="1600">
                <a:solidFill>
                  <a:srgbClr val="000066"/>
                </a:solidFill>
              </a:endParaRPr>
            </a:p>
          </p:txBody>
        </p:sp>
        <p:sp>
          <p:nvSpPr>
            <p:cNvPr id="62" name="Rectangle 52">
              <a:extLst>
                <a:ext uri="{FF2B5EF4-FFF2-40B4-BE49-F238E27FC236}">
                  <a16:creationId xmlns:a16="http://schemas.microsoft.com/office/drawing/2014/main" xmlns="" id="{890695CC-14F6-4154-AC22-5D76A5B163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6338" y="4849813"/>
              <a:ext cx="823912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fr-FR" sz="1400" b="1">
                  <a:solidFill>
                    <a:srgbClr val="000066"/>
                  </a:solidFill>
                </a:rPr>
                <a:t>HIV RNA</a:t>
              </a:r>
            </a:p>
            <a:p>
              <a:pPr eaLnBrk="1" hangingPunct="1"/>
              <a:r>
                <a:rPr lang="en-US" altLang="fr-FR" sz="1400" b="1">
                  <a:solidFill>
                    <a:srgbClr val="000066"/>
                  </a:solidFill>
                </a:rPr>
                <a:t>&lt; 50 c/mL</a:t>
              </a:r>
              <a:endParaRPr lang="en-US" altLang="fr-FR" sz="1800" b="1">
                <a:solidFill>
                  <a:srgbClr val="000066"/>
                </a:solidFill>
              </a:endParaRPr>
            </a:p>
          </p:txBody>
        </p:sp>
        <p:sp>
          <p:nvSpPr>
            <p:cNvPr id="63" name="Rectangle 53">
              <a:extLst>
                <a:ext uri="{FF2B5EF4-FFF2-40B4-BE49-F238E27FC236}">
                  <a16:creationId xmlns:a16="http://schemas.microsoft.com/office/drawing/2014/main" xmlns="" id="{8082E554-A3A4-4829-8668-59892AB98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8863" y="4849813"/>
              <a:ext cx="815975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fr-FR" sz="1400" b="1">
                  <a:solidFill>
                    <a:srgbClr val="000066"/>
                  </a:solidFill>
                </a:rPr>
                <a:t>HIV RNA</a:t>
              </a:r>
            </a:p>
            <a:p>
              <a:pPr algn="ctr" eaLnBrk="1" hangingPunct="1"/>
              <a:r>
                <a:rPr lang="en-US" altLang="fr-FR" sz="1400" b="1">
                  <a:solidFill>
                    <a:srgbClr val="000066"/>
                  </a:solidFill>
                </a:rPr>
                <a:t>≥ 50 c/mL</a:t>
              </a:r>
              <a:endParaRPr lang="en-US" altLang="fr-FR" sz="1800" b="1">
                <a:solidFill>
                  <a:srgbClr val="000066"/>
                </a:solidFill>
              </a:endParaRPr>
            </a:p>
          </p:txBody>
        </p:sp>
        <p:sp>
          <p:nvSpPr>
            <p:cNvPr id="64" name="Rectangle 54">
              <a:extLst>
                <a:ext uri="{FF2B5EF4-FFF2-40B4-BE49-F238E27FC236}">
                  <a16:creationId xmlns:a16="http://schemas.microsoft.com/office/drawing/2014/main" xmlns="" id="{6DC448A8-9C24-485F-ADFE-E67CEFA23B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68700" y="4865688"/>
              <a:ext cx="666750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fr-FR" sz="1400" b="1">
                  <a:solidFill>
                    <a:srgbClr val="000066"/>
                  </a:solidFill>
                </a:rPr>
                <a:t>No data</a:t>
              </a:r>
              <a:endParaRPr lang="en-US" altLang="fr-FR" sz="1800" b="1">
                <a:solidFill>
                  <a:srgbClr val="000066"/>
                </a:solidFill>
              </a:endParaRPr>
            </a:p>
          </p:txBody>
        </p:sp>
        <p:sp>
          <p:nvSpPr>
            <p:cNvPr id="65" name="ZoneTexte 75">
              <a:extLst>
                <a:ext uri="{FF2B5EF4-FFF2-40B4-BE49-F238E27FC236}">
                  <a16:creationId xmlns:a16="http://schemas.microsoft.com/office/drawing/2014/main" xmlns="" id="{9B331514-5A99-4910-A4AC-E3D79299D9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925" y="1557338"/>
              <a:ext cx="366713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fr-FR" altLang="fr-FR" sz="1600">
                  <a:solidFill>
                    <a:srgbClr val="000066"/>
                  </a:solidFill>
                </a:rPr>
                <a:t>%</a:t>
              </a:r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xmlns="" id="{5F037D5C-5B00-4FF1-BF37-C4949EA2E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6475" y="1891672"/>
              <a:ext cx="3451225" cy="2846387"/>
            </a:xfrm>
            <a:custGeom>
              <a:avLst/>
              <a:gdLst>
                <a:gd name="T0" fmla="*/ 2147483647 w 3239"/>
                <a:gd name="T1" fmla="*/ 2147483647 h 2671"/>
                <a:gd name="T2" fmla="*/ 0 w 3239"/>
                <a:gd name="T3" fmla="*/ 2147483647 h 2671"/>
                <a:gd name="T4" fmla="*/ 0 w 3239"/>
                <a:gd name="T5" fmla="*/ 0 h 267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39" h="2671">
                  <a:moveTo>
                    <a:pt x="3239" y="2671"/>
                  </a:moveTo>
                  <a:lnTo>
                    <a:pt x="0" y="267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xmlns="" id="{9AF80EA6-25D1-44EE-8140-112EB127DE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248920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8" name="Line 10">
              <a:extLst>
                <a:ext uri="{FF2B5EF4-FFF2-40B4-BE49-F238E27FC236}">
                  <a16:creationId xmlns:a16="http://schemas.microsoft.com/office/drawing/2014/main" xmlns="" id="{654A3037-851C-4EA7-A011-70F906772D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305435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69" name="Line 11">
              <a:extLst>
                <a:ext uri="{FF2B5EF4-FFF2-40B4-BE49-F238E27FC236}">
                  <a16:creationId xmlns:a16="http://schemas.microsoft.com/office/drawing/2014/main" xmlns="" id="{38AE6A8C-893A-40FC-8D13-EE751A59A4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361950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xmlns="" id="{38FDDF1F-E21C-4464-8966-49576A62B4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418465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xmlns="" id="{72E617F9-A754-4726-A9F7-2A29ED2453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474345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2" name="Line 14">
              <a:extLst>
                <a:ext uri="{FF2B5EF4-FFF2-40B4-BE49-F238E27FC236}">
                  <a16:creationId xmlns:a16="http://schemas.microsoft.com/office/drawing/2014/main" xmlns="" id="{CA46CF8F-35D0-4F5A-93D3-430A906C1A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1863" y="1924050"/>
              <a:ext cx="74612" cy="0"/>
            </a:xfrm>
            <a:prstGeom prst="line">
              <a:avLst/>
            </a:prstGeom>
            <a:noFill/>
            <a:ln w="12700">
              <a:solidFill>
                <a:srgbClr val="00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xmlns="" id="{F73DEC2F-4AF6-425A-93D7-833036D15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7125" y="2390775"/>
              <a:ext cx="442913" cy="2351088"/>
            </a:xfrm>
            <a:custGeom>
              <a:avLst/>
              <a:gdLst>
                <a:gd name="T0" fmla="*/ 2147483647 w 415"/>
                <a:gd name="T1" fmla="*/ 0 h 2575"/>
                <a:gd name="T2" fmla="*/ 0 w 415"/>
                <a:gd name="T3" fmla="*/ 0 h 2575"/>
                <a:gd name="T4" fmla="*/ 0 w 415"/>
                <a:gd name="T5" fmla="*/ 2147483647 h 2575"/>
                <a:gd name="T6" fmla="*/ 2147483647 w 415"/>
                <a:gd name="T7" fmla="*/ 2147483647 h 2575"/>
                <a:gd name="T8" fmla="*/ 2147483647 w 415"/>
                <a:gd name="T9" fmla="*/ 0 h 2575"/>
                <a:gd name="T10" fmla="*/ 2147483647 w 415"/>
                <a:gd name="T11" fmla="*/ 0 h 25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5" h="2575">
                  <a:moveTo>
                    <a:pt x="415" y="0"/>
                  </a:moveTo>
                  <a:lnTo>
                    <a:pt x="0" y="0"/>
                  </a:lnTo>
                  <a:lnTo>
                    <a:pt x="0" y="2575"/>
                  </a:lnTo>
                  <a:lnTo>
                    <a:pt x="415" y="257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xmlns="" id="{337C6370-E965-4329-BF60-47ED61162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5438" y="2455899"/>
              <a:ext cx="442912" cy="2285963"/>
            </a:xfrm>
            <a:custGeom>
              <a:avLst/>
              <a:gdLst>
                <a:gd name="T0" fmla="*/ 2147483647 w 416"/>
                <a:gd name="T1" fmla="*/ 2147483647 h 2463"/>
                <a:gd name="T2" fmla="*/ 2147483647 w 416"/>
                <a:gd name="T3" fmla="*/ 0 h 2463"/>
                <a:gd name="T4" fmla="*/ 0 w 416"/>
                <a:gd name="T5" fmla="*/ 0 h 2463"/>
                <a:gd name="T6" fmla="*/ 0 w 416"/>
                <a:gd name="T7" fmla="*/ 2147483647 h 2463"/>
                <a:gd name="T8" fmla="*/ 2147483647 w 416"/>
                <a:gd name="T9" fmla="*/ 2147483647 h 2463"/>
                <a:gd name="T10" fmla="*/ 2147483647 w 416"/>
                <a:gd name="T11" fmla="*/ 2147483647 h 2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16" h="2463">
                  <a:moveTo>
                    <a:pt x="416" y="2463"/>
                  </a:moveTo>
                  <a:lnTo>
                    <a:pt x="416" y="0"/>
                  </a:lnTo>
                  <a:lnTo>
                    <a:pt x="0" y="0"/>
                  </a:lnTo>
                  <a:lnTo>
                    <a:pt x="0" y="2463"/>
                  </a:lnTo>
                  <a:lnTo>
                    <a:pt x="416" y="2463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75" name="Rectangle 17">
              <a:extLst>
                <a:ext uri="{FF2B5EF4-FFF2-40B4-BE49-F238E27FC236}">
                  <a16:creationId xmlns:a16="http://schemas.microsoft.com/office/drawing/2014/main" xmlns="" id="{92104CEC-FCF3-4F18-A2B7-51247D489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3188" y="4293542"/>
              <a:ext cx="442912" cy="448321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66"/>
                </a:solidFill>
              </a:endParaRPr>
            </a:p>
          </p:txBody>
        </p:sp>
        <p:sp>
          <p:nvSpPr>
            <p:cNvPr id="76" name="Rectangle 18">
              <a:extLst>
                <a:ext uri="{FF2B5EF4-FFF2-40B4-BE49-F238E27FC236}">
                  <a16:creationId xmlns:a16="http://schemas.microsoft.com/office/drawing/2014/main" xmlns="" id="{5669FABB-3760-43DD-AE4A-EFB60BD869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3288" y="4381863"/>
              <a:ext cx="444500" cy="360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66"/>
                </a:solidFill>
              </a:endParaRPr>
            </a:p>
          </p:txBody>
        </p:sp>
        <p:sp>
          <p:nvSpPr>
            <p:cNvPr id="77" name="Rectangle 19">
              <a:extLst>
                <a:ext uri="{FF2B5EF4-FFF2-40B4-BE49-F238E27FC236}">
                  <a16:creationId xmlns:a16="http://schemas.microsoft.com/office/drawing/2014/main" xmlns="" id="{4DB0BEE4-0C66-4756-BE3F-C6F183498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6375" y="4561863"/>
              <a:ext cx="442913" cy="180000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66"/>
                </a:solidFill>
              </a:endParaRPr>
            </a:p>
          </p:txBody>
        </p:sp>
        <p:sp>
          <p:nvSpPr>
            <p:cNvPr id="78" name="Rectangle 20">
              <a:extLst>
                <a:ext uri="{FF2B5EF4-FFF2-40B4-BE49-F238E27FC236}">
                  <a16:creationId xmlns:a16="http://schemas.microsoft.com/office/drawing/2014/main" xmlns="" id="{A3383DFF-9FD1-4A9F-950F-F772D56FF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8063" y="4525863"/>
              <a:ext cx="442912" cy="216000"/>
            </a:xfrm>
            <a:prstGeom prst="rect">
              <a:avLst/>
            </a:prstGeom>
            <a:solidFill>
              <a:srgbClr val="33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>
                <a:solidFill>
                  <a:srgbClr val="000066"/>
                </a:solidFill>
              </a:endParaRPr>
            </a:p>
          </p:txBody>
        </p:sp>
      </p:grpSp>
      <p:sp>
        <p:nvSpPr>
          <p:cNvPr id="42" name="Espace réservé du contenu 2">
            <a:extLst>
              <a:ext uri="{FF2B5EF4-FFF2-40B4-BE49-F238E27FC236}">
                <a16:creationId xmlns:a16="http://schemas.microsoft.com/office/drawing/2014/main" xmlns="" id="{7B9834FC-A71E-4FF7-AD81-F640066A4DC8}"/>
              </a:ext>
            </a:extLst>
          </p:cNvPr>
          <p:cNvSpPr>
            <a:spLocks/>
          </p:cNvSpPr>
          <p:nvPr/>
        </p:nvSpPr>
        <p:spPr bwMode="auto">
          <a:xfrm>
            <a:off x="2887769" y="5378150"/>
            <a:ext cx="4011613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450850" indent="-1841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>
              <a:spcBef>
                <a:spcPct val="20000"/>
              </a:spcBef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altLang="fr-FR" sz="2000" b="1" dirty="0">
                <a:solidFill>
                  <a:srgbClr val="CC3300"/>
                </a:solidFill>
                <a:latin typeface="+mn-lt"/>
              </a:rPr>
              <a:t>Mean CD4 increase at W96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CC3300"/>
              </a:buClr>
              <a:buFont typeface="Arial" panose="020B0604020202020204" pitchFamily="34" charset="0"/>
              <a:buChar char="–"/>
            </a:pPr>
            <a:r>
              <a:rPr lang="en-GB" altLang="fr-FR" sz="1800" b="1" dirty="0">
                <a:solidFill>
                  <a:srgbClr val="000066"/>
                </a:solidFill>
                <a:latin typeface="+mn-lt"/>
              </a:rPr>
              <a:t>D/C/F/TAF: + 229/mm</a:t>
            </a:r>
            <a:r>
              <a:rPr lang="en-GB" altLang="fr-FR" sz="1800" b="1" baseline="30000" dirty="0">
                <a:solidFill>
                  <a:srgbClr val="000066"/>
                </a:solidFill>
                <a:latin typeface="+mn-lt"/>
              </a:rPr>
              <a:t>3</a:t>
            </a:r>
          </a:p>
          <a:p>
            <a:pPr lvl="1" defTabSz="914400" eaLnBrk="1" hangingPunct="1">
              <a:spcBef>
                <a:spcPct val="20000"/>
              </a:spcBef>
              <a:buClr>
                <a:srgbClr val="CC3300"/>
              </a:buClr>
              <a:buFont typeface="Arial" panose="020B0604020202020204" pitchFamily="34" charset="0"/>
              <a:buChar char="–"/>
            </a:pPr>
            <a:r>
              <a:rPr lang="en-GB" altLang="fr-FR" sz="1800" b="1" dirty="0">
                <a:solidFill>
                  <a:srgbClr val="000066"/>
                </a:solidFill>
                <a:latin typeface="+mn-lt"/>
              </a:rPr>
              <a:t>Control: + 227/mm</a:t>
            </a:r>
            <a:r>
              <a:rPr lang="en-GB" altLang="fr-FR" sz="1800" b="1" baseline="30000" dirty="0">
                <a:solidFill>
                  <a:srgbClr val="000066"/>
                </a:solidFill>
                <a:latin typeface="+mn-lt"/>
              </a:rPr>
              <a:t>3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xmlns="" id="{0F99380B-5478-4F84-A780-AD01FB1A48C7}"/>
              </a:ext>
            </a:extLst>
          </p:cNvPr>
          <p:cNvSpPr txBox="1"/>
          <p:nvPr/>
        </p:nvSpPr>
        <p:spPr>
          <a:xfrm>
            <a:off x="5934197" y="6455294"/>
            <a:ext cx="3202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rgbClr val="C00000"/>
                </a:solidFill>
                <a:cs typeface="Arial" panose="020B0604020202020204" pitchFamily="34" charset="0"/>
              </a:rPr>
              <a:t>Orkin</a:t>
            </a:r>
            <a:r>
              <a:rPr lang="fr-FR" sz="1200" i="1" dirty="0">
                <a:solidFill>
                  <a:srgbClr val="C00000"/>
                </a:solidFill>
                <a:cs typeface="Arial" panose="020B0604020202020204" pitchFamily="34" charset="0"/>
              </a:rPr>
              <a:t> C. (Abs P0212). JIAS 2018; 21, suppl. 8: 8-9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315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9054"/>
            <a:ext cx="8229600" cy="4946892"/>
          </a:xfrm>
        </p:spPr>
        <p:txBody>
          <a:bodyPr/>
          <a:lstStyle/>
          <a:p>
            <a:r>
              <a:rPr lang="en-US" dirty="0">
                <a:solidFill>
                  <a:srgbClr val="000066"/>
                </a:solidFill>
              </a:rPr>
              <a:t>Gilead Global Safety database </a:t>
            </a:r>
            <a:r>
              <a:rPr lang="en-US" baseline="30000" dirty="0">
                <a:solidFill>
                  <a:srgbClr val="000066"/>
                </a:solidFill>
              </a:rPr>
              <a:t>1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Women exposed during pregnancy to EVG or BIC (exact timing of medication exposure relative to conception unknown, total number of exposed pregnancies is unknown : no prevalence rate !)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630 pregnancies exposed to EVG/c : 2 retrospective cases of NTD </a:t>
            </a:r>
          </a:p>
          <a:p>
            <a:pPr lvl="2"/>
            <a:r>
              <a:rPr lang="en-US" sz="1700" dirty="0">
                <a:solidFill>
                  <a:srgbClr val="000066"/>
                </a:solidFill>
              </a:rPr>
              <a:t>1 conception on EVG/c/F/TAF, switch to RAL + FTC/TDF at D48</a:t>
            </a:r>
          </a:p>
          <a:p>
            <a:pPr lvl="2"/>
            <a:r>
              <a:rPr lang="en-US" sz="1700" dirty="0">
                <a:solidFill>
                  <a:srgbClr val="000066"/>
                </a:solidFill>
              </a:rPr>
              <a:t>1 woman exposed to EVG during the peri-conception period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25 pregnancies on BIC : no NTD</a:t>
            </a:r>
          </a:p>
          <a:p>
            <a:pPr marL="342900" lvl="1" indent="0">
              <a:buNone/>
            </a:pPr>
            <a:endParaRPr lang="en-US" sz="2000" dirty="0">
              <a:solidFill>
                <a:srgbClr val="000066"/>
              </a:solidFill>
            </a:endParaRPr>
          </a:p>
          <a:p>
            <a:r>
              <a:rPr lang="en-US" sz="2300" dirty="0">
                <a:solidFill>
                  <a:srgbClr val="000066"/>
                </a:solidFill>
              </a:rPr>
              <a:t>Canadian Perinatal HIV Surveillance Program (2007-2017) </a:t>
            </a:r>
            <a:r>
              <a:rPr lang="en-US" sz="2300" baseline="30000" dirty="0">
                <a:solidFill>
                  <a:srgbClr val="000066"/>
                </a:solidFill>
              </a:rPr>
              <a:t>2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0 NTDs among 69 women given DTG at conception</a:t>
            </a:r>
          </a:p>
          <a:p>
            <a:pPr lvl="1"/>
            <a:r>
              <a:rPr lang="en-US" sz="2000" dirty="0">
                <a:solidFill>
                  <a:srgbClr val="000066"/>
                </a:solidFill>
              </a:rPr>
              <a:t>2 NTDs among the 1311 given other ARVs at conception (0.15 %)</a:t>
            </a:r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4598"/>
          </a:xfrm>
        </p:spPr>
        <p:txBody>
          <a:bodyPr/>
          <a:lstStyle/>
          <a:p>
            <a:r>
              <a:rPr lang="fr-FR" dirty="0"/>
              <a:t>INSTI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pregnancy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498386" y="6275010"/>
            <a:ext cx="3645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i="1" dirty="0">
                <a:solidFill>
                  <a:srgbClr val="C00000"/>
                </a:solidFill>
              </a:rPr>
              <a:t>1.. </a:t>
            </a:r>
            <a:r>
              <a:rPr lang="fr-FR" sz="1200" i="1" dirty="0" err="1">
                <a:solidFill>
                  <a:srgbClr val="C00000"/>
                </a:solidFill>
              </a:rPr>
              <a:t>Farrow</a:t>
            </a:r>
            <a:r>
              <a:rPr lang="fr-FR" sz="1200" i="1" dirty="0">
                <a:solidFill>
                  <a:srgbClr val="C00000"/>
                </a:solidFill>
              </a:rPr>
              <a:t> </a:t>
            </a:r>
            <a:r>
              <a:rPr lang="fr-FR" sz="1200" i="1" dirty="0" err="1">
                <a:solidFill>
                  <a:srgbClr val="C00000"/>
                </a:solidFill>
              </a:rPr>
              <a:t>T</a:t>
            </a:r>
            <a:r>
              <a:rPr lang="fr-FR" sz="1200" i="1" dirty="0">
                <a:solidFill>
                  <a:srgbClr val="C00000"/>
                </a:solidFill>
              </a:rPr>
              <a:t>(Abs. P030). JIAS 2018; 21 , suppl. 8: 34-35  </a:t>
            </a:r>
          </a:p>
          <a:p>
            <a:pPr algn="r"/>
            <a:r>
              <a:rPr lang="fr-FR" sz="1200" i="1" dirty="0">
                <a:solidFill>
                  <a:srgbClr val="C00000"/>
                </a:solidFill>
              </a:rPr>
              <a:t>2. Money D (Abs. P001). JIAS 2018; 21 , suppl. 8: 20 </a:t>
            </a:r>
          </a:p>
        </p:txBody>
      </p:sp>
    </p:spTree>
    <p:extLst>
      <p:ext uri="{BB962C8B-B14F-4D97-AF65-F5344CB8AC3E}">
        <p14:creationId xmlns:p14="http://schemas.microsoft.com/office/powerpoint/2010/main" val="214651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6621" name="Group 7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672185765"/>
              </p:ext>
            </p:extLst>
          </p:nvPr>
        </p:nvGraphicFramePr>
        <p:xfrm>
          <a:off x="395287" y="1589313"/>
          <a:ext cx="8353425" cy="3932841"/>
        </p:xfrm>
        <a:graphic>
          <a:graphicData uri="http://schemas.openxmlformats.org/drawingml/2006/table">
            <a:tbl>
              <a:tblPr/>
              <a:tblGrid>
                <a:gridCol w="4378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350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-1" charset="-128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Baseline-W48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N = 362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Baseline-W96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N = 362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2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Study-drug related AE ≥ 5%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Diarrhea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-1" charset="-128"/>
                      </a:endParaRP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Rash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Nausea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6%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9%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6%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6%</a:t>
                      </a:r>
                    </a:p>
                  </a:txBody>
                  <a:tcPr marL="90000" marR="90000" marT="46800" marB="46800" anchor="b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3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Study-drug related Grade 3-4 AE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2%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3%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36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AE leading to discontinuation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2%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3%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83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Grade 3-4 laboratory abnormalities ≥ 5%</a:t>
                      </a:r>
                    </a:p>
                    <a:p>
                      <a:pPr marL="342900" marR="0" lvl="1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Fasting LDL-cholesterol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-1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5%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66"/>
                        </a:solidFill>
                        <a:effectLst/>
                        <a:latin typeface="+mn-lt"/>
                        <a:ea typeface="ＭＳ Ｐゴシック" pitchFamily="-1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+mn-lt"/>
                          <a:ea typeface="ＭＳ Ｐゴシック" pitchFamily="-1" charset="-128"/>
                        </a:rPr>
                        <a:t>9%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D0D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0303" name="Rectangle 6"/>
          <p:cNvSpPr>
            <a:spLocks noChangeArrowheads="1"/>
          </p:cNvSpPr>
          <p:nvPr/>
        </p:nvSpPr>
        <p:spPr bwMode="auto">
          <a:xfrm>
            <a:off x="433388" y="1139966"/>
            <a:ext cx="8353425" cy="3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 fontAlgn="base">
              <a:lnSpc>
                <a:spcPts val="1525"/>
              </a:lnSpc>
              <a:spcBef>
                <a:spcPct val="20000"/>
              </a:spcBef>
              <a:spcAft>
                <a:spcPct val="0"/>
              </a:spcAft>
            </a:pPr>
            <a:r>
              <a:rPr lang="en-GB" sz="2400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Adverse events and laboratory abnormalities </a:t>
            </a:r>
            <a:r>
              <a:rPr lang="mr-IN" sz="2400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–</a:t>
            </a:r>
            <a:r>
              <a:rPr lang="en-GB" sz="2400" b="1" dirty="0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 D/C/F/TAF </a:t>
            </a:r>
            <a:r>
              <a:rPr lang="en-GB" sz="2400" b="1" dirty="0" err="1">
                <a:solidFill>
                  <a:srgbClr val="CC3300"/>
                </a:solidFill>
                <a:latin typeface="Calibri" pitchFamily="34" charset="0"/>
                <a:ea typeface="ＭＳ Ｐゴシック" pitchFamily="34" charset="-128"/>
                <a:cs typeface="Arial" charset="0"/>
              </a:rPr>
              <a:t>atm</a:t>
            </a:r>
            <a:endParaRPr lang="en-GB" sz="2400" b="1" dirty="0">
              <a:solidFill>
                <a:srgbClr val="CC3300"/>
              </a:solidFill>
              <a:latin typeface="Calibri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xmlns="" id="{8DED7808-0CBD-4013-AAA0-88DC20A57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44450"/>
            <a:ext cx="8736013" cy="1106488"/>
          </a:xfrm>
        </p:spPr>
        <p:txBody>
          <a:bodyPr/>
          <a:lstStyle/>
          <a:p>
            <a:r>
              <a:rPr lang="en-GB" sz="3200" dirty="0">
                <a:ea typeface="ＭＳ Ｐゴシック" pitchFamily="34" charset="-128"/>
              </a:rPr>
              <a:t>AMBER Study: D/C/F/TAF QD vs D/C + F/TDF QD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22DC01F7-71D8-4562-95EF-7F5FD86D4011}"/>
              </a:ext>
            </a:extLst>
          </p:cNvPr>
          <p:cNvSpPr txBox="1"/>
          <p:nvPr/>
        </p:nvSpPr>
        <p:spPr>
          <a:xfrm>
            <a:off x="5883863" y="6472072"/>
            <a:ext cx="3202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Orkin</a:t>
            </a:r>
            <a:r>
              <a:rPr lang="fr-FR" sz="1200" i="1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 C. (Abs P0212). JIAS 2018; 21, suppl. 8: 8-9</a:t>
            </a:r>
          </a:p>
        </p:txBody>
      </p:sp>
    </p:spTree>
    <p:extLst>
      <p:ext uri="{BB962C8B-B14F-4D97-AF65-F5344CB8AC3E}">
        <p14:creationId xmlns:p14="http://schemas.microsoft.com/office/powerpoint/2010/main" val="76785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utoShape 165">
            <a:extLst>
              <a:ext uri="{FF2B5EF4-FFF2-40B4-BE49-F238E27FC236}">
                <a16:creationId xmlns:a16="http://schemas.microsoft.com/office/drawing/2014/main" xmlns="" id="{916ED492-6145-4738-AD8F-BF8123DC8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7263" y="1476603"/>
            <a:ext cx="2131871" cy="60001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D0D0F0"/>
            </a:solidFill>
            <a:round/>
            <a:headEnd/>
            <a:tailEnd/>
          </a:ln>
          <a:effectLst>
            <a:prstShdw prst="shdw17" dist="17961" dir="2700000">
              <a:srgbClr val="7D7D90">
                <a:alpha val="74997"/>
              </a:srgb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 sz="2800">
              <a:solidFill>
                <a:srgbClr val="000066"/>
              </a:solidFill>
            </a:endParaRPr>
          </a:p>
        </p:txBody>
      </p:sp>
      <p:sp>
        <p:nvSpPr>
          <p:cNvPr id="8" name="Text Placeholder 7"/>
          <p:cNvSpPr>
            <a:spLocks/>
          </p:cNvSpPr>
          <p:nvPr/>
        </p:nvSpPr>
        <p:spPr bwMode="auto">
          <a:xfrm>
            <a:off x="785477" y="2346266"/>
            <a:ext cx="2704863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b="1" dirty="0">
                <a:solidFill>
                  <a:srgbClr val="CC3300"/>
                </a:solidFill>
                <a:latin typeface="+mj-lt"/>
                <a:ea typeface="SimSun" panose="02010600030101010101" pitchFamily="2" charset="-122"/>
              </a:rPr>
              <a:t>Urinary protein: creatinine</a:t>
            </a:r>
            <a:endParaRPr lang="en-US" altLang="en-US" b="1" baseline="-25000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9" name="Text Placeholder 9"/>
          <p:cNvSpPr>
            <a:spLocks/>
          </p:cNvSpPr>
          <p:nvPr/>
        </p:nvSpPr>
        <p:spPr bwMode="auto">
          <a:xfrm>
            <a:off x="5337174" y="2358723"/>
            <a:ext cx="2901952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b="1" dirty="0">
                <a:solidFill>
                  <a:srgbClr val="CC3300"/>
                </a:solidFill>
                <a:latin typeface="+mj-lt"/>
                <a:ea typeface="SimSun" panose="02010600030101010101" pitchFamily="2" charset="-122"/>
              </a:rPr>
              <a:t>Urinary albumin: creatinine</a:t>
            </a:r>
            <a:endParaRPr lang="en-US" altLang="en-US" b="1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14" name="Text Placeholder 7"/>
          <p:cNvSpPr>
            <a:spLocks/>
          </p:cNvSpPr>
          <p:nvPr/>
        </p:nvSpPr>
        <p:spPr bwMode="auto">
          <a:xfrm>
            <a:off x="562643" y="4087870"/>
            <a:ext cx="3386390" cy="33019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b="1" dirty="0">
                <a:solidFill>
                  <a:srgbClr val="CC3300"/>
                </a:solidFill>
                <a:latin typeface="+mj-lt"/>
                <a:ea typeface="SimSun" panose="02010600030101010101" pitchFamily="2" charset="-122"/>
              </a:rPr>
              <a:t>Retinol binding protein: creatinine</a:t>
            </a:r>
            <a:endParaRPr lang="en-US" altLang="en-US" b="1" baseline="30000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15" name="Text Placeholder 9"/>
          <p:cNvSpPr>
            <a:spLocks/>
          </p:cNvSpPr>
          <p:nvPr/>
        </p:nvSpPr>
        <p:spPr bwMode="auto">
          <a:xfrm>
            <a:off x="5343109" y="4084472"/>
            <a:ext cx="2912306" cy="33019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</a:pPr>
            <a:r>
              <a:rPr lang="el-GR" b="1" dirty="0">
                <a:solidFill>
                  <a:srgbClr val="CC3300"/>
                </a:solidFill>
                <a:latin typeface="+mj-lt"/>
                <a:ea typeface="SimSun" panose="02010600030101010101" pitchFamily="2" charset="-122"/>
              </a:rPr>
              <a:t>β-2-</a:t>
            </a:r>
            <a:r>
              <a:rPr lang="en-US" b="1" dirty="0" err="1">
                <a:solidFill>
                  <a:srgbClr val="CC3300"/>
                </a:solidFill>
                <a:latin typeface="+mj-lt"/>
                <a:ea typeface="SimSun" panose="02010600030101010101" pitchFamily="2" charset="-122"/>
              </a:rPr>
              <a:t>microglobulin</a:t>
            </a:r>
            <a:r>
              <a:rPr lang="en-US" b="1" dirty="0">
                <a:solidFill>
                  <a:srgbClr val="CC3300"/>
                </a:solidFill>
                <a:latin typeface="+mj-lt"/>
                <a:ea typeface="SimSun" panose="02010600030101010101" pitchFamily="2" charset="-122"/>
              </a:rPr>
              <a:t>: creatinine</a:t>
            </a:r>
            <a:endParaRPr lang="en-US" altLang="en-US" b="1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34" name="Freeform 5">
            <a:extLst>
              <a:ext uri="{FF2B5EF4-FFF2-40B4-BE49-F238E27FC236}">
                <a16:creationId xmlns:a16="http://schemas.microsoft.com/office/drawing/2014/main" xmlns="" id="{150DE17B-6A53-4E26-9CA2-197780379EF8}"/>
              </a:ext>
            </a:extLst>
          </p:cNvPr>
          <p:cNvSpPr>
            <a:spLocks/>
          </p:cNvSpPr>
          <p:nvPr/>
        </p:nvSpPr>
        <p:spPr bwMode="auto">
          <a:xfrm>
            <a:off x="2281238" y="4691661"/>
            <a:ext cx="540000" cy="674755"/>
          </a:xfrm>
          <a:custGeom>
            <a:avLst/>
            <a:gdLst>
              <a:gd name="T0" fmla="*/ 509 w 509"/>
              <a:gd name="T1" fmla="*/ 512 h 512"/>
              <a:gd name="T2" fmla="*/ 509 w 509"/>
              <a:gd name="T3" fmla="*/ 0 h 512"/>
              <a:gd name="T4" fmla="*/ 0 w 509"/>
              <a:gd name="T5" fmla="*/ 0 h 512"/>
              <a:gd name="T6" fmla="*/ 0 w 509"/>
              <a:gd name="T7" fmla="*/ 512 h 512"/>
              <a:gd name="T8" fmla="*/ 509 w 509"/>
              <a:gd name="T9" fmla="*/ 512 h 512"/>
              <a:gd name="T10" fmla="*/ 509 w 509"/>
              <a:gd name="T11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9" h="512">
                <a:moveTo>
                  <a:pt x="509" y="512"/>
                </a:moveTo>
                <a:lnTo>
                  <a:pt x="509" y="0"/>
                </a:lnTo>
                <a:lnTo>
                  <a:pt x="0" y="0"/>
                </a:lnTo>
                <a:lnTo>
                  <a:pt x="0" y="512"/>
                </a:lnTo>
                <a:lnTo>
                  <a:pt x="509" y="512"/>
                </a:lnTo>
                <a:lnTo>
                  <a:pt x="509" y="512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41" name="Freeform 12">
            <a:extLst>
              <a:ext uri="{FF2B5EF4-FFF2-40B4-BE49-F238E27FC236}">
                <a16:creationId xmlns:a16="http://schemas.microsoft.com/office/drawing/2014/main" xmlns="" id="{ECBD3284-9E02-4485-BA4D-E4A805FED33A}"/>
              </a:ext>
            </a:extLst>
          </p:cNvPr>
          <p:cNvSpPr>
            <a:spLocks/>
          </p:cNvSpPr>
          <p:nvPr/>
        </p:nvSpPr>
        <p:spPr bwMode="auto">
          <a:xfrm>
            <a:off x="1449388" y="5108671"/>
            <a:ext cx="540000" cy="265683"/>
          </a:xfrm>
          <a:custGeom>
            <a:avLst/>
            <a:gdLst>
              <a:gd name="T0" fmla="*/ 0 w 508"/>
              <a:gd name="T1" fmla="*/ 0 h 26"/>
              <a:gd name="T2" fmla="*/ 0 w 508"/>
              <a:gd name="T3" fmla="*/ 26 h 26"/>
              <a:gd name="T4" fmla="*/ 508 w 508"/>
              <a:gd name="T5" fmla="*/ 26 h 26"/>
              <a:gd name="T6" fmla="*/ 508 w 508"/>
              <a:gd name="T7" fmla="*/ 0 h 26"/>
              <a:gd name="T8" fmla="*/ 0 w 508"/>
              <a:gd name="T9" fmla="*/ 0 h 26"/>
              <a:gd name="T10" fmla="*/ 0 w 508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8" h="26">
                <a:moveTo>
                  <a:pt x="0" y="0"/>
                </a:moveTo>
                <a:lnTo>
                  <a:pt x="0" y="26"/>
                </a:lnTo>
                <a:lnTo>
                  <a:pt x="508" y="26"/>
                </a:lnTo>
                <a:lnTo>
                  <a:pt x="50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53" name="Line 24">
            <a:extLst>
              <a:ext uri="{FF2B5EF4-FFF2-40B4-BE49-F238E27FC236}">
                <a16:creationId xmlns:a16="http://schemas.microsoft.com/office/drawing/2014/main" xmlns="" id="{76065776-ADF3-4348-8F2B-370EA8D76B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8225" y="5366417"/>
            <a:ext cx="0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54" name="Line 25">
            <a:extLst>
              <a:ext uri="{FF2B5EF4-FFF2-40B4-BE49-F238E27FC236}">
                <a16:creationId xmlns:a16="http://schemas.microsoft.com/office/drawing/2014/main" xmlns="" id="{8547C0C3-6D3D-4673-B5C4-1CE483555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8225" y="4425583"/>
            <a:ext cx="0" cy="94083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55" name="Line 26">
            <a:extLst>
              <a:ext uri="{FF2B5EF4-FFF2-40B4-BE49-F238E27FC236}">
                <a16:creationId xmlns:a16="http://schemas.microsoft.com/office/drawing/2014/main" xmlns="" id="{095EFEF1-A250-4A07-809D-75DF5FA75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225" y="5366417"/>
            <a:ext cx="2459038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57" name="Line 28">
            <a:extLst>
              <a:ext uri="{FF2B5EF4-FFF2-40B4-BE49-F238E27FC236}">
                <a16:creationId xmlns:a16="http://schemas.microsoft.com/office/drawing/2014/main" xmlns="" id="{39FD8E20-3C49-42F8-844C-4D6396823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425" y="4553617"/>
            <a:ext cx="508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58" name="Line 29">
            <a:extLst>
              <a:ext uri="{FF2B5EF4-FFF2-40B4-BE49-F238E27FC236}">
                <a16:creationId xmlns:a16="http://schemas.microsoft.com/office/drawing/2014/main" xmlns="" id="{3768A1C0-C489-4EB2-B094-5E77C3A1B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425" y="4960017"/>
            <a:ext cx="508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59" name="Line 30">
            <a:extLst>
              <a:ext uri="{FF2B5EF4-FFF2-40B4-BE49-F238E27FC236}">
                <a16:creationId xmlns:a16="http://schemas.microsoft.com/office/drawing/2014/main" xmlns="" id="{14442EC3-888D-42CE-A162-C1B8B31F8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7425" y="5366417"/>
            <a:ext cx="508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xmlns="" id="{A4951DE9-83B1-4E01-932D-CC5E1C1965D7}"/>
              </a:ext>
            </a:extLst>
          </p:cNvPr>
          <p:cNvSpPr txBox="1"/>
          <p:nvPr/>
        </p:nvSpPr>
        <p:spPr>
          <a:xfrm>
            <a:off x="2261952" y="4414662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333399"/>
                </a:solidFill>
                <a:latin typeface="+mj-lt"/>
              </a:rPr>
              <a:t>35.1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xmlns="" id="{655D05E5-3FC3-4A50-BE02-54C95854948F}"/>
              </a:ext>
            </a:extLst>
          </p:cNvPr>
          <p:cNvSpPr txBox="1"/>
          <p:nvPr/>
        </p:nvSpPr>
        <p:spPr>
          <a:xfrm>
            <a:off x="1421939" y="4825276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333399"/>
                </a:solidFill>
                <a:latin typeface="+mj-lt"/>
              </a:rPr>
              <a:t>13.7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xmlns="" id="{557491C3-4E84-4B41-93C1-D2E1AAA7FB1B}"/>
              </a:ext>
            </a:extLst>
          </p:cNvPr>
          <p:cNvSpPr txBox="1"/>
          <p:nvPr/>
        </p:nvSpPr>
        <p:spPr>
          <a:xfrm>
            <a:off x="779190" y="5237761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xmlns="" id="{B3CB1EA6-C242-4495-BF65-7C031C81D973}"/>
              </a:ext>
            </a:extLst>
          </p:cNvPr>
          <p:cNvSpPr txBox="1"/>
          <p:nvPr/>
        </p:nvSpPr>
        <p:spPr>
          <a:xfrm>
            <a:off x="708158" y="4831672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20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xmlns="" id="{5E572B79-802D-4330-9CBA-83DFE51E11F4}"/>
              </a:ext>
            </a:extLst>
          </p:cNvPr>
          <p:cNvSpPr txBox="1"/>
          <p:nvPr/>
        </p:nvSpPr>
        <p:spPr>
          <a:xfrm>
            <a:off x="708158" y="4425584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40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7AF3FB2-2A45-461C-B248-BA8E31EA3DBF}"/>
              </a:ext>
            </a:extLst>
          </p:cNvPr>
          <p:cNvGrpSpPr/>
          <p:nvPr/>
        </p:nvGrpSpPr>
        <p:grpSpPr>
          <a:xfrm>
            <a:off x="661045" y="2725969"/>
            <a:ext cx="3388844" cy="1296927"/>
            <a:chOff x="661045" y="2569169"/>
            <a:chExt cx="2836218" cy="1296927"/>
          </a:xfrm>
        </p:grpSpPr>
        <p:grpSp>
          <p:nvGrpSpPr>
            <p:cNvPr id="74" name="Groupe 73">
              <a:extLst>
                <a:ext uri="{FF2B5EF4-FFF2-40B4-BE49-F238E27FC236}">
                  <a16:creationId xmlns:a16="http://schemas.microsoft.com/office/drawing/2014/main" xmlns="" id="{86F3CB07-63B1-4A5B-93E2-440AF2104583}"/>
                </a:ext>
              </a:extLst>
            </p:cNvPr>
            <p:cNvGrpSpPr/>
            <p:nvPr/>
          </p:nvGrpSpPr>
          <p:grpSpPr>
            <a:xfrm>
              <a:off x="987425" y="2569169"/>
              <a:ext cx="2509838" cy="1166812"/>
              <a:chOff x="987425" y="1928813"/>
              <a:chExt cx="2509838" cy="1166812"/>
            </a:xfrm>
          </p:grpSpPr>
          <p:sp>
            <p:nvSpPr>
              <p:cNvPr id="39" name="Freeform 10">
                <a:extLst>
                  <a:ext uri="{FF2B5EF4-FFF2-40B4-BE49-F238E27FC236}">
                    <a16:creationId xmlns:a16="http://schemas.microsoft.com/office/drawing/2014/main" xmlns="" id="{4148BFBB-DD03-4427-AB8E-E0AFD7F80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328" y="2165350"/>
                <a:ext cx="451941" cy="392042"/>
              </a:xfrm>
              <a:custGeom>
                <a:avLst/>
                <a:gdLst>
                  <a:gd name="T0" fmla="*/ 509 w 509"/>
                  <a:gd name="T1" fmla="*/ 146 h 146"/>
                  <a:gd name="T2" fmla="*/ 509 w 509"/>
                  <a:gd name="T3" fmla="*/ 0 h 146"/>
                  <a:gd name="T4" fmla="*/ 0 w 509"/>
                  <a:gd name="T5" fmla="*/ 0 h 146"/>
                  <a:gd name="T6" fmla="*/ 0 w 509"/>
                  <a:gd name="T7" fmla="*/ 146 h 146"/>
                  <a:gd name="T8" fmla="*/ 509 w 509"/>
                  <a:gd name="T9" fmla="*/ 146 h 146"/>
                  <a:gd name="T10" fmla="*/ 509 w 509"/>
                  <a:gd name="T11" fmla="*/ 146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9" h="146">
                    <a:moveTo>
                      <a:pt x="509" y="146"/>
                    </a:moveTo>
                    <a:lnTo>
                      <a:pt x="509" y="0"/>
                    </a:lnTo>
                    <a:lnTo>
                      <a:pt x="0" y="0"/>
                    </a:lnTo>
                    <a:lnTo>
                      <a:pt x="0" y="146"/>
                    </a:lnTo>
                    <a:lnTo>
                      <a:pt x="509" y="146"/>
                    </a:lnTo>
                    <a:lnTo>
                      <a:pt x="509" y="146"/>
                    </a:lnTo>
                    <a:close/>
                  </a:path>
                </a:pathLst>
              </a:cu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40" name="Freeform 11">
                <a:extLst>
                  <a:ext uri="{FF2B5EF4-FFF2-40B4-BE49-F238E27FC236}">
                    <a16:creationId xmlns:a16="http://schemas.microsoft.com/office/drawing/2014/main" xmlns="" id="{FB557694-165F-4DDB-865E-A50BE915A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8" y="2165350"/>
                <a:ext cx="451941" cy="685800"/>
              </a:xfrm>
              <a:custGeom>
                <a:avLst/>
                <a:gdLst>
                  <a:gd name="T0" fmla="*/ 508 w 508"/>
                  <a:gd name="T1" fmla="*/ 325 h 325"/>
                  <a:gd name="T2" fmla="*/ 508 w 508"/>
                  <a:gd name="T3" fmla="*/ 0 h 325"/>
                  <a:gd name="T4" fmla="*/ 0 w 508"/>
                  <a:gd name="T5" fmla="*/ 0 h 325"/>
                  <a:gd name="T6" fmla="*/ 0 w 508"/>
                  <a:gd name="T7" fmla="*/ 325 h 325"/>
                  <a:gd name="T8" fmla="*/ 508 w 508"/>
                  <a:gd name="T9" fmla="*/ 325 h 325"/>
                  <a:gd name="T10" fmla="*/ 508 w 508"/>
                  <a:gd name="T11" fmla="*/ 3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8" h="325">
                    <a:moveTo>
                      <a:pt x="508" y="325"/>
                    </a:moveTo>
                    <a:lnTo>
                      <a:pt x="508" y="0"/>
                    </a:lnTo>
                    <a:lnTo>
                      <a:pt x="0" y="0"/>
                    </a:lnTo>
                    <a:lnTo>
                      <a:pt x="0" y="325"/>
                    </a:lnTo>
                    <a:lnTo>
                      <a:pt x="508" y="325"/>
                    </a:lnTo>
                    <a:lnTo>
                      <a:pt x="508" y="325"/>
                    </a:lnTo>
                    <a:close/>
                  </a:path>
                </a:pathLst>
              </a:custGeom>
              <a:solidFill>
                <a:srgbClr val="33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44" name="Line 15">
                <a:extLst>
                  <a:ext uri="{FF2B5EF4-FFF2-40B4-BE49-F238E27FC236}">
                    <a16:creationId xmlns:a16="http://schemas.microsoft.com/office/drawing/2014/main" xmlns="" id="{FF50FB9C-AFAE-4231-A9A1-DF7562BA3B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8225" y="2165350"/>
                <a:ext cx="0" cy="930275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45" name="Line 16">
                <a:extLst>
                  <a:ext uri="{FF2B5EF4-FFF2-40B4-BE49-F238E27FC236}">
                    <a16:creationId xmlns:a16="http://schemas.microsoft.com/office/drawing/2014/main" xmlns="" id="{C1DFD51E-F6B0-4C76-92E9-50800E01E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038225" y="1928813"/>
                <a:ext cx="0" cy="236538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46" name="Line 17">
                <a:extLst>
                  <a:ext uri="{FF2B5EF4-FFF2-40B4-BE49-F238E27FC236}">
                    <a16:creationId xmlns:a16="http://schemas.microsoft.com/office/drawing/2014/main" xmlns="" id="{C5008949-750A-43E8-AB75-AF474232E46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38225" y="2165350"/>
                <a:ext cx="2459038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47" name="Line 18">
                <a:extLst>
                  <a:ext uri="{FF2B5EF4-FFF2-40B4-BE49-F238E27FC236}">
                    <a16:creationId xmlns:a16="http://schemas.microsoft.com/office/drawing/2014/main" xmlns="" id="{502BB733-F01D-41DF-A0A9-2A4031D85D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425" y="1941513"/>
                <a:ext cx="508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48" name="Line 19">
                <a:extLst>
                  <a:ext uri="{FF2B5EF4-FFF2-40B4-BE49-F238E27FC236}">
                    <a16:creationId xmlns:a16="http://schemas.microsoft.com/office/drawing/2014/main" xmlns="" id="{C65A20A5-5DB9-4E02-B003-476F9ADD8B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425" y="2165350"/>
                <a:ext cx="508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49" name="Line 20">
                <a:extLst>
                  <a:ext uri="{FF2B5EF4-FFF2-40B4-BE49-F238E27FC236}">
                    <a16:creationId xmlns:a16="http://schemas.microsoft.com/office/drawing/2014/main" xmlns="" id="{251EFC86-F890-40A3-B312-20B14F52DD1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425" y="2397125"/>
                <a:ext cx="508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50" name="Line 21">
                <a:extLst>
                  <a:ext uri="{FF2B5EF4-FFF2-40B4-BE49-F238E27FC236}">
                    <a16:creationId xmlns:a16="http://schemas.microsoft.com/office/drawing/2014/main" xmlns="" id="{B9298E10-3139-499B-B813-F4751506976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425" y="2851150"/>
                <a:ext cx="508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51" name="Line 22">
                <a:extLst>
                  <a:ext uri="{FF2B5EF4-FFF2-40B4-BE49-F238E27FC236}">
                    <a16:creationId xmlns:a16="http://schemas.microsoft.com/office/drawing/2014/main" xmlns="" id="{A7EF3908-DEAF-48EE-98E0-870492E1DC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425" y="2622550"/>
                <a:ext cx="508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66"/>
                  </a:solidFill>
                </a:endParaRPr>
              </a:p>
            </p:txBody>
          </p:sp>
          <p:sp>
            <p:nvSpPr>
              <p:cNvPr id="52" name="Line 23">
                <a:extLst>
                  <a:ext uri="{FF2B5EF4-FFF2-40B4-BE49-F238E27FC236}">
                    <a16:creationId xmlns:a16="http://schemas.microsoft.com/office/drawing/2014/main" xmlns="" id="{4C678C7D-379E-4C87-A86A-E0E1ABEBCE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87425" y="3078163"/>
                <a:ext cx="50800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>
                  <a:solidFill>
                    <a:srgbClr val="000066"/>
                  </a:solidFill>
                </a:endParaRPr>
              </a:p>
            </p:txBody>
          </p:sp>
        </p:grpSp>
        <p:sp>
          <p:nvSpPr>
            <p:cNvPr id="82" name="ZoneTexte 81">
              <a:extLst>
                <a:ext uri="{FF2B5EF4-FFF2-40B4-BE49-F238E27FC236}">
                  <a16:creationId xmlns:a16="http://schemas.microsoft.com/office/drawing/2014/main" xmlns="" id="{84F719E5-3B96-4A07-B971-9A9AD10C600F}"/>
                </a:ext>
              </a:extLst>
            </p:cNvPr>
            <p:cNvSpPr txBox="1"/>
            <p:nvPr/>
          </p:nvSpPr>
          <p:spPr>
            <a:xfrm>
              <a:off x="1389117" y="3527542"/>
              <a:ext cx="5530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333399"/>
                  </a:solidFill>
                  <a:latin typeface="+mj-lt"/>
                </a:rPr>
                <a:t>- 15.5</a:t>
              </a:r>
            </a:p>
          </p:txBody>
        </p:sp>
        <p:sp>
          <p:nvSpPr>
            <p:cNvPr id="83" name="ZoneTexte 82">
              <a:extLst>
                <a:ext uri="{FF2B5EF4-FFF2-40B4-BE49-F238E27FC236}">
                  <a16:creationId xmlns:a16="http://schemas.microsoft.com/office/drawing/2014/main" xmlns="" id="{2781CA47-96D6-46D4-9090-F9AF4961C970}"/>
                </a:ext>
              </a:extLst>
            </p:cNvPr>
            <p:cNvSpPr txBox="1"/>
            <p:nvPr/>
          </p:nvSpPr>
          <p:spPr>
            <a:xfrm>
              <a:off x="2106276" y="3225802"/>
              <a:ext cx="5141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333399"/>
                  </a:solidFill>
                  <a:latin typeface="+mj-lt"/>
                </a:rPr>
                <a:t>-10.5</a:t>
              </a:r>
            </a:p>
          </p:txBody>
        </p:sp>
        <p:sp>
          <p:nvSpPr>
            <p:cNvPr id="94" name="ZoneTexte 93">
              <a:extLst>
                <a:ext uri="{FF2B5EF4-FFF2-40B4-BE49-F238E27FC236}">
                  <a16:creationId xmlns:a16="http://schemas.microsoft.com/office/drawing/2014/main" xmlns="" id="{7AEB4BF7-378F-49EC-961B-13E9CD12DDCC}"/>
                </a:ext>
              </a:extLst>
            </p:cNvPr>
            <p:cNvSpPr txBox="1"/>
            <p:nvPr/>
          </p:nvSpPr>
          <p:spPr>
            <a:xfrm>
              <a:off x="661045" y="3577987"/>
              <a:ext cx="3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-20</a:t>
              </a:r>
            </a:p>
          </p:txBody>
        </p:sp>
        <p:sp>
          <p:nvSpPr>
            <p:cNvPr id="95" name="ZoneTexte 94">
              <a:extLst>
                <a:ext uri="{FF2B5EF4-FFF2-40B4-BE49-F238E27FC236}">
                  <a16:creationId xmlns:a16="http://schemas.microsoft.com/office/drawing/2014/main" xmlns="" id="{A9BAB490-9447-4AAB-871A-9FD0CDF8730B}"/>
                </a:ext>
              </a:extLst>
            </p:cNvPr>
            <p:cNvSpPr txBox="1"/>
            <p:nvPr/>
          </p:nvSpPr>
          <p:spPr>
            <a:xfrm>
              <a:off x="661045" y="3352888"/>
              <a:ext cx="3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-15</a:t>
              </a:r>
            </a:p>
          </p:txBody>
        </p:sp>
        <p:sp>
          <p:nvSpPr>
            <p:cNvPr id="96" name="ZoneTexte 95">
              <a:extLst>
                <a:ext uri="{FF2B5EF4-FFF2-40B4-BE49-F238E27FC236}">
                  <a16:creationId xmlns:a16="http://schemas.microsoft.com/office/drawing/2014/main" xmlns="" id="{0F43C23A-2671-4773-9942-38DEED293537}"/>
                </a:ext>
              </a:extLst>
            </p:cNvPr>
            <p:cNvSpPr txBox="1"/>
            <p:nvPr/>
          </p:nvSpPr>
          <p:spPr>
            <a:xfrm>
              <a:off x="661045" y="3127791"/>
              <a:ext cx="3877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-10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:a16="http://schemas.microsoft.com/office/drawing/2014/main" xmlns="" id="{FFCA3571-C02F-44D1-AC4F-BFFBB5FF5786}"/>
                </a:ext>
              </a:extLst>
            </p:cNvPr>
            <p:cNvSpPr txBox="1"/>
            <p:nvPr/>
          </p:nvSpPr>
          <p:spPr>
            <a:xfrm>
              <a:off x="739041" y="2902694"/>
              <a:ext cx="30977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-5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xmlns="" id="{45A3319F-9FDF-49F4-A74F-E8D5827DA183}"/>
                </a:ext>
              </a:extLst>
            </p:cNvPr>
            <p:cNvSpPr txBox="1"/>
            <p:nvPr/>
          </p:nvSpPr>
          <p:spPr>
            <a:xfrm>
              <a:off x="779190" y="2677597"/>
              <a:ext cx="2696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dirty="0">
                  <a:solidFill>
                    <a:srgbClr val="000066"/>
                  </a:solidFill>
                </a:rPr>
                <a:t>0</a:t>
              </a:r>
            </a:p>
          </p:txBody>
        </p:sp>
      </p:grpSp>
      <p:sp>
        <p:nvSpPr>
          <p:cNvPr id="99" name="ZoneTexte 98">
            <a:extLst>
              <a:ext uri="{FF2B5EF4-FFF2-40B4-BE49-F238E27FC236}">
                <a16:creationId xmlns:a16="http://schemas.microsoft.com/office/drawing/2014/main" xmlns="" id="{0CAA3EFB-6D99-4710-B5FD-901816D699A5}"/>
              </a:ext>
            </a:extLst>
          </p:cNvPr>
          <p:cNvSpPr txBox="1"/>
          <p:nvPr/>
        </p:nvSpPr>
        <p:spPr>
          <a:xfrm>
            <a:off x="786154" y="2609300"/>
            <a:ext cx="262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xmlns="" id="{6B69E0C2-D084-4201-A205-EF91221F243E}"/>
              </a:ext>
            </a:extLst>
          </p:cNvPr>
          <p:cNvSpPr/>
          <p:nvPr/>
        </p:nvSpPr>
        <p:spPr>
          <a:xfrm>
            <a:off x="1245526" y="920105"/>
            <a:ext cx="67368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CC3300"/>
                </a:solidFill>
                <a:latin typeface="+mj-lt"/>
                <a:cs typeface="Arial" panose="020B0604020202020204" pitchFamily="34" charset="0"/>
              </a:rPr>
              <a:t>Median changes in proteinuria</a:t>
            </a: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xmlns="" id="{69A5C155-CCF3-4C9A-A637-13C7C5DF4220}"/>
              </a:ext>
            </a:extLst>
          </p:cNvPr>
          <p:cNvSpPr>
            <a:spLocks/>
          </p:cNvSpPr>
          <p:nvPr/>
        </p:nvSpPr>
        <p:spPr bwMode="auto">
          <a:xfrm>
            <a:off x="6680906" y="3068869"/>
            <a:ext cx="540000" cy="15875"/>
          </a:xfrm>
          <a:custGeom>
            <a:avLst/>
            <a:gdLst>
              <a:gd name="T0" fmla="*/ 509 w 509"/>
              <a:gd name="T1" fmla="*/ 10 h 10"/>
              <a:gd name="T2" fmla="*/ 509 w 509"/>
              <a:gd name="T3" fmla="*/ 0 h 10"/>
              <a:gd name="T4" fmla="*/ 0 w 509"/>
              <a:gd name="T5" fmla="*/ 0 h 10"/>
              <a:gd name="T6" fmla="*/ 0 w 509"/>
              <a:gd name="T7" fmla="*/ 10 h 10"/>
              <a:gd name="T8" fmla="*/ 509 w 509"/>
              <a:gd name="T9" fmla="*/ 10 h 10"/>
              <a:gd name="T10" fmla="*/ 509 w 509"/>
              <a:gd name="T11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9" h="10">
                <a:moveTo>
                  <a:pt x="509" y="10"/>
                </a:moveTo>
                <a:lnTo>
                  <a:pt x="509" y="0"/>
                </a:lnTo>
                <a:lnTo>
                  <a:pt x="0" y="0"/>
                </a:lnTo>
                <a:lnTo>
                  <a:pt x="0" y="10"/>
                </a:lnTo>
                <a:lnTo>
                  <a:pt x="509" y="10"/>
                </a:lnTo>
                <a:lnTo>
                  <a:pt x="509" y="10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37" name="Freeform 8">
            <a:extLst>
              <a:ext uri="{FF2B5EF4-FFF2-40B4-BE49-F238E27FC236}">
                <a16:creationId xmlns:a16="http://schemas.microsoft.com/office/drawing/2014/main" xmlns="" id="{F757545C-0178-478B-AF8C-8FF519C229B2}"/>
              </a:ext>
            </a:extLst>
          </p:cNvPr>
          <p:cNvSpPr>
            <a:spLocks/>
          </p:cNvSpPr>
          <p:nvPr/>
        </p:nvSpPr>
        <p:spPr bwMode="auto">
          <a:xfrm>
            <a:off x="5849056" y="3068869"/>
            <a:ext cx="540000" cy="76200"/>
          </a:xfrm>
          <a:custGeom>
            <a:avLst/>
            <a:gdLst>
              <a:gd name="T0" fmla="*/ 508 w 508"/>
              <a:gd name="T1" fmla="*/ 48 h 48"/>
              <a:gd name="T2" fmla="*/ 508 w 508"/>
              <a:gd name="T3" fmla="*/ 0 h 48"/>
              <a:gd name="T4" fmla="*/ 0 w 508"/>
              <a:gd name="T5" fmla="*/ 0 h 48"/>
              <a:gd name="T6" fmla="*/ 0 w 508"/>
              <a:gd name="T7" fmla="*/ 48 h 48"/>
              <a:gd name="T8" fmla="*/ 508 w 508"/>
              <a:gd name="T9" fmla="*/ 48 h 48"/>
              <a:gd name="T10" fmla="*/ 508 w 508"/>
              <a:gd name="T11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8" h="48">
                <a:moveTo>
                  <a:pt x="508" y="48"/>
                </a:moveTo>
                <a:lnTo>
                  <a:pt x="508" y="0"/>
                </a:lnTo>
                <a:lnTo>
                  <a:pt x="0" y="0"/>
                </a:lnTo>
                <a:lnTo>
                  <a:pt x="0" y="48"/>
                </a:lnTo>
                <a:lnTo>
                  <a:pt x="508" y="48"/>
                </a:lnTo>
                <a:lnTo>
                  <a:pt x="508" y="48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67" name="Freeform 38">
            <a:extLst>
              <a:ext uri="{FF2B5EF4-FFF2-40B4-BE49-F238E27FC236}">
                <a16:creationId xmlns:a16="http://schemas.microsoft.com/office/drawing/2014/main" xmlns="" id="{02237D63-1106-4EC2-A26D-14A945927601}"/>
              </a:ext>
            </a:extLst>
          </p:cNvPr>
          <p:cNvSpPr>
            <a:spLocks noEditPoints="1"/>
          </p:cNvSpPr>
          <p:nvPr/>
        </p:nvSpPr>
        <p:spPr bwMode="auto">
          <a:xfrm>
            <a:off x="5443538" y="2737081"/>
            <a:ext cx="2509838" cy="1165225"/>
          </a:xfrm>
          <a:custGeom>
            <a:avLst/>
            <a:gdLst>
              <a:gd name="T0" fmla="*/ 32 w 1581"/>
              <a:gd name="T1" fmla="*/ 734 h 734"/>
              <a:gd name="T2" fmla="*/ 32 w 1581"/>
              <a:gd name="T3" fmla="*/ 209 h 734"/>
              <a:gd name="T4" fmla="*/ 32 w 1581"/>
              <a:gd name="T5" fmla="*/ 209 h 734"/>
              <a:gd name="T6" fmla="*/ 1581 w 1581"/>
              <a:gd name="T7" fmla="*/ 209 h 734"/>
              <a:gd name="T8" fmla="*/ 32 w 1581"/>
              <a:gd name="T9" fmla="*/ 209 h 734"/>
              <a:gd name="T10" fmla="*/ 32 w 1581"/>
              <a:gd name="T11" fmla="*/ 0 h 734"/>
              <a:gd name="T12" fmla="*/ 0 w 1581"/>
              <a:gd name="T13" fmla="*/ 104 h 734"/>
              <a:gd name="T14" fmla="*/ 32 w 1581"/>
              <a:gd name="T15" fmla="*/ 104 h 734"/>
              <a:gd name="T16" fmla="*/ 0 w 1581"/>
              <a:gd name="T17" fmla="*/ 310 h 734"/>
              <a:gd name="T18" fmla="*/ 32 w 1581"/>
              <a:gd name="T19" fmla="*/ 310 h 734"/>
              <a:gd name="T20" fmla="*/ 0 w 1581"/>
              <a:gd name="T21" fmla="*/ 517 h 734"/>
              <a:gd name="T22" fmla="*/ 32 w 1581"/>
              <a:gd name="T23" fmla="*/ 517 h 734"/>
              <a:gd name="T24" fmla="*/ 0 w 1581"/>
              <a:gd name="T25" fmla="*/ 723 h 734"/>
              <a:gd name="T26" fmla="*/ 32 w 1581"/>
              <a:gd name="T27" fmla="*/ 723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81" h="734">
                <a:moveTo>
                  <a:pt x="32" y="734"/>
                </a:moveTo>
                <a:lnTo>
                  <a:pt x="32" y="209"/>
                </a:lnTo>
                <a:moveTo>
                  <a:pt x="32" y="209"/>
                </a:moveTo>
                <a:lnTo>
                  <a:pt x="1581" y="209"/>
                </a:lnTo>
                <a:moveTo>
                  <a:pt x="32" y="209"/>
                </a:moveTo>
                <a:lnTo>
                  <a:pt x="32" y="0"/>
                </a:lnTo>
                <a:moveTo>
                  <a:pt x="0" y="104"/>
                </a:moveTo>
                <a:lnTo>
                  <a:pt x="32" y="104"/>
                </a:lnTo>
                <a:moveTo>
                  <a:pt x="0" y="310"/>
                </a:moveTo>
                <a:lnTo>
                  <a:pt x="32" y="310"/>
                </a:lnTo>
                <a:moveTo>
                  <a:pt x="0" y="517"/>
                </a:moveTo>
                <a:lnTo>
                  <a:pt x="32" y="517"/>
                </a:lnTo>
                <a:moveTo>
                  <a:pt x="0" y="723"/>
                </a:moveTo>
                <a:lnTo>
                  <a:pt x="32" y="723"/>
                </a:lnTo>
              </a:path>
            </a:pathLst>
          </a:cu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xmlns="" id="{FFDBAFB2-559B-4BDE-AC0B-BD7B4D7E0481}"/>
              </a:ext>
            </a:extLst>
          </p:cNvPr>
          <p:cNvSpPr txBox="1"/>
          <p:nvPr/>
        </p:nvSpPr>
        <p:spPr>
          <a:xfrm>
            <a:off x="5208296" y="275160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5</a:t>
            </a: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xmlns="" id="{92C4D979-427D-418D-96C2-EF3363B7F3DA}"/>
              </a:ext>
            </a:extLst>
          </p:cNvPr>
          <p:cNvSpPr txBox="1"/>
          <p:nvPr/>
        </p:nvSpPr>
        <p:spPr>
          <a:xfrm>
            <a:off x="5157000" y="3077549"/>
            <a:ext cx="3209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-5</a:t>
            </a:r>
          </a:p>
        </p:txBody>
      </p:sp>
      <p:sp>
        <p:nvSpPr>
          <p:cNvPr id="102" name="ZoneTexte 101">
            <a:extLst>
              <a:ext uri="{FF2B5EF4-FFF2-40B4-BE49-F238E27FC236}">
                <a16:creationId xmlns:a16="http://schemas.microsoft.com/office/drawing/2014/main" xmlns="" id="{A35BEE25-CC4C-4EA6-8093-F886E6E4AA7C}"/>
              </a:ext>
            </a:extLst>
          </p:cNvPr>
          <p:cNvSpPr txBox="1"/>
          <p:nvPr/>
        </p:nvSpPr>
        <p:spPr>
          <a:xfrm>
            <a:off x="5072042" y="3403495"/>
            <a:ext cx="4058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-10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xmlns="" id="{FE9FDA49-E3E6-41C9-BCBE-2A9529D85183}"/>
              </a:ext>
            </a:extLst>
          </p:cNvPr>
          <p:cNvSpPr txBox="1"/>
          <p:nvPr/>
        </p:nvSpPr>
        <p:spPr>
          <a:xfrm>
            <a:off x="5090151" y="3729441"/>
            <a:ext cx="3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-15</a:t>
            </a:r>
          </a:p>
        </p:txBody>
      </p:sp>
      <p:sp>
        <p:nvSpPr>
          <p:cNvPr id="113" name="Rectangle 27">
            <a:extLst>
              <a:ext uri="{FF2B5EF4-FFF2-40B4-BE49-F238E27FC236}">
                <a16:creationId xmlns:a16="http://schemas.microsoft.com/office/drawing/2014/main" xmlns="" id="{FE5E9616-6B02-483E-BB9C-ED11897F4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44450"/>
            <a:ext cx="8736013" cy="1106488"/>
          </a:xfrm>
        </p:spPr>
        <p:txBody>
          <a:bodyPr/>
          <a:lstStyle/>
          <a:p>
            <a:r>
              <a:rPr lang="en-GB" sz="3200" b="1" dirty="0">
                <a:ea typeface="ＭＳ Ｐゴシック" pitchFamily="34" charset="-128"/>
              </a:rPr>
              <a:t>AMBER Study: D/C/F/TAF QD vs D/C + F/TDF QD</a:t>
            </a:r>
          </a:p>
        </p:txBody>
      </p:sp>
      <p:sp>
        <p:nvSpPr>
          <p:cNvPr id="114" name="Rectangle 3">
            <a:extLst>
              <a:ext uri="{FF2B5EF4-FFF2-40B4-BE49-F238E27FC236}">
                <a16:creationId xmlns:a16="http://schemas.microsoft.com/office/drawing/2014/main" xmlns="" id="{85D14240-1F33-4035-8A31-D5353D78A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752" y="1860339"/>
            <a:ext cx="229738" cy="144284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>
              <a:solidFill>
                <a:srgbClr val="000066"/>
              </a:solidFill>
            </a:endParaRPr>
          </a:p>
        </p:txBody>
      </p:sp>
      <p:sp>
        <p:nvSpPr>
          <p:cNvPr id="115" name="Rectangle 4">
            <a:extLst>
              <a:ext uri="{FF2B5EF4-FFF2-40B4-BE49-F238E27FC236}">
                <a16:creationId xmlns:a16="http://schemas.microsoft.com/office/drawing/2014/main" xmlns="" id="{04E13E32-3940-495F-8D82-072554883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7752" y="1577976"/>
            <a:ext cx="229738" cy="14428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>
              <a:solidFill>
                <a:srgbClr val="000066"/>
              </a:solidFill>
            </a:endParaRPr>
          </a:p>
        </p:txBody>
      </p:sp>
      <p:sp>
        <p:nvSpPr>
          <p:cNvPr id="116" name="ZoneTexte 84">
            <a:extLst>
              <a:ext uri="{FF2B5EF4-FFF2-40B4-BE49-F238E27FC236}">
                <a16:creationId xmlns:a16="http://schemas.microsoft.com/office/drawing/2014/main" xmlns="" id="{2C04CD3C-890F-487B-A5EB-ECC08C52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825" y="1452222"/>
            <a:ext cx="17113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GB" altLang="fr-FR" sz="1800" b="1" dirty="0">
                <a:solidFill>
                  <a:srgbClr val="333399"/>
                </a:solidFill>
                <a:latin typeface="Calibri" panose="020F0502020204030204" pitchFamily="34" charset="0"/>
              </a:rPr>
              <a:t>D/C/F/TAF W96</a:t>
            </a:r>
          </a:p>
        </p:txBody>
      </p:sp>
      <p:sp>
        <p:nvSpPr>
          <p:cNvPr id="117" name="ZoneTexte 85">
            <a:extLst>
              <a:ext uri="{FF2B5EF4-FFF2-40B4-BE49-F238E27FC236}">
                <a16:creationId xmlns:a16="http://schemas.microsoft.com/office/drawing/2014/main" xmlns="" id="{EDDC6BCB-C792-439F-A118-45271C8A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0169" y="1707286"/>
            <a:ext cx="18389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GB" altLang="fr-FR" sz="1800" b="1" dirty="0">
                <a:solidFill>
                  <a:srgbClr val="333399"/>
                </a:solidFill>
                <a:latin typeface="Calibri" panose="020F0502020204030204" pitchFamily="34" charset="0"/>
              </a:rPr>
              <a:t>D/C + F/TDF W48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xmlns="" id="{2781CA47-96D6-46D4-9090-F9AF4961C970}"/>
              </a:ext>
            </a:extLst>
          </p:cNvPr>
          <p:cNvSpPr txBox="1"/>
          <p:nvPr/>
        </p:nvSpPr>
        <p:spPr>
          <a:xfrm>
            <a:off x="5851250" y="315370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333399"/>
                </a:solidFill>
                <a:latin typeface="+mj-lt"/>
              </a:rPr>
              <a:t>-0.7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xmlns="" id="{2781CA47-96D6-46D4-9090-F9AF4961C970}"/>
              </a:ext>
            </a:extLst>
          </p:cNvPr>
          <p:cNvSpPr txBox="1"/>
          <p:nvPr/>
        </p:nvSpPr>
        <p:spPr>
          <a:xfrm>
            <a:off x="6640618" y="3111396"/>
            <a:ext cx="550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333399"/>
                </a:solidFill>
                <a:latin typeface="+mj-lt"/>
              </a:rPr>
              <a:t>-0.2</a:t>
            </a:r>
          </a:p>
        </p:txBody>
      </p:sp>
      <p:sp>
        <p:nvSpPr>
          <p:cNvPr id="151" name="Line 24">
            <a:extLst>
              <a:ext uri="{FF2B5EF4-FFF2-40B4-BE49-F238E27FC236}">
                <a16:creationId xmlns:a16="http://schemas.microsoft.com/office/drawing/2014/main" xmlns="" id="{76065776-ADF3-4348-8F2B-370EA8D76B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404" y="6167923"/>
            <a:ext cx="0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52" name="Line 25">
            <a:extLst>
              <a:ext uri="{FF2B5EF4-FFF2-40B4-BE49-F238E27FC236}">
                <a16:creationId xmlns:a16="http://schemas.microsoft.com/office/drawing/2014/main" xmlns="" id="{8547C0C3-6D3D-4673-B5C4-1CE483555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35404" y="5368199"/>
            <a:ext cx="0" cy="827999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54" name="Line 29">
            <a:extLst>
              <a:ext uri="{FF2B5EF4-FFF2-40B4-BE49-F238E27FC236}">
                <a16:creationId xmlns:a16="http://schemas.microsoft.com/office/drawing/2014/main" xmlns="" id="{3768A1C0-C489-4EB2-B094-5E77C3A1B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604" y="5747412"/>
            <a:ext cx="508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55" name="Line 30">
            <a:extLst>
              <a:ext uri="{FF2B5EF4-FFF2-40B4-BE49-F238E27FC236}">
                <a16:creationId xmlns:a16="http://schemas.microsoft.com/office/drawing/2014/main" xmlns="" id="{14442EC3-888D-42CE-A162-C1B8B31F8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984604" y="6167923"/>
            <a:ext cx="508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xmlns="" id="{557491C3-4E84-4B41-93C1-D2E1AAA7FB1B}"/>
              </a:ext>
            </a:extLst>
          </p:cNvPr>
          <p:cNvSpPr txBox="1"/>
          <p:nvPr/>
        </p:nvSpPr>
        <p:spPr>
          <a:xfrm>
            <a:off x="658224" y="5996934"/>
            <a:ext cx="3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-40</a:t>
            </a:r>
          </a:p>
        </p:txBody>
      </p:sp>
      <p:sp>
        <p:nvSpPr>
          <p:cNvPr id="157" name="ZoneTexte 156">
            <a:extLst>
              <a:ext uri="{FF2B5EF4-FFF2-40B4-BE49-F238E27FC236}">
                <a16:creationId xmlns:a16="http://schemas.microsoft.com/office/drawing/2014/main" xmlns="" id="{B3CB1EA6-C242-4495-BF65-7C031C81D973}"/>
              </a:ext>
            </a:extLst>
          </p:cNvPr>
          <p:cNvSpPr txBox="1"/>
          <p:nvPr/>
        </p:nvSpPr>
        <p:spPr>
          <a:xfrm>
            <a:off x="658224" y="5590845"/>
            <a:ext cx="3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-20</a:t>
            </a:r>
          </a:p>
        </p:txBody>
      </p:sp>
      <p:sp>
        <p:nvSpPr>
          <p:cNvPr id="161" name="Freeform 5">
            <a:extLst>
              <a:ext uri="{FF2B5EF4-FFF2-40B4-BE49-F238E27FC236}">
                <a16:creationId xmlns:a16="http://schemas.microsoft.com/office/drawing/2014/main" xmlns="" id="{150DE17B-6A53-4E26-9CA2-197780379EF8}"/>
              </a:ext>
            </a:extLst>
          </p:cNvPr>
          <p:cNvSpPr>
            <a:spLocks/>
          </p:cNvSpPr>
          <p:nvPr/>
        </p:nvSpPr>
        <p:spPr bwMode="auto">
          <a:xfrm>
            <a:off x="6777526" y="4997013"/>
            <a:ext cx="540000" cy="406399"/>
          </a:xfrm>
          <a:custGeom>
            <a:avLst/>
            <a:gdLst>
              <a:gd name="T0" fmla="*/ 509 w 509"/>
              <a:gd name="T1" fmla="*/ 512 h 512"/>
              <a:gd name="T2" fmla="*/ 509 w 509"/>
              <a:gd name="T3" fmla="*/ 0 h 512"/>
              <a:gd name="T4" fmla="*/ 0 w 509"/>
              <a:gd name="T5" fmla="*/ 0 h 512"/>
              <a:gd name="T6" fmla="*/ 0 w 509"/>
              <a:gd name="T7" fmla="*/ 512 h 512"/>
              <a:gd name="T8" fmla="*/ 509 w 509"/>
              <a:gd name="T9" fmla="*/ 512 h 512"/>
              <a:gd name="T10" fmla="*/ 509 w 509"/>
              <a:gd name="T11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9" h="512">
                <a:moveTo>
                  <a:pt x="509" y="512"/>
                </a:moveTo>
                <a:lnTo>
                  <a:pt x="509" y="0"/>
                </a:lnTo>
                <a:lnTo>
                  <a:pt x="0" y="0"/>
                </a:lnTo>
                <a:lnTo>
                  <a:pt x="0" y="512"/>
                </a:lnTo>
                <a:lnTo>
                  <a:pt x="509" y="512"/>
                </a:lnTo>
                <a:lnTo>
                  <a:pt x="509" y="512"/>
                </a:lnTo>
                <a:close/>
              </a:path>
            </a:pathLst>
          </a:cu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62" name="Freeform 12">
            <a:extLst>
              <a:ext uri="{FF2B5EF4-FFF2-40B4-BE49-F238E27FC236}">
                <a16:creationId xmlns:a16="http://schemas.microsoft.com/office/drawing/2014/main" xmlns="" id="{ECBD3284-9E02-4485-BA4D-E4A805FED33A}"/>
              </a:ext>
            </a:extLst>
          </p:cNvPr>
          <p:cNvSpPr>
            <a:spLocks/>
          </p:cNvSpPr>
          <p:nvPr/>
        </p:nvSpPr>
        <p:spPr bwMode="auto">
          <a:xfrm>
            <a:off x="5945676" y="5392585"/>
            <a:ext cx="540000" cy="512255"/>
          </a:xfrm>
          <a:custGeom>
            <a:avLst/>
            <a:gdLst>
              <a:gd name="T0" fmla="*/ 0 w 508"/>
              <a:gd name="T1" fmla="*/ 0 h 26"/>
              <a:gd name="T2" fmla="*/ 0 w 508"/>
              <a:gd name="T3" fmla="*/ 26 h 26"/>
              <a:gd name="T4" fmla="*/ 508 w 508"/>
              <a:gd name="T5" fmla="*/ 26 h 26"/>
              <a:gd name="T6" fmla="*/ 508 w 508"/>
              <a:gd name="T7" fmla="*/ 0 h 26"/>
              <a:gd name="T8" fmla="*/ 0 w 508"/>
              <a:gd name="T9" fmla="*/ 0 h 26"/>
              <a:gd name="T10" fmla="*/ 0 w 508"/>
              <a:gd name="T11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08" h="26">
                <a:moveTo>
                  <a:pt x="0" y="0"/>
                </a:moveTo>
                <a:lnTo>
                  <a:pt x="0" y="26"/>
                </a:lnTo>
                <a:lnTo>
                  <a:pt x="508" y="26"/>
                </a:lnTo>
                <a:lnTo>
                  <a:pt x="508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63" name="Line 24">
            <a:extLst>
              <a:ext uri="{FF2B5EF4-FFF2-40B4-BE49-F238E27FC236}">
                <a16:creationId xmlns:a16="http://schemas.microsoft.com/office/drawing/2014/main" xmlns="" id="{76065776-ADF3-4348-8F2B-370EA8D76B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4513" y="5403413"/>
            <a:ext cx="0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64" name="Line 25">
            <a:extLst>
              <a:ext uri="{FF2B5EF4-FFF2-40B4-BE49-F238E27FC236}">
                <a16:creationId xmlns:a16="http://schemas.microsoft.com/office/drawing/2014/main" xmlns="" id="{8547C0C3-6D3D-4673-B5C4-1CE483555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4513" y="4462579"/>
            <a:ext cx="0" cy="94083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65" name="Line 26">
            <a:extLst>
              <a:ext uri="{FF2B5EF4-FFF2-40B4-BE49-F238E27FC236}">
                <a16:creationId xmlns:a16="http://schemas.microsoft.com/office/drawing/2014/main" xmlns="" id="{095EFEF1-A250-4A07-809D-75DF5FA75ADF}"/>
              </a:ext>
            </a:extLst>
          </p:cNvPr>
          <p:cNvSpPr>
            <a:spLocks noChangeShapeType="1"/>
          </p:cNvSpPr>
          <p:nvPr/>
        </p:nvSpPr>
        <p:spPr bwMode="auto">
          <a:xfrm>
            <a:off x="5534513" y="5403413"/>
            <a:ext cx="2459038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66" name="Line 28">
            <a:extLst>
              <a:ext uri="{FF2B5EF4-FFF2-40B4-BE49-F238E27FC236}">
                <a16:creationId xmlns:a16="http://schemas.microsoft.com/office/drawing/2014/main" xmlns="" id="{39FD8E20-3C49-42F8-844C-4D63968231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713" y="4590613"/>
            <a:ext cx="508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67" name="Line 29">
            <a:extLst>
              <a:ext uri="{FF2B5EF4-FFF2-40B4-BE49-F238E27FC236}">
                <a16:creationId xmlns:a16="http://schemas.microsoft.com/office/drawing/2014/main" xmlns="" id="{3768A1C0-C489-4EB2-B094-5E77C3A1B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713" y="4997013"/>
            <a:ext cx="508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68" name="Line 30">
            <a:extLst>
              <a:ext uri="{FF2B5EF4-FFF2-40B4-BE49-F238E27FC236}">
                <a16:creationId xmlns:a16="http://schemas.microsoft.com/office/drawing/2014/main" xmlns="" id="{14442EC3-888D-42CE-A162-C1B8B31F8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3713" y="5403413"/>
            <a:ext cx="508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69" name="ZoneTexte 168">
            <a:extLst>
              <a:ext uri="{FF2B5EF4-FFF2-40B4-BE49-F238E27FC236}">
                <a16:creationId xmlns:a16="http://schemas.microsoft.com/office/drawing/2014/main" xmlns="" id="{A4951DE9-83B1-4E01-932D-CC5E1C1965D7}"/>
              </a:ext>
            </a:extLst>
          </p:cNvPr>
          <p:cNvSpPr txBox="1"/>
          <p:nvPr/>
        </p:nvSpPr>
        <p:spPr>
          <a:xfrm>
            <a:off x="6758240" y="4686776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333399"/>
                </a:solidFill>
                <a:latin typeface="+mj-lt"/>
              </a:rPr>
              <a:t>18.4</a:t>
            </a:r>
          </a:p>
        </p:txBody>
      </p:sp>
      <p:sp>
        <p:nvSpPr>
          <p:cNvPr id="170" name="ZoneTexte 169">
            <a:extLst>
              <a:ext uri="{FF2B5EF4-FFF2-40B4-BE49-F238E27FC236}">
                <a16:creationId xmlns:a16="http://schemas.microsoft.com/office/drawing/2014/main" xmlns="" id="{655D05E5-3FC3-4A50-BE02-54C95854948F}"/>
              </a:ext>
            </a:extLst>
          </p:cNvPr>
          <p:cNvSpPr txBox="1"/>
          <p:nvPr/>
        </p:nvSpPr>
        <p:spPr>
          <a:xfrm>
            <a:off x="5966319" y="5927920"/>
            <a:ext cx="4555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b="1" dirty="0">
                <a:solidFill>
                  <a:srgbClr val="333399"/>
                </a:solidFill>
                <a:latin typeface="+mj-lt"/>
              </a:rPr>
              <a:t>-27</a:t>
            </a:r>
          </a:p>
        </p:txBody>
      </p:sp>
      <p:sp>
        <p:nvSpPr>
          <p:cNvPr id="171" name="ZoneTexte 170">
            <a:extLst>
              <a:ext uri="{FF2B5EF4-FFF2-40B4-BE49-F238E27FC236}">
                <a16:creationId xmlns:a16="http://schemas.microsoft.com/office/drawing/2014/main" xmlns="" id="{557491C3-4E84-4B41-93C1-D2E1AAA7FB1B}"/>
              </a:ext>
            </a:extLst>
          </p:cNvPr>
          <p:cNvSpPr txBox="1"/>
          <p:nvPr/>
        </p:nvSpPr>
        <p:spPr>
          <a:xfrm>
            <a:off x="5275478" y="5274757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0</a:t>
            </a:r>
          </a:p>
        </p:txBody>
      </p:sp>
      <p:sp>
        <p:nvSpPr>
          <p:cNvPr id="172" name="ZoneTexte 171">
            <a:extLst>
              <a:ext uri="{FF2B5EF4-FFF2-40B4-BE49-F238E27FC236}">
                <a16:creationId xmlns:a16="http://schemas.microsoft.com/office/drawing/2014/main" xmlns="" id="{B3CB1EA6-C242-4495-BF65-7C031C81D973}"/>
              </a:ext>
            </a:extLst>
          </p:cNvPr>
          <p:cNvSpPr txBox="1"/>
          <p:nvPr/>
        </p:nvSpPr>
        <p:spPr>
          <a:xfrm>
            <a:off x="5204446" y="4868668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20</a:t>
            </a:r>
          </a:p>
        </p:txBody>
      </p:sp>
      <p:sp>
        <p:nvSpPr>
          <p:cNvPr id="173" name="ZoneTexte 172">
            <a:extLst>
              <a:ext uri="{FF2B5EF4-FFF2-40B4-BE49-F238E27FC236}">
                <a16:creationId xmlns:a16="http://schemas.microsoft.com/office/drawing/2014/main" xmlns="" id="{5E572B79-802D-4330-9CBA-83DFE51E11F4}"/>
              </a:ext>
            </a:extLst>
          </p:cNvPr>
          <p:cNvSpPr txBox="1"/>
          <p:nvPr/>
        </p:nvSpPr>
        <p:spPr>
          <a:xfrm>
            <a:off x="5204446" y="4462580"/>
            <a:ext cx="3406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40</a:t>
            </a:r>
          </a:p>
        </p:txBody>
      </p:sp>
      <p:sp>
        <p:nvSpPr>
          <p:cNvPr id="174" name="Line 24">
            <a:extLst>
              <a:ext uri="{FF2B5EF4-FFF2-40B4-BE49-F238E27FC236}">
                <a16:creationId xmlns:a16="http://schemas.microsoft.com/office/drawing/2014/main" xmlns="" id="{76065776-ADF3-4348-8F2B-370EA8D76B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1692" y="6204919"/>
            <a:ext cx="0" cy="17463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75" name="Line 25">
            <a:extLst>
              <a:ext uri="{FF2B5EF4-FFF2-40B4-BE49-F238E27FC236}">
                <a16:creationId xmlns:a16="http://schemas.microsoft.com/office/drawing/2014/main" xmlns="" id="{8547C0C3-6D3D-4673-B5C4-1CE4835551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31692" y="5405195"/>
            <a:ext cx="0" cy="827999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76" name="Line 29">
            <a:extLst>
              <a:ext uri="{FF2B5EF4-FFF2-40B4-BE49-F238E27FC236}">
                <a16:creationId xmlns:a16="http://schemas.microsoft.com/office/drawing/2014/main" xmlns="" id="{3768A1C0-C489-4EB2-B094-5E77C3A1B1CE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0892" y="5784408"/>
            <a:ext cx="508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77" name="Line 30">
            <a:extLst>
              <a:ext uri="{FF2B5EF4-FFF2-40B4-BE49-F238E27FC236}">
                <a16:creationId xmlns:a16="http://schemas.microsoft.com/office/drawing/2014/main" xmlns="" id="{14442EC3-888D-42CE-A162-C1B8B31F898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0892" y="6204919"/>
            <a:ext cx="508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rgbClr val="000066"/>
              </a:solidFill>
            </a:endParaRPr>
          </a:p>
        </p:txBody>
      </p:sp>
      <p:sp>
        <p:nvSpPr>
          <p:cNvPr id="178" name="ZoneTexte 177">
            <a:extLst>
              <a:ext uri="{FF2B5EF4-FFF2-40B4-BE49-F238E27FC236}">
                <a16:creationId xmlns:a16="http://schemas.microsoft.com/office/drawing/2014/main" xmlns="" id="{557491C3-4E84-4B41-93C1-D2E1AAA7FB1B}"/>
              </a:ext>
            </a:extLst>
          </p:cNvPr>
          <p:cNvSpPr txBox="1"/>
          <p:nvPr/>
        </p:nvSpPr>
        <p:spPr>
          <a:xfrm>
            <a:off x="5154512" y="6033930"/>
            <a:ext cx="3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-40</a:t>
            </a:r>
          </a:p>
        </p:txBody>
      </p:sp>
      <p:sp>
        <p:nvSpPr>
          <p:cNvPr id="179" name="ZoneTexte 178">
            <a:extLst>
              <a:ext uri="{FF2B5EF4-FFF2-40B4-BE49-F238E27FC236}">
                <a16:creationId xmlns:a16="http://schemas.microsoft.com/office/drawing/2014/main" xmlns="" id="{B3CB1EA6-C242-4495-BF65-7C031C81D973}"/>
              </a:ext>
            </a:extLst>
          </p:cNvPr>
          <p:cNvSpPr txBox="1"/>
          <p:nvPr/>
        </p:nvSpPr>
        <p:spPr>
          <a:xfrm>
            <a:off x="5154512" y="5627841"/>
            <a:ext cx="3877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200" dirty="0">
                <a:solidFill>
                  <a:srgbClr val="000066"/>
                </a:solidFill>
              </a:rPr>
              <a:t>-20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xmlns="" id="{A9042419-88BF-446C-8E8C-DA8B64F39E14}"/>
              </a:ext>
            </a:extLst>
          </p:cNvPr>
          <p:cNvSpPr txBox="1"/>
          <p:nvPr/>
        </p:nvSpPr>
        <p:spPr>
          <a:xfrm>
            <a:off x="5941648" y="6459454"/>
            <a:ext cx="3202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rgbClr val="C00000"/>
                </a:solidFill>
                <a:cs typeface="Arial" panose="020B0604020202020204" pitchFamily="34" charset="0"/>
              </a:rPr>
              <a:t>Orkin</a:t>
            </a:r>
            <a:r>
              <a:rPr lang="fr-FR" sz="1200" i="1" dirty="0">
                <a:solidFill>
                  <a:srgbClr val="C00000"/>
                </a:solidFill>
                <a:cs typeface="Arial" panose="020B0604020202020204" pitchFamily="34" charset="0"/>
              </a:rPr>
              <a:t> C. (Abs P0212). JIAS 2018; 21, suppl. 8: 8-9</a:t>
            </a:r>
          </a:p>
        </p:txBody>
      </p:sp>
    </p:spTree>
    <p:extLst>
      <p:ext uri="{BB962C8B-B14F-4D97-AF65-F5344CB8AC3E}">
        <p14:creationId xmlns:p14="http://schemas.microsoft.com/office/powerpoint/2010/main" val="1724394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utoShape 165">
            <a:extLst>
              <a:ext uri="{FF2B5EF4-FFF2-40B4-BE49-F238E27FC236}">
                <a16:creationId xmlns:a16="http://schemas.microsoft.com/office/drawing/2014/main" xmlns="" id="{8523C634-B8A1-4819-A3B7-1322A7367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2993" y="1671869"/>
            <a:ext cx="2640091" cy="97515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D0D0F0"/>
            </a:solidFill>
            <a:round/>
            <a:headEnd/>
            <a:tailEnd/>
          </a:ln>
          <a:effectLst>
            <a:prstShdw prst="shdw17" dist="17961" dir="2700000">
              <a:srgbClr val="7D7D90">
                <a:alpha val="74997"/>
              </a:srgbClr>
            </a:prstShdw>
          </a:effec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 sz="2800">
              <a:solidFill>
                <a:srgbClr val="000066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74877" y="3143154"/>
            <a:ext cx="3989607" cy="2790737"/>
            <a:chOff x="428783" y="3515406"/>
            <a:chExt cx="3989607" cy="2790737"/>
          </a:xfrm>
        </p:grpSpPr>
        <p:sp>
          <p:nvSpPr>
            <p:cNvPr id="29" name="Line 13">
              <a:extLst>
                <a:ext uri="{FF2B5EF4-FFF2-40B4-BE49-F238E27FC236}">
                  <a16:creationId xmlns:a16="http://schemas.microsoft.com/office/drawing/2014/main" xmlns="" id="{5172EFCC-1978-4D16-BD77-00091BAB3B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589" y="3650503"/>
              <a:ext cx="0" cy="51435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30" name="Line 14">
              <a:extLst>
                <a:ext uri="{FF2B5EF4-FFF2-40B4-BE49-F238E27FC236}">
                  <a16:creationId xmlns:a16="http://schemas.microsoft.com/office/drawing/2014/main" xmlns="" id="{A8853951-B876-4F05-BF0B-7BFF21FF3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589" y="4164853"/>
              <a:ext cx="0" cy="1027113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31" name="Line 15">
              <a:extLst>
                <a:ext uri="{FF2B5EF4-FFF2-40B4-BE49-F238E27FC236}">
                  <a16:creationId xmlns:a16="http://schemas.microsoft.com/office/drawing/2014/main" xmlns="" id="{85F90DB1-0638-4086-94E5-26BC0E0F8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589" y="4164853"/>
              <a:ext cx="3387725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32" name="Line 16">
              <a:extLst>
                <a:ext uri="{FF2B5EF4-FFF2-40B4-BE49-F238E27FC236}">
                  <a16:creationId xmlns:a16="http://schemas.microsoft.com/office/drawing/2014/main" xmlns="" id="{45FEDE38-5D41-4237-B5DA-66CCB23E8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3650503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xmlns="" id="{040DAC26-BA5F-4F96-B9BE-22C4B9610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3917203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34" name="Line 18">
              <a:extLst>
                <a:ext uri="{FF2B5EF4-FFF2-40B4-BE49-F238E27FC236}">
                  <a16:creationId xmlns:a16="http://schemas.microsoft.com/office/drawing/2014/main" xmlns="" id="{FFA510D3-4D66-4087-9F8F-5CAA0C6E2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4420440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35" name="Line 19">
              <a:extLst>
                <a:ext uri="{FF2B5EF4-FFF2-40B4-BE49-F238E27FC236}">
                  <a16:creationId xmlns:a16="http://schemas.microsoft.com/office/drawing/2014/main" xmlns="" id="{1D27542E-A7A2-40BF-BF21-B5576B193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4164853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36" name="Line 20">
              <a:extLst>
                <a:ext uri="{FF2B5EF4-FFF2-40B4-BE49-F238E27FC236}">
                  <a16:creationId xmlns:a16="http://schemas.microsoft.com/office/drawing/2014/main" xmlns="" id="{B6B1164C-5201-438D-BD1B-05B08E767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4922090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37" name="Line 21">
              <a:extLst>
                <a:ext uri="{FF2B5EF4-FFF2-40B4-BE49-F238E27FC236}">
                  <a16:creationId xmlns:a16="http://schemas.microsoft.com/office/drawing/2014/main" xmlns="" id="{91AE1BDF-8899-4B81-9656-5E22B2EF4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4669678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38" name="Line 22">
              <a:extLst>
                <a:ext uri="{FF2B5EF4-FFF2-40B4-BE49-F238E27FC236}">
                  <a16:creationId xmlns:a16="http://schemas.microsoft.com/office/drawing/2014/main" xmlns="" id="{C3B46527-8A1A-415A-A5C0-61931B865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5191966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39" name="Line 23">
              <a:extLst>
                <a:ext uri="{FF2B5EF4-FFF2-40B4-BE49-F238E27FC236}">
                  <a16:creationId xmlns:a16="http://schemas.microsoft.com/office/drawing/2014/main" xmlns="" id="{F8DD5CEB-227E-4045-AB7E-0AD28DCC0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0314" y="4104528"/>
              <a:ext cx="0" cy="60325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40" name="Line 24">
              <a:extLst>
                <a:ext uri="{FF2B5EF4-FFF2-40B4-BE49-F238E27FC236}">
                  <a16:creationId xmlns:a16="http://schemas.microsoft.com/office/drawing/2014/main" xmlns="" id="{A8EA7176-E54E-4173-9C5C-622BA9E84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451" y="4104528"/>
              <a:ext cx="0" cy="60325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xmlns="" id="{DB3B3992-ACB9-4D15-BF7A-BE60D93613FC}"/>
                </a:ext>
              </a:extLst>
            </p:cNvPr>
            <p:cNvSpPr txBox="1"/>
            <p:nvPr/>
          </p:nvSpPr>
          <p:spPr>
            <a:xfrm>
              <a:off x="499315" y="40228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0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xmlns="" id="{E45CFED6-3F84-484F-A246-3D462AB7EED3}"/>
                </a:ext>
              </a:extLst>
            </p:cNvPr>
            <p:cNvSpPr txBox="1"/>
            <p:nvPr/>
          </p:nvSpPr>
          <p:spPr>
            <a:xfrm>
              <a:off x="499315" y="37691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1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xmlns="" id="{CABF25EB-1E25-41ED-86B3-5697B76284BF}"/>
                </a:ext>
              </a:extLst>
            </p:cNvPr>
            <p:cNvSpPr txBox="1"/>
            <p:nvPr/>
          </p:nvSpPr>
          <p:spPr>
            <a:xfrm>
              <a:off x="499315" y="35154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2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xmlns="" id="{88157837-AA79-4F1A-9DE8-0C0AAD6994E3}"/>
                </a:ext>
              </a:extLst>
            </p:cNvPr>
            <p:cNvSpPr txBox="1"/>
            <p:nvPr/>
          </p:nvSpPr>
          <p:spPr>
            <a:xfrm>
              <a:off x="428783" y="427661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-1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xmlns="" id="{1C068CAD-112F-4234-8391-F2B19279A917}"/>
                </a:ext>
              </a:extLst>
            </p:cNvPr>
            <p:cNvSpPr txBox="1"/>
            <p:nvPr/>
          </p:nvSpPr>
          <p:spPr>
            <a:xfrm>
              <a:off x="428783" y="453035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-2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xmlns="" id="{4444EE8D-DA80-4CC1-92A7-55BA59DEE51E}"/>
                </a:ext>
              </a:extLst>
            </p:cNvPr>
            <p:cNvSpPr txBox="1"/>
            <p:nvPr/>
          </p:nvSpPr>
          <p:spPr>
            <a:xfrm>
              <a:off x="428783" y="4784091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-3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xmlns="" id="{99139F42-43FA-40D1-A10B-4C1951B44DDA}"/>
                </a:ext>
              </a:extLst>
            </p:cNvPr>
            <p:cNvSpPr txBox="1"/>
            <p:nvPr/>
          </p:nvSpPr>
          <p:spPr>
            <a:xfrm>
              <a:off x="428783" y="503782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-4</a:t>
              </a:r>
            </a:p>
          </p:txBody>
        </p:sp>
        <p:sp>
          <p:nvSpPr>
            <p:cNvPr id="25" name="TextBox 6">
              <a:extLst>
                <a:ext uri="{FF2B5EF4-FFF2-40B4-BE49-F238E27FC236}">
                  <a16:creationId xmlns:a16="http://schemas.microsoft.com/office/drawing/2014/main" xmlns="" id="{5D9E8317-76A4-4049-89D4-529CF8A5E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829" y="6050855"/>
              <a:ext cx="873782" cy="25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 kern="0" dirty="0">
                  <a:solidFill>
                    <a:srgbClr val="000066"/>
                  </a:solidFill>
                  <a:latin typeface="+mn-lt"/>
                </a:rPr>
                <a:t>W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</a:rPr>
                <a:t>eeks</a:t>
              </a:r>
              <a:endParaRPr kumimoji="0" lang="en-US" altLang="en-US" b="1" i="0" u="none" kern="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xmlns="" id="{64D4D24D-9A13-4C08-97AE-F6C38E0E0ED1}"/>
                </a:ext>
              </a:extLst>
            </p:cNvPr>
            <p:cNvSpPr txBox="1"/>
            <p:nvPr/>
          </p:nvSpPr>
          <p:spPr>
            <a:xfrm>
              <a:off x="657653" y="548225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000066"/>
                  </a:solidFill>
                  <a:latin typeface="+mn-lt"/>
                </a:rPr>
                <a:t>0</a:t>
              </a: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xmlns="" id="{EEF8CD8F-EA9F-47A9-84C1-5FD1381086E0}"/>
                </a:ext>
              </a:extLst>
            </p:cNvPr>
            <p:cNvSpPr txBox="1"/>
            <p:nvPr/>
          </p:nvSpPr>
          <p:spPr>
            <a:xfrm>
              <a:off x="2294230" y="5482250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xmlns="" id="{30D46F54-6AF9-4D7A-BE9C-5690561B9ACE}"/>
                </a:ext>
              </a:extLst>
            </p:cNvPr>
            <p:cNvSpPr txBox="1"/>
            <p:nvPr/>
          </p:nvSpPr>
          <p:spPr>
            <a:xfrm>
              <a:off x="3999685" y="5482250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000066"/>
                  </a:solidFill>
                </a:rPr>
                <a:t>96</a:t>
              </a:r>
            </a:p>
          </p:txBody>
        </p:sp>
      </p:grpSp>
      <p:grpSp>
        <p:nvGrpSpPr>
          <p:cNvPr id="115" name="Groupe 114"/>
          <p:cNvGrpSpPr/>
          <p:nvPr/>
        </p:nvGrpSpPr>
        <p:grpSpPr>
          <a:xfrm>
            <a:off x="4631695" y="3143174"/>
            <a:ext cx="3989607" cy="2899594"/>
            <a:chOff x="428783" y="3515406"/>
            <a:chExt cx="3989607" cy="2899594"/>
          </a:xfrm>
        </p:grpSpPr>
        <p:sp>
          <p:nvSpPr>
            <p:cNvPr id="116" name="Line 13">
              <a:extLst>
                <a:ext uri="{FF2B5EF4-FFF2-40B4-BE49-F238E27FC236}">
                  <a16:creationId xmlns:a16="http://schemas.microsoft.com/office/drawing/2014/main" xmlns="" id="{5172EFCC-1978-4D16-BD77-00091BAB3B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589" y="3650503"/>
              <a:ext cx="0" cy="51435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17" name="Line 14">
              <a:extLst>
                <a:ext uri="{FF2B5EF4-FFF2-40B4-BE49-F238E27FC236}">
                  <a16:creationId xmlns:a16="http://schemas.microsoft.com/office/drawing/2014/main" xmlns="" id="{A8853951-B876-4F05-BF0B-7BFF21FF3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02589" y="4164853"/>
              <a:ext cx="0" cy="1027113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18" name="Line 15">
              <a:extLst>
                <a:ext uri="{FF2B5EF4-FFF2-40B4-BE49-F238E27FC236}">
                  <a16:creationId xmlns:a16="http://schemas.microsoft.com/office/drawing/2014/main" xmlns="" id="{85F90DB1-0638-4086-94E5-26BC0E0F8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2589" y="4164853"/>
              <a:ext cx="3387725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19" name="Line 16">
              <a:extLst>
                <a:ext uri="{FF2B5EF4-FFF2-40B4-BE49-F238E27FC236}">
                  <a16:creationId xmlns:a16="http://schemas.microsoft.com/office/drawing/2014/main" xmlns="" id="{45FEDE38-5D41-4237-B5DA-66CCB23E84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3650503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20" name="Line 17">
              <a:extLst>
                <a:ext uri="{FF2B5EF4-FFF2-40B4-BE49-F238E27FC236}">
                  <a16:creationId xmlns:a16="http://schemas.microsoft.com/office/drawing/2014/main" xmlns="" id="{040DAC26-BA5F-4F96-B9BE-22C4B96104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3917203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21" name="Line 18">
              <a:extLst>
                <a:ext uri="{FF2B5EF4-FFF2-40B4-BE49-F238E27FC236}">
                  <a16:creationId xmlns:a16="http://schemas.microsoft.com/office/drawing/2014/main" xmlns="" id="{FFA510D3-4D66-4087-9F8F-5CAA0C6E26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4420440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22" name="Line 19">
              <a:extLst>
                <a:ext uri="{FF2B5EF4-FFF2-40B4-BE49-F238E27FC236}">
                  <a16:creationId xmlns:a16="http://schemas.microsoft.com/office/drawing/2014/main" xmlns="" id="{1D27542E-A7A2-40BF-BF21-B5576B1938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4164853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23" name="Line 20">
              <a:extLst>
                <a:ext uri="{FF2B5EF4-FFF2-40B4-BE49-F238E27FC236}">
                  <a16:creationId xmlns:a16="http://schemas.microsoft.com/office/drawing/2014/main" xmlns="" id="{B6B1164C-5201-438D-BD1B-05B08E767C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4922090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24" name="Line 21">
              <a:extLst>
                <a:ext uri="{FF2B5EF4-FFF2-40B4-BE49-F238E27FC236}">
                  <a16:creationId xmlns:a16="http://schemas.microsoft.com/office/drawing/2014/main" xmlns="" id="{91AE1BDF-8899-4B81-9656-5E22B2EF48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4669678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25" name="Line 22">
              <a:extLst>
                <a:ext uri="{FF2B5EF4-FFF2-40B4-BE49-F238E27FC236}">
                  <a16:creationId xmlns:a16="http://schemas.microsoft.com/office/drawing/2014/main" xmlns="" id="{C3B46527-8A1A-415A-A5C0-61931B8654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3851" y="5191966"/>
              <a:ext cx="58738" cy="0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26" name="Line 23">
              <a:extLst>
                <a:ext uri="{FF2B5EF4-FFF2-40B4-BE49-F238E27FC236}">
                  <a16:creationId xmlns:a16="http://schemas.microsoft.com/office/drawing/2014/main" xmlns="" id="{F8DD5CEB-227E-4045-AB7E-0AD28DCC0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90314" y="4104528"/>
              <a:ext cx="0" cy="60325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27" name="Line 24">
              <a:extLst>
                <a:ext uri="{FF2B5EF4-FFF2-40B4-BE49-F238E27FC236}">
                  <a16:creationId xmlns:a16="http://schemas.microsoft.com/office/drawing/2014/main" xmlns="" id="{A8EA7176-E54E-4173-9C5C-622BA9E84B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451" y="4104528"/>
              <a:ext cx="0" cy="60325"/>
            </a:xfrm>
            <a:prstGeom prst="line">
              <a:avLst/>
            </a:prstGeom>
            <a:noFill/>
            <a:ln w="635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66"/>
                </a:solidFill>
                <a:latin typeface="+mn-lt"/>
              </a:endParaRPr>
            </a:p>
          </p:txBody>
        </p:sp>
        <p:sp>
          <p:nvSpPr>
            <p:cNvPr id="128" name="ZoneTexte 127">
              <a:extLst>
                <a:ext uri="{FF2B5EF4-FFF2-40B4-BE49-F238E27FC236}">
                  <a16:creationId xmlns:a16="http://schemas.microsoft.com/office/drawing/2014/main" xmlns="" id="{DB3B3992-ACB9-4D15-BF7A-BE60D93613FC}"/>
                </a:ext>
              </a:extLst>
            </p:cNvPr>
            <p:cNvSpPr txBox="1"/>
            <p:nvPr/>
          </p:nvSpPr>
          <p:spPr>
            <a:xfrm>
              <a:off x="499315" y="402288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0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xmlns="" id="{E45CFED6-3F84-484F-A246-3D462AB7EED3}"/>
                </a:ext>
              </a:extLst>
            </p:cNvPr>
            <p:cNvSpPr txBox="1"/>
            <p:nvPr/>
          </p:nvSpPr>
          <p:spPr>
            <a:xfrm>
              <a:off x="499315" y="376914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1</a:t>
              </a:r>
            </a:p>
          </p:txBody>
        </p:sp>
        <p:sp>
          <p:nvSpPr>
            <p:cNvPr id="130" name="ZoneTexte 129">
              <a:extLst>
                <a:ext uri="{FF2B5EF4-FFF2-40B4-BE49-F238E27FC236}">
                  <a16:creationId xmlns:a16="http://schemas.microsoft.com/office/drawing/2014/main" xmlns="" id="{CABF25EB-1E25-41ED-86B3-5697B76284BF}"/>
                </a:ext>
              </a:extLst>
            </p:cNvPr>
            <p:cNvSpPr txBox="1"/>
            <p:nvPr/>
          </p:nvSpPr>
          <p:spPr>
            <a:xfrm>
              <a:off x="499315" y="351540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2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xmlns="" id="{88157837-AA79-4F1A-9DE8-0C0AAD6994E3}"/>
                </a:ext>
              </a:extLst>
            </p:cNvPr>
            <p:cNvSpPr txBox="1"/>
            <p:nvPr/>
          </p:nvSpPr>
          <p:spPr>
            <a:xfrm>
              <a:off x="428783" y="427661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-1</a:t>
              </a:r>
            </a:p>
          </p:txBody>
        </p:sp>
        <p:sp>
          <p:nvSpPr>
            <p:cNvPr id="132" name="ZoneTexte 131">
              <a:extLst>
                <a:ext uri="{FF2B5EF4-FFF2-40B4-BE49-F238E27FC236}">
                  <a16:creationId xmlns:a16="http://schemas.microsoft.com/office/drawing/2014/main" xmlns="" id="{1C068CAD-112F-4234-8391-F2B19279A917}"/>
                </a:ext>
              </a:extLst>
            </p:cNvPr>
            <p:cNvSpPr txBox="1"/>
            <p:nvPr/>
          </p:nvSpPr>
          <p:spPr>
            <a:xfrm>
              <a:off x="428783" y="4530354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-2</a:t>
              </a:r>
            </a:p>
          </p:txBody>
        </p:sp>
        <p:sp>
          <p:nvSpPr>
            <p:cNvPr id="133" name="ZoneTexte 132">
              <a:extLst>
                <a:ext uri="{FF2B5EF4-FFF2-40B4-BE49-F238E27FC236}">
                  <a16:creationId xmlns:a16="http://schemas.microsoft.com/office/drawing/2014/main" xmlns="" id="{4444EE8D-DA80-4CC1-92A7-55BA59DEE51E}"/>
                </a:ext>
              </a:extLst>
            </p:cNvPr>
            <p:cNvSpPr txBox="1"/>
            <p:nvPr/>
          </p:nvSpPr>
          <p:spPr>
            <a:xfrm>
              <a:off x="428783" y="4784091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-3</a:t>
              </a:r>
            </a:p>
          </p:txBody>
        </p:sp>
        <p:sp>
          <p:nvSpPr>
            <p:cNvPr id="134" name="ZoneTexte 133">
              <a:extLst>
                <a:ext uri="{FF2B5EF4-FFF2-40B4-BE49-F238E27FC236}">
                  <a16:creationId xmlns:a16="http://schemas.microsoft.com/office/drawing/2014/main" xmlns="" id="{99139F42-43FA-40D1-A10B-4C1951B44DDA}"/>
                </a:ext>
              </a:extLst>
            </p:cNvPr>
            <p:cNvSpPr txBox="1"/>
            <p:nvPr/>
          </p:nvSpPr>
          <p:spPr>
            <a:xfrm>
              <a:off x="428783" y="5037827"/>
              <a:ext cx="3722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fr-FR" dirty="0">
                  <a:solidFill>
                    <a:srgbClr val="000066"/>
                  </a:solidFill>
                  <a:latin typeface="+mn-lt"/>
                </a:rPr>
                <a:t>-4</a:t>
              </a:r>
            </a:p>
          </p:txBody>
        </p:sp>
        <p:sp>
          <p:nvSpPr>
            <p:cNvPr id="135" name="TextBox 6">
              <a:extLst>
                <a:ext uri="{FF2B5EF4-FFF2-40B4-BE49-F238E27FC236}">
                  <a16:creationId xmlns:a16="http://schemas.microsoft.com/office/drawing/2014/main" xmlns="" id="{5D9E8317-76A4-4049-89D4-529CF8A5EA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829" y="6159712"/>
              <a:ext cx="873782" cy="25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b="1" kern="0" dirty="0">
                  <a:solidFill>
                    <a:srgbClr val="000066"/>
                  </a:solidFill>
                  <a:latin typeface="+mn-lt"/>
                </a:rPr>
                <a:t>W</a:t>
              </a:r>
              <a:r>
                <a:rPr kumimoji="0" lang="en-US" altLang="en-US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66"/>
                  </a:solidFill>
                  <a:effectLst/>
                  <a:uLnTx/>
                  <a:uFillTx/>
                  <a:latin typeface="+mn-lt"/>
                </a:rPr>
                <a:t>eeks</a:t>
              </a:r>
              <a:endParaRPr kumimoji="0" lang="en-US" altLang="en-US" b="1" i="0" u="none" kern="0" cap="none" spc="0" normalizeH="0" baseline="3000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</a:endParaRPr>
            </a:p>
          </p:txBody>
        </p:sp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xmlns="" id="{64D4D24D-9A13-4C08-97AE-F6C38E0E0ED1}"/>
                </a:ext>
              </a:extLst>
            </p:cNvPr>
            <p:cNvSpPr txBox="1"/>
            <p:nvPr/>
          </p:nvSpPr>
          <p:spPr>
            <a:xfrm>
              <a:off x="657653" y="55475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000066"/>
                  </a:solidFill>
                  <a:latin typeface="+mn-lt"/>
                </a:rPr>
                <a:t>0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xmlns="" id="{EEF8CD8F-EA9F-47A9-84C1-5FD1381086E0}"/>
                </a:ext>
              </a:extLst>
            </p:cNvPr>
            <p:cNvSpPr txBox="1"/>
            <p:nvPr/>
          </p:nvSpPr>
          <p:spPr>
            <a:xfrm>
              <a:off x="2294230" y="5547564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000066"/>
                  </a:solidFill>
                </a:rPr>
                <a:t>48</a:t>
              </a:r>
            </a:p>
          </p:txBody>
        </p:sp>
        <p:sp>
          <p:nvSpPr>
            <p:cNvPr id="138" name="ZoneTexte 137">
              <a:extLst>
                <a:ext uri="{FF2B5EF4-FFF2-40B4-BE49-F238E27FC236}">
                  <a16:creationId xmlns:a16="http://schemas.microsoft.com/office/drawing/2014/main" xmlns="" id="{30D46F54-6AF9-4D7A-BE9C-5690561B9ACE}"/>
                </a:ext>
              </a:extLst>
            </p:cNvPr>
            <p:cNvSpPr txBox="1"/>
            <p:nvPr/>
          </p:nvSpPr>
          <p:spPr>
            <a:xfrm>
              <a:off x="3999685" y="5547564"/>
              <a:ext cx="418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solidFill>
                    <a:srgbClr val="000066"/>
                  </a:solidFill>
                </a:rPr>
                <a:t>96</a:t>
              </a:r>
            </a:p>
          </p:txBody>
        </p:sp>
      </p:grpSp>
      <p:sp>
        <p:nvSpPr>
          <p:cNvPr id="4" name="Text Placeholder 7"/>
          <p:cNvSpPr>
            <a:spLocks/>
          </p:cNvSpPr>
          <p:nvPr/>
        </p:nvSpPr>
        <p:spPr bwMode="auto">
          <a:xfrm>
            <a:off x="5620729" y="2584926"/>
            <a:ext cx="2487168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CC3300"/>
                </a:solidFill>
                <a:latin typeface="+mj-lt"/>
              </a:rPr>
              <a:t>Hip</a:t>
            </a:r>
            <a:endParaRPr lang="en-US" altLang="en-US" sz="2000" b="1" baseline="-25000" dirty="0">
              <a:solidFill>
                <a:srgbClr val="CC3300"/>
              </a:solidFill>
              <a:latin typeface="+mj-lt"/>
            </a:endParaRPr>
          </a:p>
        </p:txBody>
      </p:sp>
      <p:sp>
        <p:nvSpPr>
          <p:cNvPr id="5" name="Text Placeholder 9"/>
          <p:cNvSpPr>
            <a:spLocks/>
          </p:cNvSpPr>
          <p:nvPr/>
        </p:nvSpPr>
        <p:spPr bwMode="auto">
          <a:xfrm>
            <a:off x="928330" y="2584926"/>
            <a:ext cx="2487168" cy="286614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2000" b="1" dirty="0">
                <a:solidFill>
                  <a:srgbClr val="CC3300"/>
                </a:solidFill>
                <a:latin typeface="+mj-lt"/>
              </a:rPr>
              <a:t>Spine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xmlns="" id="{B2799FF9-FCB8-4C1D-8221-65D610BAC6E6}"/>
              </a:ext>
            </a:extLst>
          </p:cNvPr>
          <p:cNvSpPr txBox="1"/>
          <p:nvPr/>
        </p:nvSpPr>
        <p:spPr>
          <a:xfrm>
            <a:off x="1907545" y="3955320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3399"/>
                </a:solidFill>
                <a:latin typeface="+mj-lt"/>
              </a:rPr>
              <a:t>-0.7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xmlns="" id="{1A017CEB-782E-4DC4-A4D7-CF1BD726E744}"/>
              </a:ext>
            </a:extLst>
          </p:cNvPr>
          <p:cNvSpPr txBox="1"/>
          <p:nvPr/>
        </p:nvSpPr>
        <p:spPr>
          <a:xfrm>
            <a:off x="1907545" y="449447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3399"/>
                </a:solidFill>
                <a:latin typeface="+mj-lt"/>
              </a:rPr>
              <a:t>-2.6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xmlns="" id="{526B30DC-0BDB-44A4-8468-8282EAE5D16E}"/>
              </a:ext>
            </a:extLst>
          </p:cNvPr>
          <p:cNvSpPr txBox="1"/>
          <p:nvPr/>
        </p:nvSpPr>
        <p:spPr>
          <a:xfrm>
            <a:off x="6469807" y="3385605"/>
            <a:ext cx="5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3399"/>
                </a:solidFill>
                <a:latin typeface="+mj-lt"/>
              </a:rPr>
              <a:t>+0.1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xmlns="" id="{F589FD3D-6644-47A0-9519-E303DDFA67AB}"/>
              </a:ext>
            </a:extLst>
          </p:cNvPr>
          <p:cNvSpPr txBox="1"/>
          <p:nvPr/>
        </p:nvSpPr>
        <p:spPr>
          <a:xfrm>
            <a:off x="6505499" y="457851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3399"/>
                </a:solidFill>
                <a:latin typeface="+mj-lt"/>
              </a:rPr>
              <a:t>-2.9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xmlns="" id="{8E8BDC66-370E-4D2A-9274-6150885A5714}"/>
              </a:ext>
            </a:extLst>
          </p:cNvPr>
          <p:cNvSpPr txBox="1"/>
          <p:nvPr/>
        </p:nvSpPr>
        <p:spPr>
          <a:xfrm>
            <a:off x="8107897" y="3855992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3399"/>
                </a:solidFill>
                <a:latin typeface="+mj-lt"/>
              </a:rPr>
              <a:t>-0.3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xmlns="" id="{6B69E0C2-D084-4201-A205-EF91221F243E}"/>
              </a:ext>
            </a:extLst>
          </p:cNvPr>
          <p:cNvSpPr/>
          <p:nvPr/>
        </p:nvSpPr>
        <p:spPr>
          <a:xfrm>
            <a:off x="773220" y="906140"/>
            <a:ext cx="7886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3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rgbClr val="CC3300"/>
                </a:solidFill>
                <a:latin typeface="+mj-lt"/>
                <a:cs typeface="Arial" panose="020B0604020202020204" pitchFamily="34" charset="0"/>
              </a:rPr>
              <a:t>Mean (SE) % changes in bone mineral density</a:t>
            </a:r>
          </a:p>
        </p:txBody>
      </p:sp>
      <p:sp>
        <p:nvSpPr>
          <p:cNvPr id="79" name="Rectangle 3">
            <a:extLst>
              <a:ext uri="{FF2B5EF4-FFF2-40B4-BE49-F238E27FC236}">
                <a16:creationId xmlns:a16="http://schemas.microsoft.com/office/drawing/2014/main" xmlns="" id="{85D14240-1F33-4035-8A31-D5353D78A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033" y="2089997"/>
            <a:ext cx="144000" cy="144284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>
              <a:solidFill>
                <a:srgbClr val="000066"/>
              </a:solidFill>
            </a:endParaRPr>
          </a:p>
        </p:txBody>
      </p:sp>
      <p:sp>
        <p:nvSpPr>
          <p:cNvPr id="80" name="Rectangle 4">
            <a:extLst>
              <a:ext uri="{FF2B5EF4-FFF2-40B4-BE49-F238E27FC236}">
                <a16:creationId xmlns:a16="http://schemas.microsoft.com/office/drawing/2014/main" xmlns="" id="{04E13E32-3940-495F-8D82-072554883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033" y="1842615"/>
            <a:ext cx="144000" cy="144285"/>
          </a:xfrm>
          <a:prstGeom prst="rect">
            <a:avLst/>
          </a:prstGeom>
          <a:solidFill>
            <a:srgbClr val="0070C0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>
              <a:solidFill>
                <a:srgbClr val="000066"/>
              </a:solidFill>
            </a:endParaRPr>
          </a:p>
        </p:txBody>
      </p:sp>
      <p:sp>
        <p:nvSpPr>
          <p:cNvPr id="81" name="ZoneTexte 84">
            <a:extLst>
              <a:ext uri="{FF2B5EF4-FFF2-40B4-BE49-F238E27FC236}">
                <a16:creationId xmlns:a16="http://schemas.microsoft.com/office/drawing/2014/main" xmlns="" id="{2C04CD3C-890F-487B-A5EB-ECC08C527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106" y="1745480"/>
            <a:ext cx="152234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GB" altLang="fr-FR" sz="1600" b="1" dirty="0">
                <a:solidFill>
                  <a:srgbClr val="333399"/>
                </a:solidFill>
                <a:latin typeface="Calibri" panose="020F0502020204030204" pitchFamily="34" charset="0"/>
              </a:rPr>
              <a:t>D/C/F/TAF W96</a:t>
            </a:r>
          </a:p>
        </p:txBody>
      </p:sp>
      <p:sp>
        <p:nvSpPr>
          <p:cNvPr id="82" name="ZoneTexte 85">
            <a:extLst>
              <a:ext uri="{FF2B5EF4-FFF2-40B4-BE49-F238E27FC236}">
                <a16:creationId xmlns:a16="http://schemas.microsoft.com/office/drawing/2014/main" xmlns="" id="{EDDC6BCB-C792-439F-A118-45271C8A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106" y="1992861"/>
            <a:ext cx="16507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GB" altLang="fr-FR" sz="1600" b="1" dirty="0">
                <a:solidFill>
                  <a:srgbClr val="333399"/>
                </a:solidFill>
                <a:latin typeface="Calibri" panose="020F0502020204030204" pitchFamily="34" charset="0"/>
              </a:rPr>
              <a:t>D/C + F/TDF W48</a:t>
            </a:r>
          </a:p>
        </p:txBody>
      </p:sp>
      <p:sp>
        <p:nvSpPr>
          <p:cNvPr id="83" name="Rectangle 3">
            <a:extLst>
              <a:ext uri="{FF2B5EF4-FFF2-40B4-BE49-F238E27FC236}">
                <a16:creationId xmlns:a16="http://schemas.microsoft.com/office/drawing/2014/main" xmlns="" id="{85D14240-1F33-4035-8A31-D5353D78AB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033" y="2337378"/>
            <a:ext cx="144000" cy="144284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en-GB" altLang="fr-FR">
              <a:solidFill>
                <a:srgbClr val="000066"/>
              </a:solidFill>
            </a:endParaRPr>
          </a:p>
        </p:txBody>
      </p:sp>
      <p:sp>
        <p:nvSpPr>
          <p:cNvPr id="84" name="ZoneTexte 85">
            <a:extLst>
              <a:ext uri="{FF2B5EF4-FFF2-40B4-BE49-F238E27FC236}">
                <a16:creationId xmlns:a16="http://schemas.microsoft.com/office/drawing/2014/main" xmlns="" id="{EDDC6BCB-C792-439F-A118-45271C8A4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5106" y="2240243"/>
            <a:ext cx="21325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r>
              <a:rPr lang="en-GB" altLang="fr-FR" sz="1600" b="1" dirty="0">
                <a:solidFill>
                  <a:srgbClr val="333399"/>
                </a:solidFill>
                <a:latin typeface="Calibri" panose="020F0502020204030204" pitchFamily="34" charset="0"/>
              </a:rPr>
              <a:t>D/C/F/TAF switch-W96</a:t>
            </a:r>
          </a:p>
        </p:txBody>
      </p:sp>
      <p:grpSp>
        <p:nvGrpSpPr>
          <p:cNvPr id="6" name="Groupe 5"/>
          <p:cNvGrpSpPr/>
          <p:nvPr/>
        </p:nvGrpSpPr>
        <p:grpSpPr>
          <a:xfrm>
            <a:off x="448683" y="3792601"/>
            <a:ext cx="3384550" cy="207026"/>
            <a:chOff x="802589" y="4164853"/>
            <a:chExt cx="3384550" cy="207026"/>
          </a:xfrm>
        </p:grpSpPr>
        <p:cxnSp>
          <p:nvCxnSpPr>
            <p:cNvPr id="86" name="Connecteur droit 85"/>
            <p:cNvCxnSpPr/>
            <p:nvPr/>
          </p:nvCxnSpPr>
          <p:spPr>
            <a:xfrm>
              <a:off x="802589" y="4164853"/>
              <a:ext cx="1690688" cy="135026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cteur droit 86"/>
            <p:cNvCxnSpPr/>
            <p:nvPr/>
          </p:nvCxnSpPr>
          <p:spPr>
            <a:xfrm>
              <a:off x="2493277" y="4299879"/>
              <a:ext cx="1693862" cy="72000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ZoneTexte 92">
            <a:extLst>
              <a:ext uri="{FF2B5EF4-FFF2-40B4-BE49-F238E27FC236}">
                <a16:creationId xmlns:a16="http://schemas.microsoft.com/office/drawing/2014/main" xmlns="" id="{B2799FF9-FCB8-4C1D-8221-65D610BAC6E6}"/>
              </a:ext>
            </a:extLst>
          </p:cNvPr>
          <p:cNvSpPr txBox="1"/>
          <p:nvPr/>
        </p:nvSpPr>
        <p:spPr>
          <a:xfrm>
            <a:off x="3553079" y="4007937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333399"/>
                </a:solidFill>
                <a:latin typeface="+mj-lt"/>
              </a:rPr>
              <a:t>-0.9</a:t>
            </a:r>
          </a:p>
        </p:txBody>
      </p:sp>
      <p:cxnSp>
        <p:nvCxnSpPr>
          <p:cNvPr id="94" name="Connecteur droit 93"/>
          <p:cNvCxnSpPr>
            <a:cxnSpLocks/>
            <a:stCxn id="16" idx="3"/>
          </p:cNvCxnSpPr>
          <p:nvPr/>
        </p:nvCxnSpPr>
        <p:spPr>
          <a:xfrm>
            <a:off x="447095" y="3835294"/>
            <a:ext cx="1692276" cy="654220"/>
          </a:xfrm>
          <a:prstGeom prst="line">
            <a:avLst/>
          </a:prstGeom>
          <a:ln w="38100" cmpd="sng"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>
            <a:cxnSpLocks/>
          </p:cNvCxnSpPr>
          <p:nvPr/>
        </p:nvCxnSpPr>
        <p:spPr>
          <a:xfrm flipV="1">
            <a:off x="2140939" y="4406586"/>
            <a:ext cx="1697037" cy="79334"/>
          </a:xfrm>
          <a:prstGeom prst="line">
            <a:avLst/>
          </a:prstGeom>
          <a:ln w="381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e 7"/>
          <p:cNvGrpSpPr/>
          <p:nvPr/>
        </p:nvGrpSpPr>
        <p:grpSpPr>
          <a:xfrm>
            <a:off x="5006642" y="3732276"/>
            <a:ext cx="3387725" cy="60325"/>
            <a:chOff x="5360548" y="4104528"/>
            <a:chExt cx="3387725" cy="60325"/>
          </a:xfrm>
        </p:grpSpPr>
        <p:cxnSp>
          <p:nvCxnSpPr>
            <p:cNvPr id="101" name="Connecteur droit 100"/>
            <p:cNvCxnSpPr/>
            <p:nvPr/>
          </p:nvCxnSpPr>
          <p:spPr>
            <a:xfrm flipV="1">
              <a:off x="5360548" y="4104528"/>
              <a:ext cx="1708319" cy="6032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cteur droit 104"/>
            <p:cNvCxnSpPr/>
            <p:nvPr/>
          </p:nvCxnSpPr>
          <p:spPr>
            <a:xfrm>
              <a:off x="7054410" y="4104528"/>
              <a:ext cx="1693863" cy="60325"/>
            </a:xfrm>
            <a:prstGeom prst="line">
              <a:avLst/>
            </a:prstGeom>
            <a:ln w="381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008228" y="3812390"/>
            <a:ext cx="3389313" cy="702045"/>
            <a:chOff x="5362134" y="4184642"/>
            <a:chExt cx="3389313" cy="702045"/>
          </a:xfrm>
        </p:grpSpPr>
        <p:cxnSp>
          <p:nvCxnSpPr>
            <p:cNvPr id="108" name="Connecteur droit 107"/>
            <p:cNvCxnSpPr/>
            <p:nvPr/>
          </p:nvCxnSpPr>
          <p:spPr>
            <a:xfrm>
              <a:off x="5362134" y="4184642"/>
              <a:ext cx="1706733" cy="702045"/>
            </a:xfrm>
            <a:prstGeom prst="line">
              <a:avLst/>
            </a:prstGeom>
            <a:ln w="38100" cmpd="sng">
              <a:solidFill>
                <a:srgbClr val="008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cteur droit 108"/>
            <p:cNvCxnSpPr/>
            <p:nvPr/>
          </p:nvCxnSpPr>
          <p:spPr>
            <a:xfrm flipV="1">
              <a:off x="7054410" y="4807353"/>
              <a:ext cx="1697037" cy="79334"/>
            </a:xfrm>
            <a:prstGeom prst="line">
              <a:avLst/>
            </a:prstGeom>
            <a:ln w="38100" cmpd="sng"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Rectangle 27">
            <a:extLst>
              <a:ext uri="{FF2B5EF4-FFF2-40B4-BE49-F238E27FC236}">
                <a16:creationId xmlns:a16="http://schemas.microsoft.com/office/drawing/2014/main" xmlns="" id="{FE5E9616-6B02-483E-BB9C-ED11897F4E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800" y="44450"/>
            <a:ext cx="8736013" cy="1106488"/>
          </a:xfrm>
        </p:spPr>
        <p:txBody>
          <a:bodyPr/>
          <a:lstStyle/>
          <a:p>
            <a:r>
              <a:rPr lang="en-GB" sz="3200" b="1" dirty="0">
                <a:ea typeface="ＭＳ Ｐゴシック" pitchFamily="34" charset="-128"/>
              </a:rPr>
              <a:t>AMBER Study: D/C/F/TAF QD vs D/C + F/TDF QD</a:t>
            </a:r>
          </a:p>
        </p:txBody>
      </p:sp>
      <p:sp>
        <p:nvSpPr>
          <p:cNvPr id="85" name="ZoneTexte 84">
            <a:extLst>
              <a:ext uri="{FF2B5EF4-FFF2-40B4-BE49-F238E27FC236}">
                <a16:creationId xmlns:a16="http://schemas.microsoft.com/office/drawing/2014/main" xmlns="" id="{27693481-65DD-4CF4-AC02-1F0DF5B823D8}"/>
              </a:ext>
            </a:extLst>
          </p:cNvPr>
          <p:cNvSpPr txBox="1"/>
          <p:nvPr/>
        </p:nvSpPr>
        <p:spPr>
          <a:xfrm>
            <a:off x="5929503" y="6455294"/>
            <a:ext cx="3202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rgbClr val="C00000"/>
                </a:solidFill>
                <a:cs typeface="Arial" panose="020B0604020202020204" pitchFamily="34" charset="0"/>
              </a:rPr>
              <a:t>Orkin</a:t>
            </a:r>
            <a:r>
              <a:rPr lang="fr-FR" sz="1200" i="1" dirty="0">
                <a:solidFill>
                  <a:srgbClr val="C00000"/>
                </a:solidFill>
                <a:cs typeface="Arial" panose="020B0604020202020204" pitchFamily="34" charset="0"/>
              </a:rPr>
              <a:t> C. (Abs P0212). JIAS 2018; 21, suppl. 8: 8-9</a:t>
            </a:r>
          </a:p>
        </p:txBody>
      </p:sp>
    </p:spTree>
    <p:extLst>
      <p:ext uri="{BB962C8B-B14F-4D97-AF65-F5344CB8AC3E}">
        <p14:creationId xmlns:p14="http://schemas.microsoft.com/office/powerpoint/2010/main" val="3673567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D/C/F/TAF </a:t>
            </a:r>
            <a:r>
              <a:rPr lang="mr-IN" dirty="0"/>
              <a:t>–</a:t>
            </a:r>
            <a:r>
              <a:rPr lang="fr-FR" dirty="0"/>
              <a:t> W 48 </a:t>
            </a:r>
            <a:r>
              <a:rPr lang="fr-FR" dirty="0" err="1"/>
              <a:t>resistance</a:t>
            </a:r>
            <a:r>
              <a:rPr lang="fr-FR" dirty="0"/>
              <a:t> data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22889" y="6453251"/>
            <a:ext cx="38211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err="1">
                <a:solidFill>
                  <a:srgbClr val="C00000"/>
                </a:solidFill>
                <a:cs typeface="Arial" panose="020B0604020202020204" pitchFamily="34" charset="0"/>
              </a:rPr>
              <a:t>Lathouwers</a:t>
            </a:r>
            <a:r>
              <a:rPr lang="fr-FR" sz="1200" i="1" dirty="0">
                <a:solidFill>
                  <a:srgbClr val="C00000"/>
                </a:solidFill>
                <a:cs typeface="Arial" panose="020B0604020202020204" pitchFamily="34" charset="0"/>
              </a:rPr>
              <a:t> E. (Abs P294). JIAS 2018; 21 , suppl. 8:185-186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7284" y="5122787"/>
            <a:ext cx="84452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* : this patient had K103N at screening (transmitted R to EFV and NVP) ; deep sequencing revealed also presence of M184V  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4661" y="5605670"/>
            <a:ext cx="9248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CC3300"/>
              </a:buClr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0066"/>
                </a:solidFill>
              </a:rPr>
              <a:t>AMBER, W96 : emergence of M184V in 1 patient failing on D/C/F/TAF (control group, W84)  </a:t>
            </a:r>
          </a:p>
        </p:txBody>
      </p:sp>
      <p:sp>
        <p:nvSpPr>
          <p:cNvPr id="8" name="Text Placeholder 9"/>
          <p:cNvSpPr>
            <a:spLocks/>
          </p:cNvSpPr>
          <p:nvPr/>
        </p:nvSpPr>
        <p:spPr bwMode="auto">
          <a:xfrm>
            <a:off x="180908" y="1248205"/>
            <a:ext cx="8799910" cy="12573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sz="2400" b="1" dirty="0">
                <a:solidFill>
                  <a:srgbClr val="CC3300"/>
                </a:solidFill>
                <a:latin typeface="+mj-lt"/>
              </a:rPr>
              <a:t>Post-baseline resistance through Week 48 evaluated in patients with PDVF in the AMBER and EMERALD Phase III clinical studies</a:t>
            </a:r>
          </a:p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endParaRPr lang="en-US" altLang="en-US" b="1" dirty="0">
              <a:solidFill>
                <a:srgbClr val="CC3300"/>
              </a:solidFill>
              <a:latin typeface="+mj-lt"/>
            </a:endParaRPr>
          </a:p>
          <a:p>
            <a:pPr algn="ctr">
              <a:lnSpc>
                <a:spcPct val="90000"/>
              </a:lnSpc>
              <a:buClr>
                <a:srgbClr val="A9A9A9"/>
              </a:buClr>
              <a:buSzPct val="90000"/>
              <a:buFont typeface="Wingdings" pitchFamily="2" charset="2"/>
              <a:buNone/>
            </a:pPr>
            <a:r>
              <a:rPr lang="en-US" altLang="en-US" b="1" dirty="0">
                <a:solidFill>
                  <a:srgbClr val="CC3300"/>
                </a:solidFill>
                <a:latin typeface="+mj-lt"/>
              </a:rPr>
              <a:t>Patients with ≥1 RAM post-baseline, n (%)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840161"/>
              </p:ext>
            </p:extLst>
          </p:nvPr>
        </p:nvGraphicFramePr>
        <p:xfrm>
          <a:off x="247284" y="2526757"/>
          <a:ext cx="8445277" cy="261086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172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76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634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130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581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7389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3588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56165">
                <a:tc>
                  <a:txBody>
                    <a:bodyPr/>
                    <a:lstStyle/>
                    <a:p>
                      <a:r>
                        <a:rPr lang="en-US" sz="1400" noProof="0" dirty="0"/>
                        <a:t>Study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ART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Patients,</a:t>
                      </a:r>
                      <a:br>
                        <a:rPr lang="en-US" sz="1400" noProof="0" dirty="0"/>
                      </a:br>
                      <a:r>
                        <a:rPr lang="en-US" sz="1400" noProof="0" dirty="0"/>
                        <a:t>N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Patients</a:t>
                      </a:r>
                      <a:br>
                        <a:rPr lang="en-US" sz="1400" noProof="0" dirty="0"/>
                      </a:br>
                      <a:r>
                        <a:rPr lang="en-US" sz="1400" baseline="0" noProof="0" dirty="0"/>
                        <a:t>with PDVF,</a:t>
                      </a:r>
                      <a:br>
                        <a:rPr lang="en-US" sz="1400" baseline="0" noProof="0" dirty="0"/>
                      </a:br>
                      <a:r>
                        <a:rPr lang="en-US" sz="1400" baseline="0" noProof="0" dirty="0"/>
                        <a:t>n (%)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/>
                        <a:t>PDVF patients </a:t>
                      </a:r>
                      <a:br>
                        <a:rPr lang="en-US" sz="1400" noProof="0" dirty="0"/>
                      </a:br>
                      <a:r>
                        <a:rPr lang="en-US" sz="1400" noProof="0" dirty="0"/>
                        <a:t>evaluated</a:t>
                      </a:r>
                      <a:r>
                        <a:rPr lang="en-US" sz="1400" baseline="0" noProof="0" dirty="0"/>
                        <a:t>  for</a:t>
                      </a:r>
                      <a:br>
                        <a:rPr lang="en-US" sz="1400" baseline="0" noProof="0" dirty="0"/>
                      </a:br>
                      <a:r>
                        <a:rPr lang="en-US" sz="1400" baseline="0" noProof="0" dirty="0"/>
                        <a:t>resistance, n (%)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noProof="0" dirty="0"/>
                        <a:t>Reverse </a:t>
                      </a:r>
                      <a:br>
                        <a:rPr lang="en-US" sz="1400" u="sng" noProof="0" dirty="0"/>
                      </a:br>
                      <a:r>
                        <a:rPr lang="en-US" sz="1400" u="sng" noProof="0" dirty="0"/>
                        <a:t>transcriptase</a:t>
                      </a:r>
                    </a:p>
                    <a:p>
                      <a:pPr algn="ctr"/>
                      <a:endParaRPr lang="en-US" sz="1400" noProof="0" dirty="0"/>
                    </a:p>
                    <a:p>
                      <a:pPr algn="ctr"/>
                      <a:r>
                        <a:rPr lang="en-US" sz="1400" noProof="0" dirty="0"/>
                        <a:t>FTC/TFV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u="sng" noProof="0" dirty="0"/>
                        <a:t>Protease</a:t>
                      </a:r>
                    </a:p>
                    <a:p>
                      <a:pPr algn="ctr"/>
                      <a:endParaRPr lang="en-US" sz="1400" noProof="0" dirty="0"/>
                    </a:p>
                    <a:p>
                      <a:pPr algn="ctr"/>
                      <a:r>
                        <a:rPr lang="en-US" sz="1400" noProof="0" dirty="0"/>
                        <a:t>Primary </a:t>
                      </a:r>
                      <a:br>
                        <a:rPr lang="en-US" sz="1400" noProof="0" dirty="0"/>
                      </a:br>
                      <a:r>
                        <a:rPr lang="en-US" sz="1400" noProof="0" dirty="0"/>
                        <a:t>PI/darunavir</a:t>
                      </a:r>
                      <a:endParaRPr lang="en-US" sz="1400" noProof="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4102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AMBER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D/C/F/TAF</a:t>
                      </a:r>
                    </a:p>
                    <a:p>
                      <a:pPr algn="ctr"/>
                      <a:r>
                        <a:rPr lang="en-US" sz="1400" noProof="0" dirty="0"/>
                        <a:t>D/C+F/TDF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362</a:t>
                      </a:r>
                    </a:p>
                    <a:p>
                      <a:pPr algn="ctr"/>
                      <a:r>
                        <a:rPr lang="en-US" sz="1400" noProof="0" dirty="0"/>
                        <a:t>363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8 (2.2)</a:t>
                      </a:r>
                    </a:p>
                    <a:p>
                      <a:pPr algn="ctr"/>
                      <a:r>
                        <a:rPr lang="en-US" sz="1400" noProof="0" dirty="0"/>
                        <a:t>6 (1.7)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7 (1.9)</a:t>
                      </a:r>
                    </a:p>
                    <a:p>
                      <a:pPr algn="ctr"/>
                      <a:r>
                        <a:rPr lang="en-US" sz="1400" noProof="0" dirty="0"/>
                        <a:t>2 (0.6)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M184I/V</a:t>
                      </a:r>
                      <a:r>
                        <a:rPr lang="en-US" sz="1400" b="1" baseline="30000" noProof="0" dirty="0"/>
                        <a:t> *</a:t>
                      </a:r>
                      <a:r>
                        <a:rPr lang="en-US" sz="1400" b="1" noProof="0" dirty="0"/>
                        <a:t>; n = 1</a:t>
                      </a:r>
                    </a:p>
                    <a:p>
                      <a:pPr algn="ctr"/>
                      <a:r>
                        <a:rPr lang="en-US" sz="1400" noProof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0</a:t>
                      </a:r>
                    </a:p>
                    <a:p>
                      <a:pPr algn="ctr"/>
                      <a:r>
                        <a:rPr lang="en-US" sz="1400" noProof="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891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EMERALD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</a:rPr>
                        <a:t>D/C/F/TAF</a:t>
                      </a:r>
                    </a:p>
                    <a:p>
                      <a:pPr algn="ctr"/>
                      <a:r>
                        <a:rPr lang="en-US" sz="1400" noProof="0" dirty="0" err="1"/>
                        <a:t>bPI+F</a:t>
                      </a:r>
                      <a:r>
                        <a:rPr lang="en-US" sz="1400" noProof="0" dirty="0"/>
                        <a:t>/TDF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763</a:t>
                      </a:r>
                    </a:p>
                    <a:p>
                      <a:pPr algn="ctr"/>
                      <a:r>
                        <a:rPr lang="en-US" sz="1400" noProof="0" dirty="0"/>
                        <a:t>378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19 (2.5)</a:t>
                      </a:r>
                    </a:p>
                    <a:p>
                      <a:pPr algn="ctr"/>
                      <a:r>
                        <a:rPr lang="en-US" sz="1400" noProof="0" dirty="0"/>
                        <a:t>8 (2.1)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1 (0.1)</a:t>
                      </a:r>
                    </a:p>
                    <a:p>
                      <a:pPr algn="ctr"/>
                      <a:r>
                        <a:rPr lang="en-US" sz="1400" noProof="0" dirty="0"/>
                        <a:t>3 (0.8)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0</a:t>
                      </a:r>
                    </a:p>
                    <a:p>
                      <a:pPr algn="ctr"/>
                      <a:r>
                        <a:rPr lang="en-US" sz="1400" noProof="0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3429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 dirty="0"/>
                        <a:t>0</a:t>
                      </a:r>
                    </a:p>
                    <a:p>
                      <a:pPr algn="ctr"/>
                      <a:r>
                        <a:rPr lang="en-US" sz="1400" noProof="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778">
                <a:tc>
                  <a:txBody>
                    <a:bodyPr/>
                    <a:lstStyle/>
                    <a:p>
                      <a:r>
                        <a:rPr lang="en-US" sz="1400" b="1" noProof="0" dirty="0"/>
                        <a:t>Total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D/C/F/TAF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1125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27 (2.4)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8 (0.7)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1 (0.1)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noProof="0" dirty="0"/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383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Webinar Glasgow 2018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6397</Words>
  <Application>Microsoft Macintosh PowerPoint</Application>
  <PresentationFormat>Présentation à l'écran (4:3)</PresentationFormat>
  <Paragraphs>1285</Paragraphs>
  <Slides>50</Slides>
  <Notes>50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1" baseType="lpstr">
      <vt:lpstr>Webinar Glasgow 2018</vt:lpstr>
      <vt:lpstr>Présentation PowerPoint</vt:lpstr>
      <vt:lpstr>Présentation PowerPoint</vt:lpstr>
      <vt:lpstr>AMBER Study: D/C/F/TAF QD vs D/C + F/TDF QD W96 results</vt:lpstr>
      <vt:lpstr>AMBER Study: D/C/F/TAF QD vs D/C + F/TDF QD</vt:lpstr>
      <vt:lpstr>AMBER Study: D/C/F/TAF QD vs D/C + F/TDF QD</vt:lpstr>
      <vt:lpstr>AMBER Study: D/C/F/TAF QD vs D/C + F/TDF QD</vt:lpstr>
      <vt:lpstr>AMBER Study: D/C/F/TAF QD vs D/C + F/TDF QD</vt:lpstr>
      <vt:lpstr>AMBER Study: D/C/F/TAF QD vs D/C + F/TDF QD</vt:lpstr>
      <vt:lpstr>D/C/F/TAF – W 48 resistance data</vt:lpstr>
      <vt:lpstr>Study GS-US-380-1490: BIC/F/TAF QD vs DTG + F/TAF QD – W96 results</vt:lpstr>
      <vt:lpstr>Study GS-US-380-1490: BIC/F/TAF QD vs DTG + F/TAF QD</vt:lpstr>
      <vt:lpstr>Study GS-US-380-1490: BIC/F/TAF QD vs DTG + F/TAF QD</vt:lpstr>
      <vt:lpstr>Study GS-US-380-1490: BIC/F/TAF QD vs DTG + F/TAF QD</vt:lpstr>
      <vt:lpstr>ABC/3TC + DRV/r vs ABC/3TC + RAL in late presenters PRADAR Study</vt:lpstr>
      <vt:lpstr>NAMSAL Study</vt:lpstr>
      <vt:lpstr>NAMSAL Study</vt:lpstr>
      <vt:lpstr>DOR/3TC/TDF in ART-naive with transmitted NNRTI-resistance</vt:lpstr>
      <vt:lpstr>Switching from PI/r to DTG – NEAT 22 Study</vt:lpstr>
      <vt:lpstr>Switching from PI/r to DTG – NEAT 22 Study</vt:lpstr>
      <vt:lpstr>Switching from PI/r to DTG – NEAT 22 Study</vt:lpstr>
      <vt:lpstr>Présentation PowerPoint</vt:lpstr>
      <vt:lpstr>GEMINI - VL &lt; 50 c/mL at W48 (%)</vt:lpstr>
      <vt:lpstr>Viral decay with DTG+ 3TC in naive patients</vt:lpstr>
      <vt:lpstr>ASPIRE Study: switch to DTG + 3TC</vt:lpstr>
      <vt:lpstr>ASPIRE Study: switch to DTG + 3TC</vt:lpstr>
      <vt:lpstr>ASPIRE Study : assessment of residual viremia</vt:lpstr>
      <vt:lpstr>DTG + 3TC as switch therapy</vt:lpstr>
      <vt:lpstr>DTG + RPV as switch therapy</vt:lpstr>
      <vt:lpstr>2 DR as switch –real life data</vt:lpstr>
      <vt:lpstr>LATTE-2 Study: switch to cabotegravir  LA + rilpivirine LA IM</vt:lpstr>
      <vt:lpstr>LATTE-2 – W160 results</vt:lpstr>
      <vt:lpstr>INSTI + boosted PI in heavily experienced patients</vt:lpstr>
      <vt:lpstr>DRV/b + RPV</vt:lpstr>
      <vt:lpstr>Présentation PowerPoint</vt:lpstr>
      <vt:lpstr>New ARVs for salvage</vt:lpstr>
      <vt:lpstr>Ibalizumab Phase 3 extension</vt:lpstr>
      <vt:lpstr>BRIGHTE - Study Design</vt:lpstr>
      <vt:lpstr>BRIGHTE</vt:lpstr>
      <vt:lpstr>BRIGHTE</vt:lpstr>
      <vt:lpstr>BRIGHTE – virologic response at W48</vt:lpstr>
      <vt:lpstr>BRIGHTE – W48</vt:lpstr>
      <vt:lpstr>M184V/I and INSTI-containing regimen</vt:lpstr>
      <vt:lpstr>Impact of M184V/I on DTG/3TC/ABC</vt:lpstr>
      <vt:lpstr>GS-US-380-1878 Study: Switch to BIC/FTC/TAF</vt:lpstr>
      <vt:lpstr>GS-US-380-1878 Study: Switch to BIC/FTC/TAF</vt:lpstr>
      <vt:lpstr>Impact of M184V/I on B/F/TAF</vt:lpstr>
      <vt:lpstr>Impact of NRTI mutations on EVG/c/Teno/FTC </vt:lpstr>
      <vt:lpstr>TDF-TAF switch Does lipid increase matter ?</vt:lpstr>
      <vt:lpstr>TDF-TAF switch Does lipid increase matter ?</vt:lpstr>
      <vt:lpstr>INSTI during pregnancy</vt:lpstr>
    </vt:vector>
  </TitlesOfParts>
  <Company>AEI - www.aei.fr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Glasgow 2018</dc:title>
  <dc:creator>Pedro Cahn, Anton Pozniak, François Raffi</dc:creator>
  <cp:lastModifiedBy>Utilisateur de Microsoft Office</cp:lastModifiedBy>
  <cp:revision>214</cp:revision>
  <dcterms:created xsi:type="dcterms:W3CDTF">2018-10-26T15:18:15Z</dcterms:created>
  <dcterms:modified xsi:type="dcterms:W3CDTF">2018-11-20T14:24:34Z</dcterms:modified>
</cp:coreProperties>
</file>